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theme/themeOverride78.xml" ContentType="application/vnd.openxmlformats-officedocument.themeOverride+xml"/>
  <Override PartName="/ppt/theme/themeOverride79.xml" ContentType="application/vnd.openxmlformats-officedocument.themeOverride+xml"/>
  <Override PartName="/ppt/theme/themeOverride80.xml" ContentType="application/vnd.openxmlformats-officedocument.themeOverride+xml"/>
  <Override PartName="/ppt/theme/themeOverride81.xml" ContentType="application/vnd.openxmlformats-officedocument.themeOverride+xml"/>
  <Override PartName="/ppt/theme/themeOverride82.xml" ContentType="application/vnd.openxmlformats-officedocument.themeOverride+xml"/>
  <Override PartName="/ppt/theme/themeOverride83.xml" ContentType="application/vnd.openxmlformats-officedocument.themeOverride+xml"/>
  <Override PartName="/ppt/theme/themeOverride84.xml" ContentType="application/vnd.openxmlformats-officedocument.themeOverride+xml"/>
  <Override PartName="/ppt/theme/themeOverride85.xml" ContentType="application/vnd.openxmlformats-officedocument.themeOverride+xml"/>
  <Override PartName="/ppt/theme/themeOverride86.xml" ContentType="application/vnd.openxmlformats-officedocument.themeOverride+xml"/>
  <Override PartName="/ppt/theme/themeOverride87.xml" ContentType="application/vnd.openxmlformats-officedocument.themeOverride+xml"/>
  <Override PartName="/ppt/theme/themeOverride88.xml" ContentType="application/vnd.openxmlformats-officedocument.themeOverride+xml"/>
  <Override PartName="/ppt/theme/themeOverride89.xml" ContentType="application/vnd.openxmlformats-officedocument.themeOverride+xml"/>
  <Override PartName="/ppt/theme/themeOverride90.xml" ContentType="application/vnd.openxmlformats-officedocument.themeOverride+xml"/>
  <Override PartName="/ppt/theme/themeOverride91.xml" ContentType="application/vnd.openxmlformats-officedocument.themeOverride+xml"/>
  <Override PartName="/ppt/theme/themeOverride92.xml" ContentType="application/vnd.openxmlformats-officedocument.themeOverride+xml"/>
  <Override PartName="/ppt/theme/themeOverride93.xml" ContentType="application/vnd.openxmlformats-officedocument.themeOverride+xml"/>
  <Override PartName="/ppt/theme/themeOverride94.xml" ContentType="application/vnd.openxmlformats-officedocument.themeOverride+xml"/>
  <Override PartName="/ppt/theme/themeOverride95.xml" ContentType="application/vnd.openxmlformats-officedocument.themeOverride+xml"/>
  <Override PartName="/ppt/theme/themeOverride96.xml" ContentType="application/vnd.openxmlformats-officedocument.themeOverride+xml"/>
  <Override PartName="/ppt/theme/themeOverride97.xml" ContentType="application/vnd.openxmlformats-officedocument.themeOverride+xml"/>
  <Override PartName="/ppt/theme/themeOverride98.xml" ContentType="application/vnd.openxmlformats-officedocument.themeOverride+xml"/>
  <Override PartName="/ppt/theme/themeOverride99.xml" ContentType="application/vnd.openxmlformats-officedocument.themeOverride+xml"/>
  <Override PartName="/ppt/theme/themeOverride100.xml" ContentType="application/vnd.openxmlformats-officedocument.themeOverride+xml"/>
  <Override PartName="/ppt/theme/themeOverride101.xml" ContentType="application/vnd.openxmlformats-officedocument.themeOverride+xml"/>
  <Override PartName="/ppt/theme/themeOverride10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 id="2147484022" r:id="rId2"/>
  </p:sldMasterIdLst>
  <p:notesMasterIdLst>
    <p:notesMasterId r:id="rId123"/>
  </p:notesMasterIdLst>
  <p:handoutMasterIdLst>
    <p:handoutMasterId r:id="rId124"/>
  </p:handoutMasterIdLst>
  <p:sldIdLst>
    <p:sldId id="461" r:id="rId3"/>
    <p:sldId id="559" r:id="rId4"/>
    <p:sldId id="468" r:id="rId5"/>
    <p:sldId id="469" r:id="rId6"/>
    <p:sldId id="470" r:id="rId7"/>
    <p:sldId id="471" r:id="rId8"/>
    <p:sldId id="560" r:id="rId9"/>
    <p:sldId id="472" r:id="rId10"/>
    <p:sldId id="473" r:id="rId11"/>
    <p:sldId id="475" r:id="rId12"/>
    <p:sldId id="476" r:id="rId13"/>
    <p:sldId id="477" r:id="rId14"/>
    <p:sldId id="478" r:id="rId15"/>
    <p:sldId id="479" r:id="rId16"/>
    <p:sldId id="561" r:id="rId17"/>
    <p:sldId id="562" r:id="rId18"/>
    <p:sldId id="563" r:id="rId19"/>
    <p:sldId id="564" r:id="rId20"/>
    <p:sldId id="565" r:id="rId21"/>
    <p:sldId id="567" r:id="rId22"/>
    <p:sldId id="568" r:id="rId23"/>
    <p:sldId id="569" r:id="rId24"/>
    <p:sldId id="570" r:id="rId25"/>
    <p:sldId id="571" r:id="rId26"/>
    <p:sldId id="572" r:id="rId27"/>
    <p:sldId id="573" r:id="rId28"/>
    <p:sldId id="586" r:id="rId29"/>
    <p:sldId id="480" r:id="rId30"/>
    <p:sldId id="481" r:id="rId31"/>
    <p:sldId id="483" r:id="rId32"/>
    <p:sldId id="482" r:id="rId33"/>
    <p:sldId id="484" r:id="rId34"/>
    <p:sldId id="485" r:id="rId35"/>
    <p:sldId id="486" r:id="rId36"/>
    <p:sldId id="487" r:id="rId37"/>
    <p:sldId id="488" r:id="rId38"/>
    <p:sldId id="489" r:id="rId39"/>
    <p:sldId id="490" r:id="rId40"/>
    <p:sldId id="491" r:id="rId41"/>
    <p:sldId id="492" r:id="rId42"/>
    <p:sldId id="493" r:id="rId43"/>
    <p:sldId id="494" r:id="rId44"/>
    <p:sldId id="495" r:id="rId45"/>
    <p:sldId id="496" r:id="rId46"/>
    <p:sldId id="497" r:id="rId47"/>
    <p:sldId id="498" r:id="rId48"/>
    <p:sldId id="499" r:id="rId49"/>
    <p:sldId id="501" r:id="rId50"/>
    <p:sldId id="508" r:id="rId51"/>
    <p:sldId id="500" r:id="rId52"/>
    <p:sldId id="502" r:id="rId53"/>
    <p:sldId id="503" r:id="rId54"/>
    <p:sldId id="504" r:id="rId55"/>
    <p:sldId id="505" r:id="rId56"/>
    <p:sldId id="506" r:id="rId57"/>
    <p:sldId id="507" r:id="rId58"/>
    <p:sldId id="509" r:id="rId59"/>
    <p:sldId id="510" r:id="rId60"/>
    <p:sldId id="511" r:id="rId61"/>
    <p:sldId id="516" r:id="rId62"/>
    <p:sldId id="517" r:id="rId63"/>
    <p:sldId id="518" r:id="rId64"/>
    <p:sldId id="512" r:id="rId65"/>
    <p:sldId id="513" r:id="rId66"/>
    <p:sldId id="514" r:id="rId67"/>
    <p:sldId id="515" r:id="rId68"/>
    <p:sldId id="519" r:id="rId69"/>
    <p:sldId id="520" r:id="rId70"/>
    <p:sldId id="521" r:id="rId71"/>
    <p:sldId id="522" r:id="rId72"/>
    <p:sldId id="587" r:id="rId73"/>
    <p:sldId id="523" r:id="rId74"/>
    <p:sldId id="588" r:id="rId75"/>
    <p:sldId id="524" r:id="rId76"/>
    <p:sldId id="525" r:id="rId77"/>
    <p:sldId id="526" r:id="rId78"/>
    <p:sldId id="527" r:id="rId79"/>
    <p:sldId id="528" r:id="rId80"/>
    <p:sldId id="529" r:id="rId81"/>
    <p:sldId id="530" r:id="rId82"/>
    <p:sldId id="575" r:id="rId83"/>
    <p:sldId id="548" r:id="rId84"/>
    <p:sldId id="531" r:id="rId85"/>
    <p:sldId id="532" r:id="rId86"/>
    <p:sldId id="533" r:id="rId87"/>
    <p:sldId id="534" r:id="rId88"/>
    <p:sldId id="536" r:id="rId89"/>
    <p:sldId id="537" r:id="rId90"/>
    <p:sldId id="538" r:id="rId91"/>
    <p:sldId id="539" r:id="rId92"/>
    <p:sldId id="540" r:id="rId93"/>
    <p:sldId id="541" r:id="rId94"/>
    <p:sldId id="542" r:id="rId95"/>
    <p:sldId id="543" r:id="rId96"/>
    <p:sldId id="544" r:id="rId97"/>
    <p:sldId id="545" r:id="rId98"/>
    <p:sldId id="546" r:id="rId99"/>
    <p:sldId id="547" r:id="rId100"/>
    <p:sldId id="574" r:id="rId101"/>
    <p:sldId id="535" r:id="rId102"/>
    <p:sldId id="549" r:id="rId103"/>
    <p:sldId id="550" r:id="rId104"/>
    <p:sldId id="551" r:id="rId105"/>
    <p:sldId id="552" r:id="rId106"/>
    <p:sldId id="576" r:id="rId107"/>
    <p:sldId id="577" r:id="rId108"/>
    <p:sldId id="578" r:id="rId109"/>
    <p:sldId id="579" r:id="rId110"/>
    <p:sldId id="580" r:id="rId111"/>
    <p:sldId id="581" r:id="rId112"/>
    <p:sldId id="582" r:id="rId113"/>
    <p:sldId id="583" r:id="rId114"/>
    <p:sldId id="584" r:id="rId115"/>
    <p:sldId id="585" r:id="rId116"/>
    <p:sldId id="557" r:id="rId117"/>
    <p:sldId id="554" r:id="rId118"/>
    <p:sldId id="555" r:id="rId119"/>
    <p:sldId id="556" r:id="rId120"/>
    <p:sldId id="558" r:id="rId121"/>
    <p:sldId id="462" r:id="rId122"/>
  </p:sldIdLst>
  <p:sldSz cx="12192000" cy="6858000"/>
  <p:notesSz cx="6797675" cy="9926638"/>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jko-Gryczyńska Marta" initials="B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5" autoAdjust="0"/>
    <p:restoredTop sz="95027" autoAdjust="0"/>
  </p:normalViewPr>
  <p:slideViewPr>
    <p:cSldViewPr snapToGrid="0">
      <p:cViewPr varScale="1">
        <p:scale>
          <a:sx n="110" d="100"/>
          <a:sy n="110" d="100"/>
        </p:scale>
        <p:origin x="126" y="258"/>
      </p:cViewPr>
      <p:guideLst>
        <p:guide orient="horz" pos="2160"/>
        <p:guide pos="3840"/>
      </p:guideLst>
    </p:cSldViewPr>
  </p:slideViewPr>
  <p:outlineViewPr>
    <p:cViewPr>
      <p:scale>
        <a:sx n="33" d="100"/>
        <a:sy n="33" d="100"/>
      </p:scale>
      <p:origin x="48" y="148962"/>
    </p:cViewPr>
  </p:outlineViewPr>
  <p:notesTextViewPr>
    <p:cViewPr>
      <p:scale>
        <a:sx n="1" d="1"/>
        <a:sy n="1" d="1"/>
      </p:scale>
      <p:origin x="0" y="0"/>
    </p:cViewPr>
  </p:notesTextViewPr>
  <p:notesViewPr>
    <p:cSldViewPr snapToGrid="0">
      <p:cViewPr varScale="1">
        <p:scale>
          <a:sx n="88" d="100"/>
          <a:sy n="88" d="100"/>
        </p:scale>
        <p:origin x="3756"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notesMaster" Target="notesMasters/notesMaster1.xml"/><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handoutMaster" Target="handoutMasters/handoutMaster1.xml"/><Relationship Id="rId12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FFE5AD3-6C44-4F72-BBA8-8BDC78C92A31}" type="datetimeFigureOut">
              <a:rPr lang="pl-PL"/>
              <a:pPr>
                <a:defRPr/>
              </a:pPr>
              <a:t>2017-09-14</a:t>
            </a:fld>
            <a:endParaRPr lang="pl-PL"/>
          </a:p>
        </p:txBody>
      </p:sp>
      <p:sp>
        <p:nvSpPr>
          <p:cNvPr id="4" name="Symbol zastępczy stopki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l-PL"/>
          </a:p>
        </p:txBody>
      </p:sp>
      <p:sp>
        <p:nvSpPr>
          <p:cNvPr id="5" name="Symbol zastępczy numeru slajdu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739222C-53B1-4F43-9F91-CB918EB6C94D}" type="slidenum">
              <a:rPr lang="pl-PL" altLang="pl-PL"/>
              <a:pPr>
                <a:defRPr/>
              </a:pPr>
              <a:t>‹#›</a:t>
            </a:fld>
            <a:endParaRPr lang="pl-PL" altLang="pl-PL"/>
          </a:p>
        </p:txBody>
      </p:sp>
    </p:spTree>
    <p:extLst>
      <p:ext uri="{BB962C8B-B14F-4D97-AF65-F5344CB8AC3E}">
        <p14:creationId xmlns:p14="http://schemas.microsoft.com/office/powerpoint/2010/main" val="114317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97CBC68-3F97-47EE-8CFB-E1AA6DF1EBEA}" type="datetimeFigureOut">
              <a:rPr lang="pl-PL"/>
              <a:pPr>
                <a:defRPr/>
              </a:pPr>
              <a:t>2017-09-14</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l-PL"/>
          </a:p>
        </p:txBody>
      </p:sp>
      <p:sp>
        <p:nvSpPr>
          <p:cNvPr id="7" name="Symbol zastępczy numeru slajdu 6"/>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46BE5EE-58DD-47BA-AB8F-9D5A412A9797}" type="slidenum">
              <a:rPr lang="pl-PL" altLang="pl-PL"/>
              <a:pPr>
                <a:defRPr/>
              </a:pPr>
              <a:t>‹#›</a:t>
            </a:fld>
            <a:endParaRPr lang="pl-PL" altLang="pl-PL"/>
          </a:p>
        </p:txBody>
      </p:sp>
    </p:spTree>
    <p:extLst>
      <p:ext uri="{BB962C8B-B14F-4D97-AF65-F5344CB8AC3E}">
        <p14:creationId xmlns:p14="http://schemas.microsoft.com/office/powerpoint/2010/main" val="1596962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536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1E7399C-208E-453B-A19E-52CB214809DE}" type="slidenum">
              <a:rPr lang="pl-PL" altLang="pl-PL">
                <a:solidFill>
                  <a:prstClr val="black"/>
                </a:solidFill>
              </a:rPr>
              <a:pPr>
                <a:spcBef>
                  <a:spcPct val="0"/>
                </a:spcBef>
              </a:pPr>
              <a:t>1</a:t>
            </a:fld>
            <a:endParaRPr lang="pl-PL" altLang="pl-PL">
              <a:solidFill>
                <a:prstClr val="black"/>
              </a:solidFill>
            </a:endParaRPr>
          </a:p>
        </p:txBody>
      </p:sp>
    </p:spTree>
    <p:extLst>
      <p:ext uri="{BB962C8B-B14F-4D97-AF65-F5344CB8AC3E}">
        <p14:creationId xmlns:p14="http://schemas.microsoft.com/office/powerpoint/2010/main" val="179759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1469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18C71BB-F7F4-424D-A38A-3D3C529B114A}" type="slidenum">
              <a:rPr lang="pl-PL" altLang="pl-PL">
                <a:solidFill>
                  <a:prstClr val="black"/>
                </a:solidFill>
              </a:rPr>
              <a:pPr>
                <a:spcBef>
                  <a:spcPct val="0"/>
                </a:spcBef>
              </a:pPr>
              <a:t>120</a:t>
            </a:fld>
            <a:endParaRPr lang="pl-PL" altLang="pl-PL">
              <a:solidFill>
                <a:prstClr val="black"/>
              </a:solidFill>
            </a:endParaRPr>
          </a:p>
        </p:txBody>
      </p:sp>
    </p:spTree>
    <p:extLst>
      <p:ext uri="{BB962C8B-B14F-4D97-AF65-F5344CB8AC3E}">
        <p14:creationId xmlns:p14="http://schemas.microsoft.com/office/powerpoint/2010/main" val="3703566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4" name="Picture 4" descr="http://www.sedu.fi/loader.aspx?id=904041d4-f705-4e0a-94f9-cb5d0ab9c096"/>
          <p:cNvPicPr>
            <a:picLocks noChangeAspect="1" noChangeArrowheads="1"/>
          </p:cNvPicPr>
          <p:nvPr userDrawn="1"/>
        </p:nvPicPr>
        <p:blipFill>
          <a:blip r:embed="rId2" cstate="print">
            <a:extLst/>
          </a:blip>
          <a:srcRect/>
          <a:stretch>
            <a:fillRect/>
          </a:stretch>
        </p:blipFill>
        <p:spPr bwMode="auto">
          <a:xfrm>
            <a:off x="7055671" y="2950552"/>
            <a:ext cx="4789893" cy="3084691"/>
          </a:xfrm>
          <a:prstGeom prst="rect">
            <a:avLst/>
          </a:prstGeom>
          <a:noFill/>
          <a:effectLst>
            <a:softEdge rad="0"/>
          </a:effectLst>
          <a:extLst/>
        </p:spPr>
      </p:pic>
      <p:cxnSp>
        <p:nvCxnSpPr>
          <p:cNvPr id="5" name="Łącznik prosty 4"/>
          <p:cNvCxnSpPr/>
          <p:nvPr userDrawn="1"/>
        </p:nvCxnSpPr>
        <p:spPr>
          <a:xfrm>
            <a:off x="6364288" y="6035675"/>
            <a:ext cx="5827712"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Tytuł 1"/>
          <p:cNvSpPr txBox="1">
            <a:spLocks/>
          </p:cNvSpPr>
          <p:nvPr userDrawn="1"/>
        </p:nvSpPr>
        <p:spPr>
          <a:xfrm>
            <a:off x="4386288" y="465081"/>
            <a:ext cx="5698615" cy="643601"/>
          </a:xfrm>
          <a:prstGeom prst="rect">
            <a:avLst/>
          </a:prstGeom>
        </p:spPr>
        <p:txBody>
          <a:bodyPr anchor="b"/>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r" fontAlgn="auto">
              <a:lnSpc>
                <a:spcPct val="119000"/>
              </a:lnSpc>
              <a:spcBef>
                <a:spcPts val="0"/>
              </a:spcBef>
              <a:spcAft>
                <a:spcPts val="600"/>
              </a:spcAft>
              <a:defRPr/>
            </a:pPr>
            <a:r>
              <a:rPr lang="pl-PL" sz="2000" b="1" kern="1400" dirty="0">
                <a:ln w="3175" cap="flat" cmpd="sng">
                  <a:solidFill>
                    <a:schemeClr val="accent5">
                      <a:lumMod val="75000"/>
                    </a:schemeClr>
                  </a:solidFill>
                  <a:prstDash val="solid"/>
                  <a:round/>
                </a:ln>
                <a:latin typeface="Book Antiqua" panose="02040602050305030304" pitchFamily="18" charset="0"/>
                <a:cs typeface="Mongolian Baiti" panose="03000500000000000000" pitchFamily="66" charset="0"/>
              </a:rPr>
              <a:t>Wojewódzki Urząd Pracy w Szczecinie</a:t>
            </a:r>
            <a:r>
              <a:rPr lang="pl-PL" sz="1000" b="1" kern="1400" dirty="0">
                <a:ln w="3175">
                  <a:solidFill>
                    <a:schemeClr val="accent5">
                      <a:lumMod val="75000"/>
                    </a:schemeClr>
                  </a:solidFill>
                </a:ln>
                <a:latin typeface="Book Antiqua" panose="02040602050305030304" pitchFamily="18" charset="0"/>
                <a:cs typeface="Mongolian Baiti" panose="03000500000000000000" pitchFamily="66" charset="0"/>
              </a:rPr>
              <a:t/>
            </a:r>
            <a:br>
              <a:rPr lang="pl-PL" sz="1000" b="1" kern="1400" dirty="0">
                <a:ln w="3175">
                  <a:solidFill>
                    <a:schemeClr val="accent5">
                      <a:lumMod val="75000"/>
                    </a:schemeClr>
                  </a:solidFill>
                </a:ln>
                <a:latin typeface="Book Antiqua" panose="02040602050305030304" pitchFamily="18" charset="0"/>
                <a:cs typeface="Mongolian Baiti" panose="03000500000000000000" pitchFamily="66" charset="0"/>
              </a:rPr>
            </a:br>
            <a:r>
              <a:rPr lang="pl-PL" sz="1000" b="1" kern="1400" dirty="0">
                <a:ln w="3175">
                  <a:solidFill>
                    <a:schemeClr val="accent5">
                      <a:lumMod val="75000"/>
                    </a:schemeClr>
                  </a:solidFill>
                </a:ln>
                <a:latin typeface="Book Antiqua" panose="02040602050305030304" pitchFamily="18" charset="0"/>
                <a:cs typeface="Mongolian Baiti" panose="03000500000000000000" pitchFamily="66" charset="0"/>
              </a:rPr>
              <a:t> </a:t>
            </a:r>
          </a:p>
        </p:txBody>
      </p:sp>
      <p:sp>
        <p:nvSpPr>
          <p:cNvPr id="17" name="Tytuł 16"/>
          <p:cNvSpPr>
            <a:spLocks noGrp="1"/>
          </p:cNvSpPr>
          <p:nvPr>
            <p:ph type="title"/>
          </p:nvPr>
        </p:nvSpPr>
        <p:spPr>
          <a:xfrm>
            <a:off x="838200" y="1898498"/>
            <a:ext cx="10515600" cy="1325563"/>
          </a:xfrm>
          <a:prstGeom prst="rect">
            <a:avLst/>
          </a:prstGeom>
        </p:spPr>
        <p:txBody>
          <a:bodyPr anchor="ctr"/>
          <a:lstStyle>
            <a:lvl1pPr algn="ctr">
              <a:defRPr b="1">
                <a:solidFill>
                  <a:srgbClr val="002060"/>
                </a:solidFill>
                <a:latin typeface="Book Antiqua" panose="02040602050305030304" pitchFamily="18" charset="0"/>
                <a:cs typeface="Mongolian Baiti" panose="03000500000000000000" pitchFamily="66" charset="0"/>
              </a:defRPr>
            </a:lvl1pPr>
          </a:lstStyle>
          <a:p>
            <a:r>
              <a:rPr lang="pl-PL" dirty="0"/>
              <a:t>Kliknij, aby edytować styl</a:t>
            </a:r>
          </a:p>
        </p:txBody>
      </p:sp>
      <p:sp>
        <p:nvSpPr>
          <p:cNvPr id="3" name="Podtytuł 2"/>
          <p:cNvSpPr>
            <a:spLocks noGrp="1"/>
          </p:cNvSpPr>
          <p:nvPr>
            <p:ph type="subTitle" idx="1"/>
          </p:nvPr>
        </p:nvSpPr>
        <p:spPr>
          <a:xfrm>
            <a:off x="838200" y="3252181"/>
            <a:ext cx="6044390" cy="1655762"/>
          </a:xfrm>
        </p:spPr>
        <p:txBody>
          <a:bodyPr/>
          <a:lstStyle>
            <a:lvl1pPr marL="0" indent="0" algn="ctr">
              <a:buNone/>
              <a:defRPr sz="2400">
                <a:solidFill>
                  <a:srgbClr val="002060"/>
                </a:solidFill>
                <a:latin typeface="Book Antiqua" panose="02040602050305030304" pitchFamily="18" charset="0"/>
                <a:cs typeface="Mongolian Baiti" panose="03000500000000000000"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7"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8D4A7AEB-26A7-475F-96A1-0D2889E88B83}" type="datetimeFigureOut">
              <a:rPr lang="pl-PL"/>
              <a:pPr>
                <a:defRPr/>
              </a:pPr>
              <a:t>2017-09-14</a:t>
            </a:fld>
            <a:endParaRPr lang="pl-PL"/>
          </a:p>
        </p:txBody>
      </p:sp>
      <p:sp>
        <p:nvSpPr>
          <p:cNvPr id="8"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Tree>
    <p:extLst>
      <p:ext uri="{BB962C8B-B14F-4D97-AF65-F5344CB8AC3E}">
        <p14:creationId xmlns:p14="http://schemas.microsoft.com/office/powerpoint/2010/main" val="2913842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E670B56C-2333-4B81-9E0E-4C23E1E44A64}" type="datetimeFigureOut">
              <a:rPr lang="pl-PL"/>
              <a:pPr>
                <a:defRPr/>
              </a:pPr>
              <a:t>2017-09-14</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83B25D4E-24AE-44A1-8F47-AA0CA490630F}" type="slidenum">
              <a:rPr lang="pl-PL" altLang="pl-PL"/>
              <a:pPr>
                <a:defRPr/>
              </a:pPr>
              <a:t>‹#›</a:t>
            </a:fld>
            <a:endParaRPr lang="pl-PL" altLang="pl-PL"/>
          </a:p>
        </p:txBody>
      </p:sp>
    </p:spTree>
    <p:extLst>
      <p:ext uri="{BB962C8B-B14F-4D97-AF65-F5344CB8AC3E}">
        <p14:creationId xmlns:p14="http://schemas.microsoft.com/office/powerpoint/2010/main" val="286434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599207BF-0087-4F1E-9512-F6A4A388009B}" type="datetimeFigureOut">
              <a:rPr lang="pl-PL"/>
              <a:pPr>
                <a:defRPr/>
              </a:pPr>
              <a:t>2017-09-14</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D5DA7CB7-070B-4B1A-9B31-0BFCF8836FA6}" type="slidenum">
              <a:rPr lang="pl-PL" altLang="pl-PL"/>
              <a:pPr>
                <a:defRPr/>
              </a:pPr>
              <a:t>‹#›</a:t>
            </a:fld>
            <a:endParaRPr lang="pl-PL" altLang="pl-PL"/>
          </a:p>
        </p:txBody>
      </p:sp>
    </p:spTree>
    <p:extLst>
      <p:ext uri="{BB962C8B-B14F-4D97-AF65-F5344CB8AC3E}">
        <p14:creationId xmlns:p14="http://schemas.microsoft.com/office/powerpoint/2010/main" val="288048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Default">
    <p:spTree>
      <p:nvGrpSpPr>
        <p:cNvPr id="1" name=""/>
        <p:cNvGrpSpPr/>
        <p:nvPr/>
      </p:nvGrpSpPr>
      <p:grpSpPr>
        <a:xfrm>
          <a:off x="0" y="0"/>
          <a:ext cx="0" cy="0"/>
          <a:chOff x="0" y="0"/>
          <a:chExt cx="0" cy="0"/>
        </a:xfrm>
      </p:grpSpPr>
      <p:pic>
        <p:nvPicPr>
          <p:cNvPr id="49" name="Obraz 25"/>
          <p:cNvPicPr>
            <a:picLocks noChangeAspect="1"/>
          </p:cNvPicPr>
          <p:nvPr userDrawn="1"/>
        </p:nvPicPr>
        <p:blipFill>
          <a:blip r:embed="rId2">
            <a:extLst>
              <a:ext uri="{28A0092B-C50C-407E-A947-70E740481C1C}">
                <a14:useLocalDpi xmlns:a14="http://schemas.microsoft.com/office/drawing/2010/main" val="0"/>
              </a:ext>
            </a:extLst>
          </a:blip>
          <a:srcRect b="24863"/>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1"/>
          <p:cNvGrpSpPr>
            <a:grpSpLocks/>
          </p:cNvGrpSpPr>
          <p:nvPr/>
        </p:nvGrpSpPr>
        <p:grpSpPr bwMode="auto">
          <a:xfrm>
            <a:off x="847725" y="6210300"/>
            <a:ext cx="7697788" cy="628650"/>
            <a:chOff x="0" y="10"/>
            <a:chExt cx="7697787" cy="628639"/>
          </a:xfrm>
        </p:grpSpPr>
        <p:pic>
          <p:nvPicPr>
            <p:cNvPr id="4" name="02_Logo_wersja_pozioma(CMYK).png" descr="\\wup.local\wymiana\Użytkownicy\wojciech.krycki\LOGOSY\02_Logo_wersja_pozioma(CMYK).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6155" y="94662"/>
              <a:ext cx="934828" cy="49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10"/>
            <p:cNvGrpSpPr>
              <a:grpSpLocks/>
            </p:cNvGrpSpPr>
            <p:nvPr/>
          </p:nvGrpSpPr>
          <p:grpSpPr bwMode="auto">
            <a:xfrm>
              <a:off x="-2" y="10"/>
              <a:ext cx="7697789" cy="628641"/>
              <a:chOff x="-1" y="10"/>
              <a:chExt cx="7697789" cy="628640"/>
            </a:xfrm>
          </p:grpSpPr>
          <p:pic>
            <p:nvPicPr>
              <p:cNvPr id="6" name="Logo WUP w układzie poziomym.jpg" descr="\\wup.local\wymiana\Użytkownicy\wojciech.krycki\Logosy\Logo WUP w układzie poziomy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86527" y="112153"/>
                <a:ext cx="1883201" cy="46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FE_PR_POZIOM-Kolor-01.jpg" descr="\\wup.local\wymiana\Użytkownicy\wojciech.krycki\Logotypy\FE_PR_POZIOM-Kolor-01.jpg"/>
              <p:cNvPicPr>
                <a:picLocks noChangeAspect="1"/>
              </p:cNvPicPr>
              <p:nvPr/>
            </p:nvPicPr>
            <p:blipFill>
              <a:blip r:embed="rId5">
                <a:extLst>
                  <a:ext uri="{28A0092B-C50C-407E-A947-70E740481C1C}">
                    <a14:useLocalDpi xmlns:a14="http://schemas.microsoft.com/office/drawing/2010/main" val="0"/>
                  </a:ext>
                </a:extLst>
              </a:blip>
              <a:srcRect l="8105" b="4216"/>
              <a:stretch>
                <a:fillRect/>
              </a:stretch>
            </p:blipFill>
            <p:spPr bwMode="auto">
              <a:xfrm>
                <a:off x="-1" y="10"/>
                <a:ext cx="1160612" cy="62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UE_EFS_POZIOM-Kolor.jpg" descr="\\wup.local\wymiana\Użytkownicy\wojciech.krycki\Logosy\Logotypy nowe\Logo UE-Europejski Fundusz Społeczny\Poziom\UE_EFS_POZIOM-Kolor.jpg"/>
              <p:cNvPicPr>
                <a:picLocks noChangeAspect="1"/>
              </p:cNvPicPr>
              <p:nvPr/>
            </p:nvPicPr>
            <p:blipFill>
              <a:blip r:embed="rId6">
                <a:extLst>
                  <a:ext uri="{28A0092B-C50C-407E-A947-70E740481C1C}">
                    <a14:useLocalDpi xmlns:a14="http://schemas.microsoft.com/office/drawing/2010/main" val="0"/>
                  </a:ext>
                </a:extLst>
              </a:blip>
              <a:srcRect r="5183"/>
              <a:stretch>
                <a:fillRect/>
              </a:stretch>
            </p:blipFill>
            <p:spPr bwMode="auto">
              <a:xfrm>
                <a:off x="5915271" y="60100"/>
                <a:ext cx="1782517" cy="5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 name="Grupa 38"/>
          <p:cNvGrpSpPr>
            <a:grpSpLocks/>
          </p:cNvGrpSpPr>
          <p:nvPr userDrawn="1"/>
        </p:nvGrpSpPr>
        <p:grpSpPr bwMode="auto">
          <a:xfrm>
            <a:off x="139700" y="131763"/>
            <a:ext cx="4802188" cy="1025525"/>
            <a:chOff x="120475" y="139895"/>
            <a:chExt cx="4802254" cy="1026244"/>
          </a:xfrm>
        </p:grpSpPr>
        <p:sp>
          <p:nvSpPr>
            <p:cNvPr id="10" name="Rectangle 5"/>
            <p:cNvSpPr>
              <a:spLocks noChangeArrowheads="1"/>
            </p:cNvSpPr>
            <p:nvPr userDrawn="1"/>
          </p:nvSpPr>
          <p:spPr bwMode="auto">
            <a:xfrm flipH="1">
              <a:off x="3539997" y="400428"/>
              <a:ext cx="363543" cy="362204"/>
            </a:xfrm>
            <a:prstGeom prst="rect">
              <a:avLst/>
            </a:prstGeom>
            <a:solidFill>
              <a:srgbClr val="006138">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1" name="Rectangle 6"/>
            <p:cNvSpPr>
              <a:spLocks noChangeArrowheads="1"/>
            </p:cNvSpPr>
            <p:nvPr userDrawn="1"/>
          </p:nvSpPr>
          <p:spPr bwMode="auto">
            <a:xfrm flipH="1">
              <a:off x="3908302" y="619656"/>
              <a:ext cx="314329" cy="312956"/>
            </a:xfrm>
            <a:prstGeom prst="rect">
              <a:avLst/>
            </a:prstGeom>
            <a:solidFill>
              <a:srgbClr val="006EB9">
                <a:alpha val="7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2" name="Rectangle 7"/>
            <p:cNvSpPr>
              <a:spLocks noChangeArrowheads="1"/>
            </p:cNvSpPr>
            <p:nvPr userDrawn="1"/>
          </p:nvSpPr>
          <p:spPr bwMode="auto">
            <a:xfrm flipH="1">
              <a:off x="3084379" y="502099"/>
              <a:ext cx="387355" cy="386032"/>
            </a:xfrm>
            <a:prstGeom prst="rect">
              <a:avLst/>
            </a:prstGeom>
            <a:solidFill>
              <a:srgbClr val="009A3C">
                <a:alpha val="7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3" name="Rectangle 8"/>
            <p:cNvSpPr>
              <a:spLocks noChangeArrowheads="1"/>
            </p:cNvSpPr>
            <p:nvPr userDrawn="1"/>
          </p:nvSpPr>
          <p:spPr bwMode="auto">
            <a:xfrm flipH="1">
              <a:off x="120475" y="225680"/>
              <a:ext cx="874725" cy="870560"/>
            </a:xfrm>
            <a:prstGeom prst="rect">
              <a:avLst/>
            </a:prstGeom>
            <a:solidFill>
              <a:srgbClr val="028BD3">
                <a:alpha val="5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A9D18E"/>
                </a:solidFill>
                <a:latin typeface="Calibri" panose="020F0502020204030204" pitchFamily="34" charset="0"/>
              </a:endParaRPr>
            </a:p>
          </p:txBody>
        </p:sp>
        <p:sp>
          <p:nvSpPr>
            <p:cNvPr id="14" name="Rectangle 9"/>
            <p:cNvSpPr>
              <a:spLocks noChangeArrowheads="1"/>
            </p:cNvSpPr>
            <p:nvPr userDrawn="1"/>
          </p:nvSpPr>
          <p:spPr bwMode="auto">
            <a:xfrm flipH="1">
              <a:off x="2493821" y="602181"/>
              <a:ext cx="427043" cy="427337"/>
            </a:xfrm>
            <a:prstGeom prst="rect">
              <a:avLst/>
            </a:prstGeom>
            <a:solidFill>
              <a:srgbClr val="75B82A">
                <a:alpha val="5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5" name="Rectangle 10"/>
            <p:cNvSpPr>
              <a:spLocks noChangeArrowheads="1"/>
            </p:cNvSpPr>
            <p:nvPr userDrawn="1"/>
          </p:nvSpPr>
          <p:spPr bwMode="auto">
            <a:xfrm flipH="1">
              <a:off x="1396843" y="583118"/>
              <a:ext cx="579446" cy="583021"/>
            </a:xfrm>
            <a:prstGeom prst="rect">
              <a:avLst/>
            </a:prstGeom>
            <a:solidFill>
              <a:srgbClr val="575757">
                <a:alpha val="5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6" name="Rectangle 11"/>
            <p:cNvSpPr>
              <a:spLocks noChangeArrowheads="1"/>
            </p:cNvSpPr>
            <p:nvPr userDrawn="1"/>
          </p:nvSpPr>
          <p:spPr bwMode="auto">
            <a:xfrm flipH="1">
              <a:off x="799934" y="139895"/>
              <a:ext cx="681047" cy="681514"/>
            </a:xfrm>
            <a:prstGeom prst="rect">
              <a:avLst/>
            </a:prstGeom>
            <a:solidFill>
              <a:srgbClr val="003D7C">
                <a:alpha val="3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7" name="Rectangle 12"/>
            <p:cNvSpPr>
              <a:spLocks noChangeArrowheads="1"/>
            </p:cNvSpPr>
            <p:nvPr userDrawn="1"/>
          </p:nvSpPr>
          <p:spPr bwMode="auto">
            <a:xfrm flipH="1">
              <a:off x="4367096" y="546580"/>
              <a:ext cx="177802" cy="181102"/>
            </a:xfrm>
            <a:prstGeom prst="rect">
              <a:avLst/>
            </a:prstGeom>
            <a:solidFill>
              <a:srgbClr val="40C0F1">
                <a:alpha val="7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8" name="Rectangle 13"/>
            <p:cNvSpPr>
              <a:spLocks noChangeArrowheads="1"/>
            </p:cNvSpPr>
            <p:nvPr userDrawn="1"/>
          </p:nvSpPr>
          <p:spPr bwMode="auto">
            <a:xfrm flipH="1">
              <a:off x="2050902" y="225680"/>
              <a:ext cx="447681" cy="446400"/>
            </a:xfrm>
            <a:prstGeom prst="rect">
              <a:avLst/>
            </a:prstGeom>
            <a:solidFill>
              <a:srgbClr val="AFCA0B">
                <a:alpha val="7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9" name="Rectangle 14"/>
            <p:cNvSpPr>
              <a:spLocks noChangeArrowheads="1"/>
            </p:cNvSpPr>
            <p:nvPr userDrawn="1"/>
          </p:nvSpPr>
          <p:spPr bwMode="auto">
            <a:xfrm flipH="1">
              <a:off x="2817675" y="319408"/>
              <a:ext cx="363542" cy="363793"/>
            </a:xfrm>
            <a:prstGeom prst="rect">
              <a:avLst/>
            </a:prstGeom>
            <a:solidFill>
              <a:srgbClr val="FED000">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20" name="Rectangle 15"/>
            <p:cNvSpPr>
              <a:spLocks noChangeArrowheads="1"/>
            </p:cNvSpPr>
            <p:nvPr userDrawn="1"/>
          </p:nvSpPr>
          <p:spPr bwMode="auto">
            <a:xfrm flipH="1">
              <a:off x="4775089" y="648251"/>
              <a:ext cx="147640" cy="147741"/>
            </a:xfrm>
            <a:prstGeom prst="rect">
              <a:avLst/>
            </a:prstGeom>
            <a:solidFill>
              <a:srgbClr val="40C0F1">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grpSp>
      <p:pic>
        <p:nvPicPr>
          <p:cNvPr id="21" name="Obraz 2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80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627688" y="1795463"/>
            <a:ext cx="6564312"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hape 744"/>
          <p:cNvSpPr>
            <a:spLocks noChangeArrowheads="1"/>
          </p:cNvSpPr>
          <p:nvPr userDrawn="1"/>
        </p:nvSpPr>
        <p:spPr bwMode="auto">
          <a:xfrm rot="10800000" flipH="1">
            <a:off x="6357938" y="4752975"/>
            <a:ext cx="508000" cy="508000"/>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28" name="Shape 745"/>
          <p:cNvSpPr>
            <a:spLocks noChangeArrowheads="1"/>
          </p:cNvSpPr>
          <p:nvPr userDrawn="1"/>
        </p:nvSpPr>
        <p:spPr bwMode="auto">
          <a:xfrm rot="10800000" flipH="1">
            <a:off x="6623050" y="4997450"/>
            <a:ext cx="439738" cy="438150"/>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29" name="Shape 746"/>
          <p:cNvSpPr>
            <a:spLocks noChangeArrowheads="1"/>
          </p:cNvSpPr>
          <p:nvPr userDrawn="1"/>
        </p:nvSpPr>
        <p:spPr bwMode="auto">
          <a:xfrm rot="10800000" flipH="1">
            <a:off x="6465888" y="2600325"/>
            <a:ext cx="541337" cy="539750"/>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0" name="Shape 747"/>
          <p:cNvSpPr>
            <a:spLocks noChangeArrowheads="1"/>
          </p:cNvSpPr>
          <p:nvPr userDrawn="1"/>
        </p:nvSpPr>
        <p:spPr bwMode="auto">
          <a:xfrm rot="10800000" flipH="1">
            <a:off x="10352088" y="5233988"/>
            <a:ext cx="809625" cy="815975"/>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1" name="Shape 748"/>
          <p:cNvSpPr>
            <a:spLocks noChangeArrowheads="1"/>
          </p:cNvSpPr>
          <p:nvPr userDrawn="1"/>
        </p:nvSpPr>
        <p:spPr bwMode="auto">
          <a:xfrm rot="10800000" flipH="1">
            <a:off x="11234738" y="4279900"/>
            <a:ext cx="896937" cy="898525"/>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2" name="Shape 749"/>
          <p:cNvSpPr>
            <a:spLocks noChangeArrowheads="1"/>
          </p:cNvSpPr>
          <p:nvPr userDrawn="1"/>
        </p:nvSpPr>
        <p:spPr bwMode="auto">
          <a:xfrm rot="10800000" flipH="1">
            <a:off x="5870575" y="4800600"/>
            <a:ext cx="249238" cy="254000"/>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3" name="Shape 750"/>
          <p:cNvSpPr>
            <a:spLocks noChangeArrowheads="1"/>
          </p:cNvSpPr>
          <p:nvPr userDrawn="1"/>
        </p:nvSpPr>
        <p:spPr bwMode="auto">
          <a:xfrm rot="10800000" flipH="1">
            <a:off x="6694488" y="2120900"/>
            <a:ext cx="623887" cy="623888"/>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4" name="Shape 751"/>
          <p:cNvSpPr>
            <a:spLocks noChangeArrowheads="1"/>
          </p:cNvSpPr>
          <p:nvPr userDrawn="1"/>
        </p:nvSpPr>
        <p:spPr bwMode="auto">
          <a:xfrm rot="10800000" flipH="1">
            <a:off x="5619750" y="1795463"/>
            <a:ext cx="952500" cy="952500"/>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5" name="Shape 752"/>
          <p:cNvSpPr>
            <a:spLocks noChangeArrowheads="1"/>
          </p:cNvSpPr>
          <p:nvPr userDrawn="1"/>
        </p:nvSpPr>
        <p:spPr bwMode="auto">
          <a:xfrm rot="10800000" flipH="1">
            <a:off x="9329738" y="4260850"/>
            <a:ext cx="508000" cy="508000"/>
          </a:xfrm>
          <a:prstGeom prst="rect">
            <a:avLst/>
          </a:prstGeom>
          <a:solidFill>
            <a:srgbClr val="FFFFFF">
              <a:alpha val="14902"/>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6" name="Shape 753"/>
          <p:cNvSpPr>
            <a:spLocks noChangeArrowheads="1"/>
          </p:cNvSpPr>
          <p:nvPr userDrawn="1"/>
        </p:nvSpPr>
        <p:spPr bwMode="auto">
          <a:xfrm rot="10800000" flipH="1">
            <a:off x="7096125" y="1885950"/>
            <a:ext cx="361950" cy="361950"/>
          </a:xfrm>
          <a:prstGeom prst="rect">
            <a:avLst/>
          </a:prstGeom>
          <a:solidFill>
            <a:srgbClr val="FFFFFF">
              <a:alpha val="87057"/>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7" name="Shape 754"/>
          <p:cNvSpPr>
            <a:spLocks noChangeArrowheads="1"/>
          </p:cNvSpPr>
          <p:nvPr userDrawn="1"/>
        </p:nvSpPr>
        <p:spPr bwMode="auto">
          <a:xfrm rot="10800000" flipH="1">
            <a:off x="5619750" y="5483225"/>
            <a:ext cx="952500" cy="693738"/>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8" name="Shape 755"/>
          <p:cNvSpPr>
            <a:spLocks noChangeArrowheads="1"/>
          </p:cNvSpPr>
          <p:nvPr userDrawn="1"/>
        </p:nvSpPr>
        <p:spPr bwMode="auto">
          <a:xfrm rot="10800000" flipH="1">
            <a:off x="11414125" y="5389563"/>
            <a:ext cx="576263" cy="579437"/>
          </a:xfrm>
          <a:prstGeom prst="rect">
            <a:avLst/>
          </a:prstGeom>
          <a:solidFill>
            <a:srgbClr val="FFFFFF">
              <a:alpha val="89018"/>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39" name="Shape 756"/>
          <p:cNvSpPr>
            <a:spLocks noChangeArrowheads="1"/>
          </p:cNvSpPr>
          <p:nvPr userDrawn="1"/>
        </p:nvSpPr>
        <p:spPr bwMode="auto">
          <a:xfrm rot="10800000" flipH="1">
            <a:off x="6854825" y="5262563"/>
            <a:ext cx="623888" cy="623887"/>
          </a:xfrm>
          <a:prstGeom prst="rect">
            <a:avLst/>
          </a:prstGeom>
          <a:solidFill>
            <a:srgbClr val="FFFFFF">
              <a:alpha val="85881"/>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0" name="Shape 757"/>
          <p:cNvSpPr>
            <a:spLocks noChangeArrowheads="1"/>
          </p:cNvSpPr>
          <p:nvPr userDrawn="1"/>
        </p:nvSpPr>
        <p:spPr bwMode="auto">
          <a:xfrm rot="10800000" flipH="1">
            <a:off x="11784013" y="2066925"/>
            <a:ext cx="206375" cy="206375"/>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1" name="Shape 758"/>
          <p:cNvSpPr>
            <a:spLocks noChangeArrowheads="1"/>
          </p:cNvSpPr>
          <p:nvPr userDrawn="1"/>
        </p:nvSpPr>
        <p:spPr bwMode="auto">
          <a:xfrm rot="10800000" flipH="1">
            <a:off x="10456863" y="4827588"/>
            <a:ext cx="177800" cy="176212"/>
          </a:xfrm>
          <a:prstGeom prst="rect">
            <a:avLst/>
          </a:prstGeom>
          <a:solidFill>
            <a:srgbClr val="FFFFFF">
              <a:alpha val="85881"/>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2" name="Shape 759"/>
          <p:cNvSpPr>
            <a:spLocks noChangeArrowheads="1"/>
          </p:cNvSpPr>
          <p:nvPr userDrawn="1"/>
        </p:nvSpPr>
        <p:spPr bwMode="auto">
          <a:xfrm rot="10800000" flipH="1">
            <a:off x="10964863" y="4949825"/>
            <a:ext cx="439737" cy="439738"/>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3" name="Shape 760"/>
          <p:cNvSpPr>
            <a:spLocks noChangeArrowheads="1"/>
          </p:cNvSpPr>
          <p:nvPr userDrawn="1"/>
        </p:nvSpPr>
        <p:spPr bwMode="auto">
          <a:xfrm rot="10800000" flipH="1">
            <a:off x="11430000" y="2289175"/>
            <a:ext cx="136525" cy="136525"/>
          </a:xfrm>
          <a:prstGeom prst="rect">
            <a:avLst/>
          </a:prstGeom>
          <a:solidFill>
            <a:srgbClr val="FFFFFF">
              <a:alpha val="3882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4" name="Shape 761"/>
          <p:cNvSpPr>
            <a:spLocks noChangeArrowheads="1"/>
          </p:cNvSpPr>
          <p:nvPr userDrawn="1"/>
        </p:nvSpPr>
        <p:spPr bwMode="auto">
          <a:xfrm rot="10800000" flipH="1">
            <a:off x="5595938" y="2747963"/>
            <a:ext cx="534987" cy="534987"/>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5" name="Shape 762"/>
          <p:cNvSpPr>
            <a:spLocks noChangeArrowheads="1"/>
          </p:cNvSpPr>
          <p:nvPr userDrawn="1"/>
        </p:nvSpPr>
        <p:spPr bwMode="auto">
          <a:xfrm rot="10800000" flipH="1">
            <a:off x="5597525" y="5227638"/>
            <a:ext cx="284163" cy="282575"/>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latin typeface="Calibri Light" panose="020F0302020204030204" pitchFamily="34" charset="0"/>
              <a:sym typeface="Calibri" panose="020F0502020204030204" pitchFamily="34" charset="0"/>
            </a:endParaRPr>
          </a:p>
        </p:txBody>
      </p:sp>
      <p:sp>
        <p:nvSpPr>
          <p:cNvPr id="46" name="Rectangle 8"/>
          <p:cNvSpPr>
            <a:spLocks noChangeArrowheads="1"/>
          </p:cNvSpPr>
          <p:nvPr userDrawn="1"/>
        </p:nvSpPr>
        <p:spPr bwMode="auto">
          <a:xfrm flipH="1">
            <a:off x="10579100" y="6416675"/>
            <a:ext cx="1612900" cy="304800"/>
          </a:xfrm>
          <a:prstGeom prst="rect">
            <a:avLst/>
          </a:prstGeom>
          <a:solidFill>
            <a:srgbClr val="2F5597">
              <a:alpha val="1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47" name="Symbol zastępczy numeru slajdu 5"/>
          <p:cNvSpPr txBox="1">
            <a:spLocks/>
          </p:cNvSpPr>
          <p:nvPr userDrawn="1"/>
        </p:nvSpPr>
        <p:spPr>
          <a:xfrm>
            <a:off x="10547350" y="6369050"/>
            <a:ext cx="1612900" cy="365125"/>
          </a:xfrm>
          <a:prstGeom prst="rect">
            <a:avLst/>
          </a:prstGeom>
        </p:spPr>
        <p:txBody>
          <a:bodyPr anchor="ct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altLang="pl-PL" b="1" dirty="0">
                <a:solidFill>
                  <a:srgbClr val="000000"/>
                </a:solidFill>
                <a:latin typeface="Tw Cen MT Condensed" panose="020B0606020104020203" pitchFamily="34" charset="-18"/>
              </a:rPr>
              <a:t>www.wup.pl/rpo</a:t>
            </a:r>
            <a:endParaRPr lang="pl-PL" dirty="0">
              <a:solidFill>
                <a:prstClr val="black"/>
              </a:solidFill>
            </a:endParaRPr>
          </a:p>
        </p:txBody>
      </p:sp>
    </p:spTree>
    <p:extLst>
      <p:ext uri="{BB962C8B-B14F-4D97-AF65-F5344CB8AC3E}">
        <p14:creationId xmlns:p14="http://schemas.microsoft.com/office/powerpoint/2010/main" val="85379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flipH="1">
            <a:off x="7412038" y="5246688"/>
            <a:ext cx="509587" cy="508000"/>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5" name="Rectangle 6"/>
          <p:cNvSpPr>
            <a:spLocks noChangeArrowheads="1"/>
          </p:cNvSpPr>
          <p:nvPr userDrawn="1"/>
        </p:nvSpPr>
        <p:spPr bwMode="auto">
          <a:xfrm rot="10800000" flipH="1">
            <a:off x="5478463" y="5546725"/>
            <a:ext cx="439737" cy="438150"/>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6" name="Rectangle 7"/>
          <p:cNvSpPr>
            <a:spLocks noChangeArrowheads="1"/>
          </p:cNvSpPr>
          <p:nvPr userDrawn="1"/>
        </p:nvSpPr>
        <p:spPr bwMode="auto">
          <a:xfrm rot="10800000" flipH="1">
            <a:off x="6364288" y="4973638"/>
            <a:ext cx="539750" cy="539750"/>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7" name="Rectangle 8"/>
          <p:cNvSpPr>
            <a:spLocks noChangeArrowheads="1"/>
          </p:cNvSpPr>
          <p:nvPr userDrawn="1"/>
        </p:nvSpPr>
        <p:spPr bwMode="auto">
          <a:xfrm rot="10800000" flipH="1">
            <a:off x="10969625" y="1836738"/>
            <a:ext cx="1222375" cy="1216025"/>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8" name="Rectangle 9"/>
          <p:cNvSpPr>
            <a:spLocks noChangeArrowheads="1"/>
          </p:cNvSpPr>
          <p:nvPr userDrawn="1"/>
        </p:nvSpPr>
        <p:spPr bwMode="auto">
          <a:xfrm rot="10800000" flipH="1">
            <a:off x="6505575" y="3937000"/>
            <a:ext cx="598488" cy="598488"/>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9" name="Rectangle 10"/>
          <p:cNvSpPr>
            <a:spLocks noChangeArrowheads="1"/>
          </p:cNvSpPr>
          <p:nvPr userDrawn="1"/>
        </p:nvSpPr>
        <p:spPr bwMode="auto">
          <a:xfrm rot="10800000" flipH="1">
            <a:off x="10899775" y="3719513"/>
            <a:ext cx="809625" cy="815975"/>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0" name="Rectangle 11"/>
          <p:cNvSpPr>
            <a:spLocks noChangeArrowheads="1"/>
          </p:cNvSpPr>
          <p:nvPr userDrawn="1"/>
        </p:nvSpPr>
        <p:spPr bwMode="auto">
          <a:xfrm rot="10800000" flipH="1">
            <a:off x="9774238" y="3984625"/>
            <a:ext cx="952500" cy="954088"/>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1" name="Rectangle 12"/>
          <p:cNvSpPr>
            <a:spLocks noChangeArrowheads="1"/>
          </p:cNvSpPr>
          <p:nvPr userDrawn="1"/>
        </p:nvSpPr>
        <p:spPr bwMode="auto">
          <a:xfrm rot="10800000" flipH="1">
            <a:off x="5794375" y="4535488"/>
            <a:ext cx="249238" cy="254000"/>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2" name="Rectangle 13"/>
          <p:cNvSpPr>
            <a:spLocks noChangeArrowheads="1"/>
          </p:cNvSpPr>
          <p:nvPr userDrawn="1"/>
        </p:nvSpPr>
        <p:spPr bwMode="auto">
          <a:xfrm rot="10800000" flipH="1">
            <a:off x="7418388" y="4262438"/>
            <a:ext cx="625475" cy="625475"/>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3" name="Rectangle 14"/>
          <p:cNvSpPr>
            <a:spLocks noChangeArrowheads="1"/>
          </p:cNvSpPr>
          <p:nvPr userDrawn="1"/>
        </p:nvSpPr>
        <p:spPr bwMode="auto">
          <a:xfrm rot="10800000" flipH="1">
            <a:off x="8464550" y="5243513"/>
            <a:ext cx="508000" cy="508000"/>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4" name="Rectangle 15"/>
          <p:cNvSpPr>
            <a:spLocks noChangeArrowheads="1"/>
          </p:cNvSpPr>
          <p:nvPr userDrawn="1"/>
        </p:nvSpPr>
        <p:spPr bwMode="auto">
          <a:xfrm rot="10800000" flipH="1">
            <a:off x="9880600" y="5322888"/>
            <a:ext cx="206375" cy="206375"/>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5" name="Rectangle 11"/>
          <p:cNvSpPr>
            <a:spLocks noChangeArrowheads="1"/>
          </p:cNvSpPr>
          <p:nvPr userDrawn="1"/>
        </p:nvSpPr>
        <p:spPr bwMode="auto">
          <a:xfrm rot="10800000" flipH="1">
            <a:off x="4525963" y="5018088"/>
            <a:ext cx="952500" cy="952500"/>
          </a:xfrm>
          <a:prstGeom prst="rect">
            <a:avLst/>
          </a:prstGeom>
          <a:solidFill>
            <a:schemeClr val="bg1"/>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6" name="Rectangle 9"/>
          <p:cNvSpPr>
            <a:spLocks noChangeArrowheads="1"/>
          </p:cNvSpPr>
          <p:nvPr userDrawn="1"/>
        </p:nvSpPr>
        <p:spPr bwMode="auto">
          <a:xfrm rot="10800000" flipH="1">
            <a:off x="4697413" y="2746375"/>
            <a:ext cx="598487" cy="598488"/>
          </a:xfrm>
          <a:prstGeom prst="rect">
            <a:avLst/>
          </a:prstGeom>
          <a:solidFill>
            <a:schemeClr val="bg1"/>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8" name="Rectangle 9"/>
          <p:cNvSpPr>
            <a:spLocks noChangeArrowheads="1"/>
          </p:cNvSpPr>
          <p:nvPr userDrawn="1"/>
        </p:nvSpPr>
        <p:spPr bwMode="auto">
          <a:xfrm rot="10800000" flipH="1">
            <a:off x="4640263" y="4737100"/>
            <a:ext cx="398462" cy="398463"/>
          </a:xfrm>
          <a:prstGeom prst="rect">
            <a:avLst/>
          </a:prstGeom>
          <a:solidFill>
            <a:schemeClr val="bg1"/>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19" name="Rectangle 11"/>
          <p:cNvSpPr>
            <a:spLocks noChangeArrowheads="1"/>
          </p:cNvSpPr>
          <p:nvPr userDrawn="1"/>
        </p:nvSpPr>
        <p:spPr bwMode="auto">
          <a:xfrm rot="10800000" flipH="1">
            <a:off x="5656263" y="1884363"/>
            <a:ext cx="952500" cy="952500"/>
          </a:xfrm>
          <a:prstGeom prst="rect">
            <a:avLst/>
          </a:prstGeom>
          <a:solidFill>
            <a:schemeClr val="bg1"/>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0" name="Rectangle 13"/>
          <p:cNvSpPr>
            <a:spLocks noChangeArrowheads="1"/>
          </p:cNvSpPr>
          <p:nvPr userDrawn="1"/>
        </p:nvSpPr>
        <p:spPr bwMode="auto">
          <a:xfrm rot="10800000" flipH="1">
            <a:off x="5295900" y="3343275"/>
            <a:ext cx="623888" cy="623888"/>
          </a:xfrm>
          <a:prstGeom prst="rect">
            <a:avLst/>
          </a:prstGeom>
          <a:solidFill>
            <a:schemeClr val="bg1">
              <a:alpha val="85881"/>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1" name="Rectangle 5"/>
          <p:cNvSpPr>
            <a:spLocks noChangeArrowheads="1"/>
          </p:cNvSpPr>
          <p:nvPr userDrawn="1"/>
        </p:nvSpPr>
        <p:spPr bwMode="auto">
          <a:xfrm rot="10800000" flipH="1">
            <a:off x="4727575" y="4249738"/>
            <a:ext cx="508000" cy="508000"/>
          </a:xfrm>
          <a:prstGeom prst="rect">
            <a:avLst/>
          </a:prstGeom>
          <a:solidFill>
            <a:schemeClr val="bg1">
              <a:alpha val="76077"/>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2" name="Rectangle 14"/>
          <p:cNvSpPr>
            <a:spLocks noChangeArrowheads="1"/>
          </p:cNvSpPr>
          <p:nvPr userDrawn="1"/>
        </p:nvSpPr>
        <p:spPr bwMode="auto">
          <a:xfrm rot="10800000" flipH="1">
            <a:off x="8847138" y="4349750"/>
            <a:ext cx="508000" cy="508000"/>
          </a:xfrm>
          <a:prstGeom prst="rect">
            <a:avLst/>
          </a:prstGeom>
          <a:solidFill>
            <a:schemeClr val="bg1">
              <a:alpha val="14902"/>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3" name="Rectangle 11"/>
          <p:cNvSpPr>
            <a:spLocks noChangeArrowheads="1"/>
          </p:cNvSpPr>
          <p:nvPr userDrawn="1"/>
        </p:nvSpPr>
        <p:spPr bwMode="auto">
          <a:xfrm rot="10800000" flipH="1">
            <a:off x="6608763" y="1874838"/>
            <a:ext cx="571500" cy="571500"/>
          </a:xfrm>
          <a:prstGeom prst="rect">
            <a:avLst/>
          </a:prstGeom>
          <a:solidFill>
            <a:schemeClr val="bg1">
              <a:alpha val="87057"/>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4" name="Rectangle 13"/>
          <p:cNvSpPr>
            <a:spLocks noChangeArrowheads="1"/>
          </p:cNvSpPr>
          <p:nvPr userDrawn="1"/>
        </p:nvSpPr>
        <p:spPr bwMode="auto">
          <a:xfrm rot="10800000" flipH="1">
            <a:off x="7335838" y="2446338"/>
            <a:ext cx="623887" cy="625475"/>
          </a:xfrm>
          <a:prstGeom prst="rect">
            <a:avLst/>
          </a:prstGeom>
          <a:solidFill>
            <a:schemeClr val="bg1">
              <a:alpha val="38823"/>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5" name="Rectangle 11"/>
          <p:cNvSpPr>
            <a:spLocks noChangeArrowheads="1"/>
          </p:cNvSpPr>
          <p:nvPr userDrawn="1"/>
        </p:nvSpPr>
        <p:spPr bwMode="auto">
          <a:xfrm rot="10800000" flipH="1">
            <a:off x="8370888" y="2235200"/>
            <a:ext cx="952500" cy="952500"/>
          </a:xfrm>
          <a:prstGeom prst="rect">
            <a:avLst/>
          </a:prstGeom>
          <a:solidFill>
            <a:schemeClr val="bg1"/>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sp>
        <p:nvSpPr>
          <p:cNvPr id="26" name="Rectangle 10"/>
          <p:cNvSpPr>
            <a:spLocks noChangeArrowheads="1"/>
          </p:cNvSpPr>
          <p:nvPr userDrawn="1"/>
        </p:nvSpPr>
        <p:spPr bwMode="auto">
          <a:xfrm rot="10800000" flipH="1">
            <a:off x="10163175" y="1868488"/>
            <a:ext cx="809625" cy="814387"/>
          </a:xfrm>
          <a:prstGeom prst="rect">
            <a:avLst/>
          </a:prstGeom>
          <a:solidFill>
            <a:schemeClr val="bg1">
              <a:alpha val="89018"/>
            </a:scheme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solidFill>
                <a:prstClr val="black"/>
              </a:solidFill>
              <a:latin typeface="Calibri" panose="020F0502020204030204" pitchFamily="34" charset="0"/>
              <a:cs typeface="Arial" charset="0"/>
            </a:endParaRPr>
          </a:p>
        </p:txBody>
      </p:sp>
      <p:pic>
        <p:nvPicPr>
          <p:cNvPr id="27" name="Picture 4" descr="http://www.sedu.fi/loader.aspx?id=904041d4-f705-4e0a-94f9-cb5d0ab9c096"/>
          <p:cNvPicPr>
            <a:picLocks noChangeAspect="1" noChangeArrowheads="1"/>
          </p:cNvPicPr>
          <p:nvPr userDrawn="1"/>
        </p:nvPicPr>
        <p:blipFill>
          <a:blip r:embed="rId2" cstate="print">
            <a:extLst/>
          </a:blip>
          <a:srcRect/>
          <a:stretch>
            <a:fillRect/>
          </a:stretch>
        </p:blipFill>
        <p:spPr bwMode="auto">
          <a:xfrm>
            <a:off x="7055671" y="2950552"/>
            <a:ext cx="4789893" cy="3084691"/>
          </a:xfrm>
          <a:prstGeom prst="rect">
            <a:avLst/>
          </a:prstGeom>
          <a:noFill/>
          <a:effectLst>
            <a:softEdge rad="0"/>
          </a:effectLst>
          <a:extLst/>
        </p:spPr>
      </p:pic>
      <p:cxnSp>
        <p:nvCxnSpPr>
          <p:cNvPr id="28" name="Łącznik prosty 57"/>
          <p:cNvCxnSpPr/>
          <p:nvPr userDrawn="1"/>
        </p:nvCxnSpPr>
        <p:spPr>
          <a:xfrm>
            <a:off x="6364288" y="6035675"/>
            <a:ext cx="5827712"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ytuł 1"/>
          <p:cNvSpPr txBox="1">
            <a:spLocks/>
          </p:cNvSpPr>
          <p:nvPr userDrawn="1"/>
        </p:nvSpPr>
        <p:spPr>
          <a:xfrm>
            <a:off x="4386288" y="465081"/>
            <a:ext cx="5698615" cy="643601"/>
          </a:xfrm>
          <a:prstGeom prst="rect">
            <a:avLst/>
          </a:prstGeom>
        </p:spPr>
        <p:txBody>
          <a:bodyPr anchor="b"/>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r" fontAlgn="auto">
              <a:lnSpc>
                <a:spcPct val="119000"/>
              </a:lnSpc>
              <a:spcBef>
                <a:spcPts val="0"/>
              </a:spcBef>
              <a:spcAft>
                <a:spcPts val="600"/>
              </a:spcAft>
              <a:defRPr/>
            </a:pPr>
            <a:r>
              <a:rPr lang="pl-PL" sz="2000" b="1" kern="1400" dirty="0">
                <a:ln w="3175" cap="flat" cmpd="sng">
                  <a:solidFill>
                    <a:srgbClr val="4472C4">
                      <a:lumMod val="75000"/>
                    </a:srgbClr>
                  </a:solidFill>
                  <a:prstDash val="solid"/>
                  <a:round/>
                </a:ln>
                <a:solidFill>
                  <a:prstClr val="black"/>
                </a:solidFill>
                <a:latin typeface="Book Antiqua" panose="02040602050305030304" pitchFamily="18" charset="0"/>
                <a:cs typeface="Mongolian Baiti" panose="03000500000000000000" pitchFamily="66" charset="0"/>
              </a:rPr>
              <a:t>Wojewódzki Urząd Pracy w Szczecinie</a:t>
            </a:r>
            <a:r>
              <a:rPr lang="pl-PL" sz="1000" b="1" kern="1400" dirty="0">
                <a:ln w="3175">
                  <a:solidFill>
                    <a:srgbClr val="4472C4">
                      <a:lumMod val="75000"/>
                    </a:srgbClr>
                  </a:solidFill>
                </a:ln>
                <a:solidFill>
                  <a:prstClr val="black"/>
                </a:solidFill>
                <a:latin typeface="Book Antiqua" panose="02040602050305030304" pitchFamily="18" charset="0"/>
                <a:cs typeface="Mongolian Baiti" panose="03000500000000000000" pitchFamily="66" charset="0"/>
              </a:rPr>
              <a:t/>
            </a:r>
            <a:br>
              <a:rPr lang="pl-PL" sz="1000" b="1" kern="1400" dirty="0">
                <a:ln w="3175">
                  <a:solidFill>
                    <a:srgbClr val="4472C4">
                      <a:lumMod val="75000"/>
                    </a:srgbClr>
                  </a:solidFill>
                </a:ln>
                <a:solidFill>
                  <a:prstClr val="black"/>
                </a:solidFill>
                <a:latin typeface="Book Antiqua" panose="02040602050305030304" pitchFamily="18" charset="0"/>
                <a:cs typeface="Mongolian Baiti" panose="03000500000000000000" pitchFamily="66" charset="0"/>
              </a:rPr>
            </a:br>
            <a:r>
              <a:rPr lang="pl-PL" sz="1000" b="1" kern="1400" dirty="0">
                <a:ln w="3175">
                  <a:solidFill>
                    <a:srgbClr val="4472C4">
                      <a:lumMod val="75000"/>
                    </a:srgbClr>
                  </a:solidFill>
                </a:ln>
                <a:solidFill>
                  <a:prstClr val="black"/>
                </a:solidFill>
                <a:latin typeface="Book Antiqua" panose="02040602050305030304" pitchFamily="18" charset="0"/>
                <a:cs typeface="Mongolian Baiti" panose="03000500000000000000" pitchFamily="66" charset="0"/>
              </a:rPr>
              <a:t> </a:t>
            </a:r>
          </a:p>
        </p:txBody>
      </p:sp>
      <p:sp>
        <p:nvSpPr>
          <p:cNvPr id="17" name="Tytuł 16"/>
          <p:cNvSpPr>
            <a:spLocks noGrp="1"/>
          </p:cNvSpPr>
          <p:nvPr>
            <p:ph type="title"/>
          </p:nvPr>
        </p:nvSpPr>
        <p:spPr>
          <a:xfrm>
            <a:off x="838200" y="1898498"/>
            <a:ext cx="10515600" cy="1325563"/>
          </a:xfrm>
          <a:prstGeom prst="rect">
            <a:avLst/>
          </a:prstGeom>
        </p:spPr>
        <p:txBody>
          <a:bodyPr anchor="ctr"/>
          <a:lstStyle>
            <a:lvl1pPr algn="ctr">
              <a:defRPr b="1">
                <a:solidFill>
                  <a:srgbClr val="002060"/>
                </a:solidFill>
                <a:latin typeface="Book Antiqua" panose="02040602050305030304" pitchFamily="18" charset="0"/>
                <a:cs typeface="Mongolian Baiti" panose="03000500000000000000" pitchFamily="66" charset="0"/>
              </a:defRPr>
            </a:lvl1pPr>
          </a:lstStyle>
          <a:p>
            <a:r>
              <a:rPr lang="pl-PL" dirty="0"/>
              <a:t>Kliknij, aby edytować styl</a:t>
            </a:r>
          </a:p>
        </p:txBody>
      </p:sp>
      <p:sp>
        <p:nvSpPr>
          <p:cNvPr id="3" name="Podtytuł 2"/>
          <p:cNvSpPr>
            <a:spLocks noGrp="1"/>
          </p:cNvSpPr>
          <p:nvPr>
            <p:ph type="subTitle" idx="1"/>
          </p:nvPr>
        </p:nvSpPr>
        <p:spPr>
          <a:xfrm>
            <a:off x="838200" y="3252181"/>
            <a:ext cx="6044390" cy="1655762"/>
          </a:xfrm>
        </p:spPr>
        <p:txBody>
          <a:bodyPr/>
          <a:lstStyle>
            <a:lvl1pPr marL="0" indent="0" algn="ctr">
              <a:buNone/>
              <a:defRPr sz="2400">
                <a:solidFill>
                  <a:srgbClr val="002060"/>
                </a:solidFill>
                <a:latin typeface="Book Antiqua" panose="02040602050305030304" pitchFamily="18" charset="0"/>
                <a:cs typeface="Mongolian Baiti" panose="03000500000000000000"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30"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6181FEC5-E1CE-41C1-B033-0C34DC21ADF5}" type="datetimeFigureOut">
              <a:rPr lang="pl-PL"/>
              <a:pPr>
                <a:defRPr/>
              </a:pPr>
              <a:t>2017-09-14</a:t>
            </a:fld>
            <a:endParaRPr lang="pl-PL"/>
          </a:p>
        </p:txBody>
      </p:sp>
      <p:sp>
        <p:nvSpPr>
          <p:cNvPr id="31"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Tree>
    <p:extLst>
      <p:ext uri="{BB962C8B-B14F-4D97-AF65-F5344CB8AC3E}">
        <p14:creationId xmlns:p14="http://schemas.microsoft.com/office/powerpoint/2010/main" val="1480587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313151" y="1247916"/>
            <a:ext cx="11348581" cy="500715"/>
          </a:xfrm>
          <a:prstGeom prst="rect">
            <a:avLst/>
          </a:prstGeom>
        </p:spPr>
        <p:txBody>
          <a:bodyPr/>
          <a:lstStyle>
            <a:lvl1pPr>
              <a:defRPr sz="2400">
                <a:solidFill>
                  <a:srgbClr val="002060"/>
                </a:solidFill>
                <a:latin typeface="+mn-lt"/>
                <a:cs typeface="Mongolian Baiti" panose="03000500000000000000" pitchFamily="66" charset="0"/>
              </a:defRPr>
            </a:lvl1pPr>
          </a:lstStyle>
          <a:p>
            <a:r>
              <a:rPr lang="pl-PL" dirty="0"/>
              <a:t>Kliknij, aby edytować styl</a:t>
            </a:r>
          </a:p>
        </p:txBody>
      </p:sp>
      <p:sp>
        <p:nvSpPr>
          <p:cNvPr id="3" name="Symbol zastępczy zawartości 2"/>
          <p:cNvSpPr>
            <a:spLocks noGrp="1"/>
          </p:cNvSpPr>
          <p:nvPr>
            <p:ph idx="1"/>
          </p:nvPr>
        </p:nvSpPr>
        <p:spPr>
          <a:xfrm>
            <a:off x="313151" y="1825625"/>
            <a:ext cx="11348581" cy="4351338"/>
          </a:xfrm>
        </p:spPr>
        <p:txBody>
          <a:bodyPr>
            <a:normAutofit/>
          </a:bodyPr>
          <a:lstStyle>
            <a:lvl1pPr marL="0" indent="0">
              <a:buNone/>
              <a:defRPr sz="1800">
                <a:latin typeface="+mn-lt"/>
                <a:cs typeface="Mongolian Baiti" panose="03000500000000000000" pitchFamily="66" charset="0"/>
              </a:defRPr>
            </a:lvl1pPr>
            <a:lvl2pPr marL="457200" indent="0">
              <a:buNone/>
              <a:defRPr sz="1600">
                <a:latin typeface="+mn-lt"/>
                <a:cs typeface="Mongolian Baiti" panose="03000500000000000000" pitchFamily="66" charset="0"/>
              </a:defRPr>
            </a:lvl2pPr>
            <a:lvl3pPr marL="914400" indent="0">
              <a:buNone/>
              <a:defRPr sz="1400">
                <a:latin typeface="+mn-lt"/>
                <a:cs typeface="Mongolian Baiti" panose="03000500000000000000" pitchFamily="66" charset="0"/>
              </a:defRPr>
            </a:lvl3pPr>
            <a:lvl4pPr marL="1371600" indent="0">
              <a:buNone/>
              <a:defRPr sz="1200">
                <a:latin typeface="+mn-lt"/>
                <a:cs typeface="Mongolian Baiti" panose="03000500000000000000" pitchFamily="66" charset="0"/>
              </a:defRPr>
            </a:lvl4pPr>
            <a:lvl5pPr marL="1828800" indent="0">
              <a:buNone/>
              <a:defRPr sz="1200">
                <a:latin typeface="+mn-lt"/>
                <a:cs typeface="Mongolian Baiti" panose="03000500000000000000" pitchFamily="66"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464C97F3-4088-4B3E-9D30-C3615916CF08}" type="datetimeFigureOut">
              <a:rPr lang="pl-PL"/>
              <a:pPr>
                <a:defRPr/>
              </a:pPr>
              <a:t>2017-09-14</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B1E978CA-62A4-4544-8D87-11FA622D1B7B}"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2635997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a:prstGeom prst="rect">
            <a:avLst/>
          </a:prstGeom>
        </p:spPr>
        <p:txBody>
          <a:bodyPr anchor="b"/>
          <a:lstStyle>
            <a:lvl1pPr>
              <a:defRPr sz="6000">
                <a:latin typeface="+mn-lt"/>
              </a:defRPr>
            </a:lvl1pPr>
          </a:lstStyle>
          <a:p>
            <a:r>
              <a:rPr lang="pl-PL" dirty="0"/>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4CBF1A04-6531-4525-AF35-9D6E9EF96DD5}" type="datetimeFigureOut">
              <a:rPr lang="pl-PL"/>
              <a:pPr>
                <a:defRPr/>
              </a:pPr>
              <a:t>2017-09-14</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F049A159-69AC-4DF1-B1B8-F1CDACC084D6}"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3793528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FC35D347-2D15-4F2A-80AA-758070F38E6D}" type="datetimeFigureOut">
              <a:rPr lang="pl-PL"/>
              <a:pPr>
                <a:defRPr/>
              </a:pPr>
              <a:t>2017-09-14</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ED7D66E4-89BB-4F8D-96D0-000796EB2BE6}"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776991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a:prstGeom prst="rect">
            <a:avLst/>
          </a:prstGeo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0984F1D8-A5A4-4553-9D82-0CBBEC9818E5}" type="datetimeFigureOut">
              <a:rPr lang="pl-PL"/>
              <a:pPr>
                <a:defRPr/>
              </a:pPr>
              <a:t>2017-09-14</a:t>
            </a:fld>
            <a:endParaRPr lang="pl-PL"/>
          </a:p>
        </p:txBody>
      </p:sp>
      <p:sp>
        <p:nvSpPr>
          <p:cNvPr id="8" name="Symbol zastępczy stopki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9" name="Symbol zastępczy numeru slajdu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AB6FEF5C-EA34-42D9-99D1-585EE6228F11}"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3787008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daty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77333100-656C-44D9-9FFA-2B3188C39758}" type="datetimeFigureOut">
              <a:rPr lang="pl-PL"/>
              <a:pPr>
                <a:defRPr/>
              </a:pPr>
              <a:t>2017-09-14</a:t>
            </a:fld>
            <a:endParaRPr lang="pl-PL"/>
          </a:p>
        </p:txBody>
      </p:sp>
      <p:sp>
        <p:nvSpPr>
          <p:cNvPr id="4" name="Symbol zastępczy stopki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5" name="Symbol zastępczy numeru slajdu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0A884807-5F34-4FD1-BB51-CCD010B65371}"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1512476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28ABB4D6-48CE-4055-A5CC-BBF5DA9EEF40}" type="datetimeFigureOut">
              <a:rPr lang="pl-PL"/>
              <a:pPr>
                <a:defRPr/>
              </a:pPr>
              <a:t>2017-09-14</a:t>
            </a:fld>
            <a:endParaRPr lang="pl-PL"/>
          </a:p>
        </p:txBody>
      </p:sp>
      <p:sp>
        <p:nvSpPr>
          <p:cNvPr id="3" name="Symbol zastępczy stopki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4" name="Symbol zastępczy numeru slajdu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89DF3A46-0C0B-47C0-B224-16FB33FB82AD}"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40122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313151" y="1247916"/>
            <a:ext cx="11348581" cy="500715"/>
          </a:xfrm>
          <a:prstGeom prst="rect">
            <a:avLst/>
          </a:prstGeom>
        </p:spPr>
        <p:txBody>
          <a:bodyPr/>
          <a:lstStyle>
            <a:lvl1pPr>
              <a:defRPr sz="2400" b="1">
                <a:solidFill>
                  <a:srgbClr val="002060"/>
                </a:solidFill>
                <a:latin typeface="+mn-lt"/>
                <a:cs typeface="Mongolian Baiti" panose="03000500000000000000" pitchFamily="66" charset="0"/>
              </a:defRPr>
            </a:lvl1pPr>
          </a:lstStyle>
          <a:p>
            <a:r>
              <a:rPr lang="pl-PL" dirty="0"/>
              <a:t>Kliknij, aby edytować styl</a:t>
            </a:r>
          </a:p>
        </p:txBody>
      </p:sp>
      <p:sp>
        <p:nvSpPr>
          <p:cNvPr id="3" name="Symbol zastępczy zawartości 2"/>
          <p:cNvSpPr>
            <a:spLocks noGrp="1"/>
          </p:cNvSpPr>
          <p:nvPr>
            <p:ph idx="1"/>
          </p:nvPr>
        </p:nvSpPr>
        <p:spPr>
          <a:xfrm>
            <a:off x="313151" y="1825625"/>
            <a:ext cx="11348581" cy="4351338"/>
          </a:xfrm>
        </p:spPr>
        <p:txBody>
          <a:bodyPr>
            <a:normAutofit/>
          </a:bodyPr>
          <a:lstStyle>
            <a:lvl1pPr marL="0" indent="0">
              <a:buNone/>
              <a:defRPr sz="1800">
                <a:latin typeface="+mn-lt"/>
                <a:cs typeface="Mongolian Baiti" panose="03000500000000000000" pitchFamily="66" charset="0"/>
              </a:defRPr>
            </a:lvl1pPr>
            <a:lvl2pPr marL="457200" indent="0">
              <a:buNone/>
              <a:defRPr sz="1600">
                <a:latin typeface="+mn-lt"/>
                <a:cs typeface="Mongolian Baiti" panose="03000500000000000000" pitchFamily="66" charset="0"/>
              </a:defRPr>
            </a:lvl2pPr>
            <a:lvl3pPr marL="914400" indent="0">
              <a:buNone/>
              <a:defRPr sz="1400">
                <a:latin typeface="+mn-lt"/>
                <a:cs typeface="Mongolian Baiti" panose="03000500000000000000" pitchFamily="66" charset="0"/>
              </a:defRPr>
            </a:lvl3pPr>
            <a:lvl4pPr marL="1371600" indent="0">
              <a:buNone/>
              <a:defRPr sz="1200">
                <a:latin typeface="+mn-lt"/>
                <a:cs typeface="Mongolian Baiti" panose="03000500000000000000" pitchFamily="66" charset="0"/>
              </a:defRPr>
            </a:lvl4pPr>
            <a:lvl5pPr marL="1828800" indent="0">
              <a:buNone/>
              <a:defRPr sz="1200">
                <a:latin typeface="+mn-lt"/>
                <a:cs typeface="Mongolian Baiti" panose="03000500000000000000" pitchFamily="66"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FF0E3D49-0739-44CA-A544-A6BDC424EB2E}" type="datetimeFigureOut">
              <a:rPr lang="pl-PL"/>
              <a:pPr>
                <a:defRPr/>
              </a:pPr>
              <a:t>2017-09-14</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8F048337-257A-4CB4-8B1A-E67346844217}" type="slidenum">
              <a:rPr lang="pl-PL" altLang="pl-PL"/>
              <a:pPr>
                <a:defRPr/>
              </a:pPr>
              <a:t>‹#›</a:t>
            </a:fld>
            <a:endParaRPr lang="pl-PL" altLang="pl-PL"/>
          </a:p>
        </p:txBody>
      </p:sp>
    </p:spTree>
    <p:extLst>
      <p:ext uri="{BB962C8B-B14F-4D97-AF65-F5344CB8AC3E}">
        <p14:creationId xmlns:p14="http://schemas.microsoft.com/office/powerpoint/2010/main" val="49855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a:prstGeom prst="rect">
            <a:avLst/>
          </a:prstGeo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DCEED7AB-9C80-4383-AE00-D67D6250E324}" type="datetimeFigureOut">
              <a:rPr lang="pl-PL"/>
              <a:pPr>
                <a:defRPr/>
              </a:pPr>
              <a:t>2017-09-14</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F7BDE714-4847-436D-9D63-C585A855F48A}"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3701678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a:prstGeom prst="rect">
            <a:avLst/>
          </a:prstGeo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E868B958-CE7F-42DD-A1B7-9CBC7D6693BA}" type="datetimeFigureOut">
              <a:rPr lang="pl-PL"/>
              <a:pPr>
                <a:defRPr/>
              </a:pPr>
              <a:t>2017-09-14</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7EBEAF62-799F-477D-BA91-FCFB511875B0}"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636675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C3E91AAB-5B2D-4A1C-89AD-1211541BCAAD}" type="datetimeFigureOut">
              <a:rPr lang="pl-PL"/>
              <a:pPr>
                <a:defRPr/>
              </a:pPr>
              <a:t>2017-09-14</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63A0447D-D2F9-44F9-B6F1-76FA162913FD}"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1209564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39486340-303D-4129-893B-E7F5655FD052}" type="datetimeFigureOut">
              <a:rPr lang="pl-PL"/>
              <a:pPr>
                <a:defRPr/>
              </a:pPr>
              <a:t>2017-09-14</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A1B45E9C-AC6D-4A00-94B8-973986D816A5}" type="slidenum">
              <a:rPr lang="pl-PL" altLang="pl-PL" smtClean="0">
                <a:cs typeface="Arial" charset="0"/>
              </a:rPr>
              <a:pPr/>
              <a:t>‹#›</a:t>
            </a:fld>
            <a:endParaRPr lang="pl-PL" altLang="pl-PL">
              <a:cs typeface="Arial" charset="0"/>
            </a:endParaRPr>
          </a:p>
        </p:txBody>
      </p:sp>
    </p:spTree>
    <p:extLst>
      <p:ext uri="{BB962C8B-B14F-4D97-AF65-F5344CB8AC3E}">
        <p14:creationId xmlns:p14="http://schemas.microsoft.com/office/powerpoint/2010/main" val="93984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a:prstGeom prst="rect">
            <a:avLst/>
          </a:prstGeom>
        </p:spPr>
        <p:txBody>
          <a:bodyPr anchor="b"/>
          <a:lstStyle>
            <a:lvl1pPr>
              <a:defRPr sz="6000">
                <a:latin typeface="+mn-lt"/>
              </a:defRPr>
            </a:lvl1pPr>
          </a:lstStyle>
          <a:p>
            <a:r>
              <a:rPr lang="pl-PL" dirty="0"/>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0BAFFF29-FC4E-45DC-AFB4-C97B01DD6927}" type="datetimeFigureOut">
              <a:rPr lang="pl-PL"/>
              <a:pPr>
                <a:defRPr/>
              </a:pPr>
              <a:t>2017-09-14</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F7C1AF6A-EC7D-4243-B3F4-A0CF136B353D}" type="slidenum">
              <a:rPr lang="pl-PL" altLang="pl-PL"/>
              <a:pPr>
                <a:defRPr/>
              </a:pPr>
              <a:t>‹#›</a:t>
            </a:fld>
            <a:endParaRPr lang="pl-PL" altLang="pl-PL"/>
          </a:p>
        </p:txBody>
      </p:sp>
    </p:spTree>
    <p:extLst>
      <p:ext uri="{BB962C8B-B14F-4D97-AF65-F5344CB8AC3E}">
        <p14:creationId xmlns:p14="http://schemas.microsoft.com/office/powerpoint/2010/main" val="112852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5247EA94-0D4A-4662-BA5A-07A13241E625}" type="datetimeFigureOut">
              <a:rPr lang="pl-PL"/>
              <a:pPr>
                <a:defRPr/>
              </a:pPr>
              <a:t>2017-09-14</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C41D62AD-9FC2-4928-BC80-B3D429D8B210}" type="slidenum">
              <a:rPr lang="pl-PL" altLang="pl-PL"/>
              <a:pPr>
                <a:defRPr/>
              </a:pPr>
              <a:t>‹#›</a:t>
            </a:fld>
            <a:endParaRPr lang="pl-PL" altLang="pl-PL"/>
          </a:p>
        </p:txBody>
      </p:sp>
    </p:spTree>
    <p:extLst>
      <p:ext uri="{BB962C8B-B14F-4D97-AF65-F5344CB8AC3E}">
        <p14:creationId xmlns:p14="http://schemas.microsoft.com/office/powerpoint/2010/main" val="201301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a:prstGeom prst="rect">
            <a:avLst/>
          </a:prstGeo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4DA7B3BA-116A-45A5-BD87-46BB1B9F1DF2}" type="datetimeFigureOut">
              <a:rPr lang="pl-PL"/>
              <a:pPr>
                <a:defRPr/>
              </a:pPr>
              <a:t>2017-09-14</a:t>
            </a:fld>
            <a:endParaRPr lang="pl-PL"/>
          </a:p>
        </p:txBody>
      </p:sp>
      <p:sp>
        <p:nvSpPr>
          <p:cNvPr id="8" name="Symbol zastępczy stopki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9" name="Symbol zastępczy numeru slajdu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A3778975-E5C1-43F7-9201-00AB029F0EBB}" type="slidenum">
              <a:rPr lang="pl-PL" altLang="pl-PL"/>
              <a:pPr>
                <a:defRPr/>
              </a:pPr>
              <a:t>‹#›</a:t>
            </a:fld>
            <a:endParaRPr lang="pl-PL" altLang="pl-PL"/>
          </a:p>
        </p:txBody>
      </p:sp>
    </p:spTree>
    <p:extLst>
      <p:ext uri="{BB962C8B-B14F-4D97-AF65-F5344CB8AC3E}">
        <p14:creationId xmlns:p14="http://schemas.microsoft.com/office/powerpoint/2010/main" val="429027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a:prstGeom prst="rect">
            <a:avLst/>
          </a:prstGeom>
        </p:spPr>
        <p:txBody>
          <a:bodyPr/>
          <a:lstStyle/>
          <a:p>
            <a:r>
              <a:rPr lang="pl-PL"/>
              <a:t>Kliknij, aby edytować styl</a:t>
            </a:r>
          </a:p>
        </p:txBody>
      </p:sp>
      <p:sp>
        <p:nvSpPr>
          <p:cNvPr id="3" name="Symbol zastępczy daty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3AA7DFA0-CDB4-4944-9962-D670FCCBE0A6}" type="datetimeFigureOut">
              <a:rPr lang="pl-PL"/>
              <a:pPr>
                <a:defRPr/>
              </a:pPr>
              <a:t>2017-09-14</a:t>
            </a:fld>
            <a:endParaRPr lang="pl-PL"/>
          </a:p>
        </p:txBody>
      </p:sp>
      <p:sp>
        <p:nvSpPr>
          <p:cNvPr id="4" name="Symbol zastępczy stopki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5" name="Symbol zastępczy numeru slajdu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B9DFBCB6-64D1-4FA1-9CB8-1D2FC9B3B9AC}" type="slidenum">
              <a:rPr lang="pl-PL" altLang="pl-PL"/>
              <a:pPr>
                <a:defRPr/>
              </a:pPr>
              <a:t>‹#›</a:t>
            </a:fld>
            <a:endParaRPr lang="pl-PL" altLang="pl-PL"/>
          </a:p>
        </p:txBody>
      </p:sp>
    </p:spTree>
    <p:extLst>
      <p:ext uri="{BB962C8B-B14F-4D97-AF65-F5344CB8AC3E}">
        <p14:creationId xmlns:p14="http://schemas.microsoft.com/office/powerpoint/2010/main" val="307008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88D10485-1CE3-4A6A-AEA1-CC2F81C67502}" type="datetimeFigureOut">
              <a:rPr lang="pl-PL"/>
              <a:pPr>
                <a:defRPr/>
              </a:pPr>
              <a:t>2017-09-14</a:t>
            </a:fld>
            <a:endParaRPr lang="pl-PL"/>
          </a:p>
        </p:txBody>
      </p:sp>
      <p:sp>
        <p:nvSpPr>
          <p:cNvPr id="3" name="Symbol zastępczy stopki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4" name="Symbol zastępczy numeru slajdu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4439D7F5-D30E-4649-A2F7-1139F7A1F299}" type="slidenum">
              <a:rPr lang="pl-PL" altLang="pl-PL"/>
              <a:pPr>
                <a:defRPr/>
              </a:pPr>
              <a:t>‹#›</a:t>
            </a:fld>
            <a:endParaRPr lang="pl-PL" altLang="pl-PL"/>
          </a:p>
        </p:txBody>
      </p:sp>
    </p:spTree>
    <p:extLst>
      <p:ext uri="{BB962C8B-B14F-4D97-AF65-F5344CB8AC3E}">
        <p14:creationId xmlns:p14="http://schemas.microsoft.com/office/powerpoint/2010/main" val="373652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a:prstGeom prst="rect">
            <a:avLst/>
          </a:prstGeo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CA88E78F-E4DF-459B-9817-6490021D12E6}" type="datetimeFigureOut">
              <a:rPr lang="pl-PL"/>
              <a:pPr>
                <a:defRPr/>
              </a:pPr>
              <a:t>2017-09-14</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594B6486-C217-417E-BD16-AB48ADC85906}" type="slidenum">
              <a:rPr lang="pl-PL" altLang="pl-PL"/>
              <a:pPr>
                <a:defRPr/>
              </a:pPr>
              <a:t>‹#›</a:t>
            </a:fld>
            <a:endParaRPr lang="pl-PL" altLang="pl-PL"/>
          </a:p>
        </p:txBody>
      </p:sp>
    </p:spTree>
    <p:extLst>
      <p:ext uri="{BB962C8B-B14F-4D97-AF65-F5344CB8AC3E}">
        <p14:creationId xmlns:p14="http://schemas.microsoft.com/office/powerpoint/2010/main" val="372878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a:prstGeom prst="rect">
            <a:avLst/>
          </a:prstGeo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DE9547C7-BC59-4B84-87EF-6163E9DAA12B}" type="datetimeFigureOut">
              <a:rPr lang="pl-PL"/>
              <a:pPr>
                <a:defRPr/>
              </a:pPr>
              <a:t>2017-09-14</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defRPr>
            </a:lvl1pPr>
          </a:lstStyle>
          <a:p>
            <a:pPr>
              <a:defRPr/>
            </a:pPr>
            <a:fld id="{AEF60053-CD5E-4619-B36D-4F6F8F117E37}" type="slidenum">
              <a:rPr lang="pl-PL" altLang="pl-PL"/>
              <a:pPr>
                <a:defRPr/>
              </a:pPr>
              <a:t>‹#›</a:t>
            </a:fld>
            <a:endParaRPr lang="pl-PL" altLang="pl-PL"/>
          </a:p>
        </p:txBody>
      </p:sp>
    </p:spTree>
    <p:extLst>
      <p:ext uri="{BB962C8B-B14F-4D97-AF65-F5344CB8AC3E}">
        <p14:creationId xmlns:p14="http://schemas.microsoft.com/office/powerpoint/2010/main" val="120210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Obraz 25"/>
          <p:cNvPicPr>
            <a:picLocks noChangeAspect="1"/>
          </p:cNvPicPr>
          <p:nvPr userDrawn="1"/>
        </p:nvPicPr>
        <p:blipFill>
          <a:blip r:embed="rId14">
            <a:extLst>
              <a:ext uri="{28A0092B-C50C-407E-A947-70E740481C1C}">
                <a14:useLocalDpi xmlns:a14="http://schemas.microsoft.com/office/drawing/2010/main" val="0"/>
              </a:ext>
            </a:extLst>
          </a:blip>
          <a:srcRect b="24863"/>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userDrawn="1"/>
        </p:nvSpPr>
        <p:spPr bwMode="auto">
          <a:xfrm flipH="1">
            <a:off x="10579100" y="6416675"/>
            <a:ext cx="1612900" cy="304800"/>
          </a:xfrm>
          <a:prstGeom prst="rect">
            <a:avLst/>
          </a:prstGeom>
          <a:solidFill>
            <a:srgbClr val="2F5597">
              <a:alpha val="1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28" name="Symbol zastępczy tekst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34" name="Symbol zastępczy numeru slajdu 5"/>
          <p:cNvSpPr txBox="1">
            <a:spLocks/>
          </p:cNvSpPr>
          <p:nvPr userDrawn="1"/>
        </p:nvSpPr>
        <p:spPr>
          <a:xfrm>
            <a:off x="10547350" y="6369050"/>
            <a:ext cx="1612900" cy="365125"/>
          </a:xfrm>
          <a:prstGeom prst="rect">
            <a:avLst/>
          </a:prstGeom>
        </p:spPr>
        <p:txBody>
          <a:bodyPr anchor="ct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altLang="pl-PL" b="1" dirty="0">
                <a:solidFill>
                  <a:srgbClr val="000000"/>
                </a:solidFill>
                <a:latin typeface="Tw Cen MT Condensed" panose="020B0606020104020203" pitchFamily="34" charset="-18"/>
              </a:rPr>
              <a:t>www.wup.pl/rpo</a:t>
            </a:r>
            <a:endParaRPr lang="pl-PL" dirty="0">
              <a:solidFill>
                <a:prstClr val="black"/>
              </a:solidFill>
            </a:endParaRPr>
          </a:p>
        </p:txBody>
      </p:sp>
      <p:grpSp>
        <p:nvGrpSpPr>
          <p:cNvPr id="1030" name="Grupa 38"/>
          <p:cNvGrpSpPr>
            <a:grpSpLocks/>
          </p:cNvGrpSpPr>
          <p:nvPr userDrawn="1"/>
        </p:nvGrpSpPr>
        <p:grpSpPr bwMode="auto">
          <a:xfrm>
            <a:off x="139700" y="131763"/>
            <a:ext cx="4802188" cy="1025525"/>
            <a:chOff x="120475" y="139895"/>
            <a:chExt cx="4802254" cy="1026244"/>
          </a:xfrm>
        </p:grpSpPr>
        <p:sp>
          <p:nvSpPr>
            <p:cNvPr id="2" name="Rectangle 5"/>
            <p:cNvSpPr>
              <a:spLocks noChangeArrowheads="1"/>
            </p:cNvSpPr>
            <p:nvPr userDrawn="1"/>
          </p:nvSpPr>
          <p:spPr bwMode="auto">
            <a:xfrm flipH="1">
              <a:off x="3539997" y="400428"/>
              <a:ext cx="363543" cy="362204"/>
            </a:xfrm>
            <a:prstGeom prst="rect">
              <a:avLst/>
            </a:prstGeom>
            <a:solidFill>
              <a:srgbClr val="006138">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39" name="Rectangle 6"/>
            <p:cNvSpPr>
              <a:spLocks noChangeArrowheads="1"/>
            </p:cNvSpPr>
            <p:nvPr userDrawn="1"/>
          </p:nvSpPr>
          <p:spPr bwMode="auto">
            <a:xfrm flipH="1">
              <a:off x="3908302" y="619656"/>
              <a:ext cx="314329" cy="312956"/>
            </a:xfrm>
            <a:prstGeom prst="rect">
              <a:avLst/>
            </a:prstGeom>
            <a:solidFill>
              <a:srgbClr val="006EB9">
                <a:alpha val="7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0" name="Rectangle 7"/>
            <p:cNvSpPr>
              <a:spLocks noChangeArrowheads="1"/>
            </p:cNvSpPr>
            <p:nvPr userDrawn="1"/>
          </p:nvSpPr>
          <p:spPr bwMode="auto">
            <a:xfrm flipH="1">
              <a:off x="3084379" y="502099"/>
              <a:ext cx="387355" cy="386032"/>
            </a:xfrm>
            <a:prstGeom prst="rect">
              <a:avLst/>
            </a:prstGeom>
            <a:solidFill>
              <a:srgbClr val="009A3C">
                <a:alpha val="7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1" name="Rectangle 8"/>
            <p:cNvSpPr>
              <a:spLocks noChangeArrowheads="1"/>
            </p:cNvSpPr>
            <p:nvPr userDrawn="1"/>
          </p:nvSpPr>
          <p:spPr bwMode="auto">
            <a:xfrm flipH="1">
              <a:off x="120475" y="225680"/>
              <a:ext cx="874725" cy="870560"/>
            </a:xfrm>
            <a:prstGeom prst="rect">
              <a:avLst/>
            </a:prstGeom>
            <a:solidFill>
              <a:srgbClr val="028BD3">
                <a:alpha val="5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A9D18E"/>
                </a:solidFill>
                <a:latin typeface="Calibri" panose="020F0502020204030204" pitchFamily="34" charset="0"/>
              </a:endParaRPr>
            </a:p>
          </p:txBody>
        </p:sp>
        <p:sp>
          <p:nvSpPr>
            <p:cNvPr id="1042" name="Rectangle 9"/>
            <p:cNvSpPr>
              <a:spLocks noChangeArrowheads="1"/>
            </p:cNvSpPr>
            <p:nvPr userDrawn="1"/>
          </p:nvSpPr>
          <p:spPr bwMode="auto">
            <a:xfrm flipH="1">
              <a:off x="2493821" y="602181"/>
              <a:ext cx="427043" cy="427337"/>
            </a:xfrm>
            <a:prstGeom prst="rect">
              <a:avLst/>
            </a:prstGeom>
            <a:solidFill>
              <a:srgbClr val="75B82A">
                <a:alpha val="5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3" name="Rectangle 10"/>
            <p:cNvSpPr>
              <a:spLocks noChangeArrowheads="1"/>
            </p:cNvSpPr>
            <p:nvPr userDrawn="1"/>
          </p:nvSpPr>
          <p:spPr bwMode="auto">
            <a:xfrm flipH="1">
              <a:off x="1396843" y="583118"/>
              <a:ext cx="579446" cy="583021"/>
            </a:xfrm>
            <a:prstGeom prst="rect">
              <a:avLst/>
            </a:prstGeom>
            <a:solidFill>
              <a:srgbClr val="575757">
                <a:alpha val="5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4" name="Rectangle 11"/>
            <p:cNvSpPr>
              <a:spLocks noChangeArrowheads="1"/>
            </p:cNvSpPr>
            <p:nvPr userDrawn="1"/>
          </p:nvSpPr>
          <p:spPr bwMode="auto">
            <a:xfrm flipH="1">
              <a:off x="799934" y="139895"/>
              <a:ext cx="681047" cy="681514"/>
            </a:xfrm>
            <a:prstGeom prst="rect">
              <a:avLst/>
            </a:prstGeom>
            <a:solidFill>
              <a:srgbClr val="003D7C">
                <a:alpha val="3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5" name="Rectangle 12"/>
            <p:cNvSpPr>
              <a:spLocks noChangeArrowheads="1"/>
            </p:cNvSpPr>
            <p:nvPr userDrawn="1"/>
          </p:nvSpPr>
          <p:spPr bwMode="auto">
            <a:xfrm flipH="1">
              <a:off x="4367096" y="546580"/>
              <a:ext cx="177802" cy="181102"/>
            </a:xfrm>
            <a:prstGeom prst="rect">
              <a:avLst/>
            </a:prstGeom>
            <a:solidFill>
              <a:srgbClr val="40C0F1">
                <a:alpha val="79999"/>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6" name="Rectangle 13"/>
            <p:cNvSpPr>
              <a:spLocks noChangeArrowheads="1"/>
            </p:cNvSpPr>
            <p:nvPr userDrawn="1"/>
          </p:nvSpPr>
          <p:spPr bwMode="auto">
            <a:xfrm flipH="1">
              <a:off x="2050902" y="225680"/>
              <a:ext cx="447681" cy="446400"/>
            </a:xfrm>
            <a:prstGeom prst="rect">
              <a:avLst/>
            </a:prstGeom>
            <a:solidFill>
              <a:srgbClr val="AFCA0B">
                <a:alpha val="70195"/>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7" name="Rectangle 14"/>
            <p:cNvSpPr>
              <a:spLocks noChangeArrowheads="1"/>
            </p:cNvSpPr>
            <p:nvPr userDrawn="1"/>
          </p:nvSpPr>
          <p:spPr bwMode="auto">
            <a:xfrm flipH="1">
              <a:off x="2817675" y="319408"/>
              <a:ext cx="363542" cy="363793"/>
            </a:xfrm>
            <a:prstGeom prst="rect">
              <a:avLst/>
            </a:prstGeom>
            <a:solidFill>
              <a:srgbClr val="FED000">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sp>
          <p:nvSpPr>
            <p:cNvPr id="1048" name="Rectangle 15"/>
            <p:cNvSpPr>
              <a:spLocks noChangeArrowheads="1"/>
            </p:cNvSpPr>
            <p:nvPr userDrawn="1"/>
          </p:nvSpPr>
          <p:spPr bwMode="auto">
            <a:xfrm flipH="1">
              <a:off x="4775089" y="648251"/>
              <a:ext cx="147640" cy="147741"/>
            </a:xfrm>
            <a:prstGeom prst="rect">
              <a:avLst/>
            </a:prstGeom>
            <a:solidFill>
              <a:srgbClr val="40C0F1">
                <a:alpha val="30196"/>
              </a:srgbClr>
            </a:solidFill>
            <a:ln>
              <a:noFill/>
            </a:ln>
            <a:extLst/>
          </p:spPr>
          <p:txBody>
            <a:bodyPr lIns="36576" tIns="36576" rIns="36576" bIns="3657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pl-PL" altLang="pl-PL">
                <a:solidFill>
                  <a:srgbClr val="000000"/>
                </a:solidFill>
                <a:latin typeface="Calibri" panose="020F0502020204030204" pitchFamily="34" charset="0"/>
              </a:endParaRPr>
            </a:p>
          </p:txBody>
        </p:sp>
      </p:grpSp>
      <p:grpSp>
        <p:nvGrpSpPr>
          <p:cNvPr id="1031" name="Grupa 22"/>
          <p:cNvGrpSpPr>
            <a:grpSpLocks/>
          </p:cNvGrpSpPr>
          <p:nvPr userDrawn="1"/>
        </p:nvGrpSpPr>
        <p:grpSpPr bwMode="auto">
          <a:xfrm>
            <a:off x="847725" y="6210300"/>
            <a:ext cx="7697788" cy="628650"/>
            <a:chOff x="0" y="0"/>
            <a:chExt cx="6964858" cy="569302"/>
          </a:xfrm>
        </p:grpSpPr>
        <p:pic>
          <p:nvPicPr>
            <p:cNvPr id="1034" name="Obraz 23" descr="\\wup.local\wymiana\Użytkownicy\wojciech.krycki\LOGOSY\02_Logo_wersja_pozioma(CMYK).t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34186" y="85726"/>
              <a:ext cx="845819" cy="44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upa 25"/>
            <p:cNvGrpSpPr>
              <a:grpSpLocks/>
            </p:cNvGrpSpPr>
            <p:nvPr userDrawn="1"/>
          </p:nvGrpSpPr>
          <p:grpSpPr bwMode="auto">
            <a:xfrm>
              <a:off x="0" y="0"/>
              <a:ext cx="6964858" cy="569302"/>
              <a:chOff x="0" y="0"/>
              <a:chExt cx="6966195" cy="569607"/>
            </a:xfrm>
          </p:grpSpPr>
          <p:pic>
            <p:nvPicPr>
              <p:cNvPr id="1036" name="Obraz 27" descr="\\wup.local\wymiana\Użytkownicy\wojciech.krycki\Logosy\Logo WUP w układzie poziomym.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064674" y="101620"/>
                <a:ext cx="1704222" cy="41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Obraz 34" descr="\\wup.local\wymiana\Użytkownicy\wojciech.krycki\Logotypy\FE_PR_POZIOM-Kolor-01.jpg"/>
              <p:cNvPicPr>
                <a:picLocks noChangeAspect="1"/>
              </p:cNvPicPr>
              <p:nvPr userDrawn="1"/>
            </p:nvPicPr>
            <p:blipFill>
              <a:blip r:embed="rId17">
                <a:extLst>
                  <a:ext uri="{28A0092B-C50C-407E-A947-70E740481C1C}">
                    <a14:useLocalDpi xmlns:a14="http://schemas.microsoft.com/office/drawing/2010/main" val="0"/>
                  </a:ext>
                </a:extLst>
              </a:blip>
              <a:srcRect l="8105" t="-2" b="4216"/>
              <a:stretch>
                <a:fillRect/>
              </a:stretch>
            </p:blipFill>
            <p:spPr bwMode="auto">
              <a:xfrm>
                <a:off x="0" y="0"/>
                <a:ext cx="1050307" cy="56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Obraz 35" descr="\\wup.local\wymiana\Użytkownicy\wojciech.krycki\Logosy\Logotypy nowe\Logo UE-Europejski Fundusz Społeczny\Poziom\UE_EFS_POZIOM-Kolor.jpg"/>
              <p:cNvPicPr>
                <a:picLocks noChangeAspect="1"/>
              </p:cNvPicPr>
              <p:nvPr userDrawn="1"/>
            </p:nvPicPr>
            <p:blipFill>
              <a:blip r:embed="rId18">
                <a:extLst>
                  <a:ext uri="{28A0092B-C50C-407E-A947-70E740481C1C}">
                    <a14:useLocalDpi xmlns:a14="http://schemas.microsoft.com/office/drawing/2010/main" val="0"/>
                  </a:ext>
                </a:extLst>
              </a:blip>
              <a:srcRect r="5183"/>
              <a:stretch>
                <a:fillRect/>
              </a:stretch>
            </p:blipFill>
            <p:spPr bwMode="auto">
              <a:xfrm>
                <a:off x="5353088" y="54456"/>
                <a:ext cx="1613107" cy="5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33" name="Obraz 24"/>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8097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75086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j-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j-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ymbol zastępczy tekst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34" name="Symbol zastępczy numeru slajdu 5"/>
          <p:cNvSpPr txBox="1">
            <a:spLocks/>
          </p:cNvSpPr>
          <p:nvPr userDrawn="1"/>
        </p:nvSpPr>
        <p:spPr>
          <a:xfrm>
            <a:off x="10667733" y="6369050"/>
            <a:ext cx="1460500" cy="365125"/>
          </a:xfrm>
          <a:prstGeom prst="rect">
            <a:avLst/>
          </a:prstGeom>
        </p:spPr>
        <p:txBody>
          <a:bodyPr anchor="ct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altLang="pl-PL" b="1" dirty="0">
                <a:solidFill>
                  <a:srgbClr val="000000"/>
                </a:solidFill>
                <a:latin typeface="Tw Cen MT Condensed" panose="020B0606020104020203" pitchFamily="34" charset="-18"/>
              </a:rPr>
              <a:t>www.wup.pl</a:t>
            </a:r>
            <a:endParaRPr lang="pl-PL" dirty="0">
              <a:solidFill>
                <a:prstClr val="black"/>
              </a:solidFill>
            </a:endParaRPr>
          </a:p>
        </p:txBody>
      </p:sp>
      <p:grpSp>
        <p:nvGrpSpPr>
          <p:cNvPr id="1028" name="Grupa 38"/>
          <p:cNvGrpSpPr>
            <a:grpSpLocks/>
          </p:cNvGrpSpPr>
          <p:nvPr userDrawn="1"/>
        </p:nvGrpSpPr>
        <p:grpSpPr bwMode="auto">
          <a:xfrm>
            <a:off x="139700" y="131763"/>
            <a:ext cx="4802188" cy="1025525"/>
            <a:chOff x="120475" y="139895"/>
            <a:chExt cx="4802254" cy="1026244"/>
          </a:xfrm>
        </p:grpSpPr>
        <p:sp>
          <p:nvSpPr>
            <p:cNvPr id="40" name="Rectangle 5"/>
            <p:cNvSpPr>
              <a:spLocks noChangeArrowheads="1"/>
            </p:cNvSpPr>
            <p:nvPr userDrawn="1"/>
          </p:nvSpPr>
          <p:spPr bwMode="auto">
            <a:xfrm flipH="1">
              <a:off x="3539997" y="400428"/>
              <a:ext cx="363543" cy="362204"/>
            </a:xfrm>
            <a:prstGeom prst="rect">
              <a:avLst/>
            </a:prstGeom>
            <a:solidFill>
              <a:schemeClr val="accent5">
                <a:lumMod val="75000"/>
                <a:alpha val="3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1" name="Rectangle 6"/>
            <p:cNvSpPr>
              <a:spLocks noChangeArrowheads="1"/>
            </p:cNvSpPr>
            <p:nvPr userDrawn="1"/>
          </p:nvSpPr>
          <p:spPr bwMode="auto">
            <a:xfrm flipH="1">
              <a:off x="3908302" y="619656"/>
              <a:ext cx="314329" cy="312956"/>
            </a:xfrm>
            <a:prstGeom prst="rect">
              <a:avLst/>
            </a:prstGeom>
            <a:solidFill>
              <a:schemeClr val="accent5">
                <a:lumMod val="75000"/>
                <a:alpha val="8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2" name="Rectangle 7"/>
            <p:cNvSpPr>
              <a:spLocks noChangeArrowheads="1"/>
            </p:cNvSpPr>
            <p:nvPr userDrawn="1"/>
          </p:nvSpPr>
          <p:spPr bwMode="auto">
            <a:xfrm flipH="1">
              <a:off x="3084379" y="502099"/>
              <a:ext cx="387355" cy="386032"/>
            </a:xfrm>
            <a:prstGeom prst="rect">
              <a:avLst/>
            </a:prstGeom>
            <a:solidFill>
              <a:schemeClr val="accent5">
                <a:lumMod val="75000"/>
                <a:alpha val="7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3" name="Rectangle 8"/>
            <p:cNvSpPr>
              <a:spLocks noChangeArrowheads="1"/>
            </p:cNvSpPr>
            <p:nvPr userDrawn="1"/>
          </p:nvSpPr>
          <p:spPr bwMode="auto">
            <a:xfrm flipH="1">
              <a:off x="120475" y="225680"/>
              <a:ext cx="874725" cy="870560"/>
            </a:xfrm>
            <a:prstGeom prst="rect">
              <a:avLst/>
            </a:prstGeom>
            <a:solidFill>
              <a:schemeClr val="accent5">
                <a:lumMod val="75000"/>
                <a:alpha val="5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4" name="Rectangle 9"/>
            <p:cNvSpPr>
              <a:spLocks noChangeArrowheads="1"/>
            </p:cNvSpPr>
            <p:nvPr userDrawn="1"/>
          </p:nvSpPr>
          <p:spPr bwMode="auto">
            <a:xfrm flipH="1">
              <a:off x="2493821" y="602181"/>
              <a:ext cx="427043" cy="427337"/>
            </a:xfrm>
            <a:prstGeom prst="rect">
              <a:avLst/>
            </a:prstGeom>
            <a:solidFill>
              <a:schemeClr val="accent5">
                <a:lumMod val="75000"/>
                <a:alpha val="6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5" name="Rectangle 10"/>
            <p:cNvSpPr>
              <a:spLocks noChangeArrowheads="1"/>
            </p:cNvSpPr>
            <p:nvPr userDrawn="1"/>
          </p:nvSpPr>
          <p:spPr bwMode="auto">
            <a:xfrm flipH="1">
              <a:off x="1396843" y="583118"/>
              <a:ext cx="579446" cy="583021"/>
            </a:xfrm>
            <a:prstGeom prst="rect">
              <a:avLst/>
            </a:prstGeom>
            <a:solidFill>
              <a:schemeClr val="accent5">
                <a:lumMod val="75000"/>
                <a:alpha val="5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6" name="Rectangle 11"/>
            <p:cNvSpPr>
              <a:spLocks noChangeArrowheads="1"/>
            </p:cNvSpPr>
            <p:nvPr userDrawn="1"/>
          </p:nvSpPr>
          <p:spPr bwMode="auto">
            <a:xfrm flipH="1">
              <a:off x="799934" y="139895"/>
              <a:ext cx="681047" cy="681514"/>
            </a:xfrm>
            <a:prstGeom prst="rect">
              <a:avLst/>
            </a:prstGeom>
            <a:solidFill>
              <a:schemeClr val="accent5">
                <a:lumMod val="75000"/>
                <a:alpha val="4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7" name="Rectangle 12"/>
            <p:cNvSpPr>
              <a:spLocks noChangeArrowheads="1"/>
            </p:cNvSpPr>
            <p:nvPr userDrawn="1"/>
          </p:nvSpPr>
          <p:spPr bwMode="auto">
            <a:xfrm flipH="1">
              <a:off x="4367096" y="546580"/>
              <a:ext cx="177802" cy="181102"/>
            </a:xfrm>
            <a:prstGeom prst="rect">
              <a:avLst/>
            </a:prstGeom>
            <a:solidFill>
              <a:schemeClr val="accent5">
                <a:lumMod val="75000"/>
                <a:alpha val="8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8" name="Rectangle 13"/>
            <p:cNvSpPr>
              <a:spLocks noChangeArrowheads="1"/>
            </p:cNvSpPr>
            <p:nvPr userDrawn="1"/>
          </p:nvSpPr>
          <p:spPr bwMode="auto">
            <a:xfrm flipH="1">
              <a:off x="2050902" y="225680"/>
              <a:ext cx="447681" cy="446400"/>
            </a:xfrm>
            <a:prstGeom prst="rect">
              <a:avLst/>
            </a:prstGeom>
            <a:solidFill>
              <a:schemeClr val="accent5">
                <a:lumMod val="75000"/>
                <a:alpha val="7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49" name="Rectangle 14"/>
            <p:cNvSpPr>
              <a:spLocks noChangeArrowheads="1"/>
            </p:cNvSpPr>
            <p:nvPr userDrawn="1"/>
          </p:nvSpPr>
          <p:spPr bwMode="auto">
            <a:xfrm flipH="1">
              <a:off x="2817675" y="319408"/>
              <a:ext cx="363542" cy="363793"/>
            </a:xfrm>
            <a:prstGeom prst="rect">
              <a:avLst/>
            </a:prstGeom>
            <a:solidFill>
              <a:schemeClr val="accent5">
                <a:lumMod val="75000"/>
                <a:alpha val="3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sp>
          <p:nvSpPr>
            <p:cNvPr id="50" name="Rectangle 15"/>
            <p:cNvSpPr>
              <a:spLocks noChangeArrowheads="1"/>
            </p:cNvSpPr>
            <p:nvPr userDrawn="1"/>
          </p:nvSpPr>
          <p:spPr bwMode="auto">
            <a:xfrm flipH="1">
              <a:off x="4775089" y="648251"/>
              <a:ext cx="147640" cy="147741"/>
            </a:xfrm>
            <a:prstGeom prst="rect">
              <a:avLst/>
            </a:prstGeom>
            <a:solidFill>
              <a:schemeClr val="accent5">
                <a:lumMod val="75000"/>
                <a:alpha val="30000"/>
              </a:schemeClr>
            </a:solidFill>
            <a:ln>
              <a:noFill/>
            </a:ln>
            <a:effectLst/>
            <a:extLst/>
          </p:spPr>
          <p:txBody>
            <a:bodyPr lIns="36576" tIns="36576" rIns="36576" bIns="36576"/>
            <a:lstStyle/>
            <a:p>
              <a:pPr eaLnBrk="1" fontAlgn="auto" hangingPunct="1">
                <a:spcBef>
                  <a:spcPts val="0"/>
                </a:spcBef>
                <a:spcAft>
                  <a:spcPts val="0"/>
                </a:spcAft>
                <a:defRPr/>
              </a:pPr>
              <a:endParaRPr lang="pl-PL">
                <a:solidFill>
                  <a:prstClr val="black"/>
                </a:solidFill>
                <a:latin typeface="Calibri"/>
                <a:cs typeface="Arial" charset="0"/>
              </a:endParaRPr>
            </a:p>
          </p:txBody>
        </p:sp>
      </p:grpSp>
      <p:sp>
        <p:nvSpPr>
          <p:cNvPr id="1029" name="Rectangle 8"/>
          <p:cNvSpPr>
            <a:spLocks noChangeArrowheads="1"/>
          </p:cNvSpPr>
          <p:nvPr userDrawn="1"/>
        </p:nvSpPr>
        <p:spPr bwMode="auto">
          <a:xfrm flipH="1">
            <a:off x="10603966" y="6399212"/>
            <a:ext cx="1588034" cy="304800"/>
          </a:xfrm>
          <a:prstGeom prst="rect">
            <a:avLst/>
          </a:prstGeom>
          <a:solidFill>
            <a:srgbClr val="2F5597">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l-PL" altLang="pl-PL">
              <a:solidFill>
                <a:srgbClr val="000000"/>
              </a:solidFill>
              <a:latin typeface="Calibri" pitchFamily="34" charset="0"/>
            </a:endParaRPr>
          </a:p>
        </p:txBody>
      </p:sp>
      <p:grpSp>
        <p:nvGrpSpPr>
          <p:cNvPr id="1030" name="Grupa 24"/>
          <p:cNvGrpSpPr>
            <a:grpSpLocks/>
          </p:cNvGrpSpPr>
          <p:nvPr userDrawn="1"/>
        </p:nvGrpSpPr>
        <p:grpSpPr bwMode="auto">
          <a:xfrm>
            <a:off x="847725" y="6203950"/>
            <a:ext cx="7726363" cy="639763"/>
            <a:chOff x="0" y="0"/>
            <a:chExt cx="6767302" cy="560705"/>
          </a:xfrm>
        </p:grpSpPr>
        <p:pic>
          <p:nvPicPr>
            <p:cNvPr id="1031" name="Obraz 26" descr="\\wup.local\wymiana\Użytkownicy\wojciech.krycki\Logosy\Logotypy nowe\Logotypy - PO WER\POZIOM\FE_WER_POZIOM-Kolor-01.jpg"/>
            <p:cNvPicPr>
              <a:picLocks noChangeAspect="1" noChangeArrowheads="1"/>
            </p:cNvPicPr>
            <p:nvPr userDrawn="1"/>
          </p:nvPicPr>
          <p:blipFill>
            <a:blip r:embed="rId13">
              <a:extLst>
                <a:ext uri="{28A0092B-C50C-407E-A947-70E740481C1C}">
                  <a14:useLocalDpi xmlns:a14="http://schemas.microsoft.com/office/drawing/2010/main" val="0"/>
                </a:ext>
              </a:extLst>
            </a:blip>
            <a:srcRect l="7297" b="10109"/>
            <a:stretch>
              <a:fillRect/>
            </a:stretch>
          </p:blipFill>
          <p:spPr bwMode="auto">
            <a:xfrm>
              <a:off x="0" y="0"/>
              <a:ext cx="1194435" cy="53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a 28"/>
            <p:cNvGrpSpPr>
              <a:grpSpLocks/>
            </p:cNvGrpSpPr>
            <p:nvPr userDrawn="1"/>
          </p:nvGrpSpPr>
          <p:grpSpPr bwMode="auto">
            <a:xfrm>
              <a:off x="2322677" y="51435"/>
              <a:ext cx="4444625" cy="509270"/>
              <a:chOff x="2318339" y="54456"/>
              <a:chExt cx="4445891" cy="509725"/>
            </a:xfrm>
          </p:grpSpPr>
          <p:pic>
            <p:nvPicPr>
              <p:cNvPr id="1033" name="Obraz 30" descr="\\wup.local\wymiana\Użytkownicy\wojciech.krycki\Logosy\Logo WUP w układzie poziomym.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18339" y="101620"/>
                <a:ext cx="1704222" cy="41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Obraz 31" descr="\\wup.local\wymiana\Użytkownicy\wojciech.krycki\Logosy\Logotypy nowe\Logo UE-Europejski Fundusz Społeczny\Poziom\UE_EFS_POZIOM-Kolor.jpg"/>
              <p:cNvPicPr>
                <a:picLocks noChangeAspect="1"/>
              </p:cNvPicPr>
              <p:nvPr userDrawn="1"/>
            </p:nvPicPr>
            <p:blipFill>
              <a:blip r:embed="rId15">
                <a:extLst>
                  <a:ext uri="{28A0092B-C50C-407E-A947-70E740481C1C}">
                    <a14:useLocalDpi xmlns:a14="http://schemas.microsoft.com/office/drawing/2010/main" val="0"/>
                  </a:ext>
                </a:extLst>
              </a:blip>
              <a:srcRect r="5183"/>
              <a:stretch>
                <a:fillRect/>
              </a:stretch>
            </p:blipFill>
            <p:spPr bwMode="auto">
              <a:xfrm>
                <a:off x="5151123" y="54456"/>
                <a:ext cx="1613107" cy="5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66990273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j-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j-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j-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4.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5.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6.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7.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8.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9.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0.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1.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2.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4.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5.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6.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8.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99.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00.xml"/></Relationships>
</file>

<file path=ppt/slides/_rels/slide1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hemeOverride" Target="../theme/themeOverride101.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0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0.xml"/></Relationships>
</file>

<file path=ppt/slides/_rels/slide1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5.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0.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5.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6.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8.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9.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0.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1.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3.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6.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7.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8.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9.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0.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1.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4.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5.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6.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7.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8.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9.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0.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1.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2.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4.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5.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6.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7.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8.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79.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0.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1.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2.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title"/>
          </p:nvPr>
        </p:nvSpPr>
        <p:spPr bwMode="auto">
          <a:xfrm>
            <a:off x="0" y="376238"/>
            <a:ext cx="8553450" cy="5311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pl-PL" sz="2800" dirty="0"/>
              <a:t>Kwalifikowalność wydatków w projektach współfinansowanych ze środków EFS</a:t>
            </a:r>
            <a:endParaRPr lang="pl-PL" altLang="pl-PL" sz="2600" dirty="0">
              <a:ea typeface="Mongolian Baiti" pitchFamily="66" charset="0"/>
            </a:endParaRPr>
          </a:p>
        </p:txBody>
      </p:sp>
      <p:sp>
        <p:nvSpPr>
          <p:cNvPr id="14339" name="Podtytuł 2"/>
          <p:cNvSpPr>
            <a:spLocks noGrp="1"/>
          </p:cNvSpPr>
          <p:nvPr>
            <p:ph type="subTitle" idx="1"/>
          </p:nvPr>
        </p:nvSpPr>
        <p:spPr>
          <a:xfrm>
            <a:off x="392113" y="4870450"/>
            <a:ext cx="6043612" cy="1206500"/>
          </a:xfrm>
        </p:spPr>
        <p:txBody>
          <a:bodyPr/>
          <a:lstStyle/>
          <a:p>
            <a:r>
              <a:rPr lang="pl-PL" altLang="pl-PL" dirty="0">
                <a:ea typeface="Mongolian Baiti" panose="03000500000000000000" pitchFamily="66" charset="0"/>
              </a:rPr>
              <a:t>Trener: Małgorzata </a:t>
            </a:r>
            <a:r>
              <a:rPr lang="pl-PL" altLang="pl-PL" dirty="0" err="1">
                <a:ea typeface="Mongolian Baiti" panose="03000500000000000000" pitchFamily="66" charset="0"/>
              </a:rPr>
              <a:t>Rulińska</a:t>
            </a:r>
            <a:endParaRPr lang="pl-PL" altLang="pl-PL" dirty="0">
              <a:ea typeface="Mongolian Baiti" panose="03000500000000000000" pitchFamily="66" charset="0"/>
            </a:endParaRPr>
          </a:p>
          <a:p>
            <a:pPr algn="r"/>
            <a:endParaRPr lang="pl-PL" altLang="pl-PL" dirty="0">
              <a:ea typeface="Mongolian Baiti" panose="03000500000000000000" pitchFamily="66" charset="0"/>
            </a:endParaRPr>
          </a:p>
          <a:p>
            <a:pPr eaLnBrk="1" hangingPunct="1"/>
            <a:r>
              <a:rPr lang="pl-PL" altLang="pl-PL" dirty="0">
                <a:ea typeface="Mongolian Baiti" panose="03000500000000000000" pitchFamily="66" charset="0"/>
              </a:rPr>
              <a:t>Szczecin, 29 września 2017 r.</a:t>
            </a:r>
          </a:p>
        </p:txBody>
      </p:sp>
    </p:spTree>
    <p:extLst>
      <p:ext uri="{BB962C8B-B14F-4D97-AF65-F5344CB8AC3E}">
        <p14:creationId xmlns:p14="http://schemas.microsoft.com/office/powerpoint/2010/main" val="2742747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Zasada faktycznego poniesienia wydatku</a:t>
            </a:r>
          </a:p>
        </p:txBody>
      </p:sp>
      <p:sp>
        <p:nvSpPr>
          <p:cNvPr id="3" name="Symbol zastępczy zawartości 2"/>
          <p:cNvSpPr>
            <a:spLocks noGrp="1"/>
          </p:cNvSpPr>
          <p:nvPr>
            <p:ph idx="1"/>
          </p:nvPr>
        </p:nvSpPr>
        <p:spPr/>
        <p:txBody>
          <a:bodyPr>
            <a:normAutofit/>
          </a:bodyPr>
          <a:lstStyle/>
          <a:p>
            <a:pPr algn="just"/>
            <a:endParaRPr lang="pl-PL" dirty="0"/>
          </a:p>
          <a:p>
            <a:pPr algn="just"/>
            <a:r>
              <a:rPr lang="pl-PL" dirty="0"/>
              <a:t>Wydatek kwalifikowalny polegający na </a:t>
            </a:r>
            <a:r>
              <a:rPr lang="pl-PL" b="1" dirty="0"/>
              <a:t>wniesieniu wkładu niepieniężnego </a:t>
            </a:r>
            <a:r>
              <a:rPr lang="pl-PL" dirty="0"/>
              <a:t>uważa się za poniesiony, jeżeli wkład został faktycznie wniesiony, tj. istnieje udokumentowane potwierdzenie jego wykorzystania w ramach projektu (np. z dziennika budowy wynika, iż danego dnia rozpoczęto prace budowlane na gruncie wniesionym do projektu jako wkład niepieniężny).</a:t>
            </a:r>
          </a:p>
          <a:p>
            <a:pPr algn="just"/>
            <a:endParaRPr lang="pl-PL" dirty="0"/>
          </a:p>
          <a:p>
            <a:pPr algn="just"/>
            <a:r>
              <a:rPr lang="pl-PL" dirty="0"/>
              <a:t>Za kwalifikowalne mogą być uznane </a:t>
            </a:r>
            <a:r>
              <a:rPr lang="pl-PL" b="1" dirty="0"/>
              <a:t>zaliczki</a:t>
            </a:r>
            <a:r>
              <a:rPr lang="pl-PL" dirty="0"/>
              <a:t> (na określony cel) wypłacone na rzecz wykonawcy, jeżeli zostały wypłacone zgodnie z postanowieniami umowy zawartej pomiędzy beneficjentem a wykonawcą, przy czym, jeżeli umowa została zawarta na podstawie </a:t>
            </a:r>
            <a:r>
              <a:rPr lang="pl-PL" dirty="0" err="1"/>
              <a:t>Pzp</a:t>
            </a:r>
            <a:r>
              <a:rPr lang="pl-PL" dirty="0"/>
              <a:t>, zastosowanie ma art. 151a tej ustawy.</a:t>
            </a:r>
          </a:p>
          <a:p>
            <a:pPr algn="just"/>
            <a:endParaRPr lang="pl-PL" dirty="0"/>
          </a:p>
          <a:p>
            <a:pPr algn="just"/>
            <a:endParaRPr lang="pl-PL" dirty="0"/>
          </a:p>
        </p:txBody>
      </p:sp>
    </p:spTree>
    <p:extLst>
      <p:ext uri="{BB962C8B-B14F-4D97-AF65-F5344CB8AC3E}">
        <p14:creationId xmlns:p14="http://schemas.microsoft.com/office/powerpoint/2010/main" val="2209144325"/>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osoby samozatrudnione</a:t>
            </a:r>
          </a:p>
        </p:txBody>
      </p:sp>
      <p:sp>
        <p:nvSpPr>
          <p:cNvPr id="3" name="Symbol zastępczy zawartości 2"/>
          <p:cNvSpPr>
            <a:spLocks noGrp="1"/>
          </p:cNvSpPr>
          <p:nvPr>
            <p:ph idx="1"/>
          </p:nvPr>
        </p:nvSpPr>
        <p:spPr>
          <a:xfrm>
            <a:off x="313151" y="1726771"/>
            <a:ext cx="11536979" cy="4351338"/>
          </a:xfrm>
        </p:spPr>
        <p:txBody>
          <a:bodyPr>
            <a:noAutofit/>
          </a:bodyPr>
          <a:lstStyle/>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r>
              <a:rPr lang="pl-PL" dirty="0"/>
              <a:t>Wynagrodzenie osoby samozatrudnionej jest kwalifikowalne pod warunkiem wyraźnego wskazania tej formy zaangażowania oraz określenia zakresu obowiązków tej osoby w zatwierdzonym wniosku o dofinansowanie.</a:t>
            </a:r>
          </a:p>
          <a:p>
            <a:pPr marL="285750" indent="-285750" algn="just">
              <a:buFont typeface="Wingdings" panose="05000000000000000000" pitchFamily="2" charset="2"/>
              <a:buChar char="§"/>
            </a:pPr>
            <a:r>
              <a:rPr lang="pl-PL" dirty="0"/>
              <a:t>Wysokość wynagrodzenia wynika z zatwierdzonego wniosku o dofinansowanie.</a:t>
            </a:r>
          </a:p>
          <a:p>
            <a:pPr marL="285750" indent="-285750" algn="just">
              <a:buFont typeface="Wingdings" panose="05000000000000000000" pitchFamily="2" charset="2"/>
              <a:buChar char="§"/>
            </a:pPr>
            <a:r>
              <a:rPr lang="pl-PL" dirty="0"/>
              <a:t>Poniesienie wydatku na wynagrodzenie jest dokumentowane dokumentem księgowym, np. notą obciążeniową.</a:t>
            </a:r>
          </a:p>
          <a:p>
            <a:pPr marL="285750" indent="-285750" algn="just">
              <a:buFont typeface="Wingdings" panose="05000000000000000000" pitchFamily="2" charset="2"/>
              <a:buChar char="§"/>
            </a:pPr>
            <a:r>
              <a:rPr lang="pl-PL" dirty="0"/>
              <a:t>Postanowienia te mają również zastosowanie do osób współpracujących w rozumieniu ustawy z dnia 13 października 1998 r. o systemie ubezpieczeń społecznych.</a:t>
            </a:r>
            <a:endParaRPr lang="pl-PL" b="1" dirty="0"/>
          </a:p>
        </p:txBody>
      </p:sp>
    </p:spTree>
    <p:extLst>
      <p:ext uri="{BB962C8B-B14F-4D97-AF65-F5344CB8AC3E}">
        <p14:creationId xmlns:p14="http://schemas.microsoft.com/office/powerpoint/2010/main" val="3369343161"/>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Wydatki niekwalifikowalne</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b="1" dirty="0"/>
              <a:t>Następujące wydatki są niekwalifikowalne:</a:t>
            </a:r>
          </a:p>
          <a:p>
            <a:pPr algn="just"/>
            <a:r>
              <a:rPr lang="pl-PL" dirty="0"/>
              <a:t>a) prowizje pobierane w ramach operacji wymiany walut,</a:t>
            </a:r>
          </a:p>
          <a:p>
            <a:pPr algn="just"/>
            <a:r>
              <a:rPr lang="pl-PL" dirty="0"/>
              <a:t>b) odsetki od zadłużenia, z wyjątkiem wydatków ponoszonych na subsydiowanie odsetek lub na dotacje na opłaty gwarancyjne w przypadku udzielania wsparcia na te cele,</a:t>
            </a:r>
          </a:p>
          <a:p>
            <a:pPr algn="just"/>
            <a:r>
              <a:rPr lang="pl-PL" dirty="0"/>
              <a:t>c) koszty pożyczki lub kredytu zaciągniętego na prefinansowanie dotacji,</a:t>
            </a:r>
          </a:p>
          <a:p>
            <a:pPr algn="just"/>
            <a:r>
              <a:rPr lang="pl-PL" dirty="0"/>
              <a:t>d) kary i grzywny,</a:t>
            </a:r>
          </a:p>
          <a:p>
            <a:pPr algn="just"/>
            <a:r>
              <a:rPr lang="pl-PL" dirty="0"/>
              <a:t>e) świadczenia realizowane ze środków Zakładowego Funduszu Świadczeń Socjalnych (ZFŚS),</a:t>
            </a:r>
          </a:p>
          <a:p>
            <a:pPr algn="just"/>
            <a:r>
              <a:rPr lang="pl-PL" dirty="0"/>
              <a:t>f) w ramach wynagrodzenia personelu niekwalifikowalne są odprawy </a:t>
            </a:r>
            <a:r>
              <a:rPr lang="pl-PL" dirty="0" err="1"/>
              <a:t>emerytalno</a:t>
            </a:r>
            <a:r>
              <a:rPr lang="pl-PL" dirty="0"/>
              <a:t> – rentowe,</a:t>
            </a:r>
          </a:p>
          <a:p>
            <a:pPr algn="just"/>
            <a:r>
              <a:rPr lang="pl-PL" dirty="0"/>
              <a:t>g) rozliczenie notą obciążeniową zakupu środka trwałego będącego własnością beneficjenta lub prawa przysługującego beneficjentowi,</a:t>
            </a:r>
          </a:p>
          <a:p>
            <a:pPr algn="just"/>
            <a:r>
              <a:rPr lang="pl-PL" dirty="0"/>
              <a:t>h) wpłaty na Państwowy Fundusz Rehabilitacji Osób Niepełnosprawnych (PFRON),</a:t>
            </a:r>
            <a:endParaRPr lang="pl-PL" b="1" dirty="0"/>
          </a:p>
        </p:txBody>
      </p:sp>
    </p:spTree>
    <p:extLst>
      <p:ext uri="{BB962C8B-B14F-4D97-AF65-F5344CB8AC3E}">
        <p14:creationId xmlns:p14="http://schemas.microsoft.com/office/powerpoint/2010/main" val="3240648695"/>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Wydatki niekwalifikowalne</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i) koszty postępowania sądowego, wydatki związane z przygotowaniem i obsługą prawną spraw sądowych oraz wydatki poniesione na funkcjonowanie komisji rozjemczych, z wyjątkiem wydatków ponoszonych w przedmiotowym zakresie przez IZ PO/IP PO/IW PO,</a:t>
            </a:r>
          </a:p>
          <a:p>
            <a:pPr algn="just"/>
            <a:r>
              <a:rPr lang="pl-PL" dirty="0"/>
              <a:t>j) wydatki poniesione na zakup używanego środka trwałego, który był w ciągu 7 lat wstecz (w przypadku nieruchomości 10 lat) współfinansowany ze środków unijnych lub z dotacji krajowych (podobnie w przypadku robót budowlanych, w wyniku których dzięki współfinansowaniu powstały obiekty liniowe czy inżynieryjne, np.: mosty, wiadukty, estakady, obiekty kubaturowe, itp.),</a:t>
            </a:r>
          </a:p>
          <a:p>
            <a:pPr algn="just"/>
            <a:r>
              <a:rPr lang="pl-PL" dirty="0"/>
              <a:t>k) podatek od towarów i usług (VAT), który może zostać odzyskany przez beneficjenta albo inny podmiot zaangażowany</a:t>
            </a:r>
            <a:br>
              <a:rPr lang="pl-PL" dirty="0"/>
            </a:br>
            <a:r>
              <a:rPr lang="pl-PL" dirty="0"/>
              <a:t>w projekt i wykorzystujący do działalności opodatkowanej produkty będące efektem jego realizacji, zarówno w fazie realizacyjnej jak i operacyjnej, na podstawie przepisów krajowych, tj. ustawy z dnia 11 marca 2004 r. o podatku od towarów i usług (Dz. U. z 2016 r. poz. 710, z </a:t>
            </a:r>
            <a:r>
              <a:rPr lang="pl-PL" dirty="0" err="1"/>
              <a:t>późn</a:t>
            </a:r>
            <a:r>
              <a:rPr lang="pl-PL" dirty="0"/>
              <a:t>. zm.), zwanej dalej „ustawą o VAT”, oraz aktów wykonawczych do tej ustawy, z zastrzeżeniem pkt 6 sekcji 6.18.1,</a:t>
            </a:r>
            <a:endParaRPr lang="pl-PL" b="1" dirty="0"/>
          </a:p>
        </p:txBody>
      </p:sp>
    </p:spTree>
    <p:extLst>
      <p:ext uri="{BB962C8B-B14F-4D97-AF65-F5344CB8AC3E}">
        <p14:creationId xmlns:p14="http://schemas.microsoft.com/office/powerpoint/2010/main" val="1629017189"/>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Wydatki niekwalifikowalne</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l) wydatki poniesione na zakup nieruchomości przekraczające 10% całkowitych wydatków kwalifikowalnych projektu, przy czym w przypadku terenów poprzemysłowych oraz terenów opuszczonych, na których znajdują się budynki, limit ten wynosi 15%, a w przypadku instrumentów finansowych skierowanych na wspieranie rozwoju obszarów miejskich lub rewitalizację obszarów miejskich, limit ten na poziomie inwestycji ostatecznego odbiorcy wynosi 20% (w przypadku gwarancji procent ten ma zastosowanie do kwoty pożyczki lub innych instrumentów podziału ryzyka, objętych gwarancją). Podniesienie wysokości przedmiotowego limitu może mieć miejsce także w przypadku projektów związanych z ochroną środowiska naturalnego – decyzja w przedmiotowej kwestii należy do IZ PO/IP PO/IW PO i podejmowana jest nie później niż na etapie oceny wniosku o dofinansowanie,</a:t>
            </a:r>
          </a:p>
          <a:p>
            <a:pPr algn="just"/>
            <a:r>
              <a:rPr lang="pl-PL" dirty="0"/>
              <a:t>m) zakup lokali mieszkalnych, za wyjątkiem wydatków dokonanych w ramach celu tematycznego 9 </a:t>
            </a:r>
            <a:r>
              <a:rPr lang="pl-PL" i="1" dirty="0"/>
              <a:t>Promowanie włączenia społecznego, walka z ubóstwem i wszelką dyskryminacją</a:t>
            </a:r>
            <a:r>
              <a:rPr lang="pl-PL" dirty="0"/>
              <a:t>, poniesionych zgodnie z </a:t>
            </a:r>
            <a:r>
              <a:rPr lang="pl-PL" i="1" dirty="0"/>
              <a:t>Wytycznymi w zakresie zasad realizacji przedsięwzięć w obszarze włączenia społecznego i zwalczania ubóstwa z wykorzystaniem środków Europejskiego Funduszu Społecznego i Europejskiego Funduszu Rozwoju Regionalnego na lata 2014-2020,</a:t>
            </a:r>
          </a:p>
          <a:p>
            <a:pPr algn="just"/>
            <a:r>
              <a:rPr lang="pl-PL" dirty="0"/>
              <a:t>n) inne niż część kapitałowa raty leasingowej wydatki związane z umową leasingu, w szczególności marża finansującego, odsetki od refinansowania kosztów, koszty ogólne, opłaty ubezpieczeniowe,</a:t>
            </a:r>
            <a:endParaRPr lang="pl-PL" b="1" dirty="0"/>
          </a:p>
        </p:txBody>
      </p:sp>
    </p:spTree>
    <p:extLst>
      <p:ext uri="{BB962C8B-B14F-4D97-AF65-F5344CB8AC3E}">
        <p14:creationId xmlns:p14="http://schemas.microsoft.com/office/powerpoint/2010/main" val="751043879"/>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Wydatki niekwalifikowalne</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o) transakcje dokonane w gotówce, których wartość przekracza równowartość kwoty, o której mowa w art. 22 ustawy</a:t>
            </a:r>
            <a:br>
              <a:rPr lang="pl-PL" dirty="0"/>
            </a:br>
            <a:r>
              <a:rPr lang="pl-PL" dirty="0"/>
              <a:t>z dnia 2 lipca 2004 r. o swobodzie działalności gospodarczej (Dz. U. z 2016 r. poz. 1829, z </a:t>
            </a:r>
            <a:r>
              <a:rPr lang="pl-PL" dirty="0" err="1"/>
              <a:t>późn</a:t>
            </a:r>
            <a:r>
              <a:rPr lang="pl-PL" dirty="0"/>
              <a:t>. zm.),</a:t>
            </a:r>
          </a:p>
          <a:p>
            <a:pPr algn="just"/>
            <a:r>
              <a:rPr lang="pl-PL" dirty="0"/>
              <a:t>p) wydatki poniesione na przygotowanie i wypełnienie formularza wniosku o dofinansowanie projektu w przypadku wszystkich projektów, lub formularza wniosku o potwierdzenie wkładu finansowego w przypadku dużych projektów,</a:t>
            </a:r>
          </a:p>
          <a:p>
            <a:pPr algn="just"/>
            <a:r>
              <a:rPr lang="pl-PL" dirty="0"/>
              <a:t>q) premia dla współautora wniosku o dofinansowanie opracowującego np. studium wykonalności,</a:t>
            </a:r>
          </a:p>
          <a:p>
            <a:pPr algn="just"/>
            <a:r>
              <a:rPr lang="pl-PL" dirty="0"/>
              <a:t>r) w przypadku projektów współfinansowanych z EFS – wydatki związane z zakupem nieruchomości i infrastruktury oraz</a:t>
            </a:r>
            <a:br>
              <a:rPr lang="pl-PL" dirty="0"/>
            </a:br>
            <a:r>
              <a:rPr lang="pl-PL" dirty="0"/>
              <a:t>z dostosowaniem lub adaptacją budynków i pomieszczeń, za wyjątkiem wydatków ponoszonych jako </a:t>
            </a:r>
            <a:r>
              <a:rPr lang="pl-PL" i="1" dirty="0"/>
              <a:t>cross-</a:t>
            </a:r>
            <a:r>
              <a:rPr lang="pl-PL" i="1" dirty="0" err="1"/>
              <a:t>financing</a:t>
            </a:r>
            <a:r>
              <a:rPr lang="pl-PL" dirty="0"/>
              <a:t>,</a:t>
            </a:r>
            <a:br>
              <a:rPr lang="pl-PL" dirty="0"/>
            </a:br>
            <a:r>
              <a:rPr lang="pl-PL" dirty="0"/>
              <a:t>o którym mowa w podrozdziale 8.6 z zastrzeżeniem lit. l,</a:t>
            </a:r>
          </a:p>
          <a:p>
            <a:pPr algn="just"/>
            <a:r>
              <a:rPr lang="pl-PL" dirty="0"/>
              <a:t>u) w przypadku instrumentów finansowych – wkłady rzeczowe.</a:t>
            </a:r>
            <a:endParaRPr lang="pl-PL" b="1" dirty="0"/>
          </a:p>
        </p:txBody>
      </p:sp>
    </p:spTree>
    <p:extLst>
      <p:ext uri="{BB962C8B-B14F-4D97-AF65-F5344CB8AC3E}">
        <p14:creationId xmlns:p14="http://schemas.microsoft.com/office/powerpoint/2010/main" val="4004962367"/>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ymbol zastępczy zawartości 2"/>
          <p:cNvSpPr txBox="1">
            <a:spLocks/>
          </p:cNvSpPr>
          <p:nvPr/>
        </p:nvSpPr>
        <p:spPr bwMode="auto">
          <a:xfrm>
            <a:off x="313151" y="1825625"/>
            <a:ext cx="1134858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charset="0"/>
              <a:buNone/>
              <a:defRPr sz="1800" kern="1200">
                <a:solidFill>
                  <a:schemeClr val="tx1"/>
                </a:solidFill>
                <a:latin typeface="+mn-lt"/>
                <a:ea typeface="+mn-ea"/>
                <a:cs typeface="Mongolian Baiti" panose="03000500000000000000" pitchFamily="66" charset="0"/>
              </a:defRPr>
            </a:lvl1pPr>
            <a:lvl2pPr marL="457200" indent="0" algn="l" rtl="0" eaLnBrk="0" fontAlgn="base" hangingPunct="0">
              <a:lnSpc>
                <a:spcPct val="90000"/>
              </a:lnSpc>
              <a:spcBef>
                <a:spcPts val="500"/>
              </a:spcBef>
              <a:spcAft>
                <a:spcPct val="0"/>
              </a:spcAft>
              <a:buFont typeface="Arial" charset="0"/>
              <a:buNone/>
              <a:defRPr sz="1600" kern="1200">
                <a:solidFill>
                  <a:schemeClr val="tx1"/>
                </a:solidFill>
                <a:latin typeface="+mn-lt"/>
                <a:ea typeface="+mn-ea"/>
                <a:cs typeface="Mongolian Baiti" panose="03000500000000000000" pitchFamily="66" charset="0"/>
              </a:defRPr>
            </a:lvl2pPr>
            <a:lvl3pPr marL="914400" indent="0" algn="l" rtl="0" eaLnBrk="0" fontAlgn="base" hangingPunct="0">
              <a:lnSpc>
                <a:spcPct val="90000"/>
              </a:lnSpc>
              <a:spcBef>
                <a:spcPts val="500"/>
              </a:spcBef>
              <a:spcAft>
                <a:spcPct val="0"/>
              </a:spcAft>
              <a:buFont typeface="Arial" charset="0"/>
              <a:buNone/>
              <a:defRPr sz="1400" kern="1200">
                <a:solidFill>
                  <a:schemeClr val="tx1"/>
                </a:solidFill>
                <a:latin typeface="+mn-lt"/>
                <a:ea typeface="+mn-ea"/>
                <a:cs typeface="Mongolian Baiti" panose="03000500000000000000" pitchFamily="66" charset="0"/>
              </a:defRPr>
            </a:lvl3pPr>
            <a:lvl4pPr marL="1371600" indent="0" algn="l" rtl="0" eaLnBrk="0" fontAlgn="base" hangingPunct="0">
              <a:lnSpc>
                <a:spcPct val="90000"/>
              </a:lnSpc>
              <a:spcBef>
                <a:spcPts val="500"/>
              </a:spcBef>
              <a:spcAft>
                <a:spcPct val="0"/>
              </a:spcAft>
              <a:buFont typeface="Arial" charset="0"/>
              <a:buNone/>
              <a:defRPr sz="1200" kern="1200">
                <a:solidFill>
                  <a:schemeClr val="tx1"/>
                </a:solidFill>
                <a:latin typeface="+mn-lt"/>
                <a:ea typeface="+mn-ea"/>
                <a:cs typeface="Mongolian Baiti" panose="03000500000000000000" pitchFamily="66" charset="0"/>
              </a:defRPr>
            </a:lvl4pPr>
            <a:lvl5pPr marL="1828800" indent="0" algn="l" rtl="0" eaLnBrk="0" fontAlgn="base" hangingPunct="0">
              <a:lnSpc>
                <a:spcPct val="90000"/>
              </a:lnSpc>
              <a:spcBef>
                <a:spcPts val="500"/>
              </a:spcBef>
              <a:spcAft>
                <a:spcPct val="0"/>
              </a:spcAft>
              <a:buFont typeface="Arial" charset="0"/>
              <a:buNone/>
              <a:defRPr sz="1200" kern="1200">
                <a:solidFill>
                  <a:schemeClr val="tx1"/>
                </a:solidFill>
                <a:latin typeface="+mn-lt"/>
                <a:ea typeface="+mn-ea"/>
                <a:cs typeface="Mongolian Baiti" panose="03000500000000000000" pitchFamily="66"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l-PL" dirty="0"/>
          </a:p>
          <a:p>
            <a:pPr algn="ctr"/>
            <a:endParaRPr lang="pl-PL" dirty="0"/>
          </a:p>
          <a:p>
            <a:pPr algn="ctr"/>
            <a:endParaRPr lang="pl-PL" dirty="0"/>
          </a:p>
          <a:p>
            <a:pPr algn="ctr"/>
            <a:endParaRPr lang="pl-PL" dirty="0"/>
          </a:p>
          <a:p>
            <a:pPr algn="ctr"/>
            <a:r>
              <a:rPr lang="pl-PL" sz="2800" b="1" dirty="0">
                <a:solidFill>
                  <a:srgbClr val="002060"/>
                </a:solidFill>
              </a:rPr>
              <a:t>Montaż finansowy</a:t>
            </a:r>
          </a:p>
        </p:txBody>
      </p:sp>
    </p:spTree>
    <p:extLst>
      <p:ext uri="{BB962C8B-B14F-4D97-AF65-F5344CB8AC3E}">
        <p14:creationId xmlns:p14="http://schemas.microsoft.com/office/powerpoint/2010/main" val="1662354864"/>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a:t>
            </a:r>
            <a:r>
              <a:rPr lang="pl-PL" b="1" i="1" dirty="0"/>
              <a:t>de </a:t>
            </a:r>
            <a:r>
              <a:rPr lang="pl-PL" b="1" i="1" dirty="0" err="1"/>
              <a:t>minimis</a:t>
            </a:r>
            <a:endParaRPr lang="pl-PL" b="1" i="1" dirty="0"/>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Pomoc </a:t>
            </a:r>
            <a:r>
              <a:rPr lang="pl-PL" i="1" dirty="0"/>
              <a:t>de </a:t>
            </a:r>
            <a:r>
              <a:rPr lang="pl-PL" i="1" dirty="0" err="1"/>
              <a:t>minimis</a:t>
            </a:r>
            <a:r>
              <a:rPr lang="pl-PL" i="1" dirty="0"/>
              <a:t> </a:t>
            </a:r>
            <a:r>
              <a:rPr lang="pl-PL" dirty="0"/>
              <a:t>może być przeznaczona w szczególności na:</a:t>
            </a:r>
          </a:p>
          <a:p>
            <a:pPr algn="just"/>
            <a:r>
              <a:rPr lang="pl-PL" dirty="0"/>
              <a:t>1) pokrycie kosztów uczestnictwa w szkoleniu przedsiębiorcy lub personelu przedsiębiorstwa delegowanego na szkolenie, zgodnie z zakresem określonym w art. 31 ust. 3 rozporządzenia Komisji (UE) nr 651/2014, z wyłączeniem szkoleń, których obowiązek przeprowadzenia wynika z przepisów prawa;</a:t>
            </a:r>
          </a:p>
          <a:p>
            <a:pPr algn="just"/>
            <a:r>
              <a:rPr lang="pl-PL" dirty="0"/>
              <a:t>2) pokrycie kosztów doradztwa lub innych usług o charakterze doradczym lub szkoleniowym wspierających rozwój przedsiębiorcy;</a:t>
            </a:r>
          </a:p>
          <a:p>
            <a:pPr algn="just"/>
            <a:r>
              <a:rPr lang="pl-PL" dirty="0"/>
              <a:t>3) subsydiowanie zatrudnienia pracowników znajdujących się w szczególnie niekorzystnej sytuacji, pracowników znajdujących się w bardzo niekorzystnej sytuacji, pracowników niepełnosprawnych lub innych kategorii pracowników, pod warunkiem że:</a:t>
            </a:r>
          </a:p>
          <a:p>
            <a:pPr algn="just"/>
            <a:r>
              <a:rPr lang="pl-PL" dirty="0"/>
              <a:t>a) utworzone miejsce pracy stanowi wzrost netto liczby pracowników u danego przedsiębiorcy w porównaniu ze średnią</a:t>
            </a:r>
            <a:br>
              <a:rPr lang="pl-PL" dirty="0"/>
            </a:br>
            <a:r>
              <a:rPr lang="pl-PL" dirty="0"/>
              <a:t>z ostatnich 12 miesięcy, a w przypadku gdy utworzone miejsce pracy nie stanowi wzrostu netto liczby pracowników zatrudnionych u danego przedsiębiorcy, utworzone miejsce pracy zostało zwolnione w następstwie dobrowolnego rozwiązania stosunku pracy, przejścia na rentę z tytułu niezdolności do pracy, przejścia na emeryturę z tytułu osiągnięcia wieku emerytalnego, dobrowolnego zmniejszenia wymiaru czasu pracy lub rozwiązania stosunku pracy z powodu naruszenia przez pracownika obowiązków pracowniczych,</a:t>
            </a:r>
          </a:p>
        </p:txBody>
      </p:sp>
    </p:spTree>
    <p:extLst>
      <p:ext uri="{BB962C8B-B14F-4D97-AF65-F5344CB8AC3E}">
        <p14:creationId xmlns:p14="http://schemas.microsoft.com/office/powerpoint/2010/main" val="1882491939"/>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a:t>
            </a:r>
            <a:r>
              <a:rPr lang="pl-PL" b="1" i="1" dirty="0"/>
              <a:t>de </a:t>
            </a:r>
            <a:r>
              <a:rPr lang="pl-PL" b="1" i="1" dirty="0" err="1"/>
              <a:t>minimis</a:t>
            </a:r>
            <a:endParaRPr lang="pl-PL" b="1" i="1" dirty="0"/>
          </a:p>
        </p:txBody>
      </p:sp>
      <p:sp>
        <p:nvSpPr>
          <p:cNvPr id="3" name="Symbol zastępczy zawartości 2"/>
          <p:cNvSpPr>
            <a:spLocks noGrp="1"/>
          </p:cNvSpPr>
          <p:nvPr>
            <p:ph idx="1"/>
          </p:nvPr>
        </p:nvSpPr>
        <p:spPr>
          <a:xfrm>
            <a:off x="313151" y="1614230"/>
            <a:ext cx="11536979" cy="4351338"/>
          </a:xfrm>
        </p:spPr>
        <p:txBody>
          <a:bodyPr>
            <a:noAutofit/>
          </a:bodyPr>
          <a:lstStyle/>
          <a:p>
            <a:pPr algn="just"/>
            <a:r>
              <a:rPr lang="pl-PL" dirty="0"/>
              <a:t>3) subsydiowanie zatrudnienia pod warunkiem że (cd):</a:t>
            </a:r>
          </a:p>
          <a:p>
            <a:pPr algn="just"/>
            <a:r>
              <a:rPr lang="pl-PL" dirty="0"/>
              <a:t>b) pracownik jest uprawniony do nieprzerwanego zatrudnienia przez okres co najmniej:</a:t>
            </a:r>
          </a:p>
          <a:p>
            <a:pPr algn="just"/>
            <a:r>
              <a:rPr lang="pl-PL" dirty="0"/>
              <a:t>– odpowiadający minimalnemu okresowi czasu wynikającemu z odrębnych przepisów lub ze zbiorowych układów pracy – w przypadku pracownika znajdującego się w szczególnie niekorzystnej sytuacji, pracownika znajdującego się w bardzo niekorzystnej sytuacji i pracownika niepełnosprawnego,</a:t>
            </a:r>
          </a:p>
          <a:p>
            <a:pPr algn="just"/>
            <a:r>
              <a:rPr lang="pl-PL" dirty="0"/>
              <a:t>– wskazany w umowie zawartej z pracodawcą – w przypadku innych kategorii pracowników– a stosunek pracy zawarty</a:t>
            </a:r>
            <a:br>
              <a:rPr lang="pl-PL" dirty="0"/>
            </a:br>
            <a:r>
              <a:rPr lang="pl-PL" dirty="0"/>
              <a:t>z pracownikiem może zostać rozwiązany tylko w przypadku naruszenia przez pracownika obowiązków pracowniczych,</a:t>
            </a:r>
          </a:p>
          <a:p>
            <a:pPr algn="just"/>
            <a:r>
              <a:rPr lang="pl-PL" dirty="0"/>
              <a:t>c) kosztem kwalifikowalnym są koszty wynagrodzenia pracownika, na które składają się wynagrodzenie brutto oraz opłacane od wynagrodzeń obowiązkowe składki na ubezpieczenia społeczne, ponoszone w okresie:</a:t>
            </a:r>
          </a:p>
          <a:p>
            <a:pPr algn="just"/>
            <a:r>
              <a:rPr lang="pl-PL" dirty="0"/>
              <a:t>– 12 miesięcy – w przypadku pracownika znajdującego się w szczególnie niekorzystnej sytuacji,</a:t>
            </a:r>
          </a:p>
          <a:p>
            <a:pPr algn="just"/>
            <a:r>
              <a:rPr lang="pl-PL" dirty="0"/>
              <a:t>– 24 miesięcy – w przypadku pracownika znajdującego się w bardzo niekorzystnej sytuacji,</a:t>
            </a:r>
          </a:p>
          <a:p>
            <a:pPr algn="just"/>
            <a:r>
              <a:rPr lang="pl-PL" dirty="0"/>
              <a:t>– odpowiadającym minimalnemu okresowi czasu wynikającemu z odrębnych przepisów lub ze zbiorowych układów pracy – w przypadku pracownika niepełnosprawnego,</a:t>
            </a:r>
          </a:p>
          <a:p>
            <a:pPr algn="just"/>
            <a:r>
              <a:rPr lang="pl-PL" dirty="0"/>
              <a:t>– 6 miesięcy – w przypadku innych kategorii pracowników;</a:t>
            </a:r>
          </a:p>
        </p:txBody>
      </p:sp>
    </p:spTree>
    <p:extLst>
      <p:ext uri="{BB962C8B-B14F-4D97-AF65-F5344CB8AC3E}">
        <p14:creationId xmlns:p14="http://schemas.microsoft.com/office/powerpoint/2010/main" val="998702106"/>
      </p:ext>
    </p:extLst>
  </p:cSld>
  <p:clrMapOvr>
    <a:overrideClrMapping bg1="lt1" tx1="dk1" bg2="lt2" tx2="dk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a:t>
            </a:r>
            <a:r>
              <a:rPr lang="pl-PL" b="1" i="1" dirty="0"/>
              <a:t>de </a:t>
            </a:r>
            <a:r>
              <a:rPr lang="pl-PL" b="1" i="1" dirty="0" err="1"/>
              <a:t>minimis</a:t>
            </a:r>
            <a:endParaRPr lang="pl-PL" b="1" i="1" dirty="0"/>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4) doposażenie lub wyposażenie stanowiska pracy;</a:t>
            </a:r>
          </a:p>
          <a:p>
            <a:pPr algn="just"/>
            <a:r>
              <a:rPr lang="pl-PL" dirty="0"/>
              <a:t>5) refundację dodatkowych kosztów związanych z zatrudnieniem pracowników niepełnosprawnych wskazanych w art. 34 ust. 2 lit. a–e rozporządzenia Komisji (UE) nr 651/2014;</a:t>
            </a:r>
          </a:p>
          <a:p>
            <a:pPr algn="just"/>
            <a:r>
              <a:rPr lang="pl-PL" dirty="0"/>
              <a:t>6) zakup środków trwałych w ramach projektu;</a:t>
            </a:r>
          </a:p>
          <a:p>
            <a:pPr algn="just"/>
            <a:r>
              <a:rPr lang="pl-PL" dirty="0"/>
              <a:t>7) bezzwrotną pomoc finansową na rozpoczęcie działalności gospodarczej;</a:t>
            </a:r>
          </a:p>
          <a:p>
            <a:pPr algn="just"/>
            <a:r>
              <a:rPr lang="pl-PL" dirty="0"/>
              <a:t>8) tworzenie korzystnych warunków dla rozwoju przedsiębiorczości przy wykorzystaniu instrumentów finansowych.</a:t>
            </a:r>
          </a:p>
          <a:p>
            <a:pPr algn="just"/>
            <a:endParaRPr lang="pl-PL" dirty="0"/>
          </a:p>
          <a:p>
            <a:pPr algn="just"/>
            <a:r>
              <a:rPr lang="pl-PL" dirty="0"/>
              <a:t>Pomoc może być udzielona na pokrycie do 100% kosztów kwalifikowalnych, pod warunkami wskazanymi w przepisach,</a:t>
            </a:r>
            <a:br>
              <a:rPr lang="pl-PL" dirty="0"/>
            </a:br>
            <a:r>
              <a:rPr lang="pl-PL" dirty="0"/>
              <a:t>w tym m.in. nie przekroczenia limitu 200.000 euro w 3 latach budżetowych, a w przypadku przedsiębiorstw transportu towarów 100.000 euro.</a:t>
            </a:r>
          </a:p>
        </p:txBody>
      </p:sp>
    </p:spTree>
    <p:extLst>
      <p:ext uri="{BB962C8B-B14F-4D97-AF65-F5344CB8AC3E}">
        <p14:creationId xmlns:p14="http://schemas.microsoft.com/office/powerpoint/2010/main" val="3704329412"/>
      </p:ext>
    </p:extLst>
  </p:cSld>
  <p:clrMapOvr>
    <a:overrideClrMapping bg1="lt1" tx1="dk1" bg2="lt2" tx2="dk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publiczna na szkolenia</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Intensywność pomocy publicznej na szkolenia nie przekracza 50% wartości kosztów kwalifikowalnych szkolenia.</a:t>
            </a:r>
          </a:p>
          <a:p>
            <a:pPr algn="just"/>
            <a:r>
              <a:rPr lang="pl-PL" dirty="0"/>
              <a:t>2. Intensywność pomocy publicznej na szkolenia może zostać zwiększona maksymalnie do 70% wartości kosztów kwalifikowalnych w następujących przypadkach:</a:t>
            </a:r>
          </a:p>
          <a:p>
            <a:pPr algn="just"/>
            <a:r>
              <a:rPr lang="pl-PL" dirty="0"/>
              <a:t>1) o 10 punktów procentowych – w przypadku szkoleń skierowanych do pracowników niepełnosprawnych lub pracowników znajdujących się w szczególnie niekorzystnej sytuacji;</a:t>
            </a:r>
          </a:p>
          <a:p>
            <a:pPr algn="just"/>
            <a:r>
              <a:rPr lang="pl-PL" dirty="0"/>
              <a:t>2) o 10 punktów procentowych – w przypadku szkoleń skierowanych do personelu średniego przedsiębiorstwa;</a:t>
            </a:r>
          </a:p>
          <a:p>
            <a:pPr algn="just"/>
            <a:r>
              <a:rPr lang="pl-PL" dirty="0"/>
              <a:t>3) o 20 punktów procentowych – w przypadku szkoleń skierowanych do personelu mikroprzedsiębiorstwa lub małego przedsiębiorstwa.</a:t>
            </a:r>
          </a:p>
          <a:p>
            <a:pPr algn="just"/>
            <a:endParaRPr lang="pl-PL" dirty="0"/>
          </a:p>
          <a:p>
            <a:pPr algn="just"/>
            <a:r>
              <a:rPr lang="pl-PL" dirty="0"/>
              <a:t>Uznaje się, że pomoc publiczna na szkolenia wywołuje efekt zachęty, jeżeli przedsiębiorca złożył pisemny wniosek</a:t>
            </a:r>
            <a:br>
              <a:rPr lang="pl-PL" dirty="0"/>
            </a:br>
            <a:r>
              <a:rPr lang="pl-PL" dirty="0"/>
              <a:t>o udzielenie pomocy przed podjęciem prawnie wiążącego zobowiązania do udziału w szkoleniu przedsiębiorcy lub personelu przedsiębiorstwa.</a:t>
            </a:r>
          </a:p>
        </p:txBody>
      </p:sp>
    </p:spTree>
    <p:extLst>
      <p:ext uri="{BB962C8B-B14F-4D97-AF65-F5344CB8AC3E}">
        <p14:creationId xmlns:p14="http://schemas.microsoft.com/office/powerpoint/2010/main" val="264644581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Zasada faktycznego poniesienia wydatku</a:t>
            </a:r>
          </a:p>
        </p:txBody>
      </p:sp>
      <p:sp>
        <p:nvSpPr>
          <p:cNvPr id="3" name="Symbol zastępczy zawartości 2"/>
          <p:cNvSpPr>
            <a:spLocks noGrp="1"/>
          </p:cNvSpPr>
          <p:nvPr>
            <p:ph idx="1"/>
          </p:nvPr>
        </p:nvSpPr>
        <p:spPr/>
        <p:txBody>
          <a:bodyPr>
            <a:normAutofit/>
          </a:bodyPr>
          <a:lstStyle/>
          <a:p>
            <a:pPr algn="just"/>
            <a:r>
              <a:rPr lang="pl-PL" dirty="0"/>
              <a:t>Co do zasady </a:t>
            </a:r>
            <a:r>
              <a:rPr lang="pl-PL" b="1" dirty="0"/>
              <a:t>za kwalifikowalne uznawane są wydatki </a:t>
            </a:r>
            <a:r>
              <a:rPr lang="pl-PL" dirty="0"/>
              <a:t>ponoszone przez beneficjenta na rzecz wykonawcy będącego stroną umowy o dostawę, usługę lub robotę budowlaną zawartą z beneficjentem. Wydatki ponoszone przez beneficjenta na rzecz innych podmiotów uczestniczących w realizacji tej umowy, w tym podwykonawców, mogą zostać uznane za kwalifikowalne w następujących przypadkach:</a:t>
            </a:r>
          </a:p>
          <a:p>
            <a:pPr marL="342900" indent="-342900" algn="just">
              <a:buAutoNum type="alphaLcParenR"/>
            </a:pPr>
            <a:r>
              <a:rPr lang="pl-PL" dirty="0"/>
              <a:t>w przypadku dokonania przez wykonawcę cesji wierzytelności, wydatki poniesione przez beneficjenta (zamawiającego) na rachunek bankowy Cesjonariusza mogą być uznane za kwalifikowalne, jeśli zostaną poniesione zgodnie z pozostałymi wymogami dotyczącymi kwalifikowania wydatków, pod warunkiem dokonania cesji zgodnie</a:t>
            </a:r>
            <a:br>
              <a:rPr lang="pl-PL" dirty="0"/>
            </a:br>
            <a:r>
              <a:rPr lang="pl-PL" dirty="0"/>
              <a:t>z prawem, w tym zgodnie z postanowieniami Kodeksu cywilnego,</a:t>
            </a:r>
          </a:p>
          <a:p>
            <a:pPr marL="342900" indent="-342900" algn="just">
              <a:buAutoNum type="alphaLcParenR"/>
            </a:pPr>
            <a:r>
              <a:rPr lang="pl-PL" dirty="0"/>
              <a:t>w przypadku, gdy beneficjent dokonuje płatności bezpośrednio na rzecz podwykonawcy, zgodnie z postanowieniami art. 647 Kodeksu cywilnego lub na podstawie przepisów innych ustaw, wydatki dokonane w tym trybie mogą być uznane za kwalifikowalne, jeżeli zostały dokonane z zachowaniem pozostałych obowiązujących zasad i zgodnie</a:t>
            </a:r>
            <a:br>
              <a:rPr lang="pl-PL" dirty="0"/>
            </a:br>
            <a:r>
              <a:rPr lang="pl-PL" dirty="0"/>
              <a:t>z pozostałymi warunkami dotyczącymi kwalifikowalności wydatków oraz jeśli beneficjent nie dokonał dwukrotnej płatności za ten sam zakres wykonanych robót,</a:t>
            </a:r>
          </a:p>
        </p:txBody>
      </p:sp>
    </p:spTree>
    <p:extLst>
      <p:ext uri="{BB962C8B-B14F-4D97-AF65-F5344CB8AC3E}">
        <p14:creationId xmlns:p14="http://schemas.microsoft.com/office/powerpoint/2010/main" val="2373465668"/>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publiczna na usługi doradcze</a:t>
            </a:r>
          </a:p>
        </p:txBody>
      </p:sp>
      <p:sp>
        <p:nvSpPr>
          <p:cNvPr id="3" name="Symbol zastępczy zawartości 2"/>
          <p:cNvSpPr>
            <a:spLocks noGrp="1"/>
          </p:cNvSpPr>
          <p:nvPr>
            <p:ph idx="1"/>
          </p:nvPr>
        </p:nvSpPr>
        <p:spPr>
          <a:xfrm>
            <a:off x="313151" y="1726771"/>
            <a:ext cx="11536979" cy="4351338"/>
          </a:xfrm>
        </p:spPr>
        <p:txBody>
          <a:bodyPr>
            <a:noAutofit/>
          </a:bodyPr>
          <a:lstStyle/>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r>
              <a:rPr lang="pl-PL" dirty="0"/>
              <a:t>Pomoc publiczna na usługi doradcze jest udzielana na rzecz mikro-, małych i średnich przedsiębiorstw z zachowaniem warunków określonych w art. 18 rozporządzenia Komisji (UE) nr 651/2014.</a:t>
            </a:r>
          </a:p>
          <a:p>
            <a:pPr marL="285750" indent="-285750" algn="just">
              <a:buFont typeface="Wingdings" panose="05000000000000000000" pitchFamily="2" charset="2"/>
              <a:buChar char="§"/>
            </a:pPr>
            <a:r>
              <a:rPr lang="pl-PL" dirty="0"/>
              <a:t>Pomoc publiczna na usługi doradcze może być udzielona na świadczenie usług przez doradców zewnętrznych, przy czym usługi te nie mogą mieć charakteru ciągłego ani okresowego, jak również nie mogą być związane ze zwykłymi kosztami operacyjnymi przedsiębiorcy, takimi jak usługi doradztwa podatkowego, regularne usługi prawnicze lub reklama.</a:t>
            </a:r>
          </a:p>
          <a:p>
            <a:pPr marL="285750" indent="-285750" algn="just">
              <a:buFont typeface="Wingdings" panose="05000000000000000000" pitchFamily="2" charset="2"/>
              <a:buChar char="§"/>
            </a:pPr>
            <a:r>
              <a:rPr lang="pl-PL" dirty="0"/>
              <a:t>Intensywność pomocy publicznej na usługi doradcze wynosi maksymalnie 50% wartości kosztów kwalifikowalnych.</a:t>
            </a:r>
          </a:p>
          <a:p>
            <a:pPr marL="285750" indent="-285750" algn="just">
              <a:buFont typeface="Wingdings" panose="05000000000000000000" pitchFamily="2" charset="2"/>
              <a:buChar char="§"/>
            </a:pPr>
            <a:r>
              <a:rPr lang="pl-PL" dirty="0"/>
              <a:t>Uznaje się, że pomoc publiczna na usługi doradcze wywołuje efekt zachęty, jeżeli przedsiębiorca złożył pisemny wniosek o udzielenie pomocy przed podjęciem prawnie wiążącego zobowiązania do udziału w usłudze doradczej świadczonej przez doradców zewnętrznych.</a:t>
            </a:r>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2066616848"/>
      </p:ext>
    </p:extLst>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publiczna na subsydiowane zatrudnienie</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Kosztami kwalifikowalnymi w ramach pomocy publicznej na subsydiowanie zatrudnienia są koszty wynagrodzeń pracownika, na które składają się wynagrodzenie brutto oraz opłacane od wynagrodzeń obowiązkowe składki na ubezpieczenia społeczne, ponoszone w okresie:</a:t>
            </a:r>
          </a:p>
          <a:p>
            <a:pPr algn="just"/>
            <a:r>
              <a:rPr lang="pl-PL" dirty="0"/>
              <a:t>1) do 12 miesięcy od dnia zatrudnienia pracownika znajdującego się w szczególnie niekorzystnej sytuacji;</a:t>
            </a:r>
          </a:p>
          <a:p>
            <a:pPr algn="just"/>
            <a:r>
              <a:rPr lang="pl-PL" dirty="0"/>
              <a:t>2) do 24 miesięcy od dnia zatrudnienia pracownika znajdującego się w bardzo niekorzystnej sytuacji;</a:t>
            </a:r>
          </a:p>
          <a:p>
            <a:pPr algn="just"/>
            <a:r>
              <a:rPr lang="pl-PL" dirty="0"/>
              <a:t>3) zatrudniania pracownika niepełnosprawnego.</a:t>
            </a:r>
          </a:p>
          <a:p>
            <a:pPr algn="just"/>
            <a:r>
              <a:rPr lang="pl-PL" dirty="0"/>
              <a:t>W przypadku gdy okres subsydiowania zatrudnienia, o którym mowa w ust. 1 pkt 1 i 2, jest krótszy niż odpowiednio 12 lub 24 miesiące, wówczas wysokość pomocy publicznej na subsydiowanie zatrudnienia zostaje proporcjonalnie pomniejszona.</a:t>
            </a:r>
          </a:p>
          <a:p>
            <a:pPr algn="just"/>
            <a:r>
              <a:rPr lang="pl-PL" dirty="0"/>
              <a:t>Pracownik znajdujący się w szczególnie niekorzystnej sytuacji, pracownik znajdujący się w bardzo niekorzystnej sytuacji lub pracownik niepełnosprawny ma prawo do nieprzerwanego zatrudnienia przez minimalny okres czasu wynikający</a:t>
            </a:r>
            <a:br>
              <a:rPr lang="pl-PL" dirty="0"/>
            </a:br>
            <a:r>
              <a:rPr lang="pl-PL" dirty="0"/>
              <a:t>z odrębnych przepisów lub ze zbiorowych układów pracy, a umowa o pracę może być rozwiązana jedynie w przypadku naruszenia przez pracownika obowiązków pracowniczych.</a:t>
            </a:r>
          </a:p>
        </p:txBody>
      </p:sp>
    </p:spTree>
    <p:extLst>
      <p:ext uri="{BB962C8B-B14F-4D97-AF65-F5344CB8AC3E}">
        <p14:creationId xmlns:p14="http://schemas.microsoft.com/office/powerpoint/2010/main" val="1561095790"/>
      </p:ext>
    </p:extLst>
  </p:cSld>
  <p:clrMapOvr>
    <a:overrideClrMapping bg1="lt1" tx1="dk1" bg2="lt2" tx2="dk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publiczna na subsydiowane zatrudnienie</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Intensywność pomocy publicznej na subsydiowanie zatrudnienia pracowników znajdujących się w szczególnie niekorzystnej sytuacji oraz pracowników znajdujących się w bardzo niekorzystnej sytuacji wynosi maksymalnie 50% wartości kosztów kwalifikowalnych.</a:t>
            </a:r>
          </a:p>
          <a:p>
            <a:pPr algn="just"/>
            <a:endParaRPr lang="pl-PL" dirty="0"/>
          </a:p>
          <a:p>
            <a:pPr algn="just"/>
            <a:r>
              <a:rPr lang="pl-PL" dirty="0"/>
              <a:t>Intensywność pomocy publicznej na subsydiowanie zatrudnienia pracowników niepełnosprawnych wynosi maksymalnie 75% wartości kosztów kwalifikowalnych.</a:t>
            </a:r>
          </a:p>
          <a:p>
            <a:pPr algn="just"/>
            <a:endParaRPr lang="pl-PL" dirty="0"/>
          </a:p>
          <a:p>
            <a:pPr algn="just"/>
            <a:r>
              <a:rPr lang="pl-PL" dirty="0"/>
              <a:t>Pomoc publiczna na subsydiowanie zatrudnienia jest udzielana, jeżeli utworzone miejsce pracy stanowi wzrost netto liczby pracowników zatrudnionych u danego przedsiębiorcy w porównaniu ze średnią z ostatnich 12 miesięcy, a w przypadku gdy utworzone miejsce pracy nie stanowi wzrostu netto liczby pracowników zatrudnionych u danego przedsiębiorcy, utworzone miejsce pracy zostało zwolnione w następstwie dobrowolnego rozwiązania stosunku pracy, przejścia na rentę</a:t>
            </a:r>
            <a:br>
              <a:rPr lang="pl-PL" dirty="0"/>
            </a:br>
            <a:r>
              <a:rPr lang="pl-PL" dirty="0"/>
              <a:t>z tytułu niezdolności do pracy, przejścia na emeryturę z tytułu osiągnięcia wieku emerytalnego, dobrowolnego zmniejszenia wymiaru czasu pracy lub rozwiązania stosunku pracy z powodu naruszenia przez pracownika obowiązków pracowniczych.</a:t>
            </a:r>
          </a:p>
        </p:txBody>
      </p:sp>
    </p:spTree>
    <p:extLst>
      <p:ext uri="{BB962C8B-B14F-4D97-AF65-F5344CB8AC3E}">
        <p14:creationId xmlns:p14="http://schemas.microsoft.com/office/powerpoint/2010/main" val="418465638"/>
      </p:ext>
    </p:extLst>
  </p:cSld>
  <p:clrMapOvr>
    <a:overrideClrMapping bg1="lt1" tx1="dk1" bg2="lt2" tx2="dk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Pomoc publiczna na subsydiowane zatrudnienie</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Uznaje się, że pomoc publiczna na subsydiowanie zatrudnienia wywołuje efekt zachęty, jeżeli zostały spełnione warunki określone odpowiednio w art. 32 i 33 rozporządzenia Komisji (UE) nr 651/2014, w tym w szczególności w odniesieniu do:</a:t>
            </a:r>
          </a:p>
          <a:p>
            <a:pPr algn="just"/>
            <a:endParaRPr lang="pl-PL" dirty="0"/>
          </a:p>
          <a:p>
            <a:pPr algn="just"/>
            <a:r>
              <a:rPr lang="pl-PL" dirty="0"/>
              <a:t>1) okresu zatrudnienia;</a:t>
            </a:r>
          </a:p>
          <a:p>
            <a:pPr algn="just"/>
            <a:r>
              <a:rPr lang="pl-PL" dirty="0"/>
              <a:t>2) intensywności pomocy;</a:t>
            </a:r>
          </a:p>
          <a:p>
            <a:pPr algn="just"/>
            <a:r>
              <a:rPr lang="pl-PL" dirty="0"/>
              <a:t>3) zapewnienia wzrostu netto liczby pracowników zatrudnionych u danego przedsiębiorcy w porównaniu ze średnią</a:t>
            </a:r>
            <a:br>
              <a:rPr lang="pl-PL" dirty="0"/>
            </a:br>
            <a:r>
              <a:rPr lang="pl-PL" dirty="0"/>
              <a:t>z ostatnich 12 miesięcy.</a:t>
            </a:r>
          </a:p>
        </p:txBody>
      </p:sp>
    </p:spTree>
    <p:extLst>
      <p:ext uri="{BB962C8B-B14F-4D97-AF65-F5344CB8AC3E}">
        <p14:creationId xmlns:p14="http://schemas.microsoft.com/office/powerpoint/2010/main" val="1195973131"/>
      </p:ext>
    </p:extLst>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Wkład własny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b="1" dirty="0"/>
              <a:t>Wkład własny </a:t>
            </a:r>
            <a:r>
              <a:rPr lang="pl-PL" dirty="0"/>
              <a:t>– środki finansowe lub wkład niepieniężny zabezpieczone przez beneficjenta, które zostaną przeznaczone na pokrycie wydatków kwalifikowalnych i nie zostaną beneficjentowi przekazane w formie dofinansowania (różnica między kwotą wydatków kwalifikowalnych a kwotą dofinansowania przekazaną beneficjentowi, zgodnie ze stopą dofinansowania dla projektu).</a:t>
            </a:r>
          </a:p>
          <a:p>
            <a:pPr algn="just"/>
            <a:endParaRPr lang="pl-PL" dirty="0"/>
          </a:p>
          <a:p>
            <a:pPr algn="just"/>
            <a:r>
              <a:rPr lang="pl-PL" b="1" dirty="0"/>
              <a:t>Wkład własny wnoszony przez osoby trzecie:</a:t>
            </a:r>
          </a:p>
          <a:p>
            <a:pPr marL="457200" indent="-457200" algn="just">
              <a:buAutoNum type="arabicParenR"/>
            </a:pPr>
            <a:r>
              <a:rPr lang="pl-PL" b="1" dirty="0"/>
              <a:t>Wkład finansowy - odpłatność uczestników – </a:t>
            </a:r>
            <a:r>
              <a:rPr lang="pl-PL" dirty="0"/>
              <a:t>musi być szczegółowe uzasadnienie i wynikać z logiki interwencji. Nie może być wskazana bariera finansowa a następnie pobierana odpłatność od uczestników. Powinna być dokładna kalkulacja wkładu.</a:t>
            </a:r>
          </a:p>
          <a:p>
            <a:pPr marL="457200" indent="-457200" algn="just">
              <a:buAutoNum type="arabicParenR" startAt="2"/>
            </a:pPr>
            <a:r>
              <a:rPr lang="pl-PL" b="1" dirty="0"/>
              <a:t>Wkład finansowy pracodawcy </a:t>
            </a:r>
            <a:r>
              <a:rPr lang="pl-PL" dirty="0"/>
              <a:t>– wynagrodzenie opiekuna stażu – powinna być pokazana szczegółowa kalkulacja</a:t>
            </a:r>
            <a:br>
              <a:rPr lang="pl-PL" dirty="0"/>
            </a:br>
            <a:r>
              <a:rPr lang="pl-PL" dirty="0"/>
              <a:t>w uzasadnieniu budżetu i sposób wykazania tego wkładu.</a:t>
            </a:r>
          </a:p>
          <a:p>
            <a:pPr marL="457200" indent="-457200" algn="just">
              <a:buAutoNum type="arabicParenR" startAt="2"/>
            </a:pPr>
            <a:r>
              <a:rPr lang="pl-PL" b="1" dirty="0"/>
              <a:t>Amortyzacja sprzętu wykorzystywanego przez Wykonawców – </a:t>
            </a:r>
            <a:r>
              <a:rPr lang="pl-PL" dirty="0"/>
              <a:t>nie kwalifikuje się, gdyż w cenie usługi/dostawy jest już wkalkulowany ten koszt.</a:t>
            </a:r>
          </a:p>
          <a:p>
            <a:pPr algn="just"/>
            <a:endParaRPr lang="pl-PL" dirty="0"/>
          </a:p>
        </p:txBody>
      </p:sp>
    </p:spTree>
    <p:extLst>
      <p:ext uri="{BB962C8B-B14F-4D97-AF65-F5344CB8AC3E}">
        <p14:creationId xmlns:p14="http://schemas.microsoft.com/office/powerpoint/2010/main" val="1061137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Wkład własny niepieniężny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Wkład niepieniężny stanowiący część lub całość wkładu własnego, wniesiony na rzecz projektu, stanowi wydatek kwalifikowalny.</a:t>
            </a:r>
          </a:p>
          <a:p>
            <a:pPr algn="just"/>
            <a:r>
              <a:rPr lang="pl-PL" b="1" dirty="0"/>
              <a:t>Wkład niepieniężny powinien być wnoszony przez beneficjenta ze składników jego majątku lub z majątku innych podmiotów</a:t>
            </a:r>
            <a:r>
              <a:rPr lang="pl-PL" dirty="0"/>
              <a:t>, jeżeli możliwość taka wynika z przepisów prawa oraz zostanie to ujęte w zatwierdzonym wniosku</a:t>
            </a:r>
            <a:br>
              <a:rPr lang="pl-PL" dirty="0"/>
            </a:br>
            <a:r>
              <a:rPr lang="pl-PL" dirty="0"/>
              <a:t>o dofinansowanie, </a:t>
            </a:r>
            <a:r>
              <a:rPr lang="pl-PL" b="1" dirty="0"/>
              <a:t>lub w postaci świadczeń wykonywanych przez wolontariuszy.</a:t>
            </a:r>
          </a:p>
          <a:p>
            <a:pPr algn="just"/>
            <a:r>
              <a:rPr lang="pl-PL" dirty="0"/>
              <a:t>Wkład niepieniężny, który w ciągu 7 poprzednich lat (10 lat dla nieruchomości) był współfinansowany ze środków unijnych lub/oraz dotacji z krajowych środków publicznych, jest niekwalifikowalny (podwójne finansowanie).</a:t>
            </a:r>
            <a:r>
              <a:rPr lang="pl-PL" b="1" dirty="0"/>
              <a:t> </a:t>
            </a:r>
          </a:p>
          <a:p>
            <a:pPr algn="just"/>
            <a:r>
              <a:rPr lang="pl-PL" b="1" dirty="0"/>
              <a:t>Warunki kwalifikowalności wkładu niepieniężnego są następujące:</a:t>
            </a:r>
          </a:p>
          <a:p>
            <a:pPr marL="342900" indent="-342900" algn="just">
              <a:buAutoNum type="alphaLcParenR"/>
            </a:pPr>
            <a:r>
              <a:rPr lang="pl-PL" dirty="0"/>
              <a:t>wkład niepieniężny polega na wniesieniu (wykorzystaniu na rzecz projektu) nieruchomości, urządzeń, materiałów (surowców), wartości niematerialnych i prawnych, ekspertyz lub nieodpłatnej pracy wykonywanej przez wolontariuszy na podstawie ustawy z dnia 24 kwietnia 2003 r. o działalności pożytku publicznego i o wolontariacie,</a:t>
            </a:r>
            <a:endParaRPr lang="pl-PL" b="1" dirty="0"/>
          </a:p>
          <a:p>
            <a:pPr marL="342900" indent="-342900" algn="just">
              <a:buFont typeface="Arial" charset="0"/>
              <a:buAutoNum type="alphaLcParenR"/>
            </a:pPr>
            <a:r>
              <a:rPr lang="pl-PL" dirty="0"/>
              <a:t>wartość wkładu niepieniężnego została należycie potwierdzona dokumentami o wartości dowodowej równoważnej fakturom lub innymi dokumentami pod warunkiem, że przewidują to zasady programu operacyjnego oraz</a:t>
            </a:r>
            <a:br>
              <a:rPr lang="pl-PL" dirty="0"/>
            </a:br>
            <a:r>
              <a:rPr lang="pl-PL" dirty="0"/>
              <a:t>z zastrzeżeniem spełnienia wszystkich warunków wymienionych w tym podrozdziale,</a:t>
            </a:r>
          </a:p>
          <a:p>
            <a:pPr marL="342900" indent="-342900" algn="just">
              <a:buAutoNum type="alphaLcParenR"/>
            </a:pPr>
            <a:endParaRPr lang="pl-PL" dirty="0"/>
          </a:p>
        </p:txBody>
      </p:sp>
    </p:spTree>
    <p:extLst>
      <p:ext uri="{BB962C8B-B14F-4D97-AF65-F5344CB8AC3E}">
        <p14:creationId xmlns:p14="http://schemas.microsoft.com/office/powerpoint/2010/main" val="1184335700"/>
      </p:ext>
    </p:extLst>
  </p:cSld>
  <p:clrMapOvr>
    <a:overrideClrMapping bg1="lt1" tx1="dk1" bg2="lt2" tx2="dk2" accent1="accent1" accent2="accent2" accent3="accent3" accent4="accent4" accent5="accent5" accent6="accent6" hlink="hlink" folHlink="folHlink"/>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Wkład własny niepieniężny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b="1" dirty="0"/>
              <a:t>c)</a:t>
            </a:r>
            <a:r>
              <a:rPr lang="pl-PL" dirty="0"/>
              <a:t> wartość przypisana wkładowi niepieniężnemu nie przekracza stawek rynkowych,</a:t>
            </a:r>
            <a:r>
              <a:rPr lang="pl-PL" b="1" dirty="0"/>
              <a:t> </a:t>
            </a:r>
          </a:p>
          <a:p>
            <a:pPr algn="just"/>
            <a:r>
              <a:rPr lang="pl-PL" b="1" dirty="0"/>
              <a:t>d) </a:t>
            </a:r>
            <a:r>
              <a:rPr lang="pl-PL" dirty="0"/>
              <a:t>wartość i dostarczenie wkładu niepieniężnego mogą być poddane niezależnej ocenie i weryfikacji,</a:t>
            </a:r>
          </a:p>
          <a:p>
            <a:pPr algn="just"/>
            <a:r>
              <a:rPr lang="pl-PL" b="1" dirty="0"/>
              <a:t>e)</a:t>
            </a:r>
            <a:r>
              <a:rPr lang="pl-PL" dirty="0"/>
              <a:t> w przypadku wykorzystania środków trwałych na rzecz projektu, ich wartość określana jest proporcjonalnie do zakresu ich wykorzystania w projekcie,</a:t>
            </a:r>
          </a:p>
          <a:p>
            <a:pPr algn="just"/>
            <a:r>
              <a:rPr lang="pl-PL" b="1" dirty="0"/>
              <a:t>f)</a:t>
            </a:r>
            <a:r>
              <a:rPr lang="pl-PL" dirty="0"/>
              <a:t> w przypadku wykorzystania nieruchomości na rzecz projektu jej wartość nie przekracza wartości rynkowej; ponadto wartość nieruchomości jest potwierdzona operatem szacunkowym sporządzonym przez uprawnionego rzeczoznawcę zgodnie z przepisami ustawy z dnia 21 sierpnia 1997 r. o gospodarce nieruchomościami (Dz. U. z 2014 r. poz. 518, z </a:t>
            </a:r>
            <a:r>
              <a:rPr lang="pl-PL" dirty="0" err="1"/>
              <a:t>późn</a:t>
            </a:r>
            <a:r>
              <a:rPr lang="pl-PL" dirty="0"/>
              <a:t>. zm.) – aktualnym w momencie złożenia rozliczającego go wniosku o płatność,</a:t>
            </a:r>
          </a:p>
          <a:p>
            <a:pPr algn="just"/>
            <a:r>
              <a:rPr lang="pl-PL" b="1" dirty="0"/>
              <a:t>g)</a:t>
            </a:r>
            <a:r>
              <a:rPr lang="pl-PL" dirty="0"/>
              <a:t> jeżeli wkładem własnym nie jest cała nieruchomość, a jedynie jej część (na przykład tylko sale), operat szacunkowy nie jest wymagany – w takim przypadku wartość wkładu wycenia się jako </a:t>
            </a:r>
            <a:r>
              <a:rPr lang="pl-PL" b="1" u="sng" dirty="0"/>
              <a:t>koszt amortyzacji lub wynajmu </a:t>
            </a:r>
            <a:r>
              <a:rPr lang="pl-PL" dirty="0"/>
              <a:t>(stawkę może określać np. </a:t>
            </a:r>
            <a:r>
              <a:rPr lang="pl-PL" b="1" u="sng" dirty="0"/>
              <a:t>cennik danej instytucji</a:t>
            </a:r>
            <a:r>
              <a:rPr lang="pl-PL" dirty="0"/>
              <a:t>),</a:t>
            </a:r>
          </a:p>
          <a:p>
            <a:pPr algn="just"/>
            <a:r>
              <a:rPr lang="pl-PL" b="1" dirty="0"/>
              <a:t>h)</a:t>
            </a:r>
            <a:r>
              <a:rPr lang="pl-PL" dirty="0"/>
              <a:t> w przypadku wniesienia nieodpłatnej pracy spełnione są warunki, o których mowa na kolejnych slajdach.</a:t>
            </a:r>
          </a:p>
          <a:p>
            <a:pPr algn="just"/>
            <a:endParaRPr lang="pl-PL" b="1" dirty="0"/>
          </a:p>
          <a:p>
            <a:pPr algn="just"/>
            <a:r>
              <a:rPr lang="pl-PL" dirty="0"/>
              <a:t>Wydatki poniesione na wycenę wkładu niepieniężnego </a:t>
            </a:r>
            <a:r>
              <a:rPr lang="pl-PL" b="1" dirty="0"/>
              <a:t>są kwalifikowalne. </a:t>
            </a:r>
          </a:p>
          <a:p>
            <a:pPr algn="just"/>
            <a:endParaRPr lang="pl-PL" b="1" dirty="0"/>
          </a:p>
          <a:p>
            <a:pPr marL="342900" indent="-342900" algn="just">
              <a:buAutoNum type="alphaLcParenR"/>
            </a:pPr>
            <a:endParaRPr lang="pl-PL" dirty="0"/>
          </a:p>
        </p:txBody>
      </p:sp>
    </p:spTree>
    <p:extLst>
      <p:ext uri="{BB962C8B-B14F-4D97-AF65-F5344CB8AC3E}">
        <p14:creationId xmlns:p14="http://schemas.microsoft.com/office/powerpoint/2010/main" val="4226328919"/>
      </p:ext>
    </p:extLst>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Wkład własny niepieniężny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b="1" dirty="0"/>
              <a:t>W przypadku nieodpłatnej pracy wykonywanej przez wolontariuszy</a:t>
            </a:r>
            <a:r>
              <a:rPr lang="pl-PL" dirty="0"/>
              <a:t>, powinny zostać spełnione łącznie następujące warunki:</a:t>
            </a:r>
          </a:p>
          <a:p>
            <a:pPr algn="just"/>
            <a:r>
              <a:rPr lang="pl-PL" dirty="0"/>
              <a:t>a) </a:t>
            </a:r>
            <a:r>
              <a:rPr lang="pl-PL" b="1" dirty="0"/>
              <a:t>wolontariusz musi być świadomy charakteru </a:t>
            </a:r>
            <a:r>
              <a:rPr lang="pl-PL" dirty="0"/>
              <a:t>swojego udziału w realizacji projektu (tzn. świadomy nieodpłatnego udziału),</a:t>
            </a:r>
          </a:p>
          <a:p>
            <a:pPr algn="just"/>
            <a:r>
              <a:rPr lang="pl-PL" dirty="0"/>
              <a:t>b) należy zdefiniować rodzaj wykonywanej przez wolontariusza nieodpłatnej pracy (</a:t>
            </a:r>
            <a:r>
              <a:rPr lang="pl-PL" b="1" dirty="0"/>
              <a:t>określić jego stanowisko </a:t>
            </a:r>
            <a:r>
              <a:rPr lang="pl-PL" dirty="0"/>
              <a:t>w projekcie); zadania wykonywane i wykazywane przez wolontariusza muszą być zgodne z tytułem jego nieodpłatnej pracy (stanowiska),</a:t>
            </a:r>
          </a:p>
          <a:p>
            <a:pPr algn="just"/>
            <a:r>
              <a:rPr lang="pl-PL" dirty="0"/>
              <a:t>c) wartość wkładu niepieniężnego w przypadku nieodpłatnej pracy wykonywanej przez wolontariusza określa się</a:t>
            </a:r>
            <a:br>
              <a:rPr lang="pl-PL" dirty="0"/>
            </a:br>
            <a:r>
              <a:rPr lang="pl-PL" dirty="0"/>
              <a:t>z uwzględnieniem </a:t>
            </a:r>
            <a:r>
              <a:rPr lang="pl-PL" b="1" dirty="0"/>
              <a:t>ilości czasu poświęconego na jej wykonanie oraz średniej wysokości wynagrodzenia</a:t>
            </a:r>
            <a:r>
              <a:rPr lang="pl-PL" dirty="0"/>
              <a:t> (wg stawki godzinowej lub dziennej) </a:t>
            </a:r>
            <a:r>
              <a:rPr lang="pl-PL" b="1" dirty="0"/>
              <a:t>za dany rodzaj pracy obowiązującej u danego pracodawcy lub w danym regionie </a:t>
            </a:r>
            <a:r>
              <a:rPr lang="pl-PL" dirty="0"/>
              <a:t>(wyliczonej np. w oparciu o dane GUS), </a:t>
            </a:r>
            <a:r>
              <a:rPr lang="pl-PL" b="1" dirty="0"/>
              <a:t>lub płacy minimalnej</a:t>
            </a:r>
            <a:r>
              <a:rPr lang="pl-PL" dirty="0"/>
              <a:t> określonej na podstawie obowiązujących przepisów.</a:t>
            </a:r>
          </a:p>
          <a:p>
            <a:pPr algn="just"/>
            <a:r>
              <a:rPr lang="pl-PL" dirty="0"/>
              <a:t>d) wycena nieodpłatnej dobrowolnej pracy może uwzględniać wszystkie koszty, które zostałyby poniesione w przypadku jej odpłatnego wykonywania przez podmiot działający na zasadach rynkowych; wycena uwzględnia zatem </a:t>
            </a:r>
            <a:r>
              <a:rPr lang="pl-PL" b="1" dirty="0"/>
              <a:t>koszt składek na ubezpieczenia społeczne oraz wszystkie pozostałe koszty wynikające z charakteru danego świadczenia</a:t>
            </a:r>
            <a:r>
              <a:rPr lang="pl-PL" dirty="0"/>
              <a:t>; wycena wykonywanego świadczenia przez wolontariusza może być przedmiotem odrębnej kontroli i oceny.</a:t>
            </a:r>
            <a:endParaRPr lang="pl-PL" b="1" dirty="0"/>
          </a:p>
          <a:p>
            <a:pPr algn="just"/>
            <a:endParaRPr lang="pl-PL" b="1" dirty="0"/>
          </a:p>
          <a:p>
            <a:pPr marL="342900" indent="-342900" algn="just">
              <a:buAutoNum type="alphaLcParenR"/>
            </a:pPr>
            <a:endParaRPr lang="pl-PL" dirty="0"/>
          </a:p>
        </p:txBody>
      </p:sp>
    </p:spTree>
    <p:extLst>
      <p:ext uri="{BB962C8B-B14F-4D97-AF65-F5344CB8AC3E}">
        <p14:creationId xmlns:p14="http://schemas.microsoft.com/office/powerpoint/2010/main" val="1977608896"/>
      </p:ext>
    </p:extLst>
  </p:cSld>
  <p:clrMapOvr>
    <a:overrideClrMapping bg1="lt1" tx1="dk1" bg2="lt2" tx2="dk2" accent1="accent1" accent2="accent2" accent3="accent3" accent4="accent4" accent5="accent5" accent6="accent6" hlink="hlink" folHlink="folHlink"/>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Wkład własny niepieniężny</a:t>
            </a:r>
          </a:p>
        </p:txBody>
      </p:sp>
      <p:sp>
        <p:nvSpPr>
          <p:cNvPr id="3" name="Symbol zastępczy zawartości 2"/>
          <p:cNvSpPr>
            <a:spLocks noGrp="1"/>
          </p:cNvSpPr>
          <p:nvPr>
            <p:ph idx="1"/>
          </p:nvPr>
        </p:nvSpPr>
        <p:spPr>
          <a:xfrm>
            <a:off x="313151" y="1726771"/>
            <a:ext cx="11536979" cy="4351338"/>
          </a:xfrm>
        </p:spPr>
        <p:txBody>
          <a:bodyPr>
            <a:noAutofit/>
          </a:bodyPr>
          <a:lstStyle/>
          <a:p>
            <a:pPr algn="just"/>
            <a:endParaRPr lang="pl-PL" b="1" dirty="0"/>
          </a:p>
          <a:p>
            <a:pPr marL="342900" indent="-342900" algn="just">
              <a:buAutoNum type="alphaLcParenR"/>
            </a:pPr>
            <a:endParaRPr lang="pl-PL"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539" y="2678731"/>
            <a:ext cx="8949593" cy="1658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778379"/>
      </p:ext>
    </p:extLst>
  </p:cSld>
  <p:clrMapOvr>
    <a:overrideClrMapping bg1="lt1" tx1="dk1" bg2="lt2" tx2="dk2" accent1="accent1" accent2="accent2" accent3="accent3" accent4="accent4" accent5="accent5" accent6="accent6" hlink="hlink" folHlink="folHlink"/>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Wkład własny pieniężny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Kwalifikowalny może być</a:t>
            </a:r>
            <a:r>
              <a:rPr lang="pl-PL" b="1" dirty="0"/>
              <a:t> wkład pieniężny </a:t>
            </a:r>
            <a:r>
              <a:rPr lang="pl-PL" dirty="0"/>
              <a:t>jako </a:t>
            </a:r>
            <a:r>
              <a:rPr lang="pl-PL" b="1" dirty="0"/>
              <a:t>koszt utrzymania środka trwałego</a:t>
            </a:r>
            <a:r>
              <a:rPr lang="pl-PL" dirty="0"/>
              <a:t>, np.: nieruchomości lub jej części, wyłącznie w przypadku jeśli nie stanowi to podwójnego finansowania tego samego wydatku, np.: jeśli koszt utrzymania nieruchomości nie był uwzględniony w kwocie jej wynajmu.</a:t>
            </a:r>
          </a:p>
          <a:p>
            <a:pPr algn="just"/>
            <a:endParaRPr lang="pl-PL" dirty="0"/>
          </a:p>
          <a:p>
            <a:pPr algn="just"/>
            <a:r>
              <a:rPr lang="pl-PL" dirty="0"/>
              <a:t>Jeżeli jednak na etapie składania wniosku o dofinansowanie </a:t>
            </a:r>
            <a:r>
              <a:rPr lang="pl-PL" u="sng" dirty="0"/>
              <a:t>nie posiadają środka trwałego, a planują jego wykorzystanie do projektu </a:t>
            </a:r>
            <a:r>
              <a:rPr lang="pl-PL" dirty="0"/>
              <a:t>to kwalifikowalny może być </a:t>
            </a:r>
            <a:r>
              <a:rPr lang="pl-PL" b="1" dirty="0"/>
              <a:t>wkład własny pieniężny w wysokości kosztów poniesionych na pozyskanie środka trwałego</a:t>
            </a:r>
            <a:r>
              <a:rPr lang="pl-PL" dirty="0"/>
              <a:t>, np. koszt zakupu, wynajmu, leasingu lub amortyzacji.</a:t>
            </a:r>
          </a:p>
          <a:p>
            <a:pPr algn="just">
              <a:buFont typeface="Wingdings" panose="05000000000000000000" pitchFamily="2" charset="2"/>
              <a:buChar char="Ø"/>
            </a:pPr>
            <a:endParaRPr lang="pl-PL" dirty="0"/>
          </a:p>
          <a:p>
            <a:pPr marL="285750" indent="-285750" algn="just">
              <a:buFont typeface="Wingdings" panose="05000000000000000000" pitchFamily="2" charset="2"/>
              <a:buChar char="§"/>
            </a:pPr>
            <a:r>
              <a:rPr lang="pl-PL" b="1" dirty="0"/>
              <a:t>Koszty zatrudnienia personelu </a:t>
            </a:r>
            <a:r>
              <a:rPr lang="pl-PL" dirty="0"/>
              <a:t>– według stawek stosowanych u Wnioskodawcy,</a:t>
            </a:r>
          </a:p>
          <a:p>
            <a:pPr marL="285750" indent="-285750" algn="just">
              <a:buFont typeface="Wingdings" panose="05000000000000000000" pitchFamily="2" charset="2"/>
              <a:buChar char="§"/>
            </a:pPr>
            <a:r>
              <a:rPr lang="pl-PL" b="1" dirty="0"/>
              <a:t>Wkład wnoszony w kosztach pośrednich,</a:t>
            </a:r>
          </a:p>
          <a:p>
            <a:pPr marL="285750" indent="-285750" algn="just">
              <a:buFont typeface="Wingdings" panose="05000000000000000000" pitchFamily="2" charset="2"/>
              <a:buChar char="§"/>
            </a:pPr>
            <a:r>
              <a:rPr lang="pl-PL" b="1" dirty="0"/>
              <a:t>Inne wydatki niezbędne do osiągnięcia celu projektu.</a:t>
            </a:r>
          </a:p>
          <a:p>
            <a:pPr algn="just"/>
            <a:endParaRPr lang="pl-PL" b="1" dirty="0"/>
          </a:p>
          <a:p>
            <a:pPr marL="342900" indent="-342900" algn="just">
              <a:buAutoNum type="alphaLcParenR"/>
            </a:pPr>
            <a:endParaRPr lang="pl-PL" dirty="0"/>
          </a:p>
        </p:txBody>
      </p:sp>
    </p:spTree>
    <p:extLst>
      <p:ext uri="{BB962C8B-B14F-4D97-AF65-F5344CB8AC3E}">
        <p14:creationId xmlns:p14="http://schemas.microsoft.com/office/powerpoint/2010/main" val="316152748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Zasada faktycznego poniesienia wydatku</a:t>
            </a:r>
          </a:p>
        </p:txBody>
      </p:sp>
      <p:sp>
        <p:nvSpPr>
          <p:cNvPr id="3" name="Symbol zastępczy zawartości 2"/>
          <p:cNvSpPr>
            <a:spLocks noGrp="1"/>
          </p:cNvSpPr>
          <p:nvPr>
            <p:ph idx="1"/>
          </p:nvPr>
        </p:nvSpPr>
        <p:spPr/>
        <p:txBody>
          <a:bodyPr>
            <a:normAutofit lnSpcReduction="10000"/>
          </a:bodyPr>
          <a:lstStyle/>
          <a:p>
            <a:pPr marL="342900" indent="-342900" algn="just">
              <a:buFont typeface="+mj-lt"/>
              <a:buAutoNum type="alphaLcParenR" startAt="3"/>
            </a:pPr>
            <a:r>
              <a:rPr lang="pl-PL" dirty="0"/>
              <a:t>w przypadku zajęcia płatności na rzecz wykonawcy przez komornika wydatek poniesiony na rachunek bankowy wskazany przez komornika może być uznany za kwalifikowalny, jeżeli został poniesiony zgodnie z pozostałymi warunkami dotyczącymi kwalifikowania wydatków,</a:t>
            </a:r>
          </a:p>
          <a:p>
            <a:pPr marL="342900" indent="-342900" algn="just">
              <a:buFont typeface="+mj-lt"/>
              <a:buAutoNum type="alphaLcParenR" startAt="3"/>
            </a:pPr>
            <a:r>
              <a:rPr lang="pl-PL" dirty="0"/>
              <a:t>w przypadku płatności dokonywanych z wykorzystaniem instytucji przekazu uregulowanej w art. 921 1 i nast. Kodeksu cywilnego na rachunek bankowy podmiotu innego niż podmiot będący stroną umowy lub wskazanego</a:t>
            </a:r>
            <a:br>
              <a:rPr lang="pl-PL" dirty="0"/>
            </a:br>
            <a:r>
              <a:rPr lang="pl-PL" dirty="0"/>
              <a:t>w umowie o wykonanie dostaw, usług lub robót budowlanych zawartej z beneficjentem, wydatek może być uznany za kwalifikowalny pod warunkiem zapewnienia zgodności z prawem, z pozostałymi wymogami dotyczącymi kwalifikowania wydatków (w tym z uwzględnieniem obowiązków w zakresie dokumentowania wydatków, jak np. zapewnienie właściwej ścieżki audytu). Uznanie za kwalifikowalny wydatku poniesionego w związku</a:t>
            </a:r>
            <a:br>
              <a:rPr lang="pl-PL" dirty="0"/>
            </a:br>
            <a:r>
              <a:rPr lang="pl-PL" dirty="0"/>
              <a:t>z zastosowaniem przekazu w kredyt może mieć jedynie charakter wyjątkowy, uzasadniony nadzwyczajnymi okolicznościami wynikającymi ze specyficznych warunków realizacji projektu i wymaga wyrażenia zgody przez właściwą instytucję.</a:t>
            </a:r>
          </a:p>
          <a:p>
            <a:pPr marL="342900" indent="-342900" algn="just">
              <a:buFont typeface="+mj-lt"/>
              <a:buAutoNum type="alphaLcParenR" startAt="3"/>
            </a:pPr>
            <a:endParaRPr lang="pl-PL" dirty="0"/>
          </a:p>
          <a:p>
            <a:pPr algn="just"/>
            <a:r>
              <a:rPr lang="pl-PL" b="1" dirty="0"/>
              <a:t>Dowodem poniesienia wydatku </a:t>
            </a:r>
            <a:r>
              <a:rPr lang="pl-PL" dirty="0"/>
              <a:t>jest zapłacona faktura, inny dokument księgowy o równoważnej wartości dowodowej lub – w przypadku wkładu niepieniężnego – dokumenty, o których mowa w podrozdziale 6.10, wraz z odpowiednim dokumentem potwierdzającym dokonanie płatności (o ile dotyczy).</a:t>
            </a:r>
          </a:p>
        </p:txBody>
      </p:sp>
    </p:spTree>
    <p:extLst>
      <p:ext uri="{BB962C8B-B14F-4D97-AF65-F5344CB8AC3E}">
        <p14:creationId xmlns:p14="http://schemas.microsoft.com/office/powerpoint/2010/main" val="2172321280"/>
      </p:ext>
    </p:extLst>
  </p:cSld>
  <p:clrMapOvr>
    <a:overrideClrMapping bg1="lt1" tx1="dk1" bg2="lt2" tx2="dk2" accent1="accent1" accent2="accent2" accent3="accent3" accent4="accent4" accent5="accent5" accent6="accent6" hlink="hlink" folHlink="folHlink"/>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Obraz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1795463"/>
            <a:ext cx="6564312"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Tytuł 1"/>
          <p:cNvSpPr>
            <a:spLocks noGrp="1"/>
          </p:cNvSpPr>
          <p:nvPr>
            <p:ph type="title"/>
          </p:nvPr>
        </p:nvSpPr>
        <p:spPr bwMode="auto">
          <a:xfrm>
            <a:off x="307975" y="2289175"/>
            <a:ext cx="514985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pl-PL" altLang="pl-PL" sz="4400" b="1" dirty="0">
                <a:latin typeface="Book Antiqua" pitchFamily="18" charset="0"/>
                <a:ea typeface="Mongolian Baiti" pitchFamily="66" charset="0"/>
              </a:rPr>
              <a:t>Dziękuję za uwagę</a:t>
            </a:r>
          </a:p>
        </p:txBody>
      </p:sp>
      <p:sp>
        <p:nvSpPr>
          <p:cNvPr id="113669" name="Rectangle 5"/>
          <p:cNvSpPr>
            <a:spLocks noChangeArrowheads="1"/>
          </p:cNvSpPr>
          <p:nvPr/>
        </p:nvSpPr>
        <p:spPr bwMode="auto">
          <a:xfrm rot="10800000" flipH="1">
            <a:off x="6357938" y="4752975"/>
            <a:ext cx="508000" cy="508000"/>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0" name="Rectangle 6"/>
          <p:cNvSpPr>
            <a:spLocks noChangeArrowheads="1"/>
          </p:cNvSpPr>
          <p:nvPr/>
        </p:nvSpPr>
        <p:spPr bwMode="auto">
          <a:xfrm rot="10800000" flipH="1">
            <a:off x="6623050" y="4997450"/>
            <a:ext cx="439738" cy="438150"/>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1" name="Rectangle 7"/>
          <p:cNvSpPr>
            <a:spLocks noChangeArrowheads="1"/>
          </p:cNvSpPr>
          <p:nvPr/>
        </p:nvSpPr>
        <p:spPr bwMode="auto">
          <a:xfrm rot="10800000" flipH="1">
            <a:off x="6465888" y="2600325"/>
            <a:ext cx="541337" cy="539750"/>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2" name="Rectangle 10"/>
          <p:cNvSpPr>
            <a:spLocks noChangeArrowheads="1"/>
          </p:cNvSpPr>
          <p:nvPr/>
        </p:nvSpPr>
        <p:spPr bwMode="auto">
          <a:xfrm rot="10800000" flipH="1">
            <a:off x="10352088" y="5233988"/>
            <a:ext cx="809625" cy="815975"/>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3" name="Rectangle 11"/>
          <p:cNvSpPr>
            <a:spLocks noChangeArrowheads="1"/>
          </p:cNvSpPr>
          <p:nvPr/>
        </p:nvSpPr>
        <p:spPr bwMode="auto">
          <a:xfrm rot="10800000" flipH="1">
            <a:off x="11234738" y="4279900"/>
            <a:ext cx="896937" cy="898525"/>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4" name="Rectangle 12"/>
          <p:cNvSpPr>
            <a:spLocks noChangeArrowheads="1"/>
          </p:cNvSpPr>
          <p:nvPr/>
        </p:nvSpPr>
        <p:spPr bwMode="auto">
          <a:xfrm rot="10800000" flipH="1">
            <a:off x="5870575" y="4800600"/>
            <a:ext cx="249238" cy="254000"/>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5" name="Rectangle 13"/>
          <p:cNvSpPr>
            <a:spLocks noChangeArrowheads="1"/>
          </p:cNvSpPr>
          <p:nvPr/>
        </p:nvSpPr>
        <p:spPr bwMode="auto">
          <a:xfrm rot="10800000" flipH="1">
            <a:off x="6694488" y="2120900"/>
            <a:ext cx="623887" cy="623888"/>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6" name="Rectangle 11"/>
          <p:cNvSpPr>
            <a:spLocks noChangeArrowheads="1"/>
          </p:cNvSpPr>
          <p:nvPr/>
        </p:nvSpPr>
        <p:spPr bwMode="auto">
          <a:xfrm rot="10800000" flipH="1">
            <a:off x="5619750" y="1795463"/>
            <a:ext cx="952500" cy="952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7" name="Rectangle 14"/>
          <p:cNvSpPr>
            <a:spLocks noChangeArrowheads="1"/>
          </p:cNvSpPr>
          <p:nvPr/>
        </p:nvSpPr>
        <p:spPr bwMode="auto">
          <a:xfrm rot="10800000" flipH="1">
            <a:off x="9329738" y="4260850"/>
            <a:ext cx="508000" cy="508000"/>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8" name="Rectangle 11"/>
          <p:cNvSpPr>
            <a:spLocks noChangeArrowheads="1"/>
          </p:cNvSpPr>
          <p:nvPr/>
        </p:nvSpPr>
        <p:spPr bwMode="auto">
          <a:xfrm rot="10800000" flipH="1">
            <a:off x="7096125" y="1885950"/>
            <a:ext cx="361950" cy="361950"/>
          </a:xfrm>
          <a:prstGeom prst="rect">
            <a:avLst/>
          </a:prstGeom>
          <a:solidFill>
            <a:schemeClr val="bg1">
              <a:alpha val="8705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79" name="Rectangle 11"/>
          <p:cNvSpPr>
            <a:spLocks noChangeArrowheads="1"/>
          </p:cNvSpPr>
          <p:nvPr/>
        </p:nvSpPr>
        <p:spPr bwMode="auto">
          <a:xfrm rot="10800000" flipH="1">
            <a:off x="5619750" y="5483225"/>
            <a:ext cx="952500" cy="693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0" name="Rectangle 10"/>
          <p:cNvSpPr>
            <a:spLocks noChangeArrowheads="1"/>
          </p:cNvSpPr>
          <p:nvPr/>
        </p:nvSpPr>
        <p:spPr bwMode="auto">
          <a:xfrm rot="10800000" flipH="1">
            <a:off x="11414125" y="5389563"/>
            <a:ext cx="576263" cy="579437"/>
          </a:xfrm>
          <a:prstGeom prst="rect">
            <a:avLst/>
          </a:prstGeom>
          <a:solidFill>
            <a:schemeClr val="bg1">
              <a:alpha val="8901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1" name="Rectangle 13"/>
          <p:cNvSpPr>
            <a:spLocks noChangeArrowheads="1"/>
          </p:cNvSpPr>
          <p:nvPr/>
        </p:nvSpPr>
        <p:spPr bwMode="auto">
          <a:xfrm rot="10800000" flipH="1">
            <a:off x="6854825" y="5262563"/>
            <a:ext cx="623888" cy="623887"/>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2" name="Rectangle 15"/>
          <p:cNvSpPr>
            <a:spLocks noChangeArrowheads="1"/>
          </p:cNvSpPr>
          <p:nvPr/>
        </p:nvSpPr>
        <p:spPr bwMode="auto">
          <a:xfrm rot="10800000" flipH="1">
            <a:off x="11784013" y="2066925"/>
            <a:ext cx="206375" cy="206375"/>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3" name="Rectangle 13"/>
          <p:cNvSpPr>
            <a:spLocks noChangeArrowheads="1"/>
          </p:cNvSpPr>
          <p:nvPr/>
        </p:nvSpPr>
        <p:spPr bwMode="auto">
          <a:xfrm rot="10800000" flipH="1">
            <a:off x="10456863" y="4827588"/>
            <a:ext cx="177800" cy="176212"/>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4" name="Rectangle 6"/>
          <p:cNvSpPr>
            <a:spLocks noChangeArrowheads="1"/>
          </p:cNvSpPr>
          <p:nvPr/>
        </p:nvSpPr>
        <p:spPr bwMode="auto">
          <a:xfrm rot="10800000" flipH="1">
            <a:off x="10964863" y="4949825"/>
            <a:ext cx="439737" cy="439738"/>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5" name="Rectangle 15"/>
          <p:cNvSpPr>
            <a:spLocks noChangeArrowheads="1"/>
          </p:cNvSpPr>
          <p:nvPr/>
        </p:nvSpPr>
        <p:spPr bwMode="auto">
          <a:xfrm rot="10800000" flipH="1">
            <a:off x="11430000" y="2289175"/>
            <a:ext cx="136525" cy="136525"/>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6" name="Rectangle 11"/>
          <p:cNvSpPr>
            <a:spLocks noChangeArrowheads="1"/>
          </p:cNvSpPr>
          <p:nvPr/>
        </p:nvSpPr>
        <p:spPr bwMode="auto">
          <a:xfrm rot="10800000" flipH="1">
            <a:off x="5595938" y="2747963"/>
            <a:ext cx="534987" cy="534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113687" name="Rectangle 11"/>
          <p:cNvSpPr>
            <a:spLocks noChangeArrowheads="1"/>
          </p:cNvSpPr>
          <p:nvPr/>
        </p:nvSpPr>
        <p:spPr bwMode="auto">
          <a:xfrm rot="10800000" flipH="1">
            <a:off x="5597525" y="5227638"/>
            <a:ext cx="284163" cy="28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lnSpc>
                <a:spcPct val="90000"/>
              </a:lnSpc>
              <a:spcBef>
                <a:spcPts val="1000"/>
              </a:spcBef>
              <a:buFont typeface="Arial" charset="0"/>
              <a:buChar char="•"/>
              <a:defRPr sz="2800">
                <a:solidFill>
                  <a:schemeClr val="tx1"/>
                </a:solidFill>
                <a:latin typeface="Calibri Light" pitchFamily="34" charset="0"/>
              </a:defRPr>
            </a:lvl1pPr>
            <a:lvl2pPr marL="742950" indent="-285750">
              <a:lnSpc>
                <a:spcPct val="90000"/>
              </a:lnSpc>
              <a:spcBef>
                <a:spcPts val="500"/>
              </a:spcBef>
              <a:buFont typeface="Arial" charset="0"/>
              <a:buChar char="•"/>
              <a:defRPr sz="2400">
                <a:solidFill>
                  <a:schemeClr val="tx1"/>
                </a:solidFill>
                <a:latin typeface="Calibri Light" pitchFamily="34" charset="0"/>
              </a:defRPr>
            </a:lvl2pPr>
            <a:lvl3pPr marL="1143000" indent="-228600">
              <a:lnSpc>
                <a:spcPct val="90000"/>
              </a:lnSpc>
              <a:spcBef>
                <a:spcPts val="500"/>
              </a:spcBef>
              <a:buFont typeface="Arial" charset="0"/>
              <a:buChar char="•"/>
              <a:defRPr sz="2000">
                <a:solidFill>
                  <a:schemeClr val="tx1"/>
                </a:solidFill>
                <a:latin typeface="Calibri Light" pitchFamily="34" charset="0"/>
              </a:defRPr>
            </a:lvl3pPr>
            <a:lvl4pPr marL="1600200" indent="-228600">
              <a:lnSpc>
                <a:spcPct val="90000"/>
              </a:lnSpc>
              <a:spcBef>
                <a:spcPts val="500"/>
              </a:spcBef>
              <a:buFont typeface="Arial" charset="0"/>
              <a:buChar char="•"/>
              <a:defRPr>
                <a:solidFill>
                  <a:schemeClr val="tx1"/>
                </a:solidFill>
                <a:latin typeface="Calibri Light" pitchFamily="34" charset="0"/>
              </a:defRPr>
            </a:lvl4pPr>
            <a:lvl5pPr marL="2057400" indent="-228600">
              <a:lnSpc>
                <a:spcPct val="90000"/>
              </a:lnSpc>
              <a:spcBef>
                <a:spcPts val="500"/>
              </a:spcBef>
              <a:buFont typeface="Arial" charset="0"/>
              <a:buChar char="•"/>
              <a:defRPr>
                <a:solidFill>
                  <a:schemeClr val="tx1"/>
                </a:solidFill>
                <a:latin typeface="Calibri Light"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Light" pitchFamily="34" charset="0"/>
              </a:defRPr>
            </a:lvl9pPr>
          </a:lstStyle>
          <a:p>
            <a:pPr eaLnBrk="1" hangingPunct="1">
              <a:lnSpc>
                <a:spcPct val="100000"/>
              </a:lnSpc>
              <a:spcBef>
                <a:spcPct val="0"/>
              </a:spcBef>
              <a:buFontTx/>
              <a:buNone/>
            </a:pPr>
            <a:endParaRPr lang="pl-PL" altLang="pl-PL" sz="1800">
              <a:solidFill>
                <a:prstClr val="black"/>
              </a:solidFill>
              <a:latin typeface="Calibri" pitchFamily="34" charset="0"/>
              <a:cs typeface="Arial" charset="0"/>
            </a:endParaRPr>
          </a:p>
        </p:txBody>
      </p:sp>
      <p:sp>
        <p:nvSpPr>
          <p:cNvPr id="25" name="Podtytuł 2"/>
          <p:cNvSpPr txBox="1">
            <a:spLocks/>
          </p:cNvSpPr>
          <p:nvPr/>
        </p:nvSpPr>
        <p:spPr bwMode="auto">
          <a:xfrm>
            <a:off x="1286781" y="3709194"/>
            <a:ext cx="318679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charset="0"/>
              <a:buNone/>
              <a:defRPr sz="1800" kern="1200">
                <a:solidFill>
                  <a:schemeClr val="tx1"/>
                </a:solidFill>
                <a:latin typeface="+mn-lt"/>
                <a:ea typeface="+mn-ea"/>
                <a:cs typeface="Mongolian Baiti" panose="03000500000000000000" pitchFamily="66" charset="0"/>
              </a:defRPr>
            </a:lvl1pPr>
            <a:lvl2pPr marL="457200" indent="0" algn="l" rtl="0" eaLnBrk="0" fontAlgn="base" hangingPunct="0">
              <a:lnSpc>
                <a:spcPct val="90000"/>
              </a:lnSpc>
              <a:spcBef>
                <a:spcPts val="500"/>
              </a:spcBef>
              <a:spcAft>
                <a:spcPct val="0"/>
              </a:spcAft>
              <a:buFont typeface="Arial" charset="0"/>
              <a:buNone/>
              <a:defRPr sz="1600" kern="1200">
                <a:solidFill>
                  <a:schemeClr val="tx1"/>
                </a:solidFill>
                <a:latin typeface="+mn-lt"/>
                <a:ea typeface="+mn-ea"/>
                <a:cs typeface="Mongolian Baiti" panose="03000500000000000000" pitchFamily="66" charset="0"/>
              </a:defRPr>
            </a:lvl2pPr>
            <a:lvl3pPr marL="914400" indent="0" algn="l" rtl="0" eaLnBrk="0" fontAlgn="base" hangingPunct="0">
              <a:lnSpc>
                <a:spcPct val="90000"/>
              </a:lnSpc>
              <a:spcBef>
                <a:spcPts val="500"/>
              </a:spcBef>
              <a:spcAft>
                <a:spcPct val="0"/>
              </a:spcAft>
              <a:buFont typeface="Arial" charset="0"/>
              <a:buNone/>
              <a:defRPr sz="1400" kern="1200">
                <a:solidFill>
                  <a:schemeClr val="tx1"/>
                </a:solidFill>
                <a:latin typeface="+mn-lt"/>
                <a:ea typeface="+mn-ea"/>
                <a:cs typeface="Mongolian Baiti" panose="03000500000000000000" pitchFamily="66" charset="0"/>
              </a:defRPr>
            </a:lvl3pPr>
            <a:lvl4pPr marL="1371600" indent="0" algn="l" rtl="0" eaLnBrk="0" fontAlgn="base" hangingPunct="0">
              <a:lnSpc>
                <a:spcPct val="90000"/>
              </a:lnSpc>
              <a:spcBef>
                <a:spcPts val="500"/>
              </a:spcBef>
              <a:spcAft>
                <a:spcPct val="0"/>
              </a:spcAft>
              <a:buFont typeface="Arial" charset="0"/>
              <a:buNone/>
              <a:defRPr sz="1200" kern="1200">
                <a:solidFill>
                  <a:schemeClr val="tx1"/>
                </a:solidFill>
                <a:latin typeface="+mn-lt"/>
                <a:ea typeface="+mn-ea"/>
                <a:cs typeface="Mongolian Baiti" panose="03000500000000000000" pitchFamily="66" charset="0"/>
              </a:defRPr>
            </a:lvl4pPr>
            <a:lvl5pPr marL="1828800" indent="0" algn="l" rtl="0" eaLnBrk="0" fontAlgn="base" hangingPunct="0">
              <a:lnSpc>
                <a:spcPct val="90000"/>
              </a:lnSpc>
              <a:spcBef>
                <a:spcPts val="500"/>
              </a:spcBef>
              <a:spcAft>
                <a:spcPct val="0"/>
              </a:spcAft>
              <a:buFont typeface="Arial" charset="0"/>
              <a:buNone/>
              <a:defRPr sz="1200" kern="1200">
                <a:solidFill>
                  <a:schemeClr val="tx1"/>
                </a:solidFill>
                <a:latin typeface="+mn-lt"/>
                <a:ea typeface="+mn-ea"/>
                <a:cs typeface="Mongolian Baiti" panose="03000500000000000000" pitchFamily="66"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altLang="pl-PL" sz="2400" dirty="0">
                <a:solidFill>
                  <a:srgbClr val="002060"/>
                </a:solidFill>
                <a:latin typeface="Book Antiqua" panose="02040602050305030304" pitchFamily="18" charset="0"/>
                <a:ea typeface="Mongolian Baiti" panose="03000500000000000000" pitchFamily="66" charset="0"/>
              </a:rPr>
              <a:t>Małgorzata Rulińska</a:t>
            </a:r>
          </a:p>
        </p:txBody>
      </p:sp>
    </p:spTree>
    <p:extLst>
      <p:ext uri="{BB962C8B-B14F-4D97-AF65-F5344CB8AC3E}">
        <p14:creationId xmlns:p14="http://schemas.microsoft.com/office/powerpoint/2010/main" val="24389430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Zasada faktycznego poniesienia wydatku</a:t>
            </a:r>
          </a:p>
        </p:txBody>
      </p:sp>
      <p:sp>
        <p:nvSpPr>
          <p:cNvPr id="3" name="Symbol zastępczy zawartości 2"/>
          <p:cNvSpPr>
            <a:spLocks noGrp="1"/>
          </p:cNvSpPr>
          <p:nvPr>
            <p:ph idx="1"/>
          </p:nvPr>
        </p:nvSpPr>
        <p:spPr/>
        <p:txBody>
          <a:bodyPr>
            <a:normAutofit/>
          </a:bodyPr>
          <a:lstStyle/>
          <a:p>
            <a:pPr algn="just"/>
            <a:r>
              <a:rPr lang="pl-PL" b="1" dirty="0"/>
              <a:t>Za datę poniesienia wydatku przyjmuje się:</a:t>
            </a:r>
          </a:p>
          <a:p>
            <a:pPr algn="just"/>
            <a:r>
              <a:rPr lang="pl-PL" dirty="0"/>
              <a:t>a) w przypadku wydatków pieniężnych:</a:t>
            </a:r>
          </a:p>
          <a:p>
            <a:pPr algn="just"/>
            <a:r>
              <a:rPr lang="pl-PL" dirty="0"/>
              <a:t>i. dokonanych przelewem lub obciążeniową kartą płatniczą – datę obciążenia rachunku bankowego, tj. datę księgowania operacji,</a:t>
            </a:r>
          </a:p>
          <a:p>
            <a:pPr algn="just"/>
            <a:r>
              <a:rPr lang="pl-PL" dirty="0"/>
              <a:t>ii. dokonanych kartą kredytową lub podobnym instrumentem płatniczym o odroczonej płatności – datę transakcji skutkującej obciążeniem rachunku karty kredytowej lub podobnego instrumentu,</a:t>
            </a:r>
          </a:p>
          <a:p>
            <a:pPr algn="just"/>
            <a:r>
              <a:rPr lang="pl-PL" dirty="0"/>
              <a:t>iii. dokonanych gotówką – datę faktycznego dokonania płatności,</a:t>
            </a:r>
          </a:p>
          <a:p>
            <a:pPr algn="just"/>
            <a:r>
              <a:rPr lang="pl-PL" dirty="0"/>
              <a:t>b) w przypadku wkładu niepieniężnego – datę faktycznego wniesienia wkładu (np. datę pierwszego wykorzystania środka trwałego na rzecz projektu lub wykonania nieodpłatnej pracy przez wolontariusza) lub inną datę wskazaną przez beneficjenta i zaakceptowaną przez właściwą instytucję będącą stroną umowy,</a:t>
            </a:r>
          </a:p>
          <a:p>
            <a:pPr algn="just"/>
            <a:r>
              <a:rPr lang="pl-PL" dirty="0"/>
              <a:t>c) w przypadku amortyzacji – datę dokonania odpisu amortyzacyjnego,</a:t>
            </a:r>
          </a:p>
          <a:p>
            <a:pPr algn="just"/>
            <a:endParaRPr lang="pl-PL" dirty="0"/>
          </a:p>
        </p:txBody>
      </p:sp>
    </p:spTree>
    <p:extLst>
      <p:ext uri="{BB962C8B-B14F-4D97-AF65-F5344CB8AC3E}">
        <p14:creationId xmlns:p14="http://schemas.microsoft.com/office/powerpoint/2010/main" val="353878648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Zasada faktycznego poniesienia wydatku</a:t>
            </a:r>
          </a:p>
        </p:txBody>
      </p:sp>
      <p:sp>
        <p:nvSpPr>
          <p:cNvPr id="3" name="Symbol zastępczy zawartości 2"/>
          <p:cNvSpPr>
            <a:spLocks noGrp="1"/>
          </p:cNvSpPr>
          <p:nvPr>
            <p:ph idx="1"/>
          </p:nvPr>
        </p:nvSpPr>
        <p:spPr/>
        <p:txBody>
          <a:bodyPr>
            <a:normAutofit/>
          </a:bodyPr>
          <a:lstStyle/>
          <a:p>
            <a:pPr algn="just"/>
            <a:r>
              <a:rPr lang="pl-PL" b="1" dirty="0"/>
              <a:t>Za datę poniesienia wydatku przyjmuje się:</a:t>
            </a:r>
          </a:p>
          <a:p>
            <a:pPr algn="just"/>
            <a:r>
              <a:rPr lang="pl-PL" dirty="0"/>
              <a:t>d) w przypadku potrącenia – datę, w której potrącenie, o którym mowa w art. 498 Kodeksu cywilnego, staje się możliwe, stosownie do art. 499 Kodeksu cywilnego,</a:t>
            </a:r>
          </a:p>
          <a:p>
            <a:pPr algn="just"/>
            <a:r>
              <a:rPr lang="pl-PL" dirty="0"/>
              <a:t>e) w przypadku depozytu sądowego – datę faktycznego wniesienia depozytu do sądu,</a:t>
            </a:r>
          </a:p>
          <a:p>
            <a:pPr algn="just"/>
            <a:r>
              <a:rPr lang="pl-PL" dirty="0"/>
              <a:t>f) w przypadku rozliczeń na podstawie wewnętrznej noty obciążeniowej – datę zaksięgowania noty,</a:t>
            </a:r>
          </a:p>
          <a:p>
            <a:pPr algn="just"/>
            <a:r>
              <a:rPr lang="pl-PL" dirty="0"/>
              <a:t>g) w przypadku udzielenia promesy premii technologicznej – datę jej otrzymania.</a:t>
            </a:r>
          </a:p>
        </p:txBody>
      </p:sp>
    </p:spTree>
    <p:extLst>
      <p:ext uri="{BB962C8B-B14F-4D97-AF65-F5344CB8AC3E}">
        <p14:creationId xmlns:p14="http://schemas.microsoft.com/office/powerpoint/2010/main" val="373600575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Wyodrębniona ewidencja księgowa</a:t>
            </a:r>
          </a:p>
        </p:txBody>
      </p:sp>
      <p:sp>
        <p:nvSpPr>
          <p:cNvPr id="3" name="Symbol zastępczy zawartości 2"/>
          <p:cNvSpPr>
            <a:spLocks noGrp="1"/>
          </p:cNvSpPr>
          <p:nvPr>
            <p:ph idx="1"/>
          </p:nvPr>
        </p:nvSpPr>
        <p:spPr>
          <a:xfrm>
            <a:off x="288438" y="1887218"/>
            <a:ext cx="11348581" cy="4351338"/>
          </a:xfrm>
        </p:spPr>
        <p:txBody>
          <a:bodyPr>
            <a:normAutofit/>
          </a:bodyPr>
          <a:lstStyle/>
          <a:p>
            <a:pPr marL="285750" indent="-285750" algn="just">
              <a:buFont typeface="Wingdings" panose="05000000000000000000" pitchFamily="2" charset="2"/>
              <a:buChar char="§"/>
            </a:pPr>
            <a:r>
              <a:rPr lang="pl-PL" dirty="0"/>
              <a:t>Wszyscy beneficjenci realizujący projekty w ramach RPO WZ zgodnie z zapisami umowy o dofinansowanie, niezależnie od formy prowadzonej księgowości, zobowiązani są do  prowadzenia wyodrębnionej ewidencji księgowej dotyczącej realizacji projektu umożliwiającej identyfikację poszczególnych operacji księgowych i gospodarczych przeprowadzonych dla wszystkich wydatków w ramach projektu. Obowiązek ten powstaje najpóźniej z dniem podpisania umowy o dofinansowanie projektu.</a:t>
            </a:r>
          </a:p>
          <a:p>
            <a:pPr marL="285750" indent="-285750" algn="just">
              <a:buFont typeface="Wingdings" panose="05000000000000000000" pitchFamily="2" charset="2"/>
              <a:buChar char="§"/>
            </a:pPr>
            <a:r>
              <a:rPr lang="pl-PL" dirty="0"/>
              <a:t>Beneficjent zobowiązuje się do prowadzenia </a:t>
            </a:r>
            <a:r>
              <a:rPr lang="pl-PL" b="1" dirty="0"/>
              <a:t>wyodrębnionej ewidencji księgowej projektu </a:t>
            </a:r>
            <a:r>
              <a:rPr lang="pl-PL" dirty="0"/>
              <a:t>w sposób przejrzysty, tak aby możliwa była identyfikacja poszczególnych operacji związanych z projektem, z wyłączeniem kosztów pośrednich.</a:t>
            </a:r>
          </a:p>
          <a:p>
            <a:pPr marL="285750" indent="-285750" algn="just">
              <a:buFont typeface="Wingdings" panose="05000000000000000000" pitchFamily="2" charset="2"/>
              <a:buChar char="§"/>
            </a:pPr>
            <a:r>
              <a:rPr lang="pl-PL" dirty="0"/>
              <a:t>Ewidencja kont analitycznych dla danego projektu powinna ułatwiać czerpanie danych do wniosków o płatność beneficjenta oraz na potrzeby kontroli.</a:t>
            </a:r>
          </a:p>
          <a:p>
            <a:pPr marL="285750" indent="-285750" algn="just">
              <a:buFont typeface="Wingdings" panose="05000000000000000000" pitchFamily="2" charset="2"/>
              <a:buChar char="§"/>
            </a:pPr>
            <a:r>
              <a:rPr lang="pl-PL" dirty="0"/>
              <a:t>W przypadku dowodów księgowych, które w części dotyczą realizowanego projektu, ustaloną proporcję podziału</a:t>
            </a:r>
            <a:br>
              <a:rPr lang="pl-PL" dirty="0"/>
            </a:br>
            <a:r>
              <a:rPr lang="pl-PL" dirty="0"/>
              <a:t>z uzasadnieniem należy przechowywać jako dokumentację pomocniczą.</a:t>
            </a:r>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2194736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Opis dokumentów księgowych</a:t>
            </a:r>
          </a:p>
        </p:txBody>
      </p:sp>
      <p:sp>
        <p:nvSpPr>
          <p:cNvPr id="3" name="Symbol zastępczy zawartości 2"/>
          <p:cNvSpPr>
            <a:spLocks noGrp="1"/>
          </p:cNvSpPr>
          <p:nvPr>
            <p:ph idx="1"/>
          </p:nvPr>
        </p:nvSpPr>
        <p:spPr/>
        <p:txBody>
          <a:bodyPr>
            <a:normAutofit lnSpcReduction="10000"/>
          </a:bodyPr>
          <a:lstStyle/>
          <a:p>
            <a:pPr algn="just"/>
            <a:r>
              <a:rPr lang="pl-PL" dirty="0"/>
              <a:t>1) jeśli nie wynika to z treści dowodu księgowego (np. gdy treść jest zbyt ogólna) – krótki opis zamówienia, którego dotyczył wydatek. Jeżeli kwalifikowalna jest jedynie część wydatku, którego dotyczy opisywany dokument, w każdym przypadku należy w opisie zawrzeć informację na ten temat, wraz ze wskazaniem, jaka część wydatku (np. jakiego rodzaju wydatki, bądź jaki % wydatków) została uznana za kwalifikowalną;</a:t>
            </a:r>
          </a:p>
          <a:p>
            <a:pPr algn="just"/>
            <a:r>
              <a:rPr lang="pl-PL" dirty="0"/>
              <a:t>2) numer i datę (lub tylko datę jeśli brak jest numeru) zawarcia kontraktu/umowy z Wykonawcą, z tytułu którego poniesiono wydatek lub innego dokumentu będącego podstawą poniesienia wydatku;</a:t>
            </a:r>
          </a:p>
          <a:p>
            <a:pPr algn="just"/>
            <a:r>
              <a:rPr lang="pl-PL" dirty="0"/>
              <a:t>3) numer umowy o dofinansowanie;</a:t>
            </a:r>
          </a:p>
          <a:p>
            <a:pPr algn="just"/>
            <a:r>
              <a:rPr lang="pl-PL" dirty="0"/>
              <a:t>4) numer zadania, w ramach którego poniesiono wydatek;</a:t>
            </a:r>
          </a:p>
          <a:p>
            <a:pPr algn="just"/>
            <a:r>
              <a:rPr lang="pl-PL" dirty="0"/>
              <a:t>5) w przypadku państwowych jednostek budżetowych – kod klasyfikacji budżetowej;</a:t>
            </a:r>
          </a:p>
          <a:p>
            <a:pPr algn="just"/>
            <a:r>
              <a:rPr lang="pl-PL" dirty="0"/>
              <a:t>6) kategorię kosztów; </a:t>
            </a:r>
          </a:p>
          <a:p>
            <a:pPr algn="just"/>
            <a:r>
              <a:rPr lang="pl-PL" dirty="0"/>
              <a:t>Dopuszczalne jest stosowanie </a:t>
            </a:r>
            <a:r>
              <a:rPr lang="pl-PL" b="1" dirty="0"/>
              <a:t>elektronicznego opisu dowodów księgowych </a:t>
            </a:r>
            <a:r>
              <a:rPr lang="pl-PL" dirty="0"/>
              <a:t>pod warunkiem, że będzie on spełniał wymogi określone powyżej oraz sposób ich sporządzania zostanie określony w wewnętrznych procedurach beneficjenta.</a:t>
            </a:r>
          </a:p>
          <a:p>
            <a:pPr algn="just"/>
            <a:r>
              <a:rPr lang="pl-PL" b="1" dirty="0"/>
              <a:t>Dowód księgowy </a:t>
            </a:r>
            <a:r>
              <a:rPr lang="pl-PL" dirty="0"/>
              <a:t>powinien zostać sprawdzony pod względem formalno-rachunkowym i merytorycznym oraz zatwierdzony przez upoważnioną osobę z danej jednostki.</a:t>
            </a:r>
          </a:p>
          <a:p>
            <a:endParaRPr lang="pl-PL" dirty="0"/>
          </a:p>
          <a:p>
            <a:endParaRPr lang="pl-PL" dirty="0"/>
          </a:p>
        </p:txBody>
      </p:sp>
    </p:spTree>
    <p:extLst>
      <p:ext uri="{BB962C8B-B14F-4D97-AF65-F5344CB8AC3E}">
        <p14:creationId xmlns:p14="http://schemas.microsoft.com/office/powerpoint/2010/main" val="468122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Zgodność z dokumentami wewnętrznymi</a:t>
            </a:r>
          </a:p>
        </p:txBody>
      </p:sp>
      <p:sp>
        <p:nvSpPr>
          <p:cNvPr id="3" name="Symbol zastępczy zawartości 2"/>
          <p:cNvSpPr>
            <a:spLocks noGrp="1"/>
          </p:cNvSpPr>
          <p:nvPr>
            <p:ph idx="1"/>
          </p:nvPr>
        </p:nvSpPr>
        <p:spPr/>
        <p:txBody>
          <a:bodyPr>
            <a:normAutofit/>
          </a:bodyPr>
          <a:lstStyle/>
          <a:p>
            <a:pPr marL="342900" indent="-342900" algn="just">
              <a:buAutoNum type="arabicParenR"/>
            </a:pPr>
            <a:r>
              <a:rPr lang="pl-PL" dirty="0"/>
              <a:t>Wyodrębnioną ewidencję księgową należy opisać w polityce rachunkowości.</a:t>
            </a:r>
          </a:p>
          <a:p>
            <a:pPr marL="342900" indent="-342900" algn="just">
              <a:buAutoNum type="arabicParenR"/>
            </a:pPr>
            <a:r>
              <a:rPr lang="pl-PL" dirty="0"/>
              <a:t>Konta przeznaczone do księgowania wydatków projektowych są wykazane w Zakładowym Planie Kont.</a:t>
            </a:r>
          </a:p>
          <a:p>
            <a:pPr marL="342900" indent="-342900" algn="just">
              <a:buAutoNum type="arabicParenR"/>
            </a:pPr>
            <a:r>
              <a:rPr lang="pl-PL" dirty="0"/>
              <a:t>Podpisy na dokumentach księgowych są składane wyłącznie przez osoby pracujące na stanowiskach wymienionych</a:t>
            </a:r>
            <a:br>
              <a:rPr lang="pl-PL" dirty="0"/>
            </a:br>
            <a:r>
              <a:rPr lang="pl-PL" dirty="0"/>
              <a:t>w Instrukcji obiegu </a:t>
            </a:r>
            <a:r>
              <a:rPr lang="pl-PL"/>
              <a:t>dokumentów księgowych.</a:t>
            </a:r>
            <a:endParaRPr lang="pl-PL" dirty="0"/>
          </a:p>
          <a:p>
            <a:pPr marL="342900" indent="-342900" algn="just">
              <a:buAutoNum type="arabicParenR"/>
            </a:pPr>
            <a:r>
              <a:rPr lang="pl-PL" dirty="0"/>
              <a:t>Okres przechowywania dokumentów jest zgodny z umową o dofinansowanie oraz z wewnętrznym Regulaminem Archiwizacji.</a:t>
            </a:r>
          </a:p>
          <a:p>
            <a:endParaRPr lang="pl-PL" dirty="0"/>
          </a:p>
        </p:txBody>
      </p:sp>
    </p:spTree>
    <p:extLst>
      <p:ext uri="{BB962C8B-B14F-4D97-AF65-F5344CB8AC3E}">
        <p14:creationId xmlns:p14="http://schemas.microsoft.com/office/powerpoint/2010/main" val="47883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Przechowywanie dokumentacji</a:t>
            </a:r>
          </a:p>
        </p:txBody>
      </p:sp>
      <p:sp>
        <p:nvSpPr>
          <p:cNvPr id="3" name="Symbol zastępczy zawartości 2"/>
          <p:cNvSpPr>
            <a:spLocks noGrp="1"/>
          </p:cNvSpPr>
          <p:nvPr>
            <p:ph idx="1"/>
          </p:nvPr>
        </p:nvSpPr>
        <p:spPr/>
        <p:txBody>
          <a:bodyPr>
            <a:normAutofit/>
          </a:bodyPr>
          <a:lstStyle/>
          <a:p>
            <a:pPr marL="285750" indent="-285750" algn="just">
              <a:buFont typeface="Wingdings" panose="05000000000000000000" pitchFamily="2" charset="2"/>
              <a:buChar char="§"/>
            </a:pPr>
            <a:r>
              <a:rPr lang="pl-PL" dirty="0"/>
              <a:t>Beneficjent zobowiązuje się do </a:t>
            </a:r>
            <a:r>
              <a:rPr lang="pl-PL" b="1" dirty="0"/>
              <a:t>przechowywania dokumentacji związanej z realizacją projektu przez okres 2 lat</a:t>
            </a:r>
            <a:r>
              <a:rPr lang="pl-PL" dirty="0"/>
              <a:t> od dnia 31 grudnia roku następującego po złożeniu do Komisji Europejskiej zestawienia wydatków, w którym ujęto ostateczne wydatki dotyczące zakończonego projektu. Instytucja Pośrednicząca informuje Beneficjenta o dacie rozpoczęcia okresu, o którym mowa w zdaniu pierwszym. </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r>
              <a:rPr lang="pl-PL" dirty="0"/>
              <a:t>Okres ten zostaje przerwany w przypadku wszczęcia postępowania administracyjnego lub sądowego dotyczącego wydatków rozliczonych w projekcie albo na należycie uzasadniony wniosek Komisji Europejskiej, o czym Beneficjent jest informowany pisemnie. </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r>
              <a:rPr lang="pl-PL" dirty="0"/>
              <a:t>Dokumenty dotyczące pomocy de </a:t>
            </a:r>
            <a:r>
              <a:rPr lang="pl-PL" dirty="0" err="1"/>
              <a:t>minimis</a:t>
            </a:r>
            <a:r>
              <a:rPr lang="pl-PL" dirty="0"/>
              <a:t> i pomocy publicznej udzielanej przedsiębiorcom Beneficjent zobowiązuje się przechowywać przez 10 lat, licząc od dnia jej przyznania, o ile projekt dotyczy pomocy publicznej. Termin ten może zostać przedłużony w przypadku powiadomienia Instytucji Pośredniczącej przez Instytucję Zarządzającą nie później niż 3 miesiące przed upływem tego terminu. </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1916391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Przechowywanie dokumentacji</a:t>
            </a:r>
          </a:p>
        </p:txBody>
      </p:sp>
      <p:sp>
        <p:nvSpPr>
          <p:cNvPr id="3" name="Symbol zastępczy zawartości 2"/>
          <p:cNvSpPr>
            <a:spLocks noGrp="1"/>
          </p:cNvSpPr>
          <p:nvPr>
            <p:ph idx="1"/>
          </p:nvPr>
        </p:nvSpPr>
        <p:spPr/>
        <p:txBody>
          <a:bodyPr>
            <a:normAutofit/>
          </a:bodyPr>
          <a:lstStyle/>
          <a:p>
            <a:pPr algn="just"/>
            <a:r>
              <a:rPr lang="pl-PL" dirty="0"/>
              <a:t>Beneficjent przechowuje dokumentację związaną z realizacją projektu w sposób </a:t>
            </a:r>
            <a:r>
              <a:rPr lang="pl-PL" b="1" dirty="0"/>
              <a:t>zapewniający dostępność, poufność</a:t>
            </a:r>
            <a:br>
              <a:rPr lang="pl-PL" b="1" dirty="0"/>
            </a:br>
            <a:r>
              <a:rPr lang="pl-PL" b="1" dirty="0"/>
              <a:t>i bezpieczeństwo</a:t>
            </a:r>
            <a:r>
              <a:rPr lang="pl-PL" dirty="0"/>
              <a:t>, oraz jest zobowiązany do poinformowania Instytucji Pośredniczącej o miejscu jej archiwizacji</a:t>
            </a:r>
            <a:br>
              <a:rPr lang="pl-PL" dirty="0"/>
            </a:br>
            <a:r>
              <a:rPr lang="pl-PL" dirty="0"/>
              <a:t>w terminie 5 dni roboczych od dnia podpisania umowy, o ile dokumentacja jest przechowywana poza jego siedzibą.</a:t>
            </a:r>
          </a:p>
          <a:p>
            <a:pPr algn="just"/>
            <a:r>
              <a:rPr lang="pl-PL" dirty="0"/>
              <a:t> </a:t>
            </a:r>
          </a:p>
          <a:p>
            <a:pPr algn="just"/>
            <a:r>
              <a:rPr lang="pl-PL" dirty="0"/>
              <a:t>W przypadku zmiany miejsca archiwizacji dokumentów oraz w przypadku zawieszenia lub zaprzestania przez Beneficjenta działalności w okresie archiwizacji, Beneficjent zobowiązuje się niezwłocznie, na piśmie poinformować Instytucję Pośredniczącą o miejscu archiwizacji dokumentów związanych z realizowanym projektem.</a:t>
            </a:r>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102356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Zakres tematyczny</a:t>
            </a:r>
          </a:p>
        </p:txBody>
      </p:sp>
      <p:sp>
        <p:nvSpPr>
          <p:cNvPr id="3" name="Symbol zastępczy zawartości 2"/>
          <p:cNvSpPr>
            <a:spLocks noGrp="1"/>
          </p:cNvSpPr>
          <p:nvPr>
            <p:ph idx="1"/>
          </p:nvPr>
        </p:nvSpPr>
        <p:spPr>
          <a:xfrm>
            <a:off x="313151" y="2135115"/>
            <a:ext cx="11348581" cy="4351338"/>
          </a:xfrm>
        </p:spPr>
        <p:txBody>
          <a:bodyPr>
            <a:normAutofit/>
          </a:bodyPr>
          <a:lstStyle/>
          <a:p>
            <a:pPr marL="285750" indent="-285750" algn="just">
              <a:buFont typeface="Wingdings" panose="05000000000000000000" pitchFamily="2" charset="2"/>
              <a:buChar char="§"/>
            </a:pPr>
            <a:r>
              <a:rPr lang="pl-PL" dirty="0"/>
              <a:t>Warunki i procedury w zakresie kwalifikowalności wydatków w projektach współfinansowanych ze środków EFS</a:t>
            </a:r>
            <a:br>
              <a:rPr lang="pl-PL" dirty="0"/>
            </a:br>
            <a:r>
              <a:rPr lang="pl-PL" dirty="0"/>
              <a:t>w latach 2014-2020;</a:t>
            </a:r>
          </a:p>
          <a:p>
            <a:pPr marL="285750" indent="-285750" algn="just">
              <a:buFont typeface="Wingdings" panose="05000000000000000000" pitchFamily="2" charset="2"/>
              <a:buChar char="§"/>
            </a:pPr>
            <a:r>
              <a:rPr lang="pl-PL" dirty="0"/>
              <a:t>Kluczowe aspekty kwalifikowalności wydatków na lata 2014-2020;</a:t>
            </a:r>
          </a:p>
          <a:p>
            <a:pPr marL="285750" indent="-285750" algn="just">
              <a:buFont typeface="Wingdings" panose="05000000000000000000" pitchFamily="2" charset="2"/>
              <a:buChar char="§"/>
            </a:pPr>
            <a:r>
              <a:rPr lang="pl-PL" dirty="0"/>
              <a:t>Zatrudnianie personelu w projektach EFS;</a:t>
            </a:r>
          </a:p>
          <a:p>
            <a:pPr marL="285750" indent="-285750" algn="just">
              <a:buFont typeface="Wingdings" panose="05000000000000000000" pitchFamily="2" charset="2"/>
              <a:buChar char="§"/>
            </a:pPr>
            <a:r>
              <a:rPr lang="pl-PL" dirty="0"/>
              <a:t>Montaż finansowy.</a:t>
            </a:r>
          </a:p>
          <a:p>
            <a:pPr algn="just"/>
            <a:endParaRPr lang="pl-PL" dirty="0"/>
          </a:p>
          <a:p>
            <a:pPr algn="just"/>
            <a:endParaRPr lang="pl-PL" dirty="0"/>
          </a:p>
        </p:txBody>
      </p:sp>
    </p:spTree>
    <p:extLst>
      <p:ext uri="{BB962C8B-B14F-4D97-AF65-F5344CB8AC3E}">
        <p14:creationId xmlns:p14="http://schemas.microsoft.com/office/powerpoint/2010/main" val="147643414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Wnioski o płatność</a:t>
            </a:r>
          </a:p>
        </p:txBody>
      </p:sp>
      <p:sp>
        <p:nvSpPr>
          <p:cNvPr id="3" name="Symbol zastępczy zawartości 2"/>
          <p:cNvSpPr>
            <a:spLocks noGrp="1"/>
          </p:cNvSpPr>
          <p:nvPr>
            <p:ph idx="1"/>
          </p:nvPr>
        </p:nvSpPr>
        <p:spPr/>
        <p:txBody>
          <a:bodyPr>
            <a:normAutofit/>
          </a:bodyPr>
          <a:lstStyle/>
          <a:p>
            <a:pPr algn="just"/>
            <a:r>
              <a:rPr lang="pl-PL" dirty="0"/>
              <a:t>Instytucja Pośrednicząca dokonuje weryfikacji pierwszego wniosku o płatność </a:t>
            </a:r>
            <a:r>
              <a:rPr lang="pl-PL" b="1" dirty="0"/>
              <a:t>w terminie 5 dni roboczych od dnia jego otrzymania.</a:t>
            </a:r>
          </a:p>
          <a:p>
            <a:pPr algn="just"/>
            <a:endParaRPr lang="pl-PL" dirty="0"/>
          </a:p>
          <a:p>
            <a:pPr algn="just"/>
            <a:r>
              <a:rPr lang="pl-PL" dirty="0"/>
              <a:t>Instytucja Pośrednicząca dokonuje weryfikacji drugiego i kolejnych wniosków o płatność </a:t>
            </a:r>
            <a:r>
              <a:rPr lang="pl-PL" b="1" dirty="0"/>
              <a:t>w terminie 20 dni roboczych od dnia jego otrzymania, </a:t>
            </a:r>
            <a:r>
              <a:rPr lang="pl-PL" dirty="0"/>
              <a:t>przy czym termin ten dotyczy pierwszej złożonej przez Beneficjenta wersji wniosku o płatność. Kolejne </a:t>
            </a:r>
            <a:r>
              <a:rPr lang="pl-PL" b="1" dirty="0"/>
              <a:t>wersje wniosku o płatność podlegają weryfikacji w terminie do 15 dni roboczych od daty ich otrzymania.</a:t>
            </a:r>
          </a:p>
          <a:p>
            <a:pPr algn="just"/>
            <a:endParaRPr lang="pl-PL" b="1" dirty="0"/>
          </a:p>
          <a:p>
            <a:pPr algn="just"/>
            <a:r>
              <a:rPr lang="pl-PL" dirty="0"/>
              <a:t>W celu zapewnienia prawidłowej oceny kwalifikowalności wydatków, w trakcie weryfikacji wniosku o płatność dokonywana jest </a:t>
            </a:r>
            <a:r>
              <a:rPr lang="pl-PL" b="1" dirty="0"/>
              <a:t>pogłębiona analiza</a:t>
            </a:r>
            <a:r>
              <a:rPr lang="pl-PL" dirty="0"/>
              <a:t>, polegająca na weryfikacji dokumentów źródłowych, IP po otrzymaniu wniosku</a:t>
            </a:r>
            <a:br>
              <a:rPr lang="pl-PL" dirty="0"/>
            </a:br>
            <a:r>
              <a:rPr lang="pl-PL" dirty="0"/>
              <a:t>o płatność, </a:t>
            </a:r>
            <a:r>
              <a:rPr lang="pl-PL" b="1" dirty="0"/>
              <a:t>w terminie 5 dni roboczych od dnia wpływu wniosku o płatność </a:t>
            </a:r>
            <a:r>
              <a:rPr lang="pl-PL" dirty="0"/>
              <a:t>sporządzi wykaz dokumentów podlegających pogłębionej analizie i zwróci się do beneficjenta o ich przekazanie.</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431541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Dokumentowanie wydatków</a:t>
            </a:r>
          </a:p>
        </p:txBody>
      </p:sp>
      <p:sp>
        <p:nvSpPr>
          <p:cNvPr id="3" name="Symbol zastępczy zawartości 2"/>
          <p:cNvSpPr>
            <a:spLocks noGrp="1"/>
          </p:cNvSpPr>
          <p:nvPr>
            <p:ph idx="1"/>
          </p:nvPr>
        </p:nvSpPr>
        <p:spPr/>
        <p:txBody>
          <a:bodyPr>
            <a:noAutofit/>
          </a:bodyPr>
          <a:lstStyle/>
          <a:p>
            <a:pPr algn="just"/>
            <a:r>
              <a:rPr lang="pl-PL" dirty="0"/>
              <a:t>Dowodem poniesienia wydatku jest </a:t>
            </a:r>
            <a:r>
              <a:rPr lang="pl-PL" b="1" dirty="0"/>
              <a:t>zapłacona faktura </a:t>
            </a:r>
            <a:r>
              <a:rPr lang="pl-PL" dirty="0"/>
              <a:t>(sporządzona zgodnie z ustawą o podatku od towarów i usług</a:t>
            </a:r>
            <a:br>
              <a:rPr lang="pl-PL" dirty="0"/>
            </a:br>
            <a:r>
              <a:rPr lang="pl-PL" dirty="0"/>
              <a:t>z dnia 11 marca 2004 r. (</a:t>
            </a:r>
            <a:r>
              <a:rPr lang="pl-PL" dirty="0" err="1"/>
              <a:t>t.j</a:t>
            </a:r>
            <a:r>
              <a:rPr lang="pl-PL" dirty="0"/>
              <a:t>. Dz.U. z 2011 r., Nr 177, poz. 1054 z </a:t>
            </a:r>
            <a:r>
              <a:rPr lang="pl-PL" dirty="0" err="1"/>
              <a:t>późn</a:t>
            </a:r>
            <a:r>
              <a:rPr lang="pl-PL" dirty="0"/>
              <a:t>. zm.) oraz z rozporządzeniem Ministra Finansów wydanym na podstawie art. 106o-106q ww. ustawy) lub inny dokument księgowy o równoważnej wartości dowodowej wraz z odpowiednim dokumentem potwierdzającym dokonanie płatności.</a:t>
            </a:r>
          </a:p>
          <a:p>
            <a:pPr algn="just"/>
            <a:endParaRPr lang="pl-PL" dirty="0"/>
          </a:p>
          <a:p>
            <a:pPr algn="just"/>
            <a:r>
              <a:rPr lang="pl-PL" dirty="0"/>
              <a:t>W przypadku faktur lub innych dokumentów księgowych wystawionych w językach obcych i/lub walutach obcych za wydatek kwalifikowany uznaje się wydatek faktycznie poniesiony. W przypadku trudności z identyfikacją zapisów faktury lub innego dokumentu księgowego beneficjent będzie zobowiązany dostarczyć wiarygodne tłumaczenie dokumentu.</a:t>
            </a:r>
          </a:p>
          <a:p>
            <a:pPr algn="just"/>
            <a:r>
              <a:rPr lang="pl-PL" b="1" dirty="0"/>
              <a:t>Amortyzacja</a:t>
            </a:r>
            <a:r>
              <a:rPr lang="pl-PL" dirty="0"/>
              <a:t> - dokument potwierdzającym wysokość odpisów amortyzacyjnych jest polecenie księgowania.</a:t>
            </a:r>
          </a:p>
          <a:p>
            <a:pPr algn="just"/>
            <a:r>
              <a:rPr lang="pl-PL" b="1" dirty="0"/>
              <a:t>Wolontariat</a:t>
            </a:r>
            <a:r>
              <a:rPr lang="pl-PL" dirty="0"/>
              <a:t> -porozumienie pomiędzy wolontariuszem a beneficjentem (określające zakres, sposób i czas wykonywania świadczeń wolontariuszy) oraz protokół potwierdzający wykonanie zadań w projekcie, zawierający co najmniej następujące informacje: imię i nazwisko wolontariusza, datę i miejsce świadczenia pracy, wymiar godzinowy, szacunkową wartość realizowanych zadań, zakres realizowanych zadań oraz uzasadnienie ich związku z projektem jak również uzasadnienie obliczenia ich wartości oraz podpis wolontariusza i beneficjenta.</a:t>
            </a:r>
          </a:p>
          <a:p>
            <a:endParaRPr lang="pl-PL" dirty="0"/>
          </a:p>
          <a:p>
            <a:endParaRPr lang="pl-PL" dirty="0"/>
          </a:p>
          <a:p>
            <a:endParaRPr lang="pl-PL" dirty="0"/>
          </a:p>
          <a:p>
            <a:endParaRPr lang="pl-PL" dirty="0"/>
          </a:p>
          <a:p>
            <a:endParaRPr lang="pl-PL" dirty="0"/>
          </a:p>
          <a:p>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dirty="0"/>
          </a:p>
        </p:txBody>
      </p:sp>
    </p:spTree>
    <p:extLst>
      <p:ext uri="{BB962C8B-B14F-4D97-AF65-F5344CB8AC3E}">
        <p14:creationId xmlns:p14="http://schemas.microsoft.com/office/powerpoint/2010/main" val="1306796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1318254"/>
            <a:ext cx="11348581" cy="500715"/>
          </a:xfrm>
        </p:spPr>
        <p:txBody>
          <a:bodyPr/>
          <a:lstStyle/>
          <a:p>
            <a:r>
              <a:rPr lang="pl-PL" b="1" dirty="0"/>
              <a:t>Pogłębiona analiza wniosków o płatność</a:t>
            </a:r>
          </a:p>
        </p:txBody>
      </p:sp>
      <p:sp>
        <p:nvSpPr>
          <p:cNvPr id="3" name="Symbol zastępczy zawartości 2"/>
          <p:cNvSpPr>
            <a:spLocks noGrp="1"/>
          </p:cNvSpPr>
          <p:nvPr>
            <p:ph idx="1"/>
          </p:nvPr>
        </p:nvSpPr>
        <p:spPr/>
        <p:txBody>
          <a:bodyPr>
            <a:noAutofit/>
          </a:bodyPr>
          <a:lstStyle/>
          <a:p>
            <a:pPr algn="just"/>
            <a:r>
              <a:rPr lang="pl-PL" dirty="0"/>
              <a:t>Pozycje z wniosku o płatność </a:t>
            </a:r>
            <a:r>
              <a:rPr lang="pl-PL" b="1" dirty="0"/>
              <a:t>są wybierane do weryfikacji w oparciu o metodykę doboru dokumentów</a:t>
            </a:r>
            <a:r>
              <a:rPr lang="pl-PL" dirty="0"/>
              <a:t> dotyczących </a:t>
            </a:r>
            <a:r>
              <a:rPr lang="pl-PL" b="1" dirty="0"/>
              <a:t>wydatków najbardziej ryzykownych</a:t>
            </a:r>
            <a:r>
              <a:rPr lang="pl-PL" dirty="0"/>
              <a:t> do sprawdzenia w trakcie weryfikacji wniosku o płatność i danych uczestników, określoną w Rocznych Planach Kontroli.</a:t>
            </a:r>
          </a:p>
          <a:p>
            <a:pPr algn="just"/>
            <a:endParaRPr lang="pl-PL" dirty="0"/>
          </a:p>
          <a:p>
            <a:pPr algn="just"/>
            <a:r>
              <a:rPr lang="pl-PL" dirty="0"/>
              <a:t>Sposób prowadzenia pogłębionej analizy zależy od sposobu rozliczania wydatków we wniosku o płatność, tj. rozliczanie na podstawie rzeczywiście poniesionych wydatków lub metod uproszczonych Metodyka doboru dokumentów dotyczących wydatków najbardziej ryzykownych do sprawdzenia w trakcie weryfikacji wniosku o płatność i danych uczestników </a:t>
            </a:r>
            <a:r>
              <a:rPr lang="pl-PL" b="1" dirty="0"/>
              <a:t>projektu rozliczanego na podstawie rzeczywiście poniesionych wydatków </a:t>
            </a:r>
            <a:r>
              <a:rPr lang="pl-PL" dirty="0"/>
              <a:t>uwzględnia następujące wymogi:</a:t>
            </a:r>
          </a:p>
          <a:p>
            <a:pPr algn="just"/>
            <a:r>
              <a:rPr lang="pl-PL" dirty="0"/>
              <a:t>a) </a:t>
            </a:r>
            <a:r>
              <a:rPr lang="pl-PL" b="1" dirty="0"/>
              <a:t>obligatoryjnemu sprawdzeniu podlega dokumentacja źródłowa dotycząca minimum 5% pozycji wydatków, jednak nie mniej niż 3 pozycje wydatków i nie więcej niż 10 pozycji wydatków </a:t>
            </a:r>
            <a:r>
              <a:rPr lang="pl-PL" dirty="0"/>
              <a:t>(chyba że we wniosku o płatność wykazano mniej niż 3 pozycje wydatków), które zostały wykazane w tym wniosku, zwana „próbą dokumentów”, </a:t>
            </a:r>
          </a:p>
          <a:p>
            <a:pPr algn="just"/>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Tree>
    <p:extLst>
      <p:ext uri="{BB962C8B-B14F-4D97-AF65-F5344CB8AC3E}">
        <p14:creationId xmlns:p14="http://schemas.microsoft.com/office/powerpoint/2010/main" val="170360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1318254"/>
            <a:ext cx="11348581" cy="500715"/>
          </a:xfrm>
        </p:spPr>
        <p:txBody>
          <a:bodyPr/>
          <a:lstStyle/>
          <a:p>
            <a:r>
              <a:rPr lang="pl-PL" b="1" dirty="0"/>
              <a:t>Pogłębiona analiza wniosków o płatność</a:t>
            </a:r>
          </a:p>
        </p:txBody>
      </p:sp>
      <p:sp>
        <p:nvSpPr>
          <p:cNvPr id="3" name="Symbol zastępczy zawartości 2"/>
          <p:cNvSpPr>
            <a:spLocks noGrp="1"/>
          </p:cNvSpPr>
          <p:nvPr>
            <p:ph idx="1"/>
          </p:nvPr>
        </p:nvSpPr>
        <p:spPr/>
        <p:txBody>
          <a:bodyPr>
            <a:noAutofit/>
          </a:bodyPr>
          <a:lstStyle/>
          <a:p>
            <a:pPr algn="just"/>
            <a:r>
              <a:rPr lang="pl-PL" b="1" dirty="0"/>
              <a:t>Weryfikacji podlegają dokumenty finansowo-księgowe wraz z dowodami zapłaty oraz pozostała dokumentacja źródłowa, która jest niezbędna do ustalenia kwalifikowalności wydatków, w szczególności:</a:t>
            </a:r>
          </a:p>
          <a:p>
            <a:pPr algn="just"/>
            <a:r>
              <a:rPr lang="pl-PL" dirty="0"/>
              <a:t>a) w przypadku wydatków na wynagrodzenia personelu – m.in. umowy o pracę/umowy cywilnoprawne, zakresy obowiązków, opisy stanowisk, listy płac, protokoły odbioru, </a:t>
            </a:r>
          </a:p>
          <a:p>
            <a:pPr algn="just"/>
            <a:r>
              <a:rPr lang="pl-PL" dirty="0"/>
              <a:t>b) w przypadku wydatków dotyczących zamówień o wartości przekraczającej 20 000 PLN netto – m.in. dokumenty potwierdzające dokonanie rozeznania rynku, dokumenty z przeprowadzonego postępowania konkurencyjnego lub dokumenty potwierdzające zwolnienie z zastosowania tego trybu, umowy i faktury, </a:t>
            </a:r>
          </a:p>
          <a:p>
            <a:pPr algn="just"/>
            <a:r>
              <a:rPr lang="pl-PL" dirty="0"/>
              <a:t>c) w przypadku wydatków dotyczących wykonania różnego rodzaju produktów/opracowań/ekspertyz na rzecz projektu – m.in. dokumenty związane z wyborem wykonawcy, umowy, faktury, produkty umów oraz dokumenty potwierdzające dokonanie odbioru przedmiotu umowy, </a:t>
            </a:r>
          </a:p>
          <a:p>
            <a:pPr algn="just"/>
            <a:r>
              <a:rPr lang="pl-PL" dirty="0"/>
              <a:t>d) w przypadku weryfikacji, o której mowa w pkt 5 lit d, podlegają w szczególności: dokumenty potwierdzające kwalifikowalność uczestnika projektu (m.in. oświadczenia, zaświadczenia urzędowe), certyfikaty, listy obecności; </a:t>
            </a:r>
          </a:p>
          <a:p>
            <a:pPr algn="just"/>
            <a:endParaRPr lang="pl-PL" dirty="0"/>
          </a:p>
          <a:p>
            <a:pPr algn="just"/>
            <a:endParaRPr lang="pl-PL" i="1" dirty="0"/>
          </a:p>
          <a:p>
            <a:pPr algn="just"/>
            <a:endParaRPr lang="pl-PL" dirty="0"/>
          </a:p>
          <a:p>
            <a:pPr algn="just"/>
            <a:endParaRPr lang="pl-PL" dirty="0"/>
          </a:p>
          <a:p>
            <a:pPr marL="457200" indent="-457200" algn="just">
              <a:buAutoNum type="alphaLcParenR"/>
            </a:pPr>
            <a:endParaRPr lang="pl-PL" dirty="0"/>
          </a:p>
          <a:p>
            <a:pPr algn="just"/>
            <a:endParaRPr lang="pl-PL" dirty="0"/>
          </a:p>
          <a:p>
            <a:pPr algn="just"/>
            <a:endParaRPr lang="pl-PL" dirty="0"/>
          </a:p>
          <a:p>
            <a:pPr algn="just"/>
            <a:endParaRPr lang="pl-PL" dirty="0"/>
          </a:p>
          <a:p>
            <a:pPr algn="just"/>
            <a:endParaRPr lang="pl-PL" dirty="0"/>
          </a:p>
          <a:p>
            <a:pPr algn="just"/>
            <a:endParaRPr lang="pl-PL" i="1" dirty="0"/>
          </a:p>
          <a:p>
            <a:pPr algn="just"/>
            <a:endParaRPr lang="pl-PL" dirty="0"/>
          </a:p>
        </p:txBody>
      </p:sp>
    </p:spTree>
    <p:extLst>
      <p:ext uri="{BB962C8B-B14F-4D97-AF65-F5344CB8AC3E}">
        <p14:creationId xmlns:p14="http://schemas.microsoft.com/office/powerpoint/2010/main" val="892249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1318254"/>
            <a:ext cx="11348581" cy="500715"/>
          </a:xfrm>
        </p:spPr>
        <p:txBody>
          <a:bodyPr/>
          <a:lstStyle/>
          <a:p>
            <a:r>
              <a:rPr lang="pl-PL" b="1" dirty="0"/>
              <a:t>Pogłębiona analiza wniosków o płatność</a:t>
            </a:r>
          </a:p>
        </p:txBody>
      </p:sp>
      <p:sp>
        <p:nvSpPr>
          <p:cNvPr id="3" name="Symbol zastępczy zawartości 2"/>
          <p:cNvSpPr>
            <a:spLocks noGrp="1"/>
          </p:cNvSpPr>
          <p:nvPr>
            <p:ph idx="1"/>
          </p:nvPr>
        </p:nvSpPr>
        <p:spPr>
          <a:xfrm>
            <a:off x="313151" y="1800911"/>
            <a:ext cx="11348581" cy="4351338"/>
          </a:xfrm>
        </p:spPr>
        <p:txBody>
          <a:bodyPr>
            <a:noAutofit/>
          </a:bodyPr>
          <a:lstStyle/>
          <a:p>
            <a:pPr marL="285750" indent="-285750" algn="just">
              <a:buFont typeface="Wingdings" panose="05000000000000000000" pitchFamily="2" charset="2"/>
              <a:buChar char="§"/>
            </a:pPr>
            <a:r>
              <a:rPr lang="pl-PL" dirty="0"/>
              <a:t>Weryfikacji podlegają dowody postępu rzeczowego projektu oraz dokumenty potwierdzające osiągnięcie produktów lub rezultatów określonych w umowie o dofinansowanie, np. listy obecności, certyfikaty, przy czym w przypadku weryfikacji uczestników podlegają w szczególności: dokumenty potwierdzające kwalifikowalność uczestnika projektu (m.in. oświadczenia, zaświadczenia urzędowe); </a:t>
            </a:r>
          </a:p>
          <a:p>
            <a:pPr marL="285750" indent="-285750" algn="just">
              <a:buFont typeface="Wingdings" panose="05000000000000000000" pitchFamily="2" charset="2"/>
              <a:buChar char="§"/>
            </a:pPr>
            <a:r>
              <a:rPr lang="pl-PL" dirty="0"/>
              <a:t>Weryfikacja jest prowadzona z wykorzystaniem danych i dokumentów przekazywanych za pośrednictwem SL 2014.</a:t>
            </a:r>
          </a:p>
          <a:p>
            <a:pPr marL="285750" indent="-285750" algn="just">
              <a:buFont typeface="Wingdings" panose="05000000000000000000" pitchFamily="2" charset="2"/>
              <a:buChar char="§"/>
            </a:pPr>
            <a:r>
              <a:rPr lang="pl-PL" dirty="0"/>
              <a:t>W przypadku, gdy pogłębiona </a:t>
            </a:r>
            <a:r>
              <a:rPr lang="pl-PL" b="1" dirty="0"/>
              <a:t>analiza dwóch kolejnych wniosków o płatność</a:t>
            </a:r>
            <a:r>
              <a:rPr lang="pl-PL" dirty="0"/>
              <a:t> rozliczających wydatki lub kontrola projektu (jeśli dotyczy) </a:t>
            </a:r>
            <a:r>
              <a:rPr lang="pl-PL" b="1" dirty="0"/>
              <a:t>nie wykaże nieuzasadnionych wydatków</a:t>
            </a:r>
            <a:r>
              <a:rPr lang="pl-PL" dirty="0"/>
              <a:t>, w kolejnych wnioskach o płatność Instytucja nadzorująca projekt </a:t>
            </a:r>
            <a:r>
              <a:rPr lang="pl-PL" b="1" dirty="0"/>
              <a:t>może dokonywać weryfikacji próby pozycji wyłącznie na podstawie faktur lub dokumentów</a:t>
            </a:r>
            <a:br>
              <a:rPr lang="pl-PL" b="1" dirty="0"/>
            </a:br>
            <a:r>
              <a:rPr lang="pl-PL" b="1" dirty="0"/>
              <a:t>o równoważnej wartości dowodowej wraz z dowodami zapłaty</a:t>
            </a:r>
            <a:r>
              <a:rPr lang="pl-PL" dirty="0"/>
              <a:t>, przy czym nie dotyczy to weryfikacji kwalifikowalności uczestników.</a:t>
            </a:r>
          </a:p>
          <a:p>
            <a:pPr marL="285750" indent="-285750" algn="just">
              <a:buFont typeface="Wingdings" panose="05000000000000000000" pitchFamily="2" charset="2"/>
              <a:buChar char="§"/>
            </a:pPr>
            <a:r>
              <a:rPr lang="pl-PL" dirty="0"/>
              <a:t>Instytucja nadzorująca projekt może na każdym etapie realizacji projektu przeprowadzać pogłębioną analizę polegającą na weryfikacji dokumentów źródłowych potwierdzających wszystkie wydatki wykazane we wniosku</a:t>
            </a:r>
            <a:br>
              <a:rPr lang="pl-PL" dirty="0"/>
            </a:br>
            <a:r>
              <a:rPr lang="pl-PL" dirty="0"/>
              <a:t>o płatność i wszystkie dane uczestników; </a:t>
            </a:r>
          </a:p>
          <a:p>
            <a:pPr marL="285750" indent="-285750" algn="just">
              <a:buFont typeface="Wingdings" panose="05000000000000000000" pitchFamily="2" charset="2"/>
              <a:buChar char="§"/>
            </a:pPr>
            <a:r>
              <a:rPr lang="pl-PL" dirty="0"/>
              <a:t>W przypadku cyklicznego wykazywania w kolejnych wnioskach o płatność wydatków wynikających z tych samych dokumentów źródłowych (np. jednej umowy o pracę) - nie ma konieczności ponownego sprawdzania tych samych dokumentów źródłowych, o ile w wyniku wcześniejszej weryfikacji nie stwierdzono nieuzasadnionych wydatków.</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3973604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1318254"/>
            <a:ext cx="11348581" cy="500715"/>
          </a:xfrm>
        </p:spPr>
        <p:txBody>
          <a:bodyPr/>
          <a:lstStyle/>
          <a:p>
            <a:r>
              <a:rPr lang="pl-PL" b="1" dirty="0"/>
              <a:t>Kompletowanie dokumentacji, w tym od partnerów</a:t>
            </a:r>
          </a:p>
        </p:txBody>
      </p:sp>
      <p:sp>
        <p:nvSpPr>
          <p:cNvPr id="3" name="Symbol zastępczy zawartości 2"/>
          <p:cNvSpPr>
            <a:spLocks noGrp="1"/>
          </p:cNvSpPr>
          <p:nvPr>
            <p:ph idx="1"/>
          </p:nvPr>
        </p:nvSpPr>
        <p:spPr/>
        <p:txBody>
          <a:bodyPr>
            <a:noAutofit/>
          </a:bodyPr>
          <a:lstStyle/>
          <a:p>
            <a:pPr algn="just"/>
            <a:r>
              <a:rPr lang="pl-PL" b="1" dirty="0"/>
              <a:t>Podczas kontroli u beneficjenta będzie weryfikowana m.in. następująca dokumentacja:</a:t>
            </a:r>
          </a:p>
          <a:p>
            <a:pPr marL="342900" indent="-342900" algn="just">
              <a:buAutoNum type="arabicParenR"/>
            </a:pPr>
            <a:r>
              <a:rPr lang="pl-PL" b="1" dirty="0"/>
              <a:t>Związana z wyborem wykonawców – </a:t>
            </a:r>
            <a:r>
              <a:rPr lang="pl-PL" dirty="0"/>
              <a:t>protokoły, oferty, w tym z rozeznania rynku przy wydatkach powyżej 20.000 zł netto, dowody na prawidłowe przeprowadzenie procedury wg PZP (ogłoszenie, zrzut ekranu z BIP, SIWZ, oferty, protokoły, zawiadomienia, </a:t>
            </a:r>
            <a:r>
              <a:rPr lang="pl-PL" dirty="0" err="1"/>
              <a:t>SzOPZ</a:t>
            </a:r>
            <a:r>
              <a:rPr lang="pl-PL" dirty="0"/>
              <a:t>, podpisane umowy z wykonawcami, wymagane załączniki), dowody na prawidłowe przeprowadzenie Zasady konkurencyjności (ogłoszenie, zrzut ekranu z Bazy konkurencyjności, oferty, protokół</a:t>
            </a:r>
            <a:br>
              <a:rPr lang="pl-PL" dirty="0"/>
            </a:br>
            <a:r>
              <a:rPr lang="pl-PL" dirty="0"/>
              <a:t>z wyboru wykonawców, umowy z załącznikami), </a:t>
            </a:r>
            <a:r>
              <a:rPr lang="pl-PL" sz="2000" b="1" dirty="0"/>
              <a:t>inne?</a:t>
            </a:r>
          </a:p>
          <a:p>
            <a:pPr algn="just"/>
            <a:r>
              <a:rPr lang="pl-PL" b="1" dirty="0"/>
              <a:t>Uwaga: </a:t>
            </a:r>
            <a:r>
              <a:rPr lang="pl-PL" dirty="0"/>
              <a:t>umowy z wykonawcami są konieczne przy wydatkach powyżej 50.000 zł netto, chyba że przepisy stawiają inne wymogi np. konieczność zachowania formy pisemnej przy umowach zlecenia.</a:t>
            </a:r>
          </a:p>
          <a:p>
            <a:pPr algn="just"/>
            <a:endParaRPr lang="pl-PL" dirty="0"/>
          </a:p>
          <a:p>
            <a:pPr marL="342900" indent="-342900" algn="just">
              <a:buAutoNum type="arabicParenR" startAt="2"/>
            </a:pPr>
            <a:r>
              <a:rPr lang="pl-PL" b="1" dirty="0"/>
              <a:t>Związana z angażowaniem personelu </a:t>
            </a:r>
            <a:r>
              <a:rPr lang="pl-PL" dirty="0"/>
              <a:t>– umowy, ewidencje czasu pracy (gdy wynika to z przepisów i/lub Wytycznych, wewnętrznych regulaminów), przeszkolenie BHP na stanowisku pracy, zaświadczenie od lekarza medycyny pracy, zakres zadań i odpowiedzialności, plan urlopów, listy płac, dowody na udzielenie urlopów okolicznościowych, taryfikator płac, noty obciążeniowe (wolontariat), protokoły odbioru prac, </a:t>
            </a:r>
            <a:r>
              <a:rPr lang="pl-PL" sz="2000" b="1" dirty="0"/>
              <a:t>inne?</a:t>
            </a:r>
          </a:p>
          <a:p>
            <a:pPr algn="just"/>
            <a:endParaRPr lang="pl-PL" sz="2000" b="1" dirty="0"/>
          </a:p>
          <a:p>
            <a:pPr algn="just"/>
            <a:endParaRPr lang="pl-PL" b="1" dirty="0"/>
          </a:p>
          <a:p>
            <a:pPr algn="just"/>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457200" indent="-45720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i="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2022935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3490" y="1318254"/>
            <a:ext cx="11348581" cy="500715"/>
          </a:xfrm>
        </p:spPr>
        <p:txBody>
          <a:bodyPr/>
          <a:lstStyle/>
          <a:p>
            <a:r>
              <a:rPr lang="pl-PL" b="1" dirty="0"/>
              <a:t>Kompletowanie dokumentacji, w tym od partnerów</a:t>
            </a:r>
          </a:p>
        </p:txBody>
      </p:sp>
      <p:sp>
        <p:nvSpPr>
          <p:cNvPr id="3" name="Symbol zastępczy zawartości 2"/>
          <p:cNvSpPr>
            <a:spLocks noGrp="1"/>
          </p:cNvSpPr>
          <p:nvPr>
            <p:ph idx="1"/>
          </p:nvPr>
        </p:nvSpPr>
        <p:spPr>
          <a:xfrm>
            <a:off x="383489" y="1706428"/>
            <a:ext cx="11348581" cy="4351338"/>
          </a:xfrm>
        </p:spPr>
        <p:txBody>
          <a:bodyPr>
            <a:noAutofit/>
          </a:bodyPr>
          <a:lstStyle/>
          <a:p>
            <a:pPr algn="just"/>
            <a:r>
              <a:rPr lang="pl-PL" b="1" dirty="0"/>
              <a:t>Podczas kontroli u beneficjenta będzie weryfikowana m.in. następująca dokumentacja (cd):</a:t>
            </a:r>
          </a:p>
          <a:p>
            <a:pPr marL="342900" indent="-342900" algn="just">
              <a:buAutoNum type="arabicParenR"/>
            </a:pPr>
            <a:r>
              <a:rPr lang="pl-PL" b="1" dirty="0"/>
              <a:t>Związana z uczestnikami projektu – </a:t>
            </a:r>
            <a:r>
              <a:rPr lang="pl-PL" dirty="0"/>
              <a:t>formularze zgłoszeniowe</a:t>
            </a:r>
            <a:r>
              <a:rPr lang="pl-PL" b="1" dirty="0"/>
              <a:t>, </a:t>
            </a:r>
            <a:r>
              <a:rPr lang="pl-PL" dirty="0"/>
              <a:t>zdjęcia, orzeczenia/zaświadczenia</a:t>
            </a:r>
            <a:br>
              <a:rPr lang="pl-PL" dirty="0"/>
            </a:br>
            <a:r>
              <a:rPr lang="pl-PL" dirty="0"/>
              <a:t>o niepełnosprawności, inne dowody na kwalifikowalność uczestników;</a:t>
            </a:r>
          </a:p>
          <a:p>
            <a:pPr marL="342900" indent="-342900" algn="just">
              <a:buAutoNum type="arabicParenR"/>
            </a:pPr>
            <a:r>
              <a:rPr lang="pl-PL" b="1" dirty="0"/>
              <a:t>Związana z przebiegiem wsparcia – </a:t>
            </a:r>
            <a:r>
              <a:rPr lang="pl-PL" dirty="0"/>
              <a:t>listy obecności, umowy uczestnictwa, dzienniki zajęć, programy szkoleń/warsztatów, listy zwrotów za dojazdy + dokumentacja wydatków, listy ubezpieczeniowe + faktura;</a:t>
            </a:r>
          </a:p>
          <a:p>
            <a:pPr marL="342900" indent="-342900" algn="just">
              <a:buAutoNum type="arabicParenR"/>
            </a:pPr>
            <a:r>
              <a:rPr lang="pl-PL" b="1" dirty="0"/>
              <a:t>Związana z przestrzeganiem ochrony danych osobowych – </a:t>
            </a:r>
            <a:r>
              <a:rPr lang="pl-PL" dirty="0"/>
              <a:t>Polityka bezpieczeństwa danych osobowych, upoważnienia do przetwarzania danych, wykazy osób upoważnionych;</a:t>
            </a:r>
          </a:p>
          <a:p>
            <a:pPr marL="342900" indent="-342900" algn="just">
              <a:buAutoNum type="arabicParenR"/>
            </a:pPr>
            <a:r>
              <a:rPr lang="pl-PL" b="1" dirty="0"/>
              <a:t>Związana z informacją i promocją – </a:t>
            </a:r>
            <a:r>
              <a:rPr lang="pl-PL" dirty="0"/>
              <a:t>po 1 egzemplarzu materiałów informacyjno-promocyjnych, zdjęcia </a:t>
            </a:r>
            <a:r>
              <a:rPr lang="pl-PL" dirty="0" err="1"/>
              <a:t>ologowanego</a:t>
            </a:r>
            <a:r>
              <a:rPr lang="pl-PL" dirty="0"/>
              <a:t> sprzętu zakupionego z projektu, zdjęcia materiałów wydanych dla uczestników, zrzuty ekranów z informacją</a:t>
            </a:r>
            <a:br>
              <a:rPr lang="pl-PL" dirty="0"/>
            </a:br>
            <a:r>
              <a:rPr lang="pl-PL" dirty="0"/>
              <a:t>o projekcie;</a:t>
            </a:r>
          </a:p>
          <a:p>
            <a:pPr marL="342900" indent="-342900" algn="just">
              <a:buAutoNum type="arabicParenR"/>
            </a:pPr>
            <a:r>
              <a:rPr lang="pl-PL" b="1" dirty="0"/>
              <a:t>Związana z kwotami ryczałtowymi </a:t>
            </a:r>
            <a:r>
              <a:rPr lang="pl-PL" dirty="0"/>
              <a:t>– opisana we wniosku o dofinansowanie;</a:t>
            </a:r>
          </a:p>
          <a:p>
            <a:pPr marL="342900" indent="-342900" algn="just">
              <a:buAutoNum type="arabicParenR"/>
            </a:pPr>
            <a:r>
              <a:rPr lang="pl-PL" b="1" dirty="0"/>
              <a:t>Związana z monitoringiem i ewaluacją – </a:t>
            </a:r>
            <a:r>
              <a:rPr lang="pl-PL" dirty="0"/>
              <a:t>ankiety, testy wraz z raportami, protokoły z egzaminów, raporty</a:t>
            </a:r>
            <a:br>
              <a:rPr lang="pl-PL" dirty="0"/>
            </a:br>
            <a:r>
              <a:rPr lang="pl-PL" dirty="0"/>
              <a:t>z obserwacji,  </a:t>
            </a:r>
            <a:r>
              <a:rPr lang="pl-PL" b="1" dirty="0"/>
              <a:t>inne? </a:t>
            </a:r>
          </a:p>
          <a:p>
            <a:pPr algn="just"/>
            <a:r>
              <a:rPr lang="pl-PL" b="1" dirty="0"/>
              <a:t>Uwaga</a:t>
            </a:r>
            <a:r>
              <a:rPr lang="pl-PL" dirty="0"/>
              <a:t>: ww. dokumentacja dotyczy również partnerów projektu.</a:t>
            </a:r>
          </a:p>
        </p:txBody>
      </p:sp>
    </p:spTree>
    <p:extLst>
      <p:ext uri="{BB962C8B-B14F-4D97-AF65-F5344CB8AC3E}">
        <p14:creationId xmlns:p14="http://schemas.microsoft.com/office/powerpoint/2010/main" val="885428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gn="ctr"/>
            <a:endParaRPr lang="pl-PL" dirty="0"/>
          </a:p>
          <a:p>
            <a:pPr algn="ctr"/>
            <a:endParaRPr lang="pl-PL" dirty="0"/>
          </a:p>
          <a:p>
            <a:pPr algn="ctr"/>
            <a:endParaRPr lang="pl-PL" dirty="0"/>
          </a:p>
          <a:p>
            <a:pPr algn="ctr"/>
            <a:endParaRPr lang="pl-PL" dirty="0"/>
          </a:p>
          <a:p>
            <a:pPr algn="ctr"/>
            <a:r>
              <a:rPr lang="pl-PL" sz="2800" b="1" dirty="0">
                <a:solidFill>
                  <a:srgbClr val="002060"/>
                </a:solidFill>
              </a:rPr>
              <a:t>Kluczowe aspekty kwalifikowalności wydatków na lata 2014-2020</a:t>
            </a:r>
          </a:p>
        </p:txBody>
      </p:sp>
    </p:spTree>
    <p:extLst>
      <p:ext uri="{BB962C8B-B14F-4D97-AF65-F5344CB8AC3E}">
        <p14:creationId xmlns:p14="http://schemas.microsoft.com/office/powerpoint/2010/main" val="4282020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Kwalifikowalność uczestników</a:t>
            </a:r>
          </a:p>
        </p:txBody>
      </p:sp>
      <p:sp>
        <p:nvSpPr>
          <p:cNvPr id="3" name="Symbol zastępczy zawartości 2"/>
          <p:cNvSpPr>
            <a:spLocks noGrp="1"/>
          </p:cNvSpPr>
          <p:nvPr>
            <p:ph idx="1"/>
          </p:nvPr>
        </p:nvSpPr>
        <p:spPr/>
        <p:txBody>
          <a:bodyPr>
            <a:normAutofit/>
          </a:bodyPr>
          <a:lstStyle/>
          <a:p>
            <a:pPr algn="just"/>
            <a:r>
              <a:rPr lang="pl-PL" b="1" dirty="0"/>
              <a:t>Warunkiem kwalifikowalności uczestnika projektu jest: </a:t>
            </a:r>
          </a:p>
          <a:p>
            <a:pPr algn="just"/>
            <a:endParaRPr lang="pl-PL" b="1" dirty="0"/>
          </a:p>
          <a:p>
            <a:pPr algn="just"/>
            <a:r>
              <a:rPr lang="pl-PL" dirty="0"/>
              <a:t>a) spełnienie przez niego kryteriów kwalifikowalności uprawniających do udziału w projekcie, co jest potwierdzone właściwym dokumentem, tj. oświadczeniem lub zaświadczeniem, w zależności od kryterium uprawniającego daną osobę</a:t>
            </a:r>
          </a:p>
          <a:p>
            <a:pPr algn="just"/>
            <a:r>
              <a:rPr lang="pl-PL" dirty="0"/>
              <a:t>lub podmiot do udziału w projekcie,</a:t>
            </a:r>
          </a:p>
          <a:p>
            <a:pPr algn="just"/>
            <a:r>
              <a:rPr lang="pl-PL" dirty="0"/>
              <a:t>b) uzyskanie danych o osobie fizycznej, o których mowa w załączniku nr 1 i 2 do rozporządzenia EFS, tj. m.in. płeć, status na rynku pracy, wiek, wykształcenie, lub danych podmiotu, potrzebnych do monitorowania wskaźników kluczowych oraz przeprowadzenia ewaluacji, oraz zobowiązanie osoby fizycznej do przekazania informacji na temat jej sytuacji po opuszczeniu projektu.</a:t>
            </a:r>
          </a:p>
          <a:p>
            <a:pPr algn="just"/>
            <a:endParaRPr lang="pl-PL" dirty="0"/>
          </a:p>
          <a:p>
            <a:pPr algn="just"/>
            <a:r>
              <a:rPr lang="pl-PL" b="1" dirty="0"/>
              <a:t>Brak uzyskania wszystkich wymaganych danych </a:t>
            </a:r>
            <a:r>
              <a:rPr lang="pl-PL" dirty="0"/>
              <a:t>od uczestnika projektu lub jego opiekuna prawnego (w sytuacji, gdy uczestnik projektu nie posiada zdolności do czynności prawnych) uniemożliwia traktowanie jej/go jako uczestnika projektu.</a:t>
            </a:r>
          </a:p>
        </p:txBody>
      </p:sp>
    </p:spTree>
    <p:extLst>
      <p:ext uri="{BB962C8B-B14F-4D97-AF65-F5344CB8AC3E}">
        <p14:creationId xmlns:p14="http://schemas.microsoft.com/office/powerpoint/2010/main" val="211341690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Wybór sposobu pozyskania środków trwałych</a:t>
            </a:r>
          </a:p>
        </p:txBody>
      </p:sp>
      <p:sp>
        <p:nvSpPr>
          <p:cNvPr id="3" name="Symbol zastępczy zawartości 2"/>
          <p:cNvSpPr>
            <a:spLocks noGrp="1"/>
          </p:cNvSpPr>
          <p:nvPr>
            <p:ph idx="1"/>
          </p:nvPr>
        </p:nvSpPr>
        <p:spPr/>
        <p:txBody>
          <a:bodyPr>
            <a:normAutofit lnSpcReduction="10000"/>
          </a:bodyPr>
          <a:lstStyle/>
          <a:p>
            <a:pPr algn="just"/>
            <a:r>
              <a:rPr lang="pl-PL" b="1" dirty="0"/>
              <a:t>Koszty pozyskania środków trwałych lub wartości niematerialnych i prawnych</a:t>
            </a:r>
            <a:r>
              <a:rPr lang="pl-PL" dirty="0"/>
              <a:t> niezbędnych do realizacji projektu mogą zostać uznane za kwalifikowalne, o ile we wniosku o dofinansowanie zostanie uzasadniona konieczność pozyskania środków trwałych lub wartości niematerialnych i prawnych niezbędnych do realizacji projektu z zastosowaniem najbardziej efektywnej dla danego przypadku metody (zakup, amortyzacja, leasing itp.), uwzględniając przedmiot i cel danego projektu; wymóg uzasadnienia pozyskania dotyczy wyłącznie środków trwałych i wartości niematerialnych</a:t>
            </a:r>
            <a:br>
              <a:rPr lang="pl-PL" dirty="0"/>
            </a:br>
            <a:r>
              <a:rPr lang="pl-PL" dirty="0"/>
              <a:t>i prawnych o wartości początkowej równej lub wyższej niż 3 500 PLN netto.</a:t>
            </a:r>
          </a:p>
          <a:p>
            <a:pPr algn="just"/>
            <a:endParaRPr lang="pl-PL" dirty="0"/>
          </a:p>
          <a:p>
            <a:pPr algn="just"/>
            <a:r>
              <a:rPr lang="pl-PL" b="1" dirty="0"/>
              <a:t>Uzasadnienie konieczności pozyskania środków trwałych </a:t>
            </a:r>
            <a:r>
              <a:rPr lang="pl-PL" dirty="0"/>
              <a:t>oraz wartości niematerialnych i prawnych niezbędnych do realizacji projektu uwzględnia w szczególności:</a:t>
            </a:r>
          </a:p>
          <a:p>
            <a:pPr algn="just"/>
            <a:r>
              <a:rPr lang="pl-PL" dirty="0"/>
              <a:t>a) okres realizacji projektu,</a:t>
            </a:r>
          </a:p>
          <a:p>
            <a:pPr algn="just"/>
            <a:r>
              <a:rPr lang="pl-PL" dirty="0"/>
              <a:t>b) tożsame lub zbliżone do planowanych do pozyskania w ramach projektu środki trwałe lub wartości niematerialne</a:t>
            </a:r>
            <a:br>
              <a:rPr lang="pl-PL" dirty="0"/>
            </a:br>
            <a:r>
              <a:rPr lang="pl-PL" dirty="0"/>
              <a:t>i prawne będące w posiadaniu beneficjenta, w tym środki trwałe lub wartości niematerialne i prawne nabyte w ramach projektów współfinansowanych ze środków publicznych,</a:t>
            </a:r>
          </a:p>
          <a:p>
            <a:pPr algn="just"/>
            <a:r>
              <a:rPr lang="pl-PL" dirty="0"/>
              <a:t>c) wybór metody pozyskania środków trwałych oraz wartości niematerialnych i prawnych niezbędnych do realizacji projektu.</a:t>
            </a:r>
          </a:p>
          <a:p>
            <a:pPr algn="just"/>
            <a:endParaRPr lang="pl-PL" dirty="0"/>
          </a:p>
          <a:p>
            <a:pPr algn="just"/>
            <a:endParaRPr lang="pl-PL" dirty="0"/>
          </a:p>
        </p:txBody>
      </p:sp>
    </p:spTree>
    <p:extLst>
      <p:ext uri="{BB962C8B-B14F-4D97-AF65-F5344CB8AC3E}">
        <p14:creationId xmlns:p14="http://schemas.microsoft.com/office/powerpoint/2010/main" val="117384165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a:p>
            <a:pPr algn="ctr">
              <a:spcBef>
                <a:spcPct val="0"/>
              </a:spcBef>
            </a:pPr>
            <a:endParaRPr lang="pl-PL" sz="2800" b="1" dirty="0">
              <a:solidFill>
                <a:srgbClr val="002060"/>
              </a:solidFill>
              <a:ea typeface="+mj-ea"/>
            </a:endParaRPr>
          </a:p>
          <a:p>
            <a:pPr algn="ctr">
              <a:spcBef>
                <a:spcPct val="0"/>
              </a:spcBef>
            </a:pPr>
            <a:r>
              <a:rPr lang="pl-PL" sz="2800" b="1" dirty="0">
                <a:solidFill>
                  <a:srgbClr val="002060"/>
                </a:solidFill>
                <a:ea typeface="+mj-ea"/>
              </a:rPr>
              <a:t>Warunki i procedury w zakresie kwalifikowalności wydatków</a:t>
            </a:r>
          </a:p>
          <a:p>
            <a:pPr algn="ctr">
              <a:spcBef>
                <a:spcPct val="0"/>
              </a:spcBef>
            </a:pPr>
            <a:endParaRPr lang="pl-PL" sz="2800" b="1" dirty="0">
              <a:solidFill>
                <a:srgbClr val="002060"/>
              </a:solidFill>
              <a:ea typeface="+mj-ea"/>
            </a:endParaRPr>
          </a:p>
        </p:txBody>
      </p:sp>
    </p:spTree>
    <p:extLst>
      <p:ext uri="{BB962C8B-B14F-4D97-AF65-F5344CB8AC3E}">
        <p14:creationId xmlns:p14="http://schemas.microsoft.com/office/powerpoint/2010/main" val="1800100664"/>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Zakup środków trwałych i wartości niematerialnych i prawnych</a:t>
            </a:r>
          </a:p>
        </p:txBody>
      </p:sp>
      <p:sp>
        <p:nvSpPr>
          <p:cNvPr id="3" name="Symbol zastępczy zawartości 2"/>
          <p:cNvSpPr>
            <a:spLocks noGrp="1"/>
          </p:cNvSpPr>
          <p:nvPr>
            <p:ph idx="1"/>
          </p:nvPr>
        </p:nvSpPr>
        <p:spPr/>
        <p:txBody>
          <a:bodyPr>
            <a:normAutofit/>
          </a:bodyPr>
          <a:lstStyle/>
          <a:p>
            <a:pPr algn="just"/>
            <a:r>
              <a:rPr lang="pl-PL" b="1" dirty="0"/>
              <a:t>Środki trwałe oraz wartości niematerialne i prawne</a:t>
            </a:r>
            <a:r>
              <a:rPr lang="pl-PL" dirty="0"/>
              <a:t>, ze względu na sposób ich wykorzystania w ramach i na rzecz projektu, dzielą się na:</a:t>
            </a:r>
          </a:p>
          <a:p>
            <a:pPr algn="just"/>
            <a:r>
              <a:rPr lang="pl-PL" dirty="0"/>
              <a:t>a) środki trwałe oraz wartości niematerialne i prawne bezpośrednio powiązane z przedmiotem projektu (np. wyposażenie pracowni komputerowych w szkole),</a:t>
            </a:r>
          </a:p>
          <a:p>
            <a:pPr algn="just"/>
            <a:r>
              <a:rPr lang="pl-PL" dirty="0"/>
              <a:t>b) środki trwałe oraz wartości niematerialne i prawne wykorzystywane w celu wspomagania procesu wdrażania projektu (np. rzutnik na szkolenia).</a:t>
            </a:r>
          </a:p>
          <a:p>
            <a:pPr algn="just"/>
            <a:endParaRPr lang="pl-PL" dirty="0"/>
          </a:p>
          <a:p>
            <a:pPr algn="just"/>
            <a:r>
              <a:rPr lang="pl-PL" dirty="0"/>
              <a:t>Wydatki mogą być uznane za kwalifikowalne pod warunkiem ich bezpośredniego wskazania we wniosku</a:t>
            </a:r>
            <a:br>
              <a:rPr lang="pl-PL" dirty="0"/>
            </a:br>
            <a:r>
              <a:rPr lang="pl-PL" dirty="0"/>
              <a:t>o dofinansowanie wraz z uzasadnieniem dla konieczności ich zakupu, przy czym w ramach projektów finansowanych</a:t>
            </a:r>
            <a:br>
              <a:rPr lang="pl-PL" dirty="0"/>
            </a:br>
            <a:r>
              <a:rPr lang="pl-PL" dirty="0"/>
              <a:t>z EFRR – wymóg uzasadniania konieczności zakupu nie dotyczy wyposażenia na stałe zainstalowanego, wpisanego do rejestru środków trwałych i traktowanego jako wydatki inwestycyjne, zgodnie z ustawą o rachunkowości.</a:t>
            </a:r>
          </a:p>
          <a:p>
            <a:pPr algn="just"/>
            <a:endParaRPr lang="pl-PL" dirty="0"/>
          </a:p>
        </p:txBody>
      </p:sp>
    </p:spTree>
    <p:extLst>
      <p:ext uri="{BB962C8B-B14F-4D97-AF65-F5344CB8AC3E}">
        <p14:creationId xmlns:p14="http://schemas.microsoft.com/office/powerpoint/2010/main" val="797641435"/>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Zakup środków trwałych i wartości niematerialnych i prawnych</a:t>
            </a:r>
          </a:p>
        </p:txBody>
      </p:sp>
      <p:sp>
        <p:nvSpPr>
          <p:cNvPr id="3" name="Symbol zastępczy zawartości 2"/>
          <p:cNvSpPr>
            <a:spLocks noGrp="1"/>
          </p:cNvSpPr>
          <p:nvPr>
            <p:ph idx="1"/>
          </p:nvPr>
        </p:nvSpPr>
        <p:spPr/>
        <p:txBody>
          <a:bodyPr>
            <a:normAutofit/>
          </a:bodyPr>
          <a:lstStyle/>
          <a:p>
            <a:pPr algn="just"/>
            <a:r>
              <a:rPr lang="pl-PL" dirty="0"/>
              <a:t>Wydatki poniesione na zakup środków trwałych oraz wartości niematerialnych i prawnych </a:t>
            </a:r>
            <a:r>
              <a:rPr lang="pl-PL" b="1" dirty="0"/>
              <a:t>bezpośrednio powiązanych</a:t>
            </a:r>
            <a:br>
              <a:rPr lang="pl-PL" b="1" dirty="0"/>
            </a:br>
            <a:r>
              <a:rPr lang="pl-PL" b="1" dirty="0"/>
              <a:t>z przedmiotem projektu</a:t>
            </a:r>
            <a:r>
              <a:rPr lang="pl-PL" dirty="0"/>
              <a:t>, a także koszty ich dostawy, montażu i uruchomienia, mogą być kwalifikowalne w całości lub części swojej wartości zgodnie ze wskazaniem beneficjenta opartym o ich faktyczne wykorzystanie na potrzeby projektu.</a:t>
            </a:r>
          </a:p>
          <a:p>
            <a:pPr algn="just"/>
            <a:endParaRPr lang="pl-PL" dirty="0"/>
          </a:p>
          <a:p>
            <a:pPr algn="just"/>
            <a:r>
              <a:rPr lang="pl-PL" dirty="0"/>
              <a:t>Wydatki poniesione na zakup środków trwałych oraz wartości niematerialnych i prawnych </a:t>
            </a:r>
            <a:r>
              <a:rPr lang="pl-PL" b="1" dirty="0"/>
              <a:t>wykorzystywanych w celu wspomagania procesu wdrażania projektu</a:t>
            </a:r>
            <a:r>
              <a:rPr lang="pl-PL" dirty="0"/>
              <a:t> o wartości początkowej równej lub wyższej niż 3 500 PLN netto, mogą być kwalifikowalne wyłącznie w wysokości odpowiadającej odpisom amortyzacyjnym za okres, w którym były one wykorzystywane na rzecz projektu. W takim przypadku rozlicza się wydatki do wysokości odpowiadającej odpisom amortyzacyjnym i stosuje warunki i procedury określone w sekcji 6.12.2 Wytycznych kwalifikowania. W takim przypadku wartość środków trwałych nie wchodzi do limitu środków trwałych i </a:t>
            </a:r>
            <a:r>
              <a:rPr lang="pl-PL" i="1" dirty="0"/>
              <a:t>cross-</a:t>
            </a:r>
            <a:r>
              <a:rPr lang="pl-PL" i="1" dirty="0" err="1"/>
              <a:t>financingu</a:t>
            </a:r>
            <a:r>
              <a:rPr lang="pl-PL" dirty="0"/>
              <a:t>. Jeżeli środki trwałe oraz wartości niematerialne i prawne wykorzystywane są także do innych zadań niż założone w projekcie, wydatki na ich zakup kwalifikują się do współfinansowania w wysokości odpowiadającej odpisom amortyzacyjnym dokonanym w okresie realizacji projektu, proporcjonalnie do ich wykorzystania w celu realizacji projektu.</a:t>
            </a:r>
          </a:p>
        </p:txBody>
      </p:sp>
    </p:spTree>
    <p:extLst>
      <p:ext uri="{BB962C8B-B14F-4D97-AF65-F5344CB8AC3E}">
        <p14:creationId xmlns:p14="http://schemas.microsoft.com/office/powerpoint/2010/main" val="307021778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Zakup środków trwałych i wartości niematerialnych i prawnych</a:t>
            </a:r>
          </a:p>
        </p:txBody>
      </p:sp>
      <p:sp>
        <p:nvSpPr>
          <p:cNvPr id="3" name="Symbol zastępczy zawartości 2"/>
          <p:cNvSpPr>
            <a:spLocks noGrp="1"/>
          </p:cNvSpPr>
          <p:nvPr>
            <p:ph idx="1"/>
          </p:nvPr>
        </p:nvSpPr>
        <p:spPr/>
        <p:txBody>
          <a:bodyPr>
            <a:normAutofit/>
          </a:bodyPr>
          <a:lstStyle/>
          <a:p>
            <a:pPr algn="just"/>
            <a:r>
              <a:rPr lang="pl-PL" dirty="0"/>
              <a:t>W ramach projektów współfinansowanych z EFS, </a:t>
            </a:r>
            <a:r>
              <a:rPr lang="pl-PL" b="1" dirty="0"/>
              <a:t>dopuszczalny procentowy poziom wartości wydatków na zakup środków trwałych </a:t>
            </a:r>
            <a:r>
              <a:rPr lang="pl-PL" dirty="0"/>
              <a:t>o wartości jednostkowej równej i wyższej niż 3500 PLN netto w ramach kosztów bezpośrednich projektu oraz wydatków w ramach </a:t>
            </a:r>
            <a:r>
              <a:rPr lang="pl-PL" i="1" dirty="0"/>
              <a:t>cross-</a:t>
            </a:r>
            <a:r>
              <a:rPr lang="pl-PL" i="1" dirty="0" err="1"/>
              <a:t>financingu</a:t>
            </a:r>
            <a:r>
              <a:rPr lang="pl-PL" i="1" dirty="0"/>
              <a:t> </a:t>
            </a:r>
            <a:r>
              <a:rPr lang="pl-PL" dirty="0"/>
              <a:t>określany jest przez IZ PO w PO lub w SZOOP, pod warunkiem zachowania zgodności z zapisami PO i rozporządzenia ogólnego oraz zasadności przyjęcia określonego poziomu</a:t>
            </a:r>
            <a:br>
              <a:rPr lang="pl-PL" dirty="0"/>
            </a:br>
            <a:r>
              <a:rPr lang="pl-PL" dirty="0"/>
              <a:t>w danym typie projektów. Wydatki ponoszone na zakup środków trwałych oraz </a:t>
            </a:r>
            <a:r>
              <a:rPr lang="pl-PL" i="1" dirty="0"/>
              <a:t>cross-</a:t>
            </a:r>
            <a:r>
              <a:rPr lang="pl-PL" i="1" dirty="0" err="1"/>
              <a:t>financing</a:t>
            </a:r>
            <a:r>
              <a:rPr lang="pl-PL" i="1" dirty="0"/>
              <a:t> </a:t>
            </a:r>
            <a:r>
              <a:rPr lang="pl-PL" dirty="0"/>
              <a:t>powyżej dopuszczalnej kwoty określonej w zatwierdzonym wniosku o dofinansowanie projektu są niekwalifikowalne.</a:t>
            </a:r>
          </a:p>
          <a:p>
            <a:pPr algn="just"/>
            <a:endParaRPr lang="pl-PL" dirty="0"/>
          </a:p>
          <a:p>
            <a:pPr algn="just"/>
            <a:r>
              <a:rPr lang="pl-PL" dirty="0"/>
              <a:t>W ramach projektów współfinansowanych z EFS środki trwałe oraz wartości niematerialne i prawne nabyte w ramach projektu </a:t>
            </a:r>
            <a:r>
              <a:rPr lang="pl-PL" b="1" dirty="0"/>
              <a:t>są wykorzystywane po zakończeniu realizacji projektu na działalność statutową </a:t>
            </a:r>
            <a:r>
              <a:rPr lang="pl-PL" dirty="0"/>
              <a:t>beneficjenta lub mogą zostać przekazane nieodpłatnie podmiotowi niedziałającemu dla zysku.</a:t>
            </a:r>
          </a:p>
        </p:txBody>
      </p:sp>
    </p:spTree>
    <p:extLst>
      <p:ext uri="{BB962C8B-B14F-4D97-AF65-F5344CB8AC3E}">
        <p14:creationId xmlns:p14="http://schemas.microsoft.com/office/powerpoint/2010/main" val="82799418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Zakup środków trwałych i wartości niematerialnych i prawnych</a:t>
            </a:r>
          </a:p>
        </p:txBody>
      </p:sp>
      <p:sp>
        <p:nvSpPr>
          <p:cNvPr id="3" name="Symbol zastępczy zawartości 2"/>
          <p:cNvSpPr>
            <a:spLocks noGrp="1"/>
          </p:cNvSpPr>
          <p:nvPr>
            <p:ph idx="1"/>
          </p:nvPr>
        </p:nvSpPr>
        <p:spPr/>
        <p:txBody>
          <a:bodyPr>
            <a:normAutofit/>
          </a:bodyPr>
          <a:lstStyle/>
          <a:p>
            <a:pPr algn="just"/>
            <a:r>
              <a:rPr lang="pl-PL" dirty="0"/>
              <a:t>Wydatki poniesione na </a:t>
            </a:r>
            <a:r>
              <a:rPr lang="pl-PL" b="1" dirty="0"/>
              <a:t>zakup używanych środków trwałych </a:t>
            </a:r>
            <a:r>
              <a:rPr lang="pl-PL" dirty="0"/>
              <a:t>oraz wartości niematerialnych i prawnych są kwalifikowalne, jeśli spełnione są wszystkie wymienione poniżej warunki:</a:t>
            </a:r>
          </a:p>
          <a:p>
            <a:pPr algn="just"/>
            <a:endParaRPr lang="pl-PL" dirty="0"/>
          </a:p>
          <a:p>
            <a:pPr algn="just"/>
            <a:r>
              <a:rPr lang="pl-PL" dirty="0"/>
              <a:t>a) sprzedający środek trwały wystawił deklarację określającą jego pochodzenie,</a:t>
            </a:r>
          </a:p>
          <a:p>
            <a:pPr algn="just"/>
            <a:r>
              <a:rPr lang="pl-PL" dirty="0"/>
              <a:t>b) sprzedający środek trwały potwierdził w deklaracji, że dany środek nie był w okresie poprzednich 7 lat (10 lat w przypadku nieruchomości) współfinansowany z pomocy UE lub w ramach dotacji z krajowych środków publicznych,</a:t>
            </a:r>
          </a:p>
          <a:p>
            <a:pPr algn="just"/>
            <a:r>
              <a:rPr lang="pl-PL" dirty="0"/>
              <a:t>c) cena zakupu używanego środka trwałego nie przekracza jego wartości rynkowej i jest niższa niż koszt podobnego nowego sprzętu.</a:t>
            </a:r>
          </a:p>
        </p:txBody>
      </p:sp>
    </p:spTree>
    <p:extLst>
      <p:ext uri="{BB962C8B-B14F-4D97-AF65-F5344CB8AC3E}">
        <p14:creationId xmlns:p14="http://schemas.microsoft.com/office/powerpoint/2010/main" val="2958956974"/>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Amortyzacja środków trwałych i wartości niematerialnych i prawnych</a:t>
            </a:r>
          </a:p>
        </p:txBody>
      </p:sp>
      <p:sp>
        <p:nvSpPr>
          <p:cNvPr id="3" name="Symbol zastępczy zawartości 2"/>
          <p:cNvSpPr>
            <a:spLocks noGrp="1"/>
          </p:cNvSpPr>
          <p:nvPr>
            <p:ph idx="1"/>
          </p:nvPr>
        </p:nvSpPr>
        <p:spPr/>
        <p:txBody>
          <a:bodyPr>
            <a:normAutofit/>
          </a:bodyPr>
          <a:lstStyle/>
          <a:p>
            <a:pPr algn="just"/>
            <a:r>
              <a:rPr lang="pl-PL" b="1" dirty="0"/>
              <a:t>Koszty amortyzacji środków trwałych </a:t>
            </a:r>
            <a:r>
              <a:rPr lang="pl-PL" dirty="0"/>
              <a:t>oraz wartości niematerialnych i prawnych, kwalifikują się do współfinansowania, jeżeli spełnione są łącznie następujące warunki:</a:t>
            </a:r>
          </a:p>
          <a:p>
            <a:pPr algn="just"/>
            <a:r>
              <a:rPr lang="pl-PL" dirty="0"/>
              <a:t>a) odpisy amortyzacyjne dotyczą środków trwałych oraz wartości niematerialnych i prawnych, które są niezbędne do prawidłowej realizacji projektu i bezpośrednio wykorzystywane do jego wdrażania,</a:t>
            </a:r>
          </a:p>
          <a:p>
            <a:pPr algn="just"/>
            <a:r>
              <a:rPr lang="pl-PL" dirty="0"/>
              <a:t>b) kwalifikowalna wartość odpisów amortyzacyjnych odnosi się wyłącznie do okresu realizacji danego projektu,</a:t>
            </a:r>
          </a:p>
          <a:p>
            <a:pPr algn="just"/>
            <a:r>
              <a:rPr lang="pl-PL" dirty="0"/>
              <a:t>c) odpisy amortyzacyjne zostały dokonane zgodnie z właściwymi przepisami prawa krajowego,</a:t>
            </a:r>
          </a:p>
          <a:p>
            <a:pPr algn="just"/>
            <a:r>
              <a:rPr lang="pl-PL" dirty="0"/>
              <a:t>d) wydatki poniesione na zakup środków trwałych oraz wartości niematerialnych i prawnych nie zostały zgłoszone jako wydatki kwalifikowalne projektu, ani też ich zakup nie był współfinansowany ze środków unijnych (dotyczy to sytuacji,</a:t>
            </a:r>
            <a:br>
              <a:rPr lang="pl-PL" dirty="0"/>
            </a:br>
            <a:r>
              <a:rPr lang="pl-PL" dirty="0"/>
              <a:t>w której beneficjent kupuje aktywa na potrzeby projektu, ale nie może zrefundować kosztów zakupu),</a:t>
            </a:r>
          </a:p>
          <a:p>
            <a:pPr algn="just"/>
            <a:r>
              <a:rPr lang="pl-PL" dirty="0"/>
              <a:t>e) odpisy amortyzacyjne dotyczą środków trwałych oraz wartości niematerialnych i prawnych, które zostały zakupione</a:t>
            </a:r>
            <a:br>
              <a:rPr lang="pl-PL" dirty="0"/>
            </a:br>
            <a:r>
              <a:rPr lang="pl-PL" dirty="0"/>
              <a:t>w sposób racjonalny i efektywny, tj. ich ceny nie są zawyżone w stosunku do cen i stawek rynkowych,</a:t>
            </a:r>
          </a:p>
          <a:p>
            <a:pPr algn="just"/>
            <a:r>
              <a:rPr lang="pl-PL" dirty="0"/>
              <a:t>f) w przypadku, gdy środki trwałe oraz wartości niematerialne i prawne wykorzystywane są także w innych celach niż realizacja projektu, kwalifikowalna jest tylko ta część odpisu amortyzacyjnego, która odpowiada proporcji wykorzystania aktywów w celu realizacji projektu.</a:t>
            </a:r>
          </a:p>
        </p:txBody>
      </p:sp>
    </p:spTree>
    <p:extLst>
      <p:ext uri="{BB962C8B-B14F-4D97-AF65-F5344CB8AC3E}">
        <p14:creationId xmlns:p14="http://schemas.microsoft.com/office/powerpoint/2010/main" val="148627953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Leasing</a:t>
            </a:r>
          </a:p>
        </p:txBody>
      </p:sp>
      <p:sp>
        <p:nvSpPr>
          <p:cNvPr id="3" name="Symbol zastępczy zawartości 2"/>
          <p:cNvSpPr>
            <a:spLocks noGrp="1"/>
          </p:cNvSpPr>
          <p:nvPr>
            <p:ph idx="1"/>
          </p:nvPr>
        </p:nvSpPr>
        <p:spPr/>
        <p:txBody>
          <a:bodyPr>
            <a:normAutofit/>
          </a:bodyPr>
          <a:lstStyle/>
          <a:p>
            <a:pPr algn="just"/>
            <a:r>
              <a:rPr lang="pl-PL" dirty="0"/>
              <a:t>Do współfinansowania kwalifikują się wydatki poniesione w związku z następującymi </a:t>
            </a:r>
            <a:r>
              <a:rPr lang="pl-PL" b="1" dirty="0"/>
              <a:t>formami leasingu:</a:t>
            </a:r>
          </a:p>
          <a:p>
            <a:pPr marL="342900" indent="-342900" algn="just">
              <a:buAutoNum type="alphaLcParenR"/>
            </a:pPr>
            <a:r>
              <a:rPr lang="pl-PL" b="1" dirty="0"/>
              <a:t>leasing finansowy </a:t>
            </a:r>
            <a:r>
              <a:rPr lang="pl-PL" dirty="0"/>
              <a:t>– istotą leasingu finansowego, zgodnie z KSR nr 5 „Leasing, najem i dzierżawa”, jest taka umowa leasingu, w ramach której ryzyko oraz pożytki z tytułu korzystania z przedmiotu leasingu przeniesione są na leasingobiorcę (beneficjenta współfinansowanego projektu). Umowa ta często zawiera opcję nabycia przedmiotu leasingu lub przewiduje minimalny okres leasingowy odpowiadający okresowi użytkowania aktywów, będących przedmiotem leasingu,</a:t>
            </a:r>
          </a:p>
          <a:p>
            <a:pPr marL="342900" indent="-342900" algn="just">
              <a:buAutoNum type="alphaLcParenR"/>
            </a:pPr>
            <a:r>
              <a:rPr lang="pl-PL" b="1" dirty="0"/>
              <a:t>leasing operacyjny </a:t>
            </a:r>
            <a:r>
              <a:rPr lang="pl-PL" dirty="0"/>
              <a:t>– istotą leasingu operacyjnego, zgodnie z KSR nr 5 „Leasing, najem i dzierżawa” , jest taka umowa leasingu, w ramach której ryzyko oraz pożytki z tytułu posiadania przedmiotu leasingu nie są zasadniczo w całości przeniesione na leasingobiorcę (beneficjenta), a okres użytkowania przedmiotu leasingu może być krótszy niż okres jego gospodarczej używalności (okres amortyzacji),</a:t>
            </a:r>
          </a:p>
          <a:p>
            <a:pPr marL="342900" indent="-342900" algn="just">
              <a:buFont typeface="Arial" charset="0"/>
              <a:buAutoNum type="alphaLcParenR"/>
            </a:pPr>
            <a:r>
              <a:rPr lang="pl-PL" b="1" dirty="0"/>
              <a:t>leasing zwrotny </a:t>
            </a:r>
            <a:r>
              <a:rPr lang="pl-PL" dirty="0"/>
              <a:t>– istotą leasingu zwrotnego, zgodnie z KSR nr 5 „Leasing, najem i dzierżawa”, jest powiązanie umowy leasingu z poprzedzającą ją umową sprzedaży. W przypadku zawarcia transakcji leasingu zwrotnego, beneficjent sprzedaje posiadane dobro firmie leasingowej i równocześnie uzyskuje prawo do jego dalszego użytkowania na warunkach ustalonych w umowie leasingu. Dzięki takiej operacji beneficjent, pomimo sprzedaży danego dobra leasingodawcy, nadal z niego korzysta, płacąc raty leasingowe związane z jego użytkowaniem.</a:t>
            </a:r>
          </a:p>
          <a:p>
            <a:pPr marL="342900" indent="-342900" algn="just">
              <a:buAutoNum type="alphaLcParenR"/>
            </a:pPr>
            <a:endParaRPr lang="pl-PL" dirty="0"/>
          </a:p>
        </p:txBody>
      </p:sp>
    </p:spTree>
    <p:extLst>
      <p:ext uri="{BB962C8B-B14F-4D97-AF65-F5344CB8AC3E}">
        <p14:creationId xmlns:p14="http://schemas.microsoft.com/office/powerpoint/2010/main" val="1996476847"/>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Leasing</a:t>
            </a:r>
          </a:p>
        </p:txBody>
      </p:sp>
      <p:sp>
        <p:nvSpPr>
          <p:cNvPr id="3" name="Symbol zastępczy zawartości 2"/>
          <p:cNvSpPr>
            <a:spLocks noGrp="1"/>
          </p:cNvSpPr>
          <p:nvPr>
            <p:ph idx="1"/>
          </p:nvPr>
        </p:nvSpPr>
        <p:spPr/>
        <p:txBody>
          <a:bodyPr>
            <a:normAutofit/>
          </a:bodyPr>
          <a:lstStyle/>
          <a:p>
            <a:pPr algn="just"/>
            <a:r>
              <a:rPr lang="pl-PL" dirty="0"/>
              <a:t>W przypadku zastosowania w ramach projektu finansowania w drodze leasingu, </a:t>
            </a:r>
            <a:r>
              <a:rPr lang="pl-PL" b="1" dirty="0"/>
              <a:t>wydatkiem kwalifikującym się do współfinansowania jest</a:t>
            </a:r>
            <a:r>
              <a:rPr lang="pl-PL" dirty="0"/>
              <a:t>:</a:t>
            </a:r>
          </a:p>
          <a:p>
            <a:pPr algn="just"/>
            <a:r>
              <a:rPr lang="pl-PL" b="1" dirty="0"/>
              <a:t>a) w przypadku leasingu finansowego</a:t>
            </a:r>
            <a:r>
              <a:rPr lang="pl-PL" dirty="0"/>
              <a:t>, alternatywnie:</a:t>
            </a:r>
          </a:p>
          <a:p>
            <a:pPr algn="just"/>
            <a:r>
              <a:rPr lang="pl-PL" dirty="0"/>
              <a:t>i) kwota przypadająca na część raty leasingowej wystawionej na rzecz beneficjenta, związanej ze spłatą kapitału przedmiotu umowy leasingu, o ile we wniosku o dofinansowanie beneficjent jest wskazany jako podmiot ponoszący wydatki, albo</a:t>
            </a:r>
          </a:p>
          <a:p>
            <a:pPr algn="just"/>
            <a:r>
              <a:rPr lang="pl-PL" dirty="0"/>
              <a:t>ii) kwota przypadająca na fakturę nabycia przedmiotu leasingu, wystawiona na rzecz leasingodawcy, o ile we wniosku</a:t>
            </a:r>
            <a:br>
              <a:rPr lang="pl-PL" dirty="0"/>
            </a:br>
            <a:r>
              <a:rPr lang="pl-PL" dirty="0"/>
              <a:t>o dofinansowanie leasingodawca jest wskazany przez beneficjenta jako podmiot upoważniony do poniesienia wydatku na zakup leasingowanego dobra.</a:t>
            </a:r>
          </a:p>
          <a:p>
            <a:pPr algn="just"/>
            <a:r>
              <a:rPr lang="pl-PL" b="1" dirty="0"/>
              <a:t>b) w przypadku leasingu operacyjnego </a:t>
            </a:r>
            <a:r>
              <a:rPr lang="pl-PL" dirty="0"/>
              <a:t>– kwota przypadająca na część raty leasingowej wystawionej na rzecz beneficjenta, związanej ze spłatą kapitału przedmiotu umowy leasingu,</a:t>
            </a:r>
          </a:p>
          <a:p>
            <a:pPr algn="just"/>
            <a:r>
              <a:rPr lang="pl-PL" b="1" dirty="0"/>
              <a:t>c) w przypadku leasingu zwrotnego</a:t>
            </a:r>
            <a:r>
              <a:rPr lang="pl-PL" dirty="0"/>
              <a:t> – w zależności od ostatecznej formy jaką przybierze leasing zwrotny, wydatki,</a:t>
            </a:r>
            <a:br>
              <a:rPr lang="pl-PL" dirty="0"/>
            </a:br>
            <a:r>
              <a:rPr lang="pl-PL" dirty="0"/>
              <a:t>o których mowa w lit. a-b.</a:t>
            </a:r>
          </a:p>
          <a:p>
            <a:pPr algn="just"/>
            <a:r>
              <a:rPr lang="pl-PL" b="1" dirty="0"/>
              <a:t>Dowodem faktycznego poniesienia wydatku </a:t>
            </a:r>
            <a:r>
              <a:rPr lang="pl-PL" dirty="0"/>
              <a:t>jest dokument potwierdzający opłacenie raty leasingowej.</a:t>
            </a:r>
          </a:p>
          <a:p>
            <a:pPr algn="just"/>
            <a:endParaRPr lang="pl-PL" dirty="0"/>
          </a:p>
          <a:p>
            <a:pPr algn="just"/>
            <a:endParaRPr lang="pl-PL" dirty="0"/>
          </a:p>
        </p:txBody>
      </p:sp>
    </p:spTree>
    <p:extLst>
      <p:ext uri="{BB962C8B-B14F-4D97-AF65-F5344CB8AC3E}">
        <p14:creationId xmlns:p14="http://schemas.microsoft.com/office/powerpoint/2010/main" val="36185144"/>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Leasing</a:t>
            </a:r>
          </a:p>
        </p:txBody>
      </p:sp>
      <p:sp>
        <p:nvSpPr>
          <p:cNvPr id="3" name="Symbol zastępczy zawartości 2"/>
          <p:cNvSpPr>
            <a:spLocks noGrp="1"/>
          </p:cNvSpPr>
          <p:nvPr>
            <p:ph idx="1"/>
          </p:nvPr>
        </p:nvSpPr>
        <p:spPr/>
        <p:txBody>
          <a:bodyPr>
            <a:normAutofit/>
          </a:bodyPr>
          <a:lstStyle/>
          <a:p>
            <a:pPr algn="just"/>
            <a:r>
              <a:rPr lang="pl-PL" b="1" dirty="0"/>
              <a:t>Maksymalna kwota wydatków kwalifikowalnych </a:t>
            </a:r>
            <a:r>
              <a:rPr lang="pl-PL" dirty="0"/>
              <a:t>nie może przekroczyć rynkowej wartości dobra będącego przedmiotem leasingu. Oznacza to, że kwota kwalifikująca się do współfinansowania nie może być wyższa, niż:</a:t>
            </a:r>
          </a:p>
          <a:p>
            <a:pPr marL="342900" indent="-342900" algn="just">
              <a:buAutoNum type="alphaLcParenR"/>
            </a:pPr>
            <a:r>
              <a:rPr lang="pl-PL" dirty="0"/>
              <a:t>kwota, na którą opiewa dowód zakupu wystawiony leasingodawcy przez dostawcę współfinansowanego dobra –</a:t>
            </a:r>
            <a:br>
              <a:rPr lang="pl-PL" dirty="0"/>
            </a:br>
            <a:r>
              <a:rPr lang="pl-PL" dirty="0"/>
              <a:t>w przypadku dóbr zakupionych nie wcześniej niż w okresie 12 miesięcy przed złożeniem przez beneficjenta wniosku o dofinansowanie projektu,</a:t>
            </a:r>
          </a:p>
          <a:p>
            <a:pPr marL="342900" indent="-342900" algn="just">
              <a:buAutoNum type="alphaLcParenR"/>
            </a:pPr>
            <a:r>
              <a:rPr lang="pl-PL" dirty="0"/>
              <a:t>rynkowa wartość dobra będącego przedmiotem leasingu określona w wycenie sporządzonej przez uprawnionego rzeczoznawcę lub w wycenie sporządzonej w oparciu o metodologię przedstawioną przez beneficjenta –</a:t>
            </a:r>
            <a:br>
              <a:rPr lang="pl-PL" dirty="0"/>
            </a:br>
            <a:r>
              <a:rPr lang="pl-PL" dirty="0"/>
              <a:t>w przypadku dóbr zakupionych wcześniej niż w okresie 12 miesięcy przed złożeniem przez beneficjenta wniosku</a:t>
            </a:r>
            <a:br>
              <a:rPr lang="pl-PL" dirty="0"/>
            </a:br>
            <a:r>
              <a:rPr lang="pl-PL" dirty="0"/>
              <a:t>o dofinansowanie projektu. Wycena może zostać zastąpiona udokumentowaniem wyboru przedmiotu leasingu</a:t>
            </a:r>
            <a:br>
              <a:rPr lang="pl-PL" dirty="0"/>
            </a:br>
            <a:r>
              <a:rPr lang="pl-PL" dirty="0"/>
              <a:t>w procedurze przetargowej zapewniającej zachowanie uczciwej konkurencji. Decyzję dotyczącą dopuszczalnych sposobów wyceny dobra będącego przedmiotem leasingu podejmuje IZ PO.</a:t>
            </a:r>
          </a:p>
          <a:p>
            <a:pPr algn="just"/>
            <a:endParaRPr lang="pl-PL" dirty="0"/>
          </a:p>
          <a:p>
            <a:pPr algn="just"/>
            <a:r>
              <a:rPr lang="pl-PL" dirty="0"/>
              <a:t>Środki w ramach pomocy unijnej na realizację umów leasingu są wypłacane leasingobiorcy </a:t>
            </a:r>
            <a:r>
              <a:rPr lang="pl-PL" b="1" dirty="0"/>
              <a:t>zgodnie z faktycznie spłacanymi ratami leasingu.</a:t>
            </a:r>
          </a:p>
        </p:txBody>
      </p:sp>
    </p:spTree>
    <p:extLst>
      <p:ext uri="{BB962C8B-B14F-4D97-AF65-F5344CB8AC3E}">
        <p14:creationId xmlns:p14="http://schemas.microsoft.com/office/powerpoint/2010/main" val="388900311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Leasing</a:t>
            </a:r>
          </a:p>
        </p:txBody>
      </p:sp>
      <p:sp>
        <p:nvSpPr>
          <p:cNvPr id="3" name="Symbol zastępczy zawartości 2"/>
          <p:cNvSpPr>
            <a:spLocks noGrp="1"/>
          </p:cNvSpPr>
          <p:nvPr>
            <p:ph idx="1"/>
          </p:nvPr>
        </p:nvSpPr>
        <p:spPr/>
        <p:txBody>
          <a:bodyPr>
            <a:normAutofit/>
          </a:bodyPr>
          <a:lstStyle/>
          <a:p>
            <a:pPr algn="just"/>
            <a:r>
              <a:rPr lang="pl-PL" dirty="0"/>
              <a:t>W przypadku, gdy okres obowiązywania umowy leasingu przekracza końcową datę kwalifikowalności wydatków, wydatkami kwalifikującymi się do współfinansowania są wyłącznie raty leasingowe, których termin płatności przypada na okres ponoszenia wydatków kwalifikowalnych określonych w umowie o dofinansowanie oraz faktycznie zapłacone</a:t>
            </a:r>
            <a:br>
              <a:rPr lang="pl-PL" dirty="0"/>
            </a:br>
            <a:r>
              <a:rPr lang="pl-PL" dirty="0"/>
              <a:t>w tym okresie.</a:t>
            </a:r>
          </a:p>
          <a:p>
            <a:pPr algn="just"/>
            <a:endParaRPr lang="pl-PL" b="1" dirty="0"/>
          </a:p>
          <a:p>
            <a:pPr algn="just"/>
            <a:r>
              <a:rPr lang="pl-PL" dirty="0"/>
              <a:t>W przypadku leasingu finansowego, do współfinansowania może kwalifikować się również wydatek poniesiony przez leasingodawcę na zakup dobra leasingowanego beneficjentowi w związku z realizacją projektu. Warunkiem umożliwiającym zakwalifikowanie tego wydatku jest wskazanie we wniosku o dofinansowanie rozwiązania, o którym mowa w pkt 4 lit. a </a:t>
            </a:r>
            <a:r>
              <a:rPr lang="pl-PL" dirty="0" err="1"/>
              <a:t>tiret</a:t>
            </a:r>
            <a:r>
              <a:rPr lang="pl-PL" dirty="0"/>
              <a:t> ii („wydatkiem kwalifikującym się do współfinansowania jest kwota przypadająca na fakturę nabycia przedmiotu leasingu, wystawiona na rzecz leasingodawcy, o ile we wniosku o dofinansowanie leasingodawca jest wskazany przez beneficjenta jako podmiot upoważniony do poniesienia wydatku na zakup leasingowanego dobra”), co stanowi jednocześnie upoważnienie dla firmy leasingowej do poniesienia wydatku na rzecz beneficjenta. W takim przypadku wydatki poniesione przez beneficjenta na opłacenie rat związanych z leasingiem tego dobra stanowią wydatki niekwalifikowalne. Dowodem poniesienia wydatku jest faktura zakupu wystawiona na leasingodawcę lub równoważny dokument księgowy wraz z dokumentem potwierdzającym dokonanie płatności.</a:t>
            </a:r>
            <a:endParaRPr lang="pl-PL" b="1" dirty="0"/>
          </a:p>
        </p:txBody>
      </p:sp>
    </p:spTree>
    <p:extLst>
      <p:ext uri="{BB962C8B-B14F-4D97-AF65-F5344CB8AC3E}">
        <p14:creationId xmlns:p14="http://schemas.microsoft.com/office/powerpoint/2010/main" val="333922007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Cross-</a:t>
            </a:r>
            <a:r>
              <a:rPr lang="pl-PL" b="1" dirty="0" err="1"/>
              <a:t>financing</a:t>
            </a:r>
            <a:endParaRPr lang="pl-PL" b="1" dirty="0"/>
          </a:p>
        </p:txBody>
      </p:sp>
      <p:sp>
        <p:nvSpPr>
          <p:cNvPr id="3" name="Symbol zastępczy zawartości 2"/>
          <p:cNvSpPr>
            <a:spLocks noGrp="1"/>
          </p:cNvSpPr>
          <p:nvPr>
            <p:ph idx="1"/>
          </p:nvPr>
        </p:nvSpPr>
        <p:spPr/>
        <p:txBody>
          <a:bodyPr>
            <a:normAutofit/>
          </a:bodyPr>
          <a:lstStyle/>
          <a:p>
            <a:pPr algn="just"/>
            <a:r>
              <a:rPr lang="pl-PL" dirty="0"/>
              <a:t>W przypadku projektów współfinansowanych z EFS </a:t>
            </a:r>
            <a:r>
              <a:rPr lang="pl-PL" b="1" dirty="0"/>
              <a:t>wydatki objęte </a:t>
            </a:r>
            <a:r>
              <a:rPr lang="pl-PL" b="1" i="1" dirty="0"/>
              <a:t>cross-</a:t>
            </a:r>
            <a:r>
              <a:rPr lang="pl-PL" b="1" i="1" dirty="0" err="1"/>
              <a:t>financingiem</a:t>
            </a:r>
            <a:r>
              <a:rPr lang="pl-PL" i="1" dirty="0"/>
              <a:t> </a:t>
            </a:r>
            <a:r>
              <a:rPr lang="pl-PL" dirty="0"/>
              <a:t>są kwalifikowalne w wysokości wynikającej z PO lub SZOOP.</a:t>
            </a:r>
          </a:p>
          <a:p>
            <a:pPr algn="just"/>
            <a:endParaRPr lang="pl-PL" b="1" dirty="0"/>
          </a:p>
          <a:p>
            <a:pPr algn="just"/>
            <a:r>
              <a:rPr lang="pl-PL" i="1" dirty="0"/>
              <a:t>Cross-</a:t>
            </a:r>
            <a:r>
              <a:rPr lang="pl-PL" i="1" dirty="0" err="1"/>
              <a:t>financing</a:t>
            </a:r>
            <a:r>
              <a:rPr lang="pl-PL" i="1" dirty="0"/>
              <a:t> </a:t>
            </a:r>
            <a:r>
              <a:rPr lang="pl-PL" dirty="0"/>
              <a:t>w ramach projektów współfinansowanych z EFS może dotyczyć wyłącznie takich kategorii wydatków, </a:t>
            </a:r>
            <a:r>
              <a:rPr lang="pl-PL" b="1" dirty="0"/>
              <a:t>bez których realizacja projektu nie byłaby możliwa</a:t>
            </a:r>
            <a:r>
              <a:rPr lang="pl-PL" dirty="0"/>
              <a:t>, w szczególności w związku z zapewnieniem realizacji zasady równości szans, a zwłaszcza potrzeb osób z niepełnosprawnościami.</a:t>
            </a:r>
          </a:p>
          <a:p>
            <a:pPr algn="just"/>
            <a:endParaRPr lang="pl-PL" b="1" dirty="0"/>
          </a:p>
          <a:p>
            <a:pPr algn="just"/>
            <a:r>
              <a:rPr lang="pl-PL" dirty="0"/>
              <a:t>W przypadku projektów współfinansowanych z EFS </a:t>
            </a:r>
            <a:r>
              <a:rPr lang="pl-PL" b="1" i="1" dirty="0"/>
              <a:t>cross-</a:t>
            </a:r>
            <a:r>
              <a:rPr lang="pl-PL" b="1" i="1" dirty="0" err="1"/>
              <a:t>financing</a:t>
            </a:r>
            <a:r>
              <a:rPr lang="pl-PL" b="1" i="1" dirty="0"/>
              <a:t> </a:t>
            </a:r>
            <a:r>
              <a:rPr lang="pl-PL" b="1" dirty="0"/>
              <a:t>może dotyczyć wyłącznie</a:t>
            </a:r>
            <a:r>
              <a:rPr lang="pl-PL" dirty="0"/>
              <a:t>:</a:t>
            </a:r>
          </a:p>
          <a:p>
            <a:pPr algn="just"/>
            <a:r>
              <a:rPr lang="pl-PL" dirty="0"/>
              <a:t>a) zakupu nieruchomości,</a:t>
            </a:r>
          </a:p>
          <a:p>
            <a:pPr algn="just"/>
            <a:r>
              <a:rPr lang="pl-PL" dirty="0"/>
              <a:t>b) zakupu infrastruktury, przy czym poprzez infrastrukturę rozumie się elementy nieprzenośne, na stałe przytwierdzone do nieruchomości, np. wykonanie podjazdu do budynku, zainstalowanie windy w budynku,</a:t>
            </a:r>
          </a:p>
          <a:p>
            <a:pPr algn="just"/>
            <a:r>
              <a:rPr lang="pl-PL" dirty="0"/>
              <a:t>c) dostosowania lub adaptacji (prace remontowo-wykończeniowe) budynków i pomieszczeń.</a:t>
            </a:r>
            <a:endParaRPr lang="pl-PL" b="1" dirty="0"/>
          </a:p>
        </p:txBody>
      </p:sp>
    </p:spTree>
    <p:extLst>
      <p:ext uri="{BB962C8B-B14F-4D97-AF65-F5344CB8AC3E}">
        <p14:creationId xmlns:p14="http://schemas.microsoft.com/office/powerpoint/2010/main" val="92721229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Ocena kwalifikowalności wydatku</a:t>
            </a:r>
          </a:p>
        </p:txBody>
      </p:sp>
      <p:sp>
        <p:nvSpPr>
          <p:cNvPr id="3" name="Symbol zastępczy zawartości 2"/>
          <p:cNvSpPr>
            <a:spLocks noGrp="1"/>
          </p:cNvSpPr>
          <p:nvPr>
            <p:ph idx="1"/>
          </p:nvPr>
        </p:nvSpPr>
        <p:spPr/>
        <p:txBody>
          <a:bodyPr>
            <a:normAutofit/>
          </a:bodyPr>
          <a:lstStyle/>
          <a:p>
            <a:pPr algn="just"/>
            <a:r>
              <a:rPr lang="pl-PL" b="1" dirty="0"/>
              <a:t>Ocena kwalifikowalności wydatku </a:t>
            </a:r>
            <a:r>
              <a:rPr lang="pl-PL" dirty="0"/>
              <a:t>polega na analizie zgodności jego poniesienia z obowiązującymi przepisami prawa unijnego i prawa krajowego, decyzją w sprawie zatwierdzenia wkładu finansowego na rzecz dużego projektu, umową</a:t>
            </a:r>
            <a:br>
              <a:rPr lang="pl-PL" dirty="0"/>
            </a:br>
            <a:r>
              <a:rPr lang="pl-PL" dirty="0"/>
              <a:t>o dofinansowanie i </a:t>
            </a:r>
            <a:r>
              <a:rPr lang="pl-PL" i="1" dirty="0"/>
              <a:t>Wytycznymi </a:t>
            </a:r>
            <a:r>
              <a:rPr lang="pl-PL" dirty="0"/>
              <a:t>oraz innymi dokumentami, do których stosowania beneficjent zobowiązał się w umowie o dofinansowanie.</a:t>
            </a:r>
          </a:p>
          <a:p>
            <a:pPr algn="just"/>
            <a:endParaRPr lang="pl-PL" dirty="0"/>
          </a:p>
          <a:p>
            <a:pPr algn="just"/>
            <a:r>
              <a:rPr lang="pl-PL" dirty="0"/>
              <a:t>Ocena kwalifikowalności poniesionego wydatku dokonywana jest przede wszystkim w trakcie realizacji projektu poprzez weryfikację wniosków o płatność oraz w trakcie kontroli projektu, w szczególności kontroli w miejscu realizacji projektu lub siedzibie beneficjenta. Niemniej, na etapie oceny wniosku o dofinansowanie dokonywana jest ocena kwalifikowalności planowanych wydatków. Przyjęcie danego projektu do realizacji i podpisanie z beneficjentem umowy o dofinansowanie nie oznacza, że wszystkie wydatki, które beneficjent przedstawi we wniosku o płatność w trakcie realizacji projektu, zostaną poświadczone, zrefundowane lub rozliczone (w przypadku systemu zaliczkowego). Ocena kwalifikowalności poniesionych wydatków jest prowadzona także po zakończeniu realizacji projektu w zakresie obowiązków nałożonych na beneficjenta umową o dofinansowanie oraz wynikających z przepisów prawa.</a:t>
            </a:r>
          </a:p>
          <a:p>
            <a:pPr algn="just"/>
            <a:endParaRPr lang="pl-PL" dirty="0"/>
          </a:p>
          <a:p>
            <a:pPr algn="just"/>
            <a:endParaRPr lang="pl-PL" dirty="0"/>
          </a:p>
        </p:txBody>
      </p:sp>
    </p:spTree>
    <p:extLst>
      <p:ext uri="{BB962C8B-B14F-4D97-AF65-F5344CB8AC3E}">
        <p14:creationId xmlns:p14="http://schemas.microsoft.com/office/powerpoint/2010/main" val="237977817"/>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Trwałość projektu</a:t>
            </a:r>
          </a:p>
        </p:txBody>
      </p:sp>
      <p:sp>
        <p:nvSpPr>
          <p:cNvPr id="3" name="Symbol zastępczy zawartości 2"/>
          <p:cNvSpPr>
            <a:spLocks noGrp="1"/>
          </p:cNvSpPr>
          <p:nvPr>
            <p:ph idx="1"/>
          </p:nvPr>
        </p:nvSpPr>
        <p:spPr/>
        <p:txBody>
          <a:bodyPr>
            <a:normAutofit/>
          </a:bodyPr>
          <a:lstStyle/>
          <a:p>
            <a:pPr algn="just"/>
            <a:r>
              <a:rPr lang="pl-PL" b="1" dirty="0"/>
              <a:t>Zachowanie trwałości projektu </a:t>
            </a:r>
            <a:r>
              <a:rPr lang="pl-PL" dirty="0"/>
              <a:t>obowiązuje w odniesieniu do współfinansowanej w ramach projektu infrastruktury lub inwestycji produkcyjnych.</a:t>
            </a:r>
          </a:p>
          <a:p>
            <a:pPr algn="just"/>
            <a:endParaRPr lang="pl-PL" b="1" dirty="0"/>
          </a:p>
          <a:p>
            <a:pPr algn="just"/>
            <a:r>
              <a:rPr lang="pl-PL" dirty="0"/>
              <a:t>Zgodnie z postanowieniami art. 71 rozporządzenia ogólnego, trwałość projektów współfinansowanych ze środków funduszy strukturalnych lub Funduszu Spójności musi być zachowana </a:t>
            </a:r>
            <a:r>
              <a:rPr lang="pl-PL" b="1" dirty="0"/>
              <a:t>przez okres 5 lat (3 lat w przypadku MŚP </a:t>
            </a:r>
            <a:r>
              <a:rPr lang="pl-PL" dirty="0"/>
              <a:t>–</a:t>
            </a:r>
            <a:br>
              <a:rPr lang="pl-PL" dirty="0"/>
            </a:br>
            <a:r>
              <a:rPr lang="pl-PL" dirty="0"/>
              <a:t>w odniesieniu do projektów, z którymi związany jest wymóg utrzymania inwestycji lub miejsc pracy) od daty płatności końcowej na rzecz beneficjenta. W przypadku, gdy przepisy regulujące udzielanie pomocy publicznej wprowadzają inne wymogi w tym zakresie, wówczas stosuje się okres ustalony zgodnie z tymi przepisami.</a:t>
            </a:r>
          </a:p>
          <a:p>
            <a:pPr algn="just"/>
            <a:endParaRPr lang="pl-PL" b="1" dirty="0"/>
          </a:p>
          <a:p>
            <a:pPr algn="just"/>
            <a:r>
              <a:rPr lang="pl-PL" b="1" dirty="0"/>
              <a:t>Za datę płatności końcowej </a:t>
            </a:r>
            <a:r>
              <a:rPr lang="pl-PL" dirty="0"/>
              <a:t>uznaje się:</a:t>
            </a:r>
          </a:p>
          <a:p>
            <a:pPr algn="just"/>
            <a:r>
              <a:rPr lang="pl-PL" dirty="0"/>
              <a:t>a) datę obciążenia rachunku właściwej instytucji przekazującej środki beneficjentowi – w przypadku, gdy w ramach rozliczenia wniosku o płatność końcową beneficjentowi są przekazywane środki,</a:t>
            </a:r>
          </a:p>
          <a:p>
            <a:pPr algn="just"/>
            <a:r>
              <a:rPr lang="pl-PL" dirty="0"/>
              <a:t>b) datę zatwierdzenia wniosku o płatność końcową - w pozostałych przypadkach.</a:t>
            </a:r>
            <a:endParaRPr lang="pl-PL" b="1" dirty="0"/>
          </a:p>
        </p:txBody>
      </p:sp>
    </p:spTree>
    <p:extLst>
      <p:ext uri="{BB962C8B-B14F-4D97-AF65-F5344CB8AC3E}">
        <p14:creationId xmlns:p14="http://schemas.microsoft.com/office/powerpoint/2010/main" val="2657023871"/>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Trwałość projektu</a:t>
            </a:r>
          </a:p>
        </p:txBody>
      </p:sp>
      <p:sp>
        <p:nvSpPr>
          <p:cNvPr id="3" name="Symbol zastępczy zawartości 2"/>
          <p:cNvSpPr>
            <a:spLocks noGrp="1"/>
          </p:cNvSpPr>
          <p:nvPr>
            <p:ph idx="1"/>
          </p:nvPr>
        </p:nvSpPr>
        <p:spPr/>
        <p:txBody>
          <a:bodyPr>
            <a:normAutofit/>
          </a:bodyPr>
          <a:lstStyle/>
          <a:p>
            <a:pPr algn="just"/>
            <a:endParaRPr lang="pl-PL" dirty="0"/>
          </a:p>
          <a:p>
            <a:pPr algn="just"/>
            <a:r>
              <a:rPr lang="pl-PL" dirty="0"/>
              <a:t>W przypadku projektów współfinansowanych ze środków funduszy strukturalnych i FS, nie dotyczących inwestycji</a:t>
            </a:r>
            <a:br>
              <a:rPr lang="pl-PL" dirty="0"/>
            </a:br>
            <a:r>
              <a:rPr lang="pl-PL" dirty="0"/>
              <a:t>w infrastrukturę lub inwestycji produkcyjnych, zachowanie trwałości projektu oznacza </a:t>
            </a:r>
            <a:r>
              <a:rPr lang="pl-PL" b="1" dirty="0"/>
              <a:t>utrzymanie inwestycji lub miejsc pracy </a:t>
            </a:r>
            <a:r>
              <a:rPr lang="pl-PL" dirty="0"/>
              <a:t>zgodnie z obowiązującymi zasadami pomocy publicznej.</a:t>
            </a:r>
          </a:p>
          <a:p>
            <a:pPr algn="just"/>
            <a:endParaRPr lang="pl-PL" b="1" dirty="0"/>
          </a:p>
          <a:p>
            <a:pPr algn="just"/>
            <a:r>
              <a:rPr lang="pl-PL" dirty="0"/>
              <a:t>Stwierdzenie </a:t>
            </a:r>
            <a:r>
              <a:rPr lang="pl-PL" b="1" dirty="0"/>
              <a:t>naruszenia zasady trwałości </a:t>
            </a:r>
            <a:r>
              <a:rPr lang="pl-PL" dirty="0"/>
              <a:t>oznacza konieczność zwrotu środków otrzymanych na realizację projektu, wraz z odsetkami liczonymi jak dla zaległości podatkowych, proporcjonalnie do okresu niezachowania obowiązku trwałości – w trybie określonym w art. 207 ustawy z dnia 27 sierpnia 2009 r. o finansach publicznych, chyba że przepisy regulujące udzielanie pomocy publicznej stanowią inaczej.</a:t>
            </a:r>
          </a:p>
          <a:p>
            <a:pPr algn="just"/>
            <a:endParaRPr lang="pl-PL" b="1" dirty="0"/>
          </a:p>
        </p:txBody>
      </p:sp>
    </p:spTree>
    <p:extLst>
      <p:ext uri="{BB962C8B-B14F-4D97-AF65-F5344CB8AC3E}">
        <p14:creationId xmlns:p14="http://schemas.microsoft.com/office/powerpoint/2010/main" val="2834801992"/>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Trwałość projektu</a:t>
            </a:r>
          </a:p>
        </p:txBody>
      </p:sp>
      <p:sp>
        <p:nvSpPr>
          <p:cNvPr id="3" name="Symbol zastępczy zawartości 2"/>
          <p:cNvSpPr>
            <a:spLocks noGrp="1"/>
          </p:cNvSpPr>
          <p:nvPr>
            <p:ph idx="1"/>
          </p:nvPr>
        </p:nvSpPr>
        <p:spPr/>
        <p:txBody>
          <a:bodyPr>
            <a:normAutofit/>
          </a:bodyPr>
          <a:lstStyle/>
          <a:p>
            <a:pPr algn="just"/>
            <a:r>
              <a:rPr lang="pl-PL" b="1" dirty="0"/>
              <a:t>Naruszenie zasady trwałości </a:t>
            </a:r>
            <a:r>
              <a:rPr lang="pl-PL" dirty="0"/>
              <a:t>następuje w sytuacji wystąpienia w okresie trwałości co najmniej jednej z poniższych przesłanek:</a:t>
            </a:r>
          </a:p>
          <a:p>
            <a:pPr marL="342900" indent="-342900" algn="just">
              <a:buAutoNum type="alphaLcParenR"/>
            </a:pPr>
            <a:r>
              <a:rPr lang="pl-PL" dirty="0"/>
              <a:t>zaprzestano działalności produkcyjnej lub ją relokowano poza obszar wsparcia PO,</a:t>
            </a:r>
          </a:p>
          <a:p>
            <a:pPr marL="342900" indent="-342900" algn="just">
              <a:buAutoNum type="alphaLcParenR"/>
            </a:pPr>
            <a:r>
              <a:rPr lang="pl-PL" dirty="0"/>
              <a:t>nastąpiła zmiana własności elementu współfinansowanej infrastruktury, która daje przedsiębiorstwu lub podmiotowi publicznemu nienależne korzyści,</a:t>
            </a:r>
          </a:p>
          <a:p>
            <a:pPr marL="342900" indent="-342900" algn="just">
              <a:buAutoNum type="alphaLcParenR"/>
            </a:pPr>
            <a:r>
              <a:rPr lang="pl-PL" dirty="0"/>
              <a:t>nastąpiła istotna zmiana wpływająca na charakter projektu, jego cele lub warunki realizacji, która mogłaby doprowadzić do naruszenia jego pierwotnych celów.</a:t>
            </a:r>
          </a:p>
          <a:p>
            <a:pPr algn="just"/>
            <a:endParaRPr lang="pl-PL" b="1" dirty="0"/>
          </a:p>
          <a:p>
            <a:pPr algn="just"/>
            <a:r>
              <a:rPr lang="pl-PL" dirty="0"/>
              <a:t>Naruszenie zasady trwałości występuje również w przypadku (w odniesieniu do inwestycji w infrastrukturę lub inwestycji produkcyjnych) przeniesienia w okresie lat 15 od daty płatności końcowej działalności produkcyjnej poza obszar UE. Przedmiotowego warunku nie stosuje się do MŚP.</a:t>
            </a:r>
            <a:endParaRPr lang="pl-PL" b="1" dirty="0"/>
          </a:p>
        </p:txBody>
      </p:sp>
    </p:spTree>
    <p:extLst>
      <p:ext uri="{BB962C8B-B14F-4D97-AF65-F5344CB8AC3E}">
        <p14:creationId xmlns:p14="http://schemas.microsoft.com/office/powerpoint/2010/main" val="2977219905"/>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Trwałość projektu</a:t>
            </a:r>
          </a:p>
        </p:txBody>
      </p:sp>
      <p:sp>
        <p:nvSpPr>
          <p:cNvPr id="3" name="Symbol zastępczy zawartości 2"/>
          <p:cNvSpPr>
            <a:spLocks noGrp="1"/>
          </p:cNvSpPr>
          <p:nvPr>
            <p:ph idx="1"/>
          </p:nvPr>
        </p:nvSpPr>
        <p:spPr/>
        <p:txBody>
          <a:bodyPr>
            <a:normAutofit/>
          </a:bodyPr>
          <a:lstStyle/>
          <a:p>
            <a:pPr algn="just"/>
            <a:r>
              <a:rPr lang="pl-PL" b="1" dirty="0"/>
              <a:t>Zasada trwałości nie ma zastosowania </a:t>
            </a:r>
            <a:r>
              <a:rPr lang="pl-PL" dirty="0"/>
              <a:t>w przypadku:</a:t>
            </a:r>
          </a:p>
          <a:p>
            <a:pPr algn="just"/>
            <a:r>
              <a:rPr lang="pl-PL" dirty="0"/>
              <a:t>a) instrumentów finansowych,</a:t>
            </a:r>
          </a:p>
          <a:p>
            <a:pPr algn="just"/>
            <a:r>
              <a:rPr lang="pl-PL" dirty="0"/>
              <a:t>b) sytuacji, gdy beneficjent zaprzestał działalności z powodu ogłoszenia upadłości niewynikającej z oszukańczego bankructwa w rozumieniu przepisów w art. 71 rozporządzenia ogólnego.</a:t>
            </a:r>
          </a:p>
          <a:p>
            <a:pPr algn="just"/>
            <a:endParaRPr lang="pl-PL" b="1" dirty="0"/>
          </a:p>
          <a:p>
            <a:pPr algn="just"/>
            <a:r>
              <a:rPr lang="pl-PL" dirty="0"/>
              <a:t>W przypadku </a:t>
            </a:r>
            <a:r>
              <a:rPr lang="pl-PL" b="1" dirty="0"/>
              <a:t>zaprzestania prowadzenia działalności przez beneficjenta</a:t>
            </a:r>
            <a:r>
              <a:rPr lang="pl-PL" dirty="0"/>
              <a:t>, właściwa instytucja będąca stroną umowy</a:t>
            </a:r>
            <a:br>
              <a:rPr lang="pl-PL" dirty="0"/>
            </a:br>
            <a:r>
              <a:rPr lang="pl-PL" dirty="0"/>
              <a:t>o dofinansowanie sprawdza, czy w odniesieniu do tego beneficjenta ogłoszona została upadłość. Brak ogłoszenia upadłości wobec beneficjenta, który zaprzestał prowadzenia działalności (z wyłączeniem przypadku, o którym mowa</a:t>
            </a:r>
            <a:br>
              <a:rPr lang="pl-PL" dirty="0"/>
            </a:br>
            <a:r>
              <a:rPr lang="pl-PL" dirty="0"/>
              <a:t>w art. 13 ust. 1 ustawy z dnia 28 lutego 2003 r. - Prawo upadłościowe (Dz. U. z 2016 r. poz. 2171, z późn. zm.), oznacza naruszenie zasady trwałości.</a:t>
            </a:r>
          </a:p>
          <a:p>
            <a:pPr algn="just"/>
            <a:endParaRPr lang="pl-PL" b="1" dirty="0"/>
          </a:p>
          <a:p>
            <a:pPr algn="just"/>
            <a:r>
              <a:rPr lang="pl-PL" b="1" dirty="0"/>
              <a:t>Oszukańcze bankructwo </a:t>
            </a:r>
            <a:r>
              <a:rPr lang="pl-PL" dirty="0"/>
              <a:t>potwierdzone prawomocnym wyrokiem sądu oznacza naruszenie zasady trwałości projektu.</a:t>
            </a:r>
            <a:endParaRPr lang="pl-PL" b="1" dirty="0"/>
          </a:p>
        </p:txBody>
      </p:sp>
    </p:spTree>
    <p:extLst>
      <p:ext uri="{BB962C8B-B14F-4D97-AF65-F5344CB8AC3E}">
        <p14:creationId xmlns:p14="http://schemas.microsoft.com/office/powerpoint/2010/main" val="250461841"/>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Podatek VAT</a:t>
            </a:r>
          </a:p>
        </p:txBody>
      </p:sp>
      <p:sp>
        <p:nvSpPr>
          <p:cNvPr id="3" name="Symbol zastępczy zawartości 2"/>
          <p:cNvSpPr>
            <a:spLocks noGrp="1"/>
          </p:cNvSpPr>
          <p:nvPr>
            <p:ph idx="1"/>
          </p:nvPr>
        </p:nvSpPr>
        <p:spPr/>
        <p:txBody>
          <a:bodyPr>
            <a:normAutofit/>
          </a:bodyPr>
          <a:lstStyle/>
          <a:p>
            <a:pPr algn="just"/>
            <a:r>
              <a:rPr lang="pl-PL" dirty="0"/>
              <a:t>Podatki i inne opłaty, w szczególności podatek VAT, </a:t>
            </a:r>
            <a:r>
              <a:rPr lang="pl-PL" b="1" dirty="0"/>
              <a:t>mogą być uznane za wydatki kwalifikowalne </a:t>
            </a:r>
            <a:r>
              <a:rPr lang="pl-PL" dirty="0"/>
              <a:t>tylko wtedy, gdy brak jest prawnej możliwości ich odzyskania na mocy prawodawstwa krajowego.</a:t>
            </a:r>
          </a:p>
          <a:p>
            <a:pPr algn="just"/>
            <a:endParaRPr lang="pl-PL" b="1" dirty="0"/>
          </a:p>
          <a:p>
            <a:pPr algn="just"/>
            <a:r>
              <a:rPr lang="pl-PL" b="1" dirty="0"/>
              <a:t>Zapłacony podatek VAT może być uznany za wydatek kwalifikowalny wyłącznie wówczas</a:t>
            </a:r>
            <a:r>
              <a:rPr lang="pl-PL" dirty="0"/>
              <a:t>, gdy beneficjentowi ani żadnemu innemu podmiotowi zaangażowanemu w projekt oraz wykorzystującemu do działalności opodatkowanej produkty będące efektem realizacji projektu, zarówno w fazie realizacyjnej jak i operacyjnej, zgodnie z obowiązującym prawodawstwem krajowym, nie przysługuje prawo (tzn. brak jest prawnych możliwości) do obniżenia kwoty podatku należnego o kwotę podatku naliczonego lub ubiegania się o zwrot VAT. Posiadanie wyżej wymienionego prawa (potencjalnej prawnej możliwości) wyklucza uznanie wydatku za kwalifikowalny, nawet jeśli faktycznie zwrot nie nastąpił, np. ze względu na nie podjęcie przez podmiot czynności zmierzających do realizacji tego prawa.</a:t>
            </a:r>
          </a:p>
          <a:p>
            <a:pPr algn="just"/>
            <a:endParaRPr lang="pl-PL" b="1" dirty="0"/>
          </a:p>
          <a:p>
            <a:pPr algn="just"/>
            <a:r>
              <a:rPr lang="pl-PL" dirty="0"/>
              <a:t>W SZOOP, umowie o dofinansowanie, regulaminie konkursu lub dokumentacji dotyczącej projektu pozakonkursowego, IZ PO może wyłączyć możliwość kwalifikowania VAT w odniesieniu do określonych obszarów danego PO, w szczególności osi priorytetowych, działań, rodzajów projektów, typów beneficjentów, a nawet w odniesieniu do poszczególnych projektów.</a:t>
            </a:r>
            <a:endParaRPr lang="pl-PL" b="1" dirty="0"/>
          </a:p>
        </p:txBody>
      </p:sp>
    </p:spTree>
    <p:extLst>
      <p:ext uri="{BB962C8B-B14F-4D97-AF65-F5344CB8AC3E}">
        <p14:creationId xmlns:p14="http://schemas.microsoft.com/office/powerpoint/2010/main" val="2810722758"/>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Podatek VAT</a:t>
            </a:r>
          </a:p>
        </p:txBody>
      </p:sp>
      <p:sp>
        <p:nvSpPr>
          <p:cNvPr id="3" name="Symbol zastępczy zawartości 2"/>
          <p:cNvSpPr>
            <a:spLocks noGrp="1"/>
          </p:cNvSpPr>
          <p:nvPr>
            <p:ph idx="1"/>
          </p:nvPr>
        </p:nvSpPr>
        <p:spPr/>
        <p:txBody>
          <a:bodyPr>
            <a:normAutofit/>
          </a:bodyPr>
          <a:lstStyle/>
          <a:p>
            <a:pPr algn="just"/>
            <a:r>
              <a:rPr lang="pl-PL" dirty="0"/>
              <a:t>IZ może podjąć decyzję, zgodnie z którą </a:t>
            </a:r>
            <a:r>
              <a:rPr lang="pl-PL" b="1" dirty="0"/>
              <a:t>VAT będzie kwalifikowalny jedynie dla części projektu</a:t>
            </a:r>
            <a:r>
              <a:rPr lang="pl-PL" dirty="0"/>
              <a:t>. W takiej sytuacji beneficjent jest zobowiązany zapewnić przejrzysty system rozliczania projektu, tak aby nie było wątpliwości w jakiej części oraz w jakim zakresie VAT może być uznany za kwalifikowalny.</a:t>
            </a:r>
          </a:p>
          <a:p>
            <a:pPr algn="just"/>
            <a:endParaRPr lang="pl-PL" b="1" dirty="0"/>
          </a:p>
          <a:p>
            <a:pPr algn="just"/>
            <a:r>
              <a:rPr lang="pl-PL" dirty="0"/>
              <a:t>Biorąc pod uwagę, iż </a:t>
            </a:r>
            <a:r>
              <a:rPr lang="pl-PL" b="1" dirty="0"/>
              <a:t>prawo do obniżenia VAT należnego o VAT naliczony </a:t>
            </a:r>
            <a:r>
              <a:rPr lang="pl-PL" dirty="0"/>
              <a:t>może powstać zarówno w okresie realizacji projektu, jak i po jego zakończeniu, właściwa instytucja będąca stroną umowy zapewnia, aby beneficjenci, którzy zaliczą VAT do wydatków kwalifikowalnych, zobowiązali się dołączyć do wniosku o dofinansowanie „Oświadczenie</a:t>
            </a:r>
            <a:br>
              <a:rPr lang="pl-PL" dirty="0"/>
            </a:br>
            <a:r>
              <a:rPr lang="pl-PL" dirty="0"/>
              <a:t>o kwalifikowalności VAT”, którego wzór opracowuje IZ PO. Oświadczenie składa się z dwóch integralnych części.</a:t>
            </a:r>
            <a:br>
              <a:rPr lang="pl-PL" dirty="0"/>
            </a:br>
            <a:r>
              <a:rPr lang="pl-PL" dirty="0"/>
              <a:t>W ramach pierwszej części beneficjent oświadcza, iż w chwili składania wniosku o dofinansowanie nie może odzyskać</a:t>
            </a:r>
            <a:br>
              <a:rPr lang="pl-PL" dirty="0"/>
            </a:br>
            <a:r>
              <a:rPr lang="pl-PL" dirty="0"/>
              <a:t>w żaden sposób poniesionego kosztu VAT, którego wysokość została określona w odpowiednim punkcie wniosku</a:t>
            </a:r>
            <a:br>
              <a:rPr lang="pl-PL" dirty="0"/>
            </a:br>
            <a:r>
              <a:rPr lang="pl-PL" dirty="0"/>
              <a:t>o dofinansowanie (fakt ten decyduje o kwalifikowalności VAT). Natomiast w części drugiej beneficjent zobowiązuje się do zwrotu zrefundowanej ze środków unijnych części VAT, jeżeli zaistnieją przesłanki umożliwiające odzyskanie tego podatku. „Oświadczenie o kwalifikowalności VAT” podpisane przez beneficjenta powinno stanowić załącznik do zawieranej z beneficjentem umowy o dofinansowanie.</a:t>
            </a:r>
            <a:endParaRPr lang="pl-PL" b="1" dirty="0"/>
          </a:p>
        </p:txBody>
      </p:sp>
    </p:spTree>
    <p:extLst>
      <p:ext uri="{BB962C8B-B14F-4D97-AF65-F5344CB8AC3E}">
        <p14:creationId xmlns:p14="http://schemas.microsoft.com/office/powerpoint/2010/main" val="1507013025"/>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13151" y="1135374"/>
            <a:ext cx="11348581" cy="500715"/>
          </a:xfrm>
        </p:spPr>
        <p:txBody>
          <a:bodyPr/>
          <a:lstStyle/>
          <a:p>
            <a:r>
              <a:rPr lang="pl-PL" b="1" dirty="0"/>
              <a:t>Informacja, promocja, monitoring, ewaluacja, rekrutacja</a:t>
            </a:r>
          </a:p>
        </p:txBody>
      </p:sp>
      <p:sp>
        <p:nvSpPr>
          <p:cNvPr id="3" name="Symbol zastępczy zawartości 2"/>
          <p:cNvSpPr>
            <a:spLocks noGrp="1"/>
          </p:cNvSpPr>
          <p:nvPr>
            <p:ph idx="1"/>
          </p:nvPr>
        </p:nvSpPr>
        <p:spPr>
          <a:xfrm>
            <a:off x="313151" y="1980370"/>
            <a:ext cx="11348581" cy="4351338"/>
          </a:xfrm>
        </p:spPr>
        <p:txBody>
          <a:bodyPr>
            <a:normAutofit/>
          </a:bodyPr>
          <a:lstStyle/>
          <a:p>
            <a:pPr marL="285750" indent="-285750" algn="just">
              <a:buFont typeface="Wingdings" panose="05000000000000000000" pitchFamily="2" charset="2"/>
              <a:buChar char="§"/>
            </a:pPr>
            <a:r>
              <a:rPr lang="pl-PL" dirty="0"/>
              <a:t>Wydatki związane z </a:t>
            </a:r>
            <a:r>
              <a:rPr lang="pl-PL" b="1" dirty="0"/>
              <a:t>działaniami informacyjno-promocyjnymi </a:t>
            </a:r>
            <a:r>
              <a:rPr lang="pl-PL" dirty="0"/>
              <a:t>mogą stanowić wydatki kwalifikowalne w ramach realizowanych projektów. Są one zawarte w ramach kosztów pośrednich.</a:t>
            </a:r>
          </a:p>
          <a:p>
            <a:pPr marL="285750" indent="-285750" algn="just">
              <a:buFont typeface="Wingdings" panose="05000000000000000000" pitchFamily="2" charset="2"/>
              <a:buChar char="§"/>
            </a:pPr>
            <a:r>
              <a:rPr lang="pl-PL" b="1" dirty="0"/>
              <a:t>Monitoring</a:t>
            </a:r>
            <a:r>
              <a:rPr lang="pl-PL" dirty="0"/>
              <a:t> uczestników i przebiegu projektu jest działaniem obowiązkowym i mieści się w zakresie zarządzania projektem, więc wydatki są również ujęte w kosztach pośrednich.</a:t>
            </a:r>
          </a:p>
          <a:p>
            <a:pPr marL="285750" indent="-285750" algn="just">
              <a:buFont typeface="Wingdings" panose="05000000000000000000" pitchFamily="2" charset="2"/>
              <a:buChar char="§"/>
            </a:pPr>
            <a:r>
              <a:rPr lang="pl-PL" b="1" dirty="0"/>
              <a:t>Ewaluacja </a:t>
            </a:r>
            <a:r>
              <a:rPr lang="pl-PL" dirty="0"/>
              <a:t>celów i wskaźników z nimi związanych dokumentuje prawidłowość wykonania projektu, lecz nie stanowi wydatki kwalifikowalnego, jako odrębne zadanie. Jest ona dozwolona w takiej formie wyłącznie w niektórych projektach osi IV PO WER, w ramach testowania produktów innowacyjnych. W pozostałych projektach stanowi koszt pośredni.</a:t>
            </a:r>
          </a:p>
          <a:p>
            <a:pPr marL="285750" indent="-285750" algn="just">
              <a:buFont typeface="Wingdings" panose="05000000000000000000" pitchFamily="2" charset="2"/>
              <a:buChar char="§"/>
            </a:pPr>
            <a:r>
              <a:rPr lang="pl-PL" b="1" dirty="0"/>
              <a:t>Rekrutacja </a:t>
            </a:r>
            <a:r>
              <a:rPr lang="pl-PL" dirty="0"/>
              <a:t>nie może być odrębnym zadaniem bezpośrednim. Wydatki z nią związane ujmuje się w kosztach pośrednich.</a:t>
            </a:r>
            <a:endParaRPr lang="pl-PL" b="1" dirty="0"/>
          </a:p>
          <a:p>
            <a:pPr algn="just"/>
            <a:endParaRPr lang="pl-PL" dirty="0"/>
          </a:p>
          <a:p>
            <a:pPr algn="just"/>
            <a:endParaRPr lang="pl-PL" dirty="0"/>
          </a:p>
          <a:p>
            <a:pPr algn="just"/>
            <a:endParaRPr lang="pl-PL" b="1" dirty="0"/>
          </a:p>
        </p:txBody>
      </p:sp>
    </p:spTree>
    <p:extLst>
      <p:ext uri="{BB962C8B-B14F-4D97-AF65-F5344CB8AC3E}">
        <p14:creationId xmlns:p14="http://schemas.microsoft.com/office/powerpoint/2010/main" val="3745138552"/>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Zlecanie usług merytorycznych</a:t>
            </a:r>
          </a:p>
        </p:txBody>
      </p:sp>
      <p:sp>
        <p:nvSpPr>
          <p:cNvPr id="3" name="Symbol zastępczy zawartości 2"/>
          <p:cNvSpPr>
            <a:spLocks noGrp="1"/>
          </p:cNvSpPr>
          <p:nvPr>
            <p:ph idx="1"/>
          </p:nvPr>
        </p:nvSpPr>
        <p:spPr/>
        <p:txBody>
          <a:bodyPr>
            <a:normAutofit/>
          </a:bodyPr>
          <a:lstStyle/>
          <a:p>
            <a:pPr algn="just"/>
            <a:r>
              <a:rPr lang="pl-PL" altLang="pl-PL" dirty="0"/>
              <a:t>Wartość wydatków związanych ze zlecaniem usług merytorycznych w ramach projektu </a:t>
            </a:r>
            <a:r>
              <a:rPr lang="pl-PL" altLang="pl-PL" b="1" dirty="0"/>
              <a:t>nie przekracza 30% wartości projektu</a:t>
            </a:r>
            <a:r>
              <a:rPr lang="pl-PL" altLang="pl-PL" dirty="0"/>
              <a:t>, przy czym IZ PO może określić w wytycznych programowych inny dopuszczalny limit zadań zleconych dla poszczególnych typów projektów, o ile jest to uzasadnione ich specyfiką.</a:t>
            </a:r>
          </a:p>
          <a:p>
            <a:pPr algn="just"/>
            <a:endParaRPr lang="pl-PL" altLang="pl-PL" dirty="0"/>
          </a:p>
          <a:p>
            <a:pPr algn="just"/>
            <a:r>
              <a:rPr lang="pl-PL" altLang="pl-PL" dirty="0"/>
              <a:t>Wartość wydatków związanych ze zlecaniem usług merytorycznych </a:t>
            </a:r>
            <a:r>
              <a:rPr lang="pl-PL" altLang="pl-PL" b="1" dirty="0"/>
              <a:t>może stanowić więcej niż 30% wartości projektu wyłącznie</a:t>
            </a:r>
            <a:r>
              <a:rPr lang="pl-PL" altLang="pl-PL" dirty="0"/>
              <a:t>, o ile jest to uzasadnione specyfiką projektu i zostało wskazane we wniosku o dofinansowanie projektu zatwierdzonym przez właściwą instytucję będącą stroną umowy, przy czym – w przypadku projektów pozakonkursowych – wymaga to zgody IZ PO.</a:t>
            </a:r>
          </a:p>
          <a:p>
            <a:pPr algn="just"/>
            <a:endParaRPr lang="pl-PL" altLang="pl-PL" dirty="0"/>
          </a:p>
          <a:p>
            <a:pPr algn="just"/>
            <a:r>
              <a:rPr lang="pl-PL" altLang="pl-PL" b="1" dirty="0"/>
              <a:t>Faktyczną realizację zleconej usługi merytorycznej należy udokumentować </a:t>
            </a:r>
            <a:r>
              <a:rPr lang="pl-PL" altLang="pl-PL" dirty="0"/>
              <a:t>zgodnie z umową zawartą z wykonawcą, np. poprzez pisemny protokół odbioru zadania, przyjęcia wykonanych prac, itp.</a:t>
            </a:r>
          </a:p>
          <a:p>
            <a:pPr algn="just"/>
            <a:endParaRPr lang="pl-PL" altLang="pl-PL" dirty="0"/>
          </a:p>
          <a:p>
            <a:pPr algn="just"/>
            <a:r>
              <a:rPr lang="pl-PL" altLang="pl-PL" b="1" dirty="0"/>
              <a:t>Nie jest kwalifikowalne zlecenie usługi merytorycznej przez beneficjenta partnerom projektu i odwrotnie.</a:t>
            </a:r>
          </a:p>
        </p:txBody>
      </p:sp>
    </p:spTree>
    <p:extLst>
      <p:ext uri="{BB962C8B-B14F-4D97-AF65-F5344CB8AC3E}">
        <p14:creationId xmlns:p14="http://schemas.microsoft.com/office/powerpoint/2010/main" val="4083198821"/>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Rozeznanie rynku</a:t>
            </a:r>
          </a:p>
        </p:txBody>
      </p:sp>
      <p:sp>
        <p:nvSpPr>
          <p:cNvPr id="3" name="Symbol zastępczy zawartości 2"/>
          <p:cNvSpPr>
            <a:spLocks noGrp="1"/>
          </p:cNvSpPr>
          <p:nvPr>
            <p:ph idx="1"/>
          </p:nvPr>
        </p:nvSpPr>
        <p:spPr/>
        <p:txBody>
          <a:bodyPr>
            <a:normAutofit/>
          </a:bodyPr>
          <a:lstStyle/>
          <a:p>
            <a:pPr marL="285750" indent="-285750" algn="just">
              <a:buFont typeface="Wingdings" panose="05000000000000000000" pitchFamily="2" charset="2"/>
              <a:buChar char="§"/>
            </a:pPr>
            <a:r>
              <a:rPr lang="pl-PL" dirty="0"/>
              <a:t>Rozeznania rynku dokonuje się w przypadku zamówień o wartości od 20 tys. PLN netto do 50 tys. PLN netto włącznie, tj. bez podatku od towarów i usług (VAT). Rozeznanie rynku ma na celu potwierdzenie, że dana usługa, dostawa lub robota budowlana została wykonana po cenie nie wyższej niż cena rynkowa.</a:t>
            </a:r>
          </a:p>
          <a:p>
            <a:pPr marL="285750" indent="-285750" algn="just">
              <a:buFont typeface="Wingdings" panose="05000000000000000000" pitchFamily="2" charset="2"/>
              <a:buChar char="§"/>
            </a:pPr>
            <a:r>
              <a:rPr lang="pl-PL" dirty="0"/>
              <a:t>Do udokumentowania, że zamówienie zostało wykonane po cenie nie wyższej niż cena rynkowa, niezbędne jest przedstawienie co najmniej wydruku zapytania ofertowego zamieszczonego na stronie internetowej beneficjenta wraz z otrzymanymi ofertami, lub potwierdzenie wysłania zapytania ofertowego do co najmniej trzech potencjalnych wykonawców, o ile na rynku istnieje co najmniej trzech potencjalnych wykonawców danego zamówienia, wraz</a:t>
            </a:r>
            <a:br>
              <a:rPr lang="pl-PL" dirty="0"/>
            </a:br>
            <a:r>
              <a:rPr lang="pl-PL" dirty="0"/>
              <a:t>z otrzymanymi ofertami.</a:t>
            </a:r>
          </a:p>
          <a:p>
            <a:pPr marL="285750" indent="-285750" algn="just">
              <a:buFont typeface="Wingdings" panose="05000000000000000000" pitchFamily="2" charset="2"/>
              <a:buChar char="§"/>
            </a:pPr>
            <a:r>
              <a:rPr lang="pl-PL" dirty="0"/>
              <a:t>W przypadku, gdy w wyniku upublicznienia zapytania ofertowego lub skierowania zapytania do potencjalnych wykonawców nie otrzymano ofert, niezbędne jest przedstawienie np. wydruków stron internetowych z opisem towaru/usługi i ceną lub wydruków maili z informacją na temat ceny za określony towar/usługę, albo innego dokumentu.</a:t>
            </a:r>
          </a:p>
          <a:p>
            <a:pPr marL="285750" indent="-285750" algn="just">
              <a:buFont typeface="Wingdings" panose="05000000000000000000" pitchFamily="2" charset="2"/>
              <a:buChar char="§"/>
            </a:pPr>
            <a:r>
              <a:rPr lang="pl-PL" dirty="0"/>
              <a:t>W przypadku zamówień o wartości od 20 tys. PLN netto do 50 tys. PLN netto zawarcie pisemnej umowy z wykonawcą nie jest wymagane. W takim przypadku wystarczające jest potwierdzenie poniesienia wydatku w oparciu o fakturę, rachunek lub inny dokument księgowy o równoważnej wartości dowodowej.</a:t>
            </a:r>
          </a:p>
        </p:txBody>
      </p:sp>
    </p:spTree>
    <p:extLst>
      <p:ext uri="{BB962C8B-B14F-4D97-AF65-F5344CB8AC3E}">
        <p14:creationId xmlns:p14="http://schemas.microsoft.com/office/powerpoint/2010/main" val="301336195"/>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Reguła proporcjonalności</a:t>
            </a:r>
          </a:p>
        </p:txBody>
      </p:sp>
      <p:sp>
        <p:nvSpPr>
          <p:cNvPr id="3" name="Symbol zastępczy zawartości 2"/>
          <p:cNvSpPr>
            <a:spLocks noGrp="1"/>
          </p:cNvSpPr>
          <p:nvPr>
            <p:ph idx="1"/>
          </p:nvPr>
        </p:nvSpPr>
        <p:spPr/>
        <p:txBody>
          <a:bodyPr>
            <a:normAutofit/>
          </a:bodyPr>
          <a:lstStyle/>
          <a:p>
            <a:pPr algn="just"/>
            <a:r>
              <a:rPr lang="pl-PL" dirty="0"/>
              <a:t>Właściwa instytucja będąca stroną umowy zobowiązuje beneficjenta w umowie o dofinansowanie projektu do jego realizacji w zakresie określonym i zatwierdzonym we wniosku o dofinansowanie, z uwzględnieniem </a:t>
            </a:r>
            <a:r>
              <a:rPr lang="pl-PL" b="1" dirty="0"/>
              <a:t>konieczności zachowania trwałości rezultatów projektu</a:t>
            </a:r>
            <a:r>
              <a:rPr lang="pl-PL" dirty="0"/>
              <a:t>.</a:t>
            </a:r>
          </a:p>
          <a:p>
            <a:pPr algn="just"/>
            <a:endParaRPr lang="pl-PL" b="1" dirty="0"/>
          </a:p>
          <a:p>
            <a:pPr algn="just"/>
            <a:r>
              <a:rPr lang="pl-PL" dirty="0"/>
              <a:t>Na etapie rozliczenia końcowego wniosku o płatność kwalifikowalność wydatków w projekcie oceniana jest</a:t>
            </a:r>
            <a:br>
              <a:rPr lang="pl-PL" dirty="0"/>
            </a:br>
            <a:r>
              <a:rPr lang="pl-PL" dirty="0"/>
              <a:t>w odniesieniu do stopnia osiągnięcia założeń merytorycznych określonych we wniosku o dofinansowanie projektu, co jest określane jako „</a:t>
            </a:r>
            <a:r>
              <a:rPr lang="pl-PL" b="1" dirty="0"/>
              <a:t>reguła proporcjonalności</a:t>
            </a:r>
            <a:r>
              <a:rPr lang="pl-PL" dirty="0"/>
              <a:t>”.</a:t>
            </a:r>
          </a:p>
          <a:p>
            <a:pPr algn="just"/>
            <a:endParaRPr lang="pl-PL" b="1" dirty="0"/>
          </a:p>
          <a:p>
            <a:pPr algn="just"/>
            <a:r>
              <a:rPr lang="pl-PL" dirty="0"/>
              <a:t>Zgodnie z regułą proporcjonalności, </a:t>
            </a:r>
            <a:r>
              <a:rPr lang="pl-PL" b="1" dirty="0"/>
              <a:t>w przypadku nieosiągnięcia założeń merytorycznych pro</a:t>
            </a:r>
            <a:r>
              <a:rPr lang="pl-PL" dirty="0"/>
              <a:t>jektu właściwa instytucja będąca stroną umowy może uznać wszystkie lub odpowiednią część wydatków dotychczas rozliczonych w ramach projektu za niekwalifikowalne.</a:t>
            </a:r>
            <a:endParaRPr lang="pl-PL" b="1" dirty="0"/>
          </a:p>
        </p:txBody>
      </p:sp>
    </p:spTree>
    <p:extLst>
      <p:ext uri="{BB962C8B-B14F-4D97-AF65-F5344CB8AC3E}">
        <p14:creationId xmlns:p14="http://schemas.microsoft.com/office/powerpoint/2010/main" val="11567300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Wydatki kwalifikowalne</a:t>
            </a:r>
          </a:p>
        </p:txBody>
      </p:sp>
      <p:sp>
        <p:nvSpPr>
          <p:cNvPr id="3" name="Symbol zastępczy zawartości 2"/>
          <p:cNvSpPr>
            <a:spLocks noGrp="1"/>
          </p:cNvSpPr>
          <p:nvPr>
            <p:ph idx="1"/>
          </p:nvPr>
        </p:nvSpPr>
        <p:spPr/>
        <p:txBody>
          <a:bodyPr>
            <a:normAutofit/>
          </a:bodyPr>
          <a:lstStyle/>
          <a:p>
            <a:pPr algn="just"/>
            <a:r>
              <a:rPr lang="pl-PL" b="1" dirty="0"/>
              <a:t>Wydatkiem kwalifikowalnym</a:t>
            </a:r>
            <a:r>
              <a:rPr lang="pl-PL" dirty="0"/>
              <a:t> jest wydatek spełniający łącznie następujące warunki:</a:t>
            </a:r>
          </a:p>
          <a:p>
            <a:pPr marL="342900" indent="-342900" algn="just">
              <a:buFont typeface="+mj-lt"/>
              <a:buAutoNum type="alphaLcParenR"/>
            </a:pPr>
            <a:r>
              <a:rPr lang="pl-PL" dirty="0"/>
              <a:t>został faktycznie poniesiony w okresie wskazanym w umowie o dofinansowanie,</a:t>
            </a:r>
          </a:p>
          <a:p>
            <a:pPr marL="342900" indent="-342900" algn="just">
              <a:buFont typeface="+mj-lt"/>
              <a:buAutoNum type="alphaLcParenR"/>
            </a:pPr>
            <a:r>
              <a:rPr lang="pl-PL" dirty="0"/>
              <a:t>jest zgodny z obowiązującymi przepisami prawa unijnego oraz prawa krajowego, w tym przepisami regulującymi udzielanie pomocy publicznej, jeśli mają zastosowanie,</a:t>
            </a:r>
          </a:p>
          <a:p>
            <a:pPr marL="342900" indent="-342900" algn="just">
              <a:buFont typeface="+mj-lt"/>
              <a:buAutoNum type="alphaLcParenR"/>
            </a:pPr>
            <a:r>
              <a:rPr lang="pl-PL" dirty="0"/>
              <a:t>jest zgodny z PO i SZOOP,</a:t>
            </a:r>
          </a:p>
          <a:p>
            <a:pPr marL="342900" indent="-342900" algn="just">
              <a:buFont typeface="+mj-lt"/>
              <a:buAutoNum type="alphaLcParenR"/>
            </a:pPr>
            <a:r>
              <a:rPr lang="pl-PL" dirty="0"/>
              <a:t>został uwzględniony w budżecie projektu, z zastrzeżeniem pkt 11 i 12 podrozdziału 8.3 </a:t>
            </a:r>
            <a:r>
              <a:rPr lang="pl-PL" i="1" dirty="0"/>
              <a:t>Wytycznych, </a:t>
            </a:r>
            <a:r>
              <a:rPr lang="pl-PL" dirty="0"/>
              <a:t>lub –w przypadku projektów finansowanych z FS i EFRR – w zakresie rzeczowym projektu zawartym we wniosku</a:t>
            </a:r>
            <a:br>
              <a:rPr lang="pl-PL" dirty="0"/>
            </a:br>
            <a:r>
              <a:rPr lang="pl-PL" dirty="0"/>
              <a:t>o dofinansowanie,</a:t>
            </a:r>
          </a:p>
          <a:p>
            <a:pPr marL="342900" indent="-342900" algn="just">
              <a:buFont typeface="+mj-lt"/>
              <a:buAutoNum type="alphaLcParenR"/>
            </a:pPr>
            <a:r>
              <a:rPr lang="pl-PL" dirty="0"/>
              <a:t>został poniesiony zgodnie z postanowieniami umowy o dofinansowanie,</a:t>
            </a:r>
          </a:p>
          <a:p>
            <a:pPr marL="342900" indent="-342900" algn="just">
              <a:buFont typeface="+mj-lt"/>
              <a:buAutoNum type="alphaLcParenR"/>
            </a:pPr>
            <a:r>
              <a:rPr lang="pl-PL" dirty="0"/>
              <a:t>jest niezbędny do realizacji celów projektu i został poniesiony w związku z realizacją projektu,</a:t>
            </a:r>
          </a:p>
          <a:p>
            <a:pPr marL="342900" indent="-342900" algn="just">
              <a:buFont typeface="+mj-lt"/>
              <a:buAutoNum type="alphaLcParenR"/>
            </a:pPr>
            <a:r>
              <a:rPr lang="pl-PL" dirty="0"/>
              <a:t>został dokonany w sposób przejrzysty, racjonalny i efektywny, z zachowaniem zasad uzyskiwania najlepszych efektów z danych nakładów,</a:t>
            </a:r>
          </a:p>
        </p:txBody>
      </p:sp>
    </p:spTree>
    <p:extLst>
      <p:ext uri="{BB962C8B-B14F-4D97-AF65-F5344CB8AC3E}">
        <p14:creationId xmlns:p14="http://schemas.microsoft.com/office/powerpoint/2010/main" val="1438570379"/>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Odpowiedzialność za wskaźniki</a:t>
            </a:r>
          </a:p>
        </p:txBody>
      </p:sp>
      <p:sp>
        <p:nvSpPr>
          <p:cNvPr id="3" name="Symbol zastępczy zawartości 2"/>
          <p:cNvSpPr>
            <a:spLocks noGrp="1"/>
          </p:cNvSpPr>
          <p:nvPr>
            <p:ph idx="1"/>
          </p:nvPr>
        </p:nvSpPr>
        <p:spPr/>
        <p:txBody>
          <a:bodyPr>
            <a:normAutofit/>
          </a:bodyPr>
          <a:lstStyle/>
          <a:p>
            <a:pPr algn="just"/>
            <a:endParaRPr lang="pl-PL" dirty="0"/>
          </a:p>
          <a:p>
            <a:pPr algn="just"/>
            <a:r>
              <a:rPr lang="pl-PL" dirty="0"/>
              <a:t>We wniosku o dofinansowanie należy podzielić zadania pomiędzy partnerów, a także podzielić się odpowiedzialnością za wskaźniki np.:</a:t>
            </a:r>
          </a:p>
          <a:p>
            <a:pPr marL="285750" indent="-285750" algn="just">
              <a:buFont typeface="Wingdings" panose="05000000000000000000" pitchFamily="2" charset="2"/>
              <a:buChar char="§"/>
            </a:pPr>
            <a:r>
              <a:rPr lang="pl-PL" dirty="0"/>
              <a:t>Partner X odpowiada za osiągnięcie wskaźnika nr 1 na poziomie 50%, na dowód dostarczy wymienione we </a:t>
            </a:r>
            <a:r>
              <a:rPr lang="pl-PL" dirty="0" err="1"/>
              <a:t>WoD</a:t>
            </a:r>
            <a:r>
              <a:rPr lang="pl-PL" dirty="0"/>
              <a:t> dokumenty, to jest…– taki zapis powinien być przeniesiony do umowy partnerskiej;</a:t>
            </a:r>
          </a:p>
          <a:p>
            <a:pPr marL="285750" indent="-285750" algn="just">
              <a:buFont typeface="Wingdings" panose="05000000000000000000" pitchFamily="2" charset="2"/>
              <a:buChar char="§"/>
            </a:pPr>
            <a:r>
              <a:rPr lang="pl-PL" dirty="0"/>
              <a:t>Realizator to wykonawca, personel projektu – można zawrzeć odpowiedzialność za wskaźniki w opisie przedmiotu zamówienia – realizator szkoleń odpowiada za przygotowanie 50 UP do egzaminów kwalifikacyjnych, w przypadku gdy egzaminu nie zda więcej niż 15% uczestników będą naliczane kary umowne 100 zł za każdego UP, który nie zda egzaminu nadającego kwalifikacje zawodowe.</a:t>
            </a:r>
          </a:p>
          <a:p>
            <a:pPr algn="just">
              <a:buFontTx/>
              <a:buChar char="-"/>
            </a:pPr>
            <a:endParaRPr lang="pl-PL" dirty="0"/>
          </a:p>
        </p:txBody>
      </p:sp>
    </p:spTree>
    <p:extLst>
      <p:ext uri="{BB962C8B-B14F-4D97-AF65-F5344CB8AC3E}">
        <p14:creationId xmlns:p14="http://schemas.microsoft.com/office/powerpoint/2010/main" val="3061120966"/>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Uniwersalne projektowanie – uczestnik niepełnosprawny</a:t>
            </a:r>
          </a:p>
        </p:txBody>
      </p:sp>
      <p:sp>
        <p:nvSpPr>
          <p:cNvPr id="3" name="Symbol zastępczy zawartości 2"/>
          <p:cNvSpPr>
            <a:spLocks noGrp="1"/>
          </p:cNvSpPr>
          <p:nvPr>
            <p:ph idx="1"/>
          </p:nvPr>
        </p:nvSpPr>
        <p:spPr/>
        <p:txBody>
          <a:bodyPr>
            <a:normAutofit/>
          </a:bodyPr>
          <a:lstStyle/>
          <a:p>
            <a:pPr algn="just"/>
            <a:r>
              <a:rPr lang="pl-PL" dirty="0"/>
              <a:t>Zgodnie z </a:t>
            </a:r>
            <a:r>
              <a:rPr lang="pl-PL" i="1" dirty="0"/>
              <a:t>Wytycznymi w zakresie realizacji zasady równości szans i niedyskryminacji, w tym dostępności dla osób</a:t>
            </a:r>
            <a:br>
              <a:rPr lang="pl-PL" i="1" dirty="0"/>
            </a:br>
            <a:r>
              <a:rPr lang="pl-PL" i="1" dirty="0"/>
              <a:t>z niepełnosprawnościami oraz zasady równości szans kobiet i mężczyzn w ramach funduszy unijnych na lata 2014-2020</a:t>
            </a:r>
            <a:r>
              <a:rPr lang="pl-PL" dirty="0"/>
              <a:t> uniwersalne projektowanie to projektowanie produktów, środowiska, programów i usług w taki sposób, by były użyteczne dla wszystkich, w możliwie największym stopniu, bez potrzeby adaptacji lub specjalistycznego projektowania. </a:t>
            </a:r>
          </a:p>
          <a:p>
            <a:pPr algn="just"/>
            <a:endParaRPr lang="pl-PL" dirty="0"/>
          </a:p>
          <a:p>
            <a:pPr algn="just"/>
            <a:r>
              <a:rPr lang="pl-PL" b="1" dirty="0"/>
              <a:t>Uniwersalne projektowanie nie wyklucza możliwości zapewniania dodatkowych udogodnień dla szczególnych grup osób z niepełnosprawnościami, jeżeli jest to potrzebne. </a:t>
            </a:r>
          </a:p>
          <a:p>
            <a:pPr algn="just"/>
            <a:endParaRPr lang="pl-PL" dirty="0"/>
          </a:p>
          <a:p>
            <a:pPr algn="just"/>
            <a:r>
              <a:rPr lang="pl-PL" dirty="0"/>
              <a:t>Wszystkie produkty projektów realizowanych ze środków EFS (produkty, towary, usługi, infrastruktura) są dostępne dla wszystkich osób, w tym również dostosowane do zidentyfikowanych potrzeb osób z niepełnosprawnościami. </a:t>
            </a:r>
          </a:p>
          <a:p>
            <a:pPr algn="just"/>
            <a:endParaRPr lang="pl-PL" dirty="0"/>
          </a:p>
        </p:txBody>
      </p:sp>
    </p:spTree>
    <p:extLst>
      <p:ext uri="{BB962C8B-B14F-4D97-AF65-F5344CB8AC3E}">
        <p14:creationId xmlns:p14="http://schemas.microsoft.com/office/powerpoint/2010/main" val="2154864056"/>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Uniwersalne projektowanie – uczestnik niepełnosprawny</a:t>
            </a:r>
          </a:p>
        </p:txBody>
      </p:sp>
      <p:sp>
        <p:nvSpPr>
          <p:cNvPr id="3" name="Symbol zastępczy zawartości 2"/>
          <p:cNvSpPr>
            <a:spLocks noGrp="1"/>
          </p:cNvSpPr>
          <p:nvPr>
            <p:ph idx="1"/>
          </p:nvPr>
        </p:nvSpPr>
        <p:spPr/>
        <p:txBody>
          <a:bodyPr>
            <a:normAutofit/>
          </a:bodyPr>
          <a:lstStyle/>
          <a:p>
            <a:pPr algn="just"/>
            <a:r>
              <a:rPr lang="pl-PL" dirty="0"/>
              <a:t>Oznacza to, że muszą być zgodne z koncepcją uniwersalnego projektowania, opartego na ośmiu regułach:</a:t>
            </a:r>
          </a:p>
          <a:p>
            <a:pPr algn="just"/>
            <a:endParaRPr lang="pl-PL" dirty="0"/>
          </a:p>
          <a:p>
            <a:pPr algn="just"/>
            <a:r>
              <a:rPr lang="pl-PL" dirty="0"/>
              <a:t>1. Użyteczność dla osób o różnej sprawności</a:t>
            </a:r>
          </a:p>
          <a:p>
            <a:pPr algn="just"/>
            <a:r>
              <a:rPr lang="pl-PL" dirty="0"/>
              <a:t>2. Elastyczność w użytkowaniu</a:t>
            </a:r>
          </a:p>
          <a:p>
            <a:pPr algn="just"/>
            <a:r>
              <a:rPr lang="pl-PL" dirty="0"/>
              <a:t>3. Proste i intuicyjne użytkowanie</a:t>
            </a:r>
          </a:p>
          <a:p>
            <a:pPr algn="just"/>
            <a:r>
              <a:rPr lang="pl-PL" dirty="0"/>
              <a:t>4. Czytelna informacja</a:t>
            </a:r>
          </a:p>
          <a:p>
            <a:pPr algn="just"/>
            <a:r>
              <a:rPr lang="pl-PL" dirty="0"/>
              <a:t>5. Tolerancja na błędy</a:t>
            </a:r>
          </a:p>
          <a:p>
            <a:pPr algn="just"/>
            <a:r>
              <a:rPr lang="pl-PL" dirty="0"/>
              <a:t>6. Wygodne użytkowanie bez wysiłku</a:t>
            </a:r>
          </a:p>
          <a:p>
            <a:pPr algn="just"/>
            <a:r>
              <a:rPr lang="pl-PL" dirty="0"/>
              <a:t>7. Wielkość i przestrzeń odpowiednie dla dostępu i użytkowania</a:t>
            </a:r>
          </a:p>
          <a:p>
            <a:pPr algn="just"/>
            <a:r>
              <a:rPr lang="pl-PL" dirty="0"/>
              <a:t>8. Percepcja równości.</a:t>
            </a:r>
          </a:p>
          <a:p>
            <a:pPr algn="just"/>
            <a:endParaRPr lang="pl-PL" dirty="0"/>
          </a:p>
        </p:txBody>
      </p:sp>
    </p:spTree>
    <p:extLst>
      <p:ext uri="{BB962C8B-B14F-4D97-AF65-F5344CB8AC3E}">
        <p14:creationId xmlns:p14="http://schemas.microsoft.com/office/powerpoint/2010/main" val="2684746820"/>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Mechanizm racjonalnych usprawnień – uczestnik niepełnosprawny</a:t>
            </a:r>
          </a:p>
        </p:txBody>
      </p:sp>
      <p:sp>
        <p:nvSpPr>
          <p:cNvPr id="3" name="Symbol zastępczy zawartości 2"/>
          <p:cNvSpPr>
            <a:spLocks noGrp="1"/>
          </p:cNvSpPr>
          <p:nvPr>
            <p:ph idx="1"/>
          </p:nvPr>
        </p:nvSpPr>
        <p:spPr/>
        <p:txBody>
          <a:bodyPr>
            <a:normAutofit/>
          </a:bodyPr>
          <a:lstStyle/>
          <a:p>
            <a:pPr algn="just"/>
            <a:r>
              <a:rPr lang="pl-PL" dirty="0"/>
              <a:t>Zgodnie z </a:t>
            </a:r>
            <a:r>
              <a:rPr lang="pl-PL" i="1" dirty="0"/>
              <a:t>Wytycznymi w zakresie realizacji zasady równości szans i niedyskryminacji, w tym dostępności dla osób</a:t>
            </a:r>
            <a:br>
              <a:rPr lang="pl-PL" i="1" dirty="0"/>
            </a:br>
            <a:r>
              <a:rPr lang="pl-PL" i="1" dirty="0"/>
              <a:t>z niepełnosprawnościami oraz zasady równości szans kobiet i mężczyzn w ramach funduszy unijnych na lata 2014-2020</a:t>
            </a:r>
            <a:r>
              <a:rPr lang="pl-PL" dirty="0"/>
              <a:t> mechanizm racjonalnych usprawnień to konieczne i odpowiednie zmiany oraz dostosowania, nienakładające nieproporcjonalnego lub nadmiernego obciążenia, rozpatrywane osobno dla każdego konkretnego przypadku, w celu zapewnienia osobom z niepełnosprawnościami możliwości korzystania z wszelkich praw człowieka i podstawowych wolności oraz ich wykonywania na zasadzie równości z innymi osobami.</a:t>
            </a:r>
          </a:p>
          <a:p>
            <a:pPr algn="just"/>
            <a:r>
              <a:rPr lang="pl-PL" b="1" dirty="0"/>
              <a:t>Przykładowy katalog kosztów racjonalnych usprawnień:</a:t>
            </a:r>
          </a:p>
          <a:p>
            <a:pPr marL="285750" lvl="0" indent="-285750" algn="just">
              <a:buFont typeface="Wingdings" panose="05000000000000000000" pitchFamily="2" charset="2"/>
              <a:buChar char="§"/>
            </a:pPr>
            <a:r>
              <a:rPr lang="pl-PL" dirty="0"/>
              <a:t>specjalistyczny transport na miejsce realizacji wsparcia;</a:t>
            </a:r>
          </a:p>
          <a:p>
            <a:pPr marL="285750" lvl="0" indent="-285750" algn="just">
              <a:buFont typeface="Wingdings" panose="05000000000000000000" pitchFamily="2" charset="2"/>
              <a:buChar char="§"/>
            </a:pPr>
            <a:r>
              <a:rPr lang="pl-PL" dirty="0"/>
              <a:t>dostosowanie architektoniczne budynków niedostępnych (np. zmiana miejsca realizacji projektu; budowa tymczasowych podjazdów; montaż platform, wind, podnośników; właściwe oznakowanie budynków poprzez wprowadzanie elementów kontrastowych i wypukłych celem właściwego oznakowania dla osób niewidomych </a:t>
            </a:r>
            <a:br>
              <a:rPr lang="pl-PL" dirty="0"/>
            </a:br>
            <a:r>
              <a:rPr lang="pl-PL" dirty="0"/>
              <a:t>i słabowidzących itp.);</a:t>
            </a:r>
          </a:p>
          <a:p>
            <a:pPr marL="285750" lvl="0" indent="-285750" algn="just">
              <a:buFont typeface="Wingdings" panose="05000000000000000000" pitchFamily="2" charset="2"/>
              <a:buChar char="§"/>
            </a:pPr>
            <a:r>
              <a:rPr lang="pl-PL" dirty="0"/>
              <a:t>dostosowanie infrastruktury komputerowej (np. wynajęcie lub zakup i instalacja programów powiększających, mówiących, kamer do kontaktu z osobą posługującą się językiem migowym, drukarek materiałów w alfabecie Braille’a);</a:t>
            </a:r>
          </a:p>
        </p:txBody>
      </p:sp>
    </p:spTree>
    <p:extLst>
      <p:ext uri="{BB962C8B-B14F-4D97-AF65-F5344CB8AC3E}">
        <p14:creationId xmlns:p14="http://schemas.microsoft.com/office/powerpoint/2010/main" val="855581395"/>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Mechanizm racjonalnych usprawnień – uczestnik niepełnosprawny</a:t>
            </a:r>
          </a:p>
        </p:txBody>
      </p:sp>
      <p:sp>
        <p:nvSpPr>
          <p:cNvPr id="3" name="Symbol zastępczy zawartości 2"/>
          <p:cNvSpPr>
            <a:spLocks noGrp="1"/>
          </p:cNvSpPr>
          <p:nvPr>
            <p:ph idx="1"/>
          </p:nvPr>
        </p:nvSpPr>
        <p:spPr/>
        <p:txBody>
          <a:bodyPr>
            <a:normAutofit/>
          </a:bodyPr>
          <a:lstStyle/>
          <a:p>
            <a:pPr marL="285750" lvl="0" indent="-285750" algn="just">
              <a:buFont typeface="Wingdings" panose="05000000000000000000" pitchFamily="2" charset="2"/>
              <a:buChar char="§"/>
            </a:pPr>
            <a:r>
              <a:rPr lang="pl-PL" dirty="0"/>
              <a:t>dostosowania akustyczne (wynajęcie lub zakup i montaż systemów wspomagających słyszenie, np. pętli indukcyjnych, systemów FM);</a:t>
            </a:r>
          </a:p>
          <a:p>
            <a:pPr marL="285750" lvl="0" indent="-285750" algn="just">
              <a:buFont typeface="Wingdings" panose="05000000000000000000" pitchFamily="2" charset="2"/>
              <a:buChar char="§"/>
            </a:pPr>
            <a:r>
              <a:rPr lang="pl-PL" dirty="0"/>
              <a:t>asystenta tłumaczącego na język łatwy;</a:t>
            </a:r>
          </a:p>
          <a:p>
            <a:pPr marL="285750" indent="-285750" algn="just">
              <a:buFont typeface="Wingdings" panose="05000000000000000000" pitchFamily="2" charset="2"/>
              <a:buChar char="§"/>
            </a:pPr>
            <a:r>
              <a:rPr lang="pl-PL" dirty="0"/>
              <a:t>asystenta osoby z niepełnosprawnością;</a:t>
            </a:r>
          </a:p>
          <a:p>
            <a:pPr marL="285750" lvl="0" indent="-285750" algn="just">
              <a:buFont typeface="Wingdings" panose="05000000000000000000" pitchFamily="2" charset="2"/>
              <a:buChar char="§"/>
            </a:pPr>
            <a:r>
              <a:rPr lang="pl-PL" dirty="0"/>
              <a:t>tłumacz języka migowego lub tłumacz-przewodnik;</a:t>
            </a:r>
          </a:p>
          <a:p>
            <a:pPr marL="285750" lvl="0" indent="-285750" algn="just">
              <a:buFont typeface="Wingdings" panose="05000000000000000000" pitchFamily="2" charset="2"/>
              <a:buChar char="§"/>
            </a:pPr>
            <a:r>
              <a:rPr lang="pl-PL" dirty="0"/>
              <a:t>przewodnik dla osoby mającej trudności w widzeniu;</a:t>
            </a:r>
          </a:p>
          <a:p>
            <a:pPr marL="285750" lvl="0" indent="-285750" algn="just">
              <a:buFont typeface="Wingdings" panose="05000000000000000000" pitchFamily="2" charset="2"/>
              <a:buChar char="§"/>
            </a:pPr>
            <a:r>
              <a:rPr lang="pl-PL" dirty="0"/>
              <a:t>alternatywne formy przygotowania materiałów projektowych (szkoleniowych, informacyjnych, np. wersje elektroniczne dokumentów, wersje w druku powiększonym, wersje pisane alfabetem Braille’a, wersje w języku łatwym, nagranie tłumaczenia na język migowy na nośniku elektronicznym, itp.);</a:t>
            </a:r>
          </a:p>
          <a:p>
            <a:pPr marL="285750" lvl="0" indent="-285750" algn="just">
              <a:buFont typeface="Wingdings" panose="05000000000000000000" pitchFamily="2" charset="2"/>
              <a:buChar char="§"/>
            </a:pPr>
            <a:r>
              <a:rPr lang="pl-PL" dirty="0"/>
              <a:t>zmiana procedur;</a:t>
            </a:r>
          </a:p>
          <a:p>
            <a:pPr marL="285750" lvl="0" indent="-285750" algn="just">
              <a:buFont typeface="Wingdings" panose="05000000000000000000" pitchFamily="2" charset="2"/>
              <a:buChar char="§"/>
            </a:pPr>
            <a:r>
              <a:rPr lang="pl-PL" dirty="0"/>
              <a:t>wydłużony czas wsparcia (wynikającego np. z konieczności wolniejszego tłumaczenia na język migowy, wolnego mówienia, odczytywania komunikatów z ust, stosowania języka łatwego itp.);</a:t>
            </a:r>
          </a:p>
          <a:p>
            <a:pPr marL="285750" lvl="0" indent="-285750" algn="just">
              <a:buFont typeface="Wingdings" panose="05000000000000000000" pitchFamily="2" charset="2"/>
              <a:buChar char="§"/>
            </a:pPr>
            <a:r>
              <a:rPr lang="pl-PL" dirty="0"/>
              <a:t>dostosowanie posiłków, uwzględniania specyficznych potrzeb żywieniowych wynikających z niepełnosprawności.</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3323792014"/>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Mechanizm racjonalnych usprawnień – uczestnik niepełnosprawny</a:t>
            </a:r>
          </a:p>
        </p:txBody>
      </p:sp>
      <p:sp>
        <p:nvSpPr>
          <p:cNvPr id="3" name="Symbol zastępczy zawartości 2"/>
          <p:cNvSpPr>
            <a:spLocks noGrp="1"/>
          </p:cNvSpPr>
          <p:nvPr>
            <p:ph idx="1"/>
          </p:nvPr>
        </p:nvSpPr>
        <p:spPr/>
        <p:txBody>
          <a:bodyPr>
            <a:normAutofit/>
          </a:bodyPr>
          <a:lstStyle/>
          <a:p>
            <a:pPr algn="just"/>
            <a:endParaRPr lang="pl-PL" dirty="0"/>
          </a:p>
          <a:p>
            <a:pPr algn="just"/>
            <a:r>
              <a:rPr lang="pl-PL" b="1" dirty="0"/>
              <a:t>Łączny koszt racjonalnych usprawnień </a:t>
            </a:r>
            <a:r>
              <a:rPr lang="pl-PL" dirty="0"/>
              <a:t>na jednego uczestnika w projekcie nie może przekroczyć </a:t>
            </a:r>
            <a:r>
              <a:rPr lang="pl-PL" b="1" dirty="0"/>
              <a:t>12 tys. PLN. </a:t>
            </a:r>
          </a:p>
          <a:p>
            <a:pPr algn="just"/>
            <a:endParaRPr lang="pl-PL" dirty="0"/>
          </a:p>
          <a:p>
            <a:pPr algn="just"/>
            <a:r>
              <a:rPr lang="pl-PL" dirty="0"/>
              <a:t>Finansowanie i kwalifikowanie wydatków związanych z mechanizmem racjonalnych usprawnień jest możliwe w ramach zasady elastyczności budżetu projektu. Umożliwi to beneficjentom dokonywanie przesunięć środków w ramach budżetu na ten cel, w momencie pojawienia się w projekcie specjalnych potrzeb osoby lub osób z niepełnosprawnościami. </a:t>
            </a:r>
          </a:p>
          <a:p>
            <a:pPr algn="just"/>
            <a:endParaRPr lang="pl-PL" dirty="0"/>
          </a:p>
          <a:p>
            <a:pPr algn="just"/>
            <a:r>
              <a:rPr lang="pl-PL" dirty="0"/>
              <a:t>W przypadku braku możliwości pokrycia wydatków związanych z mechanizmem racjonalnych usprawnień, istnieje możliwość wnioskowania do IZ RPO/IP o zwiększenie wartości dofinansowania projektu. Decyzję w sprawie finansowania mechanizmu racjonalnych usprawnień podejmuje IZ /IP biorąc pod uwagę zasadność i racjonalność poniesienia dodatkowych kosztów </a:t>
            </a:r>
          </a:p>
          <a:p>
            <a:pPr algn="just"/>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1931413471"/>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Mechanizm racjonalnych usprawnień – uczestnik niepełnosprawny</a:t>
            </a:r>
          </a:p>
        </p:txBody>
      </p:sp>
      <p:sp>
        <p:nvSpPr>
          <p:cNvPr id="3" name="Symbol zastępczy zawartości 2"/>
          <p:cNvSpPr>
            <a:spLocks noGrp="1"/>
          </p:cNvSpPr>
          <p:nvPr>
            <p:ph idx="1"/>
          </p:nvPr>
        </p:nvSpPr>
        <p:spPr/>
        <p:txBody>
          <a:bodyPr>
            <a:normAutofit/>
          </a:bodyPr>
          <a:lstStyle/>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r>
              <a:rPr lang="pl-PL" dirty="0"/>
              <a:t>We wniosku należy wspomnieć, że projekt został zaplanowany uniwersalnie, a w razie potrzeby będą wprowadzone racjonalne usprawnienia.</a:t>
            </a:r>
          </a:p>
          <a:p>
            <a:pPr marL="285750" indent="-285750" algn="just">
              <a:buFont typeface="Wingdings" panose="05000000000000000000" pitchFamily="2" charset="2"/>
              <a:buChar char="§"/>
            </a:pPr>
            <a:r>
              <a:rPr lang="pl-PL" dirty="0"/>
              <a:t>Usprawnienia wprowadza się, gdy do projektu trafiła już osoba z niepełnosprawnością wymagającą usprawnienia.</a:t>
            </a:r>
          </a:p>
          <a:p>
            <a:pPr marL="285750" indent="-285750" algn="just">
              <a:buFont typeface="Wingdings" panose="05000000000000000000" pitchFamily="2" charset="2"/>
              <a:buChar char="§"/>
            </a:pPr>
            <a:r>
              <a:rPr lang="pl-PL" dirty="0"/>
              <a:t>W takim przypadku wprowadza się zmiany do projektu wraz ze zmianami w budżecie ( przesunięcia).</a:t>
            </a:r>
          </a:p>
          <a:p>
            <a:pPr marL="285750" indent="-285750" algn="just">
              <a:buFont typeface="Wingdings" panose="05000000000000000000" pitchFamily="2" charset="2"/>
              <a:buChar char="§"/>
            </a:pPr>
            <a:r>
              <a:rPr lang="pl-PL" dirty="0"/>
              <a:t>Jeśli brakuje na ten cel środków można zwrócić się do IP/IZ o dodatkowe, ale maksymalnie 12.000 zł/osobę niepełnosprawną, dla której wprowadza się usprawnienia.</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649079093"/>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rmAutofit/>
          </a:bodyPr>
          <a:lstStyle/>
          <a:p>
            <a:pPr marL="285750" indent="-285750" algn="just">
              <a:buFont typeface="Wingdings" panose="05000000000000000000" pitchFamily="2" charset="2"/>
              <a:buChar char="§"/>
            </a:pPr>
            <a:r>
              <a:rPr lang="pl-PL" dirty="0"/>
              <a:t>Uproszczonych metod rozliczania wydatków nie można stosować w przypadku, gdy realizacja projektu jest zlecana</a:t>
            </a:r>
            <a:br>
              <a:rPr lang="pl-PL" dirty="0"/>
            </a:br>
            <a:r>
              <a:rPr lang="pl-PL" dirty="0"/>
              <a:t>w całości.</a:t>
            </a:r>
          </a:p>
          <a:p>
            <a:pPr marL="285750" indent="-285750" algn="just">
              <a:buFont typeface="Wingdings" panose="05000000000000000000" pitchFamily="2" charset="2"/>
              <a:buChar char="§"/>
            </a:pPr>
            <a:r>
              <a:rPr lang="pl-PL" b="1" dirty="0"/>
              <a:t>Wydatki rozliczane za pomocą różnych uproszczonych metod można łączyć</a:t>
            </a:r>
            <a:r>
              <a:rPr lang="pl-PL" dirty="0"/>
              <a:t> na poziomie projektu wyłącznie</a:t>
            </a:r>
            <a:br>
              <a:rPr lang="pl-PL" dirty="0"/>
            </a:br>
            <a:r>
              <a:rPr lang="pl-PL" dirty="0"/>
              <a:t>w przypadku, gdy każda z nich dotyczy innych kosztów.</a:t>
            </a:r>
          </a:p>
          <a:p>
            <a:pPr marL="285750" indent="-285750" algn="just">
              <a:buFont typeface="Wingdings" panose="05000000000000000000" pitchFamily="2" charset="2"/>
              <a:buChar char="§"/>
            </a:pPr>
            <a:r>
              <a:rPr lang="pl-PL" dirty="0"/>
              <a:t>Wydatki rozliczane za pomocą różnych uproszczonych metod można łączyć na poziomie projektu z wydatkami, które zostały faktycznie poniesione, wyłącznie w przypadku, gdy wydatki dotyczą innych kosztów.</a:t>
            </a:r>
          </a:p>
          <a:p>
            <a:pPr marL="285750" indent="-285750" algn="just">
              <a:buFont typeface="Wingdings" panose="05000000000000000000" pitchFamily="2" charset="2"/>
              <a:buChar char="§"/>
            </a:pPr>
            <a:r>
              <a:rPr lang="pl-PL" b="1" dirty="0"/>
              <a:t>Wyboru sposobu rozliczania wydatków dokonuje się</a:t>
            </a:r>
            <a:r>
              <a:rPr lang="pl-PL" dirty="0"/>
              <a:t>, co do zasady, do momentu zawarcia umowy o dofinansowanie projektu. Wyjątkowo, wprowadzenie uproszczonych metod rozliczania wydatków na pozostałą część projektu dopuszczalne jest w przypadku projektów wieloletnich. W takich przypadkach okres, za który deklarowane są koszty faktycznie poniesione powinien być wyraźnie oddzielony od okresu, za który koszty są deklarowane na podstawie uproszczonych metod rozliczania wydatków, tak aby uniknąć podwójnego finansowania kosztów projektu.</a:t>
            </a:r>
          </a:p>
        </p:txBody>
      </p:sp>
    </p:spTree>
    <p:extLst>
      <p:ext uri="{BB962C8B-B14F-4D97-AF65-F5344CB8AC3E}">
        <p14:creationId xmlns:p14="http://schemas.microsoft.com/office/powerpoint/2010/main" val="2217925494"/>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rmAutofit/>
          </a:bodyPr>
          <a:lstStyle/>
          <a:p>
            <a:pPr algn="just"/>
            <a:r>
              <a:rPr lang="pl-PL" dirty="0"/>
              <a:t>Do uproszczonych metod rozliczania wydatków zalicza się:</a:t>
            </a:r>
          </a:p>
          <a:p>
            <a:pPr algn="just"/>
            <a:endParaRPr lang="pl-PL" dirty="0"/>
          </a:p>
          <a:p>
            <a:pPr algn="just"/>
            <a:r>
              <a:rPr lang="pl-PL" b="1" dirty="0"/>
              <a:t>a) stawki jednostkowe</a:t>
            </a:r>
            <a:r>
              <a:rPr lang="pl-PL" dirty="0"/>
              <a:t>, w tym godzinowa stawka wynagrodzenia personelu projektu, z wyłączeniem osób wskazanych</a:t>
            </a:r>
            <a:br>
              <a:rPr lang="pl-PL" dirty="0"/>
            </a:br>
            <a:r>
              <a:rPr lang="pl-PL" dirty="0"/>
              <a:t>w kosztach pośrednich lub godzinowa stawka wynagrodzenia personelu projektu64, liczona jako iloraz ostatnich udokumentowanych rocznych kosztów zatrudnienia brutto przez 1720 godzin,</a:t>
            </a:r>
          </a:p>
          <a:p>
            <a:pPr algn="just"/>
            <a:r>
              <a:rPr lang="pl-PL" b="1" dirty="0"/>
              <a:t>b) kwoty ryczałtowe</a:t>
            </a:r>
            <a:r>
              <a:rPr lang="pl-PL" dirty="0"/>
              <a:t>, których suma w projekcie nie przekracza wyrażonej w PLN równowartości kwoty 100.000 EUR wkładu publicznego , przeliczonej na PLN z wykorzystaniem miesięcznego obrachunkowego kursu wymiany stosowanego przez KE aktualnego na dzień ogłoszenia konkursu w przypadku projektów konkursowych lub wezwania do złożenia wniosku dotyczącego projektu pozakonkursowego,</a:t>
            </a:r>
          </a:p>
          <a:p>
            <a:pPr algn="just"/>
            <a:r>
              <a:rPr lang="pl-PL" b="1" dirty="0"/>
              <a:t>c) stawki ryczałtowe</a:t>
            </a:r>
            <a:r>
              <a:rPr lang="pl-PL" dirty="0"/>
              <a:t>, stanowiące określony procent jednej lub kilku kategorii kosztów.</a:t>
            </a:r>
          </a:p>
          <a:p>
            <a:pPr algn="just"/>
            <a:endParaRPr lang="pl-PL" dirty="0"/>
          </a:p>
          <a:p>
            <a:pPr algn="just"/>
            <a:endParaRPr lang="pl-PL" dirty="0"/>
          </a:p>
        </p:txBody>
      </p:sp>
    </p:spTree>
    <p:extLst>
      <p:ext uri="{BB962C8B-B14F-4D97-AF65-F5344CB8AC3E}">
        <p14:creationId xmlns:p14="http://schemas.microsoft.com/office/powerpoint/2010/main" val="298785369"/>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rmAutofit/>
          </a:bodyPr>
          <a:lstStyle/>
          <a:p>
            <a:pPr algn="just"/>
            <a:r>
              <a:rPr lang="pl-PL" dirty="0"/>
              <a:t>W przypadku, gdy realizacja projektu prowadzi do powstania kosztów pośrednich IZ PO może określić w SZOOP,</a:t>
            </a:r>
            <a:br>
              <a:rPr lang="pl-PL" dirty="0"/>
            </a:br>
            <a:r>
              <a:rPr lang="pl-PL" dirty="0"/>
              <a:t>w regulaminie konkursu lub w dokumentacji dotyczącej projektów zgłaszanych w trybie pozakonkursowym jeden</a:t>
            </a:r>
            <a:br>
              <a:rPr lang="pl-PL" dirty="0"/>
            </a:br>
            <a:r>
              <a:rPr lang="pl-PL" dirty="0"/>
              <a:t>z następujących sposobów ich obliczania według stawki ryczałtowej:</a:t>
            </a:r>
          </a:p>
          <a:p>
            <a:pPr marL="342900" indent="-342900" algn="just">
              <a:buAutoNum type="alphaLcParenR"/>
            </a:pPr>
            <a:r>
              <a:rPr lang="pl-PL" dirty="0"/>
              <a:t>według stawki ryczałtowej w wysokości do </a:t>
            </a:r>
            <a:r>
              <a:rPr lang="pl-PL" b="1" dirty="0"/>
              <a:t>25% bezpośrednich wydatków kwalifikowalnych projektu</a:t>
            </a:r>
            <a:r>
              <a:rPr lang="pl-PL" dirty="0"/>
              <a:t>, pod warunkiem, że stosowana stawka jest obliczana na podstawie rzetelnej, sprawiedliwej i weryfikowalnej metody obliczeń opracowanej przez IZ PO lub na podstawie metody stosowanej w ramach projektów finansowanych</a:t>
            </a:r>
            <a:br>
              <a:rPr lang="pl-PL" dirty="0"/>
            </a:br>
            <a:r>
              <a:rPr lang="pl-PL" dirty="0"/>
              <a:t>w całości z krajowych środków publicznych (bez udziału środków UE), której zastosowanie będzie możliwe w przypadku podobnego rodzaju projektów i beneficjentów finansowanych ze środków UE,</a:t>
            </a:r>
          </a:p>
          <a:p>
            <a:pPr marL="342900" indent="-342900" algn="just">
              <a:buAutoNum type="alphaLcParenR"/>
            </a:pPr>
            <a:r>
              <a:rPr lang="pl-PL" dirty="0"/>
              <a:t>według stawki ryczałtowej w wysokości do </a:t>
            </a:r>
            <a:r>
              <a:rPr lang="pl-PL" b="1" dirty="0"/>
              <a:t>15% bezpośrednich kwalifikowalnych kosztów </a:t>
            </a:r>
            <a:r>
              <a:rPr lang="pl-PL" dirty="0"/>
              <a:t>związanych</a:t>
            </a:r>
            <a:br>
              <a:rPr lang="pl-PL" dirty="0"/>
            </a:br>
            <a:r>
              <a:rPr lang="pl-PL" dirty="0"/>
              <a:t>z zaangażowaniem personelu projektu – bez konieczności udokumentowania jej wyliczenia,</a:t>
            </a:r>
          </a:p>
          <a:p>
            <a:pPr marL="342900" indent="-342900" algn="just">
              <a:buAutoNum type="alphaLcParenR"/>
            </a:pPr>
            <a:r>
              <a:rPr lang="pl-PL" b="1" dirty="0"/>
              <a:t>według stawki ryczałtowej stosowanej do kwalifikowalnych kosztów bezpośrednich </a:t>
            </a:r>
            <a:r>
              <a:rPr lang="pl-PL" dirty="0"/>
              <a:t>na podstawie istniejących metod i odpowiednich stawek stosowanych w innych dziedzinach polityk UE w przypadku podobnego typu projektu</a:t>
            </a:r>
            <a:br>
              <a:rPr lang="pl-PL" dirty="0"/>
            </a:br>
            <a:r>
              <a:rPr lang="pl-PL" dirty="0"/>
              <a:t>i beneficjenta – pod warunkiem ich określenia w odpowiednich aktach delegowanych wydanych przez KE,</a:t>
            </a:r>
          </a:p>
          <a:p>
            <a:pPr algn="just"/>
            <a:r>
              <a:rPr lang="pl-PL" dirty="0"/>
              <a:t>z zastrzeżeniem, że w przypadku projektów finansowanych z EFS stawki ryczałtowe zostały wskazane w podrozdziale 8.4 </a:t>
            </a:r>
            <a:r>
              <a:rPr lang="pl-PL" i="1" dirty="0"/>
              <a:t>Wytycznych.</a:t>
            </a:r>
            <a:endParaRPr lang="pl-PL" dirty="0"/>
          </a:p>
          <a:p>
            <a:pPr algn="just"/>
            <a:endParaRPr lang="pl-PL" dirty="0"/>
          </a:p>
        </p:txBody>
      </p:sp>
    </p:spTree>
    <p:extLst>
      <p:ext uri="{BB962C8B-B14F-4D97-AF65-F5344CB8AC3E}">
        <p14:creationId xmlns:p14="http://schemas.microsoft.com/office/powerpoint/2010/main" val="84501798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Wydatki kwalifikowalne</a:t>
            </a:r>
          </a:p>
        </p:txBody>
      </p:sp>
      <p:sp>
        <p:nvSpPr>
          <p:cNvPr id="3" name="Symbol zastępczy zawartości 2"/>
          <p:cNvSpPr>
            <a:spLocks noGrp="1"/>
          </p:cNvSpPr>
          <p:nvPr>
            <p:ph idx="1"/>
          </p:nvPr>
        </p:nvSpPr>
        <p:spPr/>
        <p:txBody>
          <a:bodyPr>
            <a:normAutofit/>
          </a:bodyPr>
          <a:lstStyle/>
          <a:p>
            <a:pPr algn="just"/>
            <a:r>
              <a:rPr lang="pl-PL" b="1" dirty="0"/>
              <a:t>Wydatkiem kwalifikowalnym</a:t>
            </a:r>
            <a:r>
              <a:rPr lang="pl-PL" dirty="0"/>
              <a:t> jest wydatek spełniający łącznie następujące warunki:</a:t>
            </a:r>
          </a:p>
          <a:p>
            <a:pPr marL="342900" indent="-342900">
              <a:buFont typeface="+mj-lt"/>
              <a:buAutoNum type="alphaLcParenR" startAt="8"/>
            </a:pPr>
            <a:r>
              <a:rPr lang="pl-PL" dirty="0"/>
              <a:t>został należycie udokumentowany, zgodnie z wymogami w tym zakresie określonymi w </a:t>
            </a:r>
            <a:r>
              <a:rPr lang="pl-PL" i="1" dirty="0"/>
              <a:t>Wytycznych</a:t>
            </a:r>
            <a:r>
              <a:rPr lang="pl-PL" dirty="0"/>
              <a:t>, Wytycznych PT lub</a:t>
            </a:r>
          </a:p>
          <a:p>
            <a:pPr marL="342900" indent="-342900">
              <a:buFont typeface="+mj-lt"/>
              <a:buAutoNum type="alphaLcParenR" startAt="8"/>
            </a:pPr>
            <a:r>
              <a:rPr lang="pl-PL" dirty="0"/>
              <a:t>ze szczegółowymi zasadami określonymi przez IZ PO,</a:t>
            </a:r>
          </a:p>
          <a:p>
            <a:pPr marL="342900" indent="-342900">
              <a:buFont typeface="+mj-lt"/>
              <a:buAutoNum type="alphaLcParenR" startAt="8"/>
            </a:pPr>
            <a:r>
              <a:rPr lang="pl-PL" dirty="0"/>
              <a:t>został wykazany we wniosku o płatność zgodnie z Wytycznymi w zakresie warunków gromadzenia i przekazywania danych w postaci elektronicznej,</a:t>
            </a:r>
          </a:p>
          <a:p>
            <a:pPr marL="342900" indent="-342900">
              <a:buFont typeface="+mj-lt"/>
              <a:buAutoNum type="alphaLcParenR" startAt="8"/>
            </a:pPr>
            <a:r>
              <a:rPr lang="pl-PL" dirty="0"/>
              <a:t>dotyczy towarów dostarczonych lub usług wykonanych lub robót zrealizowanych, w tym zaliczek dla wykonawców,</a:t>
            </a:r>
          </a:p>
          <a:p>
            <a:pPr marL="342900" indent="-342900">
              <a:buFont typeface="+mj-lt"/>
              <a:buAutoNum type="alphaLcParenR" startAt="8"/>
            </a:pPr>
            <a:r>
              <a:rPr lang="pl-PL" dirty="0"/>
              <a:t>jest zgodny z innymi warunkami uznania go za wydatek kwalifikowalny określonymi w </a:t>
            </a:r>
            <a:r>
              <a:rPr lang="pl-PL" i="1" dirty="0"/>
              <a:t>Wytycznych, </a:t>
            </a:r>
            <a:r>
              <a:rPr lang="pl-PL" dirty="0"/>
              <a:t>Wytycznych PT lub określonymi przez IZ PO w SZOOP, regulaminie konkursu lub dokumentacji dotyczącej projektów zgłaszanych</a:t>
            </a:r>
            <a:br>
              <a:rPr lang="pl-PL" dirty="0"/>
            </a:br>
            <a:r>
              <a:rPr lang="pl-PL" dirty="0"/>
              <a:t>w trybie pozakonkursowym.</a:t>
            </a:r>
          </a:p>
        </p:txBody>
      </p:sp>
    </p:spTree>
    <p:extLst>
      <p:ext uri="{BB962C8B-B14F-4D97-AF65-F5344CB8AC3E}">
        <p14:creationId xmlns:p14="http://schemas.microsoft.com/office/powerpoint/2010/main" val="1159669994"/>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rmAutofit/>
          </a:bodyPr>
          <a:lstStyle/>
          <a:p>
            <a:pPr algn="just"/>
            <a:r>
              <a:rPr lang="pl-PL" b="1" dirty="0"/>
              <a:t>W projektach EFS możliwe jest stosowanie następujących uproszczonych metod rozliczania wydatków:</a:t>
            </a:r>
          </a:p>
          <a:p>
            <a:pPr algn="just"/>
            <a:r>
              <a:rPr lang="pl-PL" dirty="0"/>
              <a:t>a) stawki jednostkowe,</a:t>
            </a:r>
          </a:p>
          <a:p>
            <a:pPr algn="just"/>
            <a:r>
              <a:rPr lang="pl-PL" dirty="0"/>
              <a:t>b) kwoty ryczałtowe,</a:t>
            </a:r>
          </a:p>
          <a:p>
            <a:pPr algn="just"/>
            <a:r>
              <a:rPr lang="pl-PL" dirty="0"/>
              <a:t>z zastrzeżeniem, że w przypadku projektów, w których wartość wkładu publicznego (środków publicznych) nie przekracza wyrażonej w PLN równowartości 100.000 EUR, stosowanie jednej z ww. uproszczonych metod rozliczania wydatków jest obligatoryjne.</a:t>
            </a:r>
          </a:p>
          <a:p>
            <a:pPr algn="just"/>
            <a:endParaRPr lang="pl-PL" dirty="0"/>
          </a:p>
          <a:p>
            <a:pPr algn="just"/>
            <a:r>
              <a:rPr lang="pl-PL" dirty="0"/>
              <a:t>W przypadku projektów, w których wartość wkładu publicznego (środków publicznych) </a:t>
            </a:r>
            <a:r>
              <a:rPr lang="pl-PL" b="1" dirty="0"/>
              <a:t>nie przekracza wyrażonej w PLN równowartości 100.000 EUR</a:t>
            </a:r>
            <a:r>
              <a:rPr lang="pl-PL" dirty="0"/>
              <a:t>, stosowanie uproszczonych metod rozliczania wydatków możliwe jest w oparciu</a:t>
            </a:r>
            <a:br>
              <a:rPr lang="pl-PL" dirty="0"/>
            </a:br>
            <a:r>
              <a:rPr lang="pl-PL" dirty="0"/>
              <a:t>o szczegółowy budżet projektu określony przez beneficjenta i zatwierdzony przez właściwą instytucję będącą stroną umowy, przy czym stosowanie stawek jednostkowych jest możliwe tylko i wyłącznie za zgodą IZ PO oraz o ile wynika to z SZOOP lub regulaminu konkursu albo dokumentacji dotyczącej wyboru projektów w trybie pozakonkursowym. Właściwa instytucja będąca stroną umowy zapewnia, że stawki jednostkowe lub kwoty ryczałtowe są wyliczone</a:t>
            </a:r>
            <a:br>
              <a:rPr lang="pl-PL" dirty="0"/>
            </a:br>
            <a:r>
              <a:rPr lang="pl-PL" dirty="0"/>
              <a:t>w oparciu o sprawiedliwą, rzetelną i racjonalną kalkulację.</a:t>
            </a:r>
          </a:p>
          <a:p>
            <a:pPr algn="just"/>
            <a:endParaRPr lang="pl-PL" dirty="0"/>
          </a:p>
        </p:txBody>
      </p:sp>
    </p:spTree>
    <p:extLst>
      <p:ext uri="{BB962C8B-B14F-4D97-AF65-F5344CB8AC3E}">
        <p14:creationId xmlns:p14="http://schemas.microsoft.com/office/powerpoint/2010/main" val="310194234"/>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rmAutofit/>
          </a:bodyPr>
          <a:lstStyle/>
          <a:p>
            <a:pPr algn="just"/>
            <a:r>
              <a:rPr lang="pl-PL" dirty="0"/>
              <a:t>W przypadku projektów, w których wartość wkładu publicznego (środków publicznych) </a:t>
            </a:r>
            <a:r>
              <a:rPr lang="pl-PL" b="1" dirty="0"/>
              <a:t>jest równa lub przekracza wyrażoną w PLN równowartość 100.000 EUR</a:t>
            </a:r>
            <a:r>
              <a:rPr lang="pl-PL" dirty="0"/>
              <a:t>, możliwe jest stosowanie stawek jednostkowych (bez względu na ich wartość) oraz kwot ryczałtowych, których łączna wartość wkładu publicznego na poziomie danego projektu nie przekracza wyrażonej w PLN równowartości 100.000 EUR.</a:t>
            </a:r>
          </a:p>
          <a:p>
            <a:pPr algn="just"/>
            <a:endParaRPr lang="pl-PL" dirty="0"/>
          </a:p>
          <a:p>
            <a:pPr algn="just"/>
            <a:r>
              <a:rPr lang="pl-PL" b="1" dirty="0"/>
              <a:t>Stawka jednostkowa może obejmować:</a:t>
            </a:r>
          </a:p>
          <a:p>
            <a:pPr algn="just"/>
            <a:r>
              <a:rPr lang="pl-PL" dirty="0"/>
              <a:t>a) wyłącznie koszty bezpośrednie, albo</a:t>
            </a:r>
          </a:p>
          <a:p>
            <a:pPr algn="just"/>
            <a:r>
              <a:rPr lang="pl-PL" dirty="0"/>
              <a:t>b) zarówno koszty bezpośrednie, jak i pośrednie.</a:t>
            </a:r>
          </a:p>
          <a:p>
            <a:pPr algn="just"/>
            <a:endParaRPr lang="pl-PL" dirty="0"/>
          </a:p>
          <a:p>
            <a:pPr algn="just"/>
            <a:r>
              <a:rPr lang="pl-PL" dirty="0"/>
              <a:t>W przypadku rozliczania kosztu danej usługi stawkami jednostkowymi, w budżecie projektu we wniosku</a:t>
            </a:r>
            <a:br>
              <a:rPr lang="pl-PL" dirty="0"/>
            </a:br>
            <a:r>
              <a:rPr lang="pl-PL" dirty="0"/>
              <a:t>o dofinansowanie projektu wykazywane są usługi objęte stawkami jednostkowymi i dokonywane jest dla nich wyliczenie wydatku kwalifikowalnego poprzez przemnożenie ustalonej stawki dla danej usługi przez liczbę usług wskazanych we wniosku o dofinansowanie projektu.</a:t>
            </a:r>
          </a:p>
          <a:p>
            <a:pPr algn="just"/>
            <a:endParaRPr lang="pl-PL" dirty="0"/>
          </a:p>
        </p:txBody>
      </p:sp>
    </p:spTree>
    <p:extLst>
      <p:ext uri="{BB962C8B-B14F-4D97-AF65-F5344CB8AC3E}">
        <p14:creationId xmlns:p14="http://schemas.microsoft.com/office/powerpoint/2010/main" val="2218054131"/>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rmAutofit lnSpcReduction="10000"/>
          </a:bodyPr>
          <a:lstStyle/>
          <a:p>
            <a:pPr algn="just"/>
            <a:r>
              <a:rPr lang="pl-PL" dirty="0"/>
              <a:t>Rozliczanie wydatków na podstawie stawki jednostkowej jest dokonywane we wniosku o płatność według ustalonej stawki jednostkowej w zależności od faktycznie wykonanej liczby usług w stosunku do założeń zawartych</a:t>
            </a:r>
            <a:br>
              <a:rPr lang="pl-PL" dirty="0"/>
            </a:br>
            <a:r>
              <a:rPr lang="pl-PL" dirty="0"/>
              <a:t>w zatwierdzonym wniosku o dofinansowanie, zgodnie z warunkami określonymi w umowie o dofinansowanie projektu.</a:t>
            </a:r>
          </a:p>
          <a:p>
            <a:pPr algn="just"/>
            <a:endParaRPr lang="pl-PL" dirty="0"/>
          </a:p>
          <a:p>
            <a:pPr algn="just"/>
            <a:r>
              <a:rPr lang="pl-PL" dirty="0"/>
              <a:t>W przypadku stosowania stawek jednostkowych w projektach prowadzących do aktywizacji zawodowej uczestników projektu, za niewłaściwe wykonanie usługi nie uznaje się sytuacji, w której przerwanie uczestnictwa w projekcie jest wynikiem podjęcia zatrudnienia przez uczestnika projektu.</a:t>
            </a:r>
          </a:p>
          <a:p>
            <a:pPr algn="just"/>
            <a:endParaRPr lang="pl-PL" dirty="0"/>
          </a:p>
          <a:p>
            <a:pPr algn="just"/>
            <a:r>
              <a:rPr lang="pl-PL" b="1" dirty="0"/>
              <a:t>Kwotą ryczałtową </a:t>
            </a:r>
            <a:r>
              <a:rPr lang="pl-PL" dirty="0"/>
              <a:t>jest kwota uzgodniona za wykonanie określonego w projekcie zadania na etapie zatwierdzenia wniosku o dofinansowanie projektu. W przypadku rozliczania projektu za pomocą kwot ryczałtowych, koszty pośrednie są kalkulowane zgodnie z podrozdziałem 8.4.</a:t>
            </a:r>
          </a:p>
          <a:p>
            <a:pPr algn="just"/>
            <a:endParaRPr lang="pl-PL" dirty="0"/>
          </a:p>
          <a:p>
            <a:pPr algn="just"/>
            <a:r>
              <a:rPr lang="pl-PL" dirty="0"/>
              <a:t>Zatwierdzając wniosek o dofinansowanie projektu, właściwa instytucja będąca stroną umowy uzgadnia z beneficjentem warunki kwalifikowalności kosztów, w szczególności ustala dokumenty, na podstawie których zostanie dokonane rozliczenie projektu, a następnie wskazuje je w umowie o dofinansowanie.</a:t>
            </a:r>
          </a:p>
          <a:p>
            <a:pPr algn="just"/>
            <a:endParaRPr lang="pl-PL" dirty="0"/>
          </a:p>
        </p:txBody>
      </p:sp>
    </p:spTree>
    <p:extLst>
      <p:ext uri="{BB962C8B-B14F-4D97-AF65-F5344CB8AC3E}">
        <p14:creationId xmlns:p14="http://schemas.microsoft.com/office/powerpoint/2010/main" val="4163519668"/>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Autofit/>
          </a:bodyPr>
          <a:lstStyle/>
          <a:p>
            <a:pPr algn="just"/>
            <a:r>
              <a:rPr lang="pl-PL" b="1" dirty="0"/>
              <a:t>Wyliczenia wydatków podlegających rozliczeniu na podstawie uproszczonych metod należy dokonać:</a:t>
            </a:r>
          </a:p>
          <a:p>
            <a:pPr algn="just"/>
            <a:r>
              <a:rPr lang="pl-PL" dirty="0"/>
              <a:t>a) w oparciu o sprawiedliwą, rzetelną i możliwą do zweryfikowania kalkulację dokonaną:</a:t>
            </a:r>
          </a:p>
          <a:p>
            <a:pPr algn="just"/>
            <a:r>
              <a:rPr lang="pl-PL" dirty="0"/>
              <a:t>i. na podstawie danych statystycznych lub innych obiektywnych danych,</a:t>
            </a:r>
          </a:p>
          <a:p>
            <a:pPr algn="just"/>
            <a:r>
              <a:rPr lang="pl-PL" dirty="0"/>
              <a:t>ii. na podstawie zweryfikowanych danych historycznych beneficjentów, albo</a:t>
            </a:r>
          </a:p>
          <a:p>
            <a:pPr algn="just"/>
            <a:r>
              <a:rPr lang="pl-PL" dirty="0"/>
              <a:t>iii. w drodze zastosowania praktyki księgowej standardowo stosowanej przez danego beneficjenta,</a:t>
            </a:r>
          </a:p>
          <a:p>
            <a:pPr algn="just"/>
            <a:r>
              <a:rPr lang="pl-PL" dirty="0"/>
              <a:t>b) zgodnie z zasadami wyliczania analogicznych stawek jednostkowych, kwot ryczałtowych lub stawek ryczałtowych stosowanych w ramach polityk UE i dotyczących analogicznych typów projektów i beneficjentów,</a:t>
            </a:r>
          </a:p>
          <a:p>
            <a:pPr algn="just"/>
            <a:r>
              <a:rPr lang="pl-PL" dirty="0"/>
              <a:t>c) zgodnie z zasadami wyliczania analogicznych stawek jednostkowych, kwot ryczałtowych lub stawek ryczałtowych stosowanych w ramach systemów dotacji finansowanych w całości przez państwo członkowskie w przypadku podobnego rodzaju projektu i beneficjenta,</a:t>
            </a:r>
          </a:p>
          <a:p>
            <a:pPr algn="just"/>
            <a:r>
              <a:rPr lang="pl-PL" dirty="0"/>
              <a:t>d) na podstawie stawek określonych w rozporządzeniu ogólnym lub w innych dokumentach odnoszących się do danego funduszu,</a:t>
            </a:r>
          </a:p>
          <a:p>
            <a:pPr algn="just"/>
            <a:r>
              <a:rPr lang="pl-PL" dirty="0"/>
              <a:t>e) na podstawie metody wyliczania stawek określonej w dokumentach odnoszących się do danego funduszu.</a:t>
            </a:r>
          </a:p>
        </p:txBody>
      </p:sp>
    </p:spTree>
    <p:extLst>
      <p:ext uri="{BB962C8B-B14F-4D97-AF65-F5344CB8AC3E}">
        <p14:creationId xmlns:p14="http://schemas.microsoft.com/office/powerpoint/2010/main" val="2375171828"/>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Autofit/>
          </a:bodyPr>
          <a:lstStyle/>
          <a:p>
            <a:pPr algn="just"/>
            <a:r>
              <a:rPr lang="pl-PL" dirty="0"/>
              <a:t>Wydatki rozliczane uproszczoną metodą są traktowane jako wydatki poniesione. </a:t>
            </a:r>
            <a:r>
              <a:rPr lang="pl-PL" b="1" dirty="0"/>
              <a:t>Nie ma obowiązku gromadzenia ani opisywania dokumentów księgowych w ramach projektu </a:t>
            </a:r>
            <a:r>
              <a:rPr lang="pl-PL" dirty="0"/>
              <a:t>na potwierdzenie poniesienia wydatków, które zostały wykazane jako wydatki objęte uproszczoną metodą. Niemniej właściwa instytucja będąca stroną umowy zobowiązuje beneficjenta w umowie o dofinansowanie do przedstawienia dokumentacji:</a:t>
            </a:r>
          </a:p>
          <a:p>
            <a:pPr marL="342900" indent="-342900" algn="just">
              <a:buAutoNum type="alphaLcParenR"/>
            </a:pPr>
            <a:r>
              <a:rPr lang="pl-PL" dirty="0"/>
              <a:t>potwierdzającej osiągnięcie rezultatów, wykonanie produktów lub zrealizowanie działań zgodnie z zatwierdzonym wnioskiem o dofinansowanie projektu - w przypadku stawek jednostkowych oraz kwot ryczałtowych,</a:t>
            </a:r>
          </a:p>
          <a:p>
            <a:pPr marL="342900" indent="-342900" algn="just">
              <a:buAutoNum type="alphaLcParenR"/>
            </a:pPr>
            <a:r>
              <a:rPr lang="pl-PL" dirty="0"/>
              <a:t>potwierdzającej rozliczenie kosztów będących podstawą do rozliczenia stawek ryczałtowych – w przypadku stawek ryczałtowych.</a:t>
            </a:r>
          </a:p>
          <a:p>
            <a:pPr algn="just"/>
            <a:endParaRPr lang="pl-PL" dirty="0"/>
          </a:p>
          <a:p>
            <a:pPr algn="just"/>
            <a:r>
              <a:rPr lang="pl-PL" b="1" dirty="0"/>
              <a:t>Weryfikacja wydatków </a:t>
            </a:r>
            <a:r>
              <a:rPr lang="pl-PL" dirty="0"/>
              <a:t>zadeklarowanych według uproszczonych metod dokonywana jest w oparciu o faktyczny postęp realizacji projektu i osiągnięte wskaźniki, przy czym: </a:t>
            </a:r>
          </a:p>
          <a:p>
            <a:pPr algn="just"/>
            <a:r>
              <a:rPr lang="pl-PL" b="1" dirty="0"/>
              <a:t>a) w przypadku stawek jednostkowych </a:t>
            </a:r>
            <a:r>
              <a:rPr lang="pl-PL" dirty="0"/>
              <a:t>– weryfikacja wydatków polega na sprawdzeniu, czy działania zadeklarowane przez beneficjenta zostały zrealizowane i określone w umowie o dofinansowanie wskaźniki produktu lub rezultatu osiągnięte; rozliczenie następuje według ustalonej stawki w zależności od faktycznie wykonanej ilości dóbr/usług</a:t>
            </a:r>
            <a:br>
              <a:rPr lang="pl-PL" dirty="0"/>
            </a:br>
            <a:r>
              <a:rPr lang="pl-PL" dirty="0"/>
              <a:t>w ramach danego projektu,</a:t>
            </a:r>
          </a:p>
          <a:p>
            <a:pPr algn="just"/>
            <a:endParaRPr lang="pl-PL" dirty="0"/>
          </a:p>
        </p:txBody>
      </p:sp>
    </p:spTree>
    <p:extLst>
      <p:ext uri="{BB962C8B-B14F-4D97-AF65-F5344CB8AC3E}">
        <p14:creationId xmlns:p14="http://schemas.microsoft.com/office/powerpoint/2010/main" val="2137626409"/>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Autofit/>
          </a:bodyPr>
          <a:lstStyle/>
          <a:p>
            <a:pPr algn="just"/>
            <a:r>
              <a:rPr lang="pl-PL" b="1" dirty="0"/>
              <a:t>b) w przypadku kwot ryczałtowych </a:t>
            </a:r>
            <a:r>
              <a:rPr lang="pl-PL" dirty="0"/>
              <a:t>– weryfikacja wydatków polega na sprawdzeniu, czy działania zadeklarowane przez beneficjenta zostały zrealizowane i określone w umowie o dofinansowanie wskaźniki produktu lub rezultatu osiągnięte. Rozliczenie, co do zasady, jest uzależnione od zrealizowania danego działania, ale może być również dokonywane</a:t>
            </a:r>
            <a:br>
              <a:rPr lang="pl-PL" dirty="0"/>
            </a:br>
            <a:r>
              <a:rPr lang="pl-PL" dirty="0"/>
              <a:t>w etapach w zależności od specyfiki projektu, np. gdy w ramach projektu zakłada się realizację różnych etapów działania, które mogłyby być objęte kilkoma kwotami ryczałtowymi,</a:t>
            </a:r>
          </a:p>
          <a:p>
            <a:pPr algn="just"/>
            <a:r>
              <a:rPr lang="pl-PL" b="1" dirty="0"/>
              <a:t>c) w przypadku stawek ryczałtowych </a:t>
            </a:r>
            <a:r>
              <a:rPr lang="pl-PL" dirty="0"/>
              <a:t>– weryfikacja polega na sprawdzeniu, czy beneficjent prawidłowo zastosował określoną wysokość stawki ryczałtowej wynikającą z umowy o dofinansowanie oraz czy prawidłowo wykazał kwotę wydatków będących podstawą wyliczenia stawek ryczałtowych.</a:t>
            </a:r>
          </a:p>
          <a:p>
            <a:pPr algn="just"/>
            <a:endParaRPr lang="pl-PL" dirty="0"/>
          </a:p>
          <a:p>
            <a:r>
              <a:rPr lang="pl-PL" dirty="0"/>
              <a:t>Weryfikacji podlega zgodność dostarczonych produktów lub zrealizowanych usług/działań z założeniami określonymi we wniosku o dofinansowanie projektu.</a:t>
            </a:r>
          </a:p>
        </p:txBody>
      </p:sp>
    </p:spTree>
    <p:extLst>
      <p:ext uri="{BB962C8B-B14F-4D97-AF65-F5344CB8AC3E}">
        <p14:creationId xmlns:p14="http://schemas.microsoft.com/office/powerpoint/2010/main" val="2398306323"/>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Uproszczone metody rozliczania wydatków</a:t>
            </a:r>
          </a:p>
        </p:txBody>
      </p:sp>
      <p:sp>
        <p:nvSpPr>
          <p:cNvPr id="3" name="Symbol zastępczy zawartości 2"/>
          <p:cNvSpPr>
            <a:spLocks noGrp="1"/>
          </p:cNvSpPr>
          <p:nvPr>
            <p:ph idx="1"/>
          </p:nvPr>
        </p:nvSpPr>
        <p:spPr/>
        <p:txBody>
          <a:bodyPr>
            <a:noAutofit/>
          </a:bodyPr>
          <a:lstStyle/>
          <a:p>
            <a:pPr algn="just"/>
            <a:r>
              <a:rPr lang="pl-PL" b="1" dirty="0"/>
              <a:t>W przypadku niezrealizowania założonych w umowie o dofinansowanie wskaźników produktu lub rezultatu</a:t>
            </a:r>
            <a:r>
              <a:rPr lang="pl-PL" dirty="0"/>
              <a:t>, płatności powinny ulec odpowiedniemu obniżeniu, przy czym:</a:t>
            </a:r>
          </a:p>
          <a:p>
            <a:pPr algn="just"/>
            <a:r>
              <a:rPr lang="pl-PL" b="1" dirty="0"/>
              <a:t>a) w przypadku stawek jednostkowych</a:t>
            </a:r>
            <a:r>
              <a:rPr lang="pl-PL" dirty="0"/>
              <a:t>, za niezrealizowane lub niewłaściwie zrealizowane działania zapłata nie następuje,</a:t>
            </a:r>
          </a:p>
          <a:p>
            <a:pPr algn="just"/>
            <a:r>
              <a:rPr lang="pl-PL" b="1" dirty="0"/>
              <a:t>b) w przypadku kwot rycz</a:t>
            </a:r>
            <a:r>
              <a:rPr lang="pl-PL" dirty="0"/>
              <a:t>ałtowych – w przypadku niezrealizowania w pełni wskaźników produktu lub rezultatu objętych kwotą ryczałtową, dana kwota jest uznana za niekwalifikowalną (rozliczenie w systemie „spełnia – nie spełnia”),</a:t>
            </a:r>
          </a:p>
          <a:p>
            <a:pPr algn="just"/>
            <a:r>
              <a:rPr lang="pl-PL" b="1" dirty="0"/>
              <a:t>c) w przypadku stawek ryczałtowych </a:t>
            </a:r>
            <a:r>
              <a:rPr lang="pl-PL" dirty="0"/>
              <a:t>– rozliczenie następuje w oparciu o przedstawiane do rozliczenia wydatki będące podstawą wyliczenia stawek, zgodnie z zatwierdzonym budżetem projektu. Na wysokość wydatków rozliczanych stawką ryczałtową mają wpływ nie tylko koszty wykazane we wnioskach o płatność, lecz również wszelkiego rodzaju pomniejszenia, które są dokonywane w ramach projektu (np. w związku z szacunkowym budżetem lub korektami finansowymi).</a:t>
            </a:r>
          </a:p>
        </p:txBody>
      </p:sp>
    </p:spTree>
    <p:extLst>
      <p:ext uri="{BB962C8B-B14F-4D97-AF65-F5344CB8AC3E}">
        <p14:creationId xmlns:p14="http://schemas.microsoft.com/office/powerpoint/2010/main" val="3790552975"/>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Koszty pośrednie</a:t>
            </a:r>
          </a:p>
        </p:txBody>
      </p:sp>
      <p:sp>
        <p:nvSpPr>
          <p:cNvPr id="3" name="Symbol zastępczy zawartości 2"/>
          <p:cNvSpPr>
            <a:spLocks noGrp="1"/>
          </p:cNvSpPr>
          <p:nvPr>
            <p:ph idx="1"/>
          </p:nvPr>
        </p:nvSpPr>
        <p:spPr/>
        <p:txBody>
          <a:bodyPr>
            <a:noAutofit/>
          </a:bodyPr>
          <a:lstStyle/>
          <a:p>
            <a:pPr algn="just"/>
            <a:r>
              <a:rPr lang="pl-PL" b="1" dirty="0"/>
              <a:t>Koszty pośrednie są kwalifikowalne</a:t>
            </a:r>
            <a:r>
              <a:rPr lang="pl-PL" dirty="0"/>
              <a:t> w ramach projektów finansowanych z EFS, chyba że co innego stanowią wytyczne lub SZOOP.</a:t>
            </a:r>
          </a:p>
          <a:p>
            <a:pPr algn="just"/>
            <a:endParaRPr lang="pl-PL" dirty="0"/>
          </a:p>
          <a:p>
            <a:pPr algn="just"/>
            <a:r>
              <a:rPr lang="pl-PL" b="1" dirty="0"/>
              <a:t>Koszty pośrednie stanowią koszty administracyjne związane z obsługą projektu, w szczególności:</a:t>
            </a:r>
          </a:p>
          <a:p>
            <a:pPr algn="just"/>
            <a:r>
              <a:rPr lang="pl-PL" b="1" dirty="0"/>
              <a:t>a) koszty koordynatora </a:t>
            </a:r>
            <a:r>
              <a:rPr lang="pl-PL" dirty="0"/>
              <a:t>lub kierownika projektu oraz innego personelu bezpośrednio zaangażowanego w zarządzanie, rozliczanie, monitorowanie projektu lub prowadzenie innych działań administracyjnych w projekcie, w tym</a:t>
            </a:r>
            <a:br>
              <a:rPr lang="pl-PL" dirty="0"/>
            </a:br>
            <a:r>
              <a:rPr lang="pl-PL" dirty="0"/>
              <a:t>w szczególności koszty wynagrodzenia tych osób, ich delegacji służbowych i szkoleń oraz koszty związane z wdrażaniem polityki równych szans przez te osoby,</a:t>
            </a:r>
          </a:p>
          <a:p>
            <a:pPr algn="just"/>
            <a:r>
              <a:rPr lang="pl-PL" b="1" dirty="0"/>
              <a:t>b) koszty zarządu </a:t>
            </a:r>
            <a:r>
              <a:rPr lang="pl-PL" dirty="0"/>
              <a:t>(koszty wynagrodzenia osób uprawnionych do reprezentowania jednostki, których zakresy czynności nie są przypisane wyłącznie do projektu, np. kierownik jednostki),</a:t>
            </a:r>
          </a:p>
          <a:p>
            <a:pPr algn="just"/>
            <a:r>
              <a:rPr lang="pl-PL" b="1" dirty="0"/>
              <a:t>c) koszty personelu obsługowego </a:t>
            </a:r>
            <a:r>
              <a:rPr lang="pl-PL" dirty="0"/>
              <a:t>(obsługa kadrowa, finansowa, administracyjna, sekretariat, kancelaria, obsługa prawna, w tym ta dotycząca zamówień) na potrzeby funkcjonowania jednostki,</a:t>
            </a:r>
          </a:p>
        </p:txBody>
      </p:sp>
    </p:spTree>
    <p:extLst>
      <p:ext uri="{BB962C8B-B14F-4D97-AF65-F5344CB8AC3E}">
        <p14:creationId xmlns:p14="http://schemas.microsoft.com/office/powerpoint/2010/main" val="62967566"/>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Koszty pośrednie</a:t>
            </a:r>
          </a:p>
        </p:txBody>
      </p:sp>
      <p:sp>
        <p:nvSpPr>
          <p:cNvPr id="3" name="Symbol zastępczy zawartości 2"/>
          <p:cNvSpPr>
            <a:spLocks noGrp="1"/>
          </p:cNvSpPr>
          <p:nvPr>
            <p:ph idx="1"/>
          </p:nvPr>
        </p:nvSpPr>
        <p:spPr/>
        <p:txBody>
          <a:bodyPr>
            <a:noAutofit/>
          </a:bodyPr>
          <a:lstStyle/>
          <a:p>
            <a:pPr algn="just"/>
            <a:r>
              <a:rPr lang="pl-PL" b="1" dirty="0"/>
              <a:t>d) koszty obsługi księgowej </a:t>
            </a:r>
            <a:r>
              <a:rPr lang="pl-PL" dirty="0"/>
              <a:t>(wynagrodzenia osób księgujących wydatki w projekcie, w tym zlecenia prowadzenia obsługi księgowej projektu biuru rachunkowemu),</a:t>
            </a:r>
          </a:p>
          <a:p>
            <a:pPr algn="just"/>
            <a:r>
              <a:rPr lang="pl-PL" b="1" dirty="0"/>
              <a:t>e) koszty utrzymania powierzchni biurowych </a:t>
            </a:r>
            <a:r>
              <a:rPr lang="pl-PL" dirty="0"/>
              <a:t>(czynsz, najem, opłaty administracyjne) związanych z obsługą administracyjną projektu,</a:t>
            </a:r>
          </a:p>
          <a:p>
            <a:pPr algn="just"/>
            <a:r>
              <a:rPr lang="pl-PL" b="1" dirty="0"/>
              <a:t>f) wydatki związane z otworzeniem </a:t>
            </a:r>
            <a:r>
              <a:rPr lang="pl-PL" dirty="0"/>
              <a:t>lub prowadzeniem wyodrębnionego na rzecz projektu </a:t>
            </a:r>
            <a:r>
              <a:rPr lang="pl-PL" b="1" dirty="0"/>
              <a:t>subkonta</a:t>
            </a:r>
            <a:r>
              <a:rPr lang="pl-PL" dirty="0"/>
              <a:t> na rachunku bankowym lub odrębnego rachunku bankowego,</a:t>
            </a:r>
          </a:p>
          <a:p>
            <a:pPr algn="just"/>
            <a:r>
              <a:rPr lang="pl-PL" b="1" dirty="0"/>
              <a:t>g) działania informacyjno-promocyjne projektu </a:t>
            </a:r>
            <a:r>
              <a:rPr lang="pl-PL" dirty="0"/>
              <a:t>(np. zakup materiałów promocyjnych i informacyjnych, zakup ogłoszeń prasowych, utworzenie i prowadzenie strony internetowej o projekcie, oznakowanie projektu, plakaty, ulotki, itp.),</a:t>
            </a:r>
          </a:p>
          <a:p>
            <a:pPr algn="just"/>
            <a:r>
              <a:rPr lang="pl-PL" b="1" dirty="0"/>
              <a:t>h) amortyzacja, najem lub zakup aktywów </a:t>
            </a:r>
            <a:r>
              <a:rPr lang="pl-PL" dirty="0"/>
              <a:t>(środków trwałych i wartości niematerialnych i prawnych) używanych na potrzeby osób, o których mowa w lit. a - d,</a:t>
            </a:r>
          </a:p>
          <a:p>
            <a:pPr algn="just"/>
            <a:r>
              <a:rPr lang="pl-PL" b="1" dirty="0"/>
              <a:t>i) opłaty za energię elektryczną</a:t>
            </a:r>
            <a:r>
              <a:rPr lang="pl-PL" dirty="0"/>
              <a:t>, cieplną, gazową i wodę, opłaty przesyłowe, opłaty za odprowadzanie ścieków</a:t>
            </a:r>
            <a:br>
              <a:rPr lang="pl-PL" dirty="0"/>
            </a:br>
            <a:r>
              <a:rPr lang="pl-PL" dirty="0"/>
              <a:t>w zakresie związanym z obsługą administracyjną projektu,</a:t>
            </a:r>
          </a:p>
        </p:txBody>
      </p:sp>
    </p:spTree>
    <p:extLst>
      <p:ext uri="{BB962C8B-B14F-4D97-AF65-F5344CB8AC3E}">
        <p14:creationId xmlns:p14="http://schemas.microsoft.com/office/powerpoint/2010/main" val="1183133241"/>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Koszty pośrednie</a:t>
            </a:r>
          </a:p>
        </p:txBody>
      </p:sp>
      <p:sp>
        <p:nvSpPr>
          <p:cNvPr id="3" name="Symbol zastępczy zawartości 2"/>
          <p:cNvSpPr>
            <a:spLocks noGrp="1"/>
          </p:cNvSpPr>
          <p:nvPr>
            <p:ph idx="1"/>
          </p:nvPr>
        </p:nvSpPr>
        <p:spPr/>
        <p:txBody>
          <a:bodyPr>
            <a:noAutofit/>
          </a:bodyPr>
          <a:lstStyle/>
          <a:p>
            <a:pPr algn="just"/>
            <a:r>
              <a:rPr lang="pl-PL" b="1" dirty="0"/>
              <a:t>j) koszty usług pocztowych</a:t>
            </a:r>
            <a:r>
              <a:rPr lang="pl-PL" dirty="0"/>
              <a:t>, telefonicznych, internetowych, kurierskich związanych z obsługą administracyjną projektu,</a:t>
            </a:r>
          </a:p>
          <a:p>
            <a:pPr algn="just"/>
            <a:r>
              <a:rPr lang="pl-PL" b="1" dirty="0"/>
              <a:t>k) koszty biurowe związane z obsługą administracyjną projektu</a:t>
            </a:r>
            <a:r>
              <a:rPr lang="pl-PL" dirty="0"/>
              <a:t> (np. zakup materiałów biurowych i artykułów piśmienniczych, koszty usług powielania dokumentów),</a:t>
            </a:r>
          </a:p>
          <a:p>
            <a:pPr algn="just"/>
            <a:r>
              <a:rPr lang="pl-PL" b="1" dirty="0"/>
              <a:t>l) koszty zabezpieczenia prawidłowej realizacji umowy</a:t>
            </a:r>
            <a:r>
              <a:rPr lang="pl-PL" dirty="0"/>
              <a:t>,</a:t>
            </a:r>
          </a:p>
          <a:p>
            <a:pPr algn="just"/>
            <a:r>
              <a:rPr lang="pl-PL" b="1" dirty="0"/>
              <a:t>m) koszty ubezpieczeń majątkowych.</a:t>
            </a:r>
          </a:p>
          <a:p>
            <a:pPr algn="just"/>
            <a:endParaRPr lang="pl-PL" b="1" dirty="0"/>
          </a:p>
          <a:p>
            <a:pPr algn="just"/>
            <a:r>
              <a:rPr lang="pl-PL" dirty="0"/>
              <a:t>W ramach kosztów pośrednich nie są wykazywane wydatki objęte cross-</a:t>
            </a:r>
            <a:r>
              <a:rPr lang="pl-PL" dirty="0" err="1"/>
              <a:t>financingiem</a:t>
            </a:r>
            <a:r>
              <a:rPr lang="pl-PL" dirty="0"/>
              <a:t>.</a:t>
            </a:r>
          </a:p>
          <a:p>
            <a:pPr algn="just"/>
            <a:endParaRPr lang="pl-PL" dirty="0"/>
          </a:p>
          <a:p>
            <a:r>
              <a:rPr lang="pl-PL" dirty="0"/>
              <a:t>Niedopuszczalna jest sytuacja, w której koszty pośrednie zostaną wykazane w ramach kosztów bezpośrednich.</a:t>
            </a:r>
          </a:p>
          <a:p>
            <a:endParaRPr lang="pl-PL" b="1" dirty="0"/>
          </a:p>
        </p:txBody>
      </p:sp>
    </p:spTree>
    <p:extLst>
      <p:ext uri="{BB962C8B-B14F-4D97-AF65-F5344CB8AC3E}">
        <p14:creationId xmlns:p14="http://schemas.microsoft.com/office/powerpoint/2010/main" val="402011065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Group 2"/>
          <p:cNvGraphicFramePr>
            <a:graphicFrameLocks noGrp="1"/>
          </p:cNvGraphicFramePr>
          <p:nvPr>
            <p:ph idx="1"/>
            <p:extLst>
              <p:ext uri="{D42A27DB-BD31-4B8C-83A1-F6EECF244321}">
                <p14:modId xmlns:p14="http://schemas.microsoft.com/office/powerpoint/2010/main" val="103630531"/>
              </p:ext>
            </p:extLst>
          </p:nvPr>
        </p:nvGraphicFramePr>
        <p:xfrm>
          <a:off x="1561514" y="1923735"/>
          <a:ext cx="8150762" cy="3932040"/>
        </p:xfrm>
        <a:graphic>
          <a:graphicData uri="http://schemas.openxmlformats.org/drawingml/2006/table">
            <a:tbl>
              <a:tblPr/>
              <a:tblGrid>
                <a:gridCol w="1903224">
                  <a:extLst>
                    <a:ext uri="{9D8B030D-6E8A-4147-A177-3AD203B41FA5}">
                      <a16:colId xmlns:a16="http://schemas.microsoft.com/office/drawing/2014/main" xmlns="" val="20000"/>
                    </a:ext>
                  </a:extLst>
                </a:gridCol>
                <a:gridCol w="1347151">
                  <a:extLst>
                    <a:ext uri="{9D8B030D-6E8A-4147-A177-3AD203B41FA5}">
                      <a16:colId xmlns:a16="http://schemas.microsoft.com/office/drawing/2014/main" xmlns="" val="20001"/>
                    </a:ext>
                  </a:extLst>
                </a:gridCol>
                <a:gridCol w="1631807">
                  <a:extLst>
                    <a:ext uri="{9D8B030D-6E8A-4147-A177-3AD203B41FA5}">
                      <a16:colId xmlns:a16="http://schemas.microsoft.com/office/drawing/2014/main" xmlns="" val="20002"/>
                    </a:ext>
                  </a:extLst>
                </a:gridCol>
                <a:gridCol w="1633463">
                  <a:extLst>
                    <a:ext uri="{9D8B030D-6E8A-4147-A177-3AD203B41FA5}">
                      <a16:colId xmlns:a16="http://schemas.microsoft.com/office/drawing/2014/main" xmlns="" val="20003"/>
                    </a:ext>
                  </a:extLst>
                </a:gridCol>
                <a:gridCol w="1635117">
                  <a:extLst>
                    <a:ext uri="{9D8B030D-6E8A-4147-A177-3AD203B41FA5}">
                      <a16:colId xmlns:a16="http://schemas.microsoft.com/office/drawing/2014/main" xmlns="" val="20004"/>
                    </a:ext>
                  </a:extLst>
                </a:gridCol>
              </a:tblGrid>
              <a:tr h="590353">
                <a:tc>
                  <a:txBody>
                    <a:bodyPr/>
                    <a:lstStyle/>
                    <a:p>
                      <a:pPr marL="0" marR="0" lvl="0" indent="0" algn="ctr" defTabSz="784225" rtl="0" eaLnBrk="1" fontAlgn="base" latinLnBrk="0" hangingPunct="1">
                        <a:lnSpc>
                          <a:spcPct val="100000"/>
                        </a:lnSpc>
                        <a:spcBef>
                          <a:spcPct val="20000"/>
                        </a:spcBef>
                        <a:spcAft>
                          <a:spcPct val="0"/>
                        </a:spcAft>
                        <a:buClrTx/>
                        <a:buSzTx/>
                        <a:buFontTx/>
                        <a:buNone/>
                        <a:tabLst/>
                      </a:pPr>
                      <a:endParaRPr kumimoji="0" lang="pl-PL" sz="2200" b="0" i="0" u="none" strike="noStrike" cap="none" normalizeH="0" baseline="0" dirty="0">
                        <a:ln>
                          <a:noFill/>
                        </a:ln>
                        <a:solidFill>
                          <a:schemeClr val="tx1"/>
                        </a:solidFill>
                        <a:effectLst/>
                        <a:latin typeface="Times New Roman" pitchFamily="18" charset="0"/>
                      </a:endParaRP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Opis</a:t>
                      </a: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Wskaźniki</a:t>
                      </a: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Źródła weryfikacji</a:t>
                      </a: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dirty="0">
                          <a:ln>
                            <a:noFill/>
                          </a:ln>
                          <a:solidFill>
                            <a:schemeClr val="tx1"/>
                          </a:solidFill>
                          <a:effectLst/>
                          <a:latin typeface="Times New Roman" pitchFamily="18" charset="0"/>
                        </a:rPr>
                        <a:t>Założenia</a:t>
                      </a:r>
                      <a:br>
                        <a:rPr kumimoji="0" lang="pl-PL" sz="2200" b="0" i="0" u="none" strike="noStrike" cap="none" normalizeH="0" baseline="0" dirty="0">
                          <a:ln>
                            <a:noFill/>
                          </a:ln>
                          <a:solidFill>
                            <a:schemeClr val="tx1"/>
                          </a:solidFill>
                          <a:effectLst/>
                          <a:latin typeface="Times New Roman" pitchFamily="18" charset="0"/>
                        </a:rPr>
                      </a:br>
                      <a:r>
                        <a:rPr kumimoji="0" lang="pl-PL" sz="2200" b="0" i="0" u="none" strike="noStrike" cap="none" normalizeH="0" baseline="0" dirty="0">
                          <a:ln>
                            <a:noFill/>
                          </a:ln>
                          <a:solidFill>
                            <a:schemeClr val="tx1"/>
                          </a:solidFill>
                          <a:effectLst/>
                          <a:latin typeface="Times New Roman" pitchFamily="18" charset="0"/>
                        </a:rPr>
                        <a:t>i ryzyko</a:t>
                      </a: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66643">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dirty="0">
                          <a:ln>
                            <a:noFill/>
                          </a:ln>
                          <a:solidFill>
                            <a:schemeClr val="tx1"/>
                          </a:solidFill>
                          <a:effectLst/>
                          <a:latin typeface="Times New Roman" pitchFamily="18" charset="0"/>
                        </a:rPr>
                        <a:t>Cel główny</a:t>
                      </a: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90353">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dirty="0">
                          <a:ln>
                            <a:noFill/>
                          </a:ln>
                          <a:solidFill>
                            <a:schemeClr val="tx1"/>
                          </a:solidFill>
                          <a:effectLst/>
                          <a:latin typeface="Times New Roman" pitchFamily="18" charset="0"/>
                        </a:rPr>
                        <a:t>Cele szczegółowe</a:t>
                      </a: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01611">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Rezultaty</a:t>
                      </a: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99200">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Produkty</a:t>
                      </a: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33230">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Działania</a:t>
                      </a:r>
                    </a:p>
                  </a:txBody>
                  <a:tcPr marL="106674" marR="106674" marT="53350" marB="533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Środki i nakłady</a:t>
                      </a: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Koszty działań</a:t>
                      </a:r>
                    </a:p>
                  </a:txBody>
                  <a:tcPr marL="106674" marR="106674" marT="53350" marB="533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Tx/>
                        <a:buSzTx/>
                        <a:buFontTx/>
                        <a:buNone/>
                        <a:tabLst/>
                      </a:pPr>
                      <a:endParaRPr kumimoji="0" lang="pl-PL" sz="2800" b="0" i="0" u="none" strike="noStrike" cap="none" normalizeH="0" baseline="0" dirty="0">
                        <a:ln>
                          <a:noFill/>
                        </a:ln>
                        <a:solidFill>
                          <a:schemeClr val="tx1"/>
                        </a:solidFill>
                        <a:effectLst/>
                        <a:latin typeface="Times New Roman" pitchFamily="18" charset="0"/>
                      </a:endParaRPr>
                    </a:p>
                  </a:txBody>
                  <a:tcPr marL="106674" marR="106674" marT="53350" marB="533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2" name="Prostokąt 1">
            <a:extLst>
              <a:ext uri="{FF2B5EF4-FFF2-40B4-BE49-F238E27FC236}">
                <a16:creationId xmlns:a16="http://schemas.microsoft.com/office/drawing/2014/main" xmlns="" id="{B6A41068-0F2C-4475-BCDC-EC69B64384EC}"/>
              </a:ext>
            </a:extLst>
          </p:cNvPr>
          <p:cNvSpPr/>
          <p:nvPr/>
        </p:nvSpPr>
        <p:spPr>
          <a:xfrm>
            <a:off x="338195" y="1301662"/>
            <a:ext cx="6927859" cy="461665"/>
          </a:xfrm>
          <a:prstGeom prst="rect">
            <a:avLst/>
          </a:prstGeom>
        </p:spPr>
        <p:txBody>
          <a:bodyPr wrap="none">
            <a:spAutoFit/>
          </a:bodyPr>
          <a:lstStyle/>
          <a:p>
            <a:r>
              <a:rPr lang="pl-PL" sz="2400" b="1" dirty="0">
                <a:solidFill>
                  <a:srgbClr val="002060"/>
                </a:solidFill>
                <a:latin typeface="+mn-lt"/>
              </a:rPr>
              <a:t>Ocena kwalifikowalności wydatku – matryca logiczna</a:t>
            </a:r>
            <a:endParaRPr lang="pl-PL" sz="2400" dirty="0">
              <a:solidFill>
                <a:srgbClr val="002060"/>
              </a:solidFill>
              <a:latin typeface="+mn-lt"/>
            </a:endParaRPr>
          </a:p>
        </p:txBody>
      </p:sp>
    </p:spTree>
    <p:extLst>
      <p:ext uri="{BB962C8B-B14F-4D97-AF65-F5344CB8AC3E}">
        <p14:creationId xmlns:p14="http://schemas.microsoft.com/office/powerpoint/2010/main" val="37998245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Koszty pośrednie</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Koszty pośrednie rozliczane są wyłącznie z wykorzystaniem następujących </a:t>
            </a:r>
            <a:r>
              <a:rPr lang="pl-PL" b="1" dirty="0"/>
              <a:t>stawek ryczałtowych:</a:t>
            </a:r>
          </a:p>
          <a:p>
            <a:pPr algn="just"/>
            <a:r>
              <a:rPr lang="pl-PL" b="1" dirty="0"/>
              <a:t>a) 25% kosztów bezpośrednich </a:t>
            </a:r>
            <a:r>
              <a:rPr lang="pl-PL" dirty="0"/>
              <a:t>– w przypadku projektów o wartości kosztów bezpośrednich do 830 tys. PLN włącznie,</a:t>
            </a:r>
          </a:p>
          <a:p>
            <a:pPr algn="just"/>
            <a:r>
              <a:rPr lang="pl-PL" b="1" dirty="0"/>
              <a:t>b) 20% kosztów bezpośrednich </a:t>
            </a:r>
            <a:r>
              <a:rPr lang="pl-PL" dirty="0"/>
              <a:t>– w przypadku projektów o wartości kosztów bezpośrednich powyżej 830 tys. PLN do 1 740 tys. PLN włącznie,</a:t>
            </a:r>
          </a:p>
          <a:p>
            <a:pPr algn="just"/>
            <a:r>
              <a:rPr lang="pl-PL" b="1" dirty="0"/>
              <a:t>c) 15% kosztów bezpośrednich </a:t>
            </a:r>
            <a:r>
              <a:rPr lang="pl-PL" dirty="0"/>
              <a:t>– w przypadku projektów o wartości kosztów bezpośrednich powyżej 1 740 tys. PLN do 4 550 tys. PLN włącznie,</a:t>
            </a:r>
          </a:p>
          <a:p>
            <a:pPr algn="just"/>
            <a:r>
              <a:rPr lang="pl-PL" b="1" dirty="0"/>
              <a:t>d) 10% kosztów bezpośrednich </a:t>
            </a:r>
            <a:r>
              <a:rPr lang="pl-PL" dirty="0"/>
              <a:t>– w przypadku projektów o wartości kosztów bezpośrednich przekraczającej 4 550 tys. PLN.</a:t>
            </a:r>
          </a:p>
          <a:p>
            <a:pPr algn="just"/>
            <a:endParaRPr lang="pl-PL" sz="1200" b="1" dirty="0"/>
          </a:p>
          <a:p>
            <a:pPr algn="just"/>
            <a:r>
              <a:rPr lang="pl-PL" dirty="0"/>
              <a:t>W przypadku projektów realizowanych na podstawie Wytycznych Ministra Infrastruktury i Rozwoju w zakresie realizacji projektów finansowanych ze środków Funduszu Pracy w ramach programów operacyjnych współfinansowanych</a:t>
            </a:r>
            <a:br>
              <a:rPr lang="pl-PL" dirty="0"/>
            </a:br>
            <a:r>
              <a:rPr lang="pl-PL" dirty="0"/>
              <a:t>z Europejskiego Funduszu Społecznego na lata 2014-2020, katalog kosztów pośrednich określony jest w ustawie z dnia 20 kwietnia 2004 r. o promocji zatrudnienia i instytucjach rynku pracy (Dz. U. z 2016 r. poz. 645, z </a:t>
            </a:r>
            <a:r>
              <a:rPr lang="pl-PL" dirty="0" err="1"/>
              <a:t>późn</a:t>
            </a:r>
            <a:r>
              <a:rPr lang="pl-PL" dirty="0"/>
              <a:t>. zm.) a stawka ryczałtowa kosztów pośrednich jest określana przez beneficjenta we wniosku o dofinansowanie i wynosi nie więcej niż poziom wskazany w tej ustawie.</a:t>
            </a:r>
          </a:p>
          <a:p>
            <a:pPr algn="just"/>
            <a:endParaRPr lang="pl-PL" b="1" dirty="0"/>
          </a:p>
        </p:txBody>
      </p:sp>
    </p:spTree>
    <p:extLst>
      <p:ext uri="{BB962C8B-B14F-4D97-AF65-F5344CB8AC3E}">
        <p14:creationId xmlns:p14="http://schemas.microsoft.com/office/powerpoint/2010/main" val="1232054937"/>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2"/>
          <p:cNvSpPr txBox="1">
            <a:spLocks/>
          </p:cNvSpPr>
          <p:nvPr/>
        </p:nvSpPr>
        <p:spPr bwMode="auto">
          <a:xfrm>
            <a:off x="242813" y="1839692"/>
            <a:ext cx="1134858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charset="0"/>
              <a:buNone/>
              <a:defRPr sz="1800" kern="1200">
                <a:solidFill>
                  <a:schemeClr val="tx1"/>
                </a:solidFill>
                <a:latin typeface="+mn-lt"/>
                <a:ea typeface="+mn-ea"/>
                <a:cs typeface="Mongolian Baiti" panose="03000500000000000000" pitchFamily="66" charset="0"/>
              </a:defRPr>
            </a:lvl1pPr>
            <a:lvl2pPr marL="457200" indent="0" algn="l" rtl="0" eaLnBrk="0" fontAlgn="base" hangingPunct="0">
              <a:lnSpc>
                <a:spcPct val="90000"/>
              </a:lnSpc>
              <a:spcBef>
                <a:spcPts val="500"/>
              </a:spcBef>
              <a:spcAft>
                <a:spcPct val="0"/>
              </a:spcAft>
              <a:buFont typeface="Arial" charset="0"/>
              <a:buNone/>
              <a:defRPr sz="1600" kern="1200">
                <a:solidFill>
                  <a:schemeClr val="tx1"/>
                </a:solidFill>
                <a:latin typeface="+mn-lt"/>
                <a:ea typeface="+mn-ea"/>
                <a:cs typeface="Mongolian Baiti" panose="03000500000000000000" pitchFamily="66" charset="0"/>
              </a:defRPr>
            </a:lvl2pPr>
            <a:lvl3pPr marL="914400" indent="0" algn="l" rtl="0" eaLnBrk="0" fontAlgn="base" hangingPunct="0">
              <a:lnSpc>
                <a:spcPct val="90000"/>
              </a:lnSpc>
              <a:spcBef>
                <a:spcPts val="500"/>
              </a:spcBef>
              <a:spcAft>
                <a:spcPct val="0"/>
              </a:spcAft>
              <a:buFont typeface="Arial" charset="0"/>
              <a:buNone/>
              <a:defRPr sz="1400" kern="1200">
                <a:solidFill>
                  <a:schemeClr val="tx1"/>
                </a:solidFill>
                <a:latin typeface="+mn-lt"/>
                <a:ea typeface="+mn-ea"/>
                <a:cs typeface="Mongolian Baiti" panose="03000500000000000000" pitchFamily="66" charset="0"/>
              </a:defRPr>
            </a:lvl3pPr>
            <a:lvl4pPr marL="1371600" indent="0" algn="l" rtl="0" eaLnBrk="0" fontAlgn="base" hangingPunct="0">
              <a:lnSpc>
                <a:spcPct val="90000"/>
              </a:lnSpc>
              <a:spcBef>
                <a:spcPts val="500"/>
              </a:spcBef>
              <a:spcAft>
                <a:spcPct val="0"/>
              </a:spcAft>
              <a:buFont typeface="Arial" charset="0"/>
              <a:buNone/>
              <a:defRPr sz="1200" kern="1200">
                <a:solidFill>
                  <a:schemeClr val="tx1"/>
                </a:solidFill>
                <a:latin typeface="+mn-lt"/>
                <a:ea typeface="+mn-ea"/>
                <a:cs typeface="Mongolian Baiti" panose="03000500000000000000" pitchFamily="66" charset="0"/>
              </a:defRPr>
            </a:lvl4pPr>
            <a:lvl5pPr marL="1828800" indent="0" algn="l" rtl="0" eaLnBrk="0" fontAlgn="base" hangingPunct="0">
              <a:lnSpc>
                <a:spcPct val="90000"/>
              </a:lnSpc>
              <a:spcBef>
                <a:spcPts val="500"/>
              </a:spcBef>
              <a:spcAft>
                <a:spcPct val="0"/>
              </a:spcAft>
              <a:buFont typeface="Arial" charset="0"/>
              <a:buNone/>
              <a:defRPr sz="1200" kern="1200">
                <a:solidFill>
                  <a:schemeClr val="tx1"/>
                </a:solidFill>
                <a:latin typeface="+mn-lt"/>
                <a:ea typeface="+mn-ea"/>
                <a:cs typeface="Mongolian Baiti" panose="03000500000000000000" pitchFamily="66"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l-PL" dirty="0"/>
          </a:p>
          <a:p>
            <a:pPr algn="ctr"/>
            <a:endParaRPr lang="pl-PL" dirty="0"/>
          </a:p>
          <a:p>
            <a:pPr algn="ctr"/>
            <a:endParaRPr lang="pl-PL" dirty="0"/>
          </a:p>
          <a:p>
            <a:pPr algn="ctr"/>
            <a:endParaRPr lang="pl-PL" dirty="0"/>
          </a:p>
          <a:p>
            <a:pPr algn="ctr"/>
            <a:r>
              <a:rPr lang="pl-PL" sz="2800" b="1" dirty="0">
                <a:solidFill>
                  <a:srgbClr val="002060"/>
                </a:solidFill>
              </a:rPr>
              <a:t>Zatrudnianie personelu w projektach EFS</a:t>
            </a:r>
          </a:p>
        </p:txBody>
      </p:sp>
    </p:spTree>
    <p:extLst>
      <p:ext uri="{BB962C8B-B14F-4D97-AF65-F5344CB8AC3E}">
        <p14:creationId xmlns:p14="http://schemas.microsoft.com/office/powerpoint/2010/main" val="37570804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Personel projektu - definicja</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b="1" dirty="0"/>
              <a:t>Personel projektu </a:t>
            </a:r>
            <a:r>
              <a:rPr lang="pl-PL" dirty="0"/>
              <a:t>– osoby zaangażowane do realizacji zadań lub czynności w ramach projektu na podstawie stosunku pracy, osoby samozatrudnione w rozumieniu lit. p, osoby współpracujące w rozumieniu art. 13 pkt 5 ustawy z dnia 13 października 1998 r. o systemie ubezpieczeń społecznych (Dz. U. z 2016 r. poz. 963, z </a:t>
            </a:r>
            <a:r>
              <a:rPr lang="pl-PL" dirty="0" err="1"/>
              <a:t>późn</a:t>
            </a:r>
            <a:r>
              <a:rPr lang="pl-PL" dirty="0"/>
              <a:t>. zm.) oraz wolontariusze wykonujący świadczenia na zasadach określonych w ustawie z dnia 24 kwietnia 2003 r. o działalności pożytku publicznego i o wolontariacie (Dz. U. z 2016 r. poz. 1817, z </a:t>
            </a:r>
            <a:r>
              <a:rPr lang="pl-PL" dirty="0" err="1"/>
              <a:t>późn</a:t>
            </a:r>
            <a:r>
              <a:rPr lang="pl-PL" dirty="0"/>
              <a:t>. zm.).</a:t>
            </a:r>
          </a:p>
          <a:p>
            <a:pPr algn="just"/>
            <a:endParaRPr lang="pl-PL" b="1" dirty="0"/>
          </a:p>
          <a:p>
            <a:pPr algn="just"/>
            <a:r>
              <a:rPr lang="pl-PL" dirty="0"/>
              <a:t>Wydatki związane z wynagrodzeniem personelu są ponoszone </a:t>
            </a:r>
            <a:r>
              <a:rPr lang="pl-PL" b="1" dirty="0"/>
              <a:t>zgodnie z przepisami krajowymi</a:t>
            </a:r>
            <a:r>
              <a:rPr lang="pl-PL" dirty="0"/>
              <a:t>, w szczególności zgodnie z ustawą z dnia 26 czerwca 1974 r. - Kodeks pracy.</a:t>
            </a:r>
          </a:p>
          <a:p>
            <a:pPr algn="just"/>
            <a:endParaRPr lang="pl-PL" b="1" dirty="0"/>
          </a:p>
          <a:p>
            <a:pPr algn="just"/>
            <a:r>
              <a:rPr lang="pl-PL" b="1" dirty="0"/>
              <a:t>Kwalifikowalnymi składnikami wynagrodzenia personelu są w szczególności </a:t>
            </a:r>
            <a:r>
              <a:rPr lang="pl-PL" dirty="0"/>
              <a:t>wynagrodzenie brutto, składki pracodawcy na ubezpieczenia społeczne, składki na Fundusz Pracy, Fundusz Gwarantowanych Świadczeń Pracowniczych, odpisy na ZFŚS oraz wydatki ponoszone na Pracowniczy Program Emerytalny zgodnie z ustawą z dnia 20 kwietnia 2004 r.</a:t>
            </a:r>
            <a:br>
              <a:rPr lang="pl-PL" dirty="0"/>
            </a:br>
            <a:r>
              <a:rPr lang="pl-PL" dirty="0"/>
              <a:t>o pracowniczych programach emerytalnych (Dz. U. z 2016 r. poz. 1449).</a:t>
            </a:r>
            <a:endParaRPr lang="pl-PL" b="1" dirty="0"/>
          </a:p>
        </p:txBody>
      </p:sp>
    </p:spTree>
    <p:extLst>
      <p:ext uri="{BB962C8B-B14F-4D97-AF65-F5344CB8AC3E}">
        <p14:creationId xmlns:p14="http://schemas.microsoft.com/office/powerpoint/2010/main" val="183688620"/>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Personel projektu - zmiany</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b="1" dirty="0"/>
              <a:t>Zmiana w definicji personelu w odniesieniu do osób angażowanych na podstawie umów cywilnoprawnych.</a:t>
            </a:r>
          </a:p>
          <a:p>
            <a:pPr algn="just"/>
            <a:r>
              <a:rPr lang="pl-PL" b="1" u="sng" dirty="0"/>
              <a:t>Od</a:t>
            </a:r>
            <a:r>
              <a:rPr lang="pl-PL" b="1" dirty="0"/>
              <a:t> 23 sierpnia </a:t>
            </a:r>
            <a:r>
              <a:rPr lang="pl-PL" b="1" dirty="0" smtClean="0"/>
              <a:t>2017 r. </a:t>
            </a:r>
            <a:r>
              <a:rPr lang="pl-PL" dirty="0" smtClean="0"/>
              <a:t>osoby </a:t>
            </a:r>
            <a:r>
              <a:rPr lang="pl-PL" dirty="0"/>
              <a:t>zaangażowane do projektu na podstawie umów </a:t>
            </a:r>
            <a:r>
              <a:rPr lang="pl-PL" dirty="0" smtClean="0"/>
              <a:t>cywilnoprawnych </a:t>
            </a:r>
            <a:r>
              <a:rPr lang="pl-PL" b="1" dirty="0"/>
              <a:t>nie są personelem</a:t>
            </a:r>
            <a:r>
              <a:rPr lang="pl-PL" dirty="0"/>
              <a:t>.</a:t>
            </a:r>
          </a:p>
          <a:p>
            <a:pPr algn="just"/>
            <a:r>
              <a:rPr lang="pl-PL" dirty="0"/>
              <a:t>Natomiast osoby zaangażowane do projektu </a:t>
            </a:r>
            <a:r>
              <a:rPr lang="pl-PL" b="1" u="sng" dirty="0"/>
              <a:t>przed</a:t>
            </a:r>
            <a:r>
              <a:rPr lang="pl-PL" b="1" dirty="0"/>
              <a:t> 23 </a:t>
            </a:r>
            <a:r>
              <a:rPr lang="pl-PL" b="1" dirty="0" smtClean="0"/>
              <a:t>sierpnia 2017 r.</a:t>
            </a:r>
            <a:r>
              <a:rPr lang="pl-PL" dirty="0" smtClean="0"/>
              <a:t> </a:t>
            </a:r>
            <a:r>
              <a:rPr lang="pl-PL" b="1" dirty="0"/>
              <a:t>na takie umowy są nadal personelem</a:t>
            </a:r>
            <a:r>
              <a:rPr lang="pl-PL" dirty="0"/>
              <a:t>, </a:t>
            </a:r>
            <a:r>
              <a:rPr lang="pl-PL" dirty="0" smtClean="0"/>
              <a:t>aż do momentu </a:t>
            </a:r>
            <a:r>
              <a:rPr lang="pl-PL" dirty="0"/>
              <a:t>zakończenia tych umów. </a:t>
            </a:r>
          </a:p>
          <a:p>
            <a:pPr algn="just"/>
            <a:r>
              <a:rPr lang="pl-PL" dirty="0"/>
              <a:t>Oznacza to, że zmiana Wytycznych nie jest podstawą do rozwiązania  zawartych wcześniej umów czy ich aneksowania.</a:t>
            </a:r>
          </a:p>
          <a:p>
            <a:pPr algn="just"/>
            <a:r>
              <a:rPr lang="pl-PL" dirty="0"/>
              <a:t>W konsekwencji osoby zaangażowane w taki sposób sporządzają karty czasu pracy dla umów zlecenia. Obowiązuje </a:t>
            </a:r>
            <a:r>
              <a:rPr lang="pl-PL" dirty="0" smtClean="0"/>
              <a:t>je limit </a:t>
            </a:r>
            <a:r>
              <a:rPr lang="pl-PL" dirty="0"/>
              <a:t>godzinowy 276 h wszelkiego zaangażowania w miesiącu, zarówno w projektach, jak i poza nimi.</a:t>
            </a:r>
          </a:p>
          <a:p>
            <a:pPr algn="just"/>
            <a:r>
              <a:rPr lang="pl-PL" dirty="0"/>
              <a:t>Dbając o wskaźniki projektu powinno się uzależnić zapłatę za rachunek od faktycznych efektów za dany okres. </a:t>
            </a:r>
            <a:r>
              <a:rPr lang="pl-PL" dirty="0" smtClean="0"/>
              <a:t>W przeciwnym </a:t>
            </a:r>
            <a:r>
              <a:rPr lang="pl-PL" dirty="0"/>
              <a:t>razie stwarza się zagrożenie, że środki zostaną wypłacone, a cel projektu mierzony wskaźnikami nie.</a:t>
            </a:r>
          </a:p>
          <a:p>
            <a:pPr algn="just"/>
            <a:r>
              <a:rPr lang="pl-PL" dirty="0"/>
              <a:t>Dobrą praktyką jest przygotowanie wzorów raportów, które Wykonawca ma wypełnić i dostarczyć razem z rachunkiem </a:t>
            </a:r>
            <a:r>
              <a:rPr lang="pl-PL" dirty="0" smtClean="0"/>
              <a:t>i kartą </a:t>
            </a:r>
            <a:r>
              <a:rPr lang="pl-PL" dirty="0"/>
              <a:t>czasu pracy.</a:t>
            </a:r>
          </a:p>
        </p:txBody>
      </p:sp>
    </p:spTree>
    <p:extLst>
      <p:ext uri="{BB962C8B-B14F-4D97-AF65-F5344CB8AC3E}">
        <p14:creationId xmlns:p14="http://schemas.microsoft.com/office/powerpoint/2010/main" val="898420472"/>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b="1" dirty="0"/>
              <a:t>W ramach wynagrodzenia personelu niekwalifikowalne są:</a:t>
            </a:r>
          </a:p>
          <a:p>
            <a:pPr algn="just"/>
            <a:r>
              <a:rPr lang="pl-PL" dirty="0"/>
              <a:t>a) wpłaty dokonywane przez pracodawców zgodnie z ustawą z dnia 27 sierpnia 1997 r. o rehabilitacji zawodowej</a:t>
            </a:r>
            <a:br>
              <a:rPr lang="pl-PL" dirty="0"/>
            </a:br>
            <a:r>
              <a:rPr lang="pl-PL" dirty="0"/>
              <a:t>i społecznej oraz zatrudnianiu osób niepełnosprawnych (Dz. U. z 2016 r. poz. 2046, z </a:t>
            </a:r>
            <a:r>
              <a:rPr lang="pl-PL" dirty="0" err="1"/>
              <a:t>późn</a:t>
            </a:r>
            <a:r>
              <a:rPr lang="pl-PL" dirty="0"/>
              <a:t>. zm.) na Państwowy Fundusz Rehabilitacji Osób Niepełnosprawnych, zwany dalej „PFRON”,</a:t>
            </a:r>
          </a:p>
          <a:p>
            <a:pPr algn="just"/>
            <a:r>
              <a:rPr lang="pl-PL" dirty="0"/>
              <a:t>b) świadczenia realizowane ze środków ZFŚS dla personelu projektu,</a:t>
            </a:r>
          </a:p>
          <a:p>
            <a:pPr algn="just"/>
            <a:r>
              <a:rPr lang="pl-PL" dirty="0"/>
              <a:t>c) koszty ubezpieczenia cywilnego funkcjonariuszy publicznych za szkodę wyrządzoną przy wykonywaniu władzy publicznej,</a:t>
            </a:r>
          </a:p>
          <a:p>
            <a:pPr algn="just"/>
            <a:r>
              <a:rPr lang="pl-PL" dirty="0"/>
              <a:t>d) nagrody jubileuszowe i odprawy pracownicze dla personelu projektu,</a:t>
            </a:r>
          </a:p>
          <a:p>
            <a:pPr algn="just"/>
            <a:r>
              <a:rPr lang="pl-PL" dirty="0"/>
              <a:t>e) koszty składek i opłat fakultatywnych, niewymaganych obowiązującymi przepisami prawa krajowego, chyba że:</a:t>
            </a:r>
          </a:p>
          <a:p>
            <a:pPr algn="just"/>
            <a:r>
              <a:rPr lang="pl-PL" dirty="0"/>
              <a:t>i. zostały przewidziane w regulaminie pracy lub regulaminie wynagradzania danej instytucji lub też innych właściwych przepisach prawa pracy oraz</a:t>
            </a:r>
          </a:p>
          <a:p>
            <a:pPr algn="just"/>
            <a:r>
              <a:rPr lang="pl-PL" dirty="0"/>
              <a:t>ii. zostały wprowadzone w danej instytucji co najmniej 6 miesięcy przed złożeniem wniosku o dofinansowanie, oraz</a:t>
            </a:r>
            <a:endParaRPr lang="pl-PL" b="1" dirty="0"/>
          </a:p>
        </p:txBody>
      </p:sp>
    </p:spTree>
    <p:extLst>
      <p:ext uri="{BB962C8B-B14F-4D97-AF65-F5344CB8AC3E}">
        <p14:creationId xmlns:p14="http://schemas.microsoft.com/office/powerpoint/2010/main" val="1901393338"/>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iii. potencjalnie obejmują wszystkich pracowników danej instytucji, a zasady ich odprowadzania/przyznawania są takie same w przypadku personelu zaangażowanego do realizacji projektów oraz pozostałych pracowników beneficjenta.</a:t>
            </a:r>
          </a:p>
          <a:p>
            <a:pPr algn="just"/>
            <a:endParaRPr lang="pl-PL" b="1" dirty="0"/>
          </a:p>
          <a:p>
            <a:pPr algn="just"/>
            <a:r>
              <a:rPr lang="pl-PL" b="1" dirty="0"/>
              <a:t>Dodatkowe wynagrodzenie roczne personelu </a:t>
            </a:r>
            <a:r>
              <a:rPr lang="pl-PL" dirty="0"/>
              <a:t>projektu jest kwalifikowalne wyłącznie, jeżeli wynika z przepisów prawa pracy i odpowiada proporcji, w której wynagrodzenie zasadnicze będące podstawą jego naliczenia jest rozliczane</a:t>
            </a:r>
            <a:br>
              <a:rPr lang="pl-PL" dirty="0"/>
            </a:br>
            <a:r>
              <a:rPr lang="pl-PL" dirty="0"/>
              <a:t>w ramach projektu.</a:t>
            </a:r>
          </a:p>
          <a:p>
            <a:pPr algn="just"/>
            <a:endParaRPr lang="pl-PL" dirty="0"/>
          </a:p>
          <a:p>
            <a:pPr algn="just"/>
            <a:r>
              <a:rPr lang="pl-PL" dirty="0"/>
              <a:t>Osoba upoważniona do dysponowania środkami dofinansowania projektu oraz podejmowania wiążących decyzji finansowych w imieniu beneficjenta </a:t>
            </a:r>
            <a:r>
              <a:rPr lang="pl-PL" b="1" dirty="0"/>
              <a:t>nie może być osobą prawomocnie skazaną </a:t>
            </a:r>
            <a:r>
              <a:rPr lang="pl-PL" dirty="0"/>
              <a:t>za przestępstwo przeciwko mieniu, przeciwko obrotowi gospodarczemu, przeciwko działalności instytucji państwowych oraz samorządu terytorialnego, przeciwko wiarygodności dokumentów lub za przestępstwo skarbowe, co beneficjent weryfikuje na podstawie oświadczenia tej osoby przed jej zaangażowaniem do projektu.</a:t>
            </a:r>
            <a:endParaRPr lang="pl-PL" b="1" dirty="0"/>
          </a:p>
          <a:p>
            <a:pPr algn="just"/>
            <a:endParaRPr lang="pl-PL" b="1" dirty="0"/>
          </a:p>
        </p:txBody>
      </p:sp>
    </p:spTree>
    <p:extLst>
      <p:ext uri="{BB962C8B-B14F-4D97-AF65-F5344CB8AC3E}">
        <p14:creationId xmlns:p14="http://schemas.microsoft.com/office/powerpoint/2010/main" val="1253595572"/>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Niekwalifikowalne jest wynagrodzenie personelu projektu zatrudnionego jednocześnie w instytucji uczestniczącej</a:t>
            </a:r>
            <a:br>
              <a:rPr lang="pl-PL" dirty="0"/>
            </a:br>
            <a:r>
              <a:rPr lang="pl-PL" dirty="0"/>
              <a:t>w realizacji PO na podstawie stosunku pracy, chyba że nie zachodzi </a:t>
            </a:r>
            <a:r>
              <a:rPr lang="pl-PL" b="1" dirty="0"/>
              <a:t>konflikt interesów lub podwójne finansowanie.</a:t>
            </a:r>
          </a:p>
          <a:p>
            <a:pPr algn="just"/>
            <a:endParaRPr lang="pl-PL" dirty="0"/>
          </a:p>
          <a:p>
            <a:pPr algn="just"/>
            <a:r>
              <a:rPr lang="pl-PL" b="1" dirty="0"/>
              <a:t>Konflikt interesów </a:t>
            </a:r>
            <a:r>
              <a:rPr lang="pl-PL" dirty="0"/>
              <a:t>jest rozumiany jako naruszenie zasady bezinteresowności i bezstronności, tj. w szczególności: przyjmowanie jakiejkolwiek formy zapłaty za wykonywanie zadań mających związek lub kolidujących ze stanowiskiem służbowym, podejmowanie dodatkowego zatrudnienia lub zajęcia zarobkowego mogącego mieć negatywny wpływ na sprawy prowadzone w ramach obowiązków służbowych, prowadzenie szkoleń, o ile mogłoby to mieć negatywny wpływ na bezstronność prowadzenia spraw służbowych.</a:t>
            </a:r>
          </a:p>
          <a:p>
            <a:pPr algn="just"/>
            <a:endParaRPr lang="pl-PL" dirty="0"/>
          </a:p>
          <a:p>
            <a:pPr algn="just"/>
            <a:r>
              <a:rPr lang="pl-PL" b="1" dirty="0"/>
              <a:t>Podwójne finansowanie oznacza w szczególności:</a:t>
            </a:r>
          </a:p>
          <a:p>
            <a:pPr algn="just"/>
            <a:r>
              <a:rPr lang="pl-PL" dirty="0"/>
              <a:t>a) całkowite lub częściowe, więcej niż jednokrotne poświadczenie, zrefundowanie lub rozliczenie tego samego wydatku w ramach dofinansowania lub wkładu własnego tego samego lub różnych projektów współfinansowanych ze środków funduszy strukturalnych lub FS lub/oraz dotacji z krajowych środków publicznych,</a:t>
            </a:r>
          </a:p>
          <a:p>
            <a:pPr algn="just"/>
            <a:endParaRPr lang="pl-PL" b="1" dirty="0"/>
          </a:p>
          <a:p>
            <a:pPr algn="just"/>
            <a:endParaRPr lang="pl-PL" b="1" dirty="0"/>
          </a:p>
        </p:txBody>
      </p:sp>
    </p:spTree>
    <p:extLst>
      <p:ext uri="{BB962C8B-B14F-4D97-AF65-F5344CB8AC3E}">
        <p14:creationId xmlns:p14="http://schemas.microsoft.com/office/powerpoint/2010/main" val="2201704609"/>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b) otrzymanie na wydatki kwalifikowalne danego projektu lub części projektu bezzwrotnej pomocy finansowej z kilku źródeł (krajowych, unijnych lub innych) w wysokości łącznie wyższej niż 100% wydatków kwalifikowalnych projektu lub części projektu,</a:t>
            </a:r>
          </a:p>
          <a:p>
            <a:pPr algn="just"/>
            <a:r>
              <a:rPr lang="pl-PL" dirty="0"/>
              <a:t>c) poświadczenie, zrefundowanie lub rozliczenie kosztów podatku VAT ze środków funduszy strukturalnych lub FS,</a:t>
            </a:r>
            <a:br>
              <a:rPr lang="pl-PL" dirty="0"/>
            </a:br>
            <a:r>
              <a:rPr lang="pl-PL" dirty="0"/>
              <a:t>a następnie odzyskanie tego podatku ze środków budżetu państwa na podstawie ustawy z dnia 11 marca 2004 r.</a:t>
            </a:r>
            <a:br>
              <a:rPr lang="pl-PL" dirty="0"/>
            </a:br>
            <a:r>
              <a:rPr lang="pl-PL" dirty="0"/>
              <a:t>o podatku od towarów i usług,</a:t>
            </a:r>
          </a:p>
          <a:p>
            <a:pPr algn="just"/>
            <a:r>
              <a:rPr lang="pl-PL" dirty="0"/>
              <a:t>d) zakupienie środka trwałego z udziałem środków unijnych lub/oraz dotacji z krajowych środków publicznych,</a:t>
            </a:r>
            <a:br>
              <a:rPr lang="pl-PL" dirty="0"/>
            </a:br>
            <a:r>
              <a:rPr lang="pl-PL" dirty="0"/>
              <a:t>a następnie rozliczenie kosztów amortyzacji tego środka trwałego w ramach tego samego projektu lub innych współfinansowanych ze środków UE,</a:t>
            </a:r>
          </a:p>
          <a:p>
            <a:pPr algn="just"/>
            <a:r>
              <a:rPr lang="pl-PL" dirty="0"/>
              <a:t>e) zrefundowanie wydatku poniesionego przez leasingodawcę na zakup przedmiotu leasingu w ramach leasingu finansowego, a następnie zrefundowanie rat opłacanych przez beneficjenta w związku z leasingiem t</a:t>
            </a:r>
          </a:p>
          <a:p>
            <a:r>
              <a:rPr lang="pl-PL" dirty="0"/>
              <a:t>f) sytuacja, w której środki na prefinansowanie wkładu unijnego zostały pozyskane w formie kredytu lub pożyczki, które następnie zostały umorzonego przedmiotu,</a:t>
            </a:r>
            <a:endParaRPr lang="pl-PL" b="1" dirty="0"/>
          </a:p>
        </p:txBody>
      </p:sp>
    </p:spTree>
    <p:extLst>
      <p:ext uri="{BB962C8B-B14F-4D97-AF65-F5344CB8AC3E}">
        <p14:creationId xmlns:p14="http://schemas.microsoft.com/office/powerpoint/2010/main" val="1496644893"/>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g) objęcie kosztów kwalifikowalnych projektu jednocześnie wsparciem pożyczkowym i gwarancyjnym,</a:t>
            </a:r>
          </a:p>
          <a:p>
            <a:pPr algn="just"/>
            <a:r>
              <a:rPr lang="pl-PL" dirty="0"/>
              <a:t>h) zakup używanego środka trwałego, który w ciągu 7 poprzednich lat (10 lat dla nieruchomości) był współfinansowany ze środków UE lub/oraz dotacji z krajowych środków publicznych,</a:t>
            </a:r>
          </a:p>
          <a:p>
            <a:pPr algn="just"/>
            <a:r>
              <a:rPr lang="pl-PL" dirty="0"/>
              <a:t>i) rozliczenie tego samego wydatku w kosztach pośrednich oraz kosztach bezpośrednich projektu.</a:t>
            </a:r>
          </a:p>
          <a:p>
            <a:pPr marL="400050" indent="-400050" algn="just">
              <a:buAutoNum type="romanLcParenR"/>
            </a:pPr>
            <a:endParaRPr lang="pl-PL" b="1" dirty="0"/>
          </a:p>
          <a:p>
            <a:pPr algn="just"/>
            <a:r>
              <a:rPr lang="pl-PL" b="1" dirty="0"/>
              <a:t>Wydatki związane z zaangażowaniem personelu w projekcie lub projektach są kwalifikowalne, o ile:</a:t>
            </a:r>
          </a:p>
          <a:p>
            <a:pPr algn="just"/>
            <a:r>
              <a:rPr lang="pl-PL" dirty="0"/>
              <a:t>a) obciążenie z tego wynikające nie wyklucza możliwości prawidłowej i efektywnej realizacji wszystkich zadań powierzonych danej osobie,</a:t>
            </a:r>
          </a:p>
          <a:p>
            <a:pPr algn="just"/>
            <a:r>
              <a:rPr lang="pl-PL" dirty="0"/>
              <a:t>b) łączne zaangażowanie zawodowe personelu projektu, niezależnie od formy zaangażowania, w realizację wszystkich projektów finansowanych z funduszy strukturalnych i FS oraz działań finansowanych z innych źródeł, w tym środków własnych beneficjenta i innych podmiotów, nie przekracza 276 godzin miesięcznie.</a:t>
            </a:r>
          </a:p>
          <a:p>
            <a:pPr algn="just"/>
            <a:endParaRPr lang="pl-PL" b="1" dirty="0"/>
          </a:p>
          <a:p>
            <a:pPr algn="just"/>
            <a:r>
              <a:rPr lang="pl-PL" b="1" dirty="0"/>
              <a:t>W przypadku projektów partnerskich </a:t>
            </a:r>
            <a:r>
              <a:rPr lang="pl-PL" dirty="0"/>
              <a:t>nie jest dopuszczalne angażowanie jako personelu projektu pracowników partnerów przez beneficjenta i odwrotnie.</a:t>
            </a:r>
            <a:endParaRPr lang="pl-PL" b="1" dirty="0"/>
          </a:p>
          <a:p>
            <a:pPr algn="just"/>
            <a:endParaRPr lang="pl-PL" b="1" dirty="0"/>
          </a:p>
        </p:txBody>
      </p:sp>
    </p:spTree>
    <p:extLst>
      <p:ext uri="{BB962C8B-B14F-4D97-AF65-F5344CB8AC3E}">
        <p14:creationId xmlns:p14="http://schemas.microsoft.com/office/powerpoint/2010/main" val="4235231549"/>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Spełnienie warunków należy zweryfikować przed zaangażowaniem osoby do projektu (przedmiotowej weryfikacji można dokonać posiłkując się pisemnym oświadczeniem złożonym przez osobę mającą być zaangażowaną do projektu). Warunki te powinny być spełnione w całym okresie kwalifikowania wynagrodzenia danej osoby w tym projekcie, przy czym w przypadku wystąpienia nieprawidłowości w zakresie spełnienia warunku, o którym mowa w lit. b, za niekwalifikowalne należy uznać wynagrodzenie personelu projektu (w całości lub w części) w tym projekcie, w ramach którego zaangażowanie personelu projektu spowodowało naruszenie tego warunku.</a:t>
            </a:r>
          </a:p>
          <a:p>
            <a:pPr algn="just"/>
            <a:endParaRPr lang="pl-PL" b="1" dirty="0"/>
          </a:p>
          <a:p>
            <a:pPr algn="just"/>
            <a:r>
              <a:rPr lang="pl-PL" dirty="0"/>
              <a:t>Właściwa instytucja będąca stroną umowy zapewnia, że beneficjent zobowiązuje się w umowie o dofinansowanie</a:t>
            </a:r>
            <a:br>
              <a:rPr lang="pl-PL" dirty="0"/>
            </a:br>
            <a:r>
              <a:rPr lang="pl-PL" dirty="0"/>
              <a:t>do wprowadzania na bieżąco następujących danych do systemu informatycznego:</a:t>
            </a:r>
          </a:p>
          <a:p>
            <a:pPr algn="just"/>
            <a:r>
              <a:rPr lang="pl-PL" dirty="0"/>
              <a:t>a) dane dotyczące personelu projektu, w tym: nr PESEL, imię, nazwisko,</a:t>
            </a:r>
          </a:p>
          <a:p>
            <a:pPr algn="just"/>
            <a:r>
              <a:rPr lang="pl-PL" dirty="0"/>
              <a:t>b) dane dotyczące formy zaangażowania personelu w ramach projektu: stanowisko, forma zaangażowania w projekcie, data zaangażowania do projektu, okres zaangażowania osoby w projekcie, wymiar etatu lub godzin pracy,</a:t>
            </a:r>
          </a:p>
          <a:p>
            <a:pPr algn="just"/>
            <a:r>
              <a:rPr lang="pl-PL" dirty="0"/>
              <a:t>c) dane dotyczące faktycznego czasu pracy w danym miesiącu kalendarzowym, ze szczegółowością wskazującą na rok, miesiąc, dzień i godziny zaangażowania, w przypadku, gdy dokumenty związane z zaangażowaniem nie wskazują na godziny pracy.</a:t>
            </a:r>
            <a:endParaRPr lang="pl-PL" b="1" dirty="0"/>
          </a:p>
        </p:txBody>
      </p:sp>
    </p:spTree>
    <p:extLst>
      <p:ext uri="{BB962C8B-B14F-4D97-AF65-F5344CB8AC3E}">
        <p14:creationId xmlns:p14="http://schemas.microsoft.com/office/powerpoint/2010/main" val="270604823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Zasada faktycznego poniesienia wydatku</a:t>
            </a:r>
          </a:p>
        </p:txBody>
      </p:sp>
      <p:sp>
        <p:nvSpPr>
          <p:cNvPr id="3" name="Symbol zastępczy zawartości 2"/>
          <p:cNvSpPr>
            <a:spLocks noGrp="1"/>
          </p:cNvSpPr>
          <p:nvPr>
            <p:ph idx="1"/>
          </p:nvPr>
        </p:nvSpPr>
        <p:spPr/>
        <p:txBody>
          <a:bodyPr>
            <a:normAutofit/>
          </a:bodyPr>
          <a:lstStyle/>
          <a:p>
            <a:pPr algn="just"/>
            <a:r>
              <a:rPr lang="pl-PL" dirty="0"/>
              <a:t>Z zastrzeżeniem szczegółowych warunków i procedur ponoszenia wydatków określonych przez IZ PO w SZOOP, regulaminie konkursu, dokumentacji dotyczącej wyboru projektów pozakonkursowych lub w umowie o dofinansowanie, do współfinansowania kwalifikuje się wydatek, który </a:t>
            </a:r>
            <a:r>
              <a:rPr lang="pl-PL" b="1" dirty="0"/>
              <a:t>został faktycznie poniesiony przez beneficjenta</a:t>
            </a:r>
            <a:r>
              <a:rPr lang="pl-PL" dirty="0"/>
              <a:t>.</a:t>
            </a:r>
          </a:p>
          <a:p>
            <a:pPr algn="just"/>
            <a:endParaRPr lang="pl-PL" dirty="0"/>
          </a:p>
          <a:p>
            <a:pPr algn="just"/>
            <a:r>
              <a:rPr lang="pl-PL" b="1" dirty="0"/>
              <a:t>Pod pojęciem wydatku faktycznie poniesionego </a:t>
            </a:r>
            <a:r>
              <a:rPr lang="pl-PL" dirty="0"/>
              <a:t>należy rozumieć wydatek poniesiony w znaczeniu kasowym, tj. jako rozchód środków pieniężnych z kasy lub rachunku bankowego (obciążenie rachunku bankowego beneficjenta kwotą transakcji).</a:t>
            </a:r>
          </a:p>
          <a:p>
            <a:pPr algn="just"/>
            <a:endParaRPr lang="pl-PL" dirty="0"/>
          </a:p>
          <a:p>
            <a:pPr algn="just"/>
            <a:r>
              <a:rPr lang="pl-PL" b="1" dirty="0"/>
              <a:t>Wyjątki </a:t>
            </a:r>
            <a:r>
              <a:rPr lang="pl-PL" dirty="0"/>
              <a:t>od powyższej reguły stanowią:</a:t>
            </a:r>
          </a:p>
          <a:p>
            <a:pPr marL="342900" indent="-342900" algn="just">
              <a:buFont typeface="+mj-lt"/>
              <a:buAutoNum type="alphaLcParenR"/>
            </a:pPr>
            <a:r>
              <a:rPr lang="pl-PL" dirty="0"/>
              <a:t>wkład niepieniężny,</a:t>
            </a:r>
          </a:p>
          <a:p>
            <a:pPr marL="342900" indent="-342900" algn="just">
              <a:buFont typeface="+mj-lt"/>
              <a:buAutoNum type="alphaLcParenR"/>
            </a:pPr>
            <a:r>
              <a:rPr lang="pl-PL" dirty="0"/>
              <a:t>wkład w postaci dodatków lub wynagrodzeń wypłacanych przez stronę trzecią na rzecz uczestników danego projektu w ramach projektów współfinansowanych z EFS,</a:t>
            </a:r>
          </a:p>
          <a:p>
            <a:pPr marL="342900" indent="-342900" algn="just">
              <a:buFont typeface="+mj-lt"/>
              <a:buAutoNum type="alphaLcParenR"/>
            </a:pPr>
            <a:r>
              <a:rPr lang="pl-PL" dirty="0"/>
              <a:t>koszty amortyzacji,</a:t>
            </a:r>
          </a:p>
          <a:p>
            <a:pPr algn="just"/>
            <a:endParaRPr lang="pl-PL" dirty="0"/>
          </a:p>
        </p:txBody>
      </p:sp>
    </p:spTree>
    <p:extLst>
      <p:ext uri="{BB962C8B-B14F-4D97-AF65-F5344CB8AC3E}">
        <p14:creationId xmlns:p14="http://schemas.microsoft.com/office/powerpoint/2010/main" val="821093826"/>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Stawki wynagrodzenia personelu</a:t>
            </a:r>
          </a:p>
        </p:txBody>
      </p:sp>
      <p:sp>
        <p:nvSpPr>
          <p:cNvPr id="3" name="Symbol zastępczy zawartości 2"/>
          <p:cNvSpPr>
            <a:spLocks noGrp="1"/>
          </p:cNvSpPr>
          <p:nvPr>
            <p:ph idx="1"/>
          </p:nvPr>
        </p:nvSpPr>
        <p:spPr>
          <a:xfrm>
            <a:off x="313151" y="1748631"/>
            <a:ext cx="11348581" cy="4351338"/>
          </a:xfrm>
        </p:spPr>
        <p:txBody>
          <a:bodyPr>
            <a:noAutofit/>
          </a:bodyPr>
          <a:lstStyle/>
          <a:p>
            <a:pPr algn="just"/>
            <a:r>
              <a:rPr lang="pl-PL" dirty="0"/>
              <a:t>Wydatki na wynagrodzenie personelu są kwalifikowalne pod warunkiem, że ich </a:t>
            </a:r>
            <a:r>
              <a:rPr lang="pl-PL" b="1" dirty="0"/>
              <a:t>wysokość odpowiada stawkom faktycznie stosowanym u beneficjenta </a:t>
            </a:r>
            <a:r>
              <a:rPr lang="pl-PL" dirty="0"/>
              <a:t>poza projektami współfinansowanymi z funduszy strukturalnych i FS na analogicznych stanowiskach lub na stanowiskach wymagających analogicznych kwalifikacji. Dotyczy to również pozostałych składników wynagrodzenia personelu, w tym nagród i premii.</a:t>
            </a:r>
          </a:p>
          <a:p>
            <a:pPr algn="just"/>
            <a:r>
              <a:rPr lang="pl-PL" dirty="0"/>
              <a:t>Ponadto stawki te muszą się mieścić w ramach stawek rynkowych obowiązujących w danym konkursie/naborze.</a:t>
            </a:r>
          </a:p>
          <a:p>
            <a:pPr algn="just"/>
            <a:r>
              <a:rPr lang="pl-PL" dirty="0"/>
              <a:t>Poziom stawki jest ściśle powiązany z zadaniami do wykonania np. jeśli ktoś jest światowej sławy ekspertem, lecz decyduje się na pracę w projekcie w charakterze trenera podstaw przedsiębiorczości, kwalifikowana będzie stawka przysługująca trenerowi z tego tematu.</a:t>
            </a:r>
          </a:p>
          <a:p>
            <a:pPr algn="just"/>
            <a:r>
              <a:rPr lang="pl-PL" dirty="0"/>
              <a:t>W uzasadnionych przypadkach dopuszczalne są odstępstwa od stawek rynkowych obowiązujących na danym terenie, jeśli wymagane jest pozyskanie eksperta z zewnątrz o wysokich kwalifikacjach np. jeśli realizowany jest projekt PO WER</a:t>
            </a:r>
            <a:br>
              <a:rPr lang="pl-PL" dirty="0"/>
            </a:br>
            <a:r>
              <a:rPr lang="pl-PL" dirty="0"/>
              <a:t>z komponentem ponadnarodowym, wtedy niezbędne jest dodatkowe uzasadnienie pod budżetem szczegółowym.</a:t>
            </a:r>
          </a:p>
          <a:p>
            <a:pPr algn="just"/>
            <a:endParaRPr lang="pl-PL" b="1" dirty="0"/>
          </a:p>
          <a:p>
            <a:pPr algn="just"/>
            <a:endParaRPr lang="pl-PL" b="1" dirty="0"/>
          </a:p>
        </p:txBody>
      </p:sp>
    </p:spTree>
    <p:extLst>
      <p:ext uri="{BB962C8B-B14F-4D97-AF65-F5344CB8AC3E}">
        <p14:creationId xmlns:p14="http://schemas.microsoft.com/office/powerpoint/2010/main" val="4051318118"/>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a:t>
            </a:r>
          </a:p>
        </p:txBody>
      </p:sp>
      <p:sp>
        <p:nvSpPr>
          <p:cNvPr id="3" name="Symbol zastępczy zawartości 2"/>
          <p:cNvSpPr>
            <a:spLocks noGrp="1"/>
          </p:cNvSpPr>
          <p:nvPr>
            <p:ph idx="1"/>
          </p:nvPr>
        </p:nvSpPr>
        <p:spPr>
          <a:xfrm>
            <a:off x="313151" y="1726771"/>
            <a:ext cx="11348581" cy="4351338"/>
          </a:xfrm>
        </p:spPr>
        <p:txBody>
          <a:bodyPr>
            <a:noAutofit/>
          </a:bodyPr>
          <a:lstStyle/>
          <a:p>
            <a:pPr algn="just"/>
            <a:endParaRPr lang="pl-PL" b="1" dirty="0"/>
          </a:p>
          <a:p>
            <a:pPr algn="just"/>
            <a:r>
              <a:rPr lang="pl-PL" b="1" dirty="0"/>
              <a:t>Koszty związane z wyposażeniem stanowiska pracy personelu </a:t>
            </a:r>
            <a:r>
              <a:rPr lang="pl-PL" dirty="0"/>
              <a:t>projektu są kwalifikowalne w pełnej wysokości wyłącznie w przypadku personelu projektu zatrudnionego na podstawie stosunku pracy w wymiarze co najmniej ½ etatu.</a:t>
            </a:r>
            <a:br>
              <a:rPr lang="pl-PL" dirty="0"/>
            </a:br>
            <a:r>
              <a:rPr lang="pl-PL" dirty="0"/>
              <a:t>W przypadku personelu projektu zaangażowanego na podstawie stosunku pracy w wymiarze poniżej ½ etatu lub na podstawie innych form zaangażowania, koszty związane z wyposażeniem stanowiska pracy personelu projektu są niekwalifikowalne.</a:t>
            </a:r>
          </a:p>
          <a:p>
            <a:pPr algn="just"/>
            <a:endParaRPr lang="pl-PL" dirty="0"/>
          </a:p>
          <a:p>
            <a:pPr algn="just"/>
            <a:r>
              <a:rPr lang="pl-PL" dirty="0"/>
              <a:t>W ramach projektu mogą być kwalifikowalne </a:t>
            </a:r>
            <a:r>
              <a:rPr lang="pl-PL" b="1" dirty="0"/>
              <a:t>koszty delegacji służbowych</a:t>
            </a:r>
            <a:r>
              <a:rPr lang="pl-PL" dirty="0"/>
              <a:t> oraz koszty związane z podnoszeniem kwalifikacji zawodowych personelu projektu, pod warunkiem, że jest to niezbędne dla prawidłowej realizacji projektu oraz koszty te zostały uwzględnione w zatwierdzonym wniosku o dofinansowanie projektu.</a:t>
            </a:r>
          </a:p>
          <a:p>
            <a:pPr algn="just"/>
            <a:endParaRPr lang="pl-PL" b="1" dirty="0"/>
          </a:p>
        </p:txBody>
      </p:sp>
    </p:spTree>
    <p:extLst>
      <p:ext uri="{BB962C8B-B14F-4D97-AF65-F5344CB8AC3E}">
        <p14:creationId xmlns:p14="http://schemas.microsoft.com/office/powerpoint/2010/main" val="1889505652"/>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Personel w projektach partnerskich</a:t>
            </a:r>
          </a:p>
        </p:txBody>
      </p:sp>
      <p:sp>
        <p:nvSpPr>
          <p:cNvPr id="3" name="Symbol zastępczy zawartości 2"/>
          <p:cNvSpPr>
            <a:spLocks noGrp="1"/>
          </p:cNvSpPr>
          <p:nvPr>
            <p:ph idx="1"/>
          </p:nvPr>
        </p:nvSpPr>
        <p:spPr>
          <a:xfrm>
            <a:off x="313151" y="1726771"/>
            <a:ext cx="11348581" cy="4351338"/>
          </a:xfrm>
        </p:spPr>
        <p:txBody>
          <a:bodyPr>
            <a:noAutofit/>
          </a:bodyPr>
          <a:lstStyle/>
          <a:p>
            <a:pPr marL="82296" algn="just"/>
            <a:endParaRPr lang="pl-PL" dirty="0"/>
          </a:p>
          <a:p>
            <a:pPr marL="82296" algn="just"/>
            <a:r>
              <a:rPr lang="pl-PL" dirty="0"/>
              <a:t>Realizacja zadań przez partnera nie oznacza świadczenia usług na rzecz beneficjenta (lidera). </a:t>
            </a:r>
          </a:p>
          <a:p>
            <a:pPr marL="82296" algn="just"/>
            <a:endParaRPr lang="pl-PL" dirty="0"/>
          </a:p>
          <a:p>
            <a:pPr marL="82296" algn="just"/>
            <a:r>
              <a:rPr lang="pl-PL" dirty="0"/>
              <a:t>Idea partnerstwa </a:t>
            </a:r>
            <a:r>
              <a:rPr lang="pl-PL" b="1" dirty="0"/>
              <a:t>nie dopuszcza bowiem możliwości zlecania świadczenia usług</a:t>
            </a:r>
            <a:r>
              <a:rPr lang="pl-PL" dirty="0"/>
              <a:t>, czy zakupu towarów pomiędzy beneficjentem (liderem) a partnerami, w tym </a:t>
            </a:r>
            <a:r>
              <a:rPr lang="pl-PL" b="1" dirty="0"/>
              <a:t>także angażowania pracowników /współpracowników partnerów przez beneficjenta (lidera).</a:t>
            </a:r>
          </a:p>
          <a:p>
            <a:pPr algn="just"/>
            <a:endParaRPr lang="pl-PL" b="1" dirty="0"/>
          </a:p>
        </p:txBody>
      </p:sp>
    </p:spTree>
    <p:extLst>
      <p:ext uri="{BB962C8B-B14F-4D97-AF65-F5344CB8AC3E}">
        <p14:creationId xmlns:p14="http://schemas.microsoft.com/office/powerpoint/2010/main" val="325550557"/>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stosunek pracy</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Umowa o pracę z osobą stanowiącą personel projektu obejmuje wszystkie zadania wykonywane przez tę osobę</a:t>
            </a:r>
            <a:br>
              <a:rPr lang="pl-PL" dirty="0"/>
            </a:br>
            <a:r>
              <a:rPr lang="pl-PL" dirty="0"/>
              <a:t>w ramach projektu lub projektów realizowanych przez beneficjenta. Tym samym, </a:t>
            </a:r>
            <a:r>
              <a:rPr lang="pl-PL" b="1" dirty="0"/>
              <a:t>nie jest możliwe angażowanie pracownika beneficjenta do realizacji żadnych zadań w ramach tego lub innego projektu na podstawie stosunku cywilnoprawnego</a:t>
            </a:r>
            <a:r>
              <a:rPr lang="pl-PL" dirty="0"/>
              <a:t>, z wyjątkiem umów w wyniku których następuje wykonanie oznaczonego dzieła. Jeżeli jednak szczególne przepisy dotyczące zatrudniania danej grupy pracowników uniemożliwiają wykonywanie przez nich zadań</a:t>
            </a:r>
            <a:br>
              <a:rPr lang="pl-PL" dirty="0"/>
            </a:br>
            <a:r>
              <a:rPr lang="pl-PL" dirty="0"/>
              <a:t>w ramach projektu na podstawie stosunku pracy, instytucja właściwa będąca stroną umowy może wyrazić zgodę na ich zaangażowanie przez beneficjenta na podstawie stosunku cywilnoprawnego w ramach danego projektu.</a:t>
            </a:r>
          </a:p>
          <a:p>
            <a:pPr algn="just"/>
            <a:endParaRPr lang="pl-PL" b="1" dirty="0"/>
          </a:p>
          <a:p>
            <a:pPr algn="just"/>
            <a:r>
              <a:rPr lang="pl-PL" b="1" dirty="0"/>
              <a:t>W przypadku zatrudniania personelu na podstawie stosunku pracy</a:t>
            </a:r>
            <a:r>
              <a:rPr lang="pl-PL" dirty="0"/>
              <a:t>, wydatki na wynagrodzenie personelu są kwalifikowalne, jeżeli są spełnione łącznie następujące warunki:</a:t>
            </a:r>
          </a:p>
          <a:p>
            <a:pPr algn="just"/>
            <a:r>
              <a:rPr lang="pl-PL" dirty="0"/>
              <a:t>a) pracownik jest zatrudniony lub oddelegowany w celu realizacji zadań związanych bezpośrednio z realizacją projektu,</a:t>
            </a:r>
          </a:p>
          <a:p>
            <a:pPr algn="just"/>
            <a:r>
              <a:rPr lang="pl-PL" dirty="0"/>
              <a:t>b) okres zatrudnienia lub oddelegowania pracownika jest kwalifikowalny wyłącznie do końcowej daty kwalifikowalności wydatków wyznaczonej w umowie o dofinansowanie; powyższe nie oznacza, że stosunek pracy nie może trwać dłużej niż okres realizacji projektu,</a:t>
            </a:r>
            <a:endParaRPr lang="pl-PL" b="1" dirty="0"/>
          </a:p>
        </p:txBody>
      </p:sp>
    </p:spTree>
    <p:extLst>
      <p:ext uri="{BB962C8B-B14F-4D97-AF65-F5344CB8AC3E}">
        <p14:creationId xmlns:p14="http://schemas.microsoft.com/office/powerpoint/2010/main" val="220759086"/>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stosunek pracy</a:t>
            </a:r>
          </a:p>
        </p:txBody>
      </p:sp>
      <p:sp>
        <p:nvSpPr>
          <p:cNvPr id="3" name="Symbol zastępczy zawartości 2"/>
          <p:cNvSpPr>
            <a:spLocks noGrp="1"/>
          </p:cNvSpPr>
          <p:nvPr>
            <p:ph idx="1"/>
          </p:nvPr>
        </p:nvSpPr>
        <p:spPr>
          <a:xfrm>
            <a:off x="313151" y="1726771"/>
            <a:ext cx="11348581" cy="4351338"/>
          </a:xfrm>
        </p:spPr>
        <p:txBody>
          <a:bodyPr>
            <a:noAutofit/>
          </a:bodyPr>
          <a:lstStyle/>
          <a:p>
            <a:pPr algn="just"/>
            <a:r>
              <a:rPr lang="pl-PL" dirty="0"/>
              <a:t>c) zatrudnienie lub oddelegowanie do pełnienia zadań związanych z realizacją projektu jest odpowiednio udokumentowane postanowieniami umowy o pracę lub zakresem czynności służbowych pracownika lub opisem stanowiska pracy; przez odpowiednie udokumentowanie należy rozumieć m.in. wskazanie w ww. dokumentach zadań, które dana osoba będzie wykonywała w ramach projektu.</a:t>
            </a:r>
          </a:p>
          <a:p>
            <a:pPr algn="just"/>
            <a:endParaRPr lang="pl-PL" b="1" dirty="0"/>
          </a:p>
          <a:p>
            <a:pPr algn="just"/>
            <a:r>
              <a:rPr lang="pl-PL" dirty="0"/>
              <a:t>Jeżeli stosunek pracy pracownika beneficjenta tylko w części obejmuje zadania w ramach projektu (np. na ½ etatu, ¼ etatu w ramach projektu), wydatki związane z wynagrodzeniem w ramach projektu są kwalifikowalne, o ile:</a:t>
            </a:r>
          </a:p>
          <a:p>
            <a:pPr algn="just"/>
            <a:r>
              <a:rPr lang="pl-PL" dirty="0"/>
              <a:t>a) zadania związane z realizacją projektu zostaną wyraźnie wyodrębnione w umowie o pracę lub zakresie czynności służbowych pracownika lub opisie stanowiska pracy,</a:t>
            </a:r>
          </a:p>
          <a:p>
            <a:pPr algn="just"/>
            <a:r>
              <a:rPr lang="pl-PL" dirty="0"/>
              <a:t>b) zakres zadań związanych z realizacją projektu stanowi podstawę do określenia proporcji faktycznego zaangażowania pracownika w realizację projektu w stosunku do czasu pracy wynikającego z umowy o pracę tego pracownika,</a:t>
            </a:r>
          </a:p>
          <a:p>
            <a:pPr algn="just"/>
            <a:r>
              <a:rPr lang="pl-PL" dirty="0"/>
              <a:t>c) wydatek związany z wynagrodzeniem personelu projektu odpowiada proporcji, o której mowa w lit. b, chyba że zakres odpowiedzialności, złożoność lub poziom wymaganych kompetencji na danym stanowisku uzasadnia różnicę w udziale wydatku do czasu pracy wynikającego ze stosunku pracy.</a:t>
            </a:r>
            <a:endParaRPr lang="pl-PL" b="1" dirty="0"/>
          </a:p>
        </p:txBody>
      </p:sp>
    </p:spTree>
    <p:extLst>
      <p:ext uri="{BB962C8B-B14F-4D97-AF65-F5344CB8AC3E}">
        <p14:creationId xmlns:p14="http://schemas.microsoft.com/office/powerpoint/2010/main" val="4128066973"/>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13151" y="1161419"/>
            <a:ext cx="11348581" cy="500715"/>
          </a:xfrm>
        </p:spPr>
        <p:txBody>
          <a:bodyPr/>
          <a:lstStyle/>
          <a:p>
            <a:r>
              <a:rPr lang="pl-PL" b="1" dirty="0"/>
              <a:t>Zatrudnianie personelu – stosunek pracy</a:t>
            </a:r>
          </a:p>
        </p:txBody>
      </p:sp>
      <p:sp>
        <p:nvSpPr>
          <p:cNvPr id="3" name="Symbol zastępczy zawartości 2"/>
          <p:cNvSpPr>
            <a:spLocks noGrp="1"/>
          </p:cNvSpPr>
          <p:nvPr>
            <p:ph idx="1"/>
          </p:nvPr>
        </p:nvSpPr>
        <p:spPr>
          <a:xfrm>
            <a:off x="313151" y="1606378"/>
            <a:ext cx="11348581" cy="4471731"/>
          </a:xfrm>
        </p:spPr>
        <p:txBody>
          <a:bodyPr>
            <a:noAutofit/>
          </a:bodyPr>
          <a:lstStyle/>
          <a:p>
            <a:pPr algn="just"/>
            <a:r>
              <a:rPr lang="pl-PL" dirty="0"/>
              <a:t>Wydatkami kwalifikowalnymi w przypadku wynagrodzenia personelu mogą być również </a:t>
            </a:r>
            <a:r>
              <a:rPr lang="pl-PL" b="1" dirty="0"/>
              <a:t>nagrody</a:t>
            </a:r>
            <a:r>
              <a:rPr lang="pl-PL" dirty="0"/>
              <a:t> (z wyłączeniem nagrody jubileuszowej) lub premie, o ile są spełnione łącznie następujące warunki:</a:t>
            </a:r>
          </a:p>
          <a:p>
            <a:pPr algn="just"/>
            <a:r>
              <a:rPr lang="pl-PL" dirty="0"/>
              <a:t>a) nagrody lub premie zostały przewidziane w regulaminie pracy lub regulaminie wynagradzania danej instytucji, lub też innych właściwych przepisach prawa pracy,</a:t>
            </a:r>
          </a:p>
          <a:p>
            <a:pPr algn="just"/>
            <a:r>
              <a:rPr lang="pl-PL" dirty="0"/>
              <a:t>b) nagrody lub premie zostały wprowadzone w danej instytucji co najmniej 6 miesięcy przed złożeniem wniosku</a:t>
            </a:r>
          </a:p>
          <a:p>
            <a:pPr algn="just"/>
            <a:r>
              <a:rPr lang="pl-PL" dirty="0"/>
              <a:t>o dofinansowanie,</a:t>
            </a:r>
          </a:p>
          <a:p>
            <a:pPr algn="just"/>
            <a:r>
              <a:rPr lang="pl-PL" dirty="0"/>
              <a:t>c) nagrody lub premie potencjalnie obejmują wszystkich pracowników danej instytucji, a zasady ich przyznawania są takie same w przypadku personelu zaangażowanego do realizacji projektów oraz pozostałych pracowników beneficjenta,</a:t>
            </a:r>
          </a:p>
          <a:p>
            <a:pPr algn="just"/>
            <a:r>
              <a:rPr lang="pl-PL" dirty="0"/>
              <a:t>d) nagrody lub premie przyznawane są w związku z realizacją zadań w ramach projektu na podstawie stosunku pracy.</a:t>
            </a:r>
          </a:p>
          <a:p>
            <a:pPr algn="just"/>
            <a:r>
              <a:rPr lang="pl-PL" dirty="0"/>
              <a:t>W przypadku okresowego zwiększenia obowiązków służbowych danej osoby, wydatkami kwalifikowalnymi związanymi</a:t>
            </a:r>
            <a:br>
              <a:rPr lang="pl-PL" dirty="0"/>
            </a:br>
            <a:r>
              <a:rPr lang="pl-PL" dirty="0"/>
              <a:t>z wynagrodzeniem personelu mogą być również </a:t>
            </a:r>
            <a:r>
              <a:rPr lang="pl-PL" b="1" dirty="0"/>
              <a:t>dodatki do wynagrodzeń</a:t>
            </a:r>
            <a:r>
              <a:rPr lang="pl-PL" dirty="0"/>
              <a:t>, o ile zostały przyznane zgodnie</a:t>
            </a:r>
            <a:br>
              <a:rPr lang="pl-PL" dirty="0"/>
            </a:br>
            <a:r>
              <a:rPr lang="pl-PL" dirty="0"/>
              <a:t>z obowiązującymi przepisami prawa pracy, przy czym dodatek może być przyznany zarówno jako wyłączne wynagrodzenie za pracę w projekcie albo jako uzupełnienie wynagrodzenia personelu projektu rozliczanego w ramach projektu.</a:t>
            </a:r>
            <a:endParaRPr lang="pl-PL" b="1" dirty="0"/>
          </a:p>
        </p:txBody>
      </p:sp>
    </p:spTree>
    <p:extLst>
      <p:ext uri="{BB962C8B-B14F-4D97-AF65-F5344CB8AC3E}">
        <p14:creationId xmlns:p14="http://schemas.microsoft.com/office/powerpoint/2010/main" val="536178088"/>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stosunek pracy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b="1" dirty="0"/>
              <a:t>Dodatek może być kwalifikowalny, o ile spełnione zostaną łącznie następujące warunki:</a:t>
            </a:r>
          </a:p>
          <a:p>
            <a:pPr algn="just"/>
            <a:r>
              <a:rPr lang="pl-PL" dirty="0"/>
              <a:t>a) możliwość przyznania dodatku wynika bezpośrednio z prawa pracy,</a:t>
            </a:r>
          </a:p>
          <a:p>
            <a:pPr algn="just"/>
            <a:r>
              <a:rPr lang="pl-PL" dirty="0"/>
              <a:t>b) dodatek został przewidziany w regulaminie pracy lub regulaminie wynagradzania danej instytucji lub też innych właściwych przepisach prawa pracy,</a:t>
            </a:r>
          </a:p>
          <a:p>
            <a:pPr algn="just"/>
            <a:r>
              <a:rPr lang="pl-PL" dirty="0"/>
              <a:t>c) dodatek został wprowadzony w danej instytucji co najmniej 6 miesięcy przed złożeniem wniosku o dofinansowanie, przy czym nie dotyczy to przypadku, gdy możliwość przyznania dodatku wynika z aktów prawa powszechnie obowiązującego,</a:t>
            </a:r>
          </a:p>
          <a:p>
            <a:pPr algn="just"/>
            <a:r>
              <a:rPr lang="pl-PL" dirty="0"/>
              <a:t>d) dodatek potencjalnie obejmuje wszystkich pracowników danej instytucji, a zasady jego przyznawania są takie same</a:t>
            </a:r>
            <a:br>
              <a:rPr lang="pl-PL" dirty="0"/>
            </a:br>
            <a:r>
              <a:rPr lang="pl-PL" dirty="0"/>
              <a:t>w przypadku personelu zaangażowanego do realizacji projektów oraz pozostałych pracowników beneficjenta,</a:t>
            </a:r>
          </a:p>
          <a:p>
            <a:pPr algn="just"/>
            <a:r>
              <a:rPr lang="pl-PL" dirty="0"/>
              <a:t>e) dodatek jest kwalifikowalny wyłącznie w okresie zaangażowania danej osoby do projektu,</a:t>
            </a:r>
          </a:p>
          <a:p>
            <a:pPr algn="just"/>
            <a:r>
              <a:rPr lang="pl-PL" dirty="0"/>
              <a:t>f) wysokość dodatku uzależniona jest od zakresu dodatkowych obowiązków, przy czym w przypadku wykonywania zadań</a:t>
            </a:r>
            <a:br>
              <a:rPr lang="pl-PL" dirty="0"/>
            </a:br>
            <a:r>
              <a:rPr lang="pl-PL" dirty="0"/>
              <a:t>w kilku projektach u tego samego beneficjenta personelowi projektu przyznawany jest wyłącznie jeden dodatek rozliczany proporcjonalnie do zaangażowania pracownika w dany projekt.</a:t>
            </a:r>
          </a:p>
          <a:p>
            <a:pPr algn="just"/>
            <a:r>
              <a:rPr lang="pl-PL" dirty="0"/>
              <a:t>Dodatki są kwalifikowalne </a:t>
            </a:r>
            <a:r>
              <a:rPr lang="pl-PL" b="1" dirty="0"/>
              <a:t>do wysokości 40% wynagrodzenia podstawowego </a:t>
            </a:r>
            <a:r>
              <a:rPr lang="pl-PL" dirty="0"/>
              <a:t>wraz ze składnikami z zastrzeżeniem,</a:t>
            </a:r>
            <a:br>
              <a:rPr lang="pl-PL" dirty="0"/>
            </a:br>
            <a:r>
              <a:rPr lang="pl-PL" dirty="0"/>
              <a:t>że przekroczenie tego limitu może wynikać wyłącznie z aktów prawa powszechnie obowiązującego.</a:t>
            </a:r>
            <a:endParaRPr lang="pl-PL" b="1" dirty="0"/>
          </a:p>
        </p:txBody>
      </p:sp>
    </p:spTree>
    <p:extLst>
      <p:ext uri="{BB962C8B-B14F-4D97-AF65-F5344CB8AC3E}">
        <p14:creationId xmlns:p14="http://schemas.microsoft.com/office/powerpoint/2010/main" val="3807364247"/>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umowa zadaniowa</a:t>
            </a:r>
          </a:p>
        </p:txBody>
      </p:sp>
      <p:sp>
        <p:nvSpPr>
          <p:cNvPr id="3" name="Symbol zastępczy zawartości 2"/>
          <p:cNvSpPr>
            <a:spLocks noGrp="1"/>
          </p:cNvSpPr>
          <p:nvPr>
            <p:ph idx="1"/>
          </p:nvPr>
        </p:nvSpPr>
        <p:spPr>
          <a:xfrm>
            <a:off x="313151" y="1726771"/>
            <a:ext cx="11536979" cy="4351338"/>
          </a:xfrm>
        </p:spPr>
        <p:txBody>
          <a:bodyPr>
            <a:noAutofit/>
          </a:bodyPr>
          <a:lstStyle/>
          <a:p>
            <a:pPr marL="285750" indent="-285750" algn="just">
              <a:buFont typeface="Wingdings" panose="05000000000000000000" pitchFamily="2" charset="2"/>
              <a:buChar char="§"/>
            </a:pPr>
            <a:r>
              <a:rPr lang="pl-PL" dirty="0"/>
              <a:t>Zadaniowy czas pracy jest szczególnym, elastycznym rodzajem czasu pracy. Stanowi  przykład alternatywnego podejścia do wykonywania pracy. </a:t>
            </a:r>
          </a:p>
          <a:p>
            <a:pPr marL="285750" indent="-285750" algn="just">
              <a:buFont typeface="Wingdings" panose="05000000000000000000" pitchFamily="2" charset="2"/>
              <a:buChar char="§"/>
            </a:pPr>
            <a:r>
              <a:rPr lang="pl-PL" dirty="0"/>
              <a:t>W systemie tym czas pracy pracownika określony jest wymiarem jego zadań. </a:t>
            </a:r>
          </a:p>
          <a:p>
            <a:pPr marL="285750" indent="-285750" algn="just">
              <a:buFont typeface="Wingdings" panose="05000000000000000000" pitchFamily="2" charset="2"/>
              <a:buChar char="§"/>
            </a:pPr>
            <a:r>
              <a:rPr lang="pl-PL" dirty="0"/>
              <a:t>Zadania robocze powinny być ustalone tak, aby pracownik mógł je wykonać w ramach norm czasu pracy określonych</a:t>
            </a:r>
            <a:br>
              <a:rPr lang="pl-PL" dirty="0"/>
            </a:br>
            <a:r>
              <a:rPr lang="pl-PL" dirty="0"/>
              <a:t>w art. 129 </a:t>
            </a:r>
            <a:r>
              <a:rPr lang="pl-PL" dirty="0" err="1"/>
              <a:t>k.p</a:t>
            </a:r>
            <a:r>
              <a:rPr lang="pl-PL" dirty="0"/>
              <a:t>., czyli w </a:t>
            </a:r>
            <a:r>
              <a:rPr lang="pl-PL" b="1" dirty="0"/>
              <a:t>ciągu 8 godzin na dobę i przeciętnie 40 godzin w pięciodniowym tygodniu pracy</a:t>
            </a:r>
            <a:r>
              <a:rPr lang="pl-PL" dirty="0"/>
              <a:t>.</a:t>
            </a:r>
          </a:p>
          <a:p>
            <a:pPr marL="285750" indent="-285750" algn="just">
              <a:buFont typeface="Wingdings" panose="05000000000000000000" pitchFamily="2" charset="2"/>
              <a:buChar char="§"/>
            </a:pPr>
            <a:r>
              <a:rPr lang="pl-PL" dirty="0"/>
              <a:t>Zadania powinny być tak zaplanowane, aby możliwe było ich wykonanie przez przeciętnie </a:t>
            </a:r>
            <a:r>
              <a:rPr lang="pl-PL" b="1" dirty="0"/>
              <a:t>pięć dni w tygodniu</a:t>
            </a:r>
            <a:r>
              <a:rPr lang="pl-PL" dirty="0"/>
              <a:t>.</a:t>
            </a:r>
          </a:p>
          <a:p>
            <a:pPr marL="285750" indent="-285750" algn="just">
              <a:buFont typeface="Wingdings" panose="05000000000000000000" pitchFamily="2" charset="2"/>
              <a:buChar char="§"/>
            </a:pPr>
            <a:r>
              <a:rPr lang="pl-PL" dirty="0"/>
              <a:t>Pracodawca powinien ustalić czas niezbędny do wykonania powierzonych zadań po porozumieniu z pracownikiem.</a:t>
            </a:r>
          </a:p>
          <a:p>
            <a:pPr marL="285750" indent="-285750" algn="just">
              <a:buFont typeface="Wingdings" panose="05000000000000000000" pitchFamily="2" charset="2"/>
              <a:buChar char="§"/>
            </a:pPr>
            <a:r>
              <a:rPr lang="pl-PL" dirty="0"/>
              <a:t>Zadaniowy czas pracy ułatwia pogodzenie życia prywatnego z zawodowym.</a:t>
            </a:r>
          </a:p>
          <a:p>
            <a:pPr marL="285750" indent="-285750" algn="just">
              <a:buFont typeface="Wingdings" panose="05000000000000000000" pitchFamily="2" charset="2"/>
              <a:buChar char="§"/>
            </a:pPr>
            <a:r>
              <a:rPr lang="pl-PL" dirty="0"/>
              <a:t>Praca może być wykonywana w określonych dniach tygodnia, lub o określonej porze dnia. </a:t>
            </a:r>
          </a:p>
          <a:p>
            <a:pPr marL="285750" indent="-285750" algn="just">
              <a:buFont typeface="Wingdings" panose="05000000000000000000" pitchFamily="2" charset="2"/>
              <a:buChar char="§"/>
            </a:pPr>
            <a:r>
              <a:rPr lang="pl-PL" dirty="0"/>
              <a:t>Jeśli w umowie o pracę ustalono, że pracownik będzie zatrudniony na część etatu (1/4, 1/2 lub inną), to wymiar zadań musi być proporcjonalny do rozmiaru etatu.</a:t>
            </a:r>
          </a:p>
          <a:p>
            <a:pPr marL="285750" indent="-285750" algn="just">
              <a:buFont typeface="Wingdings" panose="05000000000000000000" pitchFamily="2" charset="2"/>
              <a:buChar char="§"/>
            </a:pPr>
            <a:r>
              <a:rPr lang="pl-PL" dirty="0"/>
              <a:t>Z powodu braku możliwości ścisłego określenia rozmiaru czasu pracy pracowników zatrudnionych w zadaniowym czasie pracy ograniczone jest stosowanie przepisów o pracy w godzinach nadliczbowych.</a:t>
            </a:r>
            <a:endParaRPr lang="pl-PL" b="1"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1712637305"/>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umowa zadaniowa</a:t>
            </a:r>
          </a:p>
        </p:txBody>
      </p:sp>
      <p:sp>
        <p:nvSpPr>
          <p:cNvPr id="3" name="Symbol zastępczy zawartości 2"/>
          <p:cNvSpPr>
            <a:spLocks noGrp="1"/>
          </p:cNvSpPr>
          <p:nvPr>
            <p:ph idx="1"/>
          </p:nvPr>
        </p:nvSpPr>
        <p:spPr>
          <a:xfrm>
            <a:off x="313151" y="1726771"/>
            <a:ext cx="11536979" cy="4351338"/>
          </a:xfrm>
        </p:spPr>
        <p:txBody>
          <a:bodyPr>
            <a:noAutofit/>
          </a:bodyPr>
          <a:lstStyle/>
          <a:p>
            <a:pPr marL="285750" indent="-285750" algn="just">
              <a:buFont typeface="Wingdings" panose="05000000000000000000" pitchFamily="2" charset="2"/>
              <a:buChar char="§"/>
            </a:pPr>
            <a:r>
              <a:rPr lang="pl-PL" dirty="0"/>
              <a:t>Pracodawca nie prowadzi indywidualnej karty ewidencjonującej przepracowane godziny pracowników, do których stosuje zadaniowy system czasu pracy (art. 149 § 2 </a:t>
            </a:r>
            <a:r>
              <a:rPr lang="pl-PL" dirty="0" err="1"/>
              <a:t>k.p</a:t>
            </a:r>
            <a:r>
              <a:rPr lang="pl-PL" dirty="0"/>
              <a:t>.). </a:t>
            </a:r>
          </a:p>
          <a:p>
            <a:pPr marL="285750" indent="-285750" algn="just">
              <a:buFont typeface="Wingdings" panose="05000000000000000000" pitchFamily="2" charset="2"/>
              <a:buChar char="§"/>
            </a:pPr>
            <a:r>
              <a:rPr lang="pl-PL" dirty="0"/>
              <a:t>Zawsze należy jednak ewidencjonować w szczególności okresy urlopów wypoczynkowych, urlopów bezpłatnych, niezdolności do pracy z powodu choroby oraz opieki nad chorym członkiem rodziny, także w przypadku pracowników,</a:t>
            </a:r>
            <a:br>
              <a:rPr lang="pl-PL" dirty="0"/>
            </a:br>
            <a:r>
              <a:rPr lang="pl-PL" dirty="0"/>
              <a:t>w stosunku do których nie obowiązuje ewidencjonowanie godzin pracy.</a:t>
            </a:r>
          </a:p>
          <a:p>
            <a:pPr marL="285750" indent="-285750" algn="just">
              <a:buFont typeface="Wingdings" panose="05000000000000000000" pitchFamily="2" charset="2"/>
              <a:buChar char="§"/>
            </a:pPr>
            <a:r>
              <a:rPr lang="pl-PL" dirty="0"/>
              <a:t>Elastyczność zadaniowego czasu pracy polega na tym, że pracownik ma pełną swobodę w ustaleniu godzin pracy, pracodawca zaś rozlicza go z faktycznie wykonanych zadań.</a:t>
            </a:r>
          </a:p>
          <a:p>
            <a:pPr marL="285750" indent="-285750" algn="just">
              <a:buFont typeface="Wingdings" panose="05000000000000000000" pitchFamily="2" charset="2"/>
              <a:buChar char="§"/>
            </a:pPr>
            <a:r>
              <a:rPr lang="pl-PL" dirty="0"/>
              <a:t>Czas niezbędny do ich wykonania z góry zostaje ustalony z pracownikiem.</a:t>
            </a:r>
            <a:endParaRPr lang="pl-PL" b="1" dirty="0"/>
          </a:p>
          <a:p>
            <a:pPr marL="285750" indent="-285750" algn="just">
              <a:buFont typeface="Wingdings" panose="05000000000000000000" pitchFamily="2" charset="2"/>
              <a:buChar char="§"/>
            </a:pPr>
            <a:r>
              <a:rPr lang="pl-PL" b="1" dirty="0"/>
              <a:t>Wprowadzając  zadaniowy czas pracy należy system ten wprowadzić w przepisach zakładowych.</a:t>
            </a:r>
          </a:p>
          <a:p>
            <a:pPr algn="just"/>
            <a:endParaRPr lang="pl-PL" dirty="0"/>
          </a:p>
          <a:p>
            <a:pPr algn="just"/>
            <a:endParaRPr lang="pl-PL" dirty="0"/>
          </a:p>
        </p:txBody>
      </p:sp>
    </p:spTree>
    <p:extLst>
      <p:ext uri="{BB962C8B-B14F-4D97-AF65-F5344CB8AC3E}">
        <p14:creationId xmlns:p14="http://schemas.microsoft.com/office/powerpoint/2010/main" val="4128898572"/>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umowa zadaniowa</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b="1" dirty="0"/>
              <a:t>Zadaniowy czas pracy można wprowadzić w przypadkach uzasadnionych:</a:t>
            </a:r>
          </a:p>
          <a:p>
            <a:pPr marL="285750" indent="-285750" algn="just">
              <a:buFont typeface="Wingdings" panose="05000000000000000000" pitchFamily="2" charset="2"/>
              <a:buChar char="§"/>
            </a:pPr>
            <a:r>
              <a:rPr lang="pl-PL" dirty="0"/>
              <a:t> rodzajem pracy,</a:t>
            </a:r>
          </a:p>
          <a:p>
            <a:pPr marL="285750" indent="-285750" algn="just">
              <a:buFont typeface="Wingdings" panose="05000000000000000000" pitchFamily="2" charset="2"/>
              <a:buChar char="§"/>
            </a:pPr>
            <a:r>
              <a:rPr lang="pl-PL" dirty="0"/>
              <a:t>jej organizacją (gdy nie ma np. potrzeby ustalania sztywnych granic czasowych przebywania pracownika na terenie zakładu pracy), </a:t>
            </a:r>
          </a:p>
          <a:p>
            <a:pPr marL="285750" indent="-285750" algn="just">
              <a:buFont typeface="Wingdings" panose="05000000000000000000" pitchFamily="2" charset="2"/>
              <a:buChar char="§"/>
            </a:pPr>
            <a:r>
              <a:rPr lang="pl-PL" dirty="0"/>
              <a:t>miejscem wykonywania pracy np. telepraca.</a:t>
            </a:r>
          </a:p>
          <a:p>
            <a:pPr algn="just"/>
            <a:endParaRPr lang="pl-PL" dirty="0"/>
          </a:p>
          <a:p>
            <a:pPr algn="just"/>
            <a:r>
              <a:rPr lang="pl-PL" b="1" dirty="0"/>
              <a:t>Zadaniowy czas pracy można zastosować w następujących szczególnych przypadkach:</a:t>
            </a:r>
          </a:p>
          <a:p>
            <a:pPr marL="342900" indent="-342900" algn="just">
              <a:buAutoNum type="arabicPeriod"/>
            </a:pPr>
            <a:r>
              <a:rPr lang="pl-PL" dirty="0"/>
              <a:t>Rodzaj pracy powoduje, że może być ona wykonywana poza zwykłym rytmem pracy zakładu, w zasadzie o dowolnej porze. Przykładowo może to być praca informatyka.</a:t>
            </a:r>
          </a:p>
          <a:p>
            <a:pPr marL="342900" indent="-342900" algn="just">
              <a:buAutoNum type="arabicPeriod"/>
            </a:pPr>
            <a:r>
              <a:rPr lang="pl-PL" dirty="0"/>
              <a:t>Zapotrzebowanie na pracę jest nierytmiczne i zależy od zmiennych okoliczności i uwarunkowań, a pracownik może sam decydować o rozkładzie czasu, w którym będzie wykonywał swoje zadania. Przykładem takiej pracy jest asystenta ds. promocji.</a:t>
            </a:r>
          </a:p>
          <a:p>
            <a:pPr marL="342900" indent="-342900" algn="just">
              <a:buAutoNum type="arabicPeriod"/>
            </a:pPr>
            <a:r>
              <a:rPr lang="pl-PL" dirty="0"/>
              <a:t>Niemożliwa lub znacznie utrudniona jest kontrola i ewidencja czasu poświęconego wykonywaniu pracy ze względu na miejsce wykonywania pracy. Przykładem jest tu praca doradcy w terenie.</a:t>
            </a:r>
          </a:p>
          <a:p>
            <a:pPr algn="just"/>
            <a:r>
              <a:rPr lang="pl-PL" dirty="0"/>
              <a:t/>
            </a:r>
            <a:br>
              <a:rPr lang="pl-PL" dirty="0"/>
            </a:br>
            <a:endParaRPr lang="pl-PL" dirty="0"/>
          </a:p>
          <a:p>
            <a:pPr algn="just"/>
            <a:endParaRPr lang="pl-PL" dirty="0"/>
          </a:p>
        </p:txBody>
      </p:sp>
    </p:spTree>
    <p:extLst>
      <p:ext uri="{BB962C8B-B14F-4D97-AF65-F5344CB8AC3E}">
        <p14:creationId xmlns:p14="http://schemas.microsoft.com/office/powerpoint/2010/main" val="235272989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Zasada faktycznego poniesienia wydatku</a:t>
            </a:r>
          </a:p>
        </p:txBody>
      </p:sp>
      <p:sp>
        <p:nvSpPr>
          <p:cNvPr id="3" name="Symbol zastępczy zawartości 2"/>
          <p:cNvSpPr>
            <a:spLocks noGrp="1"/>
          </p:cNvSpPr>
          <p:nvPr>
            <p:ph idx="1"/>
          </p:nvPr>
        </p:nvSpPr>
        <p:spPr/>
        <p:txBody>
          <a:bodyPr>
            <a:normAutofit/>
          </a:bodyPr>
          <a:lstStyle/>
          <a:p>
            <a:pPr marL="342900" indent="-342900" algn="just">
              <a:buFont typeface="+mj-lt"/>
              <a:buAutoNum type="alphaLcParenR" startAt="4"/>
            </a:pPr>
            <a:r>
              <a:rPr lang="pl-PL" dirty="0"/>
              <a:t>rozliczenia dokonywane na podstawie wewnętrznej noty obciążeniowej, z wyjątkiem sytuacji, o której mowa</a:t>
            </a:r>
            <a:br>
              <a:rPr lang="pl-PL" dirty="0"/>
            </a:br>
            <a:r>
              <a:rPr lang="pl-PL" dirty="0"/>
              <a:t>w podrozdziale 6.3 pkt 1 lit. g, po uzgodnieniu z właściwą instytucją będąca stroną umowy o dofinansowanie, a w przypadku projektów finansowanych z EFS – o ile jest to wskazane w zatwierdzonym wniosku o dofinansowanie,</a:t>
            </a:r>
          </a:p>
          <a:p>
            <a:pPr marL="342900" indent="-342900" algn="just">
              <a:buFont typeface="+mj-lt"/>
              <a:buAutoNum type="alphaLcParenR" startAt="4"/>
            </a:pPr>
            <a:r>
              <a:rPr lang="pl-PL" dirty="0"/>
              <a:t>potrącenia występujące, gdy dwie strony są jednocześnie względem siebie dłużnikami i wierzycielami,</a:t>
            </a:r>
          </a:p>
          <a:p>
            <a:pPr marL="342900" indent="-342900" algn="just">
              <a:buFont typeface="+mj-lt"/>
              <a:buAutoNum type="alphaLcParenR" startAt="4"/>
            </a:pPr>
            <a:r>
              <a:rPr lang="pl-PL" dirty="0"/>
              <a:t>udzielenie promesy premii technologicznej w rozumieniu ustawy z dnia 30 maja 2008 r. o niektórych formach wspierania działalności innowacyjnej (Dz. U. z 2015 r. poz. 1710, z </a:t>
            </a:r>
            <a:r>
              <a:rPr lang="pl-PL" dirty="0" err="1"/>
              <a:t>późn</a:t>
            </a:r>
            <a:r>
              <a:rPr lang="pl-PL" dirty="0"/>
              <a:t>. zm.),</a:t>
            </a:r>
          </a:p>
          <a:p>
            <a:pPr marL="342900" indent="-342900" algn="just">
              <a:buFont typeface="+mj-lt"/>
              <a:buAutoNum type="alphaLcParenR" startAt="4"/>
            </a:pPr>
            <a:r>
              <a:rPr lang="pl-PL" dirty="0"/>
              <a:t>ważne złożenie depozytu sądowego przez beneficjenta w związku z realizacją projektu,</a:t>
            </a:r>
          </a:p>
          <a:p>
            <a:pPr marL="342900" indent="-342900" algn="just">
              <a:buFont typeface="+mj-lt"/>
              <a:buAutoNum type="alphaLcParenR" startAt="4"/>
            </a:pPr>
            <a:r>
              <a:rPr lang="pl-PL" dirty="0"/>
              <a:t>wydatek z tytułu udzielonej gwarancji zgodnie z art. 42 ust 1 lit. b rozporządzenia ogólnego,</a:t>
            </a:r>
          </a:p>
          <a:p>
            <a:pPr marL="342900" indent="-342900" algn="just">
              <a:buFont typeface="+mj-lt"/>
              <a:buAutoNum type="alphaLcParenR" startAt="4"/>
            </a:pPr>
            <a:r>
              <a:rPr lang="pl-PL" dirty="0"/>
              <a:t>wydatki poniesione na podstawie odrębnych przepisów przez partnera prywatnego w ramach Partnerstwa Publiczno-Prywatnego,</a:t>
            </a:r>
          </a:p>
          <a:p>
            <a:pPr marL="342900" indent="-342900" algn="just">
              <a:buFont typeface="+mj-lt"/>
              <a:buAutoNum type="alphaLcParenR" startAt="4"/>
            </a:pPr>
            <a:r>
              <a:rPr lang="pl-PL" dirty="0"/>
              <a:t>odpisy na ZFŚS,</a:t>
            </a:r>
          </a:p>
          <a:p>
            <a:pPr marL="342900" indent="-342900" algn="just">
              <a:buFont typeface="+mj-lt"/>
              <a:buAutoNum type="alphaLcParenR" startAt="4"/>
            </a:pPr>
            <a:r>
              <a:rPr lang="pl-PL" dirty="0"/>
              <a:t>płatności dokonywane w imieniu beneficjenta z rachunku ministra właściwego do spraw finansów publicznych</a:t>
            </a:r>
            <a:br>
              <a:rPr lang="pl-PL" dirty="0"/>
            </a:br>
            <a:r>
              <a:rPr lang="pl-PL" dirty="0"/>
              <a:t>w Banku Gospodarstwa Krajowego.</a:t>
            </a:r>
          </a:p>
        </p:txBody>
      </p:sp>
    </p:spTree>
    <p:extLst>
      <p:ext uri="{BB962C8B-B14F-4D97-AF65-F5344CB8AC3E}">
        <p14:creationId xmlns:p14="http://schemas.microsoft.com/office/powerpoint/2010/main" val="3275712986"/>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umowa zadaniowa</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4. Rodzaj pracy i jej organizacja nie wymagają, by praca rozpoczynała się i kończyła o ściśle ustalonej godzinie np. praca koordynatora projektu.</a:t>
            </a:r>
          </a:p>
          <a:p>
            <a:pPr algn="just"/>
            <a:r>
              <a:rPr lang="pl-PL" dirty="0"/>
              <a:t>5. Wykonanie pracy zależy w głównej mierze od indywidualnego zaangażowania pracownika. Przykładem jest tu praca kierownika merytorycznego.</a:t>
            </a:r>
          </a:p>
          <a:p>
            <a:pPr algn="just"/>
            <a:endParaRPr lang="pl-PL" sz="1100" dirty="0"/>
          </a:p>
          <a:p>
            <a:pPr marL="285750" indent="-285750" algn="just">
              <a:buFont typeface="Wingdings" panose="05000000000000000000" pitchFamily="2" charset="2"/>
              <a:buChar char="§"/>
            </a:pPr>
            <a:r>
              <a:rPr lang="pl-PL" dirty="0"/>
              <a:t>Stosowanie zadaniowego czasu pracy w innych przypadkach stanowi naruszenie przepisów o czasie pracy. </a:t>
            </a:r>
          </a:p>
          <a:p>
            <a:pPr marL="285750" indent="-285750" algn="just">
              <a:buFont typeface="Wingdings" panose="05000000000000000000" pitchFamily="2" charset="2"/>
              <a:buChar char="§"/>
            </a:pPr>
            <a:r>
              <a:rPr lang="pl-PL" dirty="0"/>
              <a:t>Jest wykroczeniem przeciwko prawom pracownika przewidzianym w art. 281 § 1 pkt 5 </a:t>
            </a:r>
            <a:r>
              <a:rPr lang="pl-PL" dirty="0" err="1"/>
              <a:t>k.p</a:t>
            </a:r>
            <a:r>
              <a:rPr lang="pl-PL" dirty="0"/>
              <a:t>. </a:t>
            </a:r>
          </a:p>
          <a:p>
            <a:pPr marL="285750" indent="-285750" algn="just">
              <a:buFont typeface="Wingdings" panose="05000000000000000000" pitchFamily="2" charset="2"/>
              <a:buChar char="§"/>
            </a:pPr>
            <a:r>
              <a:rPr lang="pl-PL" dirty="0"/>
              <a:t>Zadaniowy czas pracy nie ma służyć, jako środek zwiększenia efektywności pracy pracownika. </a:t>
            </a:r>
          </a:p>
          <a:p>
            <a:pPr marL="285750" indent="-285750" algn="just">
              <a:buFont typeface="Wingdings" panose="05000000000000000000" pitchFamily="2" charset="2"/>
              <a:buChar char="§"/>
            </a:pPr>
            <a:r>
              <a:rPr lang="pl-PL" dirty="0"/>
              <a:t>Do tego celu służą inne instrumenty, jak np. wynagrodzenie akordowe, czy premia oparta na normach pracy. </a:t>
            </a:r>
            <a:br>
              <a:rPr lang="pl-PL" dirty="0"/>
            </a:br>
            <a:r>
              <a:rPr lang="pl-PL" dirty="0"/>
              <a:t>Zasadniczo nie jest dopuszczalne w ramach zadaniowego czasu pracy  wyznaczenie osiągnięcia określonego rezultatu ekonomicznego jako elementu przeliczeniowego czasu pracy. </a:t>
            </a:r>
          </a:p>
          <a:p>
            <a:pPr marL="285750" indent="-285750" algn="just">
              <a:buFont typeface="Wingdings" panose="05000000000000000000" pitchFamily="2" charset="2"/>
              <a:buChar char="§"/>
            </a:pPr>
            <a:r>
              <a:rPr lang="pl-PL" dirty="0"/>
              <a:t>Kiedy pracodawca podejmie decyzję o wprowadzeniu zadaniowego czasu pracy dla określonej grupy pracowników, powinien wyraźnie zapisać to </a:t>
            </a:r>
            <a:r>
              <a:rPr lang="pl-PL" b="1" dirty="0"/>
              <a:t>w układzie zbiorowym pracy lub regulaminie pracy</a:t>
            </a:r>
            <a:r>
              <a:rPr lang="pl-PL" dirty="0"/>
              <a:t>, a jeśli jest pracodawcą zatrudniającym mniej niż 20 pracowników i nie ma regulaminu pracy ani nie jest objęty układem zbiorowym pracy</a:t>
            </a:r>
            <a:br>
              <a:rPr lang="pl-PL" dirty="0"/>
            </a:br>
            <a:r>
              <a:rPr lang="pl-PL" dirty="0"/>
              <a:t>- </a:t>
            </a:r>
            <a:r>
              <a:rPr lang="pl-PL" b="1" dirty="0"/>
              <a:t>w obwieszczeniu.</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1034085170"/>
      </p:ext>
    </p:extLst>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wolontariat</a:t>
            </a:r>
          </a:p>
        </p:txBody>
      </p:sp>
      <p:sp>
        <p:nvSpPr>
          <p:cNvPr id="3" name="Symbol zastępczy zawartości 2"/>
          <p:cNvSpPr>
            <a:spLocks noGrp="1"/>
          </p:cNvSpPr>
          <p:nvPr>
            <p:ph idx="1"/>
          </p:nvPr>
        </p:nvSpPr>
        <p:spPr>
          <a:xfrm>
            <a:off x="313151" y="1726771"/>
            <a:ext cx="11536979" cy="4351338"/>
          </a:xfrm>
        </p:spPr>
        <p:txBody>
          <a:bodyPr>
            <a:noAutofit/>
          </a:bodyPr>
          <a:lstStyle/>
          <a:p>
            <a:pPr marL="285750" indent="-285750" algn="just">
              <a:buFont typeface="Wingdings" panose="05000000000000000000" pitchFamily="2" charset="2"/>
              <a:buChar char="§"/>
            </a:pPr>
            <a:r>
              <a:rPr lang="pl-PL" dirty="0">
                <a:solidFill>
                  <a:srgbClr val="000000"/>
                </a:solidFill>
              </a:rPr>
              <a:t>wolontariusz musi być świadomy charakteru swojego udziału w realizacji projektu (tzn. świadomy nieodpłatnego udziału);</a:t>
            </a:r>
          </a:p>
          <a:p>
            <a:pPr marL="285750" indent="-285750" algn="just">
              <a:buFont typeface="Wingdings" panose="05000000000000000000" pitchFamily="2" charset="2"/>
              <a:buChar char="§"/>
            </a:pPr>
            <a:r>
              <a:rPr lang="pl-PL" dirty="0">
                <a:solidFill>
                  <a:srgbClr val="000000"/>
                </a:solidFill>
              </a:rPr>
              <a:t>należy zdefiniować rodzaj wykonywanych przez wolontariusza świadczeń (określić jego stanowisko w projekcie); zadania wykonywane i wykazywane przez wolontariusza muszą być zgodne z tytułem jego świadczeń (stanowiska);</a:t>
            </a:r>
          </a:p>
          <a:p>
            <a:pPr marL="285750" indent="-285750" algn="just">
              <a:buFont typeface="Wingdings" panose="05000000000000000000" pitchFamily="2" charset="2"/>
              <a:buChar char="§"/>
            </a:pPr>
            <a:r>
              <a:rPr lang="pl-PL" dirty="0">
                <a:solidFill>
                  <a:srgbClr val="000000"/>
                </a:solidFill>
              </a:rPr>
              <a:t>nie mogą być wykonywane jako wolontariat świadczenia wykonywane przez stałych pracowników zatrudnionych przy realizacji projektu;</a:t>
            </a:r>
          </a:p>
          <a:p>
            <a:pPr marL="285750" indent="-285750" algn="just">
              <a:buFont typeface="Wingdings" panose="05000000000000000000" pitchFamily="2" charset="2"/>
              <a:buChar char="§"/>
            </a:pPr>
            <a:r>
              <a:rPr lang="pl-PL" dirty="0">
                <a:solidFill>
                  <a:srgbClr val="000000"/>
                </a:solidFill>
              </a:rPr>
              <a:t>wartość wkładu niepieniężnego w przypadku świadczeń wykonywanych przez wolontariusza określa się</a:t>
            </a:r>
            <a:br>
              <a:rPr lang="pl-PL" dirty="0">
                <a:solidFill>
                  <a:srgbClr val="000000"/>
                </a:solidFill>
              </a:rPr>
            </a:br>
            <a:r>
              <a:rPr lang="pl-PL" dirty="0">
                <a:solidFill>
                  <a:srgbClr val="000000"/>
                </a:solidFill>
              </a:rPr>
              <a:t>z uwzględnieniem:</a:t>
            </a:r>
          </a:p>
          <a:p>
            <a:pPr marL="285750" indent="-285750" algn="just">
              <a:buFont typeface="Courier New" panose="02070309020205020404" pitchFamily="49" charset="0"/>
              <a:buChar char="o"/>
            </a:pPr>
            <a:r>
              <a:rPr lang="pl-PL" dirty="0">
                <a:solidFill>
                  <a:srgbClr val="000000"/>
                </a:solidFill>
              </a:rPr>
              <a:t>ilości poświęconego czasu na ich wykonanie,</a:t>
            </a:r>
          </a:p>
          <a:p>
            <a:pPr marL="285750" indent="-285750" algn="just">
              <a:buFont typeface="Courier New" panose="02070309020205020404" pitchFamily="49" charset="0"/>
              <a:buChar char="o"/>
            </a:pPr>
            <a:r>
              <a:rPr lang="pl-PL" dirty="0">
                <a:solidFill>
                  <a:srgbClr val="000000"/>
                </a:solidFill>
              </a:rPr>
              <a:t>oraz średniej stawki godzinowej lub dziennej za dany rodzaj świadczeń (wycena nieodpłatnej dobrowolnej pracy musi uwzględniać wszystkie koszty, które zostałyby poniesione w przypadku jej odpłatnego wykonywania przez podmiot działający </a:t>
            </a:r>
            <a:r>
              <a:rPr lang="pl-PL" b="1" dirty="0">
                <a:solidFill>
                  <a:srgbClr val="000000"/>
                </a:solidFill>
              </a:rPr>
              <a:t>na zasadach rynkowych</a:t>
            </a:r>
            <a:r>
              <a:rPr lang="pl-PL" dirty="0">
                <a:solidFill>
                  <a:srgbClr val="000000"/>
                </a:solidFill>
              </a:rPr>
              <a:t>);</a:t>
            </a:r>
          </a:p>
          <a:p>
            <a:pPr marL="285750" indent="-285750" algn="just">
              <a:buFont typeface="Wingdings" panose="05000000000000000000" pitchFamily="2" charset="2"/>
              <a:buChar char="§"/>
            </a:pPr>
            <a:r>
              <a:rPr lang="pl-PL" dirty="0">
                <a:solidFill>
                  <a:srgbClr val="000000"/>
                </a:solidFill>
              </a:rPr>
              <a:t>wycena uwzględnia: koszt składek na ubezpieczenia społeczne, wszystkie pozostałe koszty wynikające z charakteru  danego świadczenia.</a:t>
            </a:r>
          </a:p>
          <a:p>
            <a:pPr marL="285750" indent="-285750" algn="just">
              <a:buFont typeface="Courier New" panose="02070309020205020404" pitchFamily="49" charset="0"/>
              <a:buChar char="o"/>
            </a:pPr>
            <a:endParaRPr lang="pl-PL" dirty="0">
              <a:solidFill>
                <a:srgbClr val="000000"/>
              </a:solidFill>
            </a:endParaRPr>
          </a:p>
          <a:p>
            <a:pPr marL="285750" indent="-285750" algn="just">
              <a:buFont typeface="Wingdings" panose="05000000000000000000" pitchFamily="2" charset="2"/>
              <a:buChar char="§"/>
            </a:pPr>
            <a:endParaRPr lang="pl-PL" dirty="0">
              <a:solidFill>
                <a:srgbClr val="000000"/>
              </a:solidFill>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3350074961"/>
      </p:ext>
    </p:extLst>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Ewidencje </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b="1" dirty="0"/>
              <a:t>W celu wyliczenia wynagrodzenia niezbędne są:</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r>
              <a:rPr lang="pl-PL" dirty="0"/>
              <a:t>Ewidencja czasu pracy (listy obecności, karty czasu pracy),</a:t>
            </a:r>
          </a:p>
          <a:p>
            <a:pPr marL="285750" indent="-285750" algn="just">
              <a:buFont typeface="Wingdings" panose="05000000000000000000" pitchFamily="2" charset="2"/>
              <a:buChar char="§"/>
            </a:pPr>
            <a:r>
              <a:rPr lang="pl-PL" dirty="0"/>
              <a:t>Ewidencja wykonania zadań przy umowach zadaniowych, pracy prowizyjnej, np. w formie raportów, sprawozdań,</a:t>
            </a:r>
          </a:p>
          <a:p>
            <a:pPr marL="285750" indent="-285750" algn="just">
              <a:buFont typeface="Wingdings" panose="05000000000000000000" pitchFamily="2" charset="2"/>
              <a:buChar char="§"/>
            </a:pPr>
            <a:r>
              <a:rPr lang="pl-PL" dirty="0"/>
              <a:t>Ewidencja pracy w godzinach nocnych,</a:t>
            </a:r>
          </a:p>
          <a:p>
            <a:pPr marL="285750" indent="-285750" algn="just">
              <a:buFont typeface="Wingdings" panose="05000000000000000000" pitchFamily="2" charset="2"/>
              <a:buChar char="§"/>
            </a:pPr>
            <a:r>
              <a:rPr lang="pl-PL" dirty="0"/>
              <a:t>Ewidencja godzin nadliczbowych wraz ze zleceniem takiej pracy,</a:t>
            </a:r>
          </a:p>
          <a:p>
            <a:pPr marL="285750" indent="-285750" algn="just">
              <a:buFont typeface="Wingdings" panose="05000000000000000000" pitchFamily="2" charset="2"/>
              <a:buChar char="§"/>
            </a:pPr>
            <a:r>
              <a:rPr lang="pl-PL" dirty="0"/>
              <a:t>Ewidencja urlopów wraz z kartami urlopowymi,</a:t>
            </a:r>
          </a:p>
          <a:p>
            <a:pPr marL="285750" indent="-285750" algn="just">
              <a:buFont typeface="Wingdings" panose="05000000000000000000" pitchFamily="2" charset="2"/>
              <a:buChar char="§"/>
            </a:pPr>
            <a:r>
              <a:rPr lang="pl-PL" dirty="0"/>
              <a:t>Zwolnienia lekarskie z tytułu choroby lub opieki,</a:t>
            </a:r>
          </a:p>
          <a:p>
            <a:pPr marL="285750" indent="-285750" algn="just">
              <a:buFont typeface="Wingdings" panose="05000000000000000000" pitchFamily="2" charset="2"/>
              <a:buChar char="§"/>
            </a:pPr>
            <a:r>
              <a:rPr lang="pl-PL" dirty="0"/>
              <a:t>Dowody na zasadność udzielania urlopów okolicznościowych.</a:t>
            </a:r>
          </a:p>
          <a:p>
            <a:pPr algn="just">
              <a:buFont typeface="Wingdings" pitchFamily="2" charset="2"/>
              <a:buChar char="q"/>
            </a:pPr>
            <a:endParaRPr lang="pl-PL" dirty="0"/>
          </a:p>
          <a:p>
            <a:pPr algn="just">
              <a:buFont typeface="Wingdings" pitchFamily="2" charset="2"/>
              <a:buChar char="q"/>
            </a:pPr>
            <a:endParaRPr lang="pl-PL" dirty="0"/>
          </a:p>
          <a:p>
            <a:pPr marL="285750" indent="-285750" algn="just">
              <a:buFont typeface="Courier New" panose="02070309020205020404" pitchFamily="49" charset="0"/>
              <a:buChar char="o"/>
            </a:pPr>
            <a:endParaRPr lang="pl-PL" dirty="0">
              <a:solidFill>
                <a:srgbClr val="000000"/>
              </a:solidFill>
            </a:endParaRPr>
          </a:p>
          <a:p>
            <a:pPr marL="285750" indent="-285750" algn="just">
              <a:buFont typeface="Wingdings" panose="05000000000000000000" pitchFamily="2" charset="2"/>
              <a:buChar char="§"/>
            </a:pPr>
            <a:endParaRPr lang="pl-PL" dirty="0">
              <a:solidFill>
                <a:srgbClr val="000000"/>
              </a:solidFill>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1378282208"/>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urlop wypoczynkowy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Wynagrodzenie za czas urlopu wypoczynkowego ustala się z uwzględnieniem wynagrodzenia i innych świadczeń ze stosunku pracy, z wyłączeniem:</a:t>
            </a:r>
          </a:p>
          <a:p>
            <a:pPr algn="just"/>
            <a:endParaRPr lang="pl-PL" dirty="0"/>
          </a:p>
          <a:p>
            <a:pPr marL="342900" indent="-342900" algn="just">
              <a:buAutoNum type="arabicParenR"/>
            </a:pPr>
            <a:r>
              <a:rPr lang="pl-PL" dirty="0"/>
              <a:t>jednorazowych lub nieperiodycznych wypłat za spełnienie określonego zadania bądź za określone osiągnięcie,</a:t>
            </a:r>
          </a:p>
          <a:p>
            <a:pPr marL="342900" indent="-342900" algn="just">
              <a:buAutoNum type="arabicParenR"/>
            </a:pPr>
            <a:r>
              <a:rPr lang="pl-PL" dirty="0"/>
              <a:t>wynagrodzenia za czas gotowości do pracy oraz za czas nie zawinionego przez pracownika przestoju,</a:t>
            </a:r>
          </a:p>
          <a:p>
            <a:pPr marL="342900" indent="-342900" algn="just">
              <a:buAutoNum type="arabicParenR"/>
            </a:pPr>
            <a:r>
              <a:rPr lang="pl-PL" dirty="0"/>
              <a:t>gratyfikacji (nagród) jubileuszowych,</a:t>
            </a:r>
          </a:p>
          <a:p>
            <a:pPr marL="342900" indent="-342900" algn="just">
              <a:buAutoNum type="arabicParenR"/>
            </a:pPr>
            <a:r>
              <a:rPr lang="pl-PL" dirty="0"/>
              <a:t>wynagrodzenia za czas urlopu wypoczynkowego, a także za czas innej usprawiedliwionej nieobecności w pracy,</a:t>
            </a:r>
          </a:p>
          <a:p>
            <a:pPr marL="342900" indent="-342900" algn="just">
              <a:buAutoNum type="arabicParenR"/>
            </a:pPr>
            <a:r>
              <a:rPr lang="pl-PL" dirty="0"/>
              <a:t>ekwiwalentu pieniężnego za urlop wypoczynkowy,</a:t>
            </a:r>
          </a:p>
          <a:p>
            <a:pPr marL="342900" indent="-342900" algn="just">
              <a:buAutoNum type="arabicParenR"/>
            </a:pPr>
            <a:r>
              <a:rPr lang="pl-PL" dirty="0"/>
              <a:t>dodatkowego wynagrodzenia radcy prawnego z tytułu zastępstwa sądowego,</a:t>
            </a:r>
          </a:p>
          <a:p>
            <a:pPr marL="342900" indent="-342900" algn="just">
              <a:buAutoNum type="arabicParenR"/>
            </a:pPr>
            <a:r>
              <a:rPr lang="pl-PL" dirty="0"/>
              <a:t>wynagrodzenia za czas niezdolności do pracy wskutek choroby lub odosobnienia w związku z chorobą zakaźną,</a:t>
            </a:r>
          </a:p>
          <a:p>
            <a:pPr algn="just"/>
            <a:r>
              <a:rPr lang="pl-PL" dirty="0"/>
              <a:t>7a) kwoty wyrównania do wynagrodzenia za pracę do wysokości minimalnego wynagrodzenia za pracę,</a:t>
            </a:r>
          </a:p>
          <a:p>
            <a:pPr algn="just"/>
            <a:endParaRPr lang="pl-PL" dirty="0">
              <a:solidFill>
                <a:srgbClr val="000000"/>
              </a:solidFill>
              <a:latin typeface="Garamond" pitchFamily="18" charset="0"/>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3097379095"/>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urlop wypoczynkowy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Wynagrodzenie za czas urlopu wypoczynkowego ustala się z uwzględnieniem wynagrodzenia i innych świadczeń ze stosunku pracy, z wyłączeniem:</a:t>
            </a:r>
          </a:p>
          <a:p>
            <a:pPr algn="just"/>
            <a:endParaRPr lang="pl-PL" dirty="0"/>
          </a:p>
          <a:p>
            <a:pPr marL="342900" indent="-342900" algn="just">
              <a:buFont typeface="+mj-lt"/>
              <a:buAutoNum type="arabicParenR" startAt="8"/>
            </a:pPr>
            <a:r>
              <a:rPr lang="pl-PL" dirty="0"/>
              <a:t>nagród z zakładowego funduszu nagród, dodatkowego wynagrodzenia rocznego, należności przysługujących z tytułu udziału w zysku lub w nadwyżce bilansowej,</a:t>
            </a:r>
          </a:p>
          <a:p>
            <a:pPr marL="342900" indent="-342900" algn="just">
              <a:buFont typeface="+mj-lt"/>
              <a:buAutoNum type="arabicParenR" startAt="8"/>
            </a:pPr>
            <a:r>
              <a:rPr lang="pl-PL" dirty="0"/>
              <a:t>odpraw emerytalnych lub rentowych albo innych odpraw pieniężnych,</a:t>
            </a:r>
          </a:p>
          <a:p>
            <a:pPr marL="342900" indent="-342900" algn="just">
              <a:buFont typeface="+mj-lt"/>
              <a:buAutoNum type="arabicParenR" startAt="8"/>
            </a:pPr>
            <a:r>
              <a:rPr lang="pl-PL" dirty="0"/>
              <a:t>wynagrodzenia i odszkodowania przysługującego w razie rozwiązania stosunku pracy.</a:t>
            </a:r>
          </a:p>
          <a:p>
            <a:pPr marL="342900" indent="-342900" algn="just">
              <a:buFont typeface="+mj-lt"/>
              <a:buAutoNum type="arabicParenR" startAt="8"/>
            </a:pPr>
            <a:endParaRPr lang="pl-PL" dirty="0">
              <a:latin typeface="Garamond" pitchFamily="18" charset="0"/>
            </a:endParaRPr>
          </a:p>
          <a:p>
            <a:pPr algn="just"/>
            <a:r>
              <a:rPr lang="pl-PL" dirty="0"/>
              <a:t>§ 7. Składniki wynagrodzenia określone w stawce miesięcznej w stałej wysokości uwzględnia się w wynagrodzeniu urlopowym w wysokości należnej pracownikowi w miesiącu wykorzystywania urlopu.</a:t>
            </a:r>
          </a:p>
          <a:p>
            <a:pPr algn="just"/>
            <a:r>
              <a:rPr lang="pl-PL" dirty="0"/>
              <a:t>§ 8. 1. Składniki wynagrodzenia przysługujące za okresy nie dłuższe niż jeden miesiąc, z wyjątkiem określonych w § 7, uwzględnia się przy ustalaniu wynagrodzenia urlopowego w łącznej wysokości wypłaconej pracownikowi w okresie 3 miesięcy kalendarzowych poprzedzających miesiąc rozpoczęcia urlopu. </a:t>
            </a:r>
            <a:endParaRPr lang="pl-PL" dirty="0">
              <a:latin typeface="Garamond" pitchFamily="18" charset="0"/>
            </a:endParaRPr>
          </a:p>
          <a:p>
            <a:pPr algn="just">
              <a:buFont typeface="Wingdings" pitchFamily="2" charset="2"/>
              <a:buChar char="q"/>
            </a:pPr>
            <a:endParaRPr lang="pl-PL" dirty="0">
              <a:latin typeface="Garamond" pitchFamily="18" charset="0"/>
            </a:endParaRPr>
          </a:p>
          <a:p>
            <a:pPr marL="285750" indent="-285750" algn="just">
              <a:buFont typeface="Courier New" panose="02070309020205020404" pitchFamily="49" charset="0"/>
              <a:buChar char="o"/>
            </a:pPr>
            <a:endParaRPr lang="pl-PL" dirty="0">
              <a:solidFill>
                <a:srgbClr val="000000"/>
              </a:solidFill>
              <a:latin typeface="Garamond" pitchFamily="18" charset="0"/>
            </a:endParaRPr>
          </a:p>
          <a:p>
            <a:pPr algn="just"/>
            <a:endParaRPr lang="pl-PL" dirty="0">
              <a:solidFill>
                <a:srgbClr val="000000"/>
              </a:solidFill>
              <a:latin typeface="Garamond" pitchFamily="18" charset="0"/>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375303484"/>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urlop wypoczynkowy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2. W przypadkach znacznego wahania wysokości składników wynagrodzenia, o których mowa w ust. 1, składniki te mogą być uwzględnione przy ustalaniu wynagrodzenia urlopowego w łącznej wysokości wypłaconej pracownikowi w okresie nie przekraczającym 12 miesięcy kalendarzowych poprzedzających miesiąc rozpoczęcia urlopu.</a:t>
            </a:r>
          </a:p>
          <a:p>
            <a:pPr algn="just"/>
            <a:r>
              <a:rPr lang="pl-PL" dirty="0"/>
              <a:t>3. Wynagrodzenie ustalone według zasad przewidzianych w ust. 1 i 2 stanowi podstawę wymiaru wynagrodzenia urlopowego, zwaną dalej "podstawą wymiaru„.</a:t>
            </a:r>
          </a:p>
          <a:p>
            <a:pPr algn="just"/>
            <a:endParaRPr lang="pl-PL" dirty="0">
              <a:latin typeface="Garamond" pitchFamily="18" charset="0"/>
            </a:endParaRPr>
          </a:p>
          <a:p>
            <a:pPr algn="just"/>
            <a:r>
              <a:rPr lang="pl-PL" dirty="0"/>
              <a:t>§ 9. 1. Wynagrodzenie urlopowe oblicza się:</a:t>
            </a:r>
          </a:p>
          <a:p>
            <a:pPr marL="342900" indent="-342900" algn="just">
              <a:buAutoNum type="arabicParenR"/>
            </a:pPr>
            <a:r>
              <a:rPr lang="pl-PL" dirty="0"/>
              <a:t>dzieląc podstawę wymiaru przez liczbę godzin, w czasie których pracownik wykonywał pracę w okresie, z którego została ustalona ta podstawa, a następnie,</a:t>
            </a:r>
          </a:p>
          <a:p>
            <a:pPr marL="342900" indent="-342900" algn="just">
              <a:buAutoNum type="arabicParenR"/>
            </a:pPr>
            <a:r>
              <a:rPr lang="pl-PL" dirty="0"/>
              <a:t>mnożąc tak ustalone wynagrodzenie za jedną godzinę pracy przez liczbę godzin, jakie pracownik przepracowałby</a:t>
            </a:r>
            <a:br>
              <a:rPr lang="pl-PL" dirty="0"/>
            </a:br>
            <a:r>
              <a:rPr lang="pl-PL" dirty="0"/>
              <a:t>w czasie urlopu w ramach normalnego czasu pracy, zgodnie z obowiązującym go rozkładem czasu pracy, gdyby w tym czasie nie korzystał z urlopu. </a:t>
            </a:r>
            <a:endParaRPr lang="pl-PL" dirty="0">
              <a:latin typeface="Garamond" pitchFamily="18" charset="0"/>
            </a:endParaRPr>
          </a:p>
          <a:p>
            <a:pPr marL="285750" indent="-285750" algn="just">
              <a:buFont typeface="Courier New" panose="02070309020205020404" pitchFamily="49" charset="0"/>
              <a:buChar char="o"/>
            </a:pPr>
            <a:endParaRPr lang="pl-PL" dirty="0">
              <a:solidFill>
                <a:srgbClr val="000000"/>
              </a:solidFill>
              <a:latin typeface="Garamond" pitchFamily="18" charset="0"/>
            </a:endParaRPr>
          </a:p>
          <a:p>
            <a:pPr algn="just"/>
            <a:endParaRPr lang="pl-PL" dirty="0">
              <a:solidFill>
                <a:srgbClr val="000000"/>
              </a:solidFill>
              <a:latin typeface="Garamond" pitchFamily="18" charset="0"/>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4157202709"/>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urlop wypoczynkowy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 10. W razie zmiany w składnikach wynagrodzenia, o których mowa w § 8, lub zmiany wysokości takich składników</a:t>
            </a:r>
            <a:br>
              <a:rPr lang="pl-PL" dirty="0"/>
            </a:br>
            <a:r>
              <a:rPr lang="pl-PL" dirty="0"/>
              <a:t>w okresie, z którego ustala się podstawę wymiaru, wprowadzonych przed rozpoczęciem przez pracownika urlopu wypoczynkowego lub w miesiącu wykorzystywania tego urlopu, podstawę wymiaru ustala się ponownie z uwzględnieniem tych zmian.</a:t>
            </a:r>
          </a:p>
          <a:p>
            <a:pPr algn="just"/>
            <a:r>
              <a:rPr lang="pl-PL" dirty="0"/>
              <a:t>§ 11. 1. Jeżeli przez cały okres przyjęty do ustalenia podstawy wymiaru, poprzedzający miesiąc wykorzystywania urlopu wypoczynkowego, lub przez okres krótszy, lecz obejmujący pełny miesiąc kalendarzowy lub pełne miesiące kalendarzowe, pracownikowi nie przysługiwało wynagrodzenie określone w § 8, przy ustalaniu podstawy wymiaru uwzględnia się najbliższe miesiące, za które pracownikowi przysługiwało takie wynagrodzenie.</a:t>
            </a:r>
          </a:p>
          <a:p>
            <a:pPr algn="just"/>
            <a:r>
              <a:rPr lang="pl-PL" dirty="0"/>
              <a:t>2. Jeżeli pracownik przed rozpoczęciem urlopu wypoczynkowego otrzymał wynagrodzenie określone w § 8 za okres krótszy niż przyjęty do ustalenia podstawy wymiaru, podstawę wymiaru stanowi wynagrodzenie wypłacone pracownikowi za okres faktycznie przepracowany.</a:t>
            </a:r>
            <a:endParaRPr lang="pl-PL" dirty="0">
              <a:solidFill>
                <a:srgbClr val="000000"/>
              </a:solidFill>
            </a:endParaRPr>
          </a:p>
          <a:p>
            <a:pPr algn="just"/>
            <a:endParaRPr lang="pl-PL" dirty="0">
              <a:solidFill>
                <a:srgbClr val="000000"/>
              </a:solidFill>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3940470303"/>
      </p:ext>
    </p:extLst>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urlop wypoczynkowy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 14. Ekwiwalent pieniężny za urlop wypoczynkowy, zwany dalej "ekwiwalentem", ustala się stosując zasady obowiązujące przy obliczaniu wynagrodzenia urlopowego, ze zmianami określonymi w § 15-19.</a:t>
            </a:r>
          </a:p>
          <a:p>
            <a:pPr algn="just"/>
            <a:r>
              <a:rPr lang="pl-PL" dirty="0"/>
              <a:t>§ 15. Składniki wynagrodzenia określone w stawce miesięcznej w stałej wysokości uwzględnia się przy ustalaniu ekwiwalentu w wysokości należnej w miesiącu nabycia prawa do tego ekwiwalentu.</a:t>
            </a:r>
          </a:p>
          <a:p>
            <a:pPr algn="just"/>
            <a:r>
              <a:rPr lang="pl-PL" dirty="0"/>
              <a:t>§ 16. 1. Składniki wynagrodzenia przysługujące pracownikowi za okresy nie dłuższe niż 1 miesiąc, z wyjątkiem określonych w § 7, wypłacone w okresie 3 miesięcy bezpośrednio poprzedzających miesiąc nabycia prawa do ekwiwalentu, uwzględnia się przy ustalaniu ekwiwalentu w średniej wysokości z tego okresu.</a:t>
            </a:r>
          </a:p>
          <a:p>
            <a:pPr algn="just"/>
            <a:r>
              <a:rPr lang="pl-PL" dirty="0"/>
              <a:t>2. Jeżeli pracownik nie przepracował pełnego okresu, o którym mowa w ust. 1, wynagrodzenie faktycznie wypłacone mu w tym okresie dzieli się przez liczbę dni pracy, za które przysługiwało to wynagrodzenie, a otrzymany wynik mnoży się przez liczbę dni, jakie pracownik przepracowałby w ramach normalnego czasu pracy, zgodnie z obowiązującym go rozkładem czasu pracy. </a:t>
            </a:r>
            <a:endParaRPr lang="pl-PL" dirty="0">
              <a:solidFill>
                <a:srgbClr val="000000"/>
              </a:solidFill>
            </a:endParaRP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spTree>
    <p:extLst>
      <p:ext uri="{BB962C8B-B14F-4D97-AF65-F5344CB8AC3E}">
        <p14:creationId xmlns:p14="http://schemas.microsoft.com/office/powerpoint/2010/main" val="1090888258"/>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urlop wypoczynkowy</a:t>
            </a:r>
          </a:p>
        </p:txBody>
      </p:sp>
      <p:sp>
        <p:nvSpPr>
          <p:cNvPr id="3" name="Symbol zastępczy zawartości 2"/>
          <p:cNvSpPr>
            <a:spLocks noGrp="1"/>
          </p:cNvSpPr>
          <p:nvPr>
            <p:ph idx="1"/>
          </p:nvPr>
        </p:nvSpPr>
        <p:spPr>
          <a:xfrm>
            <a:off x="313151" y="1726771"/>
            <a:ext cx="11536979" cy="4351338"/>
          </a:xfrm>
        </p:spPr>
        <p:txBody>
          <a:bodyPr>
            <a:noAutofit/>
          </a:bodyPr>
          <a:lstStyle/>
          <a:p>
            <a:pPr algn="just"/>
            <a:r>
              <a:rPr lang="pl-PL" dirty="0"/>
              <a:t>§ 18. Ekwiwalent za niewykorzystany przez pracownika urlop wypoczynkowy oblicza się:</a:t>
            </a:r>
          </a:p>
          <a:p>
            <a:pPr marL="342900" indent="-342900" algn="just">
              <a:buAutoNum type="arabicParenR"/>
            </a:pPr>
            <a:r>
              <a:rPr lang="pl-PL" dirty="0"/>
              <a:t>dzieląc sumę miesięcznych wynagrodzeń ustalonych na podstawie § 15-17 przez współczynnik, o którym mowa w § 19, a następnie,</a:t>
            </a:r>
          </a:p>
          <a:p>
            <a:pPr marL="342900" indent="-342900" algn="just">
              <a:buAutoNum type="arabicParenR"/>
            </a:pPr>
            <a:r>
              <a:rPr lang="pl-PL" dirty="0"/>
              <a:t>dzieląc tak otrzymany ekwiwalent za jeden dzień urlopu przez liczbę odpowiadającą dobowej normie czasu pracy obowiązującej pracownika, a następnie,</a:t>
            </a:r>
          </a:p>
          <a:p>
            <a:pPr marL="342900" indent="-342900" algn="just">
              <a:buAutoNum type="arabicParenR"/>
            </a:pPr>
            <a:r>
              <a:rPr lang="pl-PL" dirty="0"/>
              <a:t>mnożąc tak otrzymany ekwiwalent za jedną godzinę urlopu przez liczbę godzin niewykorzystanego przez pracownika urlopu wypoczynkowego.</a:t>
            </a:r>
          </a:p>
          <a:p>
            <a:pPr algn="just"/>
            <a:r>
              <a:rPr lang="pl-PL" dirty="0"/>
              <a:t>§ 19. 1. Współczynnik służący do ustalenia ekwiwalentu za 1 dzień urlopu ustala się odrębnie w każdym roku kalendarzowym i stosuje przy obliczaniu ekwiwalentu, do którego pracownik nabył prawo w ciągu tego roku kalendarzowego.</a:t>
            </a:r>
          </a:p>
          <a:p>
            <a:pPr algn="just"/>
            <a:r>
              <a:rPr lang="pl-PL" dirty="0"/>
              <a:t>2. Współczynnik ustala się, odejmując od liczby dni w danym roku kalendarzowym łączną liczbę przypadających w tym roku niedziel, świąt oraz dni wolnych od pracy wynikających z rozkładu czasu pracy w przeciętnie pięciodniowym tygodniu pracy, a otrzymany wynik dzieli się przez 12.</a:t>
            </a:r>
          </a:p>
          <a:p>
            <a:pPr algn="just"/>
            <a:r>
              <a:rPr lang="pl-PL" dirty="0"/>
              <a:t>3. Jeżeli pracownik jest zatrudniony w niepełnym wymiarze czasu pracy, wartość współczynnika, ustaloną zgodnie z ust. 2, obniża się proporcjonalnie do wymiaru czasu pracy tego pracownika.</a:t>
            </a:r>
          </a:p>
        </p:txBody>
      </p:sp>
    </p:spTree>
    <p:extLst>
      <p:ext uri="{BB962C8B-B14F-4D97-AF65-F5344CB8AC3E}">
        <p14:creationId xmlns:p14="http://schemas.microsoft.com/office/powerpoint/2010/main" val="1262315946"/>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Zatrudnianie personelu – zwolnienia chorobowe, zastępstwa</a:t>
            </a:r>
          </a:p>
        </p:txBody>
      </p:sp>
      <p:sp>
        <p:nvSpPr>
          <p:cNvPr id="3" name="Symbol zastępczy zawartości 2"/>
          <p:cNvSpPr>
            <a:spLocks noGrp="1"/>
          </p:cNvSpPr>
          <p:nvPr>
            <p:ph idx="1"/>
          </p:nvPr>
        </p:nvSpPr>
        <p:spPr>
          <a:xfrm>
            <a:off x="313151" y="1809139"/>
            <a:ext cx="11536979" cy="4351338"/>
          </a:xfrm>
        </p:spPr>
        <p:txBody>
          <a:bodyPr>
            <a:noAutofit/>
          </a:bodyPr>
          <a:lstStyle/>
          <a:p>
            <a:pPr marL="285750" indent="-285750" algn="just">
              <a:buFont typeface="Wingdings" panose="05000000000000000000" pitchFamily="2" charset="2"/>
              <a:buChar char="§"/>
            </a:pPr>
            <a:r>
              <a:rPr lang="pl-PL" dirty="0"/>
              <a:t>Wynagrodzenie chorobowe jest wydatkiem kwalifikowalnym, o ile rozliczna jest odpowiednia proporcja wynikająca</a:t>
            </a:r>
            <a:br>
              <a:rPr lang="pl-PL" dirty="0"/>
            </a:br>
            <a:r>
              <a:rPr lang="pl-PL" dirty="0"/>
              <a:t>z angażowania danej osoby w projekcie;</a:t>
            </a:r>
          </a:p>
          <a:p>
            <a:pPr marL="285750" indent="-285750" algn="just">
              <a:buFont typeface="Wingdings" panose="05000000000000000000" pitchFamily="2" charset="2"/>
              <a:buChar char="§"/>
            </a:pPr>
            <a:r>
              <a:rPr lang="pl-PL" dirty="0"/>
              <a:t>W przypadku wypłaty wynagrodzenia chorobowego lub wynagrodzenia za urlop wypoczynkowy nie można zatrudnić nikogo na zastępstwo i zapłacić z oszczędności w projekcie, gdyż będzie to podwójne finansowanie.</a:t>
            </a:r>
          </a:p>
          <a:p>
            <a:pPr marL="285750" indent="-285750" algn="just">
              <a:buFont typeface="Wingdings" panose="05000000000000000000" pitchFamily="2" charset="2"/>
              <a:buChar char="§"/>
            </a:pPr>
            <a:r>
              <a:rPr lang="pl-PL" dirty="0"/>
              <a:t>Inna sytuacja będzie, gdy chora osoba przeszła już na zasiłek chorobowy wypłacany przez ZUS. W takim przypadku można zatrudnić inną osobę na zastępstwo, gdyż nie będzie podwójnego finansowania. Ponadto należy pamiętać, aby osoba zastępująca miała adekwatne kwalifikacje zawodowe i doświadczenie niezbędne do prawidłowego wykonania zadań. Jeśli nowy pracownik ma niższe kwalifikacje i doświadczenie, niż zapisane we wniosku o dofinansowanie, należy uzyskać zgodę IP na zmianę.</a:t>
            </a:r>
          </a:p>
        </p:txBody>
      </p:sp>
    </p:spTree>
    <p:extLst>
      <p:ext uri="{BB962C8B-B14F-4D97-AF65-F5344CB8AC3E}">
        <p14:creationId xmlns:p14="http://schemas.microsoft.com/office/powerpoint/2010/main" val="72306197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2_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0.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3.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4.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5.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6.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7.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8.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9.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11478</TotalTime>
  <Words>8193</Words>
  <Application>Microsoft Office PowerPoint</Application>
  <PresentationFormat>Panoramiczny</PresentationFormat>
  <Paragraphs>888</Paragraphs>
  <Slides>120</Slides>
  <Notes>2</Notes>
  <HiddenSlides>0</HiddenSlides>
  <MMClips>0</MMClips>
  <ScaleCrop>false</ScaleCrop>
  <HeadingPairs>
    <vt:vector size="6" baseType="variant">
      <vt:variant>
        <vt:lpstr>Używane czcionki</vt:lpstr>
      </vt:variant>
      <vt:variant>
        <vt:i4>10</vt:i4>
      </vt:variant>
      <vt:variant>
        <vt:lpstr>Motyw</vt:lpstr>
      </vt:variant>
      <vt:variant>
        <vt:i4>2</vt:i4>
      </vt:variant>
      <vt:variant>
        <vt:lpstr>Tytuły slajdów</vt:lpstr>
      </vt:variant>
      <vt:variant>
        <vt:i4>120</vt:i4>
      </vt:variant>
    </vt:vector>
  </HeadingPairs>
  <TitlesOfParts>
    <vt:vector size="132" baseType="lpstr">
      <vt:lpstr>Arial</vt:lpstr>
      <vt:lpstr>Book Antiqua</vt:lpstr>
      <vt:lpstr>Calibri</vt:lpstr>
      <vt:lpstr>Calibri Light</vt:lpstr>
      <vt:lpstr>Courier New</vt:lpstr>
      <vt:lpstr>Garamond</vt:lpstr>
      <vt:lpstr>Mongolian Baiti</vt:lpstr>
      <vt:lpstr>Times New Roman</vt:lpstr>
      <vt:lpstr>Tw Cen MT Condensed</vt:lpstr>
      <vt:lpstr>Wingdings</vt:lpstr>
      <vt:lpstr>2_Motyw pakietu Office</vt:lpstr>
      <vt:lpstr>1_Motyw pakietu Office</vt:lpstr>
      <vt:lpstr>Kwalifikowalność wydatków w projektach współfinansowanych ze środków EFS</vt:lpstr>
      <vt:lpstr>Zakres tematyczny</vt:lpstr>
      <vt:lpstr>Prezentacja programu PowerPoint</vt:lpstr>
      <vt:lpstr>Ocena kwalifikowalności wydatku</vt:lpstr>
      <vt:lpstr>Wydatki kwalifikowalne</vt:lpstr>
      <vt:lpstr>Wydatki kwalifikowalne</vt:lpstr>
      <vt:lpstr>Prezentacja programu PowerPoint</vt:lpstr>
      <vt:lpstr>Zasada faktycznego poniesienia wydatku</vt:lpstr>
      <vt:lpstr>Zasada faktycznego poniesienia wydatku</vt:lpstr>
      <vt:lpstr>Zasada faktycznego poniesienia wydatku</vt:lpstr>
      <vt:lpstr>Zasada faktycznego poniesienia wydatku</vt:lpstr>
      <vt:lpstr>Zasada faktycznego poniesienia wydatku</vt:lpstr>
      <vt:lpstr>Zasada faktycznego poniesienia wydatku</vt:lpstr>
      <vt:lpstr>Zasada faktycznego poniesienia wydatku</vt:lpstr>
      <vt:lpstr>Wyodrębniona ewidencja księgowa</vt:lpstr>
      <vt:lpstr>Opis dokumentów księgowych</vt:lpstr>
      <vt:lpstr>Zgodność z dokumentami wewnętrznymi</vt:lpstr>
      <vt:lpstr>Przechowywanie dokumentacji</vt:lpstr>
      <vt:lpstr>Przechowywanie dokumentacji</vt:lpstr>
      <vt:lpstr>Wnioski o płatność</vt:lpstr>
      <vt:lpstr>Dokumentowanie wydatków</vt:lpstr>
      <vt:lpstr>Pogłębiona analiza wniosków o płatność</vt:lpstr>
      <vt:lpstr>Pogłębiona analiza wniosków o płatność</vt:lpstr>
      <vt:lpstr>Pogłębiona analiza wniosków o płatność</vt:lpstr>
      <vt:lpstr>Kompletowanie dokumentacji, w tym od partnerów</vt:lpstr>
      <vt:lpstr>Kompletowanie dokumentacji, w tym od partnerów</vt:lpstr>
      <vt:lpstr>Prezentacja programu PowerPoint</vt:lpstr>
      <vt:lpstr>Kwalifikowalność uczestników</vt:lpstr>
      <vt:lpstr>Wybór sposobu pozyskania środków trwałych</vt:lpstr>
      <vt:lpstr>Zakup środków trwałych i wartości niematerialnych i prawnych</vt:lpstr>
      <vt:lpstr>Zakup środków trwałych i wartości niematerialnych i prawnych</vt:lpstr>
      <vt:lpstr>Zakup środków trwałych i wartości niematerialnych i prawnych</vt:lpstr>
      <vt:lpstr>Zakup środków trwałych i wartości niematerialnych i prawnych</vt:lpstr>
      <vt:lpstr>Amortyzacja środków trwałych i wartości niematerialnych i prawnych</vt:lpstr>
      <vt:lpstr>Leasing</vt:lpstr>
      <vt:lpstr>Leasing</vt:lpstr>
      <vt:lpstr>Leasing</vt:lpstr>
      <vt:lpstr>Leasing</vt:lpstr>
      <vt:lpstr>Cross-financing</vt:lpstr>
      <vt:lpstr>Trwałość projektu</vt:lpstr>
      <vt:lpstr>Trwałość projektu</vt:lpstr>
      <vt:lpstr>Trwałość projektu</vt:lpstr>
      <vt:lpstr>Trwałość projektu</vt:lpstr>
      <vt:lpstr>Podatek VAT</vt:lpstr>
      <vt:lpstr>Podatek VAT</vt:lpstr>
      <vt:lpstr>Informacja, promocja, monitoring, ewaluacja, rekrutacja</vt:lpstr>
      <vt:lpstr>Zlecanie usług merytorycznych</vt:lpstr>
      <vt:lpstr>Rozeznanie rynku</vt:lpstr>
      <vt:lpstr>Reguła proporcjonalności</vt:lpstr>
      <vt:lpstr>Odpowiedzialność za wskaźniki</vt:lpstr>
      <vt:lpstr>Uniwersalne projektowanie – uczestnik niepełnosprawny</vt:lpstr>
      <vt:lpstr>Uniwersalne projektowanie – uczestnik niepełnosprawny</vt:lpstr>
      <vt:lpstr>Mechanizm racjonalnych usprawnień – uczestnik niepełnosprawny</vt:lpstr>
      <vt:lpstr>Mechanizm racjonalnych usprawnień – uczestnik niepełnosprawny</vt:lpstr>
      <vt:lpstr>Mechanizm racjonalnych usprawnień – uczestnik niepełnosprawny</vt:lpstr>
      <vt:lpstr>Mechanizm racjonalnych usprawnień – uczestnik niepełnosprawny</vt:lpstr>
      <vt:lpstr>Uproszczone metody rozliczania wydatków</vt:lpstr>
      <vt:lpstr>Uproszczone metody rozliczania wydatków</vt:lpstr>
      <vt:lpstr>Uproszczone metody rozliczania wydatków</vt:lpstr>
      <vt:lpstr>Uproszczone metody rozliczania wydatków</vt:lpstr>
      <vt:lpstr>Uproszczone metody rozliczania wydatków</vt:lpstr>
      <vt:lpstr>Uproszczone metody rozliczania wydatków</vt:lpstr>
      <vt:lpstr>Uproszczone metody rozliczania wydatków</vt:lpstr>
      <vt:lpstr>Uproszczone metody rozliczania wydatków</vt:lpstr>
      <vt:lpstr>Uproszczone metody rozliczania wydatków</vt:lpstr>
      <vt:lpstr>Uproszczone metody rozliczania wydatków</vt:lpstr>
      <vt:lpstr>Koszty pośrednie</vt:lpstr>
      <vt:lpstr>Koszty pośrednie</vt:lpstr>
      <vt:lpstr>Koszty pośrednie</vt:lpstr>
      <vt:lpstr>Koszty pośrednie</vt:lpstr>
      <vt:lpstr>Prezentacja programu PowerPoint</vt:lpstr>
      <vt:lpstr>Personel projektu - definicja</vt:lpstr>
      <vt:lpstr>Personel projektu - zmiany</vt:lpstr>
      <vt:lpstr>Zatrudnianie personelu</vt:lpstr>
      <vt:lpstr>Zatrudnianie personelu</vt:lpstr>
      <vt:lpstr>Zatrudnianie personelu</vt:lpstr>
      <vt:lpstr>Zatrudnianie personelu</vt:lpstr>
      <vt:lpstr>Zatrudnianie personelu</vt:lpstr>
      <vt:lpstr>Zatrudnianie personelu</vt:lpstr>
      <vt:lpstr>Stawki wynagrodzenia personelu</vt:lpstr>
      <vt:lpstr>Zatrudnianie personelu </vt:lpstr>
      <vt:lpstr>Personel w projektach partnerskich</vt:lpstr>
      <vt:lpstr>Zatrudnianie personelu – stosunek pracy</vt:lpstr>
      <vt:lpstr>Zatrudnianie personelu – stosunek pracy</vt:lpstr>
      <vt:lpstr>Zatrudnianie personelu – stosunek pracy</vt:lpstr>
      <vt:lpstr>Zatrudnianie personelu – stosunek pracy</vt:lpstr>
      <vt:lpstr>Zatrudnianie personelu – umowa zadaniowa</vt:lpstr>
      <vt:lpstr>Zatrudnianie personelu – umowa zadaniowa</vt:lpstr>
      <vt:lpstr>Zatrudnianie personelu – umowa zadaniowa</vt:lpstr>
      <vt:lpstr>Zatrudnianie personelu – umowa zadaniowa</vt:lpstr>
      <vt:lpstr>Zatrudnianie personelu – wolontariat</vt:lpstr>
      <vt:lpstr>Ewidencje </vt:lpstr>
      <vt:lpstr>Zatrudnianie personelu - urlop wypoczynkowy</vt:lpstr>
      <vt:lpstr>Zatrudnianie personelu - urlop wypoczynkowy</vt:lpstr>
      <vt:lpstr>Zatrudnianie personelu - urlop wypoczynkowy</vt:lpstr>
      <vt:lpstr>Zatrudnianie personelu - urlop wypoczynkowy</vt:lpstr>
      <vt:lpstr>Zatrudnianie personelu - urlop wypoczynkowy</vt:lpstr>
      <vt:lpstr>Zatrudnianie personelu - urlop wypoczynkowy</vt:lpstr>
      <vt:lpstr>Zatrudnianie personelu – zwolnienia chorobowe, zastępstwa</vt:lpstr>
      <vt:lpstr>Zatrudnianie personelu – osoby samozatrudnione</vt:lpstr>
      <vt:lpstr>Wydatki niekwalifikowalne</vt:lpstr>
      <vt:lpstr>Wydatki niekwalifikowalne</vt:lpstr>
      <vt:lpstr>Wydatki niekwalifikowalne</vt:lpstr>
      <vt:lpstr>Wydatki niekwalifikowalne</vt:lpstr>
      <vt:lpstr>Prezentacja programu PowerPoint</vt:lpstr>
      <vt:lpstr>Pomoc de minimis</vt:lpstr>
      <vt:lpstr>Pomoc de minimis</vt:lpstr>
      <vt:lpstr>Pomoc de minimis</vt:lpstr>
      <vt:lpstr>Pomoc publiczna na szkolenia</vt:lpstr>
      <vt:lpstr>Pomoc publiczna na usługi doradcze</vt:lpstr>
      <vt:lpstr>Pomoc publiczna na subsydiowane zatrudnienie</vt:lpstr>
      <vt:lpstr>Pomoc publiczna na subsydiowane zatrudnienie</vt:lpstr>
      <vt:lpstr>Pomoc publiczna na subsydiowane zatrudnienie</vt:lpstr>
      <vt:lpstr>Wkład własny</vt:lpstr>
      <vt:lpstr>Wkład własny niepieniężny</vt:lpstr>
      <vt:lpstr>Wkład własny niepieniężny</vt:lpstr>
      <vt:lpstr>Wkład własny niepieniężny</vt:lpstr>
      <vt:lpstr>Wkład własny niepieniężny</vt:lpstr>
      <vt:lpstr>Wkład własny pieniężny</vt:lpstr>
      <vt:lpstr>Dziękuję za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SPOTKANIE INFORMACYJNE: Regulamin naboru wniosków</dc:title>
  <dc:creator>Krycki Wojciech</dc:creator>
  <cp:lastModifiedBy>Autor</cp:lastModifiedBy>
  <cp:revision>854</cp:revision>
  <cp:lastPrinted>2016-07-07T08:14:32Z</cp:lastPrinted>
  <dcterms:created xsi:type="dcterms:W3CDTF">2016-02-18T09:57:15Z</dcterms:created>
  <dcterms:modified xsi:type="dcterms:W3CDTF">2017-09-14T06:35:27Z</dcterms:modified>
</cp:coreProperties>
</file>