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56" r:id="rId2"/>
    <p:sldId id="272" r:id="rId3"/>
    <p:sldId id="332" r:id="rId4"/>
    <p:sldId id="333" r:id="rId5"/>
    <p:sldId id="258" r:id="rId6"/>
    <p:sldId id="260" r:id="rId7"/>
    <p:sldId id="261" r:id="rId8"/>
    <p:sldId id="262" r:id="rId9"/>
    <p:sldId id="263" r:id="rId10"/>
    <p:sldId id="267" r:id="rId11"/>
    <p:sldId id="286" r:id="rId12"/>
    <p:sldId id="287" r:id="rId13"/>
    <p:sldId id="265" r:id="rId14"/>
    <p:sldId id="277" r:id="rId15"/>
    <p:sldId id="280" r:id="rId16"/>
    <p:sldId id="281" r:id="rId17"/>
    <p:sldId id="315" r:id="rId18"/>
    <p:sldId id="288" r:id="rId19"/>
    <p:sldId id="289" r:id="rId20"/>
    <p:sldId id="298" r:id="rId21"/>
    <p:sldId id="299" r:id="rId22"/>
    <p:sldId id="269" r:id="rId23"/>
    <p:sldId id="290" r:id="rId24"/>
    <p:sldId id="291" r:id="rId25"/>
    <p:sldId id="301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271" r:id="rId36"/>
    <p:sldId id="295" r:id="rId37"/>
    <p:sldId id="294" r:id="rId38"/>
    <p:sldId id="316" r:id="rId39"/>
    <p:sldId id="321" r:id="rId40"/>
    <p:sldId id="296" r:id="rId41"/>
    <p:sldId id="318" r:id="rId42"/>
    <p:sldId id="322" r:id="rId43"/>
    <p:sldId id="323" r:id="rId44"/>
    <p:sldId id="324" r:id="rId45"/>
    <p:sldId id="325" r:id="rId46"/>
    <p:sldId id="326" r:id="rId47"/>
    <p:sldId id="327" r:id="rId48"/>
    <p:sldId id="329" r:id="rId49"/>
    <p:sldId id="330" r:id="rId50"/>
    <p:sldId id="331" r:id="rId51"/>
    <p:sldId id="259" r:id="rId5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7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634E6-88D1-4FBE-8939-757E6FB22A39}" type="datetimeFigureOut">
              <a:rPr lang="pl-PL" smtClean="0"/>
              <a:t>08.02.2017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49F8-2428-48A3-92BA-12C0BD3E6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31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ABB2F-EAF1-452B-87B2-342BEF0AD177}" type="datetimeFigureOut">
              <a:rPr lang="pl-PL" smtClean="0"/>
              <a:pPr/>
              <a:t>08.02.2017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C8392-5B13-4360-8420-D67BD58A7C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6592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59AA76C-8B41-4607-8E82-96B005CBDFBB}" type="slidenum">
              <a:rPr lang="pl-PL" altLang="pl-PL" smtClean="0">
                <a:ea typeface="Microsoft YaHei" charset="0"/>
              </a:rPr>
              <a:pPr/>
              <a:t>2</a:t>
            </a:fld>
            <a:endParaRPr lang="pl-PL" altLang="pl-PL" smtClean="0">
              <a:ea typeface="Microsoft YaHei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1241425"/>
            <a:ext cx="5954713" cy="3349625"/>
          </a:xfrm>
          <a:solidFill>
            <a:srgbClr val="FFFFFF"/>
          </a:solidFill>
          <a:ln/>
        </p:spPr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679609" y="4777553"/>
            <a:ext cx="5440045" cy="3909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26508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pPr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91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29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A9F9A-AB3B-4EA0-B19A-4B08528367E8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41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FADD0-665C-48D7-A7F9-C68F1149D85F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6DFBD-BDD2-4FE0-92A8-15675F4217B4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7D4E4-615D-4850-94F4-48F8E3BCDEB0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36909A-00F8-40F8-9871-D7BCBE18F561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5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5F3C5-C755-4758-96F4-C034A02E0832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B66F22-59CB-4560-88D9-1B6EC478F6ED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6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C4686-AE1A-41ED-B6B2-1D772D3AD41F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41571E-4C6F-4BD1-BD63-8166A6124EE9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8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0EFA-9B4D-441B-A130-47AC322EA3F9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C0E70C-680F-40D9-BAEA-25BB4A6E4295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02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2FE07-D3D1-4733-9CBF-E503F5FCFA64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B8B63-B2AF-47F8-84A3-67D1D4E29350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63689-77DD-4287-B839-0D764153ECCA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C0A853-6017-4B4C-96AA-75F9CC2BB44E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E128-52F6-46D6-830A-EE6566F055F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6093F9-E297-453D-926C-40BF3D950E59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7B984-DDE6-4F5A-82B1-B4587076C358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B8F51A-9B6E-413C-A3E6-3F57590E5C5B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61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1383C-6BEC-40D1-B5CE-49BB9D5C861E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08.02.2017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EDA56-3AF0-4294-A535-618C8CB8F583}" type="slidenum">
              <a:rPr lang="pl-PL" altLang="pl-PL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0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33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40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1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2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chemeClr val="accent5">
                <a:lumMod val="75000"/>
                <a:alpha val="6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chemeClr val="accent5">
                <a:lumMod val="75000"/>
                <a:alpha val="4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50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>
                <a:defRPr/>
              </a:pPr>
              <a:endParaRPr lang="pl-PL">
                <a:solidFill>
                  <a:prstClr val="black"/>
                </a:solidFill>
              </a:endParaRPr>
            </a:p>
          </p:txBody>
        </p:sp>
      </p:grpSp>
      <p:sp>
        <p:nvSpPr>
          <p:cNvPr id="30" name="Rectangle 8"/>
          <p:cNvSpPr>
            <a:spLocks noChangeArrowheads="1"/>
          </p:cNvSpPr>
          <p:nvPr userDrawn="1"/>
        </p:nvSpPr>
        <p:spPr bwMode="auto">
          <a:xfrm flipH="1">
            <a:off x="10731500" y="6416674"/>
            <a:ext cx="1460500" cy="304801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ffectLst/>
          <a:extLst/>
        </p:spPr>
        <p:txBody>
          <a:bodyPr lIns="36576" tIns="36576" rIns="36576" bIns="36576"/>
          <a:lstStyle/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grpSp>
        <p:nvGrpSpPr>
          <p:cNvPr id="25" name="Grupa 24"/>
          <p:cNvGrpSpPr/>
          <p:nvPr userDrawn="1"/>
        </p:nvGrpSpPr>
        <p:grpSpPr>
          <a:xfrm>
            <a:off x="847726" y="6203693"/>
            <a:ext cx="7725727" cy="640115"/>
            <a:chOff x="0" y="0"/>
            <a:chExt cx="6767302" cy="560705"/>
          </a:xfrm>
        </p:grpSpPr>
        <p:pic>
          <p:nvPicPr>
            <p:cNvPr id="27" name="Obraz 26" descr="\\wup.local\wymiana\Użytkownicy\wojciech.krycki\Logosy\Logotypy nowe\Logotypy - PO WER\POZIOM\FE_WER_POZIOM-Kolor-01.jpg"/>
            <p:cNvPicPr/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6" b="10109"/>
            <a:stretch/>
          </p:blipFill>
          <p:spPr bwMode="auto">
            <a:xfrm>
              <a:off x="0" y="0"/>
              <a:ext cx="1194435" cy="5314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29" name="Grupa 28"/>
            <p:cNvGrpSpPr/>
            <p:nvPr userDrawn="1"/>
          </p:nvGrpSpPr>
          <p:grpSpPr>
            <a:xfrm>
              <a:off x="2322677" y="51435"/>
              <a:ext cx="4444625" cy="509270"/>
              <a:chOff x="2318339" y="54456"/>
              <a:chExt cx="4445891" cy="509725"/>
            </a:xfrm>
          </p:grpSpPr>
          <p:pic>
            <p:nvPicPr>
              <p:cNvPr id="31" name="Obraz 30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18339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2" name="Obraz 31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/>
            </p:blipFill>
            <p:spPr bwMode="auto">
              <a:xfrm>
                <a:off x="5151123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86648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02077"/>
            <a:ext cx="10515600" cy="2496620"/>
          </a:xfrm>
        </p:spPr>
        <p:txBody>
          <a:bodyPr/>
          <a:lstStyle/>
          <a:p>
            <a:r>
              <a:rPr lang="pl-PL" sz="3600" dirty="0" smtClean="0"/>
              <a:t>Nabór wniosków w trybie pozakonkursowym dla Powiatowych Urzędów Pracy w ramach </a:t>
            </a:r>
            <a:br>
              <a:rPr lang="pl-PL" sz="3600" dirty="0" smtClean="0"/>
            </a:br>
            <a:r>
              <a:rPr lang="pl-PL" sz="3600" dirty="0" smtClean="0"/>
              <a:t>PO WER 2014-2020 w 2017 r.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845" y="4294597"/>
            <a:ext cx="6044390" cy="1643865"/>
          </a:xfrm>
        </p:spPr>
        <p:txBody>
          <a:bodyPr>
            <a:normAutofit fontScale="6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 </a:t>
            </a:r>
            <a:r>
              <a:rPr lang="pl-PL" b="1" dirty="0" smtClean="0"/>
              <a:t>Oś priorytetowa I </a:t>
            </a:r>
            <a:r>
              <a:rPr lang="pl-PL" b="1" i="1" dirty="0" smtClean="0"/>
              <a:t>Osoby młode na rynku pracy </a:t>
            </a:r>
          </a:p>
          <a:p>
            <a:r>
              <a:rPr lang="pl-PL" b="1" dirty="0" smtClean="0"/>
              <a:t>Działanie 1.1 </a:t>
            </a:r>
            <a:r>
              <a:rPr lang="pl-PL" b="1" i="1" dirty="0" smtClean="0"/>
              <a:t>Wsparcie osób młodych pozostających bez pracy na regionalnym rynku pracy – projekty pozakonkursowe</a:t>
            </a:r>
          </a:p>
          <a:p>
            <a:r>
              <a:rPr lang="pl-PL" b="1" dirty="0" err="1" smtClean="0"/>
              <a:t>Poddziałanie</a:t>
            </a:r>
            <a:r>
              <a:rPr lang="pl-PL" b="1" dirty="0" smtClean="0"/>
              <a:t> 1.1.2 </a:t>
            </a:r>
            <a:r>
              <a:rPr lang="pl-PL" b="1" i="1" dirty="0" smtClean="0"/>
              <a:t>Wsparcie udzielane z Inicjatywy na rzecz zatrudnienia ludzi młodych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13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kryteria formalne </a:t>
            </a:r>
            <a:r>
              <a:rPr lang="pl-PL" b="1" dirty="0" smtClean="0"/>
              <a:t>	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4"/>
            <a:ext cx="11348581" cy="448373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pl-PL" dirty="0"/>
              <a:t>Czy wniosek złożono w terminie wskazanym w wezwaniu do złożenia wniosku o dofinansowanie projektu pozakonkursowego </a:t>
            </a:r>
            <a:r>
              <a:rPr lang="pl-PL" dirty="0" smtClean="0"/>
              <a:t>?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pl-PL" dirty="0" smtClean="0"/>
              <a:t> </a:t>
            </a:r>
            <a:r>
              <a:rPr lang="pl-PL" dirty="0"/>
              <a:t>Czy wniosek opatrzony  podpisem osoby uprawnionej / podpisami osób uprawnionych do złożenia wniosku złożono we właściwej </a:t>
            </a:r>
            <a:r>
              <a:rPr lang="pl-PL" dirty="0" smtClean="0"/>
              <a:t>instytucji?	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pl-PL" dirty="0" smtClean="0"/>
              <a:t>Czy wniosek wypełniono w języku polskim? 	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pl-PL" dirty="0" smtClean="0"/>
              <a:t>Czy wniosek złożono w formie wskazanej w wezwaniu do złożenia wniosku o dofinansowanie projektu pozakonkursowego?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 startAt="5"/>
            </a:pPr>
            <a:r>
              <a:rPr lang="pl-PL" dirty="0" smtClean="0"/>
              <a:t>Czy </a:t>
            </a:r>
            <a:r>
              <a:rPr lang="pl-PL" dirty="0"/>
              <a:t>wraz z wnioskiem złożono załączniki wymagane i sporządzone zgodnie z wezwaniem do złożenia wniosku o dofinansowanie projektu pozakonkursowego </a:t>
            </a:r>
            <a:r>
              <a:rPr lang="pl-PL" dirty="0" smtClean="0"/>
              <a:t>?	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AutoNum type="arabicPeriod" startAt="5"/>
            </a:pPr>
            <a:r>
              <a:rPr lang="pl-PL" dirty="0" smtClean="0"/>
              <a:t>Czy wydatki w projekcie o wartości nieprzekraczającej wyrażonej w PLN równowartości kwoty 100 000 EUR wkładu publicznego są rozliczane uproszczonymi metodami, o których mowa w </a:t>
            </a:r>
            <a:r>
              <a:rPr lang="pl-PL" i="1" dirty="0" smtClean="0"/>
              <a:t>Wytycznych w zakresie kwalifikowalności wydatków w zakresie Europejskiego Funduszu Rozwoju Regionalnego, Europejskiego Funduszu Społecznego oraz Funduszu Spójności na lata 2014-2020? 	</a:t>
            </a:r>
          </a:p>
          <a:p>
            <a:pPr marL="342900" indent="-342900" algn="just"/>
            <a:r>
              <a:rPr lang="pl-PL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kryteria formalne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2053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pl-PL" dirty="0" smtClean="0"/>
              <a:t>7. Czy wnioskodawca oraz partnerzy (o ile dotyczy) podlegają wykluczeniu z możliwości otrzymania dofinansowania, </a:t>
            </a:r>
            <a:br>
              <a:rPr lang="pl-PL" dirty="0" smtClean="0"/>
            </a:br>
            <a:r>
              <a:rPr lang="pl-PL" dirty="0" smtClean="0"/>
              <a:t>     w tym wykluczeniu, o którym mowa w art. 207 ust. 4 ustawy z dnia 27 sierpnia 2009 r. o finansach publicznych? </a:t>
            </a:r>
          </a:p>
          <a:p>
            <a:pPr algn="just">
              <a:lnSpc>
                <a:spcPct val="110000"/>
              </a:lnSpc>
            </a:pPr>
            <a:r>
              <a:rPr lang="pl-PL" dirty="0" smtClean="0"/>
              <a:t>8. Czy wnioskodawca zgodnie ze Szczegółowym Opisem Osi Priorytetowych PO WER jest podmiotem uprawnionym </a:t>
            </a:r>
            <a:br>
              <a:rPr lang="pl-PL" dirty="0" smtClean="0"/>
            </a:br>
            <a:r>
              <a:rPr lang="pl-PL" dirty="0" smtClean="0"/>
              <a:t>    do ubiegania się o dofinansowanie w ramach właściwego Działania/</a:t>
            </a:r>
            <a:r>
              <a:rPr lang="pl-PL" dirty="0" err="1" smtClean="0"/>
              <a:t>Poddziałania</a:t>
            </a:r>
            <a:r>
              <a:rPr lang="pl-PL" dirty="0" smtClean="0"/>
              <a:t> PO WER? </a:t>
            </a:r>
          </a:p>
          <a:p>
            <a:pPr algn="just"/>
            <a:r>
              <a:rPr lang="pl-PL" dirty="0" smtClean="0"/>
              <a:t>9. </a:t>
            </a:r>
            <a:r>
              <a:rPr lang="pl-PL" dirty="0"/>
              <a:t>Czy w przypadku projektu partnerskiego spełnione zostały wymogi dotyczące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wyboru partnerów spoza sektora finansów publicznych, o których mowa w art. 33 ust. 2-4 ustawy z dnia 11 lipca 2014 r. o zasadach realizacji programów w zakresie polityki spójności finansowanych w perspektywie 2014-2020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o ile dotyczy);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braku powiązań, o których mowa w art. 33 ust. 6 ustawy z dnia 11 lipca 2014 r. o zasadach realizacji programów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zakresie polityki spójności finansowanych w perspektywie 2014-2020 oraz w Szczegółowym Opisie Osi Priorytetowych PO WER, pomiędzy podmiotami tworzącymi partnerstwo oraz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utworzenia albo zainicjowania partnerstwa w terminie zgodnym ze Szczegółowym Opisem Osi Priorytetowych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 </a:t>
            </a:r>
            <a:r>
              <a:rPr lang="pl-PL" dirty="0"/>
              <a:t>WER tj. przed złożeniem wniosku o dofinansowanie albo przed rozpoczęciem realizacji projektu, o ile data ta jest wcześniejsza od daty złożenia wniosku o dofinansowanie?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426" y="1628060"/>
            <a:ext cx="11348581" cy="500715"/>
          </a:xfrm>
        </p:spPr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kryteria formalne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2229490"/>
            <a:ext cx="11348581" cy="322608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10. Wnioskodawca oraz partnerzy krajowi (o ile dotyczy), ponoszący wydatki w danym projekcie z EFS, posiadają </a:t>
            </a:r>
            <a:br>
              <a:rPr lang="pl-PL" dirty="0" smtClean="0"/>
            </a:br>
            <a:r>
              <a:rPr lang="pl-PL" dirty="0" smtClean="0"/>
              <a:t>        łączny obrót za ostatni zatwierdzony rok obrotowy zgodnie z ustawą z dnia 29 września 1994 r. (Dz. U. 1994 nr </a:t>
            </a:r>
            <a:br>
              <a:rPr lang="pl-PL" dirty="0" smtClean="0"/>
            </a:br>
            <a:r>
              <a:rPr lang="pl-PL" dirty="0" smtClean="0"/>
              <a:t>        121  poz. 591 z </a:t>
            </a:r>
            <a:r>
              <a:rPr lang="pl-PL" dirty="0" err="1" smtClean="0"/>
              <a:t>późń</a:t>
            </a:r>
            <a:r>
              <a:rPr lang="pl-PL" dirty="0" smtClean="0"/>
              <a:t>. zm.) (jeśli dotyczy) lub za ostatni zamknięty i zatwierdzony rok kalendarzowy równy lub wyższy </a:t>
            </a:r>
            <a:br>
              <a:rPr lang="pl-PL" dirty="0" smtClean="0"/>
            </a:br>
            <a:r>
              <a:rPr lang="pl-PL" dirty="0" smtClean="0"/>
              <a:t>        od łącznych rocznych wydatków w ocenianym projekcie i innych projektach realizowanych w ramach EFS, </a:t>
            </a:r>
            <a:br>
              <a:rPr lang="pl-PL" dirty="0" smtClean="0"/>
            </a:br>
            <a:r>
              <a:rPr lang="pl-PL" dirty="0" smtClean="0"/>
              <a:t>        których stroną umowy o dofinansowanie jest instytucja, w której dokonywana jest ocena formalna albo </a:t>
            </a:r>
            <a:br>
              <a:rPr lang="pl-PL" dirty="0" smtClean="0"/>
            </a:br>
            <a:r>
              <a:rPr lang="pl-PL" dirty="0" smtClean="0"/>
              <a:t>        formalno-  merytoryczna wniosku w roku kalendarzowym, w którym wydatki są najwyższe.	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0613" y="407324"/>
            <a:ext cx="11348581" cy="615141"/>
          </a:xfrm>
        </p:spPr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Kryteria wyboru projektu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09192"/>
              </p:ext>
            </p:extLst>
          </p:nvPr>
        </p:nvGraphicFramePr>
        <p:xfrm>
          <a:off x="312738" y="1205345"/>
          <a:ext cx="11349035" cy="177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2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119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Kryteria dostępu</a:t>
                      </a:r>
                      <a:endParaRPr lang="pl-PL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805"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Uczestnikami projektu są osoby młode w wieku 18-29 lat bez pracy, </a:t>
                      </a: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tym osoby z niepełnosprawnościami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zarejestrowane w PUP jako bezrobotne (dla których został ustalony I lub II profil pomocy), które nie uczestniczą w kształceniu i szkoleniu (tzw. młodzież NEET), zgodnie z definicją osoby z kategorii NEET przyjętą w Programie Operacyjnym Wiedza Edukacja Rozwój 2014-2020.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750886"/>
              </p:ext>
            </p:extLst>
          </p:nvPr>
        </p:nvGraphicFramePr>
        <p:xfrm>
          <a:off x="320158" y="2984269"/>
          <a:ext cx="11349036" cy="3200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5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0">
                <a:tc>
                  <a:txBody>
                    <a:bodyPr/>
                    <a:lstStyle/>
                    <a:p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zakłada: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minimalny poziom kryterium efektywności zatrudnieniowej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uczestników nie kwalifikujących się do żadnej z poniżej wymienionych grup docelowych na poziomie co najmniej 43%;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minimalny poziom kryterium efektywności zatrudnieniowej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osób z niepełnosprawnościami na poziomie co najmniej 17 %;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minimalny poziom kryterium efektywności zatrudnieniowej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osób o niskich kwalifikacjach na poziomie co najmniej 48%;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minimalny poziom kryterium efektywności zatrudnieniowej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osób długotrwale bezrobotnych na poziomie co najmniej 35%.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415636"/>
            <a:ext cx="11348581" cy="623455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wyboru projektu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900475"/>
              </p:ext>
            </p:extLst>
          </p:nvPr>
        </p:nvGraphicFramePr>
        <p:xfrm>
          <a:off x="333286" y="1345915"/>
          <a:ext cx="11349036" cy="2074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063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Kryteria dostępu</a:t>
                      </a:r>
                      <a:endParaRPr lang="pl-PL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849">
                <a:tc>
                  <a:txBody>
                    <a:bodyPr/>
                    <a:lstStyle/>
                    <a:p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Udzielenie wsparcia w ramach projektu każdorazowo poprzedzone jest identyfikacją potrzeb uczestnika projektu poprzez opracowanie lub aktualizację dla każdego uczestnika projektu Indywidualnego Planu Działania, o którym mowa w art. 2 ust. 1 pkt 10a i art. 34a Ustawy o promocji zatrudnienia i instytucjach rynku pracy.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201199"/>
              </p:ext>
            </p:extLst>
          </p:nvPr>
        </p:nvGraphicFramePr>
        <p:xfrm>
          <a:off x="341423" y="3420004"/>
          <a:ext cx="11349036" cy="15744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5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4428">
                <a:tc>
                  <a:txBody>
                    <a:bodyPr/>
                    <a:lstStyle/>
                    <a:p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skierowany jest do osób o niskich kwalifikacjach - w proporcji co najmniej takiej samej, jak proporcja osób o niskich kwalifikacjach w wieku 18-29 lat kwalifikujących się do objęcia wsparciem w ramach projektu (dla których został ustalony I lub II profil pomocy) i zarejestrowanych w rejestrze danego PUP w stosunku do ogólnej liczby zarejestrowanych osób bezrobotnych w wieku 18-29 lat (wg stanu na 31.12.2016 r.).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415636"/>
            <a:ext cx="11348581" cy="523702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wyboru projektu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703225"/>
              </p:ext>
            </p:extLst>
          </p:nvPr>
        </p:nvGraphicFramePr>
        <p:xfrm>
          <a:off x="333286" y="1345915"/>
          <a:ext cx="11349036" cy="2188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45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Kryteria dostępu</a:t>
                      </a:r>
                      <a:endParaRPr lang="pl-PL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2385"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skierowany jest do osób długotrwale bezrobotnych - w proporcji co najmniej takiej samej, jak proporcja osób długotrwale bezrobotnych w wieku 18-29 lat kwalifikujących się do objęcia wsparciem w ramach projektu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(dla których został ustalony I lub II profil pomocy) i zarejestrowanych w rejestrze danego PUP w stosunku do ogólnej liczby zarejestrowanych osób bezrobotnych w wieku 18-29 lat (wg stanu na 31.12.2016 r.).</a:t>
                      </a:r>
                    </a:p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Kryterium odnosi się do rekrutacji prowadzonej w roku obowiązywania projektu.</a:t>
                      </a:r>
                    </a:p>
                    <a:p>
                      <a:pPr algn="just"/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832467"/>
              </p:ext>
            </p:extLst>
          </p:nvPr>
        </p:nvGraphicFramePr>
        <p:xfrm>
          <a:off x="313151" y="3534540"/>
          <a:ext cx="11349036" cy="196997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5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9977">
                <a:tc>
                  <a:txBody>
                    <a:bodyPr/>
                    <a:lstStyle/>
                    <a:p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projektów realizowana jest indywidualna i kompleksowa aktywizacja zawodowo-edukacyjna osób młodych, która opiera się na co najmniej trzech elementach indywidualnej i kompleksowej pomocy wskazanych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typach operacji w ramach osi I, przy czym Indywidulany Plan Działania oraz pośrednictwo pracy lub poradnictwo zawodowe stanowią obligatoryjną formę wsparcia.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415636"/>
            <a:ext cx="11348581" cy="532014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wyboru projektu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502723"/>
              </p:ext>
            </p:extLst>
          </p:nvPr>
        </p:nvGraphicFramePr>
        <p:xfrm>
          <a:off x="313151" y="1497120"/>
          <a:ext cx="11369171" cy="353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2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003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Kryteria dostępu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960">
                <a:tc>
                  <a:txBody>
                    <a:bodyPr/>
                    <a:lstStyle/>
                    <a:p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Jeżeli projekt zakłada szkolenia zawodowe muszą one odpowiadać bieżącym potrzebom rynku pracy.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6705">
                <a:tc>
                  <a:txBody>
                    <a:bodyPr/>
                    <a:lstStyle/>
                    <a:p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Wsparcie dla osób młodych do 29 roku życia pozostających bez zatrudnienia jest udzielane w projekcie zgodnie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 standardami określonymi w Planie realizacji Gwarancji dla młodzieży w Polsce, tzn. w ciągu czterech miesięcy osobom młodym zostanie zapewniona wysokiej jakości oferta zatrudnienia, dalszego kształcenia, przyuczenia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zawodu lub stażu. Przy czym, okres 4 m-</a:t>
                      </a:r>
                      <a:r>
                        <a:rPr lang="pl-P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 ciągu którego należy udzielić wsparcia osobom do 25 roku życia liczony będzie od dnia rejestracji w urzędzie pracy, a w przypadku osób powyżej 25 roku życia okres ten liczony będzie od dnia przystąpienia do projektu.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09685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415636"/>
            <a:ext cx="11348581" cy="473826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wyboru projektu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197247"/>
              </p:ext>
            </p:extLst>
          </p:nvPr>
        </p:nvGraphicFramePr>
        <p:xfrm>
          <a:off x="313151" y="1497120"/>
          <a:ext cx="11369171" cy="369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003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Kryteria dostępu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596">
                <a:tc>
                  <a:txBody>
                    <a:bodyPr/>
                    <a:lstStyle/>
                    <a:p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Efektem szkolenia jest uzyskanie kwalifikacji lub nabycie kompetencji potwierdzonych odpowiednim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dokumentem (np. certyfikatem), w rozumieniu </a:t>
                      </a:r>
                      <a:r>
                        <a:rPr lang="pl-PL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Wytycznych w zakresie monitorowania postępu rzeczowego realizacji programów operacyjnych na lata 2014-2020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Uzyskanie kwalifikacji lub kompetencji jest każdorazowo weryfikowane poprzez przeprowadzenie odpowiedniego ich sprawdzenia (np. w formie egzaminu).</a:t>
                      </a:r>
                      <a:endParaRPr lang="pl-PL" sz="18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6705">
                <a:tc>
                  <a:txBody>
                    <a:bodyPr/>
                    <a:lstStyle/>
                    <a:p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realizowany jest zgodnie z zasadami określonymi w </a:t>
                      </a:r>
                      <a:r>
                        <a:rPr lang="pl-PL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Wytycznych w zakresie realizacji przedsięwzięć </a:t>
                      </a:r>
                      <a:br>
                        <a:rPr lang="pl-PL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udziałem środków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Europejskiego Funduszu Społecznego w obszarze rynku pracy na lata 2014-2020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09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3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horyzontalne </a:t>
            </a:r>
            <a:r>
              <a:rPr lang="pl-PL" b="1" dirty="0" smtClean="0"/>
              <a:t>	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35066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1. Czy </a:t>
            </a:r>
            <a:r>
              <a:rPr lang="pl-PL" dirty="0"/>
              <a:t>projekt jest zgodny z prawodawstwem unijnym oraz z właściwymi zasadami unijnymi, w tym: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zasadą równości szans kobiet i mężczyzn w oparciu o standard minimum,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zasadą równości szans i </a:t>
            </a:r>
            <a:r>
              <a:rPr lang="pl-PL" dirty="0" smtClean="0"/>
              <a:t>niedyskryminacji, w </a:t>
            </a:r>
            <a:r>
              <a:rPr lang="pl-PL" dirty="0"/>
              <a:t>tym dostępności dla osób z niepełnosprawnościami,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zasadą zrównoważonego </a:t>
            </a:r>
            <a:r>
              <a:rPr lang="pl-PL"/>
              <a:t>rozwoju </a:t>
            </a:r>
            <a:r>
              <a:rPr lang="pl-PL" smtClean="0"/>
              <a:t>?</a:t>
            </a:r>
          </a:p>
          <a:p>
            <a:pPr algn="just"/>
            <a:r>
              <a:rPr lang="pl-PL" smtClean="0"/>
              <a:t> </a:t>
            </a:r>
            <a:r>
              <a:rPr lang="pl-PL" dirty="0" smtClean="0"/>
              <a:t>2. Czy </a:t>
            </a:r>
            <a:r>
              <a:rPr lang="pl-PL" dirty="0"/>
              <a:t>projekt jest zgodny z prawodawstwem krajowym w zakresie odnoszącym się do sposobu realizacji i zakresu projektu </a:t>
            </a:r>
            <a:r>
              <a:rPr lang="pl-PL" dirty="0" smtClean="0"/>
              <a:t>?</a:t>
            </a:r>
            <a:endParaRPr lang="pl-PL" dirty="0"/>
          </a:p>
          <a:p>
            <a:pPr algn="just"/>
            <a:r>
              <a:rPr lang="pl-PL" dirty="0" smtClean="0"/>
              <a:t>3. Czy </a:t>
            </a:r>
            <a:r>
              <a:rPr lang="pl-PL" dirty="0"/>
              <a:t>projekt jest zgodny ze Szczegółowym Opisem Osi Priorytetowych Programu Operacyjnego Wiedza Edukacja Rozwój ?</a:t>
            </a:r>
            <a:r>
              <a:rPr lang="pl-PL" dirty="0" smtClean="0"/>
              <a:t>	</a:t>
            </a:r>
          </a:p>
          <a:p>
            <a:pPr algn="just"/>
            <a:r>
              <a:rPr lang="pl-PL" dirty="0" smtClean="0"/>
              <a:t>4. Czy </a:t>
            </a:r>
            <a:r>
              <a:rPr lang="pl-PL" dirty="0"/>
              <a:t>projekt jest zgodny z właściwym celem szczegółowym PO WER ?</a:t>
            </a:r>
            <a:endParaRPr lang="pl-PL" dirty="0" smtClean="0"/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merytoryczne </a:t>
            </a:r>
            <a:r>
              <a:rPr lang="pl-PL" b="1" dirty="0" smtClean="0"/>
              <a:t>	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2118049"/>
            <a:ext cx="11348581" cy="4058914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pl-PL" dirty="0"/>
              <a:t>Adekwatność doboru i opisu (o ile dotyczy) wskaźników realizacji projektu (w tym wskaźników dotyczących właściwego celu szczegółowego PO WER</a:t>
            </a:r>
            <a:r>
              <a:rPr lang="pl-PL" dirty="0" smtClean="0"/>
              <a:t>).</a:t>
            </a:r>
          </a:p>
          <a:p>
            <a:pPr marL="342900" indent="-342900" algn="just">
              <a:buAutoNum type="arabicPeriod"/>
            </a:pPr>
            <a:r>
              <a:rPr lang="pl-PL" dirty="0" smtClean="0"/>
              <a:t>Adekwatność </a:t>
            </a:r>
            <a:r>
              <a:rPr lang="pl-PL" dirty="0"/>
              <a:t>doboru grupy docelowej do właściwego celu szczegółowego PO WER oraz jakość diagnozy specyfiki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tej  grupy</a:t>
            </a:r>
            <a:r>
              <a:rPr lang="pl-PL" dirty="0"/>
              <a:t>, w tym opis: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istotnych cech uczestników (osób lub podmiotów), którzy zostaną objęci wsparciem;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potrzeb i oczekiwań uczestników projektu w kontekście wsparcia, które ma być udzielane w ramach projektu;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barier, na które napotykają uczestnicy projektu;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sposobu rekrutacji uczestników projektu, w tym kryteriów rekrutacji i kwestii zapewnienia dostępności dla osób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niepełnosprawnościami.</a:t>
            </a:r>
            <a:r>
              <a:rPr lang="pl-PL" dirty="0" smtClean="0"/>
              <a:t>	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16665" y="1198898"/>
            <a:ext cx="11347559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</a:tabLst>
            </a:pPr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ongolian Baiti" charset="0"/>
                <a:cs typeface="Mongolian Baiti" charset="0"/>
              </a:rPr>
              <a:t>Środki Funduszu Pracy na realizację </a:t>
            </a:r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ongolian Baiti" charset="0"/>
                <a:cs typeface="Mongolian Baiti" charset="0"/>
              </a:rPr>
              <a:t>III edycji projektów pozakonkursowych PUP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ongolian Baiti" charset="0"/>
              <a:cs typeface="Mongolian Baiti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66666" y="1905002"/>
            <a:ext cx="11330098" cy="4373563"/>
            <a:chOff x="231" y="1200"/>
            <a:chExt cx="7138" cy="2755"/>
          </a:xfrm>
        </p:grpSpPr>
        <p:sp>
          <p:nvSpPr>
            <p:cNvPr id="16399" name="Rectangle 3"/>
            <p:cNvSpPr>
              <a:spLocks noChangeArrowheads="1"/>
            </p:cNvSpPr>
            <p:nvPr/>
          </p:nvSpPr>
          <p:spPr bwMode="auto">
            <a:xfrm>
              <a:off x="3748" y="1550"/>
              <a:ext cx="52" cy="2405"/>
            </a:xfrm>
            <a:prstGeom prst="rect">
              <a:avLst/>
            </a:prstGeom>
            <a:solidFill>
              <a:srgbClr val="5B9BD5"/>
            </a:solidFill>
            <a:ln w="12600" cap="sq">
              <a:solidFill>
                <a:srgbClr val="41719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 altLang="pl-PL"/>
            </a:p>
          </p:txBody>
        </p:sp>
        <p:sp>
          <p:nvSpPr>
            <p:cNvPr id="16400" name="Rectangle 4"/>
            <p:cNvSpPr>
              <a:spLocks noChangeArrowheads="1"/>
            </p:cNvSpPr>
            <p:nvPr/>
          </p:nvSpPr>
          <p:spPr bwMode="auto">
            <a:xfrm rot="5400000">
              <a:off x="3634" y="-2203"/>
              <a:ext cx="331" cy="7138"/>
            </a:xfrm>
            <a:prstGeom prst="rect">
              <a:avLst/>
            </a:prstGeom>
            <a:solidFill>
              <a:srgbClr val="5B9BD5"/>
            </a:solidFill>
            <a:ln w="12600" cap="sq">
              <a:solidFill>
                <a:srgbClr val="41719C"/>
              </a:solidFill>
              <a:miter lim="800000"/>
              <a:headEnd/>
              <a:tailEnd/>
            </a:ln>
          </p:spPr>
          <p:txBody>
            <a:bodyPr vert="vert270" wrap="none" anchor="ctr" anchorCtr="1"/>
            <a:lstStyle/>
            <a:p>
              <a:r>
                <a:rPr lang="pl-PL" altLang="pl-PL" dirty="0" smtClean="0"/>
                <a:t>Wartość ogółem: </a:t>
              </a:r>
              <a:endParaRPr lang="pl-PL" altLang="pl-PL" dirty="0"/>
            </a:p>
          </p:txBody>
        </p:sp>
      </p:grpSp>
      <p:sp>
        <p:nvSpPr>
          <p:cNvPr id="16389" name="Rectangle 8"/>
          <p:cNvSpPr>
            <a:spLocks noChangeArrowheads="1"/>
          </p:cNvSpPr>
          <p:nvPr/>
        </p:nvSpPr>
        <p:spPr bwMode="auto">
          <a:xfrm>
            <a:off x="0" y="2692400"/>
            <a:ext cx="5361877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6338063" y="2578101"/>
            <a:ext cx="5547589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849202" y="3257551"/>
            <a:ext cx="4622198" cy="2430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sz="4000" b="1" dirty="0">
              <a:solidFill>
                <a:srgbClr val="FF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2" charset="0"/>
              <a:ea typeface="Calibri" pitchFamily="32" charset="0"/>
              <a:cs typeface="Calibri" pitchFamily="32" charset="0"/>
            </a:endParaRPr>
          </a:p>
        </p:txBody>
      </p:sp>
      <p:sp>
        <p:nvSpPr>
          <p:cNvPr id="16393" name="Prostokąt 12"/>
          <p:cNvSpPr>
            <a:spLocks noChangeArrowheads="1"/>
          </p:cNvSpPr>
          <p:nvPr/>
        </p:nvSpPr>
        <p:spPr bwMode="auto">
          <a:xfrm>
            <a:off x="552378" y="2781301"/>
            <a:ext cx="51841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1600" dirty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Limit środków Funduszu Pracy na realizację projektów współfinansowanych z EFS przyjęty na </a:t>
            </a:r>
            <a:r>
              <a:rPr lang="pl-PL" altLang="pl-PL" sz="1600" dirty="0" smtClean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2017 </a:t>
            </a:r>
            <a:r>
              <a:rPr lang="pl-PL" altLang="pl-PL" sz="1600" dirty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r.  </a:t>
            </a:r>
            <a:r>
              <a:rPr lang="pl-PL" altLang="pl-PL" sz="1600" dirty="0" smtClean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/>
            </a:r>
            <a:br>
              <a:rPr lang="pl-PL" altLang="pl-PL" sz="1600" dirty="0" smtClean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</a:br>
            <a:r>
              <a:rPr lang="pl-PL" altLang="pl-PL" sz="1600" dirty="0" smtClean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w </a:t>
            </a:r>
            <a:r>
              <a:rPr lang="pl-PL" altLang="pl-PL" sz="1600" dirty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ramach </a:t>
            </a:r>
            <a:r>
              <a:rPr lang="pl-PL" altLang="pl-PL" sz="1600" dirty="0" smtClean="0">
                <a:solidFill>
                  <a:schemeClr val="tx1"/>
                </a:solidFill>
                <a:latin typeface="Calibri" pitchFamily="32" charset="0"/>
                <a:ea typeface="Mongolian Baiti" charset="0"/>
                <a:cs typeface="Mongolian Baiti" charset="0"/>
              </a:rPr>
              <a:t>PO WER</a:t>
            </a:r>
          </a:p>
          <a:p>
            <a:pPr algn="ctr"/>
            <a:r>
              <a:rPr lang="pl-PL" sz="2000" b="1" dirty="0"/>
              <a:t>36 018 805,00 zł</a:t>
            </a:r>
            <a:endParaRPr lang="pl-PL" altLang="pl-PL" sz="2000" dirty="0">
              <a:solidFill>
                <a:schemeClr val="tx1"/>
              </a:solidFill>
              <a:latin typeface="Calibri" pitchFamily="32" charset="0"/>
              <a:ea typeface="Mongolian Baiti" charset="0"/>
              <a:cs typeface="Mongolian Baiti" charset="0"/>
            </a:endParaRPr>
          </a:p>
        </p:txBody>
      </p:sp>
      <p:sp>
        <p:nvSpPr>
          <p:cNvPr id="16396" name="Prostokąt 17"/>
          <p:cNvSpPr>
            <a:spLocks noChangeArrowheads="1"/>
          </p:cNvSpPr>
          <p:nvPr/>
        </p:nvSpPr>
        <p:spPr bwMode="auto">
          <a:xfrm>
            <a:off x="6168222" y="2636838"/>
            <a:ext cx="517780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 smtClean="0"/>
          </a:p>
          <a:p>
            <a:pPr algn="ctr"/>
            <a:r>
              <a:rPr lang="pl-PL" sz="1600" dirty="0" smtClean="0"/>
              <a:t>Kwota </a:t>
            </a:r>
            <a:r>
              <a:rPr lang="pl-PL" sz="1600" dirty="0"/>
              <a:t>środków przeznaczona na realizację projektów </a:t>
            </a:r>
            <a:r>
              <a:rPr lang="pl-PL" sz="1600" dirty="0" smtClean="0"/>
              <a:t>pozakonkursowych w ramach POWER na </a:t>
            </a:r>
            <a:r>
              <a:rPr lang="pl-PL" sz="1600" dirty="0"/>
              <a:t>rok </a:t>
            </a:r>
            <a:r>
              <a:rPr lang="pl-PL" sz="1600" dirty="0" smtClean="0"/>
              <a:t>2018</a:t>
            </a:r>
          </a:p>
          <a:p>
            <a:pPr algn="ctr"/>
            <a:r>
              <a:rPr lang="pl-PL" sz="2000" b="1" dirty="0" smtClean="0"/>
              <a:t>13 </a:t>
            </a:r>
            <a:r>
              <a:rPr lang="pl-PL" sz="2000" b="1" dirty="0"/>
              <a:t>421 148,54 zł</a:t>
            </a:r>
            <a:endParaRPr lang="pl-PL" altLang="pl-PL" sz="2000" dirty="0">
              <a:solidFill>
                <a:schemeClr val="tx1"/>
              </a:solidFill>
              <a:latin typeface="Calibri" pitchFamily="32" charset="0"/>
              <a:ea typeface="Mongolian Baiti" charset="0"/>
              <a:cs typeface="Mongolian Baiti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849919" y="1993443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49 439 </a:t>
            </a:r>
            <a:r>
              <a:rPr lang="pl-PL" sz="2000" b="1" dirty="0" smtClean="0"/>
              <a:t>953,54 zł </a:t>
            </a:r>
            <a:endParaRPr lang="pl-PL" sz="2000" b="1" dirty="0"/>
          </a:p>
        </p:txBody>
      </p:sp>
      <p:sp>
        <p:nvSpPr>
          <p:cNvPr id="5" name="AutoShape 2" descr="Znalezione obrazy dla zapytania pieni&amp;aogon;dz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1" name="AutoShape 2" descr="Znalezione obrazy dla zapytania pieni&amp;aogon;dze"/>
          <p:cNvSpPr>
            <a:spLocks noChangeAspect="1" noChangeArrowheads="1"/>
          </p:cNvSpPr>
          <p:nvPr/>
        </p:nvSpPr>
        <p:spPr bwMode="auto">
          <a:xfrm>
            <a:off x="20666" y="2102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37" y="3913189"/>
            <a:ext cx="4198775" cy="1787227"/>
          </a:xfrm>
          <a:prstGeom prst="rect">
            <a:avLst/>
          </a:prstGeom>
        </p:spPr>
      </p:pic>
      <p:sp>
        <p:nvSpPr>
          <p:cNvPr id="8" name="AutoShape 4" descr="Znalezione obrazy dla zapytania pieni&amp;aogon;dz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3510" y="3913189"/>
            <a:ext cx="4025273" cy="180879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merytoryczne </a:t>
            </a:r>
            <a:r>
              <a:rPr lang="pl-PL" b="1" dirty="0" smtClean="0"/>
              <a:t>	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</a:p>
          <a:p>
            <a:pPr algn="just"/>
            <a:r>
              <a:rPr lang="pl-PL" dirty="0" smtClean="0"/>
              <a:t>3. Spójność </a:t>
            </a:r>
            <a:r>
              <a:rPr lang="pl-PL" dirty="0"/>
              <a:t>zadań przewidzianych do realizacji w ramach projektu oraz trafność doboru i opisu tych zadań, w tym opisu: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uzasadnienia potrzeby realizacji zadań;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planowanego sposobu realizacji zadań;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sposobu realizacji zasady równości szans i niedyskryminacji, w tym dostępności dla osób z niepełnosprawnościami;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wartości wskaźników realizacji właściwego celu szczegółowego PO WER lub innych wskaźników określonych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we </a:t>
            </a:r>
            <a:r>
              <a:rPr lang="pl-PL" dirty="0"/>
              <a:t>wniosku o dofinansowanie, które zostaną osiągnięte w ramach zadań;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sposobu, w jaki zostanie zachowana trwałość rezultatów projektu (o ile dotyczy);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uzasadnienia wyboru partnerów do realizacji poszczególnych zadań (o ile dotyczy) oraz trafność doboru wskaźników dla rozliczenia kwot ryczałtowych i dokumentów potwierdzających ich wykonanie (o ile dotyczy).</a:t>
            </a:r>
            <a:r>
              <a:rPr lang="pl-PL" dirty="0" smtClean="0"/>
              <a:t>	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0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merytoryczne </a:t>
            </a:r>
            <a:r>
              <a:rPr lang="pl-PL" b="1" dirty="0" smtClean="0"/>
              <a:t>	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</a:p>
          <a:p>
            <a:pPr algn="just"/>
            <a:r>
              <a:rPr lang="pl-PL" dirty="0"/>
              <a:t>4</a:t>
            </a:r>
            <a:r>
              <a:rPr lang="pl-PL" dirty="0" smtClean="0"/>
              <a:t>. Prawidłowość </a:t>
            </a:r>
            <a:r>
              <a:rPr lang="pl-PL" dirty="0"/>
              <a:t>sporządzenia budżetu projektu, w tym: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kwalifikowalność wydatków,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niezbędność wydatków do realizacji projektu i osiągania jego celów,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racjonalność i efektywność wydatków projektu,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poprawność uzasadnienia wydatków w ramach kwot ryczałtowych (o ile dotyczy),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zgodność ze standardem i cenami rynkowymi określonymi w wezwaniu do złożenia wniosku o dofinansowanie projektu </a:t>
            </a:r>
            <a:r>
              <a:rPr lang="pl-PL" dirty="0" smtClean="0"/>
              <a:t>pozakonkursowego </a:t>
            </a:r>
            <a:r>
              <a:rPr lang="pl-PL" sz="1500" dirty="0" smtClean="0"/>
              <a:t>(</a:t>
            </a:r>
            <a:r>
              <a:rPr lang="pl-PL" sz="1500" i="1" dirty="0" smtClean="0"/>
              <a:t>Nie </a:t>
            </a:r>
            <a:r>
              <a:rPr lang="pl-PL" sz="1500" i="1" dirty="0"/>
              <a:t>dotyczy projektów realizowanych na podstawie Wytycznych Ministra Infrastruktury i Rozwoju </a:t>
            </a:r>
            <a:r>
              <a:rPr lang="pl-PL" sz="1500" i="1" dirty="0" smtClean="0"/>
              <a:t/>
            </a:r>
            <a:br>
              <a:rPr lang="pl-PL" sz="1500" i="1" dirty="0" smtClean="0"/>
            </a:br>
            <a:r>
              <a:rPr lang="pl-PL" sz="1500" i="1" dirty="0" smtClean="0"/>
              <a:t>w </a:t>
            </a:r>
            <a:r>
              <a:rPr lang="pl-PL" sz="1500" i="1" dirty="0"/>
              <a:t>zakresie realizacji projektów finansowanych ze środków Funduszu Pracy w ramach programów operacyjnych współfinansowanych </a:t>
            </a:r>
            <a:r>
              <a:rPr lang="pl-PL" sz="1500" i="1" dirty="0" smtClean="0"/>
              <a:t/>
            </a:r>
            <a:br>
              <a:rPr lang="pl-PL" sz="1500" i="1" dirty="0" smtClean="0"/>
            </a:br>
            <a:r>
              <a:rPr lang="pl-PL" sz="1500" i="1" dirty="0" smtClean="0"/>
              <a:t>z </a:t>
            </a:r>
            <a:r>
              <a:rPr lang="pl-PL" sz="1500" i="1" dirty="0"/>
              <a:t>Europejskiego Funduszu Społecznego na lata </a:t>
            </a:r>
            <a:r>
              <a:rPr lang="pl-PL" sz="1500" i="1" dirty="0" smtClean="0"/>
              <a:t>2014-2020).</a:t>
            </a:r>
            <a:endParaRPr lang="pl-PL" dirty="0"/>
          </a:p>
          <a:p>
            <a:r>
              <a:rPr lang="pl-PL" dirty="0" smtClean="0"/>
              <a:t>	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87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895740"/>
            <a:ext cx="11348581" cy="578497"/>
          </a:xfrm>
        </p:spPr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Wymagane rezultaty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33525"/>
              </p:ext>
            </p:extLst>
          </p:nvPr>
        </p:nvGraphicFramePr>
        <p:xfrm>
          <a:off x="333287" y="1362269"/>
          <a:ext cx="10629240" cy="4889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498">
                <a:tc rowSpan="2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Wskaźniki rezultatu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Wartość docelowa wskaźnika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zrealizowania w okresie od 01.01.2017 r.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30.06.2018 r. 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49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Wartość ogółem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% liczby osób bezrobotnych objętych wsparciem w programie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498">
                <a:tc>
                  <a:txBody>
                    <a:bodyPr/>
                    <a:lstStyle/>
                    <a:p>
                      <a:r>
                        <a:rPr lang="pl-PL" dirty="0" smtClean="0"/>
                        <a:t>1.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bezrobotnych, które otrzymały ofertę pracy, kształcenia ustawicznego, przygotowania zawodowego lub stażu po opuszczeniu programu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3071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75%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9248">
                <a:tc>
                  <a:txBody>
                    <a:bodyPr/>
                    <a:lstStyle/>
                    <a:p>
                      <a:r>
                        <a:rPr lang="pl-PL" dirty="0" smtClean="0"/>
                        <a:t>2.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bezrobotnych, uczestniczących w kształceniu/szkoleniu lub uzyskujących kwalifikacje lub pracujących (łącznie z pracującymi na własny rachunek) po opuszczeniu programu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</a:t>
                      </a:r>
                      <a:r>
                        <a:rPr lang="pl-PL" baseline="0" dirty="0" smtClean="0"/>
                        <a:t> 840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69%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498">
                <a:tc>
                  <a:txBody>
                    <a:bodyPr/>
                    <a:lstStyle/>
                    <a:p>
                      <a:r>
                        <a:rPr lang="pl-PL" dirty="0" smtClean="0"/>
                        <a:t>3.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bezrobotnych, które ukończyły interwencję wspieraną w ramach Inicjatywy na rzecz zatrudnienia ludzi młodych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3780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92%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886409"/>
            <a:ext cx="11348581" cy="513184"/>
          </a:xfrm>
        </p:spPr>
        <p:txBody>
          <a:bodyPr/>
          <a:lstStyle/>
          <a:p>
            <a:pPr algn="ctr"/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788855"/>
              </p:ext>
            </p:extLst>
          </p:nvPr>
        </p:nvGraphicFramePr>
        <p:xfrm>
          <a:off x="333287" y="1399594"/>
          <a:ext cx="10629240" cy="4846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1940">
                <a:tc rowSpan="2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Wskaźniki</a:t>
                      </a:r>
                      <a:r>
                        <a:rPr lang="pl-PL" baseline="0" dirty="0" smtClean="0"/>
                        <a:t> rezultatu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Wartość docelowa wskaźnika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zrealizowania w okresie od 01.01.2017 r.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30.06.2018 r. 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9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Wartość ogółem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% liczby osób bezrobotnych objętych wsparciem w programie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914">
                <a:tc>
                  <a:txBody>
                    <a:bodyPr/>
                    <a:lstStyle/>
                    <a:p>
                      <a:r>
                        <a:rPr lang="pl-PL" dirty="0" smtClean="0"/>
                        <a:t>4.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długotrwale bezrobotnych, które otrzymały ofertę pracy, kształcenia ustawicznego, przygotowania zawodowego lub stażu po opuszczeniu programu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1 232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77%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588">
                <a:tc>
                  <a:txBody>
                    <a:bodyPr/>
                    <a:lstStyle/>
                    <a:p>
                      <a:r>
                        <a:rPr lang="pl-PL" dirty="0" smtClean="0"/>
                        <a:t>5.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długotrwale bezrobotnych, uczestniczących w kształceniu/szkoleniu lub uzyskujących kwalifikacje lub pracujących (łącznie z pracującymi na własny rachunek) po opuszczeniu programu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951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59%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914">
                <a:tc>
                  <a:txBody>
                    <a:bodyPr/>
                    <a:lstStyle/>
                    <a:p>
                      <a:r>
                        <a:rPr lang="pl-PL" dirty="0" smtClean="0"/>
                        <a:t>6.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długotrwale bezrobotnych, które ukończyły interwencję wspieraną w ramach Inicjatywy na rzecz zatrudnienia ludzi młodych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1 499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 smtClean="0"/>
                    </a:p>
                    <a:p>
                      <a:pPr algn="ctr"/>
                      <a:r>
                        <a:rPr lang="pl-PL" sz="1800" dirty="0" smtClean="0"/>
                        <a:t>94%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114352"/>
            <a:ext cx="11348581" cy="500715"/>
          </a:xfrm>
        </p:spPr>
        <p:txBody>
          <a:bodyPr/>
          <a:lstStyle/>
          <a:p>
            <a:pPr algn="ctr"/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345801"/>
              </p:ext>
            </p:extLst>
          </p:nvPr>
        </p:nvGraphicFramePr>
        <p:xfrm>
          <a:off x="333287" y="1640687"/>
          <a:ext cx="10629240" cy="278346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90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Wskaźniki</a:t>
                      </a:r>
                      <a:r>
                        <a:rPr lang="pl-PL" baseline="0" dirty="0" smtClean="0"/>
                        <a:t> Produktu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Wartość docelowa wskaźnika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zrealizowania w okresie od 01.01.2017 r. do 30.06.2018 r. 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754">
                <a:tc>
                  <a:txBody>
                    <a:bodyPr/>
                    <a:lstStyle/>
                    <a:p>
                      <a:r>
                        <a:rPr lang="pl-PL" dirty="0" smtClean="0"/>
                        <a:t>1.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bezrobotnych (łącznie z długotrwale bezrobotnymi) objętych wsparciem w programie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4</a:t>
                      </a:r>
                      <a:r>
                        <a:rPr lang="pl-PL" sz="1800" baseline="0" dirty="0" smtClean="0"/>
                        <a:t> 106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307">
                <a:tc>
                  <a:txBody>
                    <a:bodyPr/>
                    <a:lstStyle/>
                    <a:p>
                      <a:r>
                        <a:rPr lang="pl-PL" dirty="0" smtClean="0"/>
                        <a:t>2.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długotrwale bezrobotnych objętych wsparciem w programie</a:t>
                      </a:r>
                      <a:endParaRPr lang="pl-P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1 592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695" y="4389120"/>
            <a:ext cx="11089755" cy="1700531"/>
          </a:xfrm>
        </p:spPr>
        <p:txBody>
          <a:bodyPr/>
          <a:lstStyle/>
          <a:p>
            <a:pPr algn="just"/>
            <a:r>
              <a:rPr lang="pl-PL" sz="1600" b="1" dirty="0" smtClean="0">
                <a:solidFill>
                  <a:srgbClr val="FF0000"/>
                </a:solidFill>
                <a:latin typeface="+mn-lt"/>
              </a:rPr>
              <a:t>UWAGA</a:t>
            </a:r>
          </a:p>
          <a:p>
            <a:pPr algn="just"/>
            <a:r>
              <a:rPr lang="pl-PL" sz="1600" b="1" dirty="0" smtClean="0">
                <a:solidFill>
                  <a:schemeClr val="tx1"/>
                </a:solidFill>
                <a:latin typeface="+mn-lt"/>
              </a:rPr>
              <a:t>Wnioskodawca </a:t>
            </a:r>
            <a:r>
              <a:rPr lang="pl-PL" sz="1600" b="1" dirty="0">
                <a:solidFill>
                  <a:schemeClr val="tx1"/>
                </a:solidFill>
                <a:latin typeface="+mn-lt"/>
              </a:rPr>
              <a:t>jest zobowiązany do wyboru wszystkich wskaźników horyzontalnych </a:t>
            </a:r>
            <a:r>
              <a:rPr lang="pl-PL" sz="1600" dirty="0" smtClean="0">
                <a:solidFill>
                  <a:schemeClr val="tx1"/>
                </a:solidFill>
                <a:latin typeface="+mn-lt"/>
              </a:rPr>
              <a:t>spośród </a:t>
            </a:r>
            <a:r>
              <a:rPr lang="pl-PL" sz="1600" dirty="0">
                <a:solidFill>
                  <a:schemeClr val="tx1"/>
                </a:solidFill>
                <a:latin typeface="+mn-lt"/>
              </a:rPr>
              <a:t>wskazanych w tabeli </a:t>
            </a:r>
            <a:r>
              <a:rPr lang="pl-PL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1600" dirty="0" smtClean="0">
                <a:solidFill>
                  <a:schemeClr val="tx1"/>
                </a:solidFill>
                <a:latin typeface="+mn-lt"/>
              </a:rPr>
            </a:br>
            <a:r>
              <a:rPr lang="pl-PL" sz="1600" dirty="0" smtClean="0">
                <a:solidFill>
                  <a:schemeClr val="tx1"/>
                </a:solidFill>
                <a:latin typeface="+mn-lt"/>
              </a:rPr>
              <a:t>oraz do </a:t>
            </a:r>
            <a:r>
              <a:rPr lang="pl-PL" sz="1600" dirty="0">
                <a:solidFill>
                  <a:schemeClr val="tx1"/>
                </a:solidFill>
                <a:latin typeface="+mn-lt"/>
              </a:rPr>
              <a:t>określenia ich wartości docelowej w odniesieniu do założeń projektu. Monitoring wskaźników horyzontalnych, co do zasady prowadzony jest w celach informacyjnych w związku z czym w przypadku braku możliwości określenia wartości docelowej wskaźnika na etapie konstruowania założeń projektu IP dopuszcza możliwość wprowadzenia wartości docelowej równej 0. Natomiast na etapie realizacji projektu (wniosku o płatność) powinien zostać odnotowany faktyczny przyrost wskaźnika (jeśli wystąpi).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09590550"/>
              </p:ext>
            </p:extLst>
          </p:nvPr>
        </p:nvGraphicFramePr>
        <p:xfrm>
          <a:off x="0" y="1670050"/>
          <a:ext cx="11348333" cy="23599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3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81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7626" marR="976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Wskaźniki horyzontalne</a:t>
                      </a:r>
                      <a:endParaRPr lang="pl-PL" b="0" dirty="0"/>
                    </a:p>
                  </a:txBody>
                  <a:tcPr marL="97626" marR="976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34">
                <a:tc>
                  <a:txBody>
                    <a:bodyPr/>
                    <a:lstStyle/>
                    <a:p>
                      <a:r>
                        <a:rPr lang="pl-PL" dirty="0" smtClean="0"/>
                        <a:t>1.</a:t>
                      </a:r>
                      <a:endParaRPr lang="pl-PL" dirty="0"/>
                    </a:p>
                  </a:txBody>
                  <a:tcPr marL="97626" marR="976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Liczba obiektów dostosowanych do potrzeb osób z niepełnosprawnościami 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626" marR="976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368">
                <a:tc>
                  <a:txBody>
                    <a:bodyPr/>
                    <a:lstStyle/>
                    <a:p>
                      <a:r>
                        <a:rPr lang="pl-PL" dirty="0" smtClean="0"/>
                        <a:t>2.</a:t>
                      </a:r>
                      <a:endParaRPr lang="pl-PL" dirty="0"/>
                    </a:p>
                  </a:txBody>
                  <a:tcPr marL="97626" marR="97626"/>
                </a:tc>
                <a:tc>
                  <a:txBody>
                    <a:bodyPr/>
                    <a:lstStyle/>
                    <a:p>
                      <a:pPr marL="226695" indent="-99060"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Liczba osób objętych szkoleniami/doradztwem w </a:t>
                      </a:r>
                      <a:r>
                        <a:rPr lang="pl-PL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zakresie </a:t>
                      </a: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kompetencji cyfrowych</a:t>
                      </a:r>
                    </a:p>
                  </a:txBody>
                  <a:tcPr marL="73220" marR="732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429">
                <a:tc>
                  <a:txBody>
                    <a:bodyPr/>
                    <a:lstStyle/>
                    <a:p>
                      <a:r>
                        <a:rPr lang="pl-PL" dirty="0" smtClean="0"/>
                        <a:t>3.</a:t>
                      </a:r>
                      <a:endParaRPr lang="pl-PL" dirty="0"/>
                    </a:p>
                  </a:txBody>
                  <a:tcPr marL="97626" marR="97626"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Liczba projektów, w których sfinansowano koszty racjonalnych usprawnień dla osób 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z niepełnosprawnościami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626" marR="976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3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3.1.1 Wskaźniki realizacji celu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należy </a:t>
            </a:r>
            <a:r>
              <a:rPr lang="pl-PL" dirty="0"/>
              <a:t>wybrać z listy </a:t>
            </a:r>
            <a:r>
              <a:rPr lang="pl-PL" dirty="0" smtClean="0"/>
              <a:t>rozwijanej </a:t>
            </a:r>
            <a:r>
              <a:rPr lang="pl-PL" dirty="0"/>
              <a:t>cel szczegółowy PO WER, do którego osiągnięcia przyczyni się realizacja </a:t>
            </a:r>
            <a:r>
              <a:rPr lang="pl-PL" dirty="0" smtClean="0"/>
              <a:t>projektu </a:t>
            </a:r>
            <a:br>
              <a:rPr lang="pl-PL" dirty="0" smtClean="0"/>
            </a:br>
            <a:r>
              <a:rPr lang="pl-PL" dirty="0" smtClean="0"/>
              <a:t>-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Zwiększenie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możliwości zatrudnienia osób młodych do 29 roku życia bez pracy, w tym w szczególności osób, które nie uczestniczą w kształceniu i szkoleniu (tzw. młodzież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NEET).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należy określić, w jaki sposób mierzona będzie realizacja celu projektu poprzez ustalenie wskaźników pomiaru celu. Wskaźniki </a:t>
            </a:r>
            <a:r>
              <a:rPr lang="pl-PL" dirty="0"/>
              <a:t>pomiaru celu można wybrać z listy rozwijanej wyświetlającej się w SOWA. </a:t>
            </a:r>
            <a:r>
              <a:rPr lang="pl-PL" dirty="0" smtClean="0"/>
              <a:t>Konieczne </a:t>
            </a:r>
            <a:r>
              <a:rPr lang="pl-PL" dirty="0"/>
              <a:t>jest wybranie wszystkich wskaźników produktu określonych dla danego poddziałania w </a:t>
            </a:r>
            <a:r>
              <a:rPr lang="pl-PL" dirty="0" err="1" smtClean="0"/>
              <a:t>SzOOP</a:t>
            </a:r>
            <a:r>
              <a:rPr lang="pl-PL" dirty="0" smtClean="0"/>
              <a:t> –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wszystkie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wskaźniki produktu wymienione w pkt 3.4 Regulaminu naboru. </a:t>
            </a:r>
            <a:r>
              <a:rPr lang="pl-PL" dirty="0" smtClean="0"/>
              <a:t>Dodatkowo należy wskazać wskaźniki </a:t>
            </a:r>
            <a:r>
              <a:rPr lang="pl-PL" dirty="0"/>
              <a:t>rezultatu (określone dla danego poddziałania w SZOOP</a:t>
            </a:r>
            <a:r>
              <a:rPr lang="pl-PL" dirty="0" smtClean="0"/>
              <a:t>) – 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wszystkie wskaźniki rezultatu wymienione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w pkt 3.4 Regulaminu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naboru.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n</a:t>
            </a:r>
            <a:r>
              <a:rPr lang="pl-PL" dirty="0" smtClean="0"/>
              <a:t>ależy wybrać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wszystkie wskaźniki horyzontalne wymienione w pkt. 3.4.4 Regulaminu naboru</a:t>
            </a:r>
            <a:r>
              <a:rPr lang="pl-PL" dirty="0" smtClean="0"/>
              <a:t>,  </a:t>
            </a:r>
            <a:r>
              <a:rPr lang="pl-PL" dirty="0"/>
              <a:t>oraz </a:t>
            </a:r>
            <a:r>
              <a:rPr lang="pl-PL" dirty="0" smtClean="0"/>
              <a:t>należy  określić </a:t>
            </a:r>
            <a:r>
              <a:rPr lang="pl-PL" dirty="0"/>
              <a:t>ich wartości </a:t>
            </a:r>
            <a:r>
              <a:rPr lang="pl-PL" dirty="0" smtClean="0"/>
              <a:t>docelowe w </a:t>
            </a:r>
            <a:r>
              <a:rPr lang="pl-PL" dirty="0"/>
              <a:t>odniesieniu do założeń projektu. Monitoring wskaźników horyzontalnych, </a:t>
            </a:r>
            <a:r>
              <a:rPr lang="pl-PL" dirty="0" smtClean="0"/>
              <a:t>prowadzony </a:t>
            </a:r>
            <a:r>
              <a:rPr lang="pl-PL" dirty="0"/>
              <a:t>jest w celach informacyjnych w związku z czym w przypadku braku możliwości określenia wartości docelowej wskaźnika na etapie konstruowania założeń projektu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IP dopuszcza możliwość wprowadzenia wartości docelowej równej 0</a:t>
            </a:r>
            <a:r>
              <a:rPr lang="pl-PL" dirty="0"/>
              <a:t>. Natomiast na etapie realizacji projektu (wniosku o płatność) powinien zostać odnotowany faktyczny przyrost wskaźnika (jeśli wystąpi).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973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C00000"/>
                </a:solidFill>
              </a:rPr>
              <a:t>Najważniejsze zagadnienia dotyczące wypełniania wniosku o </a:t>
            </a:r>
            <a:r>
              <a:rPr lang="pl-PL" dirty="0" smtClean="0">
                <a:solidFill>
                  <a:srgbClr val="C00000"/>
                </a:solidFill>
              </a:rPr>
              <a:t>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Należy pamiętać, że wskazane wskaźniki są jedynie wybranymi wskaźnikami i mogą nie obejmować całości rezultatów w ramach danego projektu. W związku z tym, oprócz wymienionych na liście rozwijanej wskaźników, PUP może określić też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własne wskaźniki pomiaru celu zgodnie ze specyfiką projektu (wskaźniki projektowe).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Jednocześnie, w zależności od brzmienia kryteriów wyboru projektów, konieczne jest niekiedy określenie wskaźników, służących weryfikacji spełnienia danego kryterium.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Zgodnie z pkt. 4.8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Regulaminu naboru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w pkt. 3.1.1 wniosku o dofinansowanie projektu jako dodatkowe wskaźniki projektowe należy określić wskaźniki mierzące kryteria dostępu nr 1,  2,  3, 4 oraz 9 – jeśli dotyczy 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W przypadku kryterium nr 9 wskaźniki powinny przyjmować następujące brzmienie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: Liczba osób, które uzyskały kwalifikacje po opuszczeniu programu, Liczba osób, które nabyły kompetencje po opuszczeniu programu.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93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3.1.2 </a:t>
            </a:r>
            <a:r>
              <a:rPr lang="pl-PL" b="1" dirty="0"/>
              <a:t>Wskaż cel główny projektu i opisz, w jaki sposób projekt przyczyni się do osiągnięcia celu szczegółowego PO </a:t>
            </a:r>
            <a:r>
              <a:rPr lang="pl-PL" b="1" dirty="0" smtClean="0"/>
              <a:t>WER</a:t>
            </a:r>
          </a:p>
          <a:p>
            <a:pPr algn="just"/>
            <a:r>
              <a:rPr lang="pl-PL" sz="1700" dirty="0"/>
              <a:t>P</a:t>
            </a:r>
            <a:r>
              <a:rPr lang="pl-PL" sz="1700" dirty="0" smtClean="0"/>
              <a:t>odpunkt </a:t>
            </a:r>
            <a:r>
              <a:rPr lang="pl-PL" sz="1700" dirty="0"/>
              <a:t>3.1.2 wniosku jest punktem opisowym. Należy w nim wskazać wyłącznie następujący cel główny projektu: </a:t>
            </a:r>
          </a:p>
          <a:p>
            <a:pPr algn="just"/>
            <a:r>
              <a:rPr lang="pl-PL" sz="1700" i="1" dirty="0">
                <a:solidFill>
                  <a:schemeClr val="accent5">
                    <a:lumMod val="75000"/>
                  </a:schemeClr>
                </a:solidFill>
              </a:rPr>
              <a:t>Zwiększenie możliwości zatrudnienia osób młodych do 29 roku życia pozostających bez pracy w powiecie X</a:t>
            </a:r>
            <a:r>
              <a:rPr lang="pl-PL" sz="1700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 algn="just"/>
            <a:r>
              <a:rPr lang="pl-PL" sz="1700" dirty="0"/>
              <a:t>Nie należy w nim opisywać, w jaki sposób projekt przyczyni się do osiągnięcia właściwego celu szczegółowego PO WER, wskazanego w podpunkcie 3.1.1 wniosku.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1467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3.2 Grupy docelowe</a:t>
            </a:r>
          </a:p>
          <a:p>
            <a:r>
              <a:rPr lang="pl-PL" dirty="0"/>
              <a:t>Zgodnie z pkt</a:t>
            </a:r>
            <a:r>
              <a:rPr lang="pl-PL" i="1" dirty="0"/>
              <a:t>. 4.8 Regulaminu naboru</a:t>
            </a:r>
            <a:r>
              <a:rPr lang="pl-PL" dirty="0"/>
              <a:t> w pkt. </a:t>
            </a:r>
            <a:r>
              <a:rPr lang="pl-PL" dirty="0" smtClean="0"/>
              <a:t>3.2 </a:t>
            </a:r>
            <a:r>
              <a:rPr lang="pl-PL" dirty="0"/>
              <a:t>wniosku o dofinansowanie projektu </a:t>
            </a:r>
            <a:r>
              <a:rPr lang="pl-PL" dirty="0" smtClean="0"/>
              <a:t>należy zawrzeć zapisy odnoszące się do kryteriów dostępu nr: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1, 3, 4, 5, 6, 8, 10,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7 i 9 – jeśli dotyczy,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2 – opcjonalnie (określenie wskaźników efektywności zatrudnieniowej w pkt. 3.1.1 jest wystarczające do spełnienia kryterium).</a:t>
            </a:r>
            <a:endParaRPr lang="pl-PL" b="1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035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073149" y="1576871"/>
          <a:ext cx="10045702" cy="4027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018">
                  <a:extLst>
                    <a:ext uri="{9D8B030D-6E8A-4147-A177-3AD203B41FA5}">
                      <a16:colId xmlns:a16="http://schemas.microsoft.com/office/drawing/2014/main" val="3940114090"/>
                    </a:ext>
                  </a:extLst>
                </a:gridCol>
                <a:gridCol w="1468112">
                  <a:extLst>
                    <a:ext uri="{9D8B030D-6E8A-4147-A177-3AD203B41FA5}">
                      <a16:colId xmlns:a16="http://schemas.microsoft.com/office/drawing/2014/main" val="2859862981"/>
                    </a:ext>
                  </a:extLst>
                </a:gridCol>
                <a:gridCol w="3287169">
                  <a:extLst>
                    <a:ext uri="{9D8B030D-6E8A-4147-A177-3AD203B41FA5}">
                      <a16:colId xmlns:a16="http://schemas.microsoft.com/office/drawing/2014/main" val="2848336201"/>
                    </a:ext>
                  </a:extLst>
                </a:gridCol>
                <a:gridCol w="2493715">
                  <a:extLst>
                    <a:ext uri="{9D8B030D-6E8A-4147-A177-3AD203B41FA5}">
                      <a16:colId xmlns:a16="http://schemas.microsoft.com/office/drawing/2014/main" val="2342431716"/>
                    </a:ext>
                  </a:extLst>
                </a:gridCol>
                <a:gridCol w="2323688">
                  <a:extLst>
                    <a:ext uri="{9D8B030D-6E8A-4147-A177-3AD203B41FA5}">
                      <a16:colId xmlns:a16="http://schemas.microsoft.com/office/drawing/2014/main" val="2833876996"/>
                    </a:ext>
                  </a:extLst>
                </a:gridCol>
              </a:tblGrid>
              <a:tr h="97716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projektu w 2017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projektu w 2018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III edycji projektu łącznie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09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Białogard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1 807 141,00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673 367,97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2 480 508,97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7737264"/>
                  </a:ext>
                </a:extLst>
              </a:tr>
              <a:tr h="2793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2.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Choszczno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1 748 790,00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651 625,33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2 400 415,33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47119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3.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Drawsko Pomorskie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1 867 313,00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695 789,11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2 563 102,11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2388172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Goleniów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1 485 849,00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553 649,67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2 039 498,67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35950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Gryfice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1 801 337,00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671 205,27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2 472 542,27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532716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Gryfino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2 031 835,00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757 092,40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2 788 927,40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472130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7.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Kamień Pomorski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1 505 800,00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561 083,75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2 066 883,75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9308984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8.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Kołobrzeg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1 229 145,00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457 997,86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1 687 142,86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98849"/>
                  </a:ext>
                </a:extLst>
              </a:tr>
              <a:tr h="5064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9.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Koszalin +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Miasto Koszalin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3 725 991,00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1 388 360,09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5 114 351,09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297713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10.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Łobez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1 486 435,00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553 867,96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2 040 302,96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9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3.3 </a:t>
            </a:r>
            <a:r>
              <a:rPr lang="pl-PL" b="1" dirty="0"/>
              <a:t>Ryzyko nieosiągnięcia założeń projektu – NIE </a:t>
            </a:r>
            <a:r>
              <a:rPr lang="pl-PL" b="1" dirty="0" smtClean="0"/>
              <a:t>DOTYCZY</a:t>
            </a:r>
          </a:p>
          <a:p>
            <a:r>
              <a:rPr lang="pl-PL" b="1" dirty="0"/>
              <a:t>3.4 Krótki opis projektu </a:t>
            </a:r>
            <a:endParaRPr lang="pl-PL" dirty="0"/>
          </a:p>
          <a:p>
            <a:r>
              <a:rPr lang="pl-PL" dirty="0"/>
              <a:t>W punkcie 3.4 należy podać krótki opis projektu,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który zawarty zostanie w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SL2014.</a:t>
            </a: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UWAGA! </a:t>
            </a:r>
            <a:r>
              <a:rPr lang="pl-PL" dirty="0" smtClean="0"/>
              <a:t>Punkt </a:t>
            </a:r>
            <a:r>
              <a:rPr lang="pl-PL" dirty="0"/>
              <a:t>3.4 wniosku nie jest brany pod uwagę w ramach oceny projektu. </a:t>
            </a:r>
            <a:r>
              <a:rPr lang="pl-PL" dirty="0" smtClean="0"/>
              <a:t>Brak </a:t>
            </a:r>
            <a:r>
              <a:rPr lang="pl-PL" dirty="0"/>
              <a:t>wypełnienia tego punktu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we </a:t>
            </a:r>
            <a:r>
              <a:rPr lang="pl-PL" dirty="0"/>
              <a:t>wniosku traktowany jest jednak jako brak </a:t>
            </a:r>
            <a:r>
              <a:rPr lang="pl-PL" dirty="0" smtClean="0"/>
              <a:t>formalny i Beneficjent </a:t>
            </a:r>
            <a:r>
              <a:rPr lang="pl-PL" dirty="0"/>
              <a:t>wzywany jest do </a:t>
            </a:r>
            <a:r>
              <a:rPr lang="pl-PL" dirty="0" smtClean="0"/>
              <a:t>jego uzupełnienia.</a:t>
            </a:r>
            <a:endParaRPr lang="pl-PL" b="1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721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b="1" dirty="0" smtClean="0"/>
              <a:t>4.1 Zadania -  </a:t>
            </a:r>
            <a:r>
              <a:rPr lang="pl-PL" u="sng" dirty="0" smtClean="0"/>
              <a:t>Nazwa </a:t>
            </a:r>
            <a:r>
              <a:rPr lang="pl-PL" u="sng" dirty="0"/>
              <a:t>zadania</a:t>
            </a:r>
            <a:r>
              <a:rPr lang="pl-PL" dirty="0"/>
              <a:t> – należy wpisać wyłącznie nazwę zadania równoznaczną z konkretnym instrumentem lub usługą rynku pracy wymienioną w ustawie o promocji zatrudnienia (…), z wyłączeniem robót publicznych, które nie mogą być realizowane w ramach projektu. Jako odrębne zadania wykazywane są również usługi rynku pracy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rozumieniu art. 35 ust. 1 pkt 1 i 3 ustawy o promocji zatrudnienia (…), które nie są finansowane w ramach projektu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ze </a:t>
            </a:r>
            <a:r>
              <a:rPr lang="pl-PL" dirty="0"/>
              <a:t>środków Funduszu Pracy. </a:t>
            </a:r>
          </a:p>
          <a:p>
            <a:pPr algn="just"/>
            <a:r>
              <a:rPr lang="pl-PL" dirty="0" smtClean="0"/>
              <a:t>W </a:t>
            </a:r>
            <a:r>
              <a:rPr lang="pl-PL" dirty="0"/>
              <a:t>projektach </a:t>
            </a:r>
            <a:r>
              <a:rPr lang="pl-PL" dirty="0" smtClean="0"/>
              <a:t>nie </a:t>
            </a:r>
            <a:r>
              <a:rPr lang="pl-PL" dirty="0"/>
              <a:t>ma zadania pn. „Zarządzanie projektem”, czy też „Promocja projektu”, gdyż stanowią one koszty pośrednie.</a:t>
            </a:r>
            <a:r>
              <a:rPr lang="pl-PL" i="1" dirty="0"/>
              <a:t> </a:t>
            </a:r>
          </a:p>
          <a:p>
            <a:endParaRPr lang="pl-PL" dirty="0"/>
          </a:p>
          <a:p>
            <a:pPr lvl="0"/>
            <a:r>
              <a:rPr lang="pl-PL" dirty="0" smtClean="0"/>
              <a:t>Partner </a:t>
            </a:r>
            <a:r>
              <a:rPr lang="pl-PL" dirty="0"/>
              <a:t>realizujący zadanie – </a:t>
            </a:r>
            <a:r>
              <a:rPr lang="pl-PL" b="1" dirty="0"/>
              <a:t>NIE DOTYCZY</a:t>
            </a:r>
            <a:endParaRPr lang="pl-PL" dirty="0"/>
          </a:p>
          <a:p>
            <a:pPr lvl="0"/>
            <a:r>
              <a:rPr lang="pl-PL" dirty="0"/>
              <a:t>Szczegółowy opis zadania – </a:t>
            </a:r>
            <a:r>
              <a:rPr lang="pl-PL" b="1" dirty="0"/>
              <a:t>NIE DOTYCZY</a:t>
            </a:r>
            <a:endParaRPr lang="pl-PL" dirty="0"/>
          </a:p>
          <a:p>
            <a:pPr lvl="0"/>
            <a:r>
              <a:rPr lang="pl-PL" dirty="0"/>
              <a:t>Uzasadnienie wyboru partnera dla zadania – </a:t>
            </a:r>
            <a:r>
              <a:rPr lang="pl-PL" b="1" dirty="0"/>
              <a:t>NIE DOTYCZY</a:t>
            </a:r>
            <a:endParaRPr lang="pl-PL" dirty="0"/>
          </a:p>
          <a:p>
            <a:pPr lvl="0"/>
            <a:r>
              <a:rPr lang="pl-PL" dirty="0"/>
              <a:t>Trwałość i wpływ rezultatów projektu </a:t>
            </a:r>
            <a:r>
              <a:rPr lang="pl-PL" b="1" dirty="0"/>
              <a:t>–</a:t>
            </a:r>
            <a:r>
              <a:rPr lang="pl-PL" dirty="0"/>
              <a:t> </a:t>
            </a:r>
            <a:r>
              <a:rPr lang="pl-PL" b="1" dirty="0"/>
              <a:t>NIE DOTYCZY </a:t>
            </a:r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969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r>
              <a:rPr lang="pl-PL" b="1" dirty="0" smtClean="0"/>
              <a:t>4.2 </a:t>
            </a:r>
            <a:r>
              <a:rPr lang="pl-PL" b="1" dirty="0"/>
              <a:t>K</a:t>
            </a:r>
            <a:r>
              <a:rPr lang="pl-PL" b="1" dirty="0" smtClean="0"/>
              <a:t>woty ryczałtowe - </a:t>
            </a:r>
            <a:r>
              <a:rPr lang="pl-PL" b="1" dirty="0"/>
              <a:t>NIE </a:t>
            </a:r>
            <a:r>
              <a:rPr lang="pl-PL" b="1" dirty="0" smtClean="0"/>
              <a:t>DOTYCZY</a:t>
            </a:r>
            <a:endParaRPr lang="pl-PL" b="1" dirty="0"/>
          </a:p>
          <a:p>
            <a:r>
              <a:rPr lang="pl-PL" b="1" dirty="0" smtClean="0"/>
              <a:t>4.3 </a:t>
            </a:r>
            <a:r>
              <a:rPr lang="pl-PL" b="1" dirty="0"/>
              <a:t>Potencjał wnioskodawcy i partnerów – NIE DOTYCZY</a:t>
            </a:r>
            <a:endParaRPr lang="pl-PL" dirty="0"/>
          </a:p>
          <a:p>
            <a:r>
              <a:rPr lang="pl-PL" b="1" dirty="0"/>
              <a:t>4.4 Doświadczenie wnioskodawcy i partnerów – NIE DOTYCZY</a:t>
            </a:r>
            <a:endParaRPr lang="pl-PL" dirty="0"/>
          </a:p>
          <a:p>
            <a:r>
              <a:rPr lang="pl-PL" b="1" dirty="0"/>
              <a:t>4.5 Sposób zarządzania projektem – NIE DOTYCZY</a:t>
            </a:r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423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algn="just"/>
            <a:r>
              <a:rPr lang="pl-PL" dirty="0"/>
              <a:t>Wszystkie kwoty w szczegółowym budżecie wyrażone są w polskich złotych (do dwóch miejsc po przecinku)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 zależności od tego czy podatek VAT jest wydatkiem kwalifikowalnym, kwoty podawane są z podatkiem VAT lub bez – zgodnie z oświadczeniem (</a:t>
            </a:r>
            <a:r>
              <a:rPr lang="pl-PL" i="1" dirty="0"/>
              <a:t>sekcja IX deklaracja VAT</a:t>
            </a:r>
            <a:r>
              <a:rPr lang="pl-PL" dirty="0"/>
              <a:t>). </a:t>
            </a:r>
          </a:p>
          <a:p>
            <a:pPr algn="just"/>
            <a:r>
              <a:rPr lang="pl-PL" dirty="0"/>
              <a:t>W przypadku projektów pozakonkursowych PUP należy </a:t>
            </a:r>
            <a:r>
              <a:rPr lang="pl-PL" dirty="0" smtClean="0"/>
              <a:t>uwzględnić </a:t>
            </a:r>
            <a:r>
              <a:rPr lang="pl-PL" dirty="0"/>
              <a:t>pole dotyczące „</a:t>
            </a:r>
            <a:r>
              <a:rPr lang="pl-PL" i="1" dirty="0"/>
              <a:t>pomocy de </a:t>
            </a:r>
            <a:r>
              <a:rPr lang="pl-PL" i="1" dirty="0" err="1"/>
              <a:t>minimis</a:t>
            </a:r>
            <a:r>
              <a:rPr lang="pl-PL" dirty="0" smtClean="0"/>
              <a:t>”, zaznaczając </a:t>
            </a:r>
            <a:r>
              <a:rPr lang="pl-PL" dirty="0"/>
              <a:t>przy tych wydatkach, które dotyczą pomocy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dirty="0"/>
              <a:t>, odpowiedni </a:t>
            </a:r>
            <a:r>
              <a:rPr lang="pl-PL" dirty="0" err="1"/>
              <a:t>check-box</a:t>
            </a:r>
            <a:r>
              <a:rPr lang="pl-PL" dirty="0"/>
              <a:t>. Po wypełnieniu pól wydatki zostaną zsumowane w polu „Wydatki objęte pomocą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dirty="0"/>
              <a:t>”.  </a:t>
            </a:r>
            <a:r>
              <a:rPr lang="pl-PL" dirty="0" smtClean="0"/>
              <a:t>Należy </a:t>
            </a:r>
            <a:r>
              <a:rPr lang="pl-PL" dirty="0"/>
              <a:t>jednak zaznaczyć, że w przypadku projektów pozakonkursowych PUP, nie ma obowiązku wskazywania metodologii wyliczania wartości wydatków objętych pomocą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dirty="0"/>
              <a:t> w polu znajdującym się pod szczegółowym budżetem projektu.</a:t>
            </a:r>
          </a:p>
          <a:p>
            <a:r>
              <a:rPr lang="pl-PL" b="1" dirty="0"/>
              <a:t>W sekcji X Uzasadnienie wydatków</a:t>
            </a:r>
            <a:r>
              <a:rPr lang="pl-PL" dirty="0"/>
              <a:t> </a:t>
            </a:r>
            <a:r>
              <a:rPr lang="pl-PL" b="1" dirty="0"/>
              <a:t>– NIE DOTYCZY</a:t>
            </a:r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101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Najważniejsze zagadnienia dotyczące wypełniania wniosku o dofinansowanie – </a:t>
            </a:r>
            <a:r>
              <a:rPr lang="pl-PL" dirty="0" err="1" smtClean="0">
                <a:solidFill>
                  <a:srgbClr val="C00000"/>
                </a:solidFill>
              </a:rPr>
              <a:t>c.d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r>
              <a:rPr lang="pl-PL" dirty="0"/>
              <a:t>Do harmonogramu realizacji projektu automatycznie przenoszone są zadania zdefiniowane w punkcie 4.1 wniosku. W ramach każdego z zadań w polu oznaczonym „Etap” należy wpisać: </a:t>
            </a:r>
            <a:r>
              <a:rPr lang="pl-PL" b="1" dirty="0"/>
              <a:t>NIE DOTYCZY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646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l-PL" sz="1600" dirty="0" smtClean="0"/>
              <a:t>Proszę </a:t>
            </a:r>
            <a:r>
              <a:rPr lang="pl-PL" sz="1600" dirty="0"/>
              <a:t>omówić zagadnienie wskaźników horyzontalnych. Czy PUP-y zobowiązane są we wnioskach </a:t>
            </a:r>
            <a:r>
              <a:rPr lang="pl-PL" sz="1600" dirty="0" smtClean="0"/>
              <a:t>o </a:t>
            </a:r>
            <a:r>
              <a:rPr lang="pl-PL" sz="1600" dirty="0"/>
              <a:t>dofinansowanie projektów pozakonkursowych w ramach PO WER i RPO WZ do wyboru tych wskaźników? Jeśli tak to czy wybieramy je z listy rozwijanej, czy musimy je wpisać ręcznie (w której części wniosku o dofinansowanie?). Czy mamy wpisać wartość „0</a:t>
            </a:r>
            <a:r>
              <a:rPr lang="pl-PL" sz="1600" dirty="0" smtClean="0"/>
              <a:t>”?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b="1" dirty="0" smtClean="0"/>
              <a:t>Odp. </a:t>
            </a:r>
            <a:r>
              <a:rPr lang="pl-PL" sz="1600" dirty="0">
                <a:solidFill>
                  <a:prstClr val="black"/>
                </a:solidFill>
                <a:cs typeface="+mn-cs"/>
              </a:rPr>
              <a:t>Wnioskodawca jest zobowiązany do wyboru wszystkich wskaźników horyzontalnych </a:t>
            </a:r>
            <a:r>
              <a:rPr lang="pl-PL" sz="1600" dirty="0" smtClean="0">
                <a:solidFill>
                  <a:prstClr val="black"/>
                </a:solidFill>
                <a:cs typeface="+mn-cs"/>
              </a:rPr>
              <a:t>wymienionych w pkt. 3.4.4 Regulaminu naboru oraz </a:t>
            </a:r>
            <a:r>
              <a:rPr lang="pl-PL" sz="1600" dirty="0">
                <a:solidFill>
                  <a:prstClr val="black"/>
                </a:solidFill>
                <a:cs typeface="+mn-cs"/>
              </a:rPr>
              <a:t>do określenia ich wartości docelowej w odniesieniu do założeń projektu. Monitoring wskaźników horyzontalnych, co do zasady prowadzony jest w celach informacyjnych w związku z czym w przypadku braku możliwości określenia wartości docelowej wskaźnika na etapie konstruowania założeń projektu </a:t>
            </a:r>
            <a:r>
              <a:rPr lang="pl-PL" sz="1600" b="1" dirty="0">
                <a:solidFill>
                  <a:prstClr val="black"/>
                </a:solidFill>
                <a:cs typeface="+mn-cs"/>
              </a:rPr>
              <a:t>IP dopuszcza możliwość wprowadzenia wartości docelowej równej 0</a:t>
            </a:r>
            <a:r>
              <a:rPr lang="pl-PL" sz="1600" dirty="0">
                <a:solidFill>
                  <a:prstClr val="black"/>
                </a:solidFill>
                <a:cs typeface="+mn-cs"/>
              </a:rPr>
              <a:t>. Natomiast </a:t>
            </a:r>
            <a:r>
              <a:rPr lang="pl-PL" sz="1600" dirty="0" smtClean="0">
                <a:solidFill>
                  <a:prstClr val="black"/>
                </a:solidFill>
                <a:cs typeface="+mn-cs"/>
              </a:rPr>
              <a:t/>
            </a:r>
            <a:br>
              <a:rPr lang="pl-PL" sz="1600" dirty="0" smtClean="0">
                <a:solidFill>
                  <a:prstClr val="black"/>
                </a:solidFill>
                <a:cs typeface="+mn-cs"/>
              </a:rPr>
            </a:br>
            <a:r>
              <a:rPr lang="pl-PL" sz="1600" dirty="0" smtClean="0">
                <a:solidFill>
                  <a:prstClr val="black"/>
                </a:solidFill>
                <a:cs typeface="+mn-cs"/>
              </a:rPr>
              <a:t>na </a:t>
            </a:r>
            <a:r>
              <a:rPr lang="pl-PL" sz="1600" dirty="0">
                <a:solidFill>
                  <a:prstClr val="black"/>
                </a:solidFill>
                <a:cs typeface="+mn-cs"/>
              </a:rPr>
              <a:t>etapie realizacji projektu (wniosku o płatność) powinien zostać odnotowany faktyczny przyrost wskaźnika (jeśli wystąpi). </a:t>
            </a:r>
            <a:endParaRPr lang="pl-PL" sz="1600" dirty="0" smtClean="0">
              <a:solidFill>
                <a:prstClr val="black"/>
              </a:solidFill>
              <a:cs typeface="+mn-cs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dirty="0" smtClean="0">
                <a:solidFill>
                  <a:prstClr val="black"/>
                </a:solidFill>
                <a:cs typeface="+mn-cs"/>
              </a:rPr>
              <a:t>Wskaźniki należy zamieścić w pkt. 3.1.1 wniosku o dofinansowanie, w części wskaźniki produktu. Jeżeli nie będzie możliwy wybór wskaźników z listy rozwijanej wskaźniki należy wpisać „ręcznie”.</a:t>
            </a:r>
            <a:endParaRPr lang="pl-PL" sz="1600" dirty="0" smtClean="0"/>
          </a:p>
          <a:p>
            <a:pPr marL="342900" lvl="0" indent="-342900" algn="just">
              <a:lnSpc>
                <a:spcPct val="150000"/>
              </a:lnSpc>
              <a:buAutoNum type="arabicPeriod"/>
            </a:pPr>
            <a:endParaRPr lang="pl-PL" sz="1500" dirty="0"/>
          </a:p>
          <a:p>
            <a:pPr lvl="0" algn="just"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2</a:t>
            </a:r>
            <a:r>
              <a:rPr lang="pl-PL" sz="1600" b="1" dirty="0" smtClean="0"/>
              <a:t>. </a:t>
            </a:r>
            <a:r>
              <a:rPr lang="pl-PL" sz="1600" dirty="0" smtClean="0"/>
              <a:t>Jak w projekcie mają zostać zrealizowane wskaźniki horyzontalne dla POWER/RPO (czy realizacja jest po stronie </a:t>
            </a:r>
            <a:br>
              <a:rPr lang="pl-PL" sz="1600" dirty="0" smtClean="0"/>
            </a:br>
            <a:r>
              <a:rPr lang="pl-PL" sz="1600" dirty="0" smtClean="0"/>
              <a:t>Pup-ów czy pracodawców, czy to jest po stronie kosztów pośrednich – dotyczy </a:t>
            </a:r>
            <a:r>
              <a:rPr lang="pl-PL" sz="1600" i="1" dirty="0" smtClean="0"/>
              <a:t>Liczby obiektów dostosowanych do potrzeb osób niepełnosprawnych</a:t>
            </a:r>
            <a:r>
              <a:rPr lang="pl-PL" sz="1600" dirty="0" smtClean="0"/>
              <a:t> oraz </a:t>
            </a:r>
            <a:r>
              <a:rPr lang="pl-PL" sz="1600" i="1" dirty="0" smtClean="0"/>
              <a:t>Liczby projektów, w których sfinansowano koszty racjonalnych usprawnień dla osób z niepełnosprawnościami?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i="1" dirty="0" smtClean="0"/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Odp. </a:t>
            </a:r>
            <a:r>
              <a:rPr lang="pl-PL" sz="1600" dirty="0" smtClean="0"/>
              <a:t>Wskaźniki horyzontalne odnoszą się do beneficjentów czyli powiatowych urzędów pracy. Nie mogą być ponoszone w ramach kosztów pośrednich projektu.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3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pl-PL" sz="1600" dirty="0" smtClean="0"/>
              <a:t>Interpretacja zapisu pkt 7 – kryterium dostępu, str. 23 Regulaminu naboru: „Dodatkowo w przypadku realizacji szkoleń, które mają służyć nabywaniu kompetencji (zarówno określonych jako deficytowe w ramach dokumentu Barometr zawodów 2016 jak i będących potwierdzoną odpowiedzią na potrzeby konkretnych pracodawców) </a:t>
            </a:r>
            <a:r>
              <a:rPr lang="pl-PL" sz="1600" dirty="0"/>
              <a:t>w</a:t>
            </a:r>
            <a:r>
              <a:rPr lang="pl-PL" sz="1600" dirty="0" smtClean="0"/>
              <a:t>nioskodawca powinien posiadać akceptację przez pracodawców dotyczącą zarówno programu szkoleń jak i efektów kształcenia, które zostaną osiągnięte przez uczestników szkolenia”.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</a:t>
            </a:r>
            <a:r>
              <a:rPr lang="pl-PL" sz="1600" dirty="0" smtClean="0"/>
              <a:t>. Zgodnie z zapisami zawartymi w Regulaminie naboru jest to wymóg konieczny do spełnienia kryterium realizacji szkoleń, które mają służyć nabywaniu kompetencji. W przypadku kompetencji wnioskodawca powinien posiadać akceptację przez pracodawców zarówno programu szkolenia jak i efektów kształcenia uczestników szkolenia.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1600" dirty="0" smtClean="0"/>
              <a:t>4</a:t>
            </a:r>
            <a:r>
              <a:rPr lang="pl-PL" sz="1600" b="1" dirty="0" smtClean="0"/>
              <a:t>. </a:t>
            </a:r>
            <a:r>
              <a:rPr lang="pl-PL" sz="1600" i="1" dirty="0"/>
              <a:t> </a:t>
            </a:r>
            <a:r>
              <a:rPr lang="pl-PL" sz="1600" dirty="0" smtClean="0"/>
              <a:t>Czy </a:t>
            </a:r>
            <a:r>
              <a:rPr lang="pl-PL" sz="1600" dirty="0"/>
              <a:t>rekrutacja uczestników na poszczególne zadania do projektu w ramach III edycji  PO WER będzie mogła być prowadzona przez cały okres realizacji projektu, tj. od 01.01.2017r. do 30.06.2018r</a:t>
            </a:r>
            <a:r>
              <a:rPr lang="pl-PL" sz="1600" dirty="0" smtClean="0"/>
              <a:t>.?</a:t>
            </a:r>
          </a:p>
          <a:p>
            <a:pPr>
              <a:lnSpc>
                <a:spcPct val="150000"/>
              </a:lnSpc>
            </a:pPr>
            <a:endParaRPr lang="pl-PL" sz="1600" dirty="0" smtClean="0"/>
          </a:p>
          <a:p>
            <a:r>
              <a:rPr lang="pl-PL" sz="1600" b="1" dirty="0" smtClean="0"/>
              <a:t>Odp</a:t>
            </a:r>
            <a:r>
              <a:rPr lang="pl-PL" sz="1600" dirty="0" smtClean="0"/>
              <a:t>. Tak, rekrutacja do projektu będzie mogła być prowadzona przez cały okres realizacji projektu.</a:t>
            </a: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6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061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928553"/>
            <a:ext cx="11348581" cy="4248410"/>
          </a:xfrm>
        </p:spPr>
        <p:txBody>
          <a:bodyPr/>
          <a:lstStyle/>
          <a:p>
            <a:r>
              <a:rPr lang="pl-PL" sz="1600" dirty="0" smtClean="0"/>
              <a:t>5</a:t>
            </a:r>
            <a:r>
              <a:rPr lang="pl-PL" sz="1600" b="1" dirty="0" smtClean="0"/>
              <a:t>. </a:t>
            </a:r>
            <a:r>
              <a:rPr lang="pl-PL" sz="1600" i="1" dirty="0"/>
              <a:t> </a:t>
            </a:r>
            <a:r>
              <a:rPr lang="pl-PL" sz="1600" dirty="0" smtClean="0"/>
              <a:t>Czy budżet projektu sporządzamy od razu na rok 2017 i 2018?</a:t>
            </a:r>
          </a:p>
          <a:p>
            <a:endParaRPr lang="pl-PL" sz="1600" dirty="0" smtClean="0"/>
          </a:p>
          <a:p>
            <a:r>
              <a:rPr lang="pl-PL" sz="1600" b="1" dirty="0" smtClean="0"/>
              <a:t>Odp</a:t>
            </a:r>
            <a:r>
              <a:rPr lang="pl-PL" sz="1600" dirty="0" smtClean="0"/>
              <a:t>. Tak, budżet należy sporządzić od razu na lata 2017 i 2018, zgodnie z przyznanymi limitami FP (załącznik nr 7.7 do Regulaminu naboru).</a:t>
            </a: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6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92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073149" y="1576871"/>
          <a:ext cx="10045702" cy="4027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080">
                  <a:extLst>
                    <a:ext uri="{9D8B030D-6E8A-4147-A177-3AD203B41FA5}">
                      <a16:colId xmlns:a16="http://schemas.microsoft.com/office/drawing/2014/main" val="3940114090"/>
                    </a:ext>
                  </a:extLst>
                </a:gridCol>
                <a:gridCol w="1493050">
                  <a:extLst>
                    <a:ext uri="{9D8B030D-6E8A-4147-A177-3AD203B41FA5}">
                      <a16:colId xmlns:a16="http://schemas.microsoft.com/office/drawing/2014/main" val="2859862981"/>
                    </a:ext>
                  </a:extLst>
                </a:gridCol>
                <a:gridCol w="3287169">
                  <a:extLst>
                    <a:ext uri="{9D8B030D-6E8A-4147-A177-3AD203B41FA5}">
                      <a16:colId xmlns:a16="http://schemas.microsoft.com/office/drawing/2014/main" val="2848336201"/>
                    </a:ext>
                  </a:extLst>
                </a:gridCol>
                <a:gridCol w="2493715">
                  <a:extLst>
                    <a:ext uri="{9D8B030D-6E8A-4147-A177-3AD203B41FA5}">
                      <a16:colId xmlns:a16="http://schemas.microsoft.com/office/drawing/2014/main" val="2342431716"/>
                    </a:ext>
                  </a:extLst>
                </a:gridCol>
                <a:gridCol w="2323688">
                  <a:extLst>
                    <a:ext uri="{9D8B030D-6E8A-4147-A177-3AD203B41FA5}">
                      <a16:colId xmlns:a16="http://schemas.microsoft.com/office/drawing/2014/main" val="2833876996"/>
                    </a:ext>
                  </a:extLst>
                </a:gridCol>
              </a:tblGrid>
              <a:tr h="97716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projektu w 2017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projektu w 2018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PO WER - kwoty </a:t>
                      </a:r>
                      <a:r>
                        <a:rPr lang="pl-PL" sz="1400" u="none" strike="noStrike" dirty="0" smtClean="0">
                          <a:effectLst/>
                        </a:rPr>
                        <a:t>przewidziane </a:t>
                      </a:r>
                      <a:r>
                        <a:rPr lang="pl-PL" sz="1400" u="none" strike="noStrike" dirty="0">
                          <a:effectLst/>
                        </a:rPr>
                        <a:t>na realizację III edycji projektu łącznie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09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11.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Myślibórz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1 357 262,00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505 736,13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1 862 998,13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extLst>
                  <a:ext uri="{0D108BD9-81ED-4DB2-BD59-A6C34878D82A}">
                    <a16:rowId xmlns:a16="http://schemas.microsoft.com/office/drawing/2014/main" val="847737264"/>
                  </a:ext>
                </a:extLst>
              </a:tr>
              <a:tr h="2793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12.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Police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1 295 310,00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482 651,69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1 777 961,69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47119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+mn-lt"/>
                        </a:rPr>
                        <a:t>13.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Pyrzyce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1 370 164,00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510 543,84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1 880 707,84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extLst>
                  <a:ext uri="{0D108BD9-81ED-4DB2-BD59-A6C34878D82A}">
                    <a16:rowId xmlns:a16="http://schemas.microsoft.com/office/drawing/2014/main" val="3422388172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14.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Sławno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1 870 764,00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697 074,67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2 567 838,67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35950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+mn-lt"/>
                        </a:rPr>
                        <a:t>15.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Stargard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2 352 094,00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876 425,41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3 228 519,41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extLst>
                  <a:ext uri="{0D108BD9-81ED-4DB2-BD59-A6C34878D82A}">
                    <a16:rowId xmlns:a16="http://schemas.microsoft.com/office/drawing/2014/main" val="85532716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16.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Szczecin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3 345 722,00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1 246 666,57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4 592 388,57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472130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+mn-lt"/>
                        </a:rPr>
                        <a:t>17.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Szczecinek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2 510 151,00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935 320,10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3 445 471,10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extLst>
                  <a:ext uri="{0D108BD9-81ED-4DB2-BD59-A6C34878D82A}">
                    <a16:rowId xmlns:a16="http://schemas.microsoft.com/office/drawing/2014/main" val="4219308984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18.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Świdwin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1 537 144,00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572 763,32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2 109 907,32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98849"/>
                  </a:ext>
                </a:extLst>
              </a:tr>
              <a:tr h="5064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+mn-lt"/>
                        </a:rPr>
                        <a:t>19.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Świnoujście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447 011,00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166 563,02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613 574,02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/>
                </a:tc>
                <a:extLst>
                  <a:ext uri="{0D108BD9-81ED-4DB2-BD59-A6C34878D82A}">
                    <a16:rowId xmlns:a16="http://schemas.microsoft.com/office/drawing/2014/main" val="952977136"/>
                  </a:ext>
                </a:extLst>
              </a:tr>
              <a:tr h="2830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20.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Wałcz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1 243 547,00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463 364,38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1 706 911,38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36" marR="5836" marT="583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2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500" dirty="0" smtClean="0"/>
              <a:t>6. 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pl-PL" sz="1500" dirty="0" smtClean="0"/>
              <a:t>W związku z tym, iż projekt realizowany jest w okresie od 01.01.2017 r. do 30.06.2018 r. czy uczestnicy powinni rozpocząć udział i kończyć udział w każdym roku osobno. Czy można przyjąć rozwiązanie takie, iż uczestnik rozpoczyna udział w roku 2017, a kończy udział w </a:t>
            </a:r>
            <a:r>
              <a:rPr lang="pl-PL" sz="1500" dirty="0" smtClean="0"/>
              <a:t>2018 </a:t>
            </a:r>
            <a:r>
              <a:rPr lang="pl-PL" sz="1500" dirty="0" smtClean="0"/>
              <a:t>roku np. staż od 15.09.2017 r. do 30.03.2018 r.)?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pl-PL" sz="1500" dirty="0" smtClean="0"/>
              <a:t>Czy w grudniu 2017 roku możemy zrekrutować osobę do projektu, na którą wydatki zostaną poniesione z budżetu przyznanego na 2018 r?</a:t>
            </a:r>
          </a:p>
          <a:p>
            <a:pPr algn="just">
              <a:lnSpc>
                <a:spcPct val="150000"/>
              </a:lnSpc>
            </a:pPr>
            <a:r>
              <a:rPr lang="pl-PL" sz="1500" b="1" dirty="0" smtClean="0"/>
              <a:t>Odp. a) </a:t>
            </a:r>
            <a:r>
              <a:rPr lang="pl-PL" sz="1500" dirty="0" smtClean="0"/>
              <a:t>Rekrutacja do projektu ma charakter ciągły w związku z tym możliwy jest udział uczestników w formie wsparcia na przełomie </a:t>
            </a:r>
            <a:br>
              <a:rPr lang="pl-PL" sz="1500" dirty="0" smtClean="0"/>
            </a:br>
            <a:r>
              <a:rPr lang="pl-PL" sz="1500" dirty="0" smtClean="0"/>
              <a:t>lat 2017/2018, przy założeniu, że wydatki w projekcie PUP w danym roku są ponoszone z limitu określonego dla konkretnego roku.</a:t>
            </a:r>
            <a:endParaRPr lang="pl-PL" sz="1500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1500" b="1" dirty="0" smtClean="0"/>
              <a:t>Odp. b) </a:t>
            </a:r>
            <a:r>
              <a:rPr lang="pl-PL" sz="1500" dirty="0" smtClean="0"/>
              <a:t>Możliwe jest zrekrutowanie do projektu osoby w grudniu 2017 r. i sfinansowanie jej udziału z budżetu roku 2018 przy </a:t>
            </a:r>
            <a:r>
              <a:rPr lang="pl-PL" sz="1500" dirty="0"/>
              <a:t>zachowaniu obowiązujących na dany rok limitów FP.</a:t>
            </a: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600" dirty="0"/>
              <a:t>7</a:t>
            </a:r>
            <a:r>
              <a:rPr lang="pl-PL" sz="1600" dirty="0" smtClean="0"/>
              <a:t>.</a:t>
            </a:r>
            <a:r>
              <a:rPr lang="pl-PL" sz="1600" b="1" dirty="0" smtClean="0"/>
              <a:t> </a:t>
            </a:r>
            <a:r>
              <a:rPr lang="pl-PL" sz="1600" dirty="0" smtClean="0"/>
              <a:t>Czy ostateczne rozliczenie określonych we wniosku wskaźników następuje po zakończeniu okresu realizacji projektu (zarówno dla uczestników z 2017 i 2018 r.)?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algn="just">
              <a:lnSpc>
                <a:spcPct val="150000"/>
              </a:lnSpc>
            </a:pPr>
            <a:r>
              <a:rPr lang="pl-PL" sz="1600" b="1" dirty="0" smtClean="0"/>
              <a:t>Odp. </a:t>
            </a:r>
            <a:r>
              <a:rPr lang="pl-PL" sz="1600" dirty="0" smtClean="0"/>
              <a:t>Ostateczne rozliczenie  określonych we wniosku o dofinansowanie wskaźników nastąpi po zakończeniu realizacji projektu i będzie obejmować wszystkich uczestników projektu, zarówno z roku 2017 jak i 2018.</a:t>
            </a: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6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1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/>
              <a:t>8</a:t>
            </a:r>
            <a:r>
              <a:rPr lang="pl-PL" sz="1600" b="1" dirty="0" smtClean="0"/>
              <a:t>. </a:t>
            </a:r>
            <a:r>
              <a:rPr lang="pl-PL" sz="1600" dirty="0"/>
              <a:t>We wniosku o dofinansowanie w ramach projektu PO WER III edycja wskaźnik rezultatu: </a:t>
            </a:r>
            <a:r>
              <a:rPr lang="pl-PL" sz="1600" i="1" dirty="0" smtClean="0"/>
              <a:t>Liczba </a:t>
            </a:r>
            <a:r>
              <a:rPr lang="pl-PL" sz="1600" i="1" dirty="0"/>
              <a:t>osób bezrobotnych, które ukończyły interwencję wspieraną w ramach Inicjatywy na rzecz zatrudnienia ludzi młodych</a:t>
            </a:r>
            <a:r>
              <a:rPr lang="pl-PL" sz="1600" dirty="0"/>
              <a:t> pozostaje na niezmienionym wysokim poziomie 92,0%.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Czy </a:t>
            </a:r>
            <a:r>
              <a:rPr lang="pl-PL" sz="1600" dirty="0"/>
              <a:t>dopuszczalne jest włączenie w ten wskaźnik tych uczestników, którzy zakończyli udział w projekcie niezgodnie z zaplanowaną ścieżką wsparcia z powodu podjęcia pracy (cel projektu zostaje osiągnięty, uczestnicy ci przyczyniają się do zwiększenia zatrudnienia osób młodych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do </a:t>
            </a:r>
            <a:r>
              <a:rPr lang="pl-PL" sz="1600" dirty="0"/>
              <a:t>29 r. ż</a:t>
            </a:r>
            <a:r>
              <a:rPr lang="pl-PL" sz="1600" dirty="0" smtClean="0"/>
              <a:t>.)?.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algn="just">
              <a:lnSpc>
                <a:spcPct val="150000"/>
              </a:lnSpc>
            </a:pPr>
            <a:r>
              <a:rPr lang="pl-PL" sz="1600" b="1" dirty="0" smtClean="0"/>
              <a:t>Odp. </a:t>
            </a:r>
            <a:r>
              <a:rPr lang="pl-PL" sz="1600" dirty="0" smtClean="0"/>
              <a:t>Nie ma możliwości włączenia do przedmiotowego wskaźnika osób, które zakończyły udział w projekcie niezgodnie z zaplanowaną ścieżką uczestnictwa tj. np. z powodu podjęcia pracy. Metodologia liczenia wskaźnika oraz jego wartość  wynikają z załączników do SZOOP </a:t>
            </a:r>
            <a:br>
              <a:rPr lang="pl-PL" sz="1600" dirty="0" smtClean="0"/>
            </a:br>
            <a:r>
              <a:rPr lang="pl-PL" sz="1600" dirty="0" smtClean="0"/>
              <a:t>nr 2a</a:t>
            </a:r>
            <a:r>
              <a:rPr lang="pl-PL" sz="1600" dirty="0"/>
              <a:t> „Tabela wskaźników rezultatu bezpośredniego i produktu dla działań i poddziałań</a:t>
            </a:r>
            <a:r>
              <a:rPr lang="pl-PL" sz="1600" dirty="0" smtClean="0"/>
              <a:t>” oraz 2b „Definicje </a:t>
            </a:r>
            <a:r>
              <a:rPr lang="pl-PL" sz="1600" dirty="0"/>
              <a:t>wskaźników monitorowania PO  WER</a:t>
            </a:r>
            <a:r>
              <a:rPr lang="pl-PL" sz="1600" dirty="0" smtClean="0"/>
              <a:t>”.</a:t>
            </a:r>
            <a:endParaRPr lang="pl-PL" sz="1600" dirty="0"/>
          </a:p>
          <a:p>
            <a:pPr lvl="0" algn="just">
              <a:lnSpc>
                <a:spcPct val="150000"/>
              </a:lnSpc>
            </a:pPr>
            <a:r>
              <a:rPr lang="pl-PL" sz="1600" dirty="0" smtClean="0"/>
              <a:t> </a:t>
            </a:r>
            <a:br>
              <a:rPr lang="pl-PL" sz="1600" dirty="0" smtClean="0"/>
            </a:br>
            <a:endParaRPr lang="pl-PL" sz="16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88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/>
              <a:t>9</a:t>
            </a:r>
            <a:r>
              <a:rPr lang="pl-PL" sz="1600" b="1" dirty="0" smtClean="0"/>
              <a:t>. </a:t>
            </a:r>
            <a:r>
              <a:rPr lang="pl-PL" sz="1600" dirty="0"/>
              <a:t>Czy nadal na poszczególne zadania kosztowe w projekcie rozpisujemy tylko wartość liczbową ogółem jednego wybranego wskaźnika produktu, np.: Liczba osób bezrobotnych (łącznie z długotrwale bezrobotnymi) objętych wsparciem w programie na Zadaniu Staże,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</a:t>
            </a:r>
            <a:r>
              <a:rPr lang="pl-PL" sz="1600" dirty="0"/>
              <a:t>Zadaniu Prace interwencyjne </a:t>
            </a:r>
            <a:r>
              <a:rPr lang="pl-PL" sz="1600" dirty="0" smtClean="0"/>
              <a:t>itp.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b="1" dirty="0" smtClean="0"/>
              <a:t>Odp</a:t>
            </a:r>
            <a:r>
              <a:rPr lang="pl-PL" sz="1600" dirty="0" smtClean="0"/>
              <a:t>. Nie ma obowiązku rozpisywania wszystkich wskaźników na poszczególne zadania kosztowe. Projektodawca sam określa, które wskaźniki chce zamieścić i rozpisać w pkt 4.1 </a:t>
            </a:r>
            <a:r>
              <a:rPr lang="pl-PL" sz="1600" i="1" dirty="0" smtClean="0"/>
              <a:t>Zadania</a:t>
            </a:r>
            <a:r>
              <a:rPr lang="pl-PL" sz="1600" dirty="0" smtClean="0"/>
              <a:t>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dirty="0" smtClean="0"/>
              <a:t>Poprawnym jest zamieszczenie w pkt 4.1 wskaźnika </a:t>
            </a:r>
            <a:r>
              <a:rPr lang="pl-PL" sz="1600" i="1" dirty="0" smtClean="0"/>
              <a:t>Liczba </a:t>
            </a:r>
            <a:r>
              <a:rPr lang="pl-PL" sz="1600" i="1" dirty="0"/>
              <a:t>osób bezrobotnych (łącznie z długotrwale bezrobotnymi) objętych wsparciem w </a:t>
            </a:r>
            <a:r>
              <a:rPr lang="pl-PL" sz="1600" i="1" dirty="0" smtClean="0"/>
              <a:t>programie, </a:t>
            </a:r>
            <a:r>
              <a:rPr lang="pl-PL" sz="1600" dirty="0" smtClean="0"/>
              <a:t>gdyż ww. wskaźnik rozpisany na poszczególne formy wsparcia pozwala na ocenę spójności poszczególnych części wniosku np. wskaźników, zadań oraz budżetu projektu.</a:t>
            </a: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264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10</a:t>
            </a:r>
            <a:r>
              <a:rPr lang="pl-PL" sz="1600" b="1" dirty="0" smtClean="0"/>
              <a:t>. </a:t>
            </a:r>
            <a:r>
              <a:rPr lang="pl-PL" sz="1600" dirty="0" smtClean="0"/>
              <a:t>Czy w projekcie może być ujęty Bon Stażowy? Jeśli tak to czy na etapie pisania wniosku o dofinansowanie w części budżetu należy oddzielić jego pochodzenie tzn.: stypendium, ryczałt na dojazd, badania lekarskie, premia dla pracodawcy? Czy też ująć wszystko jako jeden koszt? Przy czym premia dla pracodawcy stanowi pomoc de </a:t>
            </a:r>
            <a:r>
              <a:rPr lang="pl-PL" sz="1600" dirty="0" err="1" smtClean="0"/>
              <a:t>minimis</a:t>
            </a:r>
            <a:r>
              <a:rPr lang="pl-PL" sz="1600" dirty="0" smtClean="0"/>
              <a:t>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b="1" dirty="0" smtClean="0"/>
              <a:t>Odp</a:t>
            </a:r>
            <a:r>
              <a:rPr lang="pl-PL" sz="1600" dirty="0" smtClean="0"/>
              <a:t>.  Tak, w projekcie można ująć Bon Stażowy jako jedną z realizowanych form wsparcia. Szczegółowy budżet projektu powinien być skonstruowany w sposób umożliwiający ocenę kwalifikowalności wydatków, racjonalności i efektywności. IP zwróciła się do IZ z prośbą o opinię na temat możliwości i sposobu wykazywania premii dla pracodawcy w budżecie projektu.</a:t>
            </a: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4840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11. Dot. Kryterium dostępu nr 7 odnoszącego się do szkoleń – prosimy o potwierdzenie czy zapis dotyczący dokumentu Barometr zawodów 2016 odnosi się do dokumentu, który został sporządzony i wydany w 2015 r. i był prognozą  zawodów na rok 2016?  </a:t>
            </a:r>
            <a:br>
              <a:rPr lang="pl-PL" sz="1600" dirty="0" smtClean="0"/>
            </a:br>
            <a:r>
              <a:rPr lang="pl-PL" sz="1600" dirty="0" smtClean="0"/>
              <a:t>W zw. z tym, iż szkolenia w ramach projektów w założeniu mają odpowiadać aktualnym potrzebom rynku pracy i służyć podjęciu zatrudnienia przez ich uczestników to czy nie należało by odnieść się do dokumentu Barometr zawodów 2017 opracowanym na rok bieżący a nie odnosić się do już nieaktualnego Barometru 2016? Ew. rekomendujemy poszerzenie w możliwości odnoszenia się do obu dokumentów.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b="1" dirty="0" smtClean="0"/>
              <a:t>Odp</a:t>
            </a:r>
            <a:r>
              <a:rPr lang="pl-PL" sz="1600" dirty="0" smtClean="0"/>
              <a:t>.  Regulamin naboru odnosi się do Barometru zawodów 2016 r. (sporządzony i wydany w 2015 r.). Regulamin naboru zostanie zaktualizowany tak, by odnosił się do </a:t>
            </a:r>
            <a:r>
              <a:rPr lang="pl-PL" sz="1600" u="sng" dirty="0" smtClean="0"/>
              <a:t>najbardziej aktualnego dokumentu</a:t>
            </a:r>
            <a:r>
              <a:rPr lang="pl-PL" sz="1600" dirty="0" smtClean="0"/>
              <a:t>. Aktualizacja Regulaminu naboru nastąpi </a:t>
            </a:r>
            <a:br>
              <a:rPr lang="pl-PL" sz="1600" dirty="0" smtClean="0"/>
            </a:br>
            <a:r>
              <a:rPr lang="pl-PL" sz="1600" dirty="0" smtClean="0"/>
              <a:t>po zatwierdzeniu przez Komitet Monitorujący  Uchwały w </a:t>
            </a:r>
            <a:r>
              <a:rPr lang="pl-PL" sz="1600" dirty="0"/>
              <a:t>sprawie zmian w szczegółowych kryteriach wyboru zawartych w Rocznych Planach Działania na </a:t>
            </a:r>
            <a:r>
              <a:rPr lang="pl-PL" sz="1600" dirty="0" smtClean="0"/>
              <a:t>2017 </a:t>
            </a:r>
            <a:r>
              <a:rPr lang="pl-PL" sz="1600" dirty="0"/>
              <a:t>rok dla </a:t>
            </a:r>
            <a:r>
              <a:rPr lang="pl-PL" sz="1600" dirty="0" smtClean="0"/>
              <a:t>I </a:t>
            </a:r>
            <a:r>
              <a:rPr lang="pl-PL" sz="1600" dirty="0"/>
              <a:t>Osi Priorytetowej PO WER </a:t>
            </a:r>
            <a:r>
              <a:rPr lang="pl-PL" sz="1600" dirty="0" smtClean="0"/>
              <a:t>(planowany termin </a:t>
            </a:r>
            <a:r>
              <a:rPr lang="pl-PL" sz="1600" smtClean="0"/>
              <a:t>10 </a:t>
            </a:r>
            <a:r>
              <a:rPr lang="pl-PL" sz="1600" smtClean="0"/>
              <a:t>lutego </a:t>
            </a:r>
            <a:r>
              <a:rPr lang="pl-PL" sz="1600" dirty="0" smtClean="0"/>
              <a:t>2017 r.).</a:t>
            </a: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7683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12. Czy IP dopuszcza również możliwość realizacji szkoleń zawodowych zgodnie z zawodami deficytowymi określonymi w Barometrze zawodów zarówno dla danego powiatu, jak i dla powiatów ościennych, ze względu iż osoby bezrobotne poszukują zatrudnienia </a:t>
            </a:r>
            <a:br>
              <a:rPr lang="pl-PL" sz="1600" dirty="0" smtClean="0"/>
            </a:br>
            <a:r>
              <a:rPr lang="pl-PL" sz="1600" dirty="0" smtClean="0"/>
              <a:t>w swoim oraz w ościennych powiatach (w szczególności dotyczy to osób zamieszkujących skrajne obszary danego i powiatu, dla których naturalnym rynkiem pracy jest powiat ościenny – np. mieszkańcy powiatu gryfińskiego  szukają zatrudnienia w Szczecinie </a:t>
            </a:r>
            <a:br>
              <a:rPr lang="pl-PL" sz="1600" dirty="0" smtClean="0"/>
            </a:br>
            <a:r>
              <a:rPr lang="pl-PL" sz="1600" dirty="0" smtClean="0"/>
              <a:t>jak i w powiecie pyrzyckim i myśliborskim).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l-PL" sz="1600" b="1" dirty="0" smtClean="0"/>
              <a:t>Odp</a:t>
            </a:r>
            <a:r>
              <a:rPr lang="pl-PL" sz="1600" dirty="0" smtClean="0"/>
              <a:t>.  Zgodnie z uwagami dotyczącymi sposobu spełnienia  kryterium nr 7 w projekcie : „Jeżeli w ramach projektu są realizowane szkolenia zawodowe ocenie podlega czy prowadzą one do zdobycia kwalifikacji lub kompetencji w zawodach wskazanych jako deficytowe w województwie/lub  w powiecie/powiatach, z których pochodzą uczestnicy projektu”.  W związku z powyższym nie ma możliwości wyboru zawodów deficytowych z powiatów ościennych.</a:t>
            </a:r>
            <a:endParaRPr lang="pl-PL" sz="1600" dirty="0"/>
          </a:p>
          <a:p>
            <a:pPr algn="just">
              <a:lnSpc>
                <a:spcPct val="150000"/>
              </a:lnSpc>
            </a:pPr>
            <a:endParaRPr lang="pl-PL" sz="1500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83408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432733" cy="4351338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13. Czy zgodnie z zapisami kryterium dostępu nr 7 odnoszącymi się do szkoleń (w szczególności z zapisami uszczegółowienia ww. kryterium – najważniejsze uwagi dotyczące sposobu spełnienia), w ramach projektu mogą być realizowane wyłącznie szkolenia zawodowe? W jaki sposób należy w ramach niniejszego projektu realizować szkolenia z zakresu przedsiębiorczości (dla osób, które będą ubiegać się o jednorazowe środki na podjęcie działalności </a:t>
            </a:r>
            <a:r>
              <a:rPr lang="pl-PL" sz="1600" smtClean="0"/>
              <a:t>gospodarczej </a:t>
            </a:r>
            <a:br>
              <a:rPr lang="pl-PL" sz="1600" smtClean="0"/>
            </a:br>
            <a:r>
              <a:rPr lang="pl-PL" sz="1600" smtClean="0"/>
              <a:t>i </a:t>
            </a:r>
            <a:r>
              <a:rPr lang="pl-PL" sz="1600" dirty="0" smtClean="0"/>
              <a:t>będą musiały/chciały z takiego wsparcia skorzystać)? Nie są to bowiem szkolenia zawodowe sensu stricto, nie można ich odnieść do branży/zawodów określonych w Barometrze zawodów, nie będą one również potwierdzone stosownym zaświadczeniem od konkretnego pracodawcy o zamiarze zatrudnienia danej osoby (gdyż celem takowej osoby jest samozatrudnienie a nie zatrudnienie jako pracownika innego pracodawcy)?</a:t>
            </a:r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</a:t>
            </a:r>
            <a:r>
              <a:rPr lang="pl-PL" sz="1600" dirty="0" smtClean="0"/>
              <a:t>. W ramach projektu możliwe jest również organizowanie szkoleń innych niż zawodowe. Efektem tych szkoleń zgodnie z kryterium dostępu nr 9 musi być uzyskanie kwalifikacji lub nabycie kompetencji potwierdzonych odpowiednim dokumentem (np. certyfikatem). Zgodnie z powyższym szkolenia przygotowujące do podjęcia działalności gospodarczej (typu ABC przedsiębiorczości), stanowiące uzupełnienie wsparcia w postaci udzielenia środków </a:t>
            </a:r>
            <a:br>
              <a:rPr lang="pl-PL" sz="1600" dirty="0" smtClean="0"/>
            </a:br>
            <a:r>
              <a:rPr lang="pl-PL" sz="1600" dirty="0" smtClean="0"/>
              <a:t>na rozpoczęcie działalności gospodarczej, powinny spełniać powyższy warunek, tj. prowadzić do nabycia odpowiednich kompetencji.</a:t>
            </a:r>
          </a:p>
          <a:p>
            <a:pPr lvl="0" algn="just">
              <a:lnSpc>
                <a:spcPct val="150000"/>
              </a:lnSpc>
            </a:pPr>
            <a:r>
              <a:rPr lang="pl-PL" sz="1600" dirty="0" smtClean="0"/>
              <a:t>Ze względu na fakt, że szkolenia typu ABC przedsiębiorczości nie są szkoleniami zawodowymi nie podlegają wymogom określonym w kryterium dostępu </a:t>
            </a:r>
            <a:br>
              <a:rPr lang="pl-PL" sz="1600" dirty="0" smtClean="0"/>
            </a:br>
            <a:r>
              <a:rPr lang="pl-PL" sz="1600" dirty="0" smtClean="0"/>
              <a:t>nr 7, tzn. nie trzeba ich odnosić do branż/zawodów wskazanych jako deficytowe w Barometrze ani nie trzeba ich potwierdzać zaświadczeniem </a:t>
            </a:r>
            <a:br>
              <a:rPr lang="pl-PL" sz="1600" dirty="0" smtClean="0"/>
            </a:br>
            <a:r>
              <a:rPr lang="pl-PL" sz="1600" dirty="0" smtClean="0"/>
              <a:t>od pracodawcy o zamiarze zatrudnienia osoby korzystającej z ww. szkolenia.</a:t>
            </a:r>
          </a:p>
          <a:p>
            <a:pPr lvl="0" algn="just">
              <a:lnSpc>
                <a:spcPct val="150000"/>
              </a:lnSpc>
            </a:pPr>
            <a:endParaRPr lang="pl-PL" sz="1600" dirty="0" smtClean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endParaRPr lang="pl-PL" sz="1500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34259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14. Czy PUP posiadający pełnomocnictwo oraz uchwałę wydane w 2015 roku dla realizacji projektu pozakonkursowego w ramach Poddziałania 1.1.2 PO WER oraz dla Działania 6.5 RPO WZ na lata 2014-2020, udzielonych do 31.12.2023 r., może posługiwać się nimi również podczas naborów ogłoszonych w 2017 r.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</a:t>
            </a:r>
            <a:r>
              <a:rPr lang="pl-PL" sz="1600" dirty="0" smtClean="0"/>
              <a:t>. O stwierdzeniu ważności ww. dokumentów tj. uchwały oraz pełnomocnictwa decydują literalne zapisy w nich zawarte</a:t>
            </a:r>
            <a:r>
              <a:rPr lang="pl-PL" sz="1600" dirty="0"/>
              <a:t>.</a:t>
            </a:r>
            <a:r>
              <a:rPr lang="pl-PL" sz="1600" dirty="0" smtClean="0"/>
              <a:t> </a:t>
            </a:r>
            <a:br>
              <a:rPr lang="pl-PL" sz="1600" dirty="0" smtClean="0"/>
            </a:br>
            <a:r>
              <a:rPr lang="pl-PL" sz="1600" dirty="0" smtClean="0"/>
              <a:t>W zależności od powiatów dokumenty te mają indywidualne brzmienie. Przy weryfikacji uchwał oraz pełnomocnictw  w szczególności należy zwrócić uwagę nie tylko na okres ich obowiązywania, ale również na tytuł projektu zawarty w dokumentach. Jeśli tytuł wskazuje konkretną edycję projektu poprzez zastosowanie rzymskiej cyfry I, II, dokument nie może zostać zastosowany w III edycji projektów.</a:t>
            </a: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341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15. Dotyczy pkt 2.1 Regulaminu naboru – Rodzaje projektów i grupy docelowe -  czy jak wzorem lat ubiegłych w przypadku realizacji obligatoryjnych usług rynku pracy jak pośrednictwo i pracy i/lub poradnictwo zawodowe, w przypadku osób, które zostały uprzednio </a:t>
            </a:r>
            <a:br>
              <a:rPr lang="pl-PL" sz="1600" dirty="0" smtClean="0"/>
            </a:br>
            <a:r>
              <a:rPr lang="pl-PL" sz="1600" dirty="0" smtClean="0"/>
              <a:t>(przed przystąpieniem do projektu) objęte ww. usługą  jest konieczne obejmowanie uczestnika projektu ponownie tą usługą?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l-PL" sz="1600" dirty="0" smtClean="0"/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</a:t>
            </a:r>
            <a:r>
              <a:rPr lang="pl-PL" sz="1600" dirty="0" smtClean="0"/>
              <a:t>. </a:t>
            </a:r>
            <a:r>
              <a:rPr lang="pl-PL" sz="1600" dirty="0"/>
              <a:t> </a:t>
            </a:r>
            <a:r>
              <a:rPr lang="pl-PL" sz="1600" dirty="0" smtClean="0"/>
              <a:t>W przypadku gdy osoba przystępująca do projektu PUP posiada aktualny Indywidualny Plan Działania lub otrzymała wsparcie, </a:t>
            </a:r>
            <a:br>
              <a:rPr lang="pl-PL" sz="1600" dirty="0" smtClean="0"/>
            </a:br>
            <a:r>
              <a:rPr lang="pl-PL" sz="1600" dirty="0" smtClean="0"/>
              <a:t>o którym mowa w art. 35 ust. 1 ustawy z dnia 20 kwietnia 2004 r. o promocji zatrudnienia i instytucjach rynku pracy (pośrednictwo pracy, poradnictwo zawodowe), może się kwalifikować do projektu PUP, a udzielone jej wcześniej ww. formy wsparcia nie muszą być ponownie udzielane w ramach projektu PUP.</a:t>
            </a:r>
            <a:endParaRPr lang="pl-PL" sz="1500" dirty="0" smtClean="0"/>
          </a:p>
          <a:p>
            <a:pPr algn="just">
              <a:lnSpc>
                <a:spcPct val="150000"/>
              </a:lnSpc>
            </a:pPr>
            <a:r>
              <a:rPr lang="pl-PL" sz="1500" dirty="0" smtClean="0"/>
              <a:t>Jednocześnie, przy interpretacji powyższego należy uwzględnić pismo z Ministerstwa Infrastruktury i Rozwoju z dnia 28.08.2015r. znak: DZF.VI.8460.14.2015.AZ.1, NK:232539/15 dot. określenia momentu rozpoczęcia udziału w projekcie z uwzględnieniem kwalifikacji uczestnika projektu do I </a:t>
            </a:r>
            <a:r>
              <a:rPr lang="pl-PL" sz="1500" dirty="0" err="1" smtClean="0"/>
              <a:t>i</a:t>
            </a:r>
            <a:r>
              <a:rPr lang="pl-PL" sz="1500" dirty="0" smtClean="0"/>
              <a:t> II profilu pomocy.</a:t>
            </a: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56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projektu: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705510"/>
            <a:ext cx="11348581" cy="455145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Instrumenty i usługi rynku pracy wynikające z Ustawy z dnia 20 kwietnia 2004 r. o promocji zatrudnienia i instytucjach rynku pracy (</a:t>
            </a:r>
            <a:r>
              <a:rPr lang="pl-PL" b="1" dirty="0" err="1" smtClean="0"/>
              <a:t>Dz.U</a:t>
            </a:r>
            <a:r>
              <a:rPr lang="pl-PL" b="1" dirty="0" smtClean="0"/>
              <a:t>. z 2015 r. poz. 149, z </a:t>
            </a:r>
            <a:r>
              <a:rPr lang="pl-PL" b="1" dirty="0" err="1" smtClean="0"/>
              <a:t>późń</a:t>
            </a:r>
            <a:r>
              <a:rPr lang="pl-PL" b="1" dirty="0" smtClean="0"/>
              <a:t>. zm.), z wyłączeniem robót publicznych, odnoszące się do następujących typów operacji:</a:t>
            </a:r>
          </a:p>
          <a:p>
            <a:pPr algn="just"/>
            <a:r>
              <a:rPr lang="pl-PL" b="1" dirty="0" smtClean="0"/>
              <a:t>1. Instrumenty i usługi rynku pracy służące indywidualizacji wsparcia oraz pomocy w zakresie określenia ścieżki zawodowej (obligatoryjne): </a:t>
            </a:r>
          </a:p>
          <a:p>
            <a:pPr algn="just"/>
            <a:r>
              <a:rPr lang="pl-PL" dirty="0" smtClean="0"/>
              <a:t>- identyfikacja potrzeb osób młodych pozostających bez zatrudnienia oraz diagnozowanie możliwości w zakresie doskonalenia zawodowego, w tym identyfikacja stopnia oddalenia od rynku pracy osób młodych, </a:t>
            </a:r>
          </a:p>
          <a:p>
            <a:pPr algn="just">
              <a:buFontTx/>
              <a:buChar char="-"/>
            </a:pPr>
            <a:r>
              <a:rPr lang="pl-PL" dirty="0" smtClean="0"/>
              <a:t> kompleksowe i indywidualne pośrednictwo pracy w zakresie wyboru zawodu zgodnego z kwalifikacjami </a:t>
            </a:r>
            <a:br>
              <a:rPr lang="pl-PL" dirty="0" smtClean="0"/>
            </a:br>
            <a:r>
              <a:rPr lang="pl-PL" dirty="0" smtClean="0"/>
              <a:t>i kompetencjami wspieranej osoby lub poradnictwo zawodowe w zakresie planowania rozwoju kariery zawodowej, </a:t>
            </a:r>
            <a:br>
              <a:rPr lang="pl-PL" dirty="0" smtClean="0"/>
            </a:br>
            <a:r>
              <a:rPr lang="pl-PL" dirty="0" smtClean="0"/>
              <a:t>w tym podnoszenia lub uzupełniania kompetencji i kwalifikacji zawodowych. </a:t>
            </a:r>
          </a:p>
          <a:p>
            <a:pPr algn="just"/>
            <a:r>
              <a:rPr lang="pl-PL" b="1" dirty="0" smtClean="0"/>
              <a:t>2</a:t>
            </a:r>
            <a:r>
              <a:rPr lang="pl-PL" dirty="0" smtClean="0"/>
              <a:t>. </a:t>
            </a:r>
            <a:r>
              <a:rPr lang="pl-PL" b="1" dirty="0" smtClean="0"/>
              <a:t>Instrumenty i usługi rynku pracy skierowane do osób, które przedwcześnie opuszczają system edukacji lub osób, </a:t>
            </a:r>
            <a:br>
              <a:rPr lang="pl-PL" b="1" dirty="0" smtClean="0"/>
            </a:br>
            <a:r>
              <a:rPr lang="pl-PL" b="1" dirty="0" smtClean="0"/>
              <a:t>u których zidentyfikowano potrzebę uzupełnienia lub zdobycia nowych umiejętności i kompetencji: </a:t>
            </a:r>
          </a:p>
          <a:p>
            <a:pPr algn="just"/>
            <a:r>
              <a:rPr lang="pl-PL" dirty="0" smtClean="0"/>
              <a:t>- kontynuacja nauki dla osób młodych, u których zdiagnozowano potrzebę uzupełnienia edukacji formalnej lub potrzebę potwierdzenia kwalifikacji m.in. poprzez odpowiednie egzaminy, </a:t>
            </a:r>
          </a:p>
          <a:p>
            <a:pPr algn="just"/>
            <a:r>
              <a:rPr lang="pl-PL" dirty="0" smtClean="0"/>
              <a:t>- nabywanie, podwyższanie lub dostosowywanie kompetencji i kwalifikacji, niezbędnych na rynku pracy w kontekście zidentyfikowanych potrzeb osoby, której udzielane jest wsparcie, m.in. poprzez wysokiej jakości szkolenia. </a:t>
            </a:r>
          </a:p>
          <a:p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79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Odpowiedzi na zadane pytania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l-PL" sz="1600" dirty="0" smtClean="0"/>
              <a:t>16. Czy w ramach kosztów pośrednich istnieje możliwość ponoszenie wydatków na zakup sprzętu i materiałów biurowych dla PUP niezbędnych do realizacji projektu czy tylko na wynagrodzenie pracowników bezpośrednio związanych z obsługą projektu</a:t>
            </a:r>
          </a:p>
          <a:p>
            <a:pPr lvl="0" algn="just">
              <a:lnSpc>
                <a:spcPct val="150000"/>
              </a:lnSpc>
            </a:pPr>
            <a:r>
              <a:rPr lang="pl-PL" sz="1600" b="1" dirty="0" smtClean="0"/>
              <a:t>Odp</a:t>
            </a:r>
            <a:r>
              <a:rPr lang="pl-PL" sz="1600" dirty="0" smtClean="0"/>
              <a:t>. </a:t>
            </a:r>
            <a:r>
              <a:rPr lang="pl-PL" sz="1600" dirty="0"/>
              <a:t> </a:t>
            </a:r>
            <a:r>
              <a:rPr lang="pl-PL" sz="1600" dirty="0" smtClean="0"/>
              <a:t>Koszty pośrednie w ramach projektu można ponosić zgodnie z art. 9 ust. 2d ustawy z dnia 20 kwietnia 2004 r. o promocji zatrudnienia i instytucjach rynku pracy.</a:t>
            </a: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>
              <a:lnSpc>
                <a:spcPct val="150000"/>
              </a:lnSpc>
            </a:pPr>
            <a:endParaRPr lang="pl-PL" sz="15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35123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ytuł 1"/>
          <p:cNvSpPr>
            <a:spLocks noGrp="1"/>
          </p:cNvSpPr>
          <p:nvPr>
            <p:ph type="title"/>
          </p:nvPr>
        </p:nvSpPr>
        <p:spPr bwMode="auto">
          <a:xfrm>
            <a:off x="307975" y="2289175"/>
            <a:ext cx="5149850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altLang="pl-PL" sz="4400" b="1" dirty="0" smtClean="0">
                <a:latin typeface="Book Antiqua" panose="02040602050305030304" pitchFamily="18" charset="0"/>
                <a:ea typeface="Mongolian Baiti" panose="03000500000000000000" pitchFamily="66" charset="0"/>
              </a:rPr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algn="ctr" eaLnBrk="1" hangingPunct="1"/>
            <a:r>
              <a:rPr lang="pl-PL" altLang="pl-PL" b="1" smtClean="0">
                <a:latin typeface="Book Antiqua" panose="02040602050305030304" pitchFamily="18" charset="0"/>
                <a:ea typeface="Mongolian Baiti" panose="03000500000000000000" pitchFamily="66" charset="0"/>
              </a:rPr>
              <a:t>Wojewódzki Urząd Pracy w Szczecinie</a:t>
            </a:r>
            <a:endParaRPr lang="pl-PL" altLang="pl-PL" smtClean="0">
              <a:latin typeface="Book Antiqua" panose="02040602050305030304" pitchFamily="18" charset="0"/>
              <a:ea typeface="Mongolian Baiti" panose="03000500000000000000" pitchFamily="66" charset="0"/>
            </a:endParaRP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ul. A. Mickiewicza  41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70-383 Szczecin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tel. 91 42 56 100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fax. 91 42 56 103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e-mail: sekretariat@wup.pl</a:t>
            </a:r>
          </a:p>
          <a:p>
            <a:pPr eaLnBrk="1" hangingPunct="1"/>
            <a:endParaRPr lang="pl-PL" altLang="pl-PL" smtClean="0">
              <a:ea typeface="Mongolian Baiti" panose="03000500000000000000" pitchFamily="66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 rot="10800000" flipH="1">
            <a:off x="6357938" y="4752975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 rot="10800000" flipH="1">
            <a:off x="6623050" y="4997450"/>
            <a:ext cx="439738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 rot="10800000" flipH="1">
            <a:off x="6465888" y="2600325"/>
            <a:ext cx="541337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 rot="10800000" flipH="1">
            <a:off x="10352088" y="5233988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5" name="Rectangle 11"/>
          <p:cNvSpPr>
            <a:spLocks noChangeArrowheads="1"/>
          </p:cNvSpPr>
          <p:nvPr/>
        </p:nvSpPr>
        <p:spPr bwMode="auto">
          <a:xfrm rot="10800000" flipH="1">
            <a:off x="11234738" y="4279900"/>
            <a:ext cx="896937" cy="8985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 rot="10800000" flipH="1">
            <a:off x="5870575" y="4800600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 rot="10800000" flipH="1">
            <a:off x="6694488" y="2120900"/>
            <a:ext cx="623887" cy="6238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 rot="10800000" flipH="1">
            <a:off x="5619750" y="17954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69" name="Rectangle 14"/>
          <p:cNvSpPr>
            <a:spLocks noChangeArrowheads="1"/>
          </p:cNvSpPr>
          <p:nvPr/>
        </p:nvSpPr>
        <p:spPr bwMode="auto">
          <a:xfrm rot="10800000" flipH="1">
            <a:off x="9329738" y="42608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0" name="Rectangle 11"/>
          <p:cNvSpPr>
            <a:spLocks noChangeArrowheads="1"/>
          </p:cNvSpPr>
          <p:nvPr/>
        </p:nvSpPr>
        <p:spPr bwMode="auto">
          <a:xfrm rot="10800000" flipH="1">
            <a:off x="7096125" y="1885950"/>
            <a:ext cx="361950" cy="36195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1" name="Rectangle 11"/>
          <p:cNvSpPr>
            <a:spLocks noChangeArrowheads="1"/>
          </p:cNvSpPr>
          <p:nvPr/>
        </p:nvSpPr>
        <p:spPr bwMode="auto">
          <a:xfrm rot="10800000" flipH="1">
            <a:off x="5619750" y="5483225"/>
            <a:ext cx="952500" cy="693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2" name="Rectangle 10"/>
          <p:cNvSpPr>
            <a:spLocks noChangeArrowheads="1"/>
          </p:cNvSpPr>
          <p:nvPr/>
        </p:nvSpPr>
        <p:spPr bwMode="auto">
          <a:xfrm rot="10800000" flipH="1">
            <a:off x="11414125" y="5389563"/>
            <a:ext cx="576263" cy="57943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3" name="Rectangle 13"/>
          <p:cNvSpPr>
            <a:spLocks noChangeArrowheads="1"/>
          </p:cNvSpPr>
          <p:nvPr/>
        </p:nvSpPr>
        <p:spPr bwMode="auto">
          <a:xfrm rot="10800000" flipH="1">
            <a:off x="6854825" y="5262563"/>
            <a:ext cx="623888" cy="623887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4" name="Rectangle 15"/>
          <p:cNvSpPr>
            <a:spLocks noChangeArrowheads="1"/>
          </p:cNvSpPr>
          <p:nvPr/>
        </p:nvSpPr>
        <p:spPr bwMode="auto">
          <a:xfrm rot="10800000" flipH="1">
            <a:off x="11784013" y="2066925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5" name="Rectangle 13"/>
          <p:cNvSpPr>
            <a:spLocks noChangeArrowheads="1"/>
          </p:cNvSpPr>
          <p:nvPr/>
        </p:nvSpPr>
        <p:spPr bwMode="auto">
          <a:xfrm rot="10800000" flipH="1">
            <a:off x="10456863" y="4827588"/>
            <a:ext cx="177800" cy="176212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6" name="Rectangle 6"/>
          <p:cNvSpPr>
            <a:spLocks noChangeArrowheads="1"/>
          </p:cNvSpPr>
          <p:nvPr/>
        </p:nvSpPr>
        <p:spPr bwMode="auto">
          <a:xfrm rot="10800000" flipH="1">
            <a:off x="10964863" y="4949825"/>
            <a:ext cx="439737" cy="43973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7" name="Rectangle 15"/>
          <p:cNvSpPr>
            <a:spLocks noChangeArrowheads="1"/>
          </p:cNvSpPr>
          <p:nvPr/>
        </p:nvSpPr>
        <p:spPr bwMode="auto">
          <a:xfrm rot="10800000" flipH="1">
            <a:off x="11430000" y="2289175"/>
            <a:ext cx="136525" cy="1365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8" name="Rectangle 11"/>
          <p:cNvSpPr>
            <a:spLocks noChangeArrowheads="1"/>
          </p:cNvSpPr>
          <p:nvPr/>
        </p:nvSpPr>
        <p:spPr bwMode="auto">
          <a:xfrm rot="10800000" flipH="1">
            <a:off x="5595938" y="2747963"/>
            <a:ext cx="534987" cy="534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5079" name="Rectangle 11"/>
          <p:cNvSpPr>
            <a:spLocks noChangeArrowheads="1"/>
          </p:cNvSpPr>
          <p:nvPr/>
        </p:nvSpPr>
        <p:spPr bwMode="auto">
          <a:xfrm rot="10800000" flipH="1">
            <a:off x="5597525" y="5227638"/>
            <a:ext cx="284163" cy="2825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267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projektu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695236"/>
            <a:ext cx="11348581" cy="448172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3. </a:t>
            </a:r>
            <a:r>
              <a:rPr lang="pl-PL" b="1" dirty="0" smtClean="0"/>
              <a:t>Instrumenty i usługi rynku pracy służące zdobyciu doświadczenia zawodowego wymaganego przez pracodawców: </a:t>
            </a:r>
          </a:p>
          <a:p>
            <a:pPr algn="just">
              <a:buFontTx/>
              <a:buChar char="-"/>
            </a:pPr>
            <a:r>
              <a:rPr lang="pl-PL" dirty="0" smtClean="0"/>
              <a:t> nabywanie lub uzupełnianie doświadczenia zawodowego oraz praktycznych umiejętności w zakresie wykonywania danego zawodu, m.in. poprzez staże i praktyki, spełniające standardy w Europejskiej Ramie Jakości Praktyk i Staży, </a:t>
            </a:r>
          </a:p>
          <a:p>
            <a:pPr algn="just"/>
            <a:r>
              <a:rPr lang="pl-PL" dirty="0" smtClean="0"/>
              <a:t> - wsparcie zatrudnienia osoby młodej u przedsiębiorcy lub innego pracodawcy stanowiące zachętę do zatrudnienia, m.in. poprzez pokrycie kosztów subsydiowania zatrudnienia dla osób, u których zidentyfikowano adekwatność tej formy wsparcia, refundację wyposażenia lub doposażenia stanowiska (wyłącznie w połączeniu z subsydiowanym zatrudnieniem). </a:t>
            </a:r>
          </a:p>
          <a:p>
            <a:pPr algn="just"/>
            <a:r>
              <a:rPr lang="pl-PL" dirty="0" smtClean="0"/>
              <a:t>4. </a:t>
            </a:r>
            <a:r>
              <a:rPr lang="pl-PL" b="1" dirty="0" smtClean="0"/>
              <a:t>Instrumenty i usługi rynku pracy służące wsparciu mobilności międzysektorowej i geograficznej (uwzględniając mobilność zawodową na europejskim rynku pracy za pośrednictwem sieci EURES): </a:t>
            </a:r>
          </a:p>
          <a:p>
            <a:pPr algn="just"/>
            <a:r>
              <a:rPr lang="pl-PL" dirty="0" smtClean="0"/>
              <a:t>- wsparcie mobilności międzysektorowej dla osób, które mają trudności ze znalezieniem zatrudnienia w sektorze lub branży, m.in. poprzez zmianę lub uzupełnienie kompetencji lub kwalifikacji pozwalającą na podjęcie zatrudnienia </a:t>
            </a:r>
            <a:br>
              <a:rPr lang="pl-PL" dirty="0" smtClean="0"/>
            </a:br>
            <a:r>
              <a:rPr lang="pl-PL" dirty="0" smtClean="0"/>
              <a:t>w innym sektorze, min. poprzez praktyki, staże i szkolenia, spełniające standardy wyznaczone dla tych usług </a:t>
            </a:r>
            <a:br>
              <a:rPr lang="pl-PL" dirty="0" smtClean="0"/>
            </a:br>
            <a:r>
              <a:rPr lang="pl-PL" dirty="0" smtClean="0"/>
              <a:t>(np. Europejska i Polska Rama Jakości Praktyk i Staży), </a:t>
            </a:r>
          </a:p>
          <a:p>
            <a:pPr algn="just"/>
            <a:r>
              <a:rPr lang="pl-PL" dirty="0" smtClean="0"/>
              <a:t>- wsparcie mobilności geograficznej dla osób młodych, u których zidentyfikowano problem z zatrudnieniem w miejscu zamieszkania, m.in. poprzez pokrycie kosztów dojazdu do pracy lub wstępnego zagospodarowania w nowym miejscu zamieszkania, m.in. poprzez finansowanie kosztów dojazdu, zapewnienie środków na zasiedlenie. </a:t>
            </a:r>
          </a:p>
          <a:p>
            <a:pPr algn="just"/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projektu </a:t>
            </a:r>
            <a:r>
              <a:rPr lang="pl-PL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5. </a:t>
            </a:r>
            <a:r>
              <a:rPr lang="pl-PL" b="1" dirty="0" smtClean="0"/>
              <a:t>Instrumenty i usługi rynku pracy skierowane do osób niepełnosprawnych: </a:t>
            </a:r>
          </a:p>
          <a:p>
            <a:pPr algn="just"/>
            <a:r>
              <a:rPr lang="pl-PL" dirty="0" smtClean="0"/>
              <a:t>- niwelowanie barier jakie napotykają osoby młode niepełnosprawne w zakresie zdobycia i utrzymania zatrudnienia, m.in. poprzez finansowanie pracy asystenta osoby niepełnosprawnej, którego praca spełnia standardy wyznaczone </a:t>
            </a:r>
            <a:br>
              <a:rPr lang="pl-PL" dirty="0" smtClean="0"/>
            </a:br>
            <a:r>
              <a:rPr lang="pl-PL" dirty="0" smtClean="0"/>
              <a:t>dla takiej usługi i doposażenie stanowiska pracy do potrzeb osób niepełnosprawnych. </a:t>
            </a:r>
          </a:p>
          <a:p>
            <a:pPr algn="just"/>
            <a:r>
              <a:rPr lang="pl-PL" dirty="0" smtClean="0"/>
              <a:t>6. </a:t>
            </a:r>
            <a:r>
              <a:rPr lang="pl-PL" b="1" dirty="0" smtClean="0"/>
              <a:t>Instrumenty i usługi rynku pracy służące rozwojowi przedsiębiorczości i </a:t>
            </a:r>
            <a:r>
              <a:rPr lang="pl-PL" b="1" dirty="0" err="1" smtClean="0"/>
              <a:t>samozatrudnienia</a:t>
            </a:r>
            <a:r>
              <a:rPr lang="pl-PL" b="1" dirty="0" smtClean="0"/>
              <a:t>: </a:t>
            </a:r>
          </a:p>
          <a:p>
            <a:pPr algn="just"/>
            <a:r>
              <a:rPr lang="pl-PL" dirty="0" smtClean="0"/>
              <a:t>- wsparcie osób młodych w zakładaniu i prowadzeniu własnej działalności gospodarczej poprzez udzielenie pomocy bezzwrotnej (dotacji) na utworzenie przedsiębiorstwa oraz doradztwo i szkolenia umożliwiające uzyskanie wiedzy </a:t>
            </a:r>
            <a:br>
              <a:rPr lang="pl-PL" dirty="0" smtClean="0"/>
            </a:br>
            <a:r>
              <a:rPr lang="pl-PL" dirty="0" smtClean="0"/>
              <a:t>i umiejętności niezbędnych do podjęcia i prowadzenia działalności gospodarczej, a także wsparcie pomostowe.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beneficjenta/Grupa docelowa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</a:rPr>
              <a:t>Typ beneficjenta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Powiatowe Urzędy Pracy z województwa zachodniopomorskiego</a:t>
            </a:r>
          </a:p>
          <a:p>
            <a:endParaRPr lang="pl-PL" dirty="0" smtClean="0"/>
          </a:p>
          <a:p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</a:rPr>
              <a:t>Grupa docelowa/ostateczni odbiorcy wsparcia: </a:t>
            </a: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 osoby </a:t>
            </a:r>
            <a:r>
              <a:rPr lang="pl-PL" dirty="0"/>
              <a:t>młode w wieku 18-29 lat bez pracy, zarejestrowane w PUP jako bezrobotne (dla których został ustalony I lub II profil pomocy), które nie uczestniczą w kształceniu i szkoleniu - tzw. młodzież NEET </a:t>
            </a:r>
            <a:r>
              <a:rPr lang="pl-PL" dirty="0" smtClean="0"/>
              <a:t>zgodnie </a:t>
            </a:r>
            <a:r>
              <a:rPr lang="pl-PL" dirty="0"/>
              <a:t>z art. 33 ustawy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dnia 20 kwietnia 2004 r. o promocji zatrudnienia i instytucjach rynku pracy.</a:t>
            </a:r>
          </a:p>
          <a:p>
            <a:pPr algn="just">
              <a:buFont typeface="Wingdings" pitchFamily="2" charset="2"/>
              <a:buChar char="v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Tytuł projektu/Okres realizacji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2085653"/>
            <a:ext cx="11348581" cy="4091309"/>
          </a:xfrm>
        </p:spPr>
        <p:txBody>
          <a:bodyPr>
            <a:normAutofit/>
          </a:bodyPr>
          <a:lstStyle/>
          <a:p>
            <a:pPr algn="ctr"/>
            <a:endParaRPr lang="pl-PL" sz="2400" dirty="0" smtClean="0"/>
          </a:p>
          <a:p>
            <a:pPr algn="ctr"/>
            <a:r>
              <a:rPr lang="pl-PL" sz="2400" dirty="0" smtClean="0"/>
              <a:t>Aktywizacja osób młodych pozostających bez pracy w powiecie X </a:t>
            </a:r>
            <a:r>
              <a:rPr lang="pl-PL" sz="2200" i="1" dirty="0" smtClean="0">
                <a:solidFill>
                  <a:schemeClr val="accent5">
                    <a:lumMod val="75000"/>
                  </a:schemeClr>
                </a:solidFill>
              </a:rPr>
              <a:t>(w miejsce X należy wprowadzić odpowiedni powiat)</a:t>
            </a:r>
            <a:r>
              <a:rPr lang="pl-PL" sz="2400" dirty="0" smtClean="0"/>
              <a:t> (III)</a:t>
            </a:r>
            <a:endParaRPr lang="pl-PL" sz="22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400" dirty="0" smtClean="0">
              <a:solidFill>
                <a:srgbClr val="92D050"/>
              </a:solidFill>
            </a:endParaRPr>
          </a:p>
          <a:p>
            <a:pPr algn="ctr"/>
            <a:r>
              <a:rPr lang="pl-PL" sz="2400" dirty="0" smtClean="0"/>
              <a:t>Okres realizacji projektu: 01.01.2017 r. – 30.06.2018 r.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</TotalTime>
  <Words>3285</Words>
  <Application>Microsoft Office PowerPoint</Application>
  <PresentationFormat>Panoramiczny</PresentationFormat>
  <Paragraphs>636</Paragraphs>
  <Slides>51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51</vt:i4>
      </vt:variant>
    </vt:vector>
  </HeadingPairs>
  <TitlesOfParts>
    <vt:vector size="61" baseType="lpstr">
      <vt:lpstr>Microsoft YaHei</vt:lpstr>
      <vt:lpstr>Arial</vt:lpstr>
      <vt:lpstr>Book Antiqua</vt:lpstr>
      <vt:lpstr>Calibri</vt:lpstr>
      <vt:lpstr>Calibri Light</vt:lpstr>
      <vt:lpstr>Mongolian Baiti</vt:lpstr>
      <vt:lpstr>Times New Roman</vt:lpstr>
      <vt:lpstr>Tw Cen MT Condensed</vt:lpstr>
      <vt:lpstr>Wingdings</vt:lpstr>
      <vt:lpstr>1_Motyw pakietu Office</vt:lpstr>
      <vt:lpstr>Nabór wniosków w trybie pozakonkursowym dla Powiatowych Urzędów Pracy w ramach  PO WER 2014-2020 w 2017 r.</vt:lpstr>
      <vt:lpstr>Prezentacja programu PowerPoint</vt:lpstr>
      <vt:lpstr>Prezentacja programu PowerPoint</vt:lpstr>
      <vt:lpstr>Prezentacja programu PowerPoint</vt:lpstr>
      <vt:lpstr>Typ projektu:</vt:lpstr>
      <vt:lpstr>Typ projektu cd.</vt:lpstr>
      <vt:lpstr>Typ projektu cd.</vt:lpstr>
      <vt:lpstr>Typ beneficjenta/Grupa docelowa</vt:lpstr>
      <vt:lpstr>Tytuł projektu/Okres realizacji</vt:lpstr>
      <vt:lpstr>Ogólne kryteria formalne   </vt:lpstr>
      <vt:lpstr>Ogólne kryteria formalne cd.</vt:lpstr>
      <vt:lpstr>Ogólne kryteria formalne cd.</vt:lpstr>
      <vt:lpstr>                       Kryteria wyboru projektu</vt:lpstr>
      <vt:lpstr>                           Kryteria wyboru projektu</vt:lpstr>
      <vt:lpstr>                           Kryteria wyboru projektu</vt:lpstr>
      <vt:lpstr>                           Kryteria wyboru projektu</vt:lpstr>
      <vt:lpstr>                           Kryteria wyboru projektu</vt:lpstr>
      <vt:lpstr>Kryteria horyzontalne   </vt:lpstr>
      <vt:lpstr>Kryteria merytoryczne   </vt:lpstr>
      <vt:lpstr>Kryteria merytoryczne   </vt:lpstr>
      <vt:lpstr>Kryteria merytoryczne   </vt:lpstr>
      <vt:lpstr>Wymagane rezultaty</vt:lpstr>
      <vt:lpstr>Prezentacja programu PowerPoint</vt:lpstr>
      <vt:lpstr>Prezentacja programu PowerPoint</vt:lpstr>
      <vt:lpstr>  </vt:lpstr>
      <vt:lpstr>Najważniejsze zagadnienia dotyczące wypełniania wniosku o dofinansowanie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Najważniejsze zagadnienia dotyczące wypełniania wniosku o dofinansowanie – c.d</vt:lpstr>
      <vt:lpstr>Odpowiedzi na zadane pytania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Odpowiedzi na zadane pytania cd.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Krycki Wojciech</dc:creator>
  <cp:lastModifiedBy>Skop Michalina</cp:lastModifiedBy>
  <cp:revision>212</cp:revision>
  <cp:lastPrinted>2017-02-07T12:40:25Z</cp:lastPrinted>
  <dcterms:created xsi:type="dcterms:W3CDTF">2015-06-11T09:42:04Z</dcterms:created>
  <dcterms:modified xsi:type="dcterms:W3CDTF">2017-02-08T06:33:54Z</dcterms:modified>
</cp:coreProperties>
</file>