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3"/>
  </p:notes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6" r:id="rId28"/>
    <p:sldId id="287" r:id="rId29"/>
    <p:sldId id="288" r:id="rId30"/>
    <p:sldId id="289" r:id="rId31"/>
    <p:sldId id="290" r:id="rId32"/>
    <p:sldId id="291" r:id="rId33"/>
    <p:sldId id="292" r:id="rId34"/>
    <p:sldId id="293" r:id="rId35"/>
    <p:sldId id="294" r:id="rId36"/>
    <p:sldId id="295" r:id="rId37"/>
    <p:sldId id="296" r:id="rId38"/>
    <p:sldId id="298" r:id="rId39"/>
    <p:sldId id="299" r:id="rId40"/>
    <p:sldId id="300" r:id="rId41"/>
    <p:sldId id="301" r:id="rId42"/>
    <p:sldId id="302" r:id="rId43"/>
    <p:sldId id="303" r:id="rId44"/>
    <p:sldId id="304" r:id="rId45"/>
    <p:sldId id="305" r:id="rId46"/>
    <p:sldId id="306" r:id="rId47"/>
    <p:sldId id="307" r:id="rId48"/>
    <p:sldId id="308" r:id="rId49"/>
    <p:sldId id="309" r:id="rId50"/>
    <p:sldId id="310" r:id="rId51"/>
    <p:sldId id="311" r:id="rId52"/>
    <p:sldId id="312" r:id="rId53"/>
    <p:sldId id="313" r:id="rId54"/>
    <p:sldId id="314" r:id="rId55"/>
    <p:sldId id="315" r:id="rId56"/>
    <p:sldId id="316" r:id="rId57"/>
    <p:sldId id="317" r:id="rId58"/>
    <p:sldId id="318" r:id="rId59"/>
    <p:sldId id="319" r:id="rId60"/>
    <p:sldId id="320" r:id="rId61"/>
    <p:sldId id="321" r:id="rId62"/>
    <p:sldId id="322" r:id="rId63"/>
    <p:sldId id="323" r:id="rId64"/>
    <p:sldId id="324" r:id="rId65"/>
    <p:sldId id="325" r:id="rId66"/>
    <p:sldId id="326" r:id="rId67"/>
    <p:sldId id="327" r:id="rId68"/>
    <p:sldId id="328" r:id="rId69"/>
    <p:sldId id="329" r:id="rId70"/>
    <p:sldId id="330" r:id="rId71"/>
    <p:sldId id="331" r:id="rId72"/>
    <p:sldId id="332" r:id="rId73"/>
    <p:sldId id="333" r:id="rId74"/>
    <p:sldId id="334" r:id="rId75"/>
    <p:sldId id="335" r:id="rId76"/>
    <p:sldId id="336" r:id="rId77"/>
    <p:sldId id="337" r:id="rId78"/>
    <p:sldId id="338" r:id="rId79"/>
    <p:sldId id="339" r:id="rId80"/>
    <p:sldId id="340" r:id="rId81"/>
    <p:sldId id="341" r:id="rId82"/>
    <p:sldId id="342" r:id="rId83"/>
    <p:sldId id="343" r:id="rId84"/>
    <p:sldId id="344" r:id="rId85"/>
    <p:sldId id="345" r:id="rId86"/>
    <p:sldId id="346" r:id="rId87"/>
    <p:sldId id="347" r:id="rId88"/>
    <p:sldId id="348" r:id="rId89"/>
    <p:sldId id="349" r:id="rId90"/>
    <p:sldId id="350" r:id="rId91"/>
    <p:sldId id="351" r:id="rId92"/>
    <p:sldId id="352" r:id="rId93"/>
    <p:sldId id="353" r:id="rId94"/>
    <p:sldId id="354" r:id="rId95"/>
    <p:sldId id="355" r:id="rId96"/>
    <p:sldId id="356" r:id="rId97"/>
    <p:sldId id="357" r:id="rId98"/>
    <p:sldId id="358" r:id="rId99"/>
    <p:sldId id="359" r:id="rId100"/>
    <p:sldId id="360" r:id="rId101"/>
    <p:sldId id="361" r:id="rId102"/>
    <p:sldId id="362" r:id="rId103"/>
    <p:sldId id="363" r:id="rId104"/>
    <p:sldId id="364" r:id="rId105"/>
    <p:sldId id="365" r:id="rId106"/>
    <p:sldId id="366" r:id="rId107"/>
    <p:sldId id="367" r:id="rId108"/>
    <p:sldId id="368" r:id="rId109"/>
    <p:sldId id="369" r:id="rId110"/>
    <p:sldId id="370" r:id="rId111"/>
    <p:sldId id="371" r:id="rId112"/>
    <p:sldId id="372" r:id="rId113"/>
    <p:sldId id="373" r:id="rId114"/>
    <p:sldId id="374" r:id="rId115"/>
    <p:sldId id="375" r:id="rId116"/>
    <p:sldId id="376" r:id="rId117"/>
    <p:sldId id="377" r:id="rId118"/>
    <p:sldId id="378" r:id="rId119"/>
    <p:sldId id="379" r:id="rId120"/>
    <p:sldId id="380" r:id="rId121"/>
    <p:sldId id="381" r:id="rId122"/>
    <p:sldId id="382" r:id="rId123"/>
    <p:sldId id="383" r:id="rId124"/>
    <p:sldId id="384" r:id="rId125"/>
    <p:sldId id="385" r:id="rId126"/>
    <p:sldId id="386" r:id="rId127"/>
    <p:sldId id="387" r:id="rId128"/>
    <p:sldId id="388" r:id="rId129"/>
    <p:sldId id="389" r:id="rId130"/>
    <p:sldId id="390" r:id="rId131"/>
    <p:sldId id="391" r:id="rId132"/>
    <p:sldId id="392" r:id="rId133"/>
    <p:sldId id="393" r:id="rId134"/>
    <p:sldId id="394" r:id="rId135"/>
    <p:sldId id="395" r:id="rId136"/>
    <p:sldId id="396" r:id="rId137"/>
    <p:sldId id="397" r:id="rId138"/>
    <p:sldId id="398" r:id="rId139"/>
    <p:sldId id="399" r:id="rId140"/>
    <p:sldId id="400" r:id="rId141"/>
    <p:sldId id="401" r:id="rId142"/>
    <p:sldId id="402" r:id="rId143"/>
    <p:sldId id="403" r:id="rId144"/>
    <p:sldId id="404" r:id="rId145"/>
    <p:sldId id="405" r:id="rId146"/>
    <p:sldId id="406" r:id="rId147"/>
    <p:sldId id="407" r:id="rId148"/>
    <p:sldId id="408" r:id="rId149"/>
    <p:sldId id="409" r:id="rId150"/>
    <p:sldId id="410" r:id="rId151"/>
    <p:sldId id="411" r:id="rId152"/>
    <p:sldId id="412" r:id="rId153"/>
    <p:sldId id="413" r:id="rId154"/>
    <p:sldId id="414" r:id="rId155"/>
    <p:sldId id="415" r:id="rId156"/>
    <p:sldId id="416" r:id="rId157"/>
    <p:sldId id="417" r:id="rId158"/>
    <p:sldId id="418" r:id="rId159"/>
    <p:sldId id="419" r:id="rId160"/>
    <p:sldId id="420" r:id="rId161"/>
    <p:sldId id="259" r:id="rId162"/>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or" initials="KW" lastIdx="1" clrIdx="0">
    <p:extLst>
      <p:ext uri="{19B8F6BF-5375-455C-9EA6-DF929625EA0E}">
        <p15:presenceInfo xmlns:p15="http://schemas.microsoft.com/office/powerpoint/2012/main" userId="Au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5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09" autoAdjust="0"/>
    <p:restoredTop sz="94660"/>
  </p:normalViewPr>
  <p:slideViewPr>
    <p:cSldViewPr snapToGrid="0">
      <p:cViewPr varScale="1">
        <p:scale>
          <a:sx n="90" d="100"/>
          <a:sy n="90" d="100"/>
        </p:scale>
        <p:origin x="264" y="84"/>
      </p:cViewPr>
      <p:guideLst>
        <p:guide orient="horz" pos="2160"/>
        <p:guide pos="3840"/>
      </p:guideLst>
    </p:cSldViewPr>
  </p:slideViewPr>
  <p:notesTextViewPr>
    <p:cViewPr>
      <p:scale>
        <a:sx n="1" d="1"/>
        <a:sy n="1" d="1"/>
      </p:scale>
      <p:origin x="0" y="0"/>
    </p:cViewPr>
  </p:notesTextViewPr>
  <p:notesViewPr>
    <p:cSldViewPr snapToGrid="0">
      <p:cViewPr varScale="1">
        <p:scale>
          <a:sx n="68" d="100"/>
          <a:sy n="68" d="100"/>
        </p:scale>
        <p:origin x="2724" y="84"/>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notesMaster" Target="notesMasters/notes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7E380B-1028-400E-BDEF-D7E1A220E0A7}"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pl-PL"/>
        </a:p>
      </dgm:t>
    </dgm:pt>
    <dgm:pt modelId="{AFD5117D-4BDC-45FF-8B41-FC33EB6D0C5C}">
      <dgm:prSet phldrT="[Tekst]" custT="1"/>
      <dgm:spPr/>
      <dgm:t>
        <a:bodyPr/>
        <a:lstStyle/>
        <a:p>
          <a:r>
            <a:rPr lang="pl-PL" sz="1800" b="1" dirty="0" smtClean="0">
              <a:latin typeface="+mj-lt"/>
            </a:rPr>
            <a:t>Rodzaje informacji w jednostce</a:t>
          </a:r>
          <a:endParaRPr lang="pl-PL" sz="1800" b="1" dirty="0">
            <a:latin typeface="+mj-lt"/>
          </a:endParaRPr>
        </a:p>
      </dgm:t>
    </dgm:pt>
    <dgm:pt modelId="{E6DA1011-CA15-4A4B-A0B2-62BC06A194E9}" type="parTrans" cxnId="{51D04B80-4576-4FCC-882C-3CF174784581}">
      <dgm:prSet/>
      <dgm:spPr/>
      <dgm:t>
        <a:bodyPr/>
        <a:lstStyle/>
        <a:p>
          <a:endParaRPr lang="pl-PL">
            <a:latin typeface="+mj-lt"/>
          </a:endParaRPr>
        </a:p>
      </dgm:t>
    </dgm:pt>
    <dgm:pt modelId="{9BA3F367-FAB4-42E3-866B-0120365FF071}" type="sibTrans" cxnId="{51D04B80-4576-4FCC-882C-3CF174784581}">
      <dgm:prSet/>
      <dgm:spPr/>
      <dgm:t>
        <a:bodyPr/>
        <a:lstStyle/>
        <a:p>
          <a:endParaRPr lang="pl-PL">
            <a:latin typeface="+mj-lt"/>
          </a:endParaRPr>
        </a:p>
      </dgm:t>
    </dgm:pt>
    <dgm:pt modelId="{7053AAD1-66E2-426E-88B0-F47538C00F82}">
      <dgm:prSet phldrT="[Tekst]" custT="1"/>
      <dgm:spPr/>
      <dgm:t>
        <a:bodyPr/>
        <a:lstStyle/>
        <a:p>
          <a:endParaRPr lang="pl-PL" sz="1800" b="1" dirty="0" smtClean="0">
            <a:latin typeface="+mj-lt"/>
          </a:endParaRPr>
        </a:p>
        <a:p>
          <a:r>
            <a:rPr lang="pl-PL" sz="1800" b="1" dirty="0" smtClean="0">
              <a:latin typeface="+mj-lt"/>
            </a:rPr>
            <a:t>Informacje jawne:</a:t>
          </a:r>
        </a:p>
        <a:p>
          <a:endParaRPr lang="pl-PL" sz="1800" dirty="0" smtClean="0">
            <a:latin typeface="+mj-lt"/>
          </a:endParaRPr>
        </a:p>
        <a:p>
          <a:endParaRPr lang="pl-PL" sz="1800" dirty="0" smtClean="0">
            <a:latin typeface="+mj-lt"/>
          </a:endParaRPr>
        </a:p>
        <a:p>
          <a:endParaRPr lang="pl-PL" sz="1800" dirty="0">
            <a:latin typeface="+mj-lt"/>
          </a:endParaRPr>
        </a:p>
      </dgm:t>
    </dgm:pt>
    <dgm:pt modelId="{52C1A607-FAFB-4962-AD57-6ADA830070AF}" type="parTrans" cxnId="{874BF874-D7E9-4F78-8493-21E808B4F044}">
      <dgm:prSet/>
      <dgm:spPr/>
      <dgm:t>
        <a:bodyPr/>
        <a:lstStyle/>
        <a:p>
          <a:endParaRPr lang="pl-PL">
            <a:latin typeface="+mj-lt"/>
          </a:endParaRPr>
        </a:p>
      </dgm:t>
    </dgm:pt>
    <dgm:pt modelId="{3A4EB7F7-04BF-4A08-84CD-BEDDA6B5B95A}" type="sibTrans" cxnId="{874BF874-D7E9-4F78-8493-21E808B4F044}">
      <dgm:prSet/>
      <dgm:spPr/>
      <dgm:t>
        <a:bodyPr/>
        <a:lstStyle/>
        <a:p>
          <a:endParaRPr lang="pl-PL">
            <a:latin typeface="+mj-lt"/>
          </a:endParaRPr>
        </a:p>
      </dgm:t>
    </dgm:pt>
    <dgm:pt modelId="{26F7C119-246B-4646-BEE0-D6488F41EDEC}">
      <dgm:prSet phldrT="[Tekst]" custT="1"/>
      <dgm:spPr/>
      <dgm:t>
        <a:bodyPr/>
        <a:lstStyle/>
        <a:p>
          <a:endParaRPr lang="pl-PL" sz="1800" b="1" dirty="0" smtClean="0">
            <a:latin typeface="+mj-lt"/>
          </a:endParaRPr>
        </a:p>
        <a:p>
          <a:r>
            <a:rPr lang="pl-PL" sz="1800" b="1" dirty="0" smtClean="0">
              <a:latin typeface="+mj-lt"/>
            </a:rPr>
            <a:t>Informacje prawnie chronione:</a:t>
          </a:r>
        </a:p>
        <a:p>
          <a:endParaRPr lang="pl-PL" sz="1800" dirty="0" smtClean="0">
            <a:latin typeface="+mj-lt"/>
          </a:endParaRPr>
        </a:p>
        <a:p>
          <a:endParaRPr lang="pl-PL" sz="1800" dirty="0" smtClean="0">
            <a:latin typeface="+mj-lt"/>
          </a:endParaRPr>
        </a:p>
        <a:p>
          <a:endParaRPr lang="pl-PL" sz="1800" dirty="0" smtClean="0">
            <a:latin typeface="+mj-lt"/>
          </a:endParaRPr>
        </a:p>
        <a:p>
          <a:endParaRPr lang="pl-PL" sz="1800" dirty="0" smtClean="0">
            <a:latin typeface="+mj-lt"/>
          </a:endParaRPr>
        </a:p>
        <a:p>
          <a:endParaRPr lang="pl-PL" sz="1800" dirty="0" smtClean="0">
            <a:latin typeface="+mj-lt"/>
          </a:endParaRPr>
        </a:p>
        <a:p>
          <a:endParaRPr lang="pl-PL" sz="1800" dirty="0" smtClean="0">
            <a:latin typeface="+mj-lt"/>
          </a:endParaRPr>
        </a:p>
        <a:p>
          <a:endParaRPr lang="pl-PL" sz="1800" dirty="0" smtClean="0">
            <a:latin typeface="+mj-lt"/>
          </a:endParaRPr>
        </a:p>
        <a:p>
          <a:endParaRPr lang="pl-PL" sz="1800" dirty="0" smtClean="0">
            <a:latin typeface="+mj-lt"/>
          </a:endParaRPr>
        </a:p>
        <a:p>
          <a:endParaRPr lang="pl-PL" sz="1800" dirty="0" smtClean="0">
            <a:latin typeface="+mj-lt"/>
          </a:endParaRPr>
        </a:p>
        <a:p>
          <a:endParaRPr lang="pl-PL" sz="1800" dirty="0" smtClean="0">
            <a:latin typeface="+mj-lt"/>
          </a:endParaRPr>
        </a:p>
        <a:p>
          <a:endParaRPr lang="pl-PL" sz="1800" dirty="0" smtClean="0">
            <a:latin typeface="+mj-lt"/>
          </a:endParaRPr>
        </a:p>
        <a:p>
          <a:endParaRPr lang="pl-PL" sz="1800" dirty="0">
            <a:latin typeface="+mj-lt"/>
          </a:endParaRPr>
        </a:p>
      </dgm:t>
    </dgm:pt>
    <dgm:pt modelId="{1FA71F45-E7FE-4B81-923E-9D28EFB27455}" type="parTrans" cxnId="{CFC666D6-AFFF-48FB-A7C3-FAB38D8C810E}">
      <dgm:prSet/>
      <dgm:spPr/>
      <dgm:t>
        <a:bodyPr/>
        <a:lstStyle/>
        <a:p>
          <a:endParaRPr lang="pl-PL">
            <a:latin typeface="+mj-lt"/>
          </a:endParaRPr>
        </a:p>
      </dgm:t>
    </dgm:pt>
    <dgm:pt modelId="{7A9584D9-A54E-49FC-99D0-7CDD42C0C7BB}" type="sibTrans" cxnId="{CFC666D6-AFFF-48FB-A7C3-FAB38D8C810E}">
      <dgm:prSet/>
      <dgm:spPr/>
      <dgm:t>
        <a:bodyPr/>
        <a:lstStyle/>
        <a:p>
          <a:endParaRPr lang="pl-PL">
            <a:latin typeface="+mj-lt"/>
          </a:endParaRPr>
        </a:p>
      </dgm:t>
    </dgm:pt>
    <dgm:pt modelId="{F60A1C5F-14B2-4D4E-99F8-15AF75DA8DBF}" type="pres">
      <dgm:prSet presAssocID="{137E380B-1028-400E-BDEF-D7E1A220E0A7}" presName="hierChild1" presStyleCnt="0">
        <dgm:presLayoutVars>
          <dgm:orgChart val="1"/>
          <dgm:chPref val="1"/>
          <dgm:dir/>
          <dgm:animOne val="branch"/>
          <dgm:animLvl val="lvl"/>
          <dgm:resizeHandles/>
        </dgm:presLayoutVars>
      </dgm:prSet>
      <dgm:spPr/>
      <dgm:t>
        <a:bodyPr/>
        <a:lstStyle/>
        <a:p>
          <a:endParaRPr lang="pl-PL"/>
        </a:p>
      </dgm:t>
    </dgm:pt>
    <dgm:pt modelId="{6A950937-3E70-4005-8254-8A6534718B6F}" type="pres">
      <dgm:prSet presAssocID="{AFD5117D-4BDC-45FF-8B41-FC33EB6D0C5C}" presName="hierRoot1" presStyleCnt="0">
        <dgm:presLayoutVars>
          <dgm:hierBranch val="init"/>
        </dgm:presLayoutVars>
      </dgm:prSet>
      <dgm:spPr/>
    </dgm:pt>
    <dgm:pt modelId="{9E494F19-4713-454F-B396-FFF0A4672E97}" type="pres">
      <dgm:prSet presAssocID="{AFD5117D-4BDC-45FF-8B41-FC33EB6D0C5C}" presName="rootComposite1" presStyleCnt="0"/>
      <dgm:spPr/>
    </dgm:pt>
    <dgm:pt modelId="{95C1ADE4-EA04-49C9-80E2-3E37B01A4978}" type="pres">
      <dgm:prSet presAssocID="{AFD5117D-4BDC-45FF-8B41-FC33EB6D0C5C}" presName="rootText1" presStyleLbl="node0" presStyleIdx="0" presStyleCnt="1" custScaleX="102047" custScaleY="22692" custLinFactNeighborX="2090" custLinFactNeighborY="-89856">
        <dgm:presLayoutVars>
          <dgm:chPref val="3"/>
        </dgm:presLayoutVars>
      </dgm:prSet>
      <dgm:spPr/>
      <dgm:t>
        <a:bodyPr/>
        <a:lstStyle/>
        <a:p>
          <a:endParaRPr lang="pl-PL"/>
        </a:p>
      </dgm:t>
    </dgm:pt>
    <dgm:pt modelId="{6FD9285B-3EFA-4973-889E-794111DD139F}" type="pres">
      <dgm:prSet presAssocID="{AFD5117D-4BDC-45FF-8B41-FC33EB6D0C5C}" presName="rootConnector1" presStyleLbl="node1" presStyleIdx="0" presStyleCnt="0"/>
      <dgm:spPr/>
      <dgm:t>
        <a:bodyPr/>
        <a:lstStyle/>
        <a:p>
          <a:endParaRPr lang="pl-PL"/>
        </a:p>
      </dgm:t>
    </dgm:pt>
    <dgm:pt modelId="{BF42536D-36F7-47C1-B881-F8CF89F43DFE}" type="pres">
      <dgm:prSet presAssocID="{AFD5117D-4BDC-45FF-8B41-FC33EB6D0C5C}" presName="hierChild2" presStyleCnt="0"/>
      <dgm:spPr/>
    </dgm:pt>
    <dgm:pt modelId="{4BD5D9AD-B09E-4EAB-8A45-F1AA5C2D913E}" type="pres">
      <dgm:prSet presAssocID="{52C1A607-FAFB-4962-AD57-6ADA830070AF}" presName="Name37" presStyleLbl="parChTrans1D2" presStyleIdx="0" presStyleCnt="2"/>
      <dgm:spPr/>
      <dgm:t>
        <a:bodyPr/>
        <a:lstStyle/>
        <a:p>
          <a:endParaRPr lang="pl-PL"/>
        </a:p>
      </dgm:t>
    </dgm:pt>
    <dgm:pt modelId="{7570EED0-BA2D-4027-ABCF-A34215710BE2}" type="pres">
      <dgm:prSet presAssocID="{7053AAD1-66E2-426E-88B0-F47538C00F82}" presName="hierRoot2" presStyleCnt="0">
        <dgm:presLayoutVars>
          <dgm:hierBranch val="init"/>
        </dgm:presLayoutVars>
      </dgm:prSet>
      <dgm:spPr/>
    </dgm:pt>
    <dgm:pt modelId="{7390D54B-2D3D-4C82-97C5-50422EF6475F}" type="pres">
      <dgm:prSet presAssocID="{7053AAD1-66E2-426E-88B0-F47538C00F82}" presName="rootComposite" presStyleCnt="0"/>
      <dgm:spPr/>
    </dgm:pt>
    <dgm:pt modelId="{F87D55CF-44C0-4EAD-9E54-B1A4958724C7}" type="pres">
      <dgm:prSet presAssocID="{7053AAD1-66E2-426E-88B0-F47538C00F82}" presName="rootText" presStyleLbl="node2" presStyleIdx="0" presStyleCnt="2" custScaleY="60786" custLinFactNeighborX="367" custLinFactNeighborY="650">
        <dgm:presLayoutVars>
          <dgm:chPref val="3"/>
        </dgm:presLayoutVars>
      </dgm:prSet>
      <dgm:spPr/>
      <dgm:t>
        <a:bodyPr/>
        <a:lstStyle/>
        <a:p>
          <a:endParaRPr lang="pl-PL"/>
        </a:p>
      </dgm:t>
    </dgm:pt>
    <dgm:pt modelId="{79856E5A-4D3C-42C9-9A5B-85F68AEB9A17}" type="pres">
      <dgm:prSet presAssocID="{7053AAD1-66E2-426E-88B0-F47538C00F82}" presName="rootConnector" presStyleLbl="node2" presStyleIdx="0" presStyleCnt="2"/>
      <dgm:spPr/>
      <dgm:t>
        <a:bodyPr/>
        <a:lstStyle/>
        <a:p>
          <a:endParaRPr lang="pl-PL"/>
        </a:p>
      </dgm:t>
    </dgm:pt>
    <dgm:pt modelId="{AF3E6A92-67F3-4A79-8521-22E6AF5B1346}" type="pres">
      <dgm:prSet presAssocID="{7053AAD1-66E2-426E-88B0-F47538C00F82}" presName="hierChild4" presStyleCnt="0"/>
      <dgm:spPr/>
    </dgm:pt>
    <dgm:pt modelId="{FD439746-BA7F-48FB-8266-15C57B1FED93}" type="pres">
      <dgm:prSet presAssocID="{7053AAD1-66E2-426E-88B0-F47538C00F82}" presName="hierChild5" presStyleCnt="0"/>
      <dgm:spPr/>
    </dgm:pt>
    <dgm:pt modelId="{C98FD0A0-6DFA-4575-A0B1-E01F46183120}" type="pres">
      <dgm:prSet presAssocID="{1FA71F45-E7FE-4B81-923E-9D28EFB27455}" presName="Name37" presStyleLbl="parChTrans1D2" presStyleIdx="1" presStyleCnt="2"/>
      <dgm:spPr/>
      <dgm:t>
        <a:bodyPr/>
        <a:lstStyle/>
        <a:p>
          <a:endParaRPr lang="pl-PL"/>
        </a:p>
      </dgm:t>
    </dgm:pt>
    <dgm:pt modelId="{FE054246-D74F-4115-A604-3C398CAEAA15}" type="pres">
      <dgm:prSet presAssocID="{26F7C119-246B-4646-BEE0-D6488F41EDEC}" presName="hierRoot2" presStyleCnt="0">
        <dgm:presLayoutVars>
          <dgm:hierBranch val="init"/>
        </dgm:presLayoutVars>
      </dgm:prSet>
      <dgm:spPr/>
    </dgm:pt>
    <dgm:pt modelId="{EA5D50CB-F042-40B8-8057-EDD96B817437}" type="pres">
      <dgm:prSet presAssocID="{26F7C119-246B-4646-BEE0-D6488F41EDEC}" presName="rootComposite" presStyleCnt="0"/>
      <dgm:spPr/>
    </dgm:pt>
    <dgm:pt modelId="{F29FF69B-160C-40DD-9DD1-06A448E2890D}" type="pres">
      <dgm:prSet presAssocID="{26F7C119-246B-4646-BEE0-D6488F41EDEC}" presName="rootText" presStyleLbl="node2" presStyleIdx="1" presStyleCnt="2" custScaleX="115933" custScaleY="235086" custLinFactNeighborX="-6545" custLinFactNeighborY="-18161">
        <dgm:presLayoutVars>
          <dgm:chPref val="3"/>
        </dgm:presLayoutVars>
      </dgm:prSet>
      <dgm:spPr/>
      <dgm:t>
        <a:bodyPr/>
        <a:lstStyle/>
        <a:p>
          <a:endParaRPr lang="pl-PL"/>
        </a:p>
      </dgm:t>
    </dgm:pt>
    <dgm:pt modelId="{D21255A3-367D-47E4-AB5B-90F5C27140A0}" type="pres">
      <dgm:prSet presAssocID="{26F7C119-246B-4646-BEE0-D6488F41EDEC}" presName="rootConnector" presStyleLbl="node2" presStyleIdx="1" presStyleCnt="2"/>
      <dgm:spPr/>
      <dgm:t>
        <a:bodyPr/>
        <a:lstStyle/>
        <a:p>
          <a:endParaRPr lang="pl-PL"/>
        </a:p>
      </dgm:t>
    </dgm:pt>
    <dgm:pt modelId="{CB705498-708F-4BA3-B6EC-00FEFA3428AC}" type="pres">
      <dgm:prSet presAssocID="{26F7C119-246B-4646-BEE0-D6488F41EDEC}" presName="hierChild4" presStyleCnt="0"/>
      <dgm:spPr/>
    </dgm:pt>
    <dgm:pt modelId="{168D5525-287B-40FC-9AF3-EAFC36C31A9B}" type="pres">
      <dgm:prSet presAssocID="{26F7C119-246B-4646-BEE0-D6488F41EDEC}" presName="hierChild5" presStyleCnt="0"/>
      <dgm:spPr/>
    </dgm:pt>
    <dgm:pt modelId="{6FBC69A4-5F15-4101-A920-C000587148AE}" type="pres">
      <dgm:prSet presAssocID="{AFD5117D-4BDC-45FF-8B41-FC33EB6D0C5C}" presName="hierChild3" presStyleCnt="0"/>
      <dgm:spPr/>
    </dgm:pt>
  </dgm:ptLst>
  <dgm:cxnLst>
    <dgm:cxn modelId="{874BF874-D7E9-4F78-8493-21E808B4F044}" srcId="{AFD5117D-4BDC-45FF-8B41-FC33EB6D0C5C}" destId="{7053AAD1-66E2-426E-88B0-F47538C00F82}" srcOrd="0" destOrd="0" parTransId="{52C1A607-FAFB-4962-AD57-6ADA830070AF}" sibTransId="{3A4EB7F7-04BF-4A08-84CD-BEDDA6B5B95A}"/>
    <dgm:cxn modelId="{F1DBC824-B6D4-4CB1-9433-383FA3F6DFCB}" type="presOf" srcId="{137E380B-1028-400E-BDEF-D7E1A220E0A7}" destId="{F60A1C5F-14B2-4D4E-99F8-15AF75DA8DBF}" srcOrd="0" destOrd="0" presId="urn:microsoft.com/office/officeart/2005/8/layout/orgChart1"/>
    <dgm:cxn modelId="{2DF151A4-01C4-4E36-83C8-2534756503B6}" type="presOf" srcId="{7053AAD1-66E2-426E-88B0-F47538C00F82}" destId="{79856E5A-4D3C-42C9-9A5B-85F68AEB9A17}" srcOrd="1" destOrd="0" presId="urn:microsoft.com/office/officeart/2005/8/layout/orgChart1"/>
    <dgm:cxn modelId="{CFC666D6-AFFF-48FB-A7C3-FAB38D8C810E}" srcId="{AFD5117D-4BDC-45FF-8B41-FC33EB6D0C5C}" destId="{26F7C119-246B-4646-BEE0-D6488F41EDEC}" srcOrd="1" destOrd="0" parTransId="{1FA71F45-E7FE-4B81-923E-9D28EFB27455}" sibTransId="{7A9584D9-A54E-49FC-99D0-7CDD42C0C7BB}"/>
    <dgm:cxn modelId="{DFCC16A5-7D96-455E-A3CE-EEFE8CA3FF25}" type="presOf" srcId="{7053AAD1-66E2-426E-88B0-F47538C00F82}" destId="{F87D55CF-44C0-4EAD-9E54-B1A4958724C7}" srcOrd="0" destOrd="0" presId="urn:microsoft.com/office/officeart/2005/8/layout/orgChart1"/>
    <dgm:cxn modelId="{22037071-518F-4F9F-9B37-2D765D8DFFD9}" type="presOf" srcId="{AFD5117D-4BDC-45FF-8B41-FC33EB6D0C5C}" destId="{95C1ADE4-EA04-49C9-80E2-3E37B01A4978}" srcOrd="0" destOrd="0" presId="urn:microsoft.com/office/officeart/2005/8/layout/orgChart1"/>
    <dgm:cxn modelId="{D9DF92D8-42B1-469C-88EB-E3A23E51457C}" type="presOf" srcId="{AFD5117D-4BDC-45FF-8B41-FC33EB6D0C5C}" destId="{6FD9285B-3EFA-4973-889E-794111DD139F}" srcOrd="1" destOrd="0" presId="urn:microsoft.com/office/officeart/2005/8/layout/orgChart1"/>
    <dgm:cxn modelId="{34F35BFE-F0A1-431F-8402-A3CF5BD7BDF6}" type="presOf" srcId="{26F7C119-246B-4646-BEE0-D6488F41EDEC}" destId="{D21255A3-367D-47E4-AB5B-90F5C27140A0}" srcOrd="1" destOrd="0" presId="urn:microsoft.com/office/officeart/2005/8/layout/orgChart1"/>
    <dgm:cxn modelId="{2AE91EB8-D547-4C66-9291-4EBEF3502827}" type="presOf" srcId="{1FA71F45-E7FE-4B81-923E-9D28EFB27455}" destId="{C98FD0A0-6DFA-4575-A0B1-E01F46183120}" srcOrd="0" destOrd="0" presId="urn:microsoft.com/office/officeart/2005/8/layout/orgChart1"/>
    <dgm:cxn modelId="{E5D8F5F3-EA0B-4D54-8196-F9BD4364F76F}" type="presOf" srcId="{52C1A607-FAFB-4962-AD57-6ADA830070AF}" destId="{4BD5D9AD-B09E-4EAB-8A45-F1AA5C2D913E}" srcOrd="0" destOrd="0" presId="urn:microsoft.com/office/officeart/2005/8/layout/orgChart1"/>
    <dgm:cxn modelId="{51D04B80-4576-4FCC-882C-3CF174784581}" srcId="{137E380B-1028-400E-BDEF-D7E1A220E0A7}" destId="{AFD5117D-4BDC-45FF-8B41-FC33EB6D0C5C}" srcOrd="0" destOrd="0" parTransId="{E6DA1011-CA15-4A4B-A0B2-62BC06A194E9}" sibTransId="{9BA3F367-FAB4-42E3-866B-0120365FF071}"/>
    <dgm:cxn modelId="{5F8D8EDA-374C-49BE-97D6-63F4531A282A}" type="presOf" srcId="{26F7C119-246B-4646-BEE0-D6488F41EDEC}" destId="{F29FF69B-160C-40DD-9DD1-06A448E2890D}" srcOrd="0" destOrd="0" presId="urn:microsoft.com/office/officeart/2005/8/layout/orgChart1"/>
    <dgm:cxn modelId="{2735A656-73E0-461C-A330-79630156B160}" type="presParOf" srcId="{F60A1C5F-14B2-4D4E-99F8-15AF75DA8DBF}" destId="{6A950937-3E70-4005-8254-8A6534718B6F}" srcOrd="0" destOrd="0" presId="urn:microsoft.com/office/officeart/2005/8/layout/orgChart1"/>
    <dgm:cxn modelId="{4BAD9F99-CF31-4FA6-9121-4DAE3916C75C}" type="presParOf" srcId="{6A950937-3E70-4005-8254-8A6534718B6F}" destId="{9E494F19-4713-454F-B396-FFF0A4672E97}" srcOrd="0" destOrd="0" presId="urn:microsoft.com/office/officeart/2005/8/layout/orgChart1"/>
    <dgm:cxn modelId="{AD7990F6-CDB9-464B-8F67-1E7AE0E31A5A}" type="presParOf" srcId="{9E494F19-4713-454F-B396-FFF0A4672E97}" destId="{95C1ADE4-EA04-49C9-80E2-3E37B01A4978}" srcOrd="0" destOrd="0" presId="urn:microsoft.com/office/officeart/2005/8/layout/orgChart1"/>
    <dgm:cxn modelId="{E1AD6ECA-4D8F-476E-BB2A-0DAB0EB99F53}" type="presParOf" srcId="{9E494F19-4713-454F-B396-FFF0A4672E97}" destId="{6FD9285B-3EFA-4973-889E-794111DD139F}" srcOrd="1" destOrd="0" presId="urn:microsoft.com/office/officeart/2005/8/layout/orgChart1"/>
    <dgm:cxn modelId="{CB5DC064-9FC6-4468-A445-B27AA100D4E6}" type="presParOf" srcId="{6A950937-3E70-4005-8254-8A6534718B6F}" destId="{BF42536D-36F7-47C1-B881-F8CF89F43DFE}" srcOrd="1" destOrd="0" presId="urn:microsoft.com/office/officeart/2005/8/layout/orgChart1"/>
    <dgm:cxn modelId="{81F001B0-C3E3-4200-814C-51E74C430772}" type="presParOf" srcId="{BF42536D-36F7-47C1-B881-F8CF89F43DFE}" destId="{4BD5D9AD-B09E-4EAB-8A45-F1AA5C2D913E}" srcOrd="0" destOrd="0" presId="urn:microsoft.com/office/officeart/2005/8/layout/orgChart1"/>
    <dgm:cxn modelId="{2BD8C5C5-F0B5-4365-8615-18BBB52EA1C5}" type="presParOf" srcId="{BF42536D-36F7-47C1-B881-F8CF89F43DFE}" destId="{7570EED0-BA2D-4027-ABCF-A34215710BE2}" srcOrd="1" destOrd="0" presId="urn:microsoft.com/office/officeart/2005/8/layout/orgChart1"/>
    <dgm:cxn modelId="{0873AF3D-5ADF-47BF-ABCD-980B70E18CA3}" type="presParOf" srcId="{7570EED0-BA2D-4027-ABCF-A34215710BE2}" destId="{7390D54B-2D3D-4C82-97C5-50422EF6475F}" srcOrd="0" destOrd="0" presId="urn:microsoft.com/office/officeart/2005/8/layout/orgChart1"/>
    <dgm:cxn modelId="{036342BF-8461-476E-8A46-DB957600A93F}" type="presParOf" srcId="{7390D54B-2D3D-4C82-97C5-50422EF6475F}" destId="{F87D55CF-44C0-4EAD-9E54-B1A4958724C7}" srcOrd="0" destOrd="0" presId="urn:microsoft.com/office/officeart/2005/8/layout/orgChart1"/>
    <dgm:cxn modelId="{F2BEEEBF-5A00-4504-8687-466CE08CB2FB}" type="presParOf" srcId="{7390D54B-2D3D-4C82-97C5-50422EF6475F}" destId="{79856E5A-4D3C-42C9-9A5B-85F68AEB9A17}" srcOrd="1" destOrd="0" presId="urn:microsoft.com/office/officeart/2005/8/layout/orgChart1"/>
    <dgm:cxn modelId="{CE377A89-397D-4F62-8097-9384F4B5B747}" type="presParOf" srcId="{7570EED0-BA2D-4027-ABCF-A34215710BE2}" destId="{AF3E6A92-67F3-4A79-8521-22E6AF5B1346}" srcOrd="1" destOrd="0" presId="urn:microsoft.com/office/officeart/2005/8/layout/orgChart1"/>
    <dgm:cxn modelId="{FAB733D9-4E02-4A30-ADC5-59F8FF31F616}" type="presParOf" srcId="{7570EED0-BA2D-4027-ABCF-A34215710BE2}" destId="{FD439746-BA7F-48FB-8266-15C57B1FED93}" srcOrd="2" destOrd="0" presId="urn:microsoft.com/office/officeart/2005/8/layout/orgChart1"/>
    <dgm:cxn modelId="{4F5B18F2-9762-4E37-B0DA-C0FA883413C2}" type="presParOf" srcId="{BF42536D-36F7-47C1-B881-F8CF89F43DFE}" destId="{C98FD0A0-6DFA-4575-A0B1-E01F46183120}" srcOrd="2" destOrd="0" presId="urn:microsoft.com/office/officeart/2005/8/layout/orgChart1"/>
    <dgm:cxn modelId="{BA88EC3C-128F-4B1B-A504-3A01C53D8EB6}" type="presParOf" srcId="{BF42536D-36F7-47C1-B881-F8CF89F43DFE}" destId="{FE054246-D74F-4115-A604-3C398CAEAA15}" srcOrd="3" destOrd="0" presId="urn:microsoft.com/office/officeart/2005/8/layout/orgChart1"/>
    <dgm:cxn modelId="{7CE542AB-CB75-4782-8DB5-BF2360BBF7D4}" type="presParOf" srcId="{FE054246-D74F-4115-A604-3C398CAEAA15}" destId="{EA5D50CB-F042-40B8-8057-EDD96B817437}" srcOrd="0" destOrd="0" presId="urn:microsoft.com/office/officeart/2005/8/layout/orgChart1"/>
    <dgm:cxn modelId="{19523398-446A-4D11-B489-CD8A1527D95C}" type="presParOf" srcId="{EA5D50CB-F042-40B8-8057-EDD96B817437}" destId="{F29FF69B-160C-40DD-9DD1-06A448E2890D}" srcOrd="0" destOrd="0" presId="urn:microsoft.com/office/officeart/2005/8/layout/orgChart1"/>
    <dgm:cxn modelId="{939C51D5-D32E-4451-A9F3-E9CBB73A9697}" type="presParOf" srcId="{EA5D50CB-F042-40B8-8057-EDD96B817437}" destId="{D21255A3-367D-47E4-AB5B-90F5C27140A0}" srcOrd="1" destOrd="0" presId="urn:microsoft.com/office/officeart/2005/8/layout/orgChart1"/>
    <dgm:cxn modelId="{A589E9DD-490B-4261-837A-11504867409B}" type="presParOf" srcId="{FE054246-D74F-4115-A604-3C398CAEAA15}" destId="{CB705498-708F-4BA3-B6EC-00FEFA3428AC}" srcOrd="1" destOrd="0" presId="urn:microsoft.com/office/officeart/2005/8/layout/orgChart1"/>
    <dgm:cxn modelId="{1847B79E-9C6B-4DA7-836F-BE5408665DB7}" type="presParOf" srcId="{FE054246-D74F-4115-A604-3C398CAEAA15}" destId="{168D5525-287B-40FC-9AF3-EAFC36C31A9B}" srcOrd="2" destOrd="0" presId="urn:microsoft.com/office/officeart/2005/8/layout/orgChart1"/>
    <dgm:cxn modelId="{33A2E647-9876-4509-A86A-63AA71DAA0A8}" type="presParOf" srcId="{6A950937-3E70-4005-8254-8A6534718B6F}" destId="{6FBC69A4-5F15-4101-A920-C000587148AE}"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8070A98-B71C-4C94-BBA4-6744D2BABF7D}" type="doc">
      <dgm:prSet loTypeId="urn:microsoft.com/office/officeart/2005/8/layout/venn1" loCatId="relationship" qsTypeId="urn:microsoft.com/office/officeart/2005/8/quickstyle/simple1" qsCatId="simple" csTypeId="urn:microsoft.com/office/officeart/2005/8/colors/accent1_2" csCatId="accent1"/>
      <dgm:spPr/>
    </dgm:pt>
    <dgm:pt modelId="{22F1A0BF-70E5-4601-A6E6-BBADB50F886E}">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b="1" i="0" u="none" strike="noStrike" cap="none" normalizeH="0" baseline="0" smtClean="0">
              <a:ln>
                <a:noFill/>
              </a:ln>
              <a:solidFill>
                <a:schemeClr val="tx1"/>
              </a:solidFill>
              <a:effectLst/>
              <a:latin typeface="Arial" pitchFamily="34" charset="0"/>
              <a:cs typeface="Arial" pitchFamily="34" charset="0"/>
            </a:rPr>
            <a:t>Procesów (procedur)</a:t>
          </a:r>
        </a:p>
      </dgm:t>
    </dgm:pt>
    <dgm:pt modelId="{4D6C4615-D831-4CB9-81C3-692AA0AFFA64}" type="parTrans" cxnId="{8547AB5F-E390-4430-8850-9D8D2BDA7D89}">
      <dgm:prSet/>
      <dgm:spPr/>
      <dgm:t>
        <a:bodyPr/>
        <a:lstStyle/>
        <a:p>
          <a:endParaRPr lang="pl-PL"/>
        </a:p>
      </dgm:t>
    </dgm:pt>
    <dgm:pt modelId="{7FBAAE8E-D27F-4190-806F-1A959ED9D602}" type="sibTrans" cxnId="{8547AB5F-E390-4430-8850-9D8D2BDA7D89}">
      <dgm:prSet/>
      <dgm:spPr/>
      <dgm:t>
        <a:bodyPr/>
        <a:lstStyle/>
        <a:p>
          <a:endParaRPr lang="pl-PL"/>
        </a:p>
      </dgm:t>
    </dgm:pt>
    <dgm:pt modelId="{F6A461EE-9AF6-4817-AD25-93EE72B6FC5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b="1" i="0" u="none" strike="noStrike" cap="none" normalizeH="0" baseline="0" smtClean="0">
              <a:ln>
                <a:noFill/>
              </a:ln>
              <a:solidFill>
                <a:schemeClr val="tx1"/>
              </a:solidFill>
              <a:effectLst/>
              <a:latin typeface="Arial" pitchFamily="34" charset="0"/>
              <a:cs typeface="Arial" pitchFamily="34" charset="0"/>
            </a:rPr>
            <a:t>Ludzi</a:t>
          </a:r>
        </a:p>
      </dgm:t>
    </dgm:pt>
    <dgm:pt modelId="{FAF227D9-2070-4A20-BD6F-8E886841B30C}" type="parTrans" cxnId="{62839AFA-2447-48AB-84BF-AE4A341686EE}">
      <dgm:prSet/>
      <dgm:spPr/>
      <dgm:t>
        <a:bodyPr/>
        <a:lstStyle/>
        <a:p>
          <a:endParaRPr lang="pl-PL"/>
        </a:p>
      </dgm:t>
    </dgm:pt>
    <dgm:pt modelId="{69A2DB6F-53D2-4C66-85B1-381893CFC8A1}" type="sibTrans" cxnId="{62839AFA-2447-48AB-84BF-AE4A341686EE}">
      <dgm:prSet/>
      <dgm:spPr/>
      <dgm:t>
        <a:bodyPr/>
        <a:lstStyle/>
        <a:p>
          <a:endParaRPr lang="pl-PL"/>
        </a:p>
      </dgm:t>
    </dgm:pt>
    <dgm:pt modelId="{17E95936-E3FB-42AD-A947-A5ECC5C3CB25}">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b="1" i="0" u="none" strike="noStrike" cap="none" normalizeH="0" baseline="0" smtClean="0">
              <a:ln>
                <a:noFill/>
              </a:ln>
              <a:solidFill>
                <a:schemeClr val="tx1"/>
              </a:solidFill>
              <a:effectLst/>
              <a:latin typeface="Arial" pitchFamily="34" charset="0"/>
              <a:cs typeface="Arial" pitchFamily="34" charset="0"/>
            </a:rPr>
            <a:t>Technologii</a:t>
          </a:r>
        </a:p>
      </dgm:t>
    </dgm:pt>
    <dgm:pt modelId="{42292D8D-A23D-46E9-8A99-4B7007472C36}" type="parTrans" cxnId="{21D7E512-9F6B-4DF7-9202-5ECB068C7AED}">
      <dgm:prSet/>
      <dgm:spPr/>
      <dgm:t>
        <a:bodyPr/>
        <a:lstStyle/>
        <a:p>
          <a:endParaRPr lang="pl-PL"/>
        </a:p>
      </dgm:t>
    </dgm:pt>
    <dgm:pt modelId="{D7208410-19D1-44B5-8956-5F5044EFC8D2}" type="sibTrans" cxnId="{21D7E512-9F6B-4DF7-9202-5ECB068C7AED}">
      <dgm:prSet/>
      <dgm:spPr/>
      <dgm:t>
        <a:bodyPr/>
        <a:lstStyle/>
        <a:p>
          <a:endParaRPr lang="pl-PL"/>
        </a:p>
      </dgm:t>
    </dgm:pt>
    <dgm:pt modelId="{FE8EC998-63BB-45C8-8B73-51C6A2036998}" type="pres">
      <dgm:prSet presAssocID="{48070A98-B71C-4C94-BBA4-6744D2BABF7D}" presName="compositeShape" presStyleCnt="0">
        <dgm:presLayoutVars>
          <dgm:chMax val="7"/>
          <dgm:dir/>
          <dgm:resizeHandles val="exact"/>
        </dgm:presLayoutVars>
      </dgm:prSet>
      <dgm:spPr/>
    </dgm:pt>
    <dgm:pt modelId="{2498257C-911C-4CBE-A6CF-22DF732103DA}" type="pres">
      <dgm:prSet presAssocID="{22F1A0BF-70E5-4601-A6E6-BBADB50F886E}" presName="circ1" presStyleLbl="vennNode1" presStyleIdx="0" presStyleCnt="3"/>
      <dgm:spPr/>
      <dgm:t>
        <a:bodyPr/>
        <a:lstStyle/>
        <a:p>
          <a:endParaRPr lang="pl-PL"/>
        </a:p>
      </dgm:t>
    </dgm:pt>
    <dgm:pt modelId="{CCBC9643-3881-4B67-9547-92A552D305A0}" type="pres">
      <dgm:prSet presAssocID="{22F1A0BF-70E5-4601-A6E6-BBADB50F886E}" presName="circ1Tx" presStyleLbl="revTx" presStyleIdx="0" presStyleCnt="0">
        <dgm:presLayoutVars>
          <dgm:chMax val="0"/>
          <dgm:chPref val="0"/>
          <dgm:bulletEnabled val="1"/>
        </dgm:presLayoutVars>
      </dgm:prSet>
      <dgm:spPr/>
      <dgm:t>
        <a:bodyPr/>
        <a:lstStyle/>
        <a:p>
          <a:endParaRPr lang="pl-PL"/>
        </a:p>
      </dgm:t>
    </dgm:pt>
    <dgm:pt modelId="{9F78E9B4-A3DC-42A3-B15A-29070F61BC05}" type="pres">
      <dgm:prSet presAssocID="{F6A461EE-9AF6-4817-AD25-93EE72B6FC52}" presName="circ2" presStyleLbl="vennNode1" presStyleIdx="1" presStyleCnt="3"/>
      <dgm:spPr/>
      <dgm:t>
        <a:bodyPr/>
        <a:lstStyle/>
        <a:p>
          <a:endParaRPr lang="pl-PL"/>
        </a:p>
      </dgm:t>
    </dgm:pt>
    <dgm:pt modelId="{2711A3DE-A6B6-4FD9-AD52-9E216CC24D0F}" type="pres">
      <dgm:prSet presAssocID="{F6A461EE-9AF6-4817-AD25-93EE72B6FC52}" presName="circ2Tx" presStyleLbl="revTx" presStyleIdx="0" presStyleCnt="0">
        <dgm:presLayoutVars>
          <dgm:chMax val="0"/>
          <dgm:chPref val="0"/>
          <dgm:bulletEnabled val="1"/>
        </dgm:presLayoutVars>
      </dgm:prSet>
      <dgm:spPr/>
      <dgm:t>
        <a:bodyPr/>
        <a:lstStyle/>
        <a:p>
          <a:endParaRPr lang="pl-PL"/>
        </a:p>
      </dgm:t>
    </dgm:pt>
    <dgm:pt modelId="{9CBD5B37-97AC-43B0-97C6-B4F0BE581985}" type="pres">
      <dgm:prSet presAssocID="{17E95936-E3FB-42AD-A947-A5ECC5C3CB25}" presName="circ3" presStyleLbl="vennNode1" presStyleIdx="2" presStyleCnt="3"/>
      <dgm:spPr/>
      <dgm:t>
        <a:bodyPr/>
        <a:lstStyle/>
        <a:p>
          <a:endParaRPr lang="pl-PL"/>
        </a:p>
      </dgm:t>
    </dgm:pt>
    <dgm:pt modelId="{D53A7DCA-602A-4FD5-A10D-3D198ADA5104}" type="pres">
      <dgm:prSet presAssocID="{17E95936-E3FB-42AD-A947-A5ECC5C3CB25}" presName="circ3Tx" presStyleLbl="revTx" presStyleIdx="0" presStyleCnt="0">
        <dgm:presLayoutVars>
          <dgm:chMax val="0"/>
          <dgm:chPref val="0"/>
          <dgm:bulletEnabled val="1"/>
        </dgm:presLayoutVars>
      </dgm:prSet>
      <dgm:spPr/>
      <dgm:t>
        <a:bodyPr/>
        <a:lstStyle/>
        <a:p>
          <a:endParaRPr lang="pl-PL"/>
        </a:p>
      </dgm:t>
    </dgm:pt>
  </dgm:ptLst>
  <dgm:cxnLst>
    <dgm:cxn modelId="{4051F9EA-7E82-47E3-A8F6-B08AE8C985C7}" type="presOf" srcId="{22F1A0BF-70E5-4601-A6E6-BBADB50F886E}" destId="{CCBC9643-3881-4B67-9547-92A552D305A0}" srcOrd="1" destOrd="0" presId="urn:microsoft.com/office/officeart/2005/8/layout/venn1"/>
    <dgm:cxn modelId="{7CF78A82-1903-47D0-8317-EE2D05D46585}" type="presOf" srcId="{22F1A0BF-70E5-4601-A6E6-BBADB50F886E}" destId="{2498257C-911C-4CBE-A6CF-22DF732103DA}" srcOrd="0" destOrd="0" presId="urn:microsoft.com/office/officeart/2005/8/layout/venn1"/>
    <dgm:cxn modelId="{21D7E512-9F6B-4DF7-9202-5ECB068C7AED}" srcId="{48070A98-B71C-4C94-BBA4-6744D2BABF7D}" destId="{17E95936-E3FB-42AD-A947-A5ECC5C3CB25}" srcOrd="2" destOrd="0" parTransId="{42292D8D-A23D-46E9-8A99-4B7007472C36}" sibTransId="{D7208410-19D1-44B5-8956-5F5044EFC8D2}"/>
    <dgm:cxn modelId="{6D375425-0841-479B-B33C-C50D8F40908C}" type="presOf" srcId="{48070A98-B71C-4C94-BBA4-6744D2BABF7D}" destId="{FE8EC998-63BB-45C8-8B73-51C6A2036998}" srcOrd="0" destOrd="0" presId="urn:microsoft.com/office/officeart/2005/8/layout/venn1"/>
    <dgm:cxn modelId="{4C87A3C4-0DC7-4676-8D08-CD3B6F5A0B1B}" type="presOf" srcId="{17E95936-E3FB-42AD-A947-A5ECC5C3CB25}" destId="{9CBD5B37-97AC-43B0-97C6-B4F0BE581985}" srcOrd="0" destOrd="0" presId="urn:microsoft.com/office/officeart/2005/8/layout/venn1"/>
    <dgm:cxn modelId="{BA4B1F73-EA03-47B6-8979-2F4427C44D54}" type="presOf" srcId="{F6A461EE-9AF6-4817-AD25-93EE72B6FC52}" destId="{9F78E9B4-A3DC-42A3-B15A-29070F61BC05}" srcOrd="0" destOrd="0" presId="urn:microsoft.com/office/officeart/2005/8/layout/venn1"/>
    <dgm:cxn modelId="{0A330BF9-3191-4B2A-96D5-839EF005243F}" type="presOf" srcId="{F6A461EE-9AF6-4817-AD25-93EE72B6FC52}" destId="{2711A3DE-A6B6-4FD9-AD52-9E216CC24D0F}" srcOrd="1" destOrd="0" presId="urn:microsoft.com/office/officeart/2005/8/layout/venn1"/>
    <dgm:cxn modelId="{62839AFA-2447-48AB-84BF-AE4A341686EE}" srcId="{48070A98-B71C-4C94-BBA4-6744D2BABF7D}" destId="{F6A461EE-9AF6-4817-AD25-93EE72B6FC52}" srcOrd="1" destOrd="0" parTransId="{FAF227D9-2070-4A20-BD6F-8E886841B30C}" sibTransId="{69A2DB6F-53D2-4C66-85B1-381893CFC8A1}"/>
    <dgm:cxn modelId="{1CF83DB1-4688-42EC-80C5-0C97C7BF2352}" type="presOf" srcId="{17E95936-E3FB-42AD-A947-A5ECC5C3CB25}" destId="{D53A7DCA-602A-4FD5-A10D-3D198ADA5104}" srcOrd="1" destOrd="0" presId="urn:microsoft.com/office/officeart/2005/8/layout/venn1"/>
    <dgm:cxn modelId="{8547AB5F-E390-4430-8850-9D8D2BDA7D89}" srcId="{48070A98-B71C-4C94-BBA4-6744D2BABF7D}" destId="{22F1A0BF-70E5-4601-A6E6-BBADB50F886E}" srcOrd="0" destOrd="0" parTransId="{4D6C4615-D831-4CB9-81C3-692AA0AFFA64}" sibTransId="{7FBAAE8E-D27F-4190-806F-1A959ED9D602}"/>
    <dgm:cxn modelId="{71332704-6902-448F-8765-8C4923F315D4}" type="presParOf" srcId="{FE8EC998-63BB-45C8-8B73-51C6A2036998}" destId="{2498257C-911C-4CBE-A6CF-22DF732103DA}" srcOrd="0" destOrd="0" presId="urn:microsoft.com/office/officeart/2005/8/layout/venn1"/>
    <dgm:cxn modelId="{3FC3CE38-A746-4C6B-8089-D225C26B6CEC}" type="presParOf" srcId="{FE8EC998-63BB-45C8-8B73-51C6A2036998}" destId="{CCBC9643-3881-4B67-9547-92A552D305A0}" srcOrd="1" destOrd="0" presId="urn:microsoft.com/office/officeart/2005/8/layout/venn1"/>
    <dgm:cxn modelId="{8EAB1BBE-9A3D-4F1A-BEE0-CE02E44FD505}" type="presParOf" srcId="{FE8EC998-63BB-45C8-8B73-51C6A2036998}" destId="{9F78E9B4-A3DC-42A3-B15A-29070F61BC05}" srcOrd="2" destOrd="0" presId="urn:microsoft.com/office/officeart/2005/8/layout/venn1"/>
    <dgm:cxn modelId="{1BC3F71F-EC2B-4C49-9C96-801EED34410F}" type="presParOf" srcId="{FE8EC998-63BB-45C8-8B73-51C6A2036998}" destId="{2711A3DE-A6B6-4FD9-AD52-9E216CC24D0F}" srcOrd="3" destOrd="0" presId="urn:microsoft.com/office/officeart/2005/8/layout/venn1"/>
    <dgm:cxn modelId="{089E7018-B98A-4606-9C20-710999C7E9AC}" type="presParOf" srcId="{FE8EC998-63BB-45C8-8B73-51C6A2036998}" destId="{9CBD5B37-97AC-43B0-97C6-B4F0BE581985}" srcOrd="4" destOrd="0" presId="urn:microsoft.com/office/officeart/2005/8/layout/venn1"/>
    <dgm:cxn modelId="{ECFB7837-1A51-4F9D-A75C-B479AE2196B5}" type="presParOf" srcId="{FE8EC998-63BB-45C8-8B73-51C6A2036998}" destId="{D53A7DCA-602A-4FD5-A10D-3D198ADA5104}"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D3E45BF-76C2-494E-B7D5-6340755D3E2B}" type="doc">
      <dgm:prSet loTypeId="urn:microsoft.com/office/officeart/2005/8/layout/pyramid1" loCatId="pyramid" qsTypeId="urn:microsoft.com/office/officeart/2005/8/quickstyle/simple5" qsCatId="simple" csTypeId="urn:microsoft.com/office/officeart/2005/8/colors/accent1_2" csCatId="accent1" phldr="1"/>
      <dgm:spPr/>
    </dgm:pt>
    <dgm:pt modelId="{EED8019A-8B74-4FAA-BFF5-D780A672F1E5}">
      <dgm:prSet phldrT="[Tekst]" custT="1"/>
      <dgm:spPr/>
      <dgm:t>
        <a:bodyPr anchor="b"/>
        <a:lstStyle/>
        <a:p>
          <a:r>
            <a:rPr lang="pl-PL" sz="4400" dirty="0" smtClean="0"/>
            <a:t>ADO</a:t>
          </a:r>
          <a:endParaRPr lang="pl-PL" sz="4400" dirty="0"/>
        </a:p>
      </dgm:t>
    </dgm:pt>
    <dgm:pt modelId="{73CF719C-B5F9-40ED-A73D-0DB0B3BB499A}" type="parTrans" cxnId="{5D981F93-AC82-43B3-BCDE-E796D9154ACA}">
      <dgm:prSet/>
      <dgm:spPr/>
      <dgm:t>
        <a:bodyPr/>
        <a:lstStyle/>
        <a:p>
          <a:endParaRPr lang="pl-PL"/>
        </a:p>
      </dgm:t>
    </dgm:pt>
    <dgm:pt modelId="{CBEE3BEF-6EFF-4321-BAF0-03424DEB3E1B}" type="sibTrans" cxnId="{5D981F93-AC82-43B3-BCDE-E796D9154ACA}">
      <dgm:prSet/>
      <dgm:spPr/>
      <dgm:t>
        <a:bodyPr/>
        <a:lstStyle/>
        <a:p>
          <a:endParaRPr lang="pl-PL"/>
        </a:p>
      </dgm:t>
    </dgm:pt>
    <dgm:pt modelId="{E7E500A8-9510-48B2-BCA5-7DB77157841F}">
      <dgm:prSet phldrT="[Tekst]"/>
      <dgm:spPr/>
      <dgm:t>
        <a:bodyPr/>
        <a:lstStyle/>
        <a:p>
          <a:r>
            <a:rPr lang="pl-PL" dirty="0" smtClean="0"/>
            <a:t>ABI</a:t>
          </a:r>
          <a:endParaRPr lang="pl-PL" dirty="0"/>
        </a:p>
      </dgm:t>
    </dgm:pt>
    <dgm:pt modelId="{AB50085A-60EF-4D54-9345-975C9DC85681}" type="parTrans" cxnId="{8BF43555-A636-4495-AB62-77B7EF86AD8E}">
      <dgm:prSet/>
      <dgm:spPr/>
      <dgm:t>
        <a:bodyPr/>
        <a:lstStyle/>
        <a:p>
          <a:endParaRPr lang="pl-PL"/>
        </a:p>
      </dgm:t>
    </dgm:pt>
    <dgm:pt modelId="{16B844F8-8D4B-4E81-93EF-E4DB54F9D6F4}" type="sibTrans" cxnId="{8BF43555-A636-4495-AB62-77B7EF86AD8E}">
      <dgm:prSet/>
      <dgm:spPr/>
      <dgm:t>
        <a:bodyPr/>
        <a:lstStyle/>
        <a:p>
          <a:endParaRPr lang="pl-PL"/>
        </a:p>
      </dgm:t>
    </dgm:pt>
    <dgm:pt modelId="{1B83C1FF-E67E-4B5B-80A2-65014CE26E24}">
      <dgm:prSet phldrT="[Tekst]"/>
      <dgm:spPr/>
      <dgm:t>
        <a:bodyPr/>
        <a:lstStyle/>
        <a:p>
          <a:r>
            <a:rPr lang="pl-PL" dirty="0" smtClean="0"/>
            <a:t>ASI</a:t>
          </a:r>
          <a:endParaRPr lang="pl-PL" dirty="0"/>
        </a:p>
      </dgm:t>
    </dgm:pt>
    <dgm:pt modelId="{583596AB-B18E-45AC-AA39-4CF2885BBBC8}" type="parTrans" cxnId="{D1308C5E-DAC8-4AE5-97D1-CD09BD23EF98}">
      <dgm:prSet/>
      <dgm:spPr/>
      <dgm:t>
        <a:bodyPr/>
        <a:lstStyle/>
        <a:p>
          <a:endParaRPr lang="pl-PL"/>
        </a:p>
      </dgm:t>
    </dgm:pt>
    <dgm:pt modelId="{825549A8-E772-4AA6-8C91-AC93E68B7E71}" type="sibTrans" cxnId="{D1308C5E-DAC8-4AE5-97D1-CD09BD23EF98}">
      <dgm:prSet/>
      <dgm:spPr/>
      <dgm:t>
        <a:bodyPr/>
        <a:lstStyle/>
        <a:p>
          <a:endParaRPr lang="pl-PL"/>
        </a:p>
      </dgm:t>
    </dgm:pt>
    <dgm:pt modelId="{DF903667-F47C-4A43-9629-58811647AE67}">
      <dgm:prSet phldrT="[Tekst]"/>
      <dgm:spPr/>
      <dgm:t>
        <a:bodyPr/>
        <a:lstStyle/>
        <a:p>
          <a:r>
            <a:rPr lang="pl-PL" dirty="0" smtClean="0"/>
            <a:t>UŻYTKOWNIK</a:t>
          </a:r>
          <a:endParaRPr lang="pl-PL" dirty="0"/>
        </a:p>
      </dgm:t>
    </dgm:pt>
    <dgm:pt modelId="{162EDE19-A077-4F85-86F4-28370FAF079B}" type="parTrans" cxnId="{E63E5D52-0B65-4399-803C-FA6FAD465875}">
      <dgm:prSet/>
      <dgm:spPr/>
      <dgm:t>
        <a:bodyPr/>
        <a:lstStyle/>
        <a:p>
          <a:endParaRPr lang="pl-PL"/>
        </a:p>
      </dgm:t>
    </dgm:pt>
    <dgm:pt modelId="{0956A4B7-3C29-48D5-BC76-B49A79DEEA1F}" type="sibTrans" cxnId="{E63E5D52-0B65-4399-803C-FA6FAD465875}">
      <dgm:prSet/>
      <dgm:spPr/>
      <dgm:t>
        <a:bodyPr/>
        <a:lstStyle/>
        <a:p>
          <a:endParaRPr lang="pl-PL"/>
        </a:p>
      </dgm:t>
    </dgm:pt>
    <dgm:pt modelId="{AC3297E2-7A32-447B-99DC-BE854FD04C4E}" type="pres">
      <dgm:prSet presAssocID="{4D3E45BF-76C2-494E-B7D5-6340755D3E2B}" presName="Name0" presStyleCnt="0">
        <dgm:presLayoutVars>
          <dgm:dir/>
          <dgm:animLvl val="lvl"/>
          <dgm:resizeHandles val="exact"/>
        </dgm:presLayoutVars>
      </dgm:prSet>
      <dgm:spPr/>
    </dgm:pt>
    <dgm:pt modelId="{4EEFDEFE-F13A-4E6D-9912-BD57EB36F99F}" type="pres">
      <dgm:prSet presAssocID="{EED8019A-8B74-4FAA-BFF5-D780A672F1E5}" presName="Name8" presStyleCnt="0"/>
      <dgm:spPr/>
    </dgm:pt>
    <dgm:pt modelId="{D75EBF40-C720-44EB-8502-453CE94965DC}" type="pres">
      <dgm:prSet presAssocID="{EED8019A-8B74-4FAA-BFF5-D780A672F1E5}" presName="level" presStyleLbl="node1" presStyleIdx="0" presStyleCnt="4">
        <dgm:presLayoutVars>
          <dgm:chMax val="1"/>
          <dgm:bulletEnabled val="1"/>
        </dgm:presLayoutVars>
      </dgm:prSet>
      <dgm:spPr/>
      <dgm:t>
        <a:bodyPr/>
        <a:lstStyle/>
        <a:p>
          <a:endParaRPr lang="pl-PL"/>
        </a:p>
      </dgm:t>
    </dgm:pt>
    <dgm:pt modelId="{5A3D5D36-848C-4BFD-8E95-652DBCCCFF51}" type="pres">
      <dgm:prSet presAssocID="{EED8019A-8B74-4FAA-BFF5-D780A672F1E5}" presName="levelTx" presStyleLbl="revTx" presStyleIdx="0" presStyleCnt="0">
        <dgm:presLayoutVars>
          <dgm:chMax val="1"/>
          <dgm:bulletEnabled val="1"/>
        </dgm:presLayoutVars>
      </dgm:prSet>
      <dgm:spPr/>
      <dgm:t>
        <a:bodyPr/>
        <a:lstStyle/>
        <a:p>
          <a:endParaRPr lang="pl-PL"/>
        </a:p>
      </dgm:t>
    </dgm:pt>
    <dgm:pt modelId="{B58AD75E-78A5-4160-A6E1-7E62934B29B1}" type="pres">
      <dgm:prSet presAssocID="{E7E500A8-9510-48B2-BCA5-7DB77157841F}" presName="Name8" presStyleCnt="0"/>
      <dgm:spPr/>
    </dgm:pt>
    <dgm:pt modelId="{4BE2AC06-C409-4756-A1DD-F626702051DF}" type="pres">
      <dgm:prSet presAssocID="{E7E500A8-9510-48B2-BCA5-7DB77157841F}" presName="level" presStyleLbl="node1" presStyleIdx="1" presStyleCnt="4">
        <dgm:presLayoutVars>
          <dgm:chMax val="1"/>
          <dgm:bulletEnabled val="1"/>
        </dgm:presLayoutVars>
      </dgm:prSet>
      <dgm:spPr/>
      <dgm:t>
        <a:bodyPr/>
        <a:lstStyle/>
        <a:p>
          <a:endParaRPr lang="pl-PL"/>
        </a:p>
      </dgm:t>
    </dgm:pt>
    <dgm:pt modelId="{605D0EC2-8B3A-4DCA-A43F-E27309434973}" type="pres">
      <dgm:prSet presAssocID="{E7E500A8-9510-48B2-BCA5-7DB77157841F}" presName="levelTx" presStyleLbl="revTx" presStyleIdx="0" presStyleCnt="0">
        <dgm:presLayoutVars>
          <dgm:chMax val="1"/>
          <dgm:bulletEnabled val="1"/>
        </dgm:presLayoutVars>
      </dgm:prSet>
      <dgm:spPr/>
      <dgm:t>
        <a:bodyPr/>
        <a:lstStyle/>
        <a:p>
          <a:endParaRPr lang="pl-PL"/>
        </a:p>
      </dgm:t>
    </dgm:pt>
    <dgm:pt modelId="{470A0F79-7173-4A63-9813-90033835487F}" type="pres">
      <dgm:prSet presAssocID="{1B83C1FF-E67E-4B5B-80A2-65014CE26E24}" presName="Name8" presStyleCnt="0"/>
      <dgm:spPr/>
    </dgm:pt>
    <dgm:pt modelId="{A5D7504B-21FD-49CB-BB0A-F8204FE9A496}" type="pres">
      <dgm:prSet presAssocID="{1B83C1FF-E67E-4B5B-80A2-65014CE26E24}" presName="level" presStyleLbl="node1" presStyleIdx="2" presStyleCnt="4">
        <dgm:presLayoutVars>
          <dgm:chMax val="1"/>
          <dgm:bulletEnabled val="1"/>
        </dgm:presLayoutVars>
      </dgm:prSet>
      <dgm:spPr/>
      <dgm:t>
        <a:bodyPr/>
        <a:lstStyle/>
        <a:p>
          <a:endParaRPr lang="pl-PL"/>
        </a:p>
      </dgm:t>
    </dgm:pt>
    <dgm:pt modelId="{A2495CC9-7F6B-4389-AFAF-8A8F3C88C415}" type="pres">
      <dgm:prSet presAssocID="{1B83C1FF-E67E-4B5B-80A2-65014CE26E24}" presName="levelTx" presStyleLbl="revTx" presStyleIdx="0" presStyleCnt="0">
        <dgm:presLayoutVars>
          <dgm:chMax val="1"/>
          <dgm:bulletEnabled val="1"/>
        </dgm:presLayoutVars>
      </dgm:prSet>
      <dgm:spPr/>
      <dgm:t>
        <a:bodyPr/>
        <a:lstStyle/>
        <a:p>
          <a:endParaRPr lang="pl-PL"/>
        </a:p>
      </dgm:t>
    </dgm:pt>
    <dgm:pt modelId="{A69FB17E-3C4F-43C0-9E68-6C9777DA778F}" type="pres">
      <dgm:prSet presAssocID="{DF903667-F47C-4A43-9629-58811647AE67}" presName="Name8" presStyleCnt="0"/>
      <dgm:spPr/>
    </dgm:pt>
    <dgm:pt modelId="{4EE316D8-B460-41F5-8A33-D45D496456AB}" type="pres">
      <dgm:prSet presAssocID="{DF903667-F47C-4A43-9629-58811647AE67}" presName="level" presStyleLbl="node1" presStyleIdx="3" presStyleCnt="4">
        <dgm:presLayoutVars>
          <dgm:chMax val="1"/>
          <dgm:bulletEnabled val="1"/>
        </dgm:presLayoutVars>
      </dgm:prSet>
      <dgm:spPr/>
      <dgm:t>
        <a:bodyPr/>
        <a:lstStyle/>
        <a:p>
          <a:endParaRPr lang="pl-PL"/>
        </a:p>
      </dgm:t>
    </dgm:pt>
    <dgm:pt modelId="{03B93AA3-6381-407F-B5C6-C61C260D1A87}" type="pres">
      <dgm:prSet presAssocID="{DF903667-F47C-4A43-9629-58811647AE67}" presName="levelTx" presStyleLbl="revTx" presStyleIdx="0" presStyleCnt="0">
        <dgm:presLayoutVars>
          <dgm:chMax val="1"/>
          <dgm:bulletEnabled val="1"/>
        </dgm:presLayoutVars>
      </dgm:prSet>
      <dgm:spPr/>
      <dgm:t>
        <a:bodyPr/>
        <a:lstStyle/>
        <a:p>
          <a:endParaRPr lang="pl-PL"/>
        </a:p>
      </dgm:t>
    </dgm:pt>
  </dgm:ptLst>
  <dgm:cxnLst>
    <dgm:cxn modelId="{3313F8E9-E998-4F47-ADF1-C8E0B264F43E}" type="presOf" srcId="{E7E500A8-9510-48B2-BCA5-7DB77157841F}" destId="{605D0EC2-8B3A-4DCA-A43F-E27309434973}" srcOrd="1" destOrd="0" presId="urn:microsoft.com/office/officeart/2005/8/layout/pyramid1"/>
    <dgm:cxn modelId="{86F50EAD-965A-4F63-B033-57F5E06A1C8D}" type="presOf" srcId="{EED8019A-8B74-4FAA-BFF5-D780A672F1E5}" destId="{5A3D5D36-848C-4BFD-8E95-652DBCCCFF51}" srcOrd="1" destOrd="0" presId="urn:microsoft.com/office/officeart/2005/8/layout/pyramid1"/>
    <dgm:cxn modelId="{D1308C5E-DAC8-4AE5-97D1-CD09BD23EF98}" srcId="{4D3E45BF-76C2-494E-B7D5-6340755D3E2B}" destId="{1B83C1FF-E67E-4B5B-80A2-65014CE26E24}" srcOrd="2" destOrd="0" parTransId="{583596AB-B18E-45AC-AA39-4CF2885BBBC8}" sibTransId="{825549A8-E772-4AA6-8C91-AC93E68B7E71}"/>
    <dgm:cxn modelId="{8BF43555-A636-4495-AB62-77B7EF86AD8E}" srcId="{4D3E45BF-76C2-494E-B7D5-6340755D3E2B}" destId="{E7E500A8-9510-48B2-BCA5-7DB77157841F}" srcOrd="1" destOrd="0" parTransId="{AB50085A-60EF-4D54-9345-975C9DC85681}" sibTransId="{16B844F8-8D4B-4E81-93EF-E4DB54F9D6F4}"/>
    <dgm:cxn modelId="{BC3A6196-9C91-4900-8DF2-277095FDFD76}" type="presOf" srcId="{EED8019A-8B74-4FAA-BFF5-D780A672F1E5}" destId="{D75EBF40-C720-44EB-8502-453CE94965DC}" srcOrd="0" destOrd="0" presId="urn:microsoft.com/office/officeart/2005/8/layout/pyramid1"/>
    <dgm:cxn modelId="{E23E4D0B-CFA8-40C1-8296-78C2CE7F312F}" type="presOf" srcId="{4D3E45BF-76C2-494E-B7D5-6340755D3E2B}" destId="{AC3297E2-7A32-447B-99DC-BE854FD04C4E}" srcOrd="0" destOrd="0" presId="urn:microsoft.com/office/officeart/2005/8/layout/pyramid1"/>
    <dgm:cxn modelId="{E63E5D52-0B65-4399-803C-FA6FAD465875}" srcId="{4D3E45BF-76C2-494E-B7D5-6340755D3E2B}" destId="{DF903667-F47C-4A43-9629-58811647AE67}" srcOrd="3" destOrd="0" parTransId="{162EDE19-A077-4F85-86F4-28370FAF079B}" sibTransId="{0956A4B7-3C29-48D5-BC76-B49A79DEEA1F}"/>
    <dgm:cxn modelId="{86A8C7E1-821D-4E29-8B25-FAF128024C12}" type="presOf" srcId="{1B83C1FF-E67E-4B5B-80A2-65014CE26E24}" destId="{A2495CC9-7F6B-4389-AFAF-8A8F3C88C415}" srcOrd="1" destOrd="0" presId="urn:microsoft.com/office/officeart/2005/8/layout/pyramid1"/>
    <dgm:cxn modelId="{CBAC232F-BE05-46B5-8E26-504C594BAF47}" type="presOf" srcId="{DF903667-F47C-4A43-9629-58811647AE67}" destId="{4EE316D8-B460-41F5-8A33-D45D496456AB}" srcOrd="0" destOrd="0" presId="urn:microsoft.com/office/officeart/2005/8/layout/pyramid1"/>
    <dgm:cxn modelId="{9166B648-576A-4A3B-9C54-0D48C6DBFE30}" type="presOf" srcId="{E7E500A8-9510-48B2-BCA5-7DB77157841F}" destId="{4BE2AC06-C409-4756-A1DD-F626702051DF}" srcOrd="0" destOrd="0" presId="urn:microsoft.com/office/officeart/2005/8/layout/pyramid1"/>
    <dgm:cxn modelId="{F4A7CDDD-2E14-411C-A119-481BF4D6AD01}" type="presOf" srcId="{1B83C1FF-E67E-4B5B-80A2-65014CE26E24}" destId="{A5D7504B-21FD-49CB-BB0A-F8204FE9A496}" srcOrd="0" destOrd="0" presId="urn:microsoft.com/office/officeart/2005/8/layout/pyramid1"/>
    <dgm:cxn modelId="{A1DA9F50-53A4-4F74-87DC-62ACB40BB861}" type="presOf" srcId="{DF903667-F47C-4A43-9629-58811647AE67}" destId="{03B93AA3-6381-407F-B5C6-C61C260D1A87}" srcOrd="1" destOrd="0" presId="urn:microsoft.com/office/officeart/2005/8/layout/pyramid1"/>
    <dgm:cxn modelId="{5D981F93-AC82-43B3-BCDE-E796D9154ACA}" srcId="{4D3E45BF-76C2-494E-B7D5-6340755D3E2B}" destId="{EED8019A-8B74-4FAA-BFF5-D780A672F1E5}" srcOrd="0" destOrd="0" parTransId="{73CF719C-B5F9-40ED-A73D-0DB0B3BB499A}" sibTransId="{CBEE3BEF-6EFF-4321-BAF0-03424DEB3E1B}"/>
    <dgm:cxn modelId="{FF13F8E5-588F-4111-8D3C-9E84631EE8B1}" type="presParOf" srcId="{AC3297E2-7A32-447B-99DC-BE854FD04C4E}" destId="{4EEFDEFE-F13A-4E6D-9912-BD57EB36F99F}" srcOrd="0" destOrd="0" presId="urn:microsoft.com/office/officeart/2005/8/layout/pyramid1"/>
    <dgm:cxn modelId="{0D0C5730-5F0C-4D75-8A15-7132BD7DEB3F}" type="presParOf" srcId="{4EEFDEFE-F13A-4E6D-9912-BD57EB36F99F}" destId="{D75EBF40-C720-44EB-8502-453CE94965DC}" srcOrd="0" destOrd="0" presId="urn:microsoft.com/office/officeart/2005/8/layout/pyramid1"/>
    <dgm:cxn modelId="{C0C1603D-4484-4639-A326-BCF0320DCB1A}" type="presParOf" srcId="{4EEFDEFE-F13A-4E6D-9912-BD57EB36F99F}" destId="{5A3D5D36-848C-4BFD-8E95-652DBCCCFF51}" srcOrd="1" destOrd="0" presId="urn:microsoft.com/office/officeart/2005/8/layout/pyramid1"/>
    <dgm:cxn modelId="{DC8224EE-6554-4D86-A93A-2026D99B1C92}" type="presParOf" srcId="{AC3297E2-7A32-447B-99DC-BE854FD04C4E}" destId="{B58AD75E-78A5-4160-A6E1-7E62934B29B1}" srcOrd="1" destOrd="0" presId="urn:microsoft.com/office/officeart/2005/8/layout/pyramid1"/>
    <dgm:cxn modelId="{C3291145-65BF-4C05-8445-B588D884B2DE}" type="presParOf" srcId="{B58AD75E-78A5-4160-A6E1-7E62934B29B1}" destId="{4BE2AC06-C409-4756-A1DD-F626702051DF}" srcOrd="0" destOrd="0" presId="urn:microsoft.com/office/officeart/2005/8/layout/pyramid1"/>
    <dgm:cxn modelId="{7DE9D5FB-F567-46D8-A2E4-0DB19096F541}" type="presParOf" srcId="{B58AD75E-78A5-4160-A6E1-7E62934B29B1}" destId="{605D0EC2-8B3A-4DCA-A43F-E27309434973}" srcOrd="1" destOrd="0" presId="urn:microsoft.com/office/officeart/2005/8/layout/pyramid1"/>
    <dgm:cxn modelId="{8904D9CD-682C-49B0-9187-084BB357B30A}" type="presParOf" srcId="{AC3297E2-7A32-447B-99DC-BE854FD04C4E}" destId="{470A0F79-7173-4A63-9813-90033835487F}" srcOrd="2" destOrd="0" presId="urn:microsoft.com/office/officeart/2005/8/layout/pyramid1"/>
    <dgm:cxn modelId="{8DEA6214-0747-4A4D-AB25-2DF452533B7F}" type="presParOf" srcId="{470A0F79-7173-4A63-9813-90033835487F}" destId="{A5D7504B-21FD-49CB-BB0A-F8204FE9A496}" srcOrd="0" destOrd="0" presId="urn:microsoft.com/office/officeart/2005/8/layout/pyramid1"/>
    <dgm:cxn modelId="{2FCB93D8-271B-4F5B-A5C4-3D04C98EC232}" type="presParOf" srcId="{470A0F79-7173-4A63-9813-90033835487F}" destId="{A2495CC9-7F6B-4389-AFAF-8A8F3C88C415}" srcOrd="1" destOrd="0" presId="urn:microsoft.com/office/officeart/2005/8/layout/pyramid1"/>
    <dgm:cxn modelId="{ECC9D048-1480-4FC5-8BE5-5DB1E1D347AA}" type="presParOf" srcId="{AC3297E2-7A32-447B-99DC-BE854FD04C4E}" destId="{A69FB17E-3C4F-43C0-9E68-6C9777DA778F}" srcOrd="3" destOrd="0" presId="urn:microsoft.com/office/officeart/2005/8/layout/pyramid1"/>
    <dgm:cxn modelId="{D8518743-6F8F-4D3D-98D4-CAB3918680A0}" type="presParOf" srcId="{A69FB17E-3C4F-43C0-9E68-6C9777DA778F}" destId="{4EE316D8-B460-41F5-8A33-D45D496456AB}" srcOrd="0" destOrd="0" presId="urn:microsoft.com/office/officeart/2005/8/layout/pyramid1"/>
    <dgm:cxn modelId="{CC29EC9C-07F5-4B40-A922-03FB4A243C3F}" type="presParOf" srcId="{A69FB17E-3C4F-43C0-9E68-6C9777DA778F}" destId="{03B93AA3-6381-407F-B5C6-C61C260D1A87}"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6ABB2F-EAF1-452B-87B2-342BEF0AD177}" type="datetimeFigureOut">
              <a:rPr lang="pl-PL" smtClean="0"/>
              <a:pPr/>
              <a:t>2017-06-26</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AC8392-5B13-4360-8420-D67BD58A7CE2}" type="slidenum">
              <a:rPr lang="pl-PL" smtClean="0"/>
              <a:pPr/>
              <a:t>‹#›</a:t>
            </a:fld>
            <a:endParaRPr lang="pl-PL"/>
          </a:p>
        </p:txBody>
      </p:sp>
    </p:spTree>
    <p:extLst>
      <p:ext uri="{BB962C8B-B14F-4D97-AF65-F5344CB8AC3E}">
        <p14:creationId xmlns:p14="http://schemas.microsoft.com/office/powerpoint/2010/main" val="2806592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a:p>
        </p:txBody>
      </p:sp>
      <p:sp>
        <p:nvSpPr>
          <p:cNvPr id="4" name="Symbol zastępczy numeru slajdu 3"/>
          <p:cNvSpPr>
            <a:spLocks noGrp="1"/>
          </p:cNvSpPr>
          <p:nvPr>
            <p:ph type="sldNum" sz="quarter" idx="10"/>
          </p:nvPr>
        </p:nvSpPr>
        <p:spPr/>
        <p:txBody>
          <a:bodyPr/>
          <a:lstStyle/>
          <a:p>
            <a:fld id="{95AC8392-5B13-4360-8420-D67BD58A7CE2}" type="slidenum">
              <a:rPr lang="pl-PL" smtClean="0"/>
              <a:pPr/>
              <a:t>1</a:t>
            </a:fld>
            <a:endParaRPr lang="pl-PL"/>
          </a:p>
        </p:txBody>
      </p:sp>
    </p:spTree>
    <p:extLst>
      <p:ext uri="{BB962C8B-B14F-4D97-AF65-F5344CB8AC3E}">
        <p14:creationId xmlns:p14="http://schemas.microsoft.com/office/powerpoint/2010/main" val="261337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12</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226576759"/>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127</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2960781886"/>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128</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942678136"/>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129</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2507160426"/>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130</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140139824"/>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131</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999827962"/>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132</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2978995718"/>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133</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2166745795"/>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134</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846795128"/>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135</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3498373206"/>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136</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22352737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13</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3069509562"/>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137</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760259236"/>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139</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999435362"/>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140</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3335921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141</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4271568564"/>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142</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419303160"/>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143</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2239368042"/>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144</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31297723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145</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369111313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146</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17562921"/>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149</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4274253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14</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41673244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150</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31101433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152</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754062419"/>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153</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686541602"/>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155</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3904493449"/>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156</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15189278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157</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4130994115"/>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158</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2935710917"/>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159</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3932778375"/>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160</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466766250"/>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3F7CE70F-95BC-4C01-B2F3-DFA6D0743E5E}" type="slidenum">
              <a:rPr lang="pl-PL" smtClean="0"/>
              <a:pPr/>
              <a:t>161</a:t>
            </a:fld>
            <a:endParaRPr lang="pl-PL"/>
          </a:p>
        </p:txBody>
      </p:sp>
    </p:spTree>
    <p:extLst>
      <p:ext uri="{BB962C8B-B14F-4D97-AF65-F5344CB8AC3E}">
        <p14:creationId xmlns:p14="http://schemas.microsoft.com/office/powerpoint/2010/main" val="3249183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16</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4905235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18</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42137674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19</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4404242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20</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23596410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21</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32277491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22</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21063594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24</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3607103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144387"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sz="600" dirty="0" smtClean="0">
              <a:latin typeface="Arial" charset="0"/>
              <a:cs typeface="Arial" charset="0"/>
            </a:endParaRPr>
          </a:p>
        </p:txBody>
      </p:sp>
      <p:sp>
        <p:nvSpPr>
          <p:cNvPr id="7172" name="Symbol zastępczy numeru slajdu 3"/>
          <p:cNvSpPr txBox="1">
            <a:spLocks noGrp="1"/>
          </p:cNvSpPr>
          <p:nvPr/>
        </p:nvSpPr>
        <p:spPr bwMode="auto">
          <a:xfrm>
            <a:off x="3765550" y="9286875"/>
            <a:ext cx="2878138" cy="488950"/>
          </a:xfrm>
          <a:prstGeom prst="rect">
            <a:avLst/>
          </a:prstGeom>
          <a:noFill/>
          <a:ln>
            <a:miter lim="800000"/>
            <a:headEnd/>
            <a:tailEnd/>
          </a:ln>
        </p:spPr>
        <p:txBody>
          <a:bodyPr lIns="90480" tIns="45240" rIns="90480" bIns="45240" anchor="b"/>
          <a:lstStyle/>
          <a:p>
            <a:pPr algn="r">
              <a:defRPr/>
            </a:pPr>
            <a:fld id="{A192CB69-F9BA-40DB-9D26-3E3E6D99404D}" type="slidenum">
              <a:rPr lang="pl-PL" sz="1200">
                <a:latin typeface="+mn-lt"/>
                <a:cs typeface="+mn-cs"/>
              </a:rPr>
              <a:pPr algn="r">
                <a:defRPr/>
              </a:pPr>
              <a:t>3</a:t>
            </a:fld>
            <a:endParaRPr lang="pl-PL" sz="1200">
              <a:latin typeface="+mn-lt"/>
              <a:cs typeface="+mn-cs"/>
            </a:endParaRPr>
          </a:p>
        </p:txBody>
      </p:sp>
      <p:sp>
        <p:nvSpPr>
          <p:cNvPr id="2" name="Symbol zastępczy daty 1"/>
          <p:cNvSpPr txBox="1">
            <a:spLocks noGrp="1"/>
          </p:cNvSpPr>
          <p:nvPr/>
        </p:nvSpPr>
        <p:spPr>
          <a:xfrm>
            <a:off x="3765550" y="0"/>
            <a:ext cx="2878138" cy="488950"/>
          </a:xfrm>
          <a:prstGeom prst="rect">
            <a:avLst/>
          </a:prstGeom>
          <a:noFill/>
        </p:spPr>
        <p:txBody>
          <a:bodyPr lIns="90480" tIns="45240" rIns="90480" bIns="45240"/>
          <a:lstStyle/>
          <a:p>
            <a:pPr algn="r" fontAlgn="auto">
              <a:spcBef>
                <a:spcPts val="0"/>
              </a:spcBef>
              <a:spcAft>
                <a:spcPts val="0"/>
              </a:spcAft>
              <a:defRPr/>
            </a:pPr>
            <a:r>
              <a:rPr lang="pl-PL" sz="1200">
                <a:latin typeface="+mn-lt"/>
                <a:cs typeface="+mn-cs"/>
              </a:rPr>
              <a:t>2012-07-19</a:t>
            </a:r>
          </a:p>
        </p:txBody>
      </p:sp>
    </p:spTree>
    <p:extLst>
      <p:ext uri="{BB962C8B-B14F-4D97-AF65-F5344CB8AC3E}">
        <p14:creationId xmlns:p14="http://schemas.microsoft.com/office/powerpoint/2010/main" val="15184359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25</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7533181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26</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7284383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27</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40393566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28</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42433605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29</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4506244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30</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37505065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32</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7222175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33</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29866521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34</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6886055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36</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4104125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138243" name="Symbol zastępczy notatek 2"/>
          <p:cNvSpPr>
            <a:spLocks noGrp="1"/>
          </p:cNvSpPr>
          <p:nvPr>
            <p:ph type="body" idx="1"/>
          </p:nvPr>
        </p:nvSpPr>
        <p:spPr bwMode="auto">
          <a:noFill/>
        </p:spPr>
        <p:txBody>
          <a:bodyPr wrap="square" numCol="1" anchor="t" anchorCtr="0" compatLnSpc="1">
            <a:prstTxWarp prst="textNoShape">
              <a:avLst/>
            </a:prstTxWarp>
          </a:bodyPr>
          <a:lstStyle/>
          <a:p>
            <a:endParaRPr lang="pl-PL" sz="600" dirty="0" smtClean="0">
              <a:latin typeface="Arial" charset="0"/>
              <a:cs typeface="Arial" charset="0"/>
            </a:endParaRPr>
          </a:p>
        </p:txBody>
      </p:sp>
      <p:sp>
        <p:nvSpPr>
          <p:cNvPr id="7172" name="Symbol zastępczy numeru slajdu 3"/>
          <p:cNvSpPr txBox="1">
            <a:spLocks noGrp="1"/>
          </p:cNvSpPr>
          <p:nvPr/>
        </p:nvSpPr>
        <p:spPr bwMode="auto">
          <a:xfrm>
            <a:off x="3765550" y="9286875"/>
            <a:ext cx="2878138" cy="488950"/>
          </a:xfrm>
          <a:prstGeom prst="rect">
            <a:avLst/>
          </a:prstGeom>
          <a:noFill/>
          <a:ln>
            <a:miter lim="800000"/>
            <a:headEnd/>
            <a:tailEnd/>
          </a:ln>
        </p:spPr>
        <p:txBody>
          <a:bodyPr lIns="90480" tIns="45240" rIns="90480" bIns="45240" anchor="b"/>
          <a:lstStyle/>
          <a:p>
            <a:pPr algn="r">
              <a:defRPr/>
            </a:pPr>
            <a:fld id="{1806B7BB-7D97-4013-AB92-9F4934750741}" type="slidenum">
              <a:rPr lang="pl-PL" sz="1200">
                <a:latin typeface="+mn-lt"/>
                <a:cs typeface="+mn-cs"/>
              </a:rPr>
              <a:pPr algn="r">
                <a:defRPr/>
              </a:pPr>
              <a:t>4</a:t>
            </a:fld>
            <a:endParaRPr lang="pl-PL" sz="1200">
              <a:latin typeface="+mn-lt"/>
              <a:cs typeface="+mn-cs"/>
            </a:endParaRPr>
          </a:p>
        </p:txBody>
      </p:sp>
      <p:sp>
        <p:nvSpPr>
          <p:cNvPr id="2" name="Symbol zastępczy daty 1"/>
          <p:cNvSpPr txBox="1">
            <a:spLocks noGrp="1"/>
          </p:cNvSpPr>
          <p:nvPr/>
        </p:nvSpPr>
        <p:spPr>
          <a:xfrm>
            <a:off x="3765550" y="0"/>
            <a:ext cx="2878138" cy="488950"/>
          </a:xfrm>
          <a:prstGeom prst="rect">
            <a:avLst/>
          </a:prstGeom>
          <a:noFill/>
        </p:spPr>
        <p:txBody>
          <a:bodyPr lIns="90480" tIns="45240" rIns="90480" bIns="45240"/>
          <a:lstStyle/>
          <a:p>
            <a:pPr algn="r" fontAlgn="auto">
              <a:spcBef>
                <a:spcPts val="0"/>
              </a:spcBef>
              <a:spcAft>
                <a:spcPts val="0"/>
              </a:spcAft>
              <a:defRPr/>
            </a:pPr>
            <a:r>
              <a:rPr lang="pl-PL" sz="1200">
                <a:latin typeface="+mn-lt"/>
                <a:cs typeface="+mn-cs"/>
              </a:rPr>
              <a:t>2012-07-19</a:t>
            </a:r>
          </a:p>
        </p:txBody>
      </p:sp>
    </p:spTree>
    <p:extLst>
      <p:ext uri="{BB962C8B-B14F-4D97-AF65-F5344CB8AC3E}">
        <p14:creationId xmlns:p14="http://schemas.microsoft.com/office/powerpoint/2010/main" val="254681445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37</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32025366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38</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328071438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39</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264851679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40</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69844442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42</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67264253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43</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34078876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45</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211210670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47</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335123964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48</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348754891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49</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38636348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5</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331596313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50</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73565244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51</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339942848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53</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78555281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55</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258012048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57</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53763634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58</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319658088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59</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39339623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61</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220451507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63</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31362401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64</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2252088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6</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33393274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65</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60591979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66</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66291848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67</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2423872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69</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95337310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70</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227655343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71</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240585574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72</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03696559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73</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383064620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74</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46246235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75</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9858080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7</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237229498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76</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348933101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78</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04679676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79</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144133392"/>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80</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393429032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81</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343407652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82</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389845847"/>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83</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47694516"/>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84</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3551677304"/>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ymbol zastępczy obrazu slajd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Symbol zastępczy notatek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sz="600" smtClean="0">
              <a:latin typeface="Arial" charset="0"/>
              <a:cs typeface="Arial" charset="0"/>
            </a:endParaRPr>
          </a:p>
        </p:txBody>
      </p:sp>
      <p:sp>
        <p:nvSpPr>
          <p:cNvPr id="7172" name="Symbol zastępczy numeru slajdu 3"/>
          <p:cNvSpPr txBox="1">
            <a:spLocks noGrp="1"/>
          </p:cNvSpPr>
          <p:nvPr/>
        </p:nvSpPr>
        <p:spPr bwMode="auto">
          <a:xfrm>
            <a:off x="3765550" y="9286875"/>
            <a:ext cx="2878138" cy="488950"/>
          </a:xfrm>
          <a:prstGeom prst="rect">
            <a:avLst/>
          </a:prstGeom>
          <a:noFill/>
          <a:ln>
            <a:miter lim="800000"/>
            <a:headEnd/>
            <a:tailEnd/>
          </a:ln>
        </p:spPr>
        <p:txBody>
          <a:bodyPr lIns="90480" tIns="45240" rIns="90480" bIns="45240" anchor="b"/>
          <a:lstStyle/>
          <a:p>
            <a:pPr algn="r" eaLnBrk="1" hangingPunct="1">
              <a:spcBef>
                <a:spcPct val="0"/>
              </a:spcBef>
              <a:buClrTx/>
              <a:buSzTx/>
              <a:buFontTx/>
              <a:buNone/>
              <a:defRPr/>
            </a:pPr>
            <a:fld id="{E684B8A6-6996-468A-BE13-B84D9A9074E0}" type="slidenum">
              <a:rPr lang="pl-PL" sz="1200" b="0">
                <a:latin typeface="+mn-lt"/>
                <a:cs typeface="+mn-cs"/>
              </a:rPr>
              <a:pPr algn="r" eaLnBrk="1" hangingPunct="1">
                <a:spcBef>
                  <a:spcPct val="0"/>
                </a:spcBef>
                <a:buClrTx/>
                <a:buSzTx/>
                <a:buFontTx/>
                <a:buNone/>
                <a:defRPr/>
              </a:pPr>
              <a:t>86</a:t>
            </a:fld>
            <a:endParaRPr lang="pl-PL" sz="1200" b="0">
              <a:latin typeface="+mn-lt"/>
              <a:cs typeface="+mn-cs"/>
            </a:endParaRPr>
          </a:p>
        </p:txBody>
      </p:sp>
    </p:spTree>
    <p:extLst>
      <p:ext uri="{BB962C8B-B14F-4D97-AF65-F5344CB8AC3E}">
        <p14:creationId xmlns:p14="http://schemas.microsoft.com/office/powerpoint/2010/main" val="1999431951"/>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88</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20451947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8</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41634646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89</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2305966424"/>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91</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40640343"/>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92</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846894544"/>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94</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1940040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96</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94569532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98</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244589376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100</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3475618640"/>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101</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25389828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102</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741016689"/>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103</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25276876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9</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423911929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105</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400634457"/>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106</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3235094787"/>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107</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719777322"/>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108</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882730848"/>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110</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21740446"/>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111</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756685352"/>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112</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919634900"/>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113</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46800525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115</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2087854845"/>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116</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3748948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152579" name="Symbol zastępczy notatek 2"/>
          <p:cNvSpPr>
            <a:spLocks noGrp="1"/>
          </p:cNvSpPr>
          <p:nvPr>
            <p:ph type="body" idx="1"/>
          </p:nvPr>
        </p:nvSpPr>
        <p:spPr bwMode="auto">
          <a:noFill/>
        </p:spPr>
        <p:txBody>
          <a:bodyPr wrap="square" numCol="1" anchor="t" anchorCtr="0" compatLnSpc="1">
            <a:prstTxWarp prst="textNoShape">
              <a:avLst/>
            </a:prstTxWarp>
          </a:bodyPr>
          <a:lstStyle/>
          <a:p>
            <a:r>
              <a:rPr lang="pl-PL" sz="600" smtClean="0">
                <a:latin typeface="Arial" charset="0"/>
                <a:cs typeface="Arial" charset="0"/>
              </a:rPr>
              <a:t>- rozwój na zachodzie w latach 70 XX w. prawodawstwa dotyczącego ochrony danych osobowych związane to było z postępującą informatyzacja.</a:t>
            </a:r>
          </a:p>
        </p:txBody>
      </p:sp>
      <p:sp>
        <p:nvSpPr>
          <p:cNvPr id="7172" name="Symbol zastępczy numeru slajdu 3"/>
          <p:cNvSpPr txBox="1">
            <a:spLocks noGrp="1"/>
          </p:cNvSpPr>
          <p:nvPr/>
        </p:nvSpPr>
        <p:spPr bwMode="auto">
          <a:xfrm>
            <a:off x="3765550" y="9286875"/>
            <a:ext cx="2878138" cy="488950"/>
          </a:xfrm>
          <a:prstGeom prst="rect">
            <a:avLst/>
          </a:prstGeom>
          <a:noFill/>
          <a:ln>
            <a:miter lim="800000"/>
            <a:headEnd/>
            <a:tailEnd/>
          </a:ln>
        </p:spPr>
        <p:txBody>
          <a:bodyPr lIns="90480" tIns="45240" rIns="90480" bIns="45240" anchor="b"/>
          <a:lstStyle/>
          <a:p>
            <a:pPr algn="r">
              <a:defRPr/>
            </a:pPr>
            <a:fld id="{187BB3FD-1B34-4329-89E9-B74999DF0D0D}" type="slidenum">
              <a:rPr lang="pl-PL" sz="1200">
                <a:latin typeface="+mn-lt"/>
                <a:cs typeface="+mn-cs"/>
              </a:rPr>
              <a:pPr algn="r">
                <a:defRPr/>
              </a:pPr>
              <a:t>10</a:t>
            </a:fld>
            <a:endParaRPr lang="pl-PL" sz="1200">
              <a:latin typeface="+mn-lt"/>
              <a:cs typeface="+mn-cs"/>
            </a:endParaRPr>
          </a:p>
        </p:txBody>
      </p:sp>
      <p:sp>
        <p:nvSpPr>
          <p:cNvPr id="2" name="Symbol zastępczy daty 1"/>
          <p:cNvSpPr txBox="1">
            <a:spLocks noGrp="1"/>
          </p:cNvSpPr>
          <p:nvPr/>
        </p:nvSpPr>
        <p:spPr>
          <a:xfrm>
            <a:off x="3765550" y="0"/>
            <a:ext cx="2878138" cy="488950"/>
          </a:xfrm>
          <a:prstGeom prst="rect">
            <a:avLst/>
          </a:prstGeom>
          <a:noFill/>
        </p:spPr>
        <p:txBody>
          <a:bodyPr lIns="90480" tIns="45240" rIns="90480" bIns="45240"/>
          <a:lstStyle/>
          <a:p>
            <a:pPr algn="r" fontAlgn="auto">
              <a:spcBef>
                <a:spcPts val="0"/>
              </a:spcBef>
              <a:spcAft>
                <a:spcPts val="0"/>
              </a:spcAft>
              <a:defRPr/>
            </a:pPr>
            <a:r>
              <a:rPr lang="pl-PL" sz="1200">
                <a:latin typeface="+mn-lt"/>
                <a:cs typeface="+mn-cs"/>
              </a:rPr>
              <a:t>2012-07-19</a:t>
            </a:r>
          </a:p>
        </p:txBody>
      </p:sp>
    </p:spTree>
    <p:extLst>
      <p:ext uri="{BB962C8B-B14F-4D97-AF65-F5344CB8AC3E}">
        <p14:creationId xmlns:p14="http://schemas.microsoft.com/office/powerpoint/2010/main" val="185624078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117</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308265706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118</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1326106853"/>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119</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4134375180"/>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120</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244941900"/>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121</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95242167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122</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247819668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123</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3942274707"/>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124</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488035343"/>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125</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2536081594"/>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ymbol zastępczy obrazu slajdu 1"/>
          <p:cNvSpPr>
            <a:spLocks noGrp="1" noRot="1" noChangeAspect="1" noTextEdit="1"/>
          </p:cNvSpPr>
          <p:nvPr>
            <p:ph type="sldImg"/>
          </p:nvPr>
        </p:nvSpPr>
        <p:spPr bwMode="auto">
          <a:noFill/>
          <a:ln>
            <a:solidFill>
              <a:srgbClr val="000000"/>
            </a:solidFill>
            <a:miter lim="800000"/>
            <a:headEnd/>
            <a:tailEnd/>
          </a:ln>
        </p:spPr>
      </p:sp>
      <p:sp>
        <p:nvSpPr>
          <p:cNvPr id="40963" name="Symbol zastępczy notatek 2"/>
          <p:cNvSpPr>
            <a:spLocks noGrp="1"/>
          </p:cNvSpPr>
          <p:nvPr>
            <p:ph type="body" idx="1"/>
          </p:nvPr>
        </p:nvSpPr>
        <p:spPr bwMode="auto">
          <a:extLst/>
        </p:spPr>
        <p:txBody>
          <a:bodyPr wrap="square" numCol="1" anchor="t" anchorCtr="0" compatLnSpc="1">
            <a:prstTxWarp prst="textNoShape">
              <a:avLst/>
            </a:prstTxWarp>
          </a:bodyPr>
          <a:lstStyle/>
          <a:p>
            <a:pPr marL="171450" indent="-171450">
              <a:buFontTx/>
              <a:buChar char="-"/>
              <a:defRPr/>
            </a:pPr>
            <a:r>
              <a:rPr lang="pl-PL" b="1" dirty="0" smtClean="0"/>
              <a:t>Art. 47. </a:t>
            </a:r>
            <a:r>
              <a:rPr lang="pl-PL" dirty="0" smtClean="0"/>
              <a:t>Każdy ma prawo do ochrony prawnej życia prywatnego, rodzinnego, czci i dobrego imienia oraz do decydowania o swoim życiu osobistym. </a:t>
            </a:r>
            <a:r>
              <a:rPr lang="pl-PL" b="1" dirty="0" smtClean="0"/>
              <a:t>PRAWO DO OCHRONY ŻYCIA PRYWATNEGO</a:t>
            </a:r>
          </a:p>
          <a:p>
            <a:pPr>
              <a:defRPr/>
            </a:pPr>
            <a:r>
              <a:rPr lang="pl-PL" b="1" dirty="0" smtClean="0"/>
              <a:t>Art. 51. </a:t>
            </a:r>
            <a:r>
              <a:rPr lang="pl-PL" dirty="0" smtClean="0"/>
              <a:t>Nikt nie może być obowiązany inaczej niż na podstawie </a:t>
            </a:r>
            <a:r>
              <a:rPr lang="pl-PL" u="sng" dirty="0" smtClean="0">
                <a:solidFill>
                  <a:srgbClr val="FF0000"/>
                </a:solidFill>
              </a:rPr>
              <a:t>ustawy do ujawniania informacji dotyczących jego osoby</a:t>
            </a:r>
            <a:r>
              <a:rPr lang="pl-PL" dirty="0" smtClean="0"/>
              <a:t>.</a:t>
            </a:r>
          </a:p>
          <a:p>
            <a:pPr>
              <a:defRPr/>
            </a:pPr>
            <a:r>
              <a:rPr lang="pl-PL" dirty="0" smtClean="0"/>
              <a:t>Władze publiczne nie mogą pozyskiwać, gromadzić i udostępniać innych informacji o obywatelach niż niezbędne w demokratycznym państwie prawnym.</a:t>
            </a:r>
          </a:p>
          <a:p>
            <a:pPr>
              <a:defRPr/>
            </a:pPr>
            <a:r>
              <a:rPr lang="pl-PL" dirty="0" smtClean="0"/>
              <a:t>Każdy ma prawo dostępu do dotyczących go urzędowych dokumentów i zbiorów danych. Ograniczenie tego prawa może określić ustawa.</a:t>
            </a:r>
          </a:p>
          <a:p>
            <a:pPr>
              <a:defRPr/>
            </a:pPr>
            <a:r>
              <a:rPr lang="pl-PL" dirty="0" smtClean="0"/>
              <a:t>Każdy ma prawo do żądania sprostowania oraz usunięcia informacji nieprawdziwych, niepełnych lub zebranych w sposób sprzeczny z ustawą.</a:t>
            </a:r>
          </a:p>
          <a:p>
            <a:pPr>
              <a:defRPr/>
            </a:pPr>
            <a:r>
              <a:rPr lang="pl-PL" dirty="0" smtClean="0"/>
              <a:t>Zasady i tryb gromadzenia oraz udostępniania informacji określa ustawa.</a:t>
            </a:r>
          </a:p>
          <a:p>
            <a:pPr marL="171450" indent="-171450">
              <a:buFontTx/>
              <a:buChar char="-"/>
              <a:defRPr/>
            </a:pPr>
            <a:endParaRPr lang="pl-PL" b="1" dirty="0" smtClean="0"/>
          </a:p>
          <a:p>
            <a:pPr>
              <a:defRPr/>
            </a:pPr>
            <a:endParaRPr lang="pl-PL" dirty="0" smtClean="0"/>
          </a:p>
          <a:p>
            <a:pPr>
              <a:defRPr/>
            </a:pPr>
            <a:endParaRPr lang="pl-PL" dirty="0" smtClean="0"/>
          </a:p>
        </p:txBody>
      </p:sp>
      <p:sp>
        <p:nvSpPr>
          <p:cNvPr id="7172" name="Symbol zastępczy numeru slajd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5C3E2-69F7-4AC0-A2D7-A334EE880C16}" type="slidenum">
              <a:rPr lang="pl-PL" smtClean="0"/>
              <a:pPr fontAlgn="base">
                <a:spcBef>
                  <a:spcPct val="0"/>
                </a:spcBef>
                <a:spcAft>
                  <a:spcPct val="0"/>
                </a:spcAft>
                <a:defRPr/>
              </a:pPr>
              <a:t>126</a:t>
            </a:fld>
            <a:endParaRPr lang="pl-PL" smtClean="0"/>
          </a:p>
        </p:txBody>
      </p:sp>
      <p:sp>
        <p:nvSpPr>
          <p:cNvPr id="2" name="Symbol zastępczy daty 1"/>
          <p:cNvSpPr>
            <a:spLocks noGrp="1"/>
          </p:cNvSpPr>
          <p:nvPr>
            <p:ph type="dt" sz="quarter" idx="1"/>
          </p:nvPr>
        </p:nvSpPr>
        <p:spPr/>
        <p:txBody>
          <a:bodyPr/>
          <a:lstStyle/>
          <a:p>
            <a:pPr>
              <a:defRPr/>
            </a:pPr>
            <a:r>
              <a:rPr lang="pl-PL"/>
              <a:t>2012-07-19</a:t>
            </a:r>
          </a:p>
        </p:txBody>
      </p:sp>
    </p:spTree>
    <p:extLst>
      <p:ext uri="{BB962C8B-B14F-4D97-AF65-F5344CB8AC3E}">
        <p14:creationId xmlns:p14="http://schemas.microsoft.com/office/powerpoint/2010/main" val="23045186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ajd tytułowy">
    <p:spTree>
      <p:nvGrpSpPr>
        <p:cNvPr id="1" name=""/>
        <p:cNvGrpSpPr/>
        <p:nvPr/>
      </p:nvGrpSpPr>
      <p:grpSpPr>
        <a:xfrm>
          <a:off x="0" y="0"/>
          <a:ext cx="0" cy="0"/>
          <a:chOff x="0" y="0"/>
          <a:chExt cx="0" cy="0"/>
        </a:xfrm>
      </p:grpSpPr>
      <p:sp>
        <p:nvSpPr>
          <p:cNvPr id="4" name="Rectangle 5"/>
          <p:cNvSpPr>
            <a:spLocks noChangeArrowheads="1"/>
          </p:cNvSpPr>
          <p:nvPr userDrawn="1"/>
        </p:nvSpPr>
        <p:spPr bwMode="auto">
          <a:xfrm rot="10800000" flipH="1">
            <a:off x="7412038" y="5246688"/>
            <a:ext cx="509587" cy="508000"/>
          </a:xfrm>
          <a:prstGeom prst="rect">
            <a:avLst/>
          </a:prstGeom>
          <a:solidFill>
            <a:schemeClr val="bg1">
              <a:alpha val="38823"/>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pl-PL" altLang="pl-PL">
              <a:solidFill>
                <a:prstClr val="black"/>
              </a:solidFill>
              <a:latin typeface="Calibri" panose="020F0502020204030204" pitchFamily="34" charset="0"/>
            </a:endParaRPr>
          </a:p>
        </p:txBody>
      </p:sp>
      <p:sp>
        <p:nvSpPr>
          <p:cNvPr id="5" name="Rectangle 6"/>
          <p:cNvSpPr>
            <a:spLocks noChangeArrowheads="1"/>
          </p:cNvSpPr>
          <p:nvPr userDrawn="1"/>
        </p:nvSpPr>
        <p:spPr bwMode="auto">
          <a:xfrm rot="10800000" flipH="1">
            <a:off x="5478463" y="5546725"/>
            <a:ext cx="439737" cy="438150"/>
          </a:xfrm>
          <a:prstGeom prst="rect">
            <a:avLst/>
          </a:prstGeom>
          <a:solidFill>
            <a:schemeClr val="bg1">
              <a:alpha val="38823"/>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pl-PL" altLang="pl-PL">
              <a:solidFill>
                <a:prstClr val="black"/>
              </a:solidFill>
              <a:latin typeface="Calibri" panose="020F0502020204030204" pitchFamily="34" charset="0"/>
            </a:endParaRPr>
          </a:p>
        </p:txBody>
      </p:sp>
      <p:sp>
        <p:nvSpPr>
          <p:cNvPr id="6" name="Rectangle 7"/>
          <p:cNvSpPr>
            <a:spLocks noChangeArrowheads="1"/>
          </p:cNvSpPr>
          <p:nvPr userDrawn="1"/>
        </p:nvSpPr>
        <p:spPr bwMode="auto">
          <a:xfrm rot="10800000" flipH="1">
            <a:off x="6364288" y="4973638"/>
            <a:ext cx="539750" cy="539750"/>
          </a:xfrm>
          <a:prstGeom prst="rect">
            <a:avLst/>
          </a:prstGeom>
          <a:solidFill>
            <a:schemeClr val="bg1">
              <a:alpha val="38823"/>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pl-PL" altLang="pl-PL">
              <a:solidFill>
                <a:prstClr val="black"/>
              </a:solidFill>
              <a:latin typeface="Calibri" panose="020F0502020204030204" pitchFamily="34" charset="0"/>
            </a:endParaRPr>
          </a:p>
        </p:txBody>
      </p:sp>
      <p:sp>
        <p:nvSpPr>
          <p:cNvPr id="7" name="Rectangle 8"/>
          <p:cNvSpPr>
            <a:spLocks noChangeArrowheads="1"/>
          </p:cNvSpPr>
          <p:nvPr userDrawn="1"/>
        </p:nvSpPr>
        <p:spPr bwMode="auto">
          <a:xfrm rot="10800000" flipH="1">
            <a:off x="10969625" y="1836738"/>
            <a:ext cx="1222375" cy="1216025"/>
          </a:xfrm>
          <a:prstGeom prst="rect">
            <a:avLst/>
          </a:prstGeom>
          <a:solidFill>
            <a:schemeClr val="bg1">
              <a:alpha val="38823"/>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pl-PL" altLang="pl-PL">
              <a:solidFill>
                <a:prstClr val="black"/>
              </a:solidFill>
              <a:latin typeface="Calibri" panose="020F0502020204030204" pitchFamily="34" charset="0"/>
            </a:endParaRPr>
          </a:p>
        </p:txBody>
      </p:sp>
      <p:sp>
        <p:nvSpPr>
          <p:cNvPr id="8" name="Rectangle 9"/>
          <p:cNvSpPr>
            <a:spLocks noChangeArrowheads="1"/>
          </p:cNvSpPr>
          <p:nvPr userDrawn="1"/>
        </p:nvSpPr>
        <p:spPr bwMode="auto">
          <a:xfrm rot="10800000" flipH="1">
            <a:off x="6505575" y="3937000"/>
            <a:ext cx="598488" cy="598488"/>
          </a:xfrm>
          <a:prstGeom prst="rect">
            <a:avLst/>
          </a:prstGeom>
          <a:solidFill>
            <a:schemeClr val="bg1">
              <a:alpha val="38823"/>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pl-PL" altLang="pl-PL">
              <a:solidFill>
                <a:prstClr val="black"/>
              </a:solidFill>
              <a:latin typeface="Calibri" panose="020F0502020204030204" pitchFamily="34" charset="0"/>
            </a:endParaRPr>
          </a:p>
        </p:txBody>
      </p:sp>
      <p:sp>
        <p:nvSpPr>
          <p:cNvPr id="9" name="Rectangle 10"/>
          <p:cNvSpPr>
            <a:spLocks noChangeArrowheads="1"/>
          </p:cNvSpPr>
          <p:nvPr userDrawn="1"/>
        </p:nvSpPr>
        <p:spPr bwMode="auto">
          <a:xfrm rot="10800000" flipH="1">
            <a:off x="10899775" y="3719513"/>
            <a:ext cx="809625" cy="815975"/>
          </a:xfrm>
          <a:prstGeom prst="rect">
            <a:avLst/>
          </a:prstGeom>
          <a:solidFill>
            <a:schemeClr val="bg1">
              <a:alpha val="38823"/>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pl-PL" altLang="pl-PL">
              <a:solidFill>
                <a:prstClr val="black"/>
              </a:solidFill>
              <a:latin typeface="Calibri" panose="020F0502020204030204" pitchFamily="34" charset="0"/>
            </a:endParaRPr>
          </a:p>
        </p:txBody>
      </p:sp>
      <p:sp>
        <p:nvSpPr>
          <p:cNvPr id="10" name="Rectangle 11"/>
          <p:cNvSpPr>
            <a:spLocks noChangeArrowheads="1"/>
          </p:cNvSpPr>
          <p:nvPr userDrawn="1"/>
        </p:nvSpPr>
        <p:spPr bwMode="auto">
          <a:xfrm rot="10800000" flipH="1">
            <a:off x="9774238" y="3984625"/>
            <a:ext cx="952500" cy="954088"/>
          </a:xfrm>
          <a:prstGeom prst="rect">
            <a:avLst/>
          </a:prstGeom>
          <a:solidFill>
            <a:schemeClr val="bg1">
              <a:alpha val="38823"/>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pl-PL" altLang="pl-PL">
              <a:solidFill>
                <a:prstClr val="black"/>
              </a:solidFill>
              <a:latin typeface="Calibri" panose="020F0502020204030204" pitchFamily="34" charset="0"/>
            </a:endParaRPr>
          </a:p>
        </p:txBody>
      </p:sp>
      <p:sp>
        <p:nvSpPr>
          <p:cNvPr id="11" name="Rectangle 12"/>
          <p:cNvSpPr>
            <a:spLocks noChangeArrowheads="1"/>
          </p:cNvSpPr>
          <p:nvPr userDrawn="1"/>
        </p:nvSpPr>
        <p:spPr bwMode="auto">
          <a:xfrm rot="10800000" flipH="1">
            <a:off x="5794375" y="4535488"/>
            <a:ext cx="249238" cy="254000"/>
          </a:xfrm>
          <a:prstGeom prst="rect">
            <a:avLst/>
          </a:prstGeom>
          <a:solidFill>
            <a:schemeClr val="bg1">
              <a:alpha val="38823"/>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pl-PL" altLang="pl-PL">
              <a:solidFill>
                <a:prstClr val="black"/>
              </a:solidFill>
              <a:latin typeface="Calibri" panose="020F0502020204030204" pitchFamily="34" charset="0"/>
            </a:endParaRPr>
          </a:p>
        </p:txBody>
      </p:sp>
      <p:sp>
        <p:nvSpPr>
          <p:cNvPr id="12" name="Rectangle 13"/>
          <p:cNvSpPr>
            <a:spLocks noChangeArrowheads="1"/>
          </p:cNvSpPr>
          <p:nvPr userDrawn="1"/>
        </p:nvSpPr>
        <p:spPr bwMode="auto">
          <a:xfrm rot="10800000" flipH="1">
            <a:off x="7418388" y="4262438"/>
            <a:ext cx="625475" cy="625475"/>
          </a:xfrm>
          <a:prstGeom prst="rect">
            <a:avLst/>
          </a:prstGeom>
          <a:solidFill>
            <a:schemeClr val="bg1">
              <a:alpha val="38823"/>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pl-PL" altLang="pl-PL">
              <a:solidFill>
                <a:prstClr val="black"/>
              </a:solidFill>
              <a:latin typeface="Calibri" panose="020F0502020204030204" pitchFamily="34" charset="0"/>
            </a:endParaRPr>
          </a:p>
        </p:txBody>
      </p:sp>
      <p:sp>
        <p:nvSpPr>
          <p:cNvPr id="13" name="Rectangle 14"/>
          <p:cNvSpPr>
            <a:spLocks noChangeArrowheads="1"/>
          </p:cNvSpPr>
          <p:nvPr userDrawn="1"/>
        </p:nvSpPr>
        <p:spPr bwMode="auto">
          <a:xfrm rot="10800000" flipH="1">
            <a:off x="8464550" y="5243513"/>
            <a:ext cx="508000" cy="508000"/>
          </a:xfrm>
          <a:prstGeom prst="rect">
            <a:avLst/>
          </a:prstGeom>
          <a:solidFill>
            <a:schemeClr val="bg1">
              <a:alpha val="38823"/>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pl-PL" altLang="pl-PL">
              <a:solidFill>
                <a:prstClr val="black"/>
              </a:solidFill>
              <a:latin typeface="Calibri" panose="020F0502020204030204" pitchFamily="34" charset="0"/>
            </a:endParaRPr>
          </a:p>
        </p:txBody>
      </p:sp>
      <p:sp>
        <p:nvSpPr>
          <p:cNvPr id="14" name="Rectangle 15"/>
          <p:cNvSpPr>
            <a:spLocks noChangeArrowheads="1"/>
          </p:cNvSpPr>
          <p:nvPr userDrawn="1"/>
        </p:nvSpPr>
        <p:spPr bwMode="auto">
          <a:xfrm rot="10800000" flipH="1">
            <a:off x="9880600" y="5322888"/>
            <a:ext cx="206375" cy="206375"/>
          </a:xfrm>
          <a:prstGeom prst="rect">
            <a:avLst/>
          </a:prstGeom>
          <a:solidFill>
            <a:schemeClr val="bg1">
              <a:alpha val="38823"/>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pl-PL" altLang="pl-PL">
              <a:solidFill>
                <a:prstClr val="black"/>
              </a:solidFill>
              <a:latin typeface="Calibri" panose="020F0502020204030204" pitchFamily="34" charset="0"/>
            </a:endParaRPr>
          </a:p>
        </p:txBody>
      </p:sp>
      <p:sp>
        <p:nvSpPr>
          <p:cNvPr id="15" name="Rectangle 11"/>
          <p:cNvSpPr>
            <a:spLocks noChangeArrowheads="1"/>
          </p:cNvSpPr>
          <p:nvPr userDrawn="1"/>
        </p:nvSpPr>
        <p:spPr bwMode="auto">
          <a:xfrm rot="10800000" flipH="1">
            <a:off x="4525963" y="5018088"/>
            <a:ext cx="952500" cy="9525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pl-PL" altLang="pl-PL">
              <a:solidFill>
                <a:prstClr val="black"/>
              </a:solidFill>
              <a:latin typeface="Calibri" panose="020F0502020204030204" pitchFamily="34" charset="0"/>
            </a:endParaRPr>
          </a:p>
        </p:txBody>
      </p:sp>
      <p:sp>
        <p:nvSpPr>
          <p:cNvPr id="16" name="Rectangle 9"/>
          <p:cNvSpPr>
            <a:spLocks noChangeArrowheads="1"/>
          </p:cNvSpPr>
          <p:nvPr userDrawn="1"/>
        </p:nvSpPr>
        <p:spPr bwMode="auto">
          <a:xfrm rot="10800000" flipH="1">
            <a:off x="4697413" y="2746375"/>
            <a:ext cx="598487" cy="5984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pl-PL" altLang="pl-PL">
              <a:solidFill>
                <a:prstClr val="black"/>
              </a:solidFill>
              <a:latin typeface="Calibri" panose="020F0502020204030204" pitchFamily="34" charset="0"/>
            </a:endParaRPr>
          </a:p>
        </p:txBody>
      </p:sp>
      <p:sp>
        <p:nvSpPr>
          <p:cNvPr id="18" name="Rectangle 9"/>
          <p:cNvSpPr>
            <a:spLocks noChangeArrowheads="1"/>
          </p:cNvSpPr>
          <p:nvPr userDrawn="1"/>
        </p:nvSpPr>
        <p:spPr bwMode="auto">
          <a:xfrm rot="10800000" flipH="1">
            <a:off x="4640263" y="4737100"/>
            <a:ext cx="398462" cy="3984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pl-PL" altLang="pl-PL">
              <a:solidFill>
                <a:prstClr val="black"/>
              </a:solidFill>
              <a:latin typeface="Calibri" panose="020F0502020204030204" pitchFamily="34" charset="0"/>
            </a:endParaRPr>
          </a:p>
        </p:txBody>
      </p:sp>
      <p:sp>
        <p:nvSpPr>
          <p:cNvPr id="19" name="Rectangle 11"/>
          <p:cNvSpPr>
            <a:spLocks noChangeArrowheads="1"/>
          </p:cNvSpPr>
          <p:nvPr userDrawn="1"/>
        </p:nvSpPr>
        <p:spPr bwMode="auto">
          <a:xfrm rot="10800000" flipH="1">
            <a:off x="5656263" y="1884363"/>
            <a:ext cx="952500" cy="9525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pl-PL" altLang="pl-PL">
              <a:solidFill>
                <a:prstClr val="black"/>
              </a:solidFill>
              <a:latin typeface="Calibri" panose="020F0502020204030204" pitchFamily="34" charset="0"/>
            </a:endParaRPr>
          </a:p>
        </p:txBody>
      </p:sp>
      <p:sp>
        <p:nvSpPr>
          <p:cNvPr id="20" name="Rectangle 13"/>
          <p:cNvSpPr>
            <a:spLocks noChangeArrowheads="1"/>
          </p:cNvSpPr>
          <p:nvPr userDrawn="1"/>
        </p:nvSpPr>
        <p:spPr bwMode="auto">
          <a:xfrm rot="10800000" flipH="1">
            <a:off x="5295900" y="3343275"/>
            <a:ext cx="623888" cy="623888"/>
          </a:xfrm>
          <a:prstGeom prst="rect">
            <a:avLst/>
          </a:prstGeom>
          <a:solidFill>
            <a:schemeClr val="bg1">
              <a:alpha val="85881"/>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pl-PL" altLang="pl-PL">
              <a:solidFill>
                <a:prstClr val="black"/>
              </a:solidFill>
              <a:latin typeface="Calibri" panose="020F0502020204030204" pitchFamily="34" charset="0"/>
            </a:endParaRPr>
          </a:p>
        </p:txBody>
      </p:sp>
      <p:sp>
        <p:nvSpPr>
          <p:cNvPr id="21" name="Rectangle 5"/>
          <p:cNvSpPr>
            <a:spLocks noChangeArrowheads="1"/>
          </p:cNvSpPr>
          <p:nvPr userDrawn="1"/>
        </p:nvSpPr>
        <p:spPr bwMode="auto">
          <a:xfrm rot="10800000" flipH="1">
            <a:off x="4727575" y="4249738"/>
            <a:ext cx="508000" cy="508000"/>
          </a:xfrm>
          <a:prstGeom prst="rect">
            <a:avLst/>
          </a:prstGeom>
          <a:solidFill>
            <a:schemeClr val="bg1">
              <a:alpha val="76077"/>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pl-PL" altLang="pl-PL">
              <a:solidFill>
                <a:prstClr val="black"/>
              </a:solidFill>
              <a:latin typeface="Calibri" panose="020F0502020204030204" pitchFamily="34" charset="0"/>
            </a:endParaRPr>
          </a:p>
        </p:txBody>
      </p:sp>
      <p:sp>
        <p:nvSpPr>
          <p:cNvPr id="22" name="Rectangle 14"/>
          <p:cNvSpPr>
            <a:spLocks noChangeArrowheads="1"/>
          </p:cNvSpPr>
          <p:nvPr userDrawn="1"/>
        </p:nvSpPr>
        <p:spPr bwMode="auto">
          <a:xfrm rot="10800000" flipH="1">
            <a:off x="8847138" y="4349750"/>
            <a:ext cx="508000" cy="508000"/>
          </a:xfrm>
          <a:prstGeom prst="rect">
            <a:avLst/>
          </a:prstGeom>
          <a:solidFill>
            <a:schemeClr val="bg1">
              <a:alpha val="14902"/>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pl-PL" altLang="pl-PL">
              <a:solidFill>
                <a:prstClr val="black"/>
              </a:solidFill>
              <a:latin typeface="Calibri" panose="020F0502020204030204" pitchFamily="34" charset="0"/>
            </a:endParaRPr>
          </a:p>
        </p:txBody>
      </p:sp>
      <p:sp>
        <p:nvSpPr>
          <p:cNvPr id="23" name="Rectangle 11"/>
          <p:cNvSpPr>
            <a:spLocks noChangeArrowheads="1"/>
          </p:cNvSpPr>
          <p:nvPr userDrawn="1"/>
        </p:nvSpPr>
        <p:spPr bwMode="auto">
          <a:xfrm rot="10800000" flipH="1">
            <a:off x="6608763" y="1874838"/>
            <a:ext cx="571500" cy="571500"/>
          </a:xfrm>
          <a:prstGeom prst="rect">
            <a:avLst/>
          </a:prstGeom>
          <a:solidFill>
            <a:schemeClr val="bg1">
              <a:alpha val="87057"/>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pl-PL" altLang="pl-PL">
              <a:solidFill>
                <a:prstClr val="black"/>
              </a:solidFill>
              <a:latin typeface="Calibri" panose="020F0502020204030204" pitchFamily="34" charset="0"/>
            </a:endParaRPr>
          </a:p>
        </p:txBody>
      </p:sp>
      <p:sp>
        <p:nvSpPr>
          <p:cNvPr id="24" name="Rectangle 13"/>
          <p:cNvSpPr>
            <a:spLocks noChangeArrowheads="1"/>
          </p:cNvSpPr>
          <p:nvPr userDrawn="1"/>
        </p:nvSpPr>
        <p:spPr bwMode="auto">
          <a:xfrm rot="10800000" flipH="1">
            <a:off x="7335838" y="2446338"/>
            <a:ext cx="623887" cy="625475"/>
          </a:xfrm>
          <a:prstGeom prst="rect">
            <a:avLst/>
          </a:prstGeom>
          <a:solidFill>
            <a:schemeClr val="bg1">
              <a:alpha val="38823"/>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pl-PL" altLang="pl-PL">
              <a:solidFill>
                <a:prstClr val="black"/>
              </a:solidFill>
              <a:latin typeface="Calibri" panose="020F0502020204030204" pitchFamily="34" charset="0"/>
            </a:endParaRPr>
          </a:p>
        </p:txBody>
      </p:sp>
      <p:sp>
        <p:nvSpPr>
          <p:cNvPr id="25" name="Rectangle 11"/>
          <p:cNvSpPr>
            <a:spLocks noChangeArrowheads="1"/>
          </p:cNvSpPr>
          <p:nvPr userDrawn="1"/>
        </p:nvSpPr>
        <p:spPr bwMode="auto">
          <a:xfrm rot="10800000" flipH="1">
            <a:off x="8370888" y="2235200"/>
            <a:ext cx="952500" cy="9525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pl-PL" altLang="pl-PL">
              <a:solidFill>
                <a:prstClr val="black"/>
              </a:solidFill>
              <a:latin typeface="Calibri" panose="020F0502020204030204" pitchFamily="34" charset="0"/>
            </a:endParaRPr>
          </a:p>
        </p:txBody>
      </p:sp>
      <p:sp>
        <p:nvSpPr>
          <p:cNvPr id="26" name="Rectangle 10"/>
          <p:cNvSpPr>
            <a:spLocks noChangeArrowheads="1"/>
          </p:cNvSpPr>
          <p:nvPr userDrawn="1"/>
        </p:nvSpPr>
        <p:spPr bwMode="auto">
          <a:xfrm rot="10800000" flipH="1">
            <a:off x="10163175" y="1868488"/>
            <a:ext cx="809625" cy="814387"/>
          </a:xfrm>
          <a:prstGeom prst="rect">
            <a:avLst/>
          </a:prstGeom>
          <a:solidFill>
            <a:schemeClr val="bg1">
              <a:alpha val="89018"/>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endParaRPr lang="pl-PL" altLang="pl-PL">
              <a:solidFill>
                <a:prstClr val="black"/>
              </a:solidFill>
              <a:latin typeface="Calibri" panose="020F0502020204030204" pitchFamily="34" charset="0"/>
            </a:endParaRPr>
          </a:p>
        </p:txBody>
      </p:sp>
      <p:pic>
        <p:nvPicPr>
          <p:cNvPr id="27" name="Picture 4" descr="http://www.sedu.fi/loader.aspx?id=904041d4-f705-4e0a-94f9-cb5d0ab9c096"/>
          <p:cNvPicPr>
            <a:picLocks noChangeAspect="1" noChangeArrowheads="1"/>
          </p:cNvPicPr>
          <p:nvPr userDrawn="1"/>
        </p:nvPicPr>
        <p:blipFill>
          <a:blip r:embed="rId2" cstate="print">
            <a:extLst/>
          </a:blip>
          <a:srcRect/>
          <a:stretch>
            <a:fillRect/>
          </a:stretch>
        </p:blipFill>
        <p:spPr bwMode="auto">
          <a:xfrm>
            <a:off x="7055671" y="2950552"/>
            <a:ext cx="4789893" cy="3084691"/>
          </a:xfrm>
          <a:prstGeom prst="rect">
            <a:avLst/>
          </a:prstGeom>
          <a:noFill/>
          <a:effectLst>
            <a:softEdge rad="0"/>
          </a:effectLst>
          <a:extLst/>
        </p:spPr>
      </p:pic>
      <p:cxnSp>
        <p:nvCxnSpPr>
          <p:cNvPr id="28" name="Łącznik prosty 27"/>
          <p:cNvCxnSpPr/>
          <p:nvPr userDrawn="1"/>
        </p:nvCxnSpPr>
        <p:spPr>
          <a:xfrm>
            <a:off x="6364288" y="6035675"/>
            <a:ext cx="5827712" cy="0"/>
          </a:xfrm>
          <a:prstGeom prst="line">
            <a:avLst/>
          </a:prstGeom>
          <a:ln w="762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7" name="Tytuł 16"/>
          <p:cNvSpPr>
            <a:spLocks noGrp="1"/>
          </p:cNvSpPr>
          <p:nvPr>
            <p:ph type="title"/>
          </p:nvPr>
        </p:nvSpPr>
        <p:spPr>
          <a:xfrm>
            <a:off x="838200" y="1898498"/>
            <a:ext cx="10515600" cy="1325563"/>
          </a:xfrm>
          <a:prstGeom prst="rect">
            <a:avLst/>
          </a:prstGeom>
        </p:spPr>
        <p:txBody>
          <a:bodyPr anchor="ctr"/>
          <a:lstStyle>
            <a:lvl1pPr algn="ctr">
              <a:defRPr b="1">
                <a:solidFill>
                  <a:srgbClr val="002060"/>
                </a:solidFill>
                <a:latin typeface="Book Antiqua" panose="02040602050305030304" pitchFamily="18" charset="0"/>
                <a:cs typeface="Mongolian Baiti" panose="03000500000000000000" pitchFamily="66" charset="0"/>
              </a:defRPr>
            </a:lvl1pPr>
          </a:lstStyle>
          <a:p>
            <a:r>
              <a:rPr lang="pl-PL" dirty="0" smtClean="0"/>
              <a:t>Kliknij, aby edytować styl</a:t>
            </a:r>
            <a:endParaRPr lang="pl-PL" dirty="0"/>
          </a:p>
        </p:txBody>
      </p:sp>
      <p:sp>
        <p:nvSpPr>
          <p:cNvPr id="3" name="Podtytuł 2"/>
          <p:cNvSpPr>
            <a:spLocks noGrp="1"/>
          </p:cNvSpPr>
          <p:nvPr>
            <p:ph type="subTitle" idx="1"/>
          </p:nvPr>
        </p:nvSpPr>
        <p:spPr>
          <a:xfrm>
            <a:off x="838200" y="3252181"/>
            <a:ext cx="6044390" cy="1655762"/>
          </a:xfrm>
        </p:spPr>
        <p:txBody>
          <a:bodyPr/>
          <a:lstStyle>
            <a:lvl1pPr marL="0" indent="0" algn="ctr">
              <a:buNone/>
              <a:defRPr sz="2400">
                <a:solidFill>
                  <a:srgbClr val="002060"/>
                </a:solidFill>
                <a:latin typeface="Book Antiqua" panose="02040602050305030304" pitchFamily="18" charset="0"/>
                <a:cs typeface="Mongolian Baiti" panose="03000500000000000000"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dirty="0" smtClean="0"/>
              <a:t>Kliknij, aby edytować styl wzorca podtytułu</a:t>
            </a:r>
            <a:endParaRPr lang="pl-PL" dirty="0"/>
          </a:p>
        </p:txBody>
      </p:sp>
      <p:sp>
        <p:nvSpPr>
          <p:cNvPr id="29" name="Symbol zastępczy daty 3"/>
          <p:cNvSpPr>
            <a:spLocks noGrp="1"/>
          </p:cNvSpPr>
          <p:nvPr>
            <p:ph type="dt" sz="half" idx="10"/>
          </p:nvPr>
        </p:nvSpPr>
        <p:spPr>
          <a:xfrm>
            <a:off x="838200" y="6356350"/>
            <a:ext cx="2743200" cy="365125"/>
          </a:xfrm>
          <a:prstGeom prst="rect">
            <a:avLst/>
          </a:prstGeom>
        </p:spPr>
        <p:txBody>
          <a:bodyPr/>
          <a:lstStyle>
            <a:lvl1pPr>
              <a:defRPr/>
            </a:lvl1pPr>
          </a:lstStyle>
          <a:p>
            <a:pPr>
              <a:defRPr/>
            </a:pPr>
            <a:fld id="{062A9F9A-AB3B-4EA0-B19A-4B08528367E8}" type="datetimeFigureOut">
              <a:rPr lang="pl-PL">
                <a:solidFill>
                  <a:prstClr val="black">
                    <a:tint val="75000"/>
                  </a:prstClr>
                </a:solidFill>
              </a:rPr>
              <a:pPr>
                <a:defRPr/>
              </a:pPr>
              <a:t>2017-06-26</a:t>
            </a:fld>
            <a:endParaRPr lang="pl-PL">
              <a:solidFill>
                <a:prstClr val="black">
                  <a:tint val="75000"/>
                </a:prstClr>
              </a:solidFill>
            </a:endParaRPr>
          </a:p>
        </p:txBody>
      </p:sp>
      <p:sp>
        <p:nvSpPr>
          <p:cNvPr id="30" name="Symbol zastępczy stopki 4"/>
          <p:cNvSpPr>
            <a:spLocks noGrp="1"/>
          </p:cNvSpPr>
          <p:nvPr>
            <p:ph type="ftr" sz="quarter" idx="11"/>
          </p:nvPr>
        </p:nvSpPr>
        <p:spPr>
          <a:xfrm>
            <a:off x="4038600" y="6356350"/>
            <a:ext cx="4114800" cy="365125"/>
          </a:xfrm>
          <a:prstGeom prst="rect">
            <a:avLst/>
          </a:prstGeom>
        </p:spPr>
        <p:txBody>
          <a:bodyPr/>
          <a:lstStyle>
            <a:lvl1pPr>
              <a:defRPr/>
            </a:lvl1pPr>
          </a:lstStyle>
          <a:p>
            <a:pPr>
              <a:defRPr/>
            </a:pPr>
            <a:endParaRPr lang="pl-PL" dirty="0">
              <a:solidFill>
                <a:prstClr val="black">
                  <a:tint val="75000"/>
                </a:prstClr>
              </a:solidFill>
            </a:endParaRPr>
          </a:p>
        </p:txBody>
      </p:sp>
      <p:sp>
        <p:nvSpPr>
          <p:cNvPr id="31" name="Tytuł 1"/>
          <p:cNvSpPr txBox="1">
            <a:spLocks/>
          </p:cNvSpPr>
          <p:nvPr userDrawn="1"/>
        </p:nvSpPr>
        <p:spPr>
          <a:xfrm>
            <a:off x="4386288" y="465081"/>
            <a:ext cx="5698615" cy="643601"/>
          </a:xfrm>
          <a:prstGeom prst="rect">
            <a:avLst/>
          </a:prstGeom>
        </p:spPr>
        <p:txBody>
          <a:bodyPr anchor="b"/>
          <a:lstStyle>
            <a:lvl1pPr algn="ctr" defTabSz="914400" rtl="0" eaLnBrk="1" latinLnBrk="0" hangingPunct="1">
              <a:lnSpc>
                <a:spcPct val="90000"/>
              </a:lnSpc>
              <a:spcBef>
                <a:spcPct val="0"/>
              </a:spcBef>
              <a:buNone/>
              <a:defRPr sz="4000" kern="1200">
                <a:solidFill>
                  <a:schemeClr val="tx1"/>
                </a:solidFill>
                <a:latin typeface="+mj-lt"/>
                <a:ea typeface="+mj-ea"/>
                <a:cs typeface="+mj-cs"/>
              </a:defRPr>
            </a:lvl1pPr>
          </a:lstStyle>
          <a:p>
            <a:pPr algn="r" fontAlgn="auto">
              <a:lnSpc>
                <a:spcPct val="119000"/>
              </a:lnSpc>
              <a:spcBef>
                <a:spcPts val="0"/>
              </a:spcBef>
              <a:spcAft>
                <a:spcPts val="600"/>
              </a:spcAft>
              <a:defRPr/>
            </a:pPr>
            <a:r>
              <a:rPr lang="pl-PL" sz="2000" b="1" kern="1400" dirty="0" smtClean="0">
                <a:ln w="3175" cap="flat" cmpd="sng">
                  <a:solidFill>
                    <a:schemeClr val="accent5">
                      <a:lumMod val="75000"/>
                    </a:schemeClr>
                  </a:solidFill>
                  <a:prstDash val="solid"/>
                  <a:round/>
                </a:ln>
                <a:latin typeface="Book Antiqua" panose="02040602050305030304" pitchFamily="18" charset="0"/>
                <a:cs typeface="Mongolian Baiti" panose="03000500000000000000" pitchFamily="66" charset="0"/>
              </a:rPr>
              <a:t>Wojewódzki Urząd Pracy w Szczecinie</a:t>
            </a:r>
            <a:r>
              <a:rPr lang="pl-PL" sz="1000" b="1" kern="1400" dirty="0" smtClean="0">
                <a:ln w="3175">
                  <a:solidFill>
                    <a:schemeClr val="accent5">
                      <a:lumMod val="75000"/>
                    </a:schemeClr>
                  </a:solidFill>
                </a:ln>
                <a:latin typeface="Book Antiqua" panose="02040602050305030304" pitchFamily="18" charset="0"/>
                <a:cs typeface="Mongolian Baiti" panose="03000500000000000000" pitchFamily="66" charset="0"/>
              </a:rPr>
              <a:t/>
            </a:r>
            <a:br>
              <a:rPr lang="pl-PL" sz="1000" b="1" kern="1400" dirty="0" smtClean="0">
                <a:ln w="3175">
                  <a:solidFill>
                    <a:schemeClr val="accent5">
                      <a:lumMod val="75000"/>
                    </a:schemeClr>
                  </a:solidFill>
                </a:ln>
                <a:latin typeface="Book Antiqua" panose="02040602050305030304" pitchFamily="18" charset="0"/>
                <a:cs typeface="Mongolian Baiti" panose="03000500000000000000" pitchFamily="66" charset="0"/>
              </a:rPr>
            </a:br>
            <a:r>
              <a:rPr lang="pl-PL" sz="1000" b="1" kern="1400" dirty="0" smtClean="0">
                <a:ln w="3175">
                  <a:solidFill>
                    <a:schemeClr val="accent5">
                      <a:lumMod val="75000"/>
                    </a:schemeClr>
                  </a:solidFill>
                </a:ln>
                <a:latin typeface="Book Antiqua" panose="02040602050305030304" pitchFamily="18" charset="0"/>
                <a:cs typeface="Mongolian Baiti" panose="03000500000000000000" pitchFamily="66" charset="0"/>
              </a:rPr>
              <a:t> </a:t>
            </a:r>
            <a:endParaRPr lang="pl-PL" sz="1000" b="1" kern="1400" dirty="0">
              <a:ln w="3175">
                <a:solidFill>
                  <a:schemeClr val="accent5">
                    <a:lumMod val="75000"/>
                  </a:schemeClr>
                </a:solidFill>
              </a:ln>
              <a:latin typeface="Book Antiqua" panose="02040602050305030304" pitchFamily="18" charset="0"/>
              <a:cs typeface="Mongolian Baiti" panose="03000500000000000000" pitchFamily="66" charset="0"/>
            </a:endParaRPr>
          </a:p>
        </p:txBody>
      </p:sp>
    </p:spTree>
    <p:extLst>
      <p:ext uri="{BB962C8B-B14F-4D97-AF65-F5344CB8AC3E}">
        <p14:creationId xmlns:p14="http://schemas.microsoft.com/office/powerpoint/2010/main" val="248004163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1325563"/>
          </a:xfrm>
          <a:prstGeom prst="rect">
            <a:avLst/>
          </a:prstGeom>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a:xfrm>
            <a:off x="838200" y="6356350"/>
            <a:ext cx="2743200" cy="365125"/>
          </a:xfrm>
          <a:prstGeom prst="rect">
            <a:avLst/>
          </a:prstGeom>
        </p:spPr>
        <p:txBody>
          <a:bodyPr/>
          <a:lstStyle>
            <a:lvl1pPr>
              <a:defRPr/>
            </a:lvl1pPr>
          </a:lstStyle>
          <a:p>
            <a:pPr>
              <a:defRPr/>
            </a:pPr>
            <a:fld id="{3F6FADD0-665C-48D7-A7F9-C68F1149D85F}" type="datetimeFigureOut">
              <a:rPr lang="pl-PL">
                <a:solidFill>
                  <a:prstClr val="black">
                    <a:tint val="75000"/>
                  </a:prstClr>
                </a:solidFill>
              </a:rPr>
              <a:pPr>
                <a:defRPr/>
              </a:pPr>
              <a:t>2017-06-26</a:t>
            </a:fld>
            <a:endParaRPr lang="pl-PL">
              <a:solidFill>
                <a:prstClr val="black">
                  <a:tint val="75000"/>
                </a:prstClr>
              </a:solidFill>
            </a:endParaRPr>
          </a:p>
        </p:txBody>
      </p:sp>
      <p:sp>
        <p:nvSpPr>
          <p:cNvPr id="5" name="Symbol zastępczy stopki 4"/>
          <p:cNvSpPr>
            <a:spLocks noGrp="1"/>
          </p:cNvSpPr>
          <p:nvPr>
            <p:ph type="ftr" sz="quarter" idx="11"/>
          </p:nvPr>
        </p:nvSpPr>
        <p:spPr>
          <a:xfrm>
            <a:off x="4038600" y="6356350"/>
            <a:ext cx="4114800" cy="365125"/>
          </a:xfrm>
          <a:prstGeom prst="rect">
            <a:avLst/>
          </a:prstGeom>
        </p:spPr>
        <p:txBody>
          <a:bodyPr/>
          <a:lstStyle>
            <a:lvl1pPr>
              <a:defRPr/>
            </a:lvl1pPr>
          </a:lstStyle>
          <a:p>
            <a:pPr>
              <a:defRPr/>
            </a:pPr>
            <a:endParaRPr lang="pl-PL">
              <a:solidFill>
                <a:prstClr val="black">
                  <a:tint val="75000"/>
                </a:prstClr>
              </a:solidFill>
            </a:endParaRPr>
          </a:p>
        </p:txBody>
      </p:sp>
      <p:sp>
        <p:nvSpPr>
          <p:cNvPr id="6" name="Symbol zastępczy numeru slajdu 5"/>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atin typeface="Calibri" panose="020F0502020204030204" pitchFamily="34" charset="0"/>
              </a:defRPr>
            </a:lvl1pPr>
          </a:lstStyle>
          <a:p>
            <a:pPr fontAlgn="base">
              <a:spcBef>
                <a:spcPct val="0"/>
              </a:spcBef>
              <a:spcAft>
                <a:spcPct val="0"/>
              </a:spcAft>
              <a:defRPr/>
            </a:pPr>
            <a:fld id="{B076DFBD-BDD2-4FE0-92A8-15675F4217B4}" type="slidenum">
              <a:rPr lang="pl-PL" altLang="pl-PL">
                <a:solidFill>
                  <a:prstClr val="black"/>
                </a:solidFill>
              </a:rPr>
              <a:pPr fontAlgn="base">
                <a:spcBef>
                  <a:spcPct val="0"/>
                </a:spcBef>
                <a:spcAft>
                  <a:spcPct val="0"/>
                </a:spcAft>
                <a:defRPr/>
              </a:pPr>
              <a:t>‹#›</a:t>
            </a:fld>
            <a:endParaRPr lang="pl-PL" altLang="pl-PL">
              <a:solidFill>
                <a:prstClr val="black"/>
              </a:solidFill>
            </a:endParaRPr>
          </a:p>
        </p:txBody>
      </p:sp>
    </p:spTree>
    <p:extLst>
      <p:ext uri="{BB962C8B-B14F-4D97-AF65-F5344CB8AC3E}">
        <p14:creationId xmlns:p14="http://schemas.microsoft.com/office/powerpoint/2010/main" val="659425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a:prstGeom prst="rect">
            <a:avLst/>
          </a:prstGeo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a:xfrm>
            <a:off x="838200" y="6356350"/>
            <a:ext cx="2743200" cy="365125"/>
          </a:xfrm>
          <a:prstGeom prst="rect">
            <a:avLst/>
          </a:prstGeom>
        </p:spPr>
        <p:txBody>
          <a:bodyPr/>
          <a:lstStyle>
            <a:lvl1pPr>
              <a:defRPr/>
            </a:lvl1pPr>
          </a:lstStyle>
          <a:p>
            <a:pPr>
              <a:defRPr/>
            </a:pPr>
            <a:fld id="{F9F7D4E4-615D-4850-94F4-48F8E3BCDEB0}" type="datetimeFigureOut">
              <a:rPr lang="pl-PL">
                <a:solidFill>
                  <a:prstClr val="black">
                    <a:tint val="75000"/>
                  </a:prstClr>
                </a:solidFill>
              </a:rPr>
              <a:pPr>
                <a:defRPr/>
              </a:pPr>
              <a:t>2017-06-26</a:t>
            </a:fld>
            <a:endParaRPr lang="pl-PL">
              <a:solidFill>
                <a:prstClr val="black">
                  <a:tint val="75000"/>
                </a:prstClr>
              </a:solidFill>
            </a:endParaRPr>
          </a:p>
        </p:txBody>
      </p:sp>
      <p:sp>
        <p:nvSpPr>
          <p:cNvPr id="5" name="Symbol zastępczy stopki 4"/>
          <p:cNvSpPr>
            <a:spLocks noGrp="1"/>
          </p:cNvSpPr>
          <p:nvPr>
            <p:ph type="ftr" sz="quarter" idx="11"/>
          </p:nvPr>
        </p:nvSpPr>
        <p:spPr>
          <a:xfrm>
            <a:off x="4038600" y="6356350"/>
            <a:ext cx="4114800" cy="365125"/>
          </a:xfrm>
          <a:prstGeom prst="rect">
            <a:avLst/>
          </a:prstGeom>
        </p:spPr>
        <p:txBody>
          <a:bodyPr/>
          <a:lstStyle>
            <a:lvl1pPr>
              <a:defRPr/>
            </a:lvl1pPr>
          </a:lstStyle>
          <a:p>
            <a:pPr>
              <a:defRPr/>
            </a:pPr>
            <a:endParaRPr lang="pl-PL">
              <a:solidFill>
                <a:prstClr val="black">
                  <a:tint val="75000"/>
                </a:prstClr>
              </a:solidFill>
            </a:endParaRPr>
          </a:p>
        </p:txBody>
      </p:sp>
      <p:sp>
        <p:nvSpPr>
          <p:cNvPr id="6" name="Symbol zastępczy numeru slajdu 5"/>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atin typeface="Calibri" panose="020F0502020204030204" pitchFamily="34" charset="0"/>
              </a:defRPr>
            </a:lvl1pPr>
          </a:lstStyle>
          <a:p>
            <a:pPr fontAlgn="base">
              <a:spcBef>
                <a:spcPct val="0"/>
              </a:spcBef>
              <a:spcAft>
                <a:spcPct val="0"/>
              </a:spcAft>
              <a:defRPr/>
            </a:pPr>
            <a:fld id="{9F36909A-00F8-40F8-9871-D7BCBE18F561}" type="slidenum">
              <a:rPr lang="pl-PL" altLang="pl-PL">
                <a:solidFill>
                  <a:prstClr val="black"/>
                </a:solidFill>
              </a:rPr>
              <a:pPr fontAlgn="base">
                <a:spcBef>
                  <a:spcPct val="0"/>
                </a:spcBef>
                <a:spcAft>
                  <a:spcPct val="0"/>
                </a:spcAft>
                <a:defRPr/>
              </a:pPr>
              <a:t>‹#›</a:t>
            </a:fld>
            <a:endParaRPr lang="pl-PL" altLang="pl-PL">
              <a:solidFill>
                <a:prstClr val="black"/>
              </a:solidFill>
            </a:endParaRPr>
          </a:p>
        </p:txBody>
      </p:sp>
    </p:spTree>
    <p:extLst>
      <p:ext uri="{BB962C8B-B14F-4D97-AF65-F5344CB8AC3E}">
        <p14:creationId xmlns:p14="http://schemas.microsoft.com/office/powerpoint/2010/main" val="2519555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313151" y="1247916"/>
            <a:ext cx="11348581" cy="500715"/>
          </a:xfrm>
          <a:prstGeom prst="rect">
            <a:avLst/>
          </a:prstGeom>
        </p:spPr>
        <p:txBody>
          <a:bodyPr/>
          <a:lstStyle>
            <a:lvl1pPr>
              <a:defRPr sz="2400">
                <a:solidFill>
                  <a:srgbClr val="002060"/>
                </a:solidFill>
                <a:latin typeface="+mn-lt"/>
                <a:cs typeface="Mongolian Baiti" panose="03000500000000000000" pitchFamily="66" charset="0"/>
              </a:defRPr>
            </a:lvl1pPr>
          </a:lstStyle>
          <a:p>
            <a:r>
              <a:rPr lang="pl-PL" dirty="0" smtClean="0"/>
              <a:t>Kliknij, aby edytować styl</a:t>
            </a:r>
            <a:endParaRPr lang="pl-PL" dirty="0"/>
          </a:p>
        </p:txBody>
      </p:sp>
      <p:sp>
        <p:nvSpPr>
          <p:cNvPr id="3" name="Symbol zastępczy zawartości 2"/>
          <p:cNvSpPr>
            <a:spLocks noGrp="1"/>
          </p:cNvSpPr>
          <p:nvPr>
            <p:ph idx="1"/>
          </p:nvPr>
        </p:nvSpPr>
        <p:spPr>
          <a:xfrm>
            <a:off x="313151" y="1825625"/>
            <a:ext cx="11348581" cy="4351338"/>
          </a:xfrm>
        </p:spPr>
        <p:txBody>
          <a:bodyPr>
            <a:normAutofit/>
          </a:bodyPr>
          <a:lstStyle>
            <a:lvl1pPr marL="0" indent="0">
              <a:buNone/>
              <a:defRPr sz="1800">
                <a:latin typeface="+mn-lt"/>
                <a:cs typeface="Mongolian Baiti" panose="03000500000000000000" pitchFamily="66" charset="0"/>
              </a:defRPr>
            </a:lvl1pPr>
            <a:lvl2pPr marL="457200" indent="0">
              <a:buNone/>
              <a:defRPr sz="1600">
                <a:latin typeface="+mn-lt"/>
                <a:cs typeface="Mongolian Baiti" panose="03000500000000000000" pitchFamily="66" charset="0"/>
              </a:defRPr>
            </a:lvl2pPr>
            <a:lvl3pPr marL="914400" indent="0">
              <a:buNone/>
              <a:defRPr sz="1400">
                <a:latin typeface="+mn-lt"/>
                <a:cs typeface="Mongolian Baiti" panose="03000500000000000000" pitchFamily="66" charset="0"/>
              </a:defRPr>
            </a:lvl3pPr>
            <a:lvl4pPr marL="1371600" indent="0">
              <a:buNone/>
              <a:defRPr sz="1200">
                <a:latin typeface="+mn-lt"/>
                <a:cs typeface="Mongolian Baiti" panose="03000500000000000000" pitchFamily="66" charset="0"/>
              </a:defRPr>
            </a:lvl4pPr>
            <a:lvl5pPr marL="1828800" indent="0">
              <a:buNone/>
              <a:defRPr sz="1200">
                <a:latin typeface="+mn-lt"/>
                <a:cs typeface="Mongolian Baiti" panose="03000500000000000000" pitchFamily="66" charset="0"/>
              </a:defRPr>
            </a:lvl5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4" name="Symbol zastępczy daty 3"/>
          <p:cNvSpPr>
            <a:spLocks noGrp="1"/>
          </p:cNvSpPr>
          <p:nvPr>
            <p:ph type="dt" sz="half" idx="10"/>
          </p:nvPr>
        </p:nvSpPr>
        <p:spPr>
          <a:xfrm>
            <a:off x="838200" y="6356350"/>
            <a:ext cx="2743200" cy="365125"/>
          </a:xfrm>
          <a:prstGeom prst="rect">
            <a:avLst/>
          </a:prstGeom>
        </p:spPr>
        <p:txBody>
          <a:bodyPr/>
          <a:lstStyle>
            <a:lvl1pPr>
              <a:defRPr/>
            </a:lvl1pPr>
          </a:lstStyle>
          <a:p>
            <a:pPr>
              <a:defRPr/>
            </a:pPr>
            <a:fld id="{3275F3C5-C755-4758-96F4-C034A02E0832}" type="datetimeFigureOut">
              <a:rPr lang="pl-PL">
                <a:solidFill>
                  <a:prstClr val="black">
                    <a:tint val="75000"/>
                  </a:prstClr>
                </a:solidFill>
              </a:rPr>
              <a:pPr>
                <a:defRPr/>
              </a:pPr>
              <a:t>2017-06-26</a:t>
            </a:fld>
            <a:endParaRPr lang="pl-PL">
              <a:solidFill>
                <a:prstClr val="black">
                  <a:tint val="75000"/>
                </a:prstClr>
              </a:solidFill>
            </a:endParaRPr>
          </a:p>
        </p:txBody>
      </p:sp>
      <p:sp>
        <p:nvSpPr>
          <p:cNvPr id="5" name="Symbol zastępczy stopki 4"/>
          <p:cNvSpPr>
            <a:spLocks noGrp="1"/>
          </p:cNvSpPr>
          <p:nvPr>
            <p:ph type="ftr" sz="quarter" idx="11"/>
          </p:nvPr>
        </p:nvSpPr>
        <p:spPr>
          <a:xfrm>
            <a:off x="4038600" y="6356350"/>
            <a:ext cx="4114800" cy="365125"/>
          </a:xfrm>
          <a:prstGeom prst="rect">
            <a:avLst/>
          </a:prstGeom>
        </p:spPr>
        <p:txBody>
          <a:bodyPr/>
          <a:lstStyle>
            <a:lvl1pPr>
              <a:defRPr/>
            </a:lvl1pPr>
          </a:lstStyle>
          <a:p>
            <a:pPr>
              <a:defRPr/>
            </a:pPr>
            <a:endParaRPr lang="pl-PL">
              <a:solidFill>
                <a:prstClr val="black">
                  <a:tint val="75000"/>
                </a:prstClr>
              </a:solidFill>
            </a:endParaRPr>
          </a:p>
        </p:txBody>
      </p:sp>
      <p:sp>
        <p:nvSpPr>
          <p:cNvPr id="6" name="Symbol zastępczy numeru slajdu 5"/>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atin typeface="Calibri" panose="020F0502020204030204" pitchFamily="34" charset="0"/>
              </a:defRPr>
            </a:lvl1pPr>
          </a:lstStyle>
          <a:p>
            <a:pPr fontAlgn="base">
              <a:spcBef>
                <a:spcPct val="0"/>
              </a:spcBef>
              <a:spcAft>
                <a:spcPct val="0"/>
              </a:spcAft>
              <a:defRPr/>
            </a:pPr>
            <a:fld id="{0FB66F22-59CB-4560-88D9-1B6EC478F6ED}" type="slidenum">
              <a:rPr lang="pl-PL" altLang="pl-PL">
                <a:solidFill>
                  <a:prstClr val="black"/>
                </a:solidFill>
              </a:rPr>
              <a:pPr fontAlgn="base">
                <a:spcBef>
                  <a:spcPct val="0"/>
                </a:spcBef>
                <a:spcAft>
                  <a:spcPct val="0"/>
                </a:spcAft>
                <a:defRPr/>
              </a:pPr>
              <a:t>‹#›</a:t>
            </a:fld>
            <a:endParaRPr lang="pl-PL" altLang="pl-PL">
              <a:solidFill>
                <a:prstClr val="black"/>
              </a:solidFill>
            </a:endParaRPr>
          </a:p>
        </p:txBody>
      </p:sp>
    </p:spTree>
    <p:extLst>
      <p:ext uri="{BB962C8B-B14F-4D97-AF65-F5344CB8AC3E}">
        <p14:creationId xmlns:p14="http://schemas.microsoft.com/office/powerpoint/2010/main" val="1677167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a:prstGeom prst="rect">
            <a:avLst/>
          </a:prstGeom>
        </p:spPr>
        <p:txBody>
          <a:bodyPr anchor="b"/>
          <a:lstStyle>
            <a:lvl1pPr>
              <a:defRPr sz="6000">
                <a:latin typeface="+mn-lt"/>
              </a:defRPr>
            </a:lvl1pPr>
          </a:lstStyle>
          <a:p>
            <a:r>
              <a:rPr lang="pl-PL" dirty="0" smtClean="0"/>
              <a:t>Kliknij, aby edytować styl</a:t>
            </a:r>
            <a:endParaRPr lang="pl-PL" dirty="0"/>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a:xfrm>
            <a:off x="838200" y="6356350"/>
            <a:ext cx="2743200" cy="365125"/>
          </a:xfrm>
          <a:prstGeom prst="rect">
            <a:avLst/>
          </a:prstGeom>
        </p:spPr>
        <p:txBody>
          <a:bodyPr/>
          <a:lstStyle>
            <a:lvl1pPr>
              <a:defRPr/>
            </a:lvl1pPr>
          </a:lstStyle>
          <a:p>
            <a:pPr>
              <a:defRPr/>
            </a:pPr>
            <a:fld id="{762C4686-AE1A-41ED-B6B2-1D772D3AD41F}" type="datetimeFigureOut">
              <a:rPr lang="pl-PL">
                <a:solidFill>
                  <a:prstClr val="black">
                    <a:tint val="75000"/>
                  </a:prstClr>
                </a:solidFill>
              </a:rPr>
              <a:pPr>
                <a:defRPr/>
              </a:pPr>
              <a:t>2017-06-26</a:t>
            </a:fld>
            <a:endParaRPr lang="pl-PL">
              <a:solidFill>
                <a:prstClr val="black">
                  <a:tint val="75000"/>
                </a:prstClr>
              </a:solidFill>
            </a:endParaRPr>
          </a:p>
        </p:txBody>
      </p:sp>
      <p:sp>
        <p:nvSpPr>
          <p:cNvPr id="5" name="Symbol zastępczy stopki 4"/>
          <p:cNvSpPr>
            <a:spLocks noGrp="1"/>
          </p:cNvSpPr>
          <p:nvPr>
            <p:ph type="ftr" sz="quarter" idx="11"/>
          </p:nvPr>
        </p:nvSpPr>
        <p:spPr>
          <a:xfrm>
            <a:off x="4038600" y="6356350"/>
            <a:ext cx="4114800" cy="365125"/>
          </a:xfrm>
          <a:prstGeom prst="rect">
            <a:avLst/>
          </a:prstGeom>
        </p:spPr>
        <p:txBody>
          <a:bodyPr/>
          <a:lstStyle>
            <a:lvl1pPr>
              <a:defRPr/>
            </a:lvl1pPr>
          </a:lstStyle>
          <a:p>
            <a:pPr>
              <a:defRPr/>
            </a:pPr>
            <a:endParaRPr lang="pl-PL">
              <a:solidFill>
                <a:prstClr val="black">
                  <a:tint val="75000"/>
                </a:prstClr>
              </a:solidFill>
            </a:endParaRPr>
          </a:p>
        </p:txBody>
      </p:sp>
      <p:sp>
        <p:nvSpPr>
          <p:cNvPr id="6" name="Symbol zastępczy numeru slajdu 5"/>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atin typeface="Calibri" panose="020F0502020204030204" pitchFamily="34" charset="0"/>
              </a:defRPr>
            </a:lvl1pPr>
          </a:lstStyle>
          <a:p>
            <a:pPr fontAlgn="base">
              <a:spcBef>
                <a:spcPct val="0"/>
              </a:spcBef>
              <a:spcAft>
                <a:spcPct val="0"/>
              </a:spcAft>
              <a:defRPr/>
            </a:pPr>
            <a:fld id="{E741571E-4C6F-4BD1-BD63-8166A6124EE9}" type="slidenum">
              <a:rPr lang="pl-PL" altLang="pl-PL">
                <a:solidFill>
                  <a:prstClr val="black"/>
                </a:solidFill>
              </a:rPr>
              <a:pPr fontAlgn="base">
                <a:spcBef>
                  <a:spcPct val="0"/>
                </a:spcBef>
                <a:spcAft>
                  <a:spcPct val="0"/>
                </a:spcAft>
                <a:defRPr/>
              </a:pPr>
              <a:t>‹#›</a:t>
            </a:fld>
            <a:endParaRPr lang="pl-PL" altLang="pl-PL">
              <a:solidFill>
                <a:prstClr val="black"/>
              </a:solidFill>
            </a:endParaRPr>
          </a:p>
        </p:txBody>
      </p:sp>
    </p:spTree>
    <p:extLst>
      <p:ext uri="{BB962C8B-B14F-4D97-AF65-F5344CB8AC3E}">
        <p14:creationId xmlns:p14="http://schemas.microsoft.com/office/powerpoint/2010/main" val="891381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1325563"/>
          </a:xfrm>
          <a:prstGeom prst="rect">
            <a:avLst/>
          </a:prstGeom>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838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172200" y="1825625"/>
            <a:ext cx="5181600" cy="435133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a:xfrm>
            <a:off x="838200" y="6356350"/>
            <a:ext cx="2743200" cy="365125"/>
          </a:xfrm>
          <a:prstGeom prst="rect">
            <a:avLst/>
          </a:prstGeom>
        </p:spPr>
        <p:txBody>
          <a:bodyPr/>
          <a:lstStyle>
            <a:lvl1pPr>
              <a:defRPr/>
            </a:lvl1pPr>
          </a:lstStyle>
          <a:p>
            <a:pPr>
              <a:defRPr/>
            </a:pPr>
            <a:fld id="{F2170EFA-9B4D-441B-A130-47AC322EA3F9}" type="datetimeFigureOut">
              <a:rPr lang="pl-PL">
                <a:solidFill>
                  <a:prstClr val="black">
                    <a:tint val="75000"/>
                  </a:prstClr>
                </a:solidFill>
              </a:rPr>
              <a:pPr>
                <a:defRPr/>
              </a:pPr>
              <a:t>2017-06-26</a:t>
            </a:fld>
            <a:endParaRPr lang="pl-PL">
              <a:solidFill>
                <a:prstClr val="black">
                  <a:tint val="75000"/>
                </a:prstClr>
              </a:solidFill>
            </a:endParaRPr>
          </a:p>
        </p:txBody>
      </p:sp>
      <p:sp>
        <p:nvSpPr>
          <p:cNvPr id="6" name="Symbol zastępczy stopki 5"/>
          <p:cNvSpPr>
            <a:spLocks noGrp="1"/>
          </p:cNvSpPr>
          <p:nvPr>
            <p:ph type="ftr" sz="quarter" idx="11"/>
          </p:nvPr>
        </p:nvSpPr>
        <p:spPr>
          <a:xfrm>
            <a:off x="4038600" y="6356350"/>
            <a:ext cx="4114800" cy="365125"/>
          </a:xfrm>
          <a:prstGeom prst="rect">
            <a:avLst/>
          </a:prstGeom>
        </p:spPr>
        <p:txBody>
          <a:bodyPr/>
          <a:lstStyle>
            <a:lvl1pPr>
              <a:defRPr/>
            </a:lvl1pPr>
          </a:lstStyle>
          <a:p>
            <a:pPr>
              <a:defRPr/>
            </a:pPr>
            <a:endParaRPr lang="pl-PL">
              <a:solidFill>
                <a:prstClr val="black">
                  <a:tint val="75000"/>
                </a:prstClr>
              </a:solidFill>
            </a:endParaRPr>
          </a:p>
        </p:txBody>
      </p:sp>
      <p:sp>
        <p:nvSpPr>
          <p:cNvPr id="7" name="Symbol zastępczy numeru slajdu 6"/>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atin typeface="Calibri" panose="020F0502020204030204" pitchFamily="34" charset="0"/>
              </a:defRPr>
            </a:lvl1pPr>
          </a:lstStyle>
          <a:p>
            <a:pPr fontAlgn="base">
              <a:spcBef>
                <a:spcPct val="0"/>
              </a:spcBef>
              <a:spcAft>
                <a:spcPct val="0"/>
              </a:spcAft>
              <a:defRPr/>
            </a:pPr>
            <a:fld id="{8CC0E70C-680F-40D9-BAEA-25BB4A6E4295}" type="slidenum">
              <a:rPr lang="pl-PL" altLang="pl-PL">
                <a:solidFill>
                  <a:prstClr val="black"/>
                </a:solidFill>
              </a:rPr>
              <a:pPr fontAlgn="base">
                <a:spcBef>
                  <a:spcPct val="0"/>
                </a:spcBef>
                <a:spcAft>
                  <a:spcPct val="0"/>
                </a:spcAft>
                <a:defRPr/>
              </a:pPr>
              <a:t>‹#›</a:t>
            </a:fld>
            <a:endParaRPr lang="pl-PL" altLang="pl-PL">
              <a:solidFill>
                <a:prstClr val="black"/>
              </a:solidFill>
            </a:endParaRPr>
          </a:p>
        </p:txBody>
      </p:sp>
    </p:spTree>
    <p:extLst>
      <p:ext uri="{BB962C8B-B14F-4D97-AF65-F5344CB8AC3E}">
        <p14:creationId xmlns:p14="http://schemas.microsoft.com/office/powerpoint/2010/main" val="1004020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a:prstGeom prst="rect">
            <a:avLst/>
          </a:prstGeom>
        </p:spPr>
        <p:txBody>
          <a:bodyPr/>
          <a:lstStyle/>
          <a:p>
            <a:r>
              <a:rPr lang="pl-PL" smtClean="0"/>
              <a:t>Kliknij, aby edytować styl</a:t>
            </a:r>
            <a:endParaRPr lang="pl-PL"/>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a:xfrm>
            <a:off x="838200" y="6356350"/>
            <a:ext cx="2743200" cy="365125"/>
          </a:xfrm>
          <a:prstGeom prst="rect">
            <a:avLst/>
          </a:prstGeom>
        </p:spPr>
        <p:txBody>
          <a:bodyPr/>
          <a:lstStyle>
            <a:lvl1pPr>
              <a:defRPr/>
            </a:lvl1pPr>
          </a:lstStyle>
          <a:p>
            <a:pPr>
              <a:defRPr/>
            </a:pPr>
            <a:fld id="{7D72FE07-D3D1-4733-9CBF-E503F5FCFA64}" type="datetimeFigureOut">
              <a:rPr lang="pl-PL">
                <a:solidFill>
                  <a:prstClr val="black">
                    <a:tint val="75000"/>
                  </a:prstClr>
                </a:solidFill>
              </a:rPr>
              <a:pPr>
                <a:defRPr/>
              </a:pPr>
              <a:t>2017-06-26</a:t>
            </a:fld>
            <a:endParaRPr lang="pl-PL">
              <a:solidFill>
                <a:prstClr val="black">
                  <a:tint val="75000"/>
                </a:prstClr>
              </a:solidFill>
            </a:endParaRPr>
          </a:p>
        </p:txBody>
      </p:sp>
      <p:sp>
        <p:nvSpPr>
          <p:cNvPr id="8" name="Symbol zastępczy stopki 7"/>
          <p:cNvSpPr>
            <a:spLocks noGrp="1"/>
          </p:cNvSpPr>
          <p:nvPr>
            <p:ph type="ftr" sz="quarter" idx="11"/>
          </p:nvPr>
        </p:nvSpPr>
        <p:spPr>
          <a:xfrm>
            <a:off x="4038600" y="6356350"/>
            <a:ext cx="4114800" cy="365125"/>
          </a:xfrm>
          <a:prstGeom prst="rect">
            <a:avLst/>
          </a:prstGeom>
        </p:spPr>
        <p:txBody>
          <a:bodyPr/>
          <a:lstStyle>
            <a:lvl1pPr>
              <a:defRPr/>
            </a:lvl1pPr>
          </a:lstStyle>
          <a:p>
            <a:pPr>
              <a:defRPr/>
            </a:pPr>
            <a:endParaRPr lang="pl-PL">
              <a:solidFill>
                <a:prstClr val="black">
                  <a:tint val="75000"/>
                </a:prstClr>
              </a:solidFill>
            </a:endParaRPr>
          </a:p>
        </p:txBody>
      </p:sp>
      <p:sp>
        <p:nvSpPr>
          <p:cNvPr id="9" name="Symbol zastępczy numeru slajdu 8"/>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atin typeface="Calibri" panose="020F0502020204030204" pitchFamily="34" charset="0"/>
              </a:defRPr>
            </a:lvl1pPr>
          </a:lstStyle>
          <a:p>
            <a:pPr fontAlgn="base">
              <a:spcBef>
                <a:spcPct val="0"/>
              </a:spcBef>
              <a:spcAft>
                <a:spcPct val="0"/>
              </a:spcAft>
              <a:defRPr/>
            </a:pPr>
            <a:fld id="{0E6B8B63-B2AF-47F8-84A3-67D1D4E29350}" type="slidenum">
              <a:rPr lang="pl-PL" altLang="pl-PL">
                <a:solidFill>
                  <a:prstClr val="black"/>
                </a:solidFill>
              </a:rPr>
              <a:pPr fontAlgn="base">
                <a:spcBef>
                  <a:spcPct val="0"/>
                </a:spcBef>
                <a:spcAft>
                  <a:spcPct val="0"/>
                </a:spcAft>
                <a:defRPr/>
              </a:pPr>
              <a:t>‹#›</a:t>
            </a:fld>
            <a:endParaRPr lang="pl-PL" altLang="pl-PL">
              <a:solidFill>
                <a:prstClr val="black"/>
              </a:solidFill>
            </a:endParaRPr>
          </a:p>
        </p:txBody>
      </p:sp>
    </p:spTree>
    <p:extLst>
      <p:ext uri="{BB962C8B-B14F-4D97-AF65-F5344CB8AC3E}">
        <p14:creationId xmlns:p14="http://schemas.microsoft.com/office/powerpoint/2010/main" val="237797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1325563"/>
          </a:xfrm>
          <a:prstGeom prst="rect">
            <a:avLst/>
          </a:prstGeom>
        </p:spPr>
        <p:txBody>
          <a:bodyPr/>
          <a:lstStyle/>
          <a:p>
            <a:r>
              <a:rPr lang="pl-PL" smtClean="0"/>
              <a:t>Kliknij, aby edytować styl</a:t>
            </a:r>
            <a:endParaRPr lang="pl-PL"/>
          </a:p>
        </p:txBody>
      </p:sp>
      <p:sp>
        <p:nvSpPr>
          <p:cNvPr id="3" name="Symbol zastępczy daty 2"/>
          <p:cNvSpPr>
            <a:spLocks noGrp="1"/>
          </p:cNvSpPr>
          <p:nvPr>
            <p:ph type="dt" sz="half" idx="10"/>
          </p:nvPr>
        </p:nvSpPr>
        <p:spPr>
          <a:xfrm>
            <a:off x="838200" y="6356350"/>
            <a:ext cx="2743200" cy="365125"/>
          </a:xfrm>
          <a:prstGeom prst="rect">
            <a:avLst/>
          </a:prstGeom>
        </p:spPr>
        <p:txBody>
          <a:bodyPr/>
          <a:lstStyle>
            <a:lvl1pPr>
              <a:defRPr/>
            </a:lvl1pPr>
          </a:lstStyle>
          <a:p>
            <a:pPr>
              <a:defRPr/>
            </a:pPr>
            <a:fld id="{F4363689-77DD-4287-B839-0D764153ECCA}" type="datetimeFigureOut">
              <a:rPr lang="pl-PL">
                <a:solidFill>
                  <a:prstClr val="black">
                    <a:tint val="75000"/>
                  </a:prstClr>
                </a:solidFill>
              </a:rPr>
              <a:pPr>
                <a:defRPr/>
              </a:pPr>
              <a:t>2017-06-26</a:t>
            </a:fld>
            <a:endParaRPr lang="pl-PL">
              <a:solidFill>
                <a:prstClr val="black">
                  <a:tint val="75000"/>
                </a:prstClr>
              </a:solidFill>
            </a:endParaRPr>
          </a:p>
        </p:txBody>
      </p:sp>
      <p:sp>
        <p:nvSpPr>
          <p:cNvPr id="4" name="Symbol zastępczy stopki 3"/>
          <p:cNvSpPr>
            <a:spLocks noGrp="1"/>
          </p:cNvSpPr>
          <p:nvPr>
            <p:ph type="ftr" sz="quarter" idx="11"/>
          </p:nvPr>
        </p:nvSpPr>
        <p:spPr>
          <a:xfrm>
            <a:off x="4038600" y="6356350"/>
            <a:ext cx="4114800" cy="365125"/>
          </a:xfrm>
          <a:prstGeom prst="rect">
            <a:avLst/>
          </a:prstGeom>
        </p:spPr>
        <p:txBody>
          <a:bodyPr/>
          <a:lstStyle>
            <a:lvl1pPr>
              <a:defRPr/>
            </a:lvl1pPr>
          </a:lstStyle>
          <a:p>
            <a:pPr>
              <a:defRPr/>
            </a:pPr>
            <a:endParaRPr lang="pl-PL">
              <a:solidFill>
                <a:prstClr val="black">
                  <a:tint val="75000"/>
                </a:prstClr>
              </a:solidFill>
            </a:endParaRPr>
          </a:p>
        </p:txBody>
      </p:sp>
      <p:sp>
        <p:nvSpPr>
          <p:cNvPr id="5" name="Symbol zastępczy numeru slajdu 4"/>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atin typeface="Calibri" panose="020F0502020204030204" pitchFamily="34" charset="0"/>
              </a:defRPr>
            </a:lvl1pPr>
          </a:lstStyle>
          <a:p>
            <a:pPr fontAlgn="base">
              <a:spcBef>
                <a:spcPct val="0"/>
              </a:spcBef>
              <a:spcAft>
                <a:spcPct val="0"/>
              </a:spcAft>
              <a:defRPr/>
            </a:pPr>
            <a:fld id="{F2C0A853-6017-4B4C-96AA-75F9CC2BB44E}" type="slidenum">
              <a:rPr lang="pl-PL" altLang="pl-PL">
                <a:solidFill>
                  <a:prstClr val="black"/>
                </a:solidFill>
              </a:rPr>
              <a:pPr fontAlgn="base">
                <a:spcBef>
                  <a:spcPct val="0"/>
                </a:spcBef>
                <a:spcAft>
                  <a:spcPct val="0"/>
                </a:spcAft>
                <a:defRPr/>
              </a:pPr>
              <a:t>‹#›</a:t>
            </a:fld>
            <a:endParaRPr lang="pl-PL" altLang="pl-PL">
              <a:solidFill>
                <a:prstClr val="black"/>
              </a:solidFill>
            </a:endParaRPr>
          </a:p>
        </p:txBody>
      </p:sp>
    </p:spTree>
    <p:extLst>
      <p:ext uri="{BB962C8B-B14F-4D97-AF65-F5344CB8AC3E}">
        <p14:creationId xmlns:p14="http://schemas.microsoft.com/office/powerpoint/2010/main" val="186893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a:xfrm>
            <a:off x="838200" y="6356350"/>
            <a:ext cx="2743200" cy="365125"/>
          </a:xfrm>
          <a:prstGeom prst="rect">
            <a:avLst/>
          </a:prstGeom>
        </p:spPr>
        <p:txBody>
          <a:bodyPr/>
          <a:lstStyle>
            <a:lvl1pPr>
              <a:defRPr/>
            </a:lvl1pPr>
          </a:lstStyle>
          <a:p>
            <a:pPr>
              <a:defRPr/>
            </a:pPr>
            <a:fld id="{C91CE128-52F6-46D6-830A-EE6566F055FC}" type="datetimeFigureOut">
              <a:rPr lang="pl-PL">
                <a:solidFill>
                  <a:prstClr val="black">
                    <a:tint val="75000"/>
                  </a:prstClr>
                </a:solidFill>
              </a:rPr>
              <a:pPr>
                <a:defRPr/>
              </a:pPr>
              <a:t>2017-06-26</a:t>
            </a:fld>
            <a:endParaRPr lang="pl-PL">
              <a:solidFill>
                <a:prstClr val="black">
                  <a:tint val="75000"/>
                </a:prstClr>
              </a:solidFill>
            </a:endParaRPr>
          </a:p>
        </p:txBody>
      </p:sp>
      <p:sp>
        <p:nvSpPr>
          <p:cNvPr id="3" name="Symbol zastępczy stopki 2"/>
          <p:cNvSpPr>
            <a:spLocks noGrp="1"/>
          </p:cNvSpPr>
          <p:nvPr>
            <p:ph type="ftr" sz="quarter" idx="11"/>
          </p:nvPr>
        </p:nvSpPr>
        <p:spPr>
          <a:xfrm>
            <a:off x="4038600" y="6356350"/>
            <a:ext cx="4114800" cy="365125"/>
          </a:xfrm>
          <a:prstGeom prst="rect">
            <a:avLst/>
          </a:prstGeom>
        </p:spPr>
        <p:txBody>
          <a:bodyPr/>
          <a:lstStyle>
            <a:lvl1pPr>
              <a:defRPr/>
            </a:lvl1pPr>
          </a:lstStyle>
          <a:p>
            <a:pPr>
              <a:defRPr/>
            </a:pPr>
            <a:endParaRPr lang="pl-PL">
              <a:solidFill>
                <a:prstClr val="black">
                  <a:tint val="75000"/>
                </a:prstClr>
              </a:solidFill>
            </a:endParaRPr>
          </a:p>
        </p:txBody>
      </p:sp>
      <p:sp>
        <p:nvSpPr>
          <p:cNvPr id="4" name="Symbol zastępczy numeru slajdu 3"/>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atin typeface="Calibri" panose="020F0502020204030204" pitchFamily="34" charset="0"/>
              </a:defRPr>
            </a:lvl1pPr>
          </a:lstStyle>
          <a:p>
            <a:pPr fontAlgn="base">
              <a:spcBef>
                <a:spcPct val="0"/>
              </a:spcBef>
              <a:spcAft>
                <a:spcPct val="0"/>
              </a:spcAft>
              <a:defRPr/>
            </a:pPr>
            <a:fld id="{A26093F9-E297-453D-926C-40BF3D950E59}" type="slidenum">
              <a:rPr lang="pl-PL" altLang="pl-PL">
                <a:solidFill>
                  <a:prstClr val="black"/>
                </a:solidFill>
              </a:rPr>
              <a:pPr fontAlgn="base">
                <a:spcBef>
                  <a:spcPct val="0"/>
                </a:spcBef>
                <a:spcAft>
                  <a:spcPct val="0"/>
                </a:spcAft>
                <a:defRPr/>
              </a:pPr>
              <a:t>‹#›</a:t>
            </a:fld>
            <a:endParaRPr lang="pl-PL" altLang="pl-PL">
              <a:solidFill>
                <a:prstClr val="black"/>
              </a:solidFill>
            </a:endParaRPr>
          </a:p>
        </p:txBody>
      </p:sp>
    </p:spTree>
    <p:extLst>
      <p:ext uri="{BB962C8B-B14F-4D97-AF65-F5344CB8AC3E}">
        <p14:creationId xmlns:p14="http://schemas.microsoft.com/office/powerpoint/2010/main" val="95700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a:prstGeom prst="rect">
            <a:avLst/>
          </a:prstGeom>
        </p:spPr>
        <p:txBody>
          <a:bodyPr anchor="b"/>
          <a:lstStyle>
            <a:lvl1pPr>
              <a:defRPr sz="3200"/>
            </a:lvl1pPr>
          </a:lstStyle>
          <a:p>
            <a:r>
              <a:rPr lang="pl-PL" smtClean="0"/>
              <a:t>Kliknij, aby edytować styl</a:t>
            </a:r>
            <a:endParaRPr lang="pl-PL"/>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a:xfrm>
            <a:off x="838200" y="6356350"/>
            <a:ext cx="2743200" cy="365125"/>
          </a:xfrm>
          <a:prstGeom prst="rect">
            <a:avLst/>
          </a:prstGeom>
        </p:spPr>
        <p:txBody>
          <a:bodyPr/>
          <a:lstStyle>
            <a:lvl1pPr>
              <a:defRPr/>
            </a:lvl1pPr>
          </a:lstStyle>
          <a:p>
            <a:pPr>
              <a:defRPr/>
            </a:pPr>
            <a:fld id="{E587B984-DDE6-4F5A-82B1-B4587076C358}" type="datetimeFigureOut">
              <a:rPr lang="pl-PL">
                <a:solidFill>
                  <a:prstClr val="black">
                    <a:tint val="75000"/>
                  </a:prstClr>
                </a:solidFill>
              </a:rPr>
              <a:pPr>
                <a:defRPr/>
              </a:pPr>
              <a:t>2017-06-26</a:t>
            </a:fld>
            <a:endParaRPr lang="pl-PL">
              <a:solidFill>
                <a:prstClr val="black">
                  <a:tint val="75000"/>
                </a:prstClr>
              </a:solidFill>
            </a:endParaRPr>
          </a:p>
        </p:txBody>
      </p:sp>
      <p:sp>
        <p:nvSpPr>
          <p:cNvPr id="6" name="Symbol zastępczy stopki 5"/>
          <p:cNvSpPr>
            <a:spLocks noGrp="1"/>
          </p:cNvSpPr>
          <p:nvPr>
            <p:ph type="ftr" sz="quarter" idx="11"/>
          </p:nvPr>
        </p:nvSpPr>
        <p:spPr>
          <a:xfrm>
            <a:off x="4038600" y="6356350"/>
            <a:ext cx="4114800" cy="365125"/>
          </a:xfrm>
          <a:prstGeom prst="rect">
            <a:avLst/>
          </a:prstGeom>
        </p:spPr>
        <p:txBody>
          <a:bodyPr/>
          <a:lstStyle>
            <a:lvl1pPr>
              <a:defRPr/>
            </a:lvl1pPr>
          </a:lstStyle>
          <a:p>
            <a:pPr>
              <a:defRPr/>
            </a:pPr>
            <a:endParaRPr lang="pl-PL">
              <a:solidFill>
                <a:prstClr val="black">
                  <a:tint val="75000"/>
                </a:prstClr>
              </a:solidFill>
            </a:endParaRPr>
          </a:p>
        </p:txBody>
      </p:sp>
      <p:sp>
        <p:nvSpPr>
          <p:cNvPr id="7" name="Symbol zastępczy numeru slajdu 6"/>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atin typeface="Calibri" panose="020F0502020204030204" pitchFamily="34" charset="0"/>
              </a:defRPr>
            </a:lvl1pPr>
          </a:lstStyle>
          <a:p>
            <a:pPr fontAlgn="base">
              <a:spcBef>
                <a:spcPct val="0"/>
              </a:spcBef>
              <a:spcAft>
                <a:spcPct val="0"/>
              </a:spcAft>
              <a:defRPr/>
            </a:pPr>
            <a:fld id="{41B8F51A-9B6E-413C-A3E6-3F57590E5C5B}" type="slidenum">
              <a:rPr lang="pl-PL" altLang="pl-PL">
                <a:solidFill>
                  <a:prstClr val="black"/>
                </a:solidFill>
              </a:rPr>
              <a:pPr fontAlgn="base">
                <a:spcBef>
                  <a:spcPct val="0"/>
                </a:spcBef>
                <a:spcAft>
                  <a:spcPct val="0"/>
                </a:spcAft>
                <a:defRPr/>
              </a:pPr>
              <a:t>‹#›</a:t>
            </a:fld>
            <a:endParaRPr lang="pl-PL" altLang="pl-PL">
              <a:solidFill>
                <a:prstClr val="black"/>
              </a:solidFill>
            </a:endParaRPr>
          </a:p>
        </p:txBody>
      </p:sp>
    </p:spTree>
    <p:extLst>
      <p:ext uri="{BB962C8B-B14F-4D97-AF65-F5344CB8AC3E}">
        <p14:creationId xmlns:p14="http://schemas.microsoft.com/office/powerpoint/2010/main" val="2706616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a:prstGeom prst="rect">
            <a:avLst/>
          </a:prstGeom>
        </p:spPr>
        <p:txBody>
          <a:bodyPr anchor="b"/>
          <a:lstStyle>
            <a:lvl1pPr>
              <a:defRPr sz="3200"/>
            </a:lvl1pPr>
          </a:lstStyle>
          <a:p>
            <a:r>
              <a:rPr lang="pl-PL" smtClean="0"/>
              <a:t>Kliknij, aby edytować styl</a:t>
            </a:r>
            <a:endParaRPr lang="pl-PL"/>
          </a:p>
        </p:txBody>
      </p:sp>
      <p:sp>
        <p:nvSpPr>
          <p:cNvPr id="3" name="Symbol zastępczy obrazu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Kliknij, aby edytować style wzorca tekstu</a:t>
            </a:r>
          </a:p>
        </p:txBody>
      </p:sp>
      <p:sp>
        <p:nvSpPr>
          <p:cNvPr id="5" name="Symbol zastępczy daty 4"/>
          <p:cNvSpPr>
            <a:spLocks noGrp="1"/>
          </p:cNvSpPr>
          <p:nvPr>
            <p:ph type="dt" sz="half" idx="10"/>
          </p:nvPr>
        </p:nvSpPr>
        <p:spPr>
          <a:xfrm>
            <a:off x="838200" y="6356350"/>
            <a:ext cx="2743200" cy="365125"/>
          </a:xfrm>
          <a:prstGeom prst="rect">
            <a:avLst/>
          </a:prstGeom>
        </p:spPr>
        <p:txBody>
          <a:bodyPr/>
          <a:lstStyle>
            <a:lvl1pPr>
              <a:defRPr/>
            </a:lvl1pPr>
          </a:lstStyle>
          <a:p>
            <a:pPr>
              <a:defRPr/>
            </a:pPr>
            <a:fld id="{ACD1383C-6BEC-40D1-B5CE-49BB9D5C861E}" type="datetimeFigureOut">
              <a:rPr lang="pl-PL">
                <a:solidFill>
                  <a:prstClr val="black">
                    <a:tint val="75000"/>
                  </a:prstClr>
                </a:solidFill>
              </a:rPr>
              <a:pPr>
                <a:defRPr/>
              </a:pPr>
              <a:t>2017-06-26</a:t>
            </a:fld>
            <a:endParaRPr lang="pl-PL">
              <a:solidFill>
                <a:prstClr val="black">
                  <a:tint val="75000"/>
                </a:prstClr>
              </a:solidFill>
            </a:endParaRPr>
          </a:p>
        </p:txBody>
      </p:sp>
      <p:sp>
        <p:nvSpPr>
          <p:cNvPr id="6" name="Symbol zastępczy stopki 5"/>
          <p:cNvSpPr>
            <a:spLocks noGrp="1"/>
          </p:cNvSpPr>
          <p:nvPr>
            <p:ph type="ftr" sz="quarter" idx="11"/>
          </p:nvPr>
        </p:nvSpPr>
        <p:spPr>
          <a:xfrm>
            <a:off x="4038600" y="6356350"/>
            <a:ext cx="4114800" cy="365125"/>
          </a:xfrm>
          <a:prstGeom prst="rect">
            <a:avLst/>
          </a:prstGeom>
        </p:spPr>
        <p:txBody>
          <a:bodyPr/>
          <a:lstStyle>
            <a:lvl1pPr>
              <a:defRPr/>
            </a:lvl1pPr>
          </a:lstStyle>
          <a:p>
            <a:pPr>
              <a:defRPr/>
            </a:pPr>
            <a:endParaRPr lang="pl-PL">
              <a:solidFill>
                <a:prstClr val="black">
                  <a:tint val="75000"/>
                </a:prstClr>
              </a:solidFill>
            </a:endParaRPr>
          </a:p>
        </p:txBody>
      </p:sp>
      <p:sp>
        <p:nvSpPr>
          <p:cNvPr id="7" name="Symbol zastępczy numeru slajdu 6"/>
          <p:cNvSpPr>
            <a:spLocks noGrp="1"/>
          </p:cNvSpPr>
          <p:nvPr>
            <p:ph type="sldNum" sz="quarter" idx="12"/>
          </p:nvPr>
        </p:nvSpPr>
        <p:spPr>
          <a:xfrm>
            <a:off x="8610600" y="6356350"/>
            <a:ext cx="2743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mtClean="0">
                <a:latin typeface="Calibri" panose="020F0502020204030204" pitchFamily="34" charset="0"/>
              </a:defRPr>
            </a:lvl1pPr>
          </a:lstStyle>
          <a:p>
            <a:pPr fontAlgn="base">
              <a:spcBef>
                <a:spcPct val="0"/>
              </a:spcBef>
              <a:spcAft>
                <a:spcPct val="0"/>
              </a:spcAft>
              <a:defRPr/>
            </a:pPr>
            <a:fld id="{C5AEDA56-3AF0-4294-A535-618C8CB8F583}" type="slidenum">
              <a:rPr lang="pl-PL" altLang="pl-PL">
                <a:solidFill>
                  <a:prstClr val="black"/>
                </a:solidFill>
              </a:rPr>
              <a:pPr fontAlgn="base">
                <a:spcBef>
                  <a:spcPct val="0"/>
                </a:spcBef>
                <a:spcAft>
                  <a:spcPct val="0"/>
                </a:spcAft>
                <a:defRPr/>
              </a:pPr>
              <a:t>‹#›</a:t>
            </a:fld>
            <a:endParaRPr lang="pl-PL" altLang="pl-PL">
              <a:solidFill>
                <a:prstClr val="black"/>
              </a:solidFill>
            </a:endParaRPr>
          </a:p>
        </p:txBody>
      </p:sp>
    </p:spTree>
    <p:extLst>
      <p:ext uri="{BB962C8B-B14F-4D97-AF65-F5344CB8AC3E}">
        <p14:creationId xmlns:p14="http://schemas.microsoft.com/office/powerpoint/2010/main" val="1996006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Symbol zastępczy tekstu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l-PL" altLang="pl-PL" smtClean="0"/>
              <a:t>Kliknij, aby edytować style wzorca tekstu</a:t>
            </a:r>
          </a:p>
          <a:p>
            <a:pPr lvl="1"/>
            <a:r>
              <a:rPr lang="pl-PL" altLang="pl-PL" smtClean="0"/>
              <a:t>Drugi poziom</a:t>
            </a:r>
          </a:p>
          <a:p>
            <a:pPr lvl="2"/>
            <a:r>
              <a:rPr lang="pl-PL" altLang="pl-PL" smtClean="0"/>
              <a:t>Trzeci poziom</a:t>
            </a:r>
          </a:p>
          <a:p>
            <a:pPr lvl="3"/>
            <a:r>
              <a:rPr lang="pl-PL" altLang="pl-PL" smtClean="0"/>
              <a:t>Czwarty poziom</a:t>
            </a:r>
          </a:p>
          <a:p>
            <a:pPr lvl="4"/>
            <a:r>
              <a:rPr lang="pl-PL" altLang="pl-PL" smtClean="0"/>
              <a:t>Piąty poziom</a:t>
            </a:r>
          </a:p>
        </p:txBody>
      </p:sp>
      <p:sp>
        <p:nvSpPr>
          <p:cNvPr id="34" name="Symbol zastępczy numeru slajdu 5"/>
          <p:cNvSpPr txBox="1">
            <a:spLocks/>
          </p:cNvSpPr>
          <p:nvPr userDrawn="1"/>
        </p:nvSpPr>
        <p:spPr>
          <a:xfrm>
            <a:off x="10731500" y="6369050"/>
            <a:ext cx="1460500" cy="365125"/>
          </a:xfrm>
          <a:prstGeom prst="rect">
            <a:avLst/>
          </a:prstGeom>
        </p:spPr>
        <p:txBody>
          <a:bodyPr anchor="ctr"/>
          <a:ls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r>
              <a:rPr lang="pl-PL" altLang="pl-PL" b="1" dirty="0" smtClean="0">
                <a:solidFill>
                  <a:srgbClr val="000000"/>
                </a:solidFill>
                <a:latin typeface="Tw Cen MT Condensed" panose="020B0606020104020203" pitchFamily="34" charset="-18"/>
              </a:rPr>
              <a:t>www.wup.pl</a:t>
            </a:r>
            <a:endParaRPr lang="pl-PL" dirty="0">
              <a:solidFill>
                <a:prstClr val="black"/>
              </a:solidFill>
            </a:endParaRPr>
          </a:p>
        </p:txBody>
      </p:sp>
      <p:grpSp>
        <p:nvGrpSpPr>
          <p:cNvPr id="1033" name="Grupa 38"/>
          <p:cNvGrpSpPr>
            <a:grpSpLocks/>
          </p:cNvGrpSpPr>
          <p:nvPr userDrawn="1"/>
        </p:nvGrpSpPr>
        <p:grpSpPr bwMode="auto">
          <a:xfrm>
            <a:off x="139700" y="131763"/>
            <a:ext cx="4802188" cy="1025525"/>
            <a:chOff x="120475" y="139895"/>
            <a:chExt cx="4802254" cy="1026244"/>
          </a:xfrm>
        </p:grpSpPr>
        <p:sp>
          <p:nvSpPr>
            <p:cNvPr id="40" name="Rectangle 5"/>
            <p:cNvSpPr>
              <a:spLocks noChangeArrowheads="1"/>
            </p:cNvSpPr>
            <p:nvPr userDrawn="1"/>
          </p:nvSpPr>
          <p:spPr bwMode="auto">
            <a:xfrm flipH="1">
              <a:off x="3539997" y="400428"/>
              <a:ext cx="363543" cy="362204"/>
            </a:xfrm>
            <a:prstGeom prst="rect">
              <a:avLst/>
            </a:prstGeom>
            <a:solidFill>
              <a:schemeClr val="accent5">
                <a:lumMod val="75000"/>
                <a:alpha val="30000"/>
              </a:schemeClr>
            </a:solidFill>
            <a:ln>
              <a:noFill/>
            </a:ln>
            <a:effectLst/>
            <a:extLst/>
          </p:spPr>
          <p:txBody>
            <a:bodyPr lIns="36576" tIns="36576" rIns="36576" bIns="36576"/>
            <a:lstStyle/>
            <a:p>
              <a:pPr>
                <a:defRPr/>
              </a:pPr>
              <a:endParaRPr lang="pl-PL">
                <a:solidFill>
                  <a:prstClr val="black"/>
                </a:solidFill>
              </a:endParaRPr>
            </a:p>
          </p:txBody>
        </p:sp>
        <p:sp>
          <p:nvSpPr>
            <p:cNvPr id="41" name="Rectangle 6"/>
            <p:cNvSpPr>
              <a:spLocks noChangeArrowheads="1"/>
            </p:cNvSpPr>
            <p:nvPr userDrawn="1"/>
          </p:nvSpPr>
          <p:spPr bwMode="auto">
            <a:xfrm flipH="1">
              <a:off x="3908302" y="619656"/>
              <a:ext cx="314329" cy="312956"/>
            </a:xfrm>
            <a:prstGeom prst="rect">
              <a:avLst/>
            </a:prstGeom>
            <a:solidFill>
              <a:schemeClr val="accent5">
                <a:lumMod val="75000"/>
                <a:alpha val="80000"/>
              </a:schemeClr>
            </a:solidFill>
            <a:ln>
              <a:noFill/>
            </a:ln>
            <a:effectLst/>
            <a:extLst/>
          </p:spPr>
          <p:txBody>
            <a:bodyPr lIns="36576" tIns="36576" rIns="36576" bIns="36576"/>
            <a:lstStyle/>
            <a:p>
              <a:pPr>
                <a:defRPr/>
              </a:pPr>
              <a:endParaRPr lang="pl-PL">
                <a:solidFill>
                  <a:prstClr val="black"/>
                </a:solidFill>
              </a:endParaRPr>
            </a:p>
          </p:txBody>
        </p:sp>
        <p:sp>
          <p:nvSpPr>
            <p:cNvPr id="42" name="Rectangle 7"/>
            <p:cNvSpPr>
              <a:spLocks noChangeArrowheads="1"/>
            </p:cNvSpPr>
            <p:nvPr userDrawn="1"/>
          </p:nvSpPr>
          <p:spPr bwMode="auto">
            <a:xfrm flipH="1">
              <a:off x="3084379" y="502099"/>
              <a:ext cx="387355" cy="386032"/>
            </a:xfrm>
            <a:prstGeom prst="rect">
              <a:avLst/>
            </a:prstGeom>
            <a:solidFill>
              <a:schemeClr val="accent5">
                <a:lumMod val="75000"/>
                <a:alpha val="70000"/>
              </a:schemeClr>
            </a:solidFill>
            <a:ln>
              <a:noFill/>
            </a:ln>
            <a:effectLst/>
            <a:extLst/>
          </p:spPr>
          <p:txBody>
            <a:bodyPr lIns="36576" tIns="36576" rIns="36576" bIns="36576"/>
            <a:lstStyle/>
            <a:p>
              <a:pPr>
                <a:defRPr/>
              </a:pPr>
              <a:endParaRPr lang="pl-PL">
                <a:solidFill>
                  <a:prstClr val="black"/>
                </a:solidFill>
              </a:endParaRPr>
            </a:p>
          </p:txBody>
        </p:sp>
        <p:sp>
          <p:nvSpPr>
            <p:cNvPr id="43" name="Rectangle 8"/>
            <p:cNvSpPr>
              <a:spLocks noChangeArrowheads="1"/>
            </p:cNvSpPr>
            <p:nvPr userDrawn="1"/>
          </p:nvSpPr>
          <p:spPr bwMode="auto">
            <a:xfrm flipH="1">
              <a:off x="120475" y="225680"/>
              <a:ext cx="874725" cy="870560"/>
            </a:xfrm>
            <a:prstGeom prst="rect">
              <a:avLst/>
            </a:prstGeom>
            <a:solidFill>
              <a:schemeClr val="accent5">
                <a:lumMod val="75000"/>
                <a:alpha val="50000"/>
              </a:schemeClr>
            </a:solidFill>
            <a:ln>
              <a:noFill/>
            </a:ln>
            <a:effectLst/>
            <a:extLst/>
          </p:spPr>
          <p:txBody>
            <a:bodyPr lIns="36576" tIns="36576" rIns="36576" bIns="36576"/>
            <a:lstStyle/>
            <a:p>
              <a:pPr>
                <a:defRPr/>
              </a:pPr>
              <a:endParaRPr lang="pl-PL">
                <a:solidFill>
                  <a:prstClr val="black"/>
                </a:solidFill>
              </a:endParaRPr>
            </a:p>
          </p:txBody>
        </p:sp>
        <p:sp>
          <p:nvSpPr>
            <p:cNvPr id="44" name="Rectangle 9"/>
            <p:cNvSpPr>
              <a:spLocks noChangeArrowheads="1"/>
            </p:cNvSpPr>
            <p:nvPr userDrawn="1"/>
          </p:nvSpPr>
          <p:spPr bwMode="auto">
            <a:xfrm flipH="1">
              <a:off x="2493821" y="602181"/>
              <a:ext cx="427043" cy="427337"/>
            </a:xfrm>
            <a:prstGeom prst="rect">
              <a:avLst/>
            </a:prstGeom>
            <a:solidFill>
              <a:schemeClr val="accent5">
                <a:lumMod val="75000"/>
                <a:alpha val="60000"/>
              </a:schemeClr>
            </a:solidFill>
            <a:ln>
              <a:noFill/>
            </a:ln>
            <a:effectLst/>
            <a:extLst/>
          </p:spPr>
          <p:txBody>
            <a:bodyPr lIns="36576" tIns="36576" rIns="36576" bIns="36576"/>
            <a:lstStyle/>
            <a:p>
              <a:pPr>
                <a:defRPr/>
              </a:pPr>
              <a:endParaRPr lang="pl-PL">
                <a:solidFill>
                  <a:prstClr val="black"/>
                </a:solidFill>
              </a:endParaRPr>
            </a:p>
          </p:txBody>
        </p:sp>
        <p:sp>
          <p:nvSpPr>
            <p:cNvPr id="45" name="Rectangle 10"/>
            <p:cNvSpPr>
              <a:spLocks noChangeArrowheads="1"/>
            </p:cNvSpPr>
            <p:nvPr userDrawn="1"/>
          </p:nvSpPr>
          <p:spPr bwMode="auto">
            <a:xfrm flipH="1">
              <a:off x="1396843" y="583118"/>
              <a:ext cx="579446" cy="583021"/>
            </a:xfrm>
            <a:prstGeom prst="rect">
              <a:avLst/>
            </a:prstGeom>
            <a:solidFill>
              <a:schemeClr val="accent5">
                <a:lumMod val="75000"/>
                <a:alpha val="50000"/>
              </a:schemeClr>
            </a:solidFill>
            <a:ln>
              <a:noFill/>
            </a:ln>
            <a:effectLst/>
            <a:extLst/>
          </p:spPr>
          <p:txBody>
            <a:bodyPr lIns="36576" tIns="36576" rIns="36576" bIns="36576"/>
            <a:lstStyle/>
            <a:p>
              <a:pPr>
                <a:defRPr/>
              </a:pPr>
              <a:endParaRPr lang="pl-PL">
                <a:solidFill>
                  <a:prstClr val="black"/>
                </a:solidFill>
              </a:endParaRPr>
            </a:p>
          </p:txBody>
        </p:sp>
        <p:sp>
          <p:nvSpPr>
            <p:cNvPr id="46" name="Rectangle 11"/>
            <p:cNvSpPr>
              <a:spLocks noChangeArrowheads="1"/>
            </p:cNvSpPr>
            <p:nvPr userDrawn="1"/>
          </p:nvSpPr>
          <p:spPr bwMode="auto">
            <a:xfrm flipH="1">
              <a:off x="799934" y="139895"/>
              <a:ext cx="681047" cy="681514"/>
            </a:xfrm>
            <a:prstGeom prst="rect">
              <a:avLst/>
            </a:prstGeom>
            <a:solidFill>
              <a:schemeClr val="accent5">
                <a:lumMod val="75000"/>
                <a:alpha val="40000"/>
              </a:schemeClr>
            </a:solidFill>
            <a:ln>
              <a:noFill/>
            </a:ln>
            <a:effectLst/>
            <a:extLst/>
          </p:spPr>
          <p:txBody>
            <a:bodyPr lIns="36576" tIns="36576" rIns="36576" bIns="36576"/>
            <a:lstStyle/>
            <a:p>
              <a:pPr>
                <a:defRPr/>
              </a:pPr>
              <a:endParaRPr lang="pl-PL">
                <a:solidFill>
                  <a:prstClr val="black"/>
                </a:solidFill>
              </a:endParaRPr>
            </a:p>
          </p:txBody>
        </p:sp>
        <p:sp>
          <p:nvSpPr>
            <p:cNvPr id="47" name="Rectangle 12"/>
            <p:cNvSpPr>
              <a:spLocks noChangeArrowheads="1"/>
            </p:cNvSpPr>
            <p:nvPr userDrawn="1"/>
          </p:nvSpPr>
          <p:spPr bwMode="auto">
            <a:xfrm flipH="1">
              <a:off x="4367096" y="546580"/>
              <a:ext cx="177802" cy="181102"/>
            </a:xfrm>
            <a:prstGeom prst="rect">
              <a:avLst/>
            </a:prstGeom>
            <a:solidFill>
              <a:schemeClr val="accent5">
                <a:lumMod val="75000"/>
                <a:alpha val="80000"/>
              </a:schemeClr>
            </a:solidFill>
            <a:ln>
              <a:noFill/>
            </a:ln>
            <a:effectLst/>
            <a:extLst/>
          </p:spPr>
          <p:txBody>
            <a:bodyPr lIns="36576" tIns="36576" rIns="36576" bIns="36576"/>
            <a:lstStyle/>
            <a:p>
              <a:pPr>
                <a:defRPr/>
              </a:pPr>
              <a:endParaRPr lang="pl-PL">
                <a:solidFill>
                  <a:prstClr val="black"/>
                </a:solidFill>
              </a:endParaRPr>
            </a:p>
          </p:txBody>
        </p:sp>
        <p:sp>
          <p:nvSpPr>
            <p:cNvPr id="48" name="Rectangle 13"/>
            <p:cNvSpPr>
              <a:spLocks noChangeArrowheads="1"/>
            </p:cNvSpPr>
            <p:nvPr userDrawn="1"/>
          </p:nvSpPr>
          <p:spPr bwMode="auto">
            <a:xfrm flipH="1">
              <a:off x="2050902" y="225680"/>
              <a:ext cx="447681" cy="446400"/>
            </a:xfrm>
            <a:prstGeom prst="rect">
              <a:avLst/>
            </a:prstGeom>
            <a:solidFill>
              <a:schemeClr val="accent5">
                <a:lumMod val="75000"/>
                <a:alpha val="70000"/>
              </a:schemeClr>
            </a:solidFill>
            <a:ln>
              <a:noFill/>
            </a:ln>
            <a:effectLst/>
            <a:extLst/>
          </p:spPr>
          <p:txBody>
            <a:bodyPr lIns="36576" tIns="36576" rIns="36576" bIns="36576"/>
            <a:lstStyle/>
            <a:p>
              <a:pPr>
                <a:defRPr/>
              </a:pPr>
              <a:endParaRPr lang="pl-PL">
                <a:solidFill>
                  <a:prstClr val="black"/>
                </a:solidFill>
              </a:endParaRPr>
            </a:p>
          </p:txBody>
        </p:sp>
        <p:sp>
          <p:nvSpPr>
            <p:cNvPr id="49" name="Rectangle 14"/>
            <p:cNvSpPr>
              <a:spLocks noChangeArrowheads="1"/>
            </p:cNvSpPr>
            <p:nvPr userDrawn="1"/>
          </p:nvSpPr>
          <p:spPr bwMode="auto">
            <a:xfrm flipH="1">
              <a:off x="2817675" y="319408"/>
              <a:ext cx="363542" cy="363793"/>
            </a:xfrm>
            <a:prstGeom prst="rect">
              <a:avLst/>
            </a:prstGeom>
            <a:solidFill>
              <a:schemeClr val="accent5">
                <a:lumMod val="75000"/>
                <a:alpha val="30000"/>
              </a:schemeClr>
            </a:solidFill>
            <a:ln>
              <a:noFill/>
            </a:ln>
            <a:effectLst/>
            <a:extLst/>
          </p:spPr>
          <p:txBody>
            <a:bodyPr lIns="36576" tIns="36576" rIns="36576" bIns="36576"/>
            <a:lstStyle/>
            <a:p>
              <a:pPr>
                <a:defRPr/>
              </a:pPr>
              <a:endParaRPr lang="pl-PL">
                <a:solidFill>
                  <a:prstClr val="black"/>
                </a:solidFill>
              </a:endParaRPr>
            </a:p>
          </p:txBody>
        </p:sp>
        <p:sp>
          <p:nvSpPr>
            <p:cNvPr id="50" name="Rectangle 15"/>
            <p:cNvSpPr>
              <a:spLocks noChangeArrowheads="1"/>
            </p:cNvSpPr>
            <p:nvPr userDrawn="1"/>
          </p:nvSpPr>
          <p:spPr bwMode="auto">
            <a:xfrm flipH="1">
              <a:off x="4775089" y="648251"/>
              <a:ext cx="147640" cy="147741"/>
            </a:xfrm>
            <a:prstGeom prst="rect">
              <a:avLst/>
            </a:prstGeom>
            <a:solidFill>
              <a:schemeClr val="accent5">
                <a:lumMod val="75000"/>
                <a:alpha val="30000"/>
              </a:schemeClr>
            </a:solidFill>
            <a:ln>
              <a:noFill/>
            </a:ln>
            <a:effectLst/>
            <a:extLst/>
          </p:spPr>
          <p:txBody>
            <a:bodyPr lIns="36576" tIns="36576" rIns="36576" bIns="36576"/>
            <a:lstStyle/>
            <a:p>
              <a:pPr>
                <a:defRPr/>
              </a:pPr>
              <a:endParaRPr lang="pl-PL">
                <a:solidFill>
                  <a:prstClr val="black"/>
                </a:solidFill>
              </a:endParaRPr>
            </a:p>
          </p:txBody>
        </p:sp>
      </p:grpSp>
      <p:sp>
        <p:nvSpPr>
          <p:cNvPr id="30" name="Rectangle 8"/>
          <p:cNvSpPr>
            <a:spLocks noChangeArrowheads="1"/>
          </p:cNvSpPr>
          <p:nvPr userDrawn="1"/>
        </p:nvSpPr>
        <p:spPr bwMode="auto">
          <a:xfrm flipH="1">
            <a:off x="10731500" y="6416674"/>
            <a:ext cx="1460500" cy="304801"/>
          </a:xfrm>
          <a:prstGeom prst="rect">
            <a:avLst/>
          </a:prstGeom>
          <a:solidFill>
            <a:srgbClr val="2F5597">
              <a:alpha val="10196"/>
            </a:srgbClr>
          </a:solidFill>
          <a:ln>
            <a:noFill/>
          </a:ln>
          <a:effectLst/>
          <a:extLst/>
        </p:spPr>
        <p:txBody>
          <a:bodyPr lIns="36576" tIns="36576" rIns="36576" bIns="36576"/>
          <a:lstStyle/>
          <a:p>
            <a:pPr>
              <a:defRPr/>
            </a:pPr>
            <a:endParaRPr lang="pl-PL">
              <a:solidFill>
                <a:prstClr val="black"/>
              </a:solidFill>
            </a:endParaRPr>
          </a:p>
        </p:txBody>
      </p:sp>
      <p:grpSp>
        <p:nvGrpSpPr>
          <p:cNvPr id="25" name="Grupa 24"/>
          <p:cNvGrpSpPr/>
          <p:nvPr userDrawn="1"/>
        </p:nvGrpSpPr>
        <p:grpSpPr>
          <a:xfrm>
            <a:off x="847726" y="6203693"/>
            <a:ext cx="7725727" cy="640115"/>
            <a:chOff x="0" y="0"/>
            <a:chExt cx="6767302" cy="560705"/>
          </a:xfrm>
        </p:grpSpPr>
        <p:pic>
          <p:nvPicPr>
            <p:cNvPr id="27" name="Obraz 26" descr="\\wup.local\wymiana\Użytkownicy\wojciech.krycki\Logosy\Logotypy nowe\Logotypy - PO WER\POZIOM\FE_WER_POZIOM-Kolor-01.jpg"/>
            <p:cNvPicPr/>
            <p:nvPr userDrawn="1"/>
          </p:nvPicPr>
          <p:blipFill rotWithShape="1">
            <a:blip r:embed="rId13" cstate="print">
              <a:extLst>
                <a:ext uri="{28A0092B-C50C-407E-A947-70E740481C1C}">
                  <a14:useLocalDpi xmlns:a14="http://schemas.microsoft.com/office/drawing/2010/main" val="0"/>
                </a:ext>
              </a:extLst>
            </a:blip>
            <a:srcRect l="7296" b="10109"/>
            <a:stretch/>
          </p:blipFill>
          <p:spPr bwMode="auto">
            <a:xfrm>
              <a:off x="0" y="0"/>
              <a:ext cx="1194435" cy="531419"/>
            </a:xfrm>
            <a:prstGeom prst="rect">
              <a:avLst/>
            </a:prstGeom>
            <a:noFill/>
            <a:ln>
              <a:noFill/>
            </a:ln>
            <a:extLst>
              <a:ext uri="{53640926-AAD7-44D8-BBD7-CCE9431645EC}">
                <a14:shadowObscured xmlns:a14="http://schemas.microsoft.com/office/drawing/2010/main"/>
              </a:ext>
            </a:extLst>
          </p:spPr>
        </p:pic>
        <p:grpSp>
          <p:nvGrpSpPr>
            <p:cNvPr id="29" name="Grupa 28"/>
            <p:cNvGrpSpPr/>
            <p:nvPr userDrawn="1"/>
          </p:nvGrpSpPr>
          <p:grpSpPr>
            <a:xfrm>
              <a:off x="2322677" y="51435"/>
              <a:ext cx="4444625" cy="509270"/>
              <a:chOff x="2318339" y="54456"/>
              <a:chExt cx="4445891" cy="509725"/>
            </a:xfrm>
          </p:grpSpPr>
          <p:pic>
            <p:nvPicPr>
              <p:cNvPr id="31" name="Obraz 30" descr="\\wup.local\wymiana\Użytkownicy\wojciech.krycki\Logosy\Logo WUP w układzie poziomym.jpg"/>
              <p:cNvPicPr>
                <a:picLocks noChangeAspect="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2318339" y="101620"/>
                <a:ext cx="1704222" cy="416860"/>
              </a:xfrm>
              <a:prstGeom prst="rect">
                <a:avLst/>
              </a:prstGeom>
              <a:noFill/>
              <a:ln>
                <a:noFill/>
              </a:ln>
            </p:spPr>
          </p:pic>
          <p:pic>
            <p:nvPicPr>
              <p:cNvPr id="32" name="Obraz 31" descr="\\wup.local\wymiana\Użytkownicy\wojciech.krycki\Logosy\Logotypy nowe\Logo UE-Europejski Fundusz Społeczny\Poziom\UE_EFS_POZIOM-Kolor.jpg"/>
              <p:cNvPicPr>
                <a:picLocks noChangeAspect="1"/>
              </p:cNvPicPr>
              <p:nvPr userDrawn="1"/>
            </p:nvPicPr>
            <p:blipFill rotWithShape="1">
              <a:blip r:embed="rId15" cstate="print">
                <a:extLst>
                  <a:ext uri="{28A0092B-C50C-407E-A947-70E740481C1C}">
                    <a14:useLocalDpi xmlns:a14="http://schemas.microsoft.com/office/drawing/2010/main" val="0"/>
                  </a:ext>
                </a:extLst>
              </a:blip>
              <a:srcRect r="5183"/>
              <a:stretch/>
            </p:blipFill>
            <p:spPr bwMode="auto">
              <a:xfrm>
                <a:off x="5151123" y="54456"/>
                <a:ext cx="1613107" cy="509725"/>
              </a:xfrm>
              <a:prstGeom prst="rect">
                <a:avLst/>
              </a:prstGeom>
              <a:noFill/>
              <a:ln>
                <a:noFill/>
              </a:ln>
              <a:extLst>
                <a:ext uri="{53640926-AAD7-44D8-BBD7-CCE9431645EC}">
                  <a14:shadowObscured xmlns:a14="http://schemas.microsoft.com/office/drawing/2010/main"/>
                </a:ext>
              </a:extLst>
            </p:spPr>
          </p:pic>
        </p:grpSp>
      </p:grpSp>
    </p:spTree>
    <p:extLst>
      <p:ext uri="{BB962C8B-B14F-4D97-AF65-F5344CB8AC3E}">
        <p14:creationId xmlns:p14="http://schemas.microsoft.com/office/powerpoint/2010/main" val="8664841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j-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j-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j-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j-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hyperlink" Target="http://eur-lex.europa.eu/legal-content/PL/TXT/?uri=CELEX:32016R0679" TargetMode="External"/><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68045" y="1887740"/>
            <a:ext cx="10515600" cy="1325563"/>
          </a:xfrm>
        </p:spPr>
        <p:txBody>
          <a:bodyPr/>
          <a:lstStyle/>
          <a:p>
            <a:r>
              <a:rPr lang="pl-PL" dirty="0"/>
              <a:t>Ochrona danych </a:t>
            </a:r>
            <a:r>
              <a:rPr lang="pl-PL" dirty="0" smtClean="0"/>
              <a:t>osobowych</a:t>
            </a:r>
            <a:endParaRPr lang="pl-PL" dirty="0"/>
          </a:p>
        </p:txBody>
      </p:sp>
      <p:sp>
        <p:nvSpPr>
          <p:cNvPr id="3" name="Podtytuł 2"/>
          <p:cNvSpPr>
            <a:spLocks noGrp="1"/>
          </p:cNvSpPr>
          <p:nvPr>
            <p:ph type="subTitle" idx="1"/>
          </p:nvPr>
        </p:nvSpPr>
        <p:spPr>
          <a:xfrm>
            <a:off x="838200" y="3252181"/>
            <a:ext cx="6044390" cy="1277289"/>
          </a:xfrm>
        </p:spPr>
        <p:txBody>
          <a:bodyPr/>
          <a:lstStyle/>
          <a:p>
            <a:r>
              <a:rPr lang="pl-PL" altLang="pl-PL" dirty="0" smtClean="0">
                <a:ea typeface="Mongolian Baiti" panose="03000500000000000000" pitchFamily="66" charset="0"/>
              </a:rPr>
              <a:t>w projektach współfinansowanych ze środków EFS w perspektywie finansowej 2014-2020</a:t>
            </a:r>
          </a:p>
          <a:p>
            <a:endParaRPr lang="pl-PL" spc="-100" dirty="0"/>
          </a:p>
          <a:p>
            <a:r>
              <a:rPr lang="pl-PL" dirty="0"/>
              <a:t>Trener: Rafał </a:t>
            </a:r>
            <a:r>
              <a:rPr lang="pl-PL" dirty="0" err="1"/>
              <a:t>Osajda</a:t>
            </a:r>
            <a:endParaRPr lang="pl-PL" dirty="0"/>
          </a:p>
          <a:p>
            <a:endParaRPr lang="pl-PL" dirty="0" smtClean="0"/>
          </a:p>
          <a:p>
            <a:r>
              <a:rPr lang="pl-PL" sz="1600" dirty="0" smtClean="0"/>
              <a:t>Szczecin</a:t>
            </a:r>
            <a:r>
              <a:rPr lang="pl-PL" sz="1600" smtClean="0"/>
              <a:t>, </a:t>
            </a:r>
            <a:r>
              <a:rPr lang="pl-PL" sz="1600" smtClean="0"/>
              <a:t>12 </a:t>
            </a:r>
            <a:r>
              <a:rPr lang="pl-PL" sz="1600" dirty="0" smtClean="0"/>
              <a:t>czerwca 2017 r.</a:t>
            </a:r>
            <a:endParaRPr lang="pl-PL" sz="1600" dirty="0"/>
          </a:p>
        </p:txBody>
      </p:sp>
    </p:spTree>
    <p:extLst>
      <p:ext uri="{BB962C8B-B14F-4D97-AF65-F5344CB8AC3E}">
        <p14:creationId xmlns:p14="http://schemas.microsoft.com/office/powerpoint/2010/main" val="4191329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idx="4294967295"/>
          </p:nvPr>
        </p:nvSpPr>
        <p:spPr>
          <a:xfrm>
            <a:off x="1981200" y="142852"/>
            <a:ext cx="8229600" cy="500066"/>
          </a:xfrm>
          <a:prstGeom prst="rect">
            <a:avLst/>
          </a:prstGeom>
        </p:spPr>
        <p:txBody>
          <a:bodyPr/>
          <a:lstStyle/>
          <a:p>
            <a:pPr algn="ctr" eaLnBrk="1" fontAlgn="auto" hangingPunct="1">
              <a:spcAft>
                <a:spcPts val="0"/>
              </a:spcAft>
              <a:defRPr/>
            </a:pPr>
            <a:r>
              <a:rPr lang="pl-PL" sz="2000" b="1" dirty="0">
                <a:solidFill>
                  <a:srgbClr val="2F5597"/>
                </a:solidFill>
              </a:rPr>
              <a:t>Ochrona Danych Osobowych</a:t>
            </a:r>
            <a:endParaRPr lang="pl-PL" sz="2000" dirty="0"/>
          </a:p>
        </p:txBody>
      </p:sp>
      <p:graphicFrame>
        <p:nvGraphicFramePr>
          <p:cNvPr id="3" name="Diagram 2"/>
          <p:cNvGraphicFramePr/>
          <p:nvPr>
            <p:extLst/>
          </p:nvPr>
        </p:nvGraphicFramePr>
        <p:xfrm>
          <a:off x="3220277" y="1628777"/>
          <a:ext cx="6188835" cy="46129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ymbol zastępczy zawartości 2"/>
          <p:cNvSpPr txBox="1">
            <a:spLocks/>
          </p:cNvSpPr>
          <p:nvPr/>
        </p:nvSpPr>
        <p:spPr>
          <a:xfrm>
            <a:off x="781877" y="1192695"/>
            <a:ext cx="10853531" cy="5116029"/>
          </a:xfrm>
          <a:prstGeom prst="rect">
            <a:avLst/>
          </a:prstGeom>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j-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j-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j-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j-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pl-PL" sz="2400" b="1" dirty="0"/>
              <a:t>Od czego zależy bezpieczeństwo informacji</a:t>
            </a:r>
            <a:r>
              <a:rPr lang="pl-PL" sz="2400" b="1" dirty="0" smtClean="0"/>
              <a:t>?</a:t>
            </a:r>
            <a:endParaRPr lang="pl-PL" sz="2400" b="1" dirty="0"/>
          </a:p>
        </p:txBody>
      </p:sp>
    </p:spTree>
    <p:extLst>
      <p:ext uri="{BB962C8B-B14F-4D97-AF65-F5344CB8AC3E}">
        <p14:creationId xmlns:p14="http://schemas.microsoft.com/office/powerpoint/2010/main" val="94947175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fontScale="92500" lnSpcReduction="10000"/>
          </a:bodyPr>
          <a:lstStyle/>
          <a:p>
            <a:pPr lvl="0" algn="just" eaLnBrk="1" hangingPunct="1">
              <a:buSzPct val="100000"/>
            </a:pPr>
            <a:r>
              <a:rPr lang="pl-PL" sz="1700" dirty="0">
                <a:solidFill>
                  <a:prstClr val="black"/>
                </a:solidFill>
                <a:latin typeface="Calibri Light"/>
                <a:cs typeface="+mn-cs"/>
              </a:rPr>
              <a:t>Kierownik kontrolowanej jednostki organizacyjnej oraz kontrolowana osoba fizyczna będąca administratorem danych osobowych </a:t>
            </a:r>
            <a:r>
              <a:rPr lang="pl-PL" sz="1700" dirty="0" smtClean="0">
                <a:solidFill>
                  <a:prstClr val="black"/>
                </a:solidFill>
                <a:latin typeface="Calibri Light"/>
                <a:cs typeface="+mn-cs"/>
              </a:rPr>
              <a:t>są obowiązani </a:t>
            </a:r>
            <a:r>
              <a:rPr lang="pl-PL" sz="1700" dirty="0">
                <a:solidFill>
                  <a:prstClr val="black"/>
                </a:solidFill>
                <a:latin typeface="Calibri Light"/>
                <a:cs typeface="+mn-cs"/>
              </a:rPr>
              <a:t>umożliwić inspektorowi przeprowadzenie kontroli, a w szczególności umożliwić przeprowadzenie czynności </a:t>
            </a:r>
            <a:r>
              <a:rPr lang="pl-PL" sz="1700" dirty="0" smtClean="0">
                <a:solidFill>
                  <a:prstClr val="black"/>
                </a:solidFill>
                <a:latin typeface="Calibri Light"/>
                <a:cs typeface="+mn-cs"/>
              </a:rPr>
              <a:t>oraz spełnić </a:t>
            </a:r>
            <a:r>
              <a:rPr lang="pl-PL" sz="1700" dirty="0">
                <a:solidFill>
                  <a:prstClr val="black"/>
                </a:solidFill>
                <a:latin typeface="Calibri Light"/>
                <a:cs typeface="+mn-cs"/>
              </a:rPr>
              <a:t>żądania, o których mowa w art. 14 pkt 1-4.</a:t>
            </a:r>
          </a:p>
          <a:p>
            <a:pPr lvl="0" algn="just" eaLnBrk="1" hangingPunct="1">
              <a:buSzPct val="100000"/>
            </a:pPr>
            <a:r>
              <a:rPr lang="pl-PL" sz="1700" dirty="0">
                <a:solidFill>
                  <a:prstClr val="black"/>
                </a:solidFill>
                <a:latin typeface="Calibri Light"/>
                <a:cs typeface="+mn-cs"/>
              </a:rPr>
              <a:t>2. W toku kontroli zbiorów danych, inspektor przeprowadzający kontrolę ma prawo wglądu do zbioru zawierającego dane osobowe jedynie za pośrednictwem upoważnionego przedstawiciela kontrolowanej jednostki organizacyjnej.</a:t>
            </a:r>
          </a:p>
          <a:p>
            <a:pPr lvl="0" algn="just" eaLnBrk="1" hangingPunct="1">
              <a:buSzPct val="100000"/>
            </a:pPr>
            <a:r>
              <a:rPr lang="pl-PL" sz="1700" dirty="0">
                <a:solidFill>
                  <a:prstClr val="black"/>
                </a:solidFill>
                <a:latin typeface="Calibri Light"/>
                <a:cs typeface="+mn-cs"/>
              </a:rPr>
              <a:t>3. Kontrolę przeprowadza się po okazaniu imiennego upoważnienia wraz z legitymacją służbową.</a:t>
            </a:r>
          </a:p>
          <a:p>
            <a:pPr lvl="0" algn="just" eaLnBrk="1" hangingPunct="1">
              <a:buSzPct val="100000"/>
            </a:pPr>
            <a:r>
              <a:rPr lang="pl-PL" sz="1700" dirty="0">
                <a:solidFill>
                  <a:prstClr val="black"/>
                </a:solidFill>
                <a:latin typeface="Calibri Light"/>
                <a:cs typeface="+mn-cs"/>
              </a:rPr>
              <a:t>4. Imienne upoważnienie powinno zawierać:</a:t>
            </a:r>
          </a:p>
          <a:p>
            <a:pPr lvl="0" algn="just" eaLnBrk="1" hangingPunct="1">
              <a:buSzPct val="100000"/>
            </a:pPr>
            <a:r>
              <a:rPr lang="pl-PL" sz="1700" dirty="0">
                <a:solidFill>
                  <a:prstClr val="black"/>
                </a:solidFill>
                <a:latin typeface="Calibri Light"/>
                <a:cs typeface="+mn-cs"/>
              </a:rPr>
              <a:t>1)   wskazanie podstawy prawnej przeprowadzenia kontroli;</a:t>
            </a:r>
          </a:p>
          <a:p>
            <a:pPr lvl="0" algn="just" eaLnBrk="1" hangingPunct="1">
              <a:buSzPct val="100000"/>
            </a:pPr>
            <a:r>
              <a:rPr lang="pl-PL" sz="1700" dirty="0">
                <a:solidFill>
                  <a:prstClr val="black"/>
                </a:solidFill>
                <a:latin typeface="Calibri Light"/>
                <a:cs typeface="+mn-cs"/>
              </a:rPr>
              <a:t>2)   oznaczenie organu kontroli;</a:t>
            </a:r>
          </a:p>
          <a:p>
            <a:pPr lvl="0" algn="just" eaLnBrk="1" hangingPunct="1">
              <a:buSzPct val="100000"/>
            </a:pPr>
            <a:r>
              <a:rPr lang="pl-PL" sz="1700" dirty="0">
                <a:solidFill>
                  <a:prstClr val="black"/>
                </a:solidFill>
                <a:latin typeface="Calibri Light"/>
                <a:cs typeface="+mn-cs"/>
              </a:rPr>
              <a:t>3)   imię i nazwisko, stanowisko służbowe osoby upoważnionej do przeprowadzenia kontroli oraz numer jej legitymacji służbowej;</a:t>
            </a:r>
          </a:p>
          <a:p>
            <a:pPr lvl="0" algn="just" eaLnBrk="1" hangingPunct="1">
              <a:buSzPct val="100000"/>
            </a:pPr>
            <a:r>
              <a:rPr lang="pl-PL" sz="1700" dirty="0">
                <a:solidFill>
                  <a:prstClr val="black"/>
                </a:solidFill>
                <a:latin typeface="Calibri Light"/>
                <a:cs typeface="+mn-cs"/>
              </a:rPr>
              <a:t>4)   określenie zakresu przedmiotowego kontroli;</a:t>
            </a:r>
          </a:p>
          <a:p>
            <a:pPr lvl="0" algn="just" eaLnBrk="1" hangingPunct="1">
              <a:buSzPct val="100000"/>
            </a:pPr>
            <a:r>
              <a:rPr lang="pl-PL" sz="1700" dirty="0">
                <a:solidFill>
                  <a:prstClr val="black"/>
                </a:solidFill>
                <a:latin typeface="Calibri Light"/>
                <a:cs typeface="+mn-cs"/>
              </a:rPr>
              <a:t>5)   oznaczenie podmiotu objętego kontrolą albo zbioru danych, albo miejsca poddawanego kontroli;</a:t>
            </a:r>
          </a:p>
          <a:p>
            <a:pPr lvl="0" algn="just" eaLnBrk="1" hangingPunct="1">
              <a:buSzPct val="100000"/>
            </a:pPr>
            <a:r>
              <a:rPr lang="pl-PL" sz="1700" dirty="0">
                <a:solidFill>
                  <a:prstClr val="black"/>
                </a:solidFill>
                <a:latin typeface="Calibri Light"/>
                <a:cs typeface="+mn-cs"/>
              </a:rPr>
              <a:t>6)   wskazanie daty rozpoczęcia i przewidywanego terminu zakończenia kontroli;</a:t>
            </a:r>
          </a:p>
          <a:p>
            <a:pPr lvl="0" algn="just" eaLnBrk="1" hangingPunct="1">
              <a:buSzPct val="100000"/>
            </a:pPr>
            <a:r>
              <a:rPr lang="pl-PL" sz="1700" dirty="0">
                <a:solidFill>
                  <a:prstClr val="black"/>
                </a:solidFill>
                <a:latin typeface="Calibri Light"/>
                <a:cs typeface="+mn-cs"/>
              </a:rPr>
              <a:t>7)   podpis GIODO;</a:t>
            </a:r>
          </a:p>
          <a:p>
            <a:pPr lvl="0" algn="just" eaLnBrk="1" hangingPunct="1">
              <a:buSzPct val="100000"/>
            </a:pPr>
            <a:r>
              <a:rPr lang="pl-PL" sz="1700" dirty="0">
                <a:solidFill>
                  <a:prstClr val="black"/>
                </a:solidFill>
                <a:latin typeface="Calibri Light"/>
                <a:cs typeface="+mn-cs"/>
              </a:rPr>
              <a:t>8)   pouczenie kontrolowanego podmiotu o jego prawach i obowiązkach;</a:t>
            </a:r>
          </a:p>
          <a:p>
            <a:pPr marL="342900" lvl="0" indent="-342900" algn="just" eaLnBrk="1" hangingPunct="1">
              <a:buSzPct val="100000"/>
              <a:buAutoNum type="arabicParenR" startAt="9"/>
            </a:pPr>
            <a:r>
              <a:rPr lang="pl-PL" sz="1700" dirty="0" smtClean="0">
                <a:solidFill>
                  <a:prstClr val="black"/>
                </a:solidFill>
                <a:latin typeface="Calibri Light"/>
                <a:cs typeface="+mn-cs"/>
              </a:rPr>
              <a:t>datę </a:t>
            </a:r>
            <a:r>
              <a:rPr lang="pl-PL" sz="1700" dirty="0">
                <a:solidFill>
                  <a:prstClr val="black"/>
                </a:solidFill>
                <a:latin typeface="Calibri Light"/>
                <a:cs typeface="+mn-cs"/>
              </a:rPr>
              <a:t>i miejsce wystawienia imiennego upoważnienia</a:t>
            </a:r>
            <a:r>
              <a:rPr lang="pl-PL" sz="1700" dirty="0" smtClean="0">
                <a:solidFill>
                  <a:prstClr val="black"/>
                </a:solidFill>
                <a:latin typeface="Calibri Light"/>
                <a:cs typeface="+mn-cs"/>
              </a:rPr>
              <a:t>.</a:t>
            </a:r>
          </a:p>
          <a:p>
            <a:pPr algn="r" eaLnBrk="1" hangingPunct="1">
              <a:buSzPct val="100000"/>
            </a:pPr>
            <a:r>
              <a:rPr lang="pl-PL" sz="1000" dirty="0">
                <a:solidFill>
                  <a:prstClr val="black"/>
                </a:solidFill>
                <a:latin typeface="Calibri Light"/>
              </a:rPr>
              <a:t>Art.. 14 </a:t>
            </a:r>
            <a:r>
              <a:rPr lang="pl-PL" sz="1000" dirty="0" err="1">
                <a:solidFill>
                  <a:prstClr val="black"/>
                </a:solidFill>
                <a:latin typeface="Calibri Light"/>
              </a:rPr>
              <a:t>o.d.o</a:t>
            </a:r>
            <a:r>
              <a:rPr lang="pl-PL" sz="1000" dirty="0" smtClean="0">
                <a:solidFill>
                  <a:prstClr val="black"/>
                </a:solidFill>
                <a:latin typeface="Calibri Light"/>
              </a:rPr>
              <a:t>.</a:t>
            </a:r>
            <a:endParaRPr lang="pl-PL" sz="1000" dirty="0">
              <a:solidFill>
                <a:prstClr val="black"/>
              </a:solidFill>
              <a:latin typeface="Calibri Light"/>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4033591264"/>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just" eaLnBrk="1" hangingPunct="1">
              <a:buSzPct val="100000"/>
            </a:pPr>
            <a:r>
              <a:rPr lang="pl-PL" sz="2000" dirty="0">
                <a:solidFill>
                  <a:prstClr val="black"/>
                </a:solidFill>
                <a:latin typeface="Calibri Light"/>
                <a:cs typeface="+mn-cs"/>
              </a:rPr>
              <a:t>W celu wykonania zadań kontroli upoważnieni przez niego pracownicy Biura, zwani dalej "inspektorami", mają prawo:</a:t>
            </a:r>
          </a:p>
          <a:p>
            <a:pPr lvl="0" algn="just" eaLnBrk="1" hangingPunct="1">
              <a:buSzPct val="100000"/>
            </a:pPr>
            <a:r>
              <a:rPr lang="pl-PL" sz="2000" dirty="0">
                <a:solidFill>
                  <a:prstClr val="black"/>
                </a:solidFill>
                <a:latin typeface="Calibri Light"/>
                <a:cs typeface="+mn-cs"/>
              </a:rPr>
              <a:t>1) </a:t>
            </a:r>
            <a:r>
              <a:rPr lang="pl-PL" sz="2000" dirty="0" smtClean="0">
                <a:solidFill>
                  <a:prstClr val="black"/>
                </a:solidFill>
                <a:latin typeface="Calibri Light"/>
                <a:cs typeface="+mn-cs"/>
              </a:rPr>
              <a:t>wstępu</a:t>
            </a:r>
            <a:r>
              <a:rPr lang="pl-PL" sz="2000" dirty="0">
                <a:solidFill>
                  <a:prstClr val="black"/>
                </a:solidFill>
                <a:latin typeface="Calibri Light"/>
                <a:cs typeface="+mn-cs"/>
              </a:rPr>
              <a:t>, w godzinach od 6:00 do 22:00, za okazaniem imiennego upoważnienia i legitymacji służbowej, do pomieszczenia, w którym zlokalizowany jest zbiór danych, oraz pomieszczenia, w którym przetwarzane są dane poza zbiorem danych, i przeprowadzenia niezbędnych badań lub innych czynności kontrolnych w celu oceny zgodności przetwarzania danych z ustawą;</a:t>
            </a:r>
          </a:p>
          <a:p>
            <a:pPr lvl="0" algn="just" eaLnBrk="1" hangingPunct="1">
              <a:buSzPct val="100000"/>
            </a:pPr>
            <a:r>
              <a:rPr lang="pl-PL" sz="2000" dirty="0">
                <a:solidFill>
                  <a:prstClr val="black"/>
                </a:solidFill>
                <a:latin typeface="Calibri Light"/>
                <a:cs typeface="+mn-cs"/>
              </a:rPr>
              <a:t>2) </a:t>
            </a:r>
            <a:r>
              <a:rPr lang="pl-PL" sz="2000" dirty="0" smtClean="0">
                <a:solidFill>
                  <a:prstClr val="black"/>
                </a:solidFill>
                <a:latin typeface="Calibri Light"/>
                <a:cs typeface="+mn-cs"/>
              </a:rPr>
              <a:t>żądać </a:t>
            </a:r>
            <a:r>
              <a:rPr lang="pl-PL" sz="2000" dirty="0">
                <a:solidFill>
                  <a:prstClr val="black"/>
                </a:solidFill>
                <a:latin typeface="Calibri Light"/>
                <a:cs typeface="+mn-cs"/>
              </a:rPr>
              <a:t>złożenia pisemnych lub ustnych wyjaśnień oraz wzywać i przesłuchiwać osoby w zakresie niezbędnym do ustalenia stanu faktycznego;</a:t>
            </a:r>
          </a:p>
          <a:p>
            <a:pPr lvl="0" algn="just" eaLnBrk="1" hangingPunct="1">
              <a:buSzPct val="100000"/>
            </a:pPr>
            <a:r>
              <a:rPr lang="pl-PL" sz="2000" dirty="0">
                <a:solidFill>
                  <a:prstClr val="black"/>
                </a:solidFill>
                <a:latin typeface="Calibri Light"/>
                <a:cs typeface="+mn-cs"/>
              </a:rPr>
              <a:t>3) </a:t>
            </a:r>
            <a:r>
              <a:rPr lang="pl-PL" sz="2000" dirty="0" smtClean="0">
                <a:solidFill>
                  <a:prstClr val="black"/>
                </a:solidFill>
                <a:latin typeface="Calibri Light"/>
                <a:cs typeface="+mn-cs"/>
              </a:rPr>
              <a:t>wglądu </a:t>
            </a:r>
            <a:r>
              <a:rPr lang="pl-PL" sz="2000" dirty="0">
                <a:solidFill>
                  <a:prstClr val="black"/>
                </a:solidFill>
                <a:latin typeface="Calibri Light"/>
                <a:cs typeface="+mn-cs"/>
              </a:rPr>
              <a:t>do wszelkich dokumentów i wszelkich danych mających bezpośredni związek z przedmiotem kontroli oraz sporządzania ich kopii;</a:t>
            </a:r>
          </a:p>
          <a:p>
            <a:pPr lvl="0" algn="just" eaLnBrk="1" hangingPunct="1">
              <a:buSzPct val="100000"/>
            </a:pPr>
            <a:r>
              <a:rPr lang="pl-PL" sz="2000" dirty="0" smtClean="0">
                <a:solidFill>
                  <a:prstClr val="black"/>
                </a:solidFill>
                <a:latin typeface="Calibri Light"/>
                <a:cs typeface="+mn-cs"/>
              </a:rPr>
              <a:t>4) przeprowadzania </a:t>
            </a:r>
            <a:r>
              <a:rPr lang="pl-PL" sz="2000" dirty="0">
                <a:solidFill>
                  <a:prstClr val="black"/>
                </a:solidFill>
                <a:latin typeface="Calibri Light"/>
                <a:cs typeface="+mn-cs"/>
              </a:rPr>
              <a:t>oględzin urządzeń, nośników oraz systemów informatycznych służących </a:t>
            </a:r>
            <a:r>
              <a:rPr lang="pl-PL" sz="2000" dirty="0" smtClean="0">
                <a:solidFill>
                  <a:prstClr val="black"/>
                </a:solidFill>
                <a:latin typeface="Calibri Light"/>
                <a:cs typeface="+mn-cs"/>
              </a:rPr>
              <a:t>do przetwarzania </a:t>
            </a:r>
            <a:r>
              <a:rPr lang="pl-PL" sz="2000" dirty="0">
                <a:solidFill>
                  <a:prstClr val="black"/>
                </a:solidFill>
                <a:latin typeface="Calibri Light"/>
                <a:cs typeface="+mn-cs"/>
              </a:rPr>
              <a:t>danych;</a:t>
            </a:r>
          </a:p>
          <a:p>
            <a:pPr marL="457200" lvl="0" indent="-457200" algn="just" eaLnBrk="1" hangingPunct="1">
              <a:buSzPct val="100000"/>
              <a:buAutoNum type="arabicParenR" startAt="5"/>
            </a:pPr>
            <a:r>
              <a:rPr lang="pl-PL" sz="2000" dirty="0" smtClean="0">
                <a:solidFill>
                  <a:prstClr val="black"/>
                </a:solidFill>
                <a:latin typeface="Calibri Light"/>
                <a:cs typeface="+mn-cs"/>
              </a:rPr>
              <a:t>zlecać </a:t>
            </a:r>
            <a:r>
              <a:rPr lang="pl-PL" sz="2000" dirty="0">
                <a:solidFill>
                  <a:prstClr val="black"/>
                </a:solidFill>
                <a:latin typeface="Calibri Light"/>
                <a:cs typeface="+mn-cs"/>
              </a:rPr>
              <a:t>sporządzanie ekspertyz i opinii</a:t>
            </a:r>
            <a:r>
              <a:rPr lang="pl-PL" sz="2000" dirty="0" smtClean="0">
                <a:solidFill>
                  <a:prstClr val="black"/>
                </a:solidFill>
                <a:latin typeface="Calibri Light"/>
                <a:cs typeface="+mn-cs"/>
              </a:rPr>
              <a:t>.</a:t>
            </a:r>
          </a:p>
          <a:p>
            <a:pPr lvl="0" algn="r" eaLnBrk="1" hangingPunct="1">
              <a:buSzPct val="100000"/>
            </a:pPr>
            <a:r>
              <a:rPr lang="pl-PL" sz="900" dirty="0">
                <a:solidFill>
                  <a:prstClr val="black"/>
                </a:solidFill>
                <a:latin typeface="Calibri Light"/>
              </a:rPr>
              <a:t>art.. 15 </a:t>
            </a:r>
            <a:r>
              <a:rPr lang="pl-PL" sz="900" dirty="0" err="1">
                <a:solidFill>
                  <a:prstClr val="black"/>
                </a:solidFill>
                <a:latin typeface="Calibri Light"/>
              </a:rPr>
              <a:t>o.d.o</a:t>
            </a:r>
            <a:r>
              <a:rPr lang="pl-PL" sz="900" dirty="0" smtClean="0">
                <a:solidFill>
                  <a:prstClr val="black"/>
                </a:solidFill>
                <a:latin typeface="Calibri Light"/>
              </a:rPr>
              <a:t>.</a:t>
            </a:r>
            <a:endParaRPr lang="pl-PL" sz="1500" dirty="0">
              <a:solidFill>
                <a:prstClr val="black"/>
              </a:solidFill>
              <a:latin typeface="Calibri Light"/>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602900784"/>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just" eaLnBrk="1" hangingPunct="1">
              <a:buSzPct val="100000"/>
            </a:pPr>
            <a:endParaRPr lang="pl-PL" sz="2000" dirty="0" smtClean="0">
              <a:solidFill>
                <a:prstClr val="black"/>
              </a:solidFill>
              <a:latin typeface="Calibri Light"/>
              <a:cs typeface="+mn-cs"/>
            </a:endParaRPr>
          </a:p>
          <a:p>
            <a:pPr lvl="0" algn="just" eaLnBrk="1" hangingPunct="1">
              <a:buSzPct val="100000"/>
            </a:pPr>
            <a:r>
              <a:rPr lang="pl-PL" sz="2400" dirty="0" smtClean="0">
                <a:solidFill>
                  <a:prstClr val="black"/>
                </a:solidFill>
                <a:latin typeface="Calibri Light"/>
                <a:cs typeface="+mn-cs"/>
              </a:rPr>
              <a:t>Jeżeli </a:t>
            </a:r>
            <a:r>
              <a:rPr lang="pl-PL" sz="2400" dirty="0">
                <a:solidFill>
                  <a:prstClr val="black"/>
                </a:solidFill>
                <a:latin typeface="Calibri Light"/>
                <a:cs typeface="+mn-cs"/>
              </a:rPr>
              <a:t>na podstawie wyników kontroli inspektor stwierdzi naruszenie przepisów </a:t>
            </a:r>
            <a:r>
              <a:rPr lang="pl-PL" sz="2400" dirty="0" smtClean="0">
                <a:solidFill>
                  <a:prstClr val="black"/>
                </a:solidFill>
                <a:latin typeface="Calibri Light"/>
                <a:cs typeface="+mn-cs"/>
              </a:rPr>
              <a:t>o ochronie </a:t>
            </a:r>
            <a:r>
              <a:rPr lang="pl-PL" sz="2400" dirty="0">
                <a:solidFill>
                  <a:prstClr val="black"/>
                </a:solidFill>
                <a:latin typeface="Calibri Light"/>
                <a:cs typeface="+mn-cs"/>
              </a:rPr>
              <a:t>danych osobowych, występuje do Generalnego Inspektora o zastosowanie środków, o których mowa w art. 18.</a:t>
            </a:r>
          </a:p>
          <a:p>
            <a:pPr lvl="0" algn="just" eaLnBrk="1" hangingPunct="1">
              <a:buSzPct val="100000"/>
            </a:pPr>
            <a:r>
              <a:rPr lang="pl-PL" sz="2400" dirty="0">
                <a:solidFill>
                  <a:prstClr val="black"/>
                </a:solidFill>
                <a:latin typeface="Calibri Light"/>
                <a:cs typeface="+mn-cs"/>
              </a:rPr>
              <a:t>Na podstawie ustaleń kontroli inspektor może żądać wszczęcia postępowania dyscyplinarnego lub innego przewidzianego prawem postępowania przeciwko osobom winnym dopuszczenia do uchybień </a:t>
            </a:r>
            <a:r>
              <a:rPr lang="pl-PL" sz="2400" dirty="0" smtClean="0">
                <a:solidFill>
                  <a:prstClr val="black"/>
                </a:solidFill>
                <a:latin typeface="Calibri Light"/>
                <a:cs typeface="+mn-cs"/>
              </a:rPr>
              <a:t>i poinformowania </a:t>
            </a:r>
            <a:r>
              <a:rPr lang="pl-PL" sz="2400" dirty="0">
                <a:solidFill>
                  <a:prstClr val="black"/>
                </a:solidFill>
                <a:latin typeface="Calibri Light"/>
                <a:cs typeface="+mn-cs"/>
              </a:rPr>
              <a:t>go, w określonym terminie, </a:t>
            </a:r>
            <a:r>
              <a:rPr lang="pl-PL" sz="2400" dirty="0" smtClean="0">
                <a:solidFill>
                  <a:prstClr val="black"/>
                </a:solidFill>
                <a:latin typeface="Calibri Light"/>
                <a:cs typeface="+mn-cs"/>
              </a:rPr>
              <a:t>o wynikach </a:t>
            </a:r>
            <a:r>
              <a:rPr lang="pl-PL" sz="2400" dirty="0">
                <a:solidFill>
                  <a:prstClr val="black"/>
                </a:solidFill>
                <a:latin typeface="Calibri Light"/>
                <a:cs typeface="+mn-cs"/>
              </a:rPr>
              <a:t>tego postępowania i podjętych działaniach.</a:t>
            </a:r>
          </a:p>
          <a:p>
            <a:pPr lvl="0" algn="r" eaLnBrk="1" hangingPunct="1">
              <a:buSzPct val="100000"/>
            </a:pPr>
            <a:r>
              <a:rPr lang="pl-PL" sz="1000" dirty="0">
                <a:solidFill>
                  <a:prstClr val="black"/>
                </a:solidFill>
                <a:latin typeface="Calibri Light"/>
                <a:cs typeface="+mn-cs"/>
              </a:rPr>
              <a:t>Art.. 17 </a:t>
            </a:r>
            <a:r>
              <a:rPr lang="pl-PL" sz="1000" dirty="0" err="1">
                <a:solidFill>
                  <a:prstClr val="black"/>
                </a:solidFill>
                <a:latin typeface="Calibri Light"/>
                <a:cs typeface="+mn-cs"/>
              </a:rPr>
              <a:t>o.d.o</a:t>
            </a:r>
            <a:r>
              <a:rPr lang="pl-PL" sz="1000" dirty="0">
                <a:solidFill>
                  <a:prstClr val="black"/>
                </a:solidFill>
                <a:latin typeface="Calibri Light"/>
                <a:cs typeface="+mn-cs"/>
              </a:rPr>
              <a:t>.</a:t>
            </a: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3546559972"/>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just" eaLnBrk="1" hangingPunct="1">
              <a:buSzPct val="100000"/>
            </a:pPr>
            <a:endParaRPr lang="pl-PL" sz="2000" dirty="0" smtClean="0">
              <a:solidFill>
                <a:prstClr val="black"/>
              </a:solidFill>
              <a:latin typeface="Calibri Light"/>
              <a:cs typeface="+mn-cs"/>
            </a:endParaRPr>
          </a:p>
          <a:p>
            <a:pPr lvl="0" algn="just" eaLnBrk="1" hangingPunct="1">
              <a:buSzPct val="100000"/>
            </a:pPr>
            <a:r>
              <a:rPr lang="pl-PL" sz="2000" dirty="0" smtClean="0">
                <a:solidFill>
                  <a:prstClr val="black"/>
                </a:solidFill>
                <a:latin typeface="Calibri Light"/>
                <a:cs typeface="+mn-cs"/>
              </a:rPr>
              <a:t>W </a:t>
            </a:r>
            <a:r>
              <a:rPr lang="pl-PL" sz="2000" dirty="0">
                <a:solidFill>
                  <a:prstClr val="black"/>
                </a:solidFill>
                <a:latin typeface="Calibri Light"/>
                <a:cs typeface="+mn-cs"/>
              </a:rPr>
              <a:t>przypadku naruszenia przepisów o ochronie danych osobowych Generalny Inspektor z urzędu lub </a:t>
            </a:r>
            <a:r>
              <a:rPr lang="pl-PL" sz="2000" dirty="0" smtClean="0">
                <a:solidFill>
                  <a:prstClr val="black"/>
                </a:solidFill>
                <a:latin typeface="Calibri Light"/>
                <a:cs typeface="+mn-cs"/>
              </a:rPr>
              <a:t>na wniosek </a:t>
            </a:r>
            <a:r>
              <a:rPr lang="pl-PL" sz="2000" dirty="0">
                <a:solidFill>
                  <a:prstClr val="black"/>
                </a:solidFill>
                <a:latin typeface="Calibri Light"/>
                <a:cs typeface="+mn-cs"/>
              </a:rPr>
              <a:t>osoby zainteresowanej, w drodze decyzji administracyjnej, nakazuje przywrócenie stanu zgodnego z prawem, a w szczególności:</a:t>
            </a:r>
          </a:p>
          <a:p>
            <a:pPr lvl="0" algn="just" eaLnBrk="1" hangingPunct="1">
              <a:buSzPct val="100000"/>
            </a:pPr>
            <a:r>
              <a:rPr lang="pl-PL" sz="2000" dirty="0">
                <a:solidFill>
                  <a:prstClr val="black"/>
                </a:solidFill>
                <a:latin typeface="Calibri Light"/>
                <a:cs typeface="+mn-cs"/>
              </a:rPr>
              <a:t>1</a:t>
            </a:r>
            <a:r>
              <a:rPr lang="pl-PL" sz="2000" dirty="0" smtClean="0">
                <a:solidFill>
                  <a:prstClr val="black"/>
                </a:solidFill>
                <a:latin typeface="Calibri Light"/>
                <a:cs typeface="+mn-cs"/>
              </a:rPr>
              <a:t>) usunięcie </a:t>
            </a:r>
            <a:r>
              <a:rPr lang="pl-PL" sz="2000" dirty="0">
                <a:solidFill>
                  <a:prstClr val="black"/>
                </a:solidFill>
                <a:latin typeface="Calibri Light"/>
                <a:cs typeface="+mn-cs"/>
              </a:rPr>
              <a:t>uchybień;</a:t>
            </a:r>
          </a:p>
          <a:p>
            <a:pPr lvl="0" algn="just" eaLnBrk="1" hangingPunct="1">
              <a:buSzPct val="100000"/>
            </a:pPr>
            <a:r>
              <a:rPr lang="pl-PL" sz="2000" dirty="0">
                <a:solidFill>
                  <a:prstClr val="black"/>
                </a:solidFill>
                <a:latin typeface="Calibri Light"/>
                <a:cs typeface="+mn-cs"/>
              </a:rPr>
              <a:t>2</a:t>
            </a:r>
            <a:r>
              <a:rPr lang="pl-PL" sz="2000" dirty="0" smtClean="0">
                <a:solidFill>
                  <a:prstClr val="black"/>
                </a:solidFill>
                <a:latin typeface="Calibri Light"/>
                <a:cs typeface="+mn-cs"/>
              </a:rPr>
              <a:t>) uzupełnienie</a:t>
            </a:r>
            <a:r>
              <a:rPr lang="pl-PL" sz="2000" dirty="0">
                <a:solidFill>
                  <a:prstClr val="black"/>
                </a:solidFill>
                <a:latin typeface="Calibri Light"/>
                <a:cs typeface="+mn-cs"/>
              </a:rPr>
              <a:t>, uaktualnienie, sprostowanie, udostępnienie lub nieudostępnienie danych osobowych;</a:t>
            </a:r>
          </a:p>
          <a:p>
            <a:pPr lvl="0" algn="just" eaLnBrk="1" hangingPunct="1">
              <a:buSzPct val="100000"/>
            </a:pPr>
            <a:r>
              <a:rPr lang="pl-PL" sz="2000" dirty="0" smtClean="0">
                <a:solidFill>
                  <a:prstClr val="black"/>
                </a:solidFill>
                <a:latin typeface="Calibri Light"/>
                <a:cs typeface="+mn-cs"/>
              </a:rPr>
              <a:t>3) zastosowanie </a:t>
            </a:r>
            <a:r>
              <a:rPr lang="pl-PL" sz="2000" dirty="0">
                <a:solidFill>
                  <a:prstClr val="black"/>
                </a:solidFill>
                <a:latin typeface="Calibri Light"/>
                <a:cs typeface="+mn-cs"/>
              </a:rPr>
              <a:t>dodatkowych środków zabezpieczających zgromadzone dane osobowe;</a:t>
            </a:r>
          </a:p>
          <a:p>
            <a:pPr lvl="0" algn="just" eaLnBrk="1" hangingPunct="1">
              <a:buSzPct val="100000"/>
            </a:pPr>
            <a:r>
              <a:rPr lang="pl-PL" sz="2000" dirty="0">
                <a:solidFill>
                  <a:prstClr val="black"/>
                </a:solidFill>
                <a:latin typeface="Calibri Light"/>
                <a:cs typeface="+mn-cs"/>
              </a:rPr>
              <a:t>4</a:t>
            </a:r>
            <a:r>
              <a:rPr lang="pl-PL" sz="2000" dirty="0" smtClean="0">
                <a:solidFill>
                  <a:prstClr val="black"/>
                </a:solidFill>
                <a:latin typeface="Calibri Light"/>
                <a:cs typeface="+mn-cs"/>
              </a:rPr>
              <a:t>) wstrzymanie </a:t>
            </a:r>
            <a:r>
              <a:rPr lang="pl-PL" sz="2000" dirty="0">
                <a:solidFill>
                  <a:prstClr val="black"/>
                </a:solidFill>
                <a:latin typeface="Calibri Light"/>
                <a:cs typeface="+mn-cs"/>
              </a:rPr>
              <a:t>przekazywania danych osobowych do państwa trzeciego;</a:t>
            </a:r>
          </a:p>
          <a:p>
            <a:pPr lvl="0" algn="just" eaLnBrk="1" hangingPunct="1">
              <a:buSzPct val="100000"/>
            </a:pPr>
            <a:r>
              <a:rPr lang="pl-PL" sz="2000" dirty="0">
                <a:solidFill>
                  <a:prstClr val="black"/>
                </a:solidFill>
                <a:latin typeface="Calibri Light"/>
                <a:cs typeface="+mn-cs"/>
              </a:rPr>
              <a:t>5</a:t>
            </a:r>
            <a:r>
              <a:rPr lang="pl-PL" sz="2000" dirty="0" smtClean="0">
                <a:solidFill>
                  <a:prstClr val="black"/>
                </a:solidFill>
                <a:latin typeface="Calibri Light"/>
                <a:cs typeface="+mn-cs"/>
              </a:rPr>
              <a:t>) zabezpieczenie </a:t>
            </a:r>
            <a:r>
              <a:rPr lang="pl-PL" sz="2000" dirty="0">
                <a:solidFill>
                  <a:prstClr val="black"/>
                </a:solidFill>
                <a:latin typeface="Calibri Light"/>
                <a:cs typeface="+mn-cs"/>
              </a:rPr>
              <a:t>danych lub przekazanie ich innym </a:t>
            </a:r>
            <a:r>
              <a:rPr lang="pl-PL" sz="2000" dirty="0" smtClean="0">
                <a:solidFill>
                  <a:prstClr val="black"/>
                </a:solidFill>
                <a:latin typeface="Calibri Light"/>
                <a:cs typeface="+mn-cs"/>
              </a:rPr>
              <a:t>podmiotom;</a:t>
            </a:r>
          </a:p>
          <a:p>
            <a:pPr lvl="0" algn="just" eaLnBrk="1" hangingPunct="1">
              <a:buSzPct val="100000"/>
            </a:pPr>
            <a:r>
              <a:rPr lang="pl-PL" sz="2000" dirty="0" smtClean="0">
                <a:solidFill>
                  <a:prstClr val="black"/>
                </a:solidFill>
                <a:latin typeface="Calibri Light"/>
                <a:cs typeface="+mn-cs"/>
              </a:rPr>
              <a:t>6) usunięcie </a:t>
            </a:r>
            <a:r>
              <a:rPr lang="pl-PL" sz="2000" dirty="0">
                <a:solidFill>
                  <a:prstClr val="black"/>
                </a:solidFill>
                <a:latin typeface="Calibri Light"/>
                <a:cs typeface="+mn-cs"/>
              </a:rPr>
              <a:t>danych osobowych</a:t>
            </a:r>
            <a:r>
              <a:rPr lang="pl-PL" sz="2000" dirty="0" smtClean="0">
                <a:solidFill>
                  <a:prstClr val="black"/>
                </a:solidFill>
                <a:latin typeface="Calibri Light"/>
                <a:cs typeface="+mn-cs"/>
              </a:rPr>
              <a:t>.</a:t>
            </a:r>
            <a:endParaRPr lang="pl-PL" sz="2000" dirty="0">
              <a:solidFill>
                <a:prstClr val="black"/>
              </a:solidFill>
              <a:latin typeface="Calibri Light"/>
              <a:cs typeface="+mn-cs"/>
            </a:endParaRPr>
          </a:p>
          <a:p>
            <a:pPr lvl="0" algn="r" eaLnBrk="1" hangingPunct="1">
              <a:buSzPct val="100000"/>
            </a:pPr>
            <a:r>
              <a:rPr lang="pl-PL" sz="1000" dirty="0">
                <a:solidFill>
                  <a:prstClr val="black"/>
                </a:solidFill>
                <a:latin typeface="Calibri Light"/>
                <a:cs typeface="+mn-cs"/>
              </a:rPr>
              <a:t>Art.. 18 </a:t>
            </a:r>
            <a:r>
              <a:rPr lang="pl-PL" sz="1000" dirty="0" err="1">
                <a:solidFill>
                  <a:prstClr val="black"/>
                </a:solidFill>
                <a:latin typeface="Calibri Light"/>
                <a:cs typeface="+mn-cs"/>
              </a:rPr>
              <a:t>o.d.o</a:t>
            </a:r>
            <a:r>
              <a:rPr lang="pl-PL" sz="1000" dirty="0">
                <a:solidFill>
                  <a:prstClr val="black"/>
                </a:solidFill>
                <a:latin typeface="Calibri Light"/>
                <a:cs typeface="+mn-cs"/>
              </a:rPr>
              <a:t>.</a:t>
            </a:r>
          </a:p>
          <a:p>
            <a:pPr lvl="0" algn="r"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2036686989"/>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313151" y="1825625"/>
            <a:ext cx="11348581" cy="4351338"/>
          </a:xfrm>
        </p:spPr>
        <p:txBody>
          <a:bodyPr>
            <a:normAutofit/>
          </a:bodyPr>
          <a:lstStyle/>
          <a:p>
            <a:pPr algn="just"/>
            <a:endParaRPr lang="pl-PL" sz="3200" dirty="0" smtClean="0">
              <a:solidFill>
                <a:srgbClr val="002060"/>
              </a:solidFill>
              <a:ea typeface="+mj-ea"/>
            </a:endParaRPr>
          </a:p>
          <a:p>
            <a:pPr algn="just"/>
            <a:endParaRPr lang="pl-PL" sz="3200" dirty="0" smtClean="0">
              <a:solidFill>
                <a:srgbClr val="002060"/>
              </a:solidFill>
              <a:ea typeface="+mj-ea"/>
            </a:endParaRPr>
          </a:p>
          <a:p>
            <a:pPr algn="ctr"/>
            <a:r>
              <a:rPr lang="pl-PL" sz="3200" dirty="0" smtClean="0">
                <a:solidFill>
                  <a:srgbClr val="002060"/>
                </a:solidFill>
                <a:ea typeface="+mj-ea"/>
              </a:rPr>
              <a:t>REJESTRACJA ZBIORÓW DANYCH OSOBOWYCH</a:t>
            </a:r>
            <a:endParaRPr lang="pl-PL" sz="2400" dirty="0"/>
          </a:p>
        </p:txBody>
      </p:sp>
    </p:spTree>
    <p:extLst>
      <p:ext uri="{BB962C8B-B14F-4D97-AF65-F5344CB8AC3E}">
        <p14:creationId xmlns:p14="http://schemas.microsoft.com/office/powerpoint/2010/main" val="261015802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just" eaLnBrk="1" hangingPunct="1">
              <a:buSzPct val="100000"/>
            </a:pPr>
            <a:endParaRPr lang="pl-PL" sz="2000" dirty="0" smtClean="0">
              <a:solidFill>
                <a:prstClr val="black"/>
              </a:solidFill>
              <a:latin typeface="Calibri Light"/>
              <a:cs typeface="+mn-cs"/>
            </a:endParaRPr>
          </a:p>
          <a:p>
            <a:pPr lvl="0" algn="just" eaLnBrk="1" hangingPunct="1">
              <a:buSzPct val="100000"/>
            </a:pPr>
            <a:r>
              <a:rPr lang="pl-PL" sz="2400" dirty="0" smtClean="0">
                <a:solidFill>
                  <a:prstClr val="black"/>
                </a:solidFill>
                <a:latin typeface="Calibri Light"/>
                <a:cs typeface="+mn-cs"/>
              </a:rPr>
              <a:t>Administrator </a:t>
            </a:r>
            <a:r>
              <a:rPr lang="pl-PL" sz="2400" dirty="0">
                <a:solidFill>
                  <a:prstClr val="black"/>
                </a:solidFill>
                <a:latin typeface="Calibri Light"/>
                <a:cs typeface="+mn-cs"/>
              </a:rPr>
              <a:t>danych jest obowiązany zgłosić zbiór danych do rejestracji GIODO, </a:t>
            </a:r>
            <a:r>
              <a:rPr lang="pl-PL" sz="2400" dirty="0" smtClean="0">
                <a:solidFill>
                  <a:prstClr val="black"/>
                </a:solidFill>
                <a:latin typeface="Calibri Light"/>
                <a:cs typeface="+mn-cs"/>
              </a:rPr>
              <a:t>z wyjątkiem </a:t>
            </a:r>
            <a:r>
              <a:rPr lang="pl-PL" sz="2400" dirty="0">
                <a:solidFill>
                  <a:prstClr val="black"/>
                </a:solidFill>
                <a:latin typeface="Calibri Light"/>
                <a:cs typeface="+mn-cs"/>
              </a:rPr>
              <a:t>przypadków, o których mowa w art. 43 ust. 1 i 1a.</a:t>
            </a:r>
          </a:p>
          <a:p>
            <a:pPr lvl="0" algn="just" eaLnBrk="1" hangingPunct="1">
              <a:buSzPct val="100000"/>
            </a:pPr>
            <a:endParaRPr lang="pl-PL" sz="2400" dirty="0" smtClean="0">
              <a:solidFill>
                <a:prstClr val="black"/>
              </a:solidFill>
              <a:latin typeface="Calibri Light"/>
              <a:cs typeface="+mn-cs"/>
            </a:endParaRPr>
          </a:p>
          <a:p>
            <a:pPr lvl="0" algn="just" eaLnBrk="1" hangingPunct="1">
              <a:buSzPct val="100000"/>
            </a:pPr>
            <a:r>
              <a:rPr lang="pl-PL" sz="2400" dirty="0" smtClean="0">
                <a:solidFill>
                  <a:prstClr val="black"/>
                </a:solidFill>
                <a:latin typeface="Calibri Light"/>
                <a:cs typeface="+mn-cs"/>
              </a:rPr>
              <a:t>Zbiór </a:t>
            </a:r>
            <a:r>
              <a:rPr lang="pl-PL" sz="2400" dirty="0">
                <a:solidFill>
                  <a:prstClr val="black"/>
                </a:solidFill>
                <a:latin typeface="Calibri Light"/>
                <a:cs typeface="+mn-cs"/>
              </a:rPr>
              <a:t>jest </a:t>
            </a:r>
            <a:r>
              <a:rPr lang="pl-PL" sz="2400" dirty="0" smtClean="0">
                <a:solidFill>
                  <a:prstClr val="black"/>
                </a:solidFill>
                <a:latin typeface="Calibri Light"/>
                <a:cs typeface="+mn-cs"/>
              </a:rPr>
              <a:t>jawny.</a:t>
            </a:r>
            <a:endParaRPr lang="pl-PL" sz="2400" dirty="0">
              <a:solidFill>
                <a:prstClr val="black"/>
              </a:solidFill>
              <a:latin typeface="Calibri Light"/>
              <a:cs typeface="+mn-cs"/>
            </a:endParaRPr>
          </a:p>
          <a:p>
            <a:pPr lvl="0" algn="r" eaLnBrk="1" hangingPunct="1">
              <a:buSzPct val="100000"/>
            </a:pPr>
            <a:r>
              <a:rPr lang="pl-PL" sz="800" dirty="0">
                <a:solidFill>
                  <a:prstClr val="black"/>
                </a:solidFill>
                <a:latin typeface="Calibri Light"/>
                <a:cs typeface="+mn-cs"/>
              </a:rPr>
              <a:t>ART. 40  i 42 O.D.O.</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4216336351"/>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buSzPct val="100000"/>
            </a:pPr>
            <a:r>
              <a:rPr lang="pl-PL" sz="2400" b="1" dirty="0" smtClean="0">
                <a:solidFill>
                  <a:prstClr val="black"/>
                </a:solidFill>
                <a:latin typeface="Calibri Light"/>
                <a:cs typeface="+mn-cs"/>
              </a:rPr>
              <a:t>Z </a:t>
            </a:r>
            <a:r>
              <a:rPr lang="pl-PL" sz="2400" b="1" dirty="0">
                <a:solidFill>
                  <a:prstClr val="black"/>
                </a:solidFill>
                <a:latin typeface="Calibri Light"/>
                <a:cs typeface="+mn-cs"/>
              </a:rPr>
              <a:t>obowiązku rejestracji zbioru danych zwolnieni są administratorzy danych:</a:t>
            </a:r>
          </a:p>
          <a:p>
            <a:pPr lvl="0" algn="just" eaLnBrk="1" hangingPunct="1">
              <a:buSzPct val="100000"/>
            </a:pPr>
            <a:r>
              <a:rPr lang="pl-PL" sz="2000" dirty="0" smtClean="0">
                <a:solidFill>
                  <a:prstClr val="black"/>
                </a:solidFill>
                <a:latin typeface="Calibri Light"/>
                <a:cs typeface="+mn-cs"/>
              </a:rPr>
              <a:t>1) zawierających </a:t>
            </a:r>
            <a:r>
              <a:rPr lang="pl-PL" sz="2000" dirty="0">
                <a:solidFill>
                  <a:prstClr val="black"/>
                </a:solidFill>
                <a:latin typeface="Calibri Light"/>
                <a:cs typeface="+mn-cs"/>
              </a:rPr>
              <a:t>informacje niejawne;</a:t>
            </a:r>
          </a:p>
          <a:p>
            <a:pPr lvl="0" algn="just" eaLnBrk="1" hangingPunct="1">
              <a:buSzPct val="100000"/>
            </a:pPr>
            <a:r>
              <a:rPr lang="pl-PL" sz="2000" dirty="0">
                <a:solidFill>
                  <a:prstClr val="black"/>
                </a:solidFill>
                <a:latin typeface="Calibri Light"/>
                <a:cs typeface="+mn-cs"/>
              </a:rPr>
              <a:t>2) </a:t>
            </a:r>
            <a:r>
              <a:rPr lang="pl-PL" sz="2000" dirty="0" smtClean="0">
                <a:solidFill>
                  <a:prstClr val="black"/>
                </a:solidFill>
                <a:latin typeface="Calibri Light"/>
                <a:cs typeface="+mn-cs"/>
              </a:rPr>
              <a:t>które </a:t>
            </a:r>
            <a:r>
              <a:rPr lang="pl-PL" sz="2000" dirty="0">
                <a:solidFill>
                  <a:prstClr val="black"/>
                </a:solidFill>
                <a:latin typeface="Calibri Light"/>
                <a:cs typeface="+mn-cs"/>
              </a:rPr>
              <a:t>zostały uzyskane w wyniku czynności operacyjno-rozpoznawczych przez funkcjonariuszy organów uprawnionych do tych czynności;</a:t>
            </a:r>
          </a:p>
          <a:p>
            <a:pPr lvl="0" algn="just" eaLnBrk="1" hangingPunct="1">
              <a:buSzPct val="100000"/>
            </a:pPr>
            <a:r>
              <a:rPr lang="pl-PL" sz="2000" dirty="0" smtClean="0">
                <a:solidFill>
                  <a:prstClr val="black"/>
                </a:solidFill>
                <a:latin typeface="Calibri Light"/>
                <a:cs typeface="+mn-cs"/>
              </a:rPr>
              <a:t>3) przetwarzanych </a:t>
            </a:r>
            <a:r>
              <a:rPr lang="pl-PL" sz="2000" dirty="0">
                <a:solidFill>
                  <a:prstClr val="black"/>
                </a:solidFill>
                <a:latin typeface="Calibri Light"/>
                <a:cs typeface="+mn-cs"/>
              </a:rPr>
              <a:t>przez właściwe organy dla potrzeb postępowania sądowego oraz na podstawie przepisów o Krajowym Rejestrze Karnym;</a:t>
            </a:r>
          </a:p>
          <a:p>
            <a:pPr lvl="0" algn="just" eaLnBrk="1" hangingPunct="1">
              <a:buSzPct val="100000"/>
            </a:pPr>
            <a:r>
              <a:rPr lang="pl-PL" sz="2000" dirty="0" smtClean="0">
                <a:solidFill>
                  <a:prstClr val="black"/>
                </a:solidFill>
                <a:latin typeface="Calibri Light"/>
                <a:cs typeface="+mn-cs"/>
              </a:rPr>
              <a:t>4) przetwarzanych </a:t>
            </a:r>
            <a:r>
              <a:rPr lang="pl-PL" sz="2000" dirty="0">
                <a:solidFill>
                  <a:prstClr val="black"/>
                </a:solidFill>
                <a:latin typeface="Calibri Light"/>
                <a:cs typeface="+mn-cs"/>
              </a:rPr>
              <a:t>przez Generalnego Inspektora Informacji Finansowej;</a:t>
            </a:r>
          </a:p>
          <a:p>
            <a:pPr lvl="0" algn="just" eaLnBrk="1" hangingPunct="1">
              <a:buSzPct val="100000"/>
            </a:pPr>
            <a:r>
              <a:rPr lang="pl-PL" sz="2000" dirty="0" smtClean="0">
                <a:solidFill>
                  <a:prstClr val="black"/>
                </a:solidFill>
                <a:latin typeface="Calibri Light"/>
                <a:cs typeface="+mn-cs"/>
              </a:rPr>
              <a:t>5) przetwarzanych </a:t>
            </a:r>
            <a:r>
              <a:rPr lang="pl-PL" sz="2000" dirty="0">
                <a:solidFill>
                  <a:prstClr val="black"/>
                </a:solidFill>
                <a:latin typeface="Calibri Light"/>
                <a:cs typeface="+mn-cs"/>
              </a:rPr>
              <a:t>przez właściwe organy na potrzeby udziału Rzeczypospolitej Polskiej w Systemie Informacyjnym </a:t>
            </a:r>
            <a:r>
              <a:rPr lang="pl-PL" sz="2000" dirty="0" err="1">
                <a:solidFill>
                  <a:prstClr val="black"/>
                </a:solidFill>
                <a:latin typeface="Calibri Light"/>
                <a:cs typeface="+mn-cs"/>
              </a:rPr>
              <a:t>Schengen</a:t>
            </a:r>
            <a:r>
              <a:rPr lang="pl-PL" sz="2000" dirty="0">
                <a:solidFill>
                  <a:prstClr val="black"/>
                </a:solidFill>
                <a:latin typeface="Calibri Light"/>
                <a:cs typeface="+mn-cs"/>
              </a:rPr>
              <a:t> oraz Wizowym Systemie Informacyjnym;</a:t>
            </a:r>
          </a:p>
          <a:p>
            <a:pPr lvl="0" algn="just" eaLnBrk="1" hangingPunct="1">
              <a:buSzPct val="100000"/>
            </a:pPr>
            <a:r>
              <a:rPr lang="pl-PL" sz="2000" dirty="0" smtClean="0">
                <a:solidFill>
                  <a:prstClr val="black"/>
                </a:solidFill>
                <a:latin typeface="Calibri Light"/>
                <a:cs typeface="+mn-cs"/>
              </a:rPr>
              <a:t>6) przetwarzanych </a:t>
            </a:r>
            <a:r>
              <a:rPr lang="pl-PL" sz="2000" dirty="0">
                <a:solidFill>
                  <a:prstClr val="black"/>
                </a:solidFill>
                <a:latin typeface="Calibri Light"/>
                <a:cs typeface="+mn-cs"/>
              </a:rPr>
              <a:t>przez właściwe organy na podstawie przepisów o wymianie informacji z organami ścigania państw członkowskich Unii Europejskiej;</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190395439"/>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buSzPct val="100000"/>
            </a:pPr>
            <a:r>
              <a:rPr lang="pl-PL" sz="2400" b="1" dirty="0">
                <a:solidFill>
                  <a:prstClr val="black"/>
                </a:solidFill>
                <a:latin typeface="Calibri Light"/>
                <a:cs typeface="+mn-cs"/>
              </a:rPr>
              <a:t>Z obowiązku rejestracji zbioru danych zwolnieni są administratorzy danych:</a:t>
            </a:r>
          </a:p>
          <a:p>
            <a:pPr lvl="0" algn="just" eaLnBrk="1" hangingPunct="1">
              <a:buSzPct val="100000"/>
            </a:pPr>
            <a:r>
              <a:rPr lang="pl-PL" sz="2000" dirty="0" smtClean="0">
                <a:solidFill>
                  <a:prstClr val="black"/>
                </a:solidFill>
                <a:latin typeface="Calibri Light"/>
                <a:cs typeface="+mn-cs"/>
              </a:rPr>
              <a:t>7) dotyczących </a:t>
            </a:r>
            <a:r>
              <a:rPr lang="pl-PL" sz="2000" dirty="0">
                <a:solidFill>
                  <a:prstClr val="black"/>
                </a:solidFill>
                <a:latin typeface="Calibri Light"/>
                <a:cs typeface="+mn-cs"/>
              </a:rPr>
              <a:t>osób należących do kościoła lub innego związku wyznaniowego, o uregulowanej sytuacji prawnej, przetwarzanych na potrzeby tego kościoła lub związku wyznaniowego;</a:t>
            </a:r>
          </a:p>
          <a:p>
            <a:pPr lvl="0" algn="just" eaLnBrk="1" hangingPunct="1">
              <a:buSzPct val="100000"/>
            </a:pPr>
            <a:r>
              <a:rPr lang="pl-PL" sz="2000" dirty="0">
                <a:solidFill>
                  <a:prstClr val="black"/>
                </a:solidFill>
                <a:latin typeface="Calibri Light"/>
                <a:cs typeface="+mn-cs"/>
              </a:rPr>
              <a:t>8</a:t>
            </a:r>
            <a:r>
              <a:rPr lang="pl-PL" sz="2000" dirty="0" smtClean="0">
                <a:solidFill>
                  <a:prstClr val="black"/>
                </a:solidFill>
                <a:latin typeface="Calibri Light"/>
                <a:cs typeface="+mn-cs"/>
              </a:rPr>
              <a:t>) przetwarzanych </a:t>
            </a:r>
            <a:r>
              <a:rPr lang="pl-PL" sz="2000" dirty="0">
                <a:solidFill>
                  <a:prstClr val="black"/>
                </a:solidFill>
                <a:latin typeface="Calibri Light"/>
                <a:cs typeface="+mn-cs"/>
              </a:rPr>
              <a:t>w związku z zatrudnieniem u nich, świadczeniem im usług na podstawie umów cywilnoprawnych, a także dotyczących osób u nich zrzeszonych lub uczących się;</a:t>
            </a:r>
          </a:p>
          <a:p>
            <a:pPr lvl="0" algn="just" eaLnBrk="1" hangingPunct="1">
              <a:buSzPct val="100000"/>
            </a:pPr>
            <a:r>
              <a:rPr lang="pl-PL" sz="2000" dirty="0">
                <a:solidFill>
                  <a:prstClr val="black"/>
                </a:solidFill>
                <a:latin typeface="Calibri Light"/>
                <a:cs typeface="+mn-cs"/>
              </a:rPr>
              <a:t>9</a:t>
            </a:r>
            <a:r>
              <a:rPr lang="pl-PL" sz="2000" dirty="0" smtClean="0">
                <a:solidFill>
                  <a:prstClr val="black"/>
                </a:solidFill>
                <a:latin typeface="Calibri Light"/>
                <a:cs typeface="+mn-cs"/>
              </a:rPr>
              <a:t>) dotyczących </a:t>
            </a:r>
            <a:r>
              <a:rPr lang="pl-PL" sz="2000" dirty="0">
                <a:solidFill>
                  <a:prstClr val="black"/>
                </a:solidFill>
                <a:latin typeface="Calibri Light"/>
                <a:cs typeface="+mn-cs"/>
              </a:rPr>
              <a:t>osób korzystających z ich usług medycznych, obsługi notarialnej, adwokackiej, radcy prawnego, rzecznika patentowego, doradcy podatkowego lub biegłego rewidenta;</a:t>
            </a:r>
          </a:p>
          <a:p>
            <a:pPr lvl="0" algn="just" eaLnBrk="1" hangingPunct="1">
              <a:buSzPct val="100000"/>
            </a:pPr>
            <a:r>
              <a:rPr lang="pl-PL" sz="2000" dirty="0">
                <a:solidFill>
                  <a:prstClr val="black"/>
                </a:solidFill>
                <a:latin typeface="Calibri Light"/>
                <a:cs typeface="+mn-cs"/>
              </a:rPr>
              <a:t>10</a:t>
            </a:r>
            <a:r>
              <a:rPr lang="pl-PL" sz="2000" dirty="0" smtClean="0">
                <a:solidFill>
                  <a:prstClr val="black"/>
                </a:solidFill>
                <a:latin typeface="Calibri Light"/>
                <a:cs typeface="+mn-cs"/>
              </a:rPr>
              <a:t>) tworzonych </a:t>
            </a:r>
            <a:r>
              <a:rPr lang="pl-PL" sz="2000" dirty="0">
                <a:solidFill>
                  <a:prstClr val="black"/>
                </a:solidFill>
                <a:latin typeface="Calibri Light"/>
                <a:cs typeface="+mn-cs"/>
              </a:rPr>
              <a:t>na podstawie przepisów dotyczących wyborów do Sejmu, Senatu, Parlamentu Europejskiego, rad gmin, rad powiatów i sejmików województw, wyborów na urząd Prezydenta Rzeczypospolitej Polskiej, na wójta, burmistrza, prezydenta miasta oraz dotyczących referendum ogólnokrajowego i referendum lokalnego;</a:t>
            </a:r>
          </a:p>
          <a:p>
            <a:pPr lvl="0" algn="just" eaLnBrk="1" hangingPunct="1">
              <a:buSzPct val="100000"/>
            </a:pPr>
            <a:r>
              <a:rPr lang="pl-PL" sz="2000" dirty="0">
                <a:solidFill>
                  <a:prstClr val="black"/>
                </a:solidFill>
                <a:latin typeface="Calibri Light"/>
                <a:cs typeface="+mn-cs"/>
              </a:rPr>
              <a:t>11</a:t>
            </a:r>
            <a:r>
              <a:rPr lang="pl-PL" sz="2000" dirty="0" smtClean="0">
                <a:solidFill>
                  <a:prstClr val="black"/>
                </a:solidFill>
                <a:latin typeface="Calibri Light"/>
                <a:cs typeface="+mn-cs"/>
              </a:rPr>
              <a:t>) dotyczących </a:t>
            </a:r>
            <a:r>
              <a:rPr lang="pl-PL" sz="2000" dirty="0">
                <a:solidFill>
                  <a:prstClr val="black"/>
                </a:solidFill>
                <a:latin typeface="Calibri Light"/>
                <a:cs typeface="+mn-cs"/>
              </a:rPr>
              <a:t>osób pozbawionych wolności na podstawie ustawy, w zakresie niezbędnym </a:t>
            </a:r>
            <a:r>
              <a:rPr lang="pl-PL" sz="2000" dirty="0" smtClean="0">
                <a:solidFill>
                  <a:prstClr val="black"/>
                </a:solidFill>
                <a:latin typeface="Calibri Light"/>
                <a:cs typeface="+mn-cs"/>
              </a:rPr>
              <a:t>do wykonania </a:t>
            </a:r>
            <a:r>
              <a:rPr lang="pl-PL" sz="2000" dirty="0">
                <a:solidFill>
                  <a:prstClr val="black"/>
                </a:solidFill>
                <a:latin typeface="Calibri Light"/>
                <a:cs typeface="+mn-cs"/>
              </a:rPr>
              <a:t>tymczasowego aresztowania lub kary pozbawienia wolności;</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224683029"/>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buSzPct val="100000"/>
            </a:pPr>
            <a:r>
              <a:rPr lang="pl-PL" sz="2400" b="1" dirty="0">
                <a:solidFill>
                  <a:prstClr val="black"/>
                </a:solidFill>
                <a:latin typeface="Calibri Light"/>
                <a:cs typeface="+mn-cs"/>
              </a:rPr>
              <a:t>Z obowiązku rejestracji zbioru danych zwolnieni są administratorzy danych:</a:t>
            </a:r>
          </a:p>
          <a:p>
            <a:pPr lvl="0" algn="just" eaLnBrk="1" hangingPunct="1">
              <a:buSzPct val="100000"/>
            </a:pPr>
            <a:r>
              <a:rPr lang="pl-PL" sz="2000" dirty="0">
                <a:solidFill>
                  <a:prstClr val="black"/>
                </a:solidFill>
                <a:latin typeface="Calibri Light"/>
                <a:cs typeface="+mn-cs"/>
              </a:rPr>
              <a:t>12</a:t>
            </a:r>
            <a:r>
              <a:rPr lang="pl-PL" sz="2000" dirty="0" smtClean="0">
                <a:solidFill>
                  <a:prstClr val="black"/>
                </a:solidFill>
                <a:latin typeface="Calibri Light"/>
                <a:cs typeface="+mn-cs"/>
              </a:rPr>
              <a:t>) przetwarzanych </a:t>
            </a:r>
            <a:r>
              <a:rPr lang="pl-PL" sz="2000" dirty="0">
                <a:solidFill>
                  <a:prstClr val="black"/>
                </a:solidFill>
                <a:latin typeface="Calibri Light"/>
                <a:cs typeface="+mn-cs"/>
              </a:rPr>
              <a:t>wyłącznie w celu wystawienia faktury, rachunku lub prowadzenia sprawozdawczości finansowej;</a:t>
            </a:r>
          </a:p>
          <a:p>
            <a:pPr lvl="0" algn="just" eaLnBrk="1" hangingPunct="1">
              <a:buSzPct val="100000"/>
            </a:pPr>
            <a:r>
              <a:rPr lang="pl-PL" sz="2000" dirty="0">
                <a:solidFill>
                  <a:prstClr val="black"/>
                </a:solidFill>
                <a:latin typeface="Calibri Light"/>
                <a:cs typeface="+mn-cs"/>
              </a:rPr>
              <a:t>13</a:t>
            </a:r>
            <a:r>
              <a:rPr lang="pl-PL" sz="2000" dirty="0" smtClean="0">
                <a:solidFill>
                  <a:prstClr val="black"/>
                </a:solidFill>
                <a:latin typeface="Calibri Light"/>
                <a:cs typeface="+mn-cs"/>
              </a:rPr>
              <a:t>) powszechnie </a:t>
            </a:r>
            <a:r>
              <a:rPr lang="pl-PL" sz="2000" dirty="0">
                <a:solidFill>
                  <a:prstClr val="black"/>
                </a:solidFill>
                <a:latin typeface="Calibri Light"/>
                <a:cs typeface="+mn-cs"/>
              </a:rPr>
              <a:t>dostępnych;</a:t>
            </a:r>
          </a:p>
          <a:p>
            <a:pPr lvl="0" algn="just" eaLnBrk="1" hangingPunct="1">
              <a:buSzPct val="100000"/>
            </a:pPr>
            <a:r>
              <a:rPr lang="pl-PL" sz="2000" dirty="0">
                <a:solidFill>
                  <a:prstClr val="black"/>
                </a:solidFill>
                <a:latin typeface="Calibri Light"/>
                <a:cs typeface="+mn-cs"/>
              </a:rPr>
              <a:t>14</a:t>
            </a:r>
            <a:r>
              <a:rPr lang="pl-PL" sz="2000" dirty="0" smtClean="0">
                <a:solidFill>
                  <a:prstClr val="black"/>
                </a:solidFill>
                <a:latin typeface="Calibri Light"/>
                <a:cs typeface="+mn-cs"/>
              </a:rPr>
              <a:t>) przetwarzanych </a:t>
            </a:r>
            <a:r>
              <a:rPr lang="pl-PL" sz="2000" dirty="0">
                <a:solidFill>
                  <a:prstClr val="black"/>
                </a:solidFill>
                <a:latin typeface="Calibri Light"/>
                <a:cs typeface="+mn-cs"/>
              </a:rPr>
              <a:t>w celu przygotowania rozprawy wymaganej do uzyskania dyplomu ukończenia szkoły wyższej lub stopnia naukowego;</a:t>
            </a:r>
          </a:p>
          <a:p>
            <a:pPr lvl="0" algn="just" eaLnBrk="1" hangingPunct="1">
              <a:buSzPct val="100000"/>
            </a:pPr>
            <a:r>
              <a:rPr lang="pl-PL" sz="2000" dirty="0">
                <a:solidFill>
                  <a:prstClr val="black"/>
                </a:solidFill>
                <a:latin typeface="Calibri Light"/>
                <a:cs typeface="+mn-cs"/>
              </a:rPr>
              <a:t>15</a:t>
            </a:r>
            <a:r>
              <a:rPr lang="pl-PL" sz="2000" dirty="0" smtClean="0">
                <a:solidFill>
                  <a:prstClr val="black"/>
                </a:solidFill>
                <a:latin typeface="Calibri Light"/>
                <a:cs typeface="+mn-cs"/>
              </a:rPr>
              <a:t>) przetwarzanych </a:t>
            </a:r>
            <a:r>
              <a:rPr lang="pl-PL" sz="2000" dirty="0">
                <a:solidFill>
                  <a:prstClr val="black"/>
                </a:solidFill>
                <a:latin typeface="Calibri Light"/>
                <a:cs typeface="+mn-cs"/>
              </a:rPr>
              <a:t>w zakresie drobnych bieżących spraw życia codziennego;</a:t>
            </a:r>
          </a:p>
          <a:p>
            <a:pPr lvl="0" algn="just" eaLnBrk="1" hangingPunct="1">
              <a:buSzPct val="100000"/>
            </a:pPr>
            <a:r>
              <a:rPr lang="pl-PL" sz="2000" dirty="0">
                <a:solidFill>
                  <a:prstClr val="black"/>
                </a:solidFill>
                <a:latin typeface="Calibri Light"/>
                <a:cs typeface="+mn-cs"/>
              </a:rPr>
              <a:t>16</a:t>
            </a:r>
            <a:r>
              <a:rPr lang="pl-PL" sz="2000" dirty="0" smtClean="0">
                <a:solidFill>
                  <a:prstClr val="black"/>
                </a:solidFill>
                <a:latin typeface="Calibri Light"/>
                <a:cs typeface="+mn-cs"/>
              </a:rPr>
              <a:t>) przetwarzanych </a:t>
            </a:r>
            <a:r>
              <a:rPr lang="pl-PL" sz="2000" dirty="0">
                <a:solidFill>
                  <a:prstClr val="black"/>
                </a:solidFill>
                <a:latin typeface="Calibri Light"/>
                <a:cs typeface="+mn-cs"/>
              </a:rPr>
              <a:t>w zbiorach, które nie są prowadzone z wykorzystaniem systemów informatycznych, </a:t>
            </a:r>
            <a:r>
              <a:rPr lang="pl-PL" sz="2000" dirty="0" smtClean="0">
                <a:solidFill>
                  <a:prstClr val="black"/>
                </a:solidFill>
                <a:latin typeface="Calibri Light"/>
                <a:cs typeface="+mn-cs"/>
              </a:rPr>
              <a:t>z wyjątkiem </a:t>
            </a:r>
            <a:r>
              <a:rPr lang="pl-PL" sz="2000" dirty="0">
                <a:solidFill>
                  <a:prstClr val="black"/>
                </a:solidFill>
                <a:latin typeface="Calibri Light"/>
                <a:cs typeface="+mn-cs"/>
              </a:rPr>
              <a:t>zbiorów zawierających dane, o których mowa w art. 27 ust. 1.</a:t>
            </a:r>
          </a:p>
          <a:p>
            <a:pPr lvl="0" algn="just" eaLnBrk="1" hangingPunct="1">
              <a:buSzPct val="100000"/>
            </a:pPr>
            <a:endParaRPr lang="pl-PL" sz="2000" dirty="0">
              <a:solidFill>
                <a:prstClr val="black"/>
              </a:solidFill>
              <a:latin typeface="Calibri Light"/>
              <a:cs typeface="+mn-cs"/>
            </a:endParaRPr>
          </a:p>
          <a:p>
            <a:pPr lvl="0" algn="just" eaLnBrk="1" hangingPunct="1">
              <a:buSzPct val="100000"/>
            </a:pPr>
            <a:r>
              <a:rPr lang="pl-PL" sz="2000" dirty="0">
                <a:solidFill>
                  <a:prstClr val="black"/>
                </a:solidFill>
                <a:latin typeface="Calibri Light"/>
                <a:cs typeface="+mn-cs"/>
              </a:rPr>
              <a:t>Obowiązkowi rejestracji zbiorów danych osobowych, z wyjątkiem zbiorów zawierających dane wrażliwe, nie podlega administrator danych, który powołał administratora bezpieczeństwa informacji i zgłosił </a:t>
            </a:r>
            <a:r>
              <a:rPr lang="pl-PL" sz="2000" dirty="0" smtClean="0">
                <a:solidFill>
                  <a:prstClr val="black"/>
                </a:solidFill>
                <a:latin typeface="Calibri Light"/>
                <a:cs typeface="+mn-cs"/>
              </a:rPr>
              <a:t>go GIODO </a:t>
            </a:r>
            <a:r>
              <a:rPr lang="pl-PL" sz="2000" dirty="0">
                <a:solidFill>
                  <a:prstClr val="black"/>
                </a:solidFill>
                <a:latin typeface="Calibri Light"/>
                <a:cs typeface="+mn-cs"/>
              </a:rPr>
              <a:t>do rejestracji</a:t>
            </a:r>
            <a:r>
              <a:rPr lang="pl-PL" sz="2000" dirty="0" smtClean="0">
                <a:solidFill>
                  <a:prstClr val="black"/>
                </a:solidFill>
                <a:latin typeface="Calibri Light"/>
                <a:cs typeface="+mn-cs"/>
              </a:rPr>
              <a:t>.</a:t>
            </a:r>
            <a:endParaRPr lang="pl-PL" sz="2000"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188045631"/>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313151" y="1825625"/>
            <a:ext cx="11348581" cy="4351338"/>
          </a:xfrm>
        </p:spPr>
        <p:txBody>
          <a:bodyPr>
            <a:normAutofit/>
          </a:bodyPr>
          <a:lstStyle/>
          <a:p>
            <a:pPr algn="just"/>
            <a:endParaRPr lang="pl-PL" sz="3200" dirty="0" smtClean="0">
              <a:solidFill>
                <a:srgbClr val="002060"/>
              </a:solidFill>
              <a:ea typeface="+mj-ea"/>
            </a:endParaRPr>
          </a:p>
          <a:p>
            <a:pPr algn="just"/>
            <a:endParaRPr lang="pl-PL" sz="3200" dirty="0" smtClean="0">
              <a:solidFill>
                <a:srgbClr val="002060"/>
              </a:solidFill>
              <a:ea typeface="+mj-ea"/>
            </a:endParaRPr>
          </a:p>
          <a:p>
            <a:pPr algn="ctr"/>
            <a:r>
              <a:rPr lang="pl-PL" sz="3200" dirty="0" smtClean="0">
                <a:solidFill>
                  <a:srgbClr val="002060"/>
                </a:solidFill>
                <a:ea typeface="+mj-ea"/>
              </a:rPr>
              <a:t>RODO</a:t>
            </a:r>
            <a:endParaRPr lang="pl-PL" sz="2400" dirty="0"/>
          </a:p>
        </p:txBody>
      </p:sp>
    </p:spTree>
    <p:extLst>
      <p:ext uri="{BB962C8B-B14F-4D97-AF65-F5344CB8AC3E}">
        <p14:creationId xmlns:p14="http://schemas.microsoft.com/office/powerpoint/2010/main" val="2989213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313151" y="1825625"/>
            <a:ext cx="11348581" cy="4351338"/>
          </a:xfrm>
        </p:spPr>
        <p:txBody>
          <a:bodyPr>
            <a:normAutofit/>
          </a:bodyPr>
          <a:lstStyle/>
          <a:p>
            <a:pPr algn="just"/>
            <a:endParaRPr lang="pl-PL" sz="3200" dirty="0" smtClean="0">
              <a:solidFill>
                <a:srgbClr val="002060"/>
              </a:solidFill>
              <a:ea typeface="+mj-ea"/>
            </a:endParaRPr>
          </a:p>
          <a:p>
            <a:pPr algn="just"/>
            <a:endParaRPr lang="pl-PL" sz="3200" dirty="0" smtClean="0">
              <a:solidFill>
                <a:srgbClr val="002060"/>
              </a:solidFill>
              <a:ea typeface="+mj-ea"/>
            </a:endParaRPr>
          </a:p>
          <a:p>
            <a:pPr algn="ctr"/>
            <a:r>
              <a:rPr lang="pl-PL" sz="3200" b="1" dirty="0" smtClean="0">
                <a:solidFill>
                  <a:srgbClr val="002060"/>
                </a:solidFill>
                <a:ea typeface="+mj-ea"/>
              </a:rPr>
              <a:t>ŹRÓDŁA PRAWA – </a:t>
            </a:r>
          </a:p>
          <a:p>
            <a:pPr lvl="0" algn="ctr"/>
            <a:r>
              <a:rPr lang="pl-PL" sz="3200" b="1" dirty="0">
                <a:solidFill>
                  <a:srgbClr val="002060"/>
                </a:solidFill>
              </a:rPr>
              <a:t>OCHRONA DANYCH OSOBOWYCH</a:t>
            </a:r>
            <a:endParaRPr lang="pl-PL" sz="2400" b="1" dirty="0">
              <a:solidFill>
                <a:prstClr val="black"/>
              </a:solidFill>
            </a:endParaRPr>
          </a:p>
          <a:p>
            <a:pPr algn="ctr"/>
            <a:endParaRPr lang="pl-PL" sz="2400" b="1" dirty="0"/>
          </a:p>
        </p:txBody>
      </p:sp>
    </p:spTree>
    <p:extLst>
      <p:ext uri="{BB962C8B-B14F-4D97-AF65-F5344CB8AC3E}">
        <p14:creationId xmlns:p14="http://schemas.microsoft.com/office/powerpoint/2010/main" val="203810766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marL="176213" lvl="0" algn="ctr"/>
            <a:r>
              <a:rPr lang="pl-PL" sz="2000" dirty="0">
                <a:solidFill>
                  <a:prstClr val="black"/>
                </a:solidFill>
                <a:latin typeface="Calibri Light"/>
                <a:cs typeface="+mn-cs"/>
              </a:rPr>
              <a:t>DYREKTYWA 95/46/WE PARLAMENTU EUROPEJSKIEGO I RADY</a:t>
            </a:r>
          </a:p>
          <a:p>
            <a:pPr marL="176213" lvl="0" algn="ctr"/>
            <a:r>
              <a:rPr lang="pl-PL" sz="2000" dirty="0">
                <a:solidFill>
                  <a:prstClr val="black"/>
                </a:solidFill>
                <a:latin typeface="Calibri Light"/>
                <a:cs typeface="+mn-cs"/>
              </a:rPr>
              <a:t>z dnia 24 października 1995 r.</a:t>
            </a:r>
          </a:p>
          <a:p>
            <a:pPr marL="176213" lvl="0" algn="ctr"/>
            <a:endParaRPr lang="pl-PL" sz="2000" dirty="0" smtClean="0">
              <a:solidFill>
                <a:prstClr val="black"/>
              </a:solidFill>
              <a:latin typeface="Calibri Light"/>
              <a:cs typeface="+mn-cs"/>
            </a:endParaRPr>
          </a:p>
          <a:p>
            <a:pPr marL="176213" lvl="0" algn="ctr"/>
            <a:r>
              <a:rPr lang="pl-PL" sz="2000" dirty="0" smtClean="0">
                <a:solidFill>
                  <a:prstClr val="black"/>
                </a:solidFill>
                <a:latin typeface="Calibri Light"/>
                <a:cs typeface="+mn-cs"/>
              </a:rPr>
              <a:t>w </a:t>
            </a:r>
            <a:r>
              <a:rPr lang="pl-PL" sz="2000" dirty="0">
                <a:solidFill>
                  <a:prstClr val="black"/>
                </a:solidFill>
                <a:latin typeface="Calibri Light"/>
                <a:cs typeface="+mn-cs"/>
              </a:rPr>
              <a:t>sprawie ochrony osób fizycznych w zakresie przetwarzania danych osobowych i swobodnego przepływu tych danych</a:t>
            </a:r>
          </a:p>
          <a:p>
            <a:pPr marL="176213" lvl="0" algn="ctr"/>
            <a:endParaRPr lang="pl-PL" sz="2000" dirty="0" smtClean="0">
              <a:solidFill>
                <a:prstClr val="black"/>
              </a:solidFill>
              <a:latin typeface="Calibri Light"/>
              <a:cs typeface="+mn-cs"/>
            </a:endParaRPr>
          </a:p>
          <a:p>
            <a:pPr marL="176213" lvl="0" algn="ctr"/>
            <a:r>
              <a:rPr lang="pl-PL" sz="2000" dirty="0" smtClean="0">
                <a:solidFill>
                  <a:prstClr val="black"/>
                </a:solidFill>
                <a:latin typeface="Calibri Light"/>
                <a:cs typeface="+mn-cs"/>
              </a:rPr>
              <a:t>(</a:t>
            </a:r>
            <a:r>
              <a:rPr lang="pl-PL" sz="2000" dirty="0" err="1">
                <a:solidFill>
                  <a:prstClr val="black"/>
                </a:solidFill>
                <a:latin typeface="Calibri Light"/>
                <a:cs typeface="+mn-cs"/>
              </a:rPr>
              <a:t>Dz.U.UE</a:t>
            </a:r>
            <a:r>
              <a:rPr lang="pl-PL" sz="2000" dirty="0">
                <a:solidFill>
                  <a:prstClr val="black"/>
                </a:solidFill>
                <a:latin typeface="Calibri Light"/>
                <a:cs typeface="+mn-cs"/>
              </a:rPr>
              <a:t> L z dnia 23 listopada 1995 r.)</a:t>
            </a:r>
          </a:p>
          <a:p>
            <a:pPr marL="176213" lvl="0"/>
            <a:endParaRPr lang="pl-PL" sz="2000" dirty="0">
              <a:solidFill>
                <a:prstClr val="black"/>
              </a:solidFill>
              <a:latin typeface="Calibri Light"/>
              <a:cs typeface="+mn-cs"/>
            </a:endParaRPr>
          </a:p>
          <a:p>
            <a:pPr marL="176213" lvl="0" algn="ctr"/>
            <a:r>
              <a:rPr lang="pl-PL" sz="2000" dirty="0">
                <a:solidFill>
                  <a:prstClr val="black"/>
                </a:solidFill>
                <a:latin typeface="Calibri Light"/>
                <a:cs typeface="+mn-cs"/>
              </a:rPr>
              <a:t>Dz.U.UE.L.1995.281.31 ze zm.</a:t>
            </a:r>
            <a:endParaRPr lang="pl-PL" sz="28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145381817"/>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just"/>
            <a:endParaRPr lang="pl-PL" sz="2000" dirty="0" smtClean="0">
              <a:solidFill>
                <a:prstClr val="black"/>
              </a:solidFill>
              <a:latin typeface="Calibri Light"/>
              <a:cs typeface="+mn-cs"/>
            </a:endParaRPr>
          </a:p>
          <a:p>
            <a:pPr lvl="0" algn="just"/>
            <a:r>
              <a:rPr lang="pl-PL" sz="2000" dirty="0" smtClean="0">
                <a:solidFill>
                  <a:prstClr val="black"/>
                </a:solidFill>
                <a:latin typeface="Calibri Light"/>
                <a:cs typeface="+mn-cs"/>
              </a:rPr>
              <a:t>Rozporządzenie </a:t>
            </a:r>
            <a:r>
              <a:rPr lang="pl-PL" sz="2000" dirty="0">
                <a:solidFill>
                  <a:prstClr val="black"/>
                </a:solidFill>
                <a:latin typeface="Calibri Light"/>
                <a:cs typeface="+mn-cs"/>
              </a:rPr>
              <a:t>Parlamentu Europejskiego i Rady (UE) 2016/679 z dnia 27 kwietnia 2016 r. w sprawie ochrony osób fizycznych w związku z przetwarzaniem danych osobowych i w sprawie swobodnego przepływu takich danych oraz uchylenia dyrektywy 95/46/WE (ogólne rozporządzenie o ochronie danych - RODO) </a:t>
            </a:r>
          </a:p>
          <a:p>
            <a:pPr lvl="0" algn="just"/>
            <a:endParaRPr lang="pl-PL" sz="2000" dirty="0">
              <a:solidFill>
                <a:prstClr val="black"/>
              </a:solidFill>
              <a:latin typeface="Calibri Light"/>
              <a:cs typeface="+mn-cs"/>
            </a:endParaRPr>
          </a:p>
          <a:p>
            <a:pPr lvl="0" algn="just"/>
            <a:r>
              <a:rPr lang="pl-PL" dirty="0">
                <a:solidFill>
                  <a:prstClr val="black"/>
                </a:solidFill>
                <a:latin typeface="Calibri Light"/>
                <a:cs typeface="+mn-cs"/>
                <a:hlinkClick r:id="rId3"/>
              </a:rPr>
              <a:t>http://eur-lex.europa.eu/legal-content/PL/TXT/?uri=CELEX%3A32016R0679</a:t>
            </a:r>
            <a:endParaRPr lang="pl-PL" dirty="0">
              <a:solidFill>
                <a:prstClr val="black"/>
              </a:solidFill>
              <a:latin typeface="Calibri Light"/>
              <a:cs typeface="+mn-cs"/>
            </a:endParaRPr>
          </a:p>
          <a:p>
            <a:pPr lvl="0" algn="just"/>
            <a:endParaRPr lang="pl-PL" dirty="0">
              <a:solidFill>
                <a:prstClr val="black"/>
              </a:solidFill>
              <a:latin typeface="Calibri Light"/>
              <a:cs typeface="+mn-cs"/>
            </a:endParaRPr>
          </a:p>
          <a:p>
            <a:pPr lvl="0" algn="just"/>
            <a:r>
              <a:rPr lang="pl-PL" dirty="0">
                <a:solidFill>
                  <a:prstClr val="black"/>
                </a:solidFill>
                <a:latin typeface="Calibri Light"/>
                <a:cs typeface="+mn-cs"/>
              </a:rPr>
              <a:t>ROZPORZADZENIE PARLAMENT EUROPEJSKI I RADA UNII EUROPEJSKIEJ:</a:t>
            </a:r>
          </a:p>
          <a:p>
            <a:pPr lvl="0" algn="just"/>
            <a:endParaRPr lang="pl-PL" dirty="0">
              <a:solidFill>
                <a:prstClr val="black"/>
              </a:solidFill>
              <a:latin typeface="Calibri Light"/>
              <a:cs typeface="+mn-cs"/>
            </a:endParaRPr>
          </a:p>
          <a:p>
            <a:pPr marL="285750" lvl="0" indent="-285750" algn="just">
              <a:buFont typeface="Arial" panose="020B0604020202020204" pitchFamily="34" charset="0"/>
              <a:buChar char="•"/>
            </a:pPr>
            <a:r>
              <a:rPr lang="pl-PL" dirty="0">
                <a:solidFill>
                  <a:prstClr val="black"/>
                </a:solidFill>
                <a:latin typeface="Calibri Light"/>
                <a:cs typeface="+mn-cs"/>
              </a:rPr>
              <a:t>Stosowane jest wprost w polskim prawodawstwie (</a:t>
            </a:r>
            <a:r>
              <a:rPr lang="pl-PL" i="1" dirty="0">
                <a:solidFill>
                  <a:prstClr val="black"/>
                </a:solidFill>
                <a:latin typeface="Calibri Light"/>
                <a:cs typeface="+mn-cs"/>
              </a:rPr>
              <a:t>nie potrzeba polskich przepisów by wprowadzić je do polskiego obiegu prawnego jak w przypadku dyrektywy</a:t>
            </a:r>
            <a:r>
              <a:rPr lang="pl-PL" dirty="0">
                <a:solidFill>
                  <a:prstClr val="black"/>
                </a:solidFill>
                <a:latin typeface="Calibri Light"/>
                <a:cs typeface="+mn-cs"/>
              </a:rPr>
              <a:t>).</a:t>
            </a:r>
          </a:p>
          <a:p>
            <a:pPr marL="285750" lvl="0" indent="-285750" algn="just">
              <a:buFont typeface="Arial" panose="020B0604020202020204" pitchFamily="34" charset="0"/>
              <a:buChar char="•"/>
            </a:pPr>
            <a:r>
              <a:rPr lang="pl-PL" dirty="0">
                <a:solidFill>
                  <a:prstClr val="black"/>
                </a:solidFill>
                <a:latin typeface="Calibri Light"/>
                <a:cs typeface="+mn-cs"/>
              </a:rPr>
              <a:t>Polskie przepisy tylko uzupełniają Rozporządzenie gdzie na to pozwalają ją przepisy RODO (wstępny projekt ustawy).</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3376141792"/>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marL="285750" lvl="0" indent="-285750">
              <a:spcBef>
                <a:spcPts val="600"/>
              </a:spcBef>
              <a:buFont typeface="Calibri Light" panose="020F0302020204030204" pitchFamily="34" charset="0"/>
              <a:buChar char="‐"/>
            </a:pPr>
            <a:r>
              <a:rPr lang="pl-PL" sz="1700" b="1" dirty="0">
                <a:solidFill>
                  <a:prstClr val="black"/>
                </a:solidFill>
                <a:latin typeface="Calibri Light"/>
                <a:cs typeface="+mn-cs"/>
              </a:rPr>
              <a:t>ROZDZIAŁ I </a:t>
            </a:r>
            <a:r>
              <a:rPr lang="pl-PL" sz="1700" dirty="0">
                <a:solidFill>
                  <a:prstClr val="black"/>
                </a:solidFill>
                <a:latin typeface="Calibri Light"/>
                <a:cs typeface="+mn-cs"/>
              </a:rPr>
              <a:t>– Przepisy ogólne (art. 1 - 4)</a:t>
            </a:r>
          </a:p>
          <a:p>
            <a:pPr marL="285750" lvl="0" indent="-285750">
              <a:spcBef>
                <a:spcPts val="600"/>
              </a:spcBef>
              <a:buFont typeface="Calibri Light" panose="020F0302020204030204" pitchFamily="34" charset="0"/>
              <a:buChar char="‐"/>
            </a:pPr>
            <a:r>
              <a:rPr lang="pl-PL" sz="1700" b="1" dirty="0">
                <a:solidFill>
                  <a:prstClr val="black"/>
                </a:solidFill>
                <a:latin typeface="Calibri Light"/>
                <a:cs typeface="+mn-cs"/>
              </a:rPr>
              <a:t>ROZDZIAŁ II </a:t>
            </a:r>
            <a:r>
              <a:rPr lang="pl-PL" sz="1700" dirty="0">
                <a:solidFill>
                  <a:prstClr val="black"/>
                </a:solidFill>
                <a:latin typeface="Calibri Light"/>
                <a:cs typeface="+mn-cs"/>
              </a:rPr>
              <a:t>– Zasady (art. 5 - 11)</a:t>
            </a:r>
          </a:p>
          <a:p>
            <a:pPr marL="285750" lvl="0" indent="-285750">
              <a:spcBef>
                <a:spcPts val="600"/>
              </a:spcBef>
              <a:buFont typeface="Calibri Light" panose="020F0302020204030204" pitchFamily="34" charset="0"/>
              <a:buChar char="‐"/>
            </a:pPr>
            <a:r>
              <a:rPr lang="pl-PL" sz="1700" b="1" dirty="0">
                <a:solidFill>
                  <a:prstClr val="black"/>
                </a:solidFill>
                <a:latin typeface="Calibri Light"/>
                <a:cs typeface="+mn-cs"/>
              </a:rPr>
              <a:t>ROZDZIAŁ III </a:t>
            </a:r>
            <a:r>
              <a:rPr lang="pl-PL" sz="1700" dirty="0">
                <a:solidFill>
                  <a:prstClr val="black"/>
                </a:solidFill>
                <a:latin typeface="Calibri Light"/>
                <a:cs typeface="+mn-cs"/>
              </a:rPr>
              <a:t>- Prawa osoby, której dane dotyczą (art. 12 - 23),</a:t>
            </a:r>
          </a:p>
          <a:p>
            <a:pPr marL="541338" lvl="0" indent="-285750">
              <a:spcBef>
                <a:spcPts val="600"/>
              </a:spcBef>
              <a:buFont typeface="Calibri Light" panose="020F0302020204030204" pitchFamily="34" charset="0"/>
              <a:buChar char="‐"/>
            </a:pPr>
            <a:r>
              <a:rPr lang="pl-PL" sz="1700" dirty="0">
                <a:solidFill>
                  <a:prstClr val="black"/>
                </a:solidFill>
                <a:latin typeface="Calibri Light"/>
                <a:cs typeface="+mn-cs"/>
              </a:rPr>
              <a:t>Sekcja 1 - Przejrzystość oraz tryb korzystania z praw (art. 12),</a:t>
            </a:r>
          </a:p>
          <a:p>
            <a:pPr marL="541338" lvl="0" indent="-285750">
              <a:spcBef>
                <a:spcPts val="600"/>
              </a:spcBef>
              <a:buFont typeface="Calibri Light" panose="020F0302020204030204" pitchFamily="34" charset="0"/>
              <a:buChar char="‐"/>
            </a:pPr>
            <a:r>
              <a:rPr lang="pl-PL" sz="1700" dirty="0">
                <a:solidFill>
                  <a:prstClr val="black"/>
                </a:solidFill>
                <a:latin typeface="Calibri Light"/>
                <a:cs typeface="+mn-cs"/>
              </a:rPr>
              <a:t>Sekcja 2 - Informacje i dostęp do danych osobowych (art. 13-15),</a:t>
            </a:r>
          </a:p>
          <a:p>
            <a:pPr marL="541338" lvl="0" indent="-285750">
              <a:spcBef>
                <a:spcPts val="600"/>
              </a:spcBef>
              <a:buFont typeface="Calibri Light" panose="020F0302020204030204" pitchFamily="34" charset="0"/>
              <a:buChar char="‐"/>
            </a:pPr>
            <a:r>
              <a:rPr lang="pl-PL" sz="1700" dirty="0">
                <a:solidFill>
                  <a:prstClr val="black"/>
                </a:solidFill>
                <a:latin typeface="Calibri Light"/>
                <a:cs typeface="+mn-cs"/>
              </a:rPr>
              <a:t>Sekcja 3 - Sprostowanie i usuwanie danych (art. 16-20),</a:t>
            </a:r>
          </a:p>
          <a:p>
            <a:pPr marL="541338" lvl="0" indent="-285750">
              <a:spcBef>
                <a:spcPts val="600"/>
              </a:spcBef>
              <a:buFont typeface="Calibri Light" panose="020F0302020204030204" pitchFamily="34" charset="0"/>
              <a:buChar char="‐"/>
            </a:pPr>
            <a:r>
              <a:rPr lang="pl-PL" sz="1700" dirty="0">
                <a:solidFill>
                  <a:prstClr val="black"/>
                </a:solidFill>
                <a:latin typeface="Calibri Light"/>
                <a:cs typeface="+mn-cs"/>
              </a:rPr>
              <a:t>Sekcja 4 - Prawo do sprzeciwu oraz zautomatyzowane podejmowanie decyzji w indywidualnych przypadkach (art. 21-22),</a:t>
            </a:r>
          </a:p>
          <a:p>
            <a:pPr marL="541338" lvl="0" indent="-285750">
              <a:spcBef>
                <a:spcPts val="600"/>
              </a:spcBef>
              <a:buFont typeface="Calibri Light" panose="020F0302020204030204" pitchFamily="34" charset="0"/>
              <a:buChar char="‐"/>
            </a:pPr>
            <a:r>
              <a:rPr lang="pl-PL" sz="1700" dirty="0">
                <a:solidFill>
                  <a:prstClr val="black"/>
                </a:solidFill>
                <a:latin typeface="Calibri Light"/>
                <a:cs typeface="+mn-cs"/>
              </a:rPr>
              <a:t>Sekcja 5 – Ograniczenia (art. 23).</a:t>
            </a:r>
          </a:p>
          <a:p>
            <a:pPr marL="285750" lvl="0" indent="-285750">
              <a:spcBef>
                <a:spcPts val="600"/>
              </a:spcBef>
              <a:buFont typeface="Calibri Light" panose="020F0302020204030204" pitchFamily="34" charset="0"/>
              <a:buChar char="‐"/>
            </a:pPr>
            <a:r>
              <a:rPr lang="pl-PL" sz="1700" b="1" dirty="0">
                <a:solidFill>
                  <a:prstClr val="black"/>
                </a:solidFill>
                <a:latin typeface="Calibri Light"/>
                <a:cs typeface="+mn-cs"/>
              </a:rPr>
              <a:t>ROZDZIAŁ IV </a:t>
            </a:r>
            <a:r>
              <a:rPr lang="pl-PL" sz="1700" dirty="0">
                <a:solidFill>
                  <a:prstClr val="black"/>
                </a:solidFill>
                <a:latin typeface="Calibri Light"/>
                <a:cs typeface="+mn-cs"/>
              </a:rPr>
              <a:t>- Administrator i podmiot przetwarzający (art. 24 - 43),</a:t>
            </a:r>
          </a:p>
          <a:p>
            <a:pPr marL="541338" lvl="0" indent="-285750">
              <a:spcBef>
                <a:spcPts val="600"/>
              </a:spcBef>
              <a:buFont typeface="Calibri Light" panose="020F0302020204030204" pitchFamily="34" charset="0"/>
              <a:buChar char="‐"/>
            </a:pPr>
            <a:r>
              <a:rPr lang="pl-PL" sz="1700" dirty="0">
                <a:solidFill>
                  <a:prstClr val="black"/>
                </a:solidFill>
                <a:latin typeface="Calibri Light"/>
                <a:cs typeface="+mn-cs"/>
              </a:rPr>
              <a:t>Sekcja 1 - Obowiązki ogólne (art. 24 - 31),</a:t>
            </a:r>
          </a:p>
          <a:p>
            <a:pPr marL="541338" lvl="0" indent="-285750">
              <a:spcBef>
                <a:spcPts val="600"/>
              </a:spcBef>
              <a:buFont typeface="Calibri Light" panose="020F0302020204030204" pitchFamily="34" charset="0"/>
              <a:buChar char="‐"/>
            </a:pPr>
            <a:r>
              <a:rPr lang="pl-PL" sz="1700" dirty="0">
                <a:solidFill>
                  <a:prstClr val="black"/>
                </a:solidFill>
                <a:latin typeface="Calibri Light"/>
                <a:cs typeface="+mn-cs"/>
              </a:rPr>
              <a:t>Sekcja 2 - Bezpieczeństwo danych osobowych (art. 32 - 34),</a:t>
            </a:r>
          </a:p>
          <a:p>
            <a:pPr marL="541338" lvl="0" indent="-285750">
              <a:spcBef>
                <a:spcPts val="600"/>
              </a:spcBef>
              <a:buFont typeface="Calibri Light" panose="020F0302020204030204" pitchFamily="34" charset="0"/>
              <a:buChar char="‐"/>
            </a:pPr>
            <a:r>
              <a:rPr lang="pl-PL" sz="1700" dirty="0">
                <a:solidFill>
                  <a:prstClr val="black"/>
                </a:solidFill>
                <a:latin typeface="Calibri Light"/>
                <a:cs typeface="+mn-cs"/>
              </a:rPr>
              <a:t>Sekcja 3 - Ocena skutków dla ochrony danych i uprzednie konsultacje (art. 35 - 36),</a:t>
            </a:r>
          </a:p>
          <a:p>
            <a:pPr marL="541338" lvl="0" indent="-285750">
              <a:spcBef>
                <a:spcPts val="600"/>
              </a:spcBef>
              <a:buFont typeface="Calibri Light" panose="020F0302020204030204" pitchFamily="34" charset="0"/>
              <a:buChar char="‐"/>
            </a:pPr>
            <a:r>
              <a:rPr lang="pl-PL" sz="1700" dirty="0">
                <a:solidFill>
                  <a:prstClr val="black"/>
                </a:solidFill>
                <a:latin typeface="Calibri Light"/>
                <a:cs typeface="+mn-cs"/>
              </a:rPr>
              <a:t>Sekcja 4 - Inspektor ochrony danych (art. 37 - 39),</a:t>
            </a:r>
          </a:p>
          <a:p>
            <a:pPr marL="541338" lvl="0" indent="-285750">
              <a:spcBef>
                <a:spcPts val="600"/>
              </a:spcBef>
              <a:buFont typeface="Calibri Light" panose="020F0302020204030204" pitchFamily="34" charset="0"/>
              <a:buChar char="‐"/>
            </a:pPr>
            <a:r>
              <a:rPr lang="pl-PL" sz="1700" dirty="0">
                <a:solidFill>
                  <a:prstClr val="black"/>
                </a:solidFill>
                <a:latin typeface="Calibri Light"/>
                <a:cs typeface="+mn-cs"/>
              </a:rPr>
              <a:t>Sekcja 5 - Kodeksy postępowania i certyfikacja (art. 40 - 43),</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3606497356"/>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marL="285750" lvl="0" indent="-285750" algn="just">
              <a:buFont typeface="Calibri Light" panose="020F0302020204030204" pitchFamily="34" charset="0"/>
              <a:buChar char="‐"/>
            </a:pPr>
            <a:r>
              <a:rPr lang="pl-PL" sz="1700" b="1" dirty="0">
                <a:solidFill>
                  <a:prstClr val="black"/>
                </a:solidFill>
                <a:latin typeface="Calibri Light"/>
                <a:cs typeface="+mn-cs"/>
              </a:rPr>
              <a:t>ROZDZIAŁ V - </a:t>
            </a:r>
            <a:r>
              <a:rPr lang="pl-PL" sz="1700" dirty="0">
                <a:solidFill>
                  <a:prstClr val="black"/>
                </a:solidFill>
                <a:latin typeface="Calibri Light"/>
                <a:cs typeface="+mn-cs"/>
              </a:rPr>
              <a:t>Przekazywanie danych osobowych do państw trzecich lub organizacji międzynarodowych (art. 44 - 50),</a:t>
            </a:r>
          </a:p>
          <a:p>
            <a:pPr marL="285750" lvl="0" indent="-285750" algn="just">
              <a:buFont typeface="Calibri Light" panose="020F0302020204030204" pitchFamily="34" charset="0"/>
              <a:buChar char="‐"/>
            </a:pPr>
            <a:r>
              <a:rPr lang="pl-PL" sz="1700" b="1" dirty="0">
                <a:solidFill>
                  <a:prstClr val="black"/>
                </a:solidFill>
                <a:latin typeface="Calibri Light"/>
                <a:cs typeface="+mn-cs"/>
              </a:rPr>
              <a:t>ROZDZIAŁ VI </a:t>
            </a:r>
            <a:r>
              <a:rPr lang="pl-PL" sz="1700" dirty="0">
                <a:solidFill>
                  <a:prstClr val="black"/>
                </a:solidFill>
                <a:latin typeface="Calibri Light"/>
                <a:cs typeface="+mn-cs"/>
              </a:rPr>
              <a:t>- Niezależne organy nadzorcze (art. 51 - 59),</a:t>
            </a:r>
          </a:p>
          <a:p>
            <a:pPr marL="541338" lvl="0" indent="-285750" algn="just">
              <a:buFont typeface="Calibri Light" panose="020F0302020204030204" pitchFamily="34" charset="0"/>
              <a:buChar char="‐"/>
            </a:pPr>
            <a:r>
              <a:rPr lang="pl-PL" sz="1700" dirty="0">
                <a:solidFill>
                  <a:prstClr val="black"/>
                </a:solidFill>
                <a:latin typeface="Calibri Light"/>
                <a:cs typeface="+mn-cs"/>
              </a:rPr>
              <a:t>Sekcja 1 - Niezależny status (art. 51 - 54),</a:t>
            </a:r>
          </a:p>
          <a:p>
            <a:pPr marL="541338" lvl="0" indent="-285750" algn="just">
              <a:buFont typeface="Calibri Light" panose="020F0302020204030204" pitchFamily="34" charset="0"/>
              <a:buChar char="‐"/>
            </a:pPr>
            <a:r>
              <a:rPr lang="pl-PL" sz="1700" dirty="0">
                <a:solidFill>
                  <a:prstClr val="black"/>
                </a:solidFill>
                <a:latin typeface="Calibri Light"/>
                <a:cs typeface="+mn-cs"/>
              </a:rPr>
              <a:t>Sekcja 2 - Właściwość, zadania i uprawnienia (art. 55 - 59),</a:t>
            </a:r>
          </a:p>
          <a:p>
            <a:pPr marL="285750" lvl="0" indent="-285750" algn="just">
              <a:buFont typeface="Calibri Light" panose="020F0302020204030204" pitchFamily="34" charset="0"/>
              <a:buChar char="‐"/>
            </a:pPr>
            <a:r>
              <a:rPr lang="pl-PL" sz="1700" b="1" dirty="0">
                <a:solidFill>
                  <a:prstClr val="black"/>
                </a:solidFill>
                <a:latin typeface="Calibri Light"/>
                <a:cs typeface="+mn-cs"/>
              </a:rPr>
              <a:t>ROZDZIAŁ VII </a:t>
            </a:r>
            <a:r>
              <a:rPr lang="pl-PL" sz="1700" dirty="0">
                <a:solidFill>
                  <a:prstClr val="black"/>
                </a:solidFill>
                <a:latin typeface="Calibri Light"/>
                <a:cs typeface="+mn-cs"/>
              </a:rPr>
              <a:t>- Współpraca i spójność (art. 60 - 76),</a:t>
            </a:r>
          </a:p>
          <a:p>
            <a:pPr marL="541338" lvl="0" indent="-285750" algn="just">
              <a:buFont typeface="Calibri Light" panose="020F0302020204030204" pitchFamily="34" charset="0"/>
              <a:buChar char="‐"/>
            </a:pPr>
            <a:r>
              <a:rPr lang="pl-PL" sz="1700" b="1" dirty="0">
                <a:solidFill>
                  <a:prstClr val="black"/>
                </a:solidFill>
                <a:latin typeface="Calibri Light"/>
                <a:cs typeface="+mn-cs"/>
              </a:rPr>
              <a:t>Sekcja 1 </a:t>
            </a:r>
            <a:r>
              <a:rPr lang="pl-PL" sz="1700" dirty="0">
                <a:solidFill>
                  <a:prstClr val="black"/>
                </a:solidFill>
                <a:latin typeface="Calibri Light"/>
                <a:cs typeface="+mn-cs"/>
              </a:rPr>
              <a:t>– Współpraca (art. 60 - 62),</a:t>
            </a:r>
          </a:p>
          <a:p>
            <a:pPr marL="541338" lvl="0" indent="-285750" algn="just">
              <a:buFont typeface="Calibri Light" panose="020F0302020204030204" pitchFamily="34" charset="0"/>
              <a:buChar char="‐"/>
            </a:pPr>
            <a:r>
              <a:rPr lang="pl-PL" sz="1700" b="1" dirty="0">
                <a:solidFill>
                  <a:prstClr val="black"/>
                </a:solidFill>
                <a:latin typeface="Calibri Light"/>
                <a:cs typeface="+mn-cs"/>
              </a:rPr>
              <a:t>Sekcja 2 </a:t>
            </a:r>
            <a:r>
              <a:rPr lang="pl-PL" sz="1700" dirty="0">
                <a:solidFill>
                  <a:prstClr val="black"/>
                </a:solidFill>
                <a:latin typeface="Calibri Light"/>
                <a:cs typeface="+mn-cs"/>
              </a:rPr>
              <a:t>– Spójność (art. 63 - 67),</a:t>
            </a:r>
          </a:p>
          <a:p>
            <a:pPr marL="541338" lvl="0" indent="-285750" algn="just">
              <a:buFont typeface="Calibri Light" panose="020F0302020204030204" pitchFamily="34" charset="0"/>
              <a:buChar char="‐"/>
            </a:pPr>
            <a:r>
              <a:rPr lang="pl-PL" sz="1700" b="1" dirty="0">
                <a:solidFill>
                  <a:prstClr val="black"/>
                </a:solidFill>
                <a:latin typeface="Calibri Light"/>
                <a:cs typeface="+mn-cs"/>
              </a:rPr>
              <a:t>Sekcja 3 </a:t>
            </a:r>
            <a:r>
              <a:rPr lang="pl-PL" sz="1700" dirty="0">
                <a:solidFill>
                  <a:prstClr val="black"/>
                </a:solidFill>
                <a:latin typeface="Calibri Light"/>
                <a:cs typeface="+mn-cs"/>
              </a:rPr>
              <a:t>- Europejska rada ochrony danych (art. 68 - 76),</a:t>
            </a:r>
          </a:p>
          <a:p>
            <a:pPr marL="285750" lvl="0" indent="-285750" algn="just">
              <a:buFont typeface="Calibri Light" panose="020F0302020204030204" pitchFamily="34" charset="0"/>
              <a:buChar char="‐"/>
            </a:pPr>
            <a:r>
              <a:rPr lang="pl-PL" sz="1700" b="1" dirty="0">
                <a:solidFill>
                  <a:prstClr val="black"/>
                </a:solidFill>
                <a:latin typeface="Calibri Light"/>
                <a:cs typeface="+mn-cs"/>
              </a:rPr>
              <a:t>ROZDZIAŁ VIII </a:t>
            </a:r>
            <a:r>
              <a:rPr lang="pl-PL" sz="1700" dirty="0">
                <a:solidFill>
                  <a:prstClr val="black"/>
                </a:solidFill>
                <a:latin typeface="Calibri Light"/>
                <a:cs typeface="+mn-cs"/>
              </a:rPr>
              <a:t>- Środki ochrony prawnej, odpowiedzialność i sankcje (art. 77 - 84),</a:t>
            </a:r>
          </a:p>
          <a:p>
            <a:pPr marL="285750" lvl="0" indent="-285750" algn="just">
              <a:buFont typeface="Calibri Light" panose="020F0302020204030204" pitchFamily="34" charset="0"/>
              <a:buChar char="‐"/>
            </a:pPr>
            <a:r>
              <a:rPr lang="pl-PL" sz="1700" b="1" dirty="0">
                <a:solidFill>
                  <a:prstClr val="black"/>
                </a:solidFill>
                <a:latin typeface="Calibri Light"/>
                <a:cs typeface="+mn-cs"/>
              </a:rPr>
              <a:t>ROZDZIAŁ IX </a:t>
            </a:r>
            <a:r>
              <a:rPr lang="pl-PL" sz="1700" dirty="0">
                <a:solidFill>
                  <a:prstClr val="black"/>
                </a:solidFill>
                <a:latin typeface="Calibri Light"/>
                <a:cs typeface="+mn-cs"/>
              </a:rPr>
              <a:t>- Przepisy dotyczące szczególnych sytuacji związanych z przetwarzaniem (art. 85 - 91),</a:t>
            </a:r>
          </a:p>
          <a:p>
            <a:pPr marL="285750" lvl="0" indent="-285750" algn="just">
              <a:buFont typeface="Calibri Light" panose="020F0302020204030204" pitchFamily="34" charset="0"/>
              <a:buChar char="‐"/>
            </a:pPr>
            <a:r>
              <a:rPr lang="pl-PL" sz="1700" b="1" dirty="0">
                <a:solidFill>
                  <a:prstClr val="black"/>
                </a:solidFill>
                <a:latin typeface="Calibri Light"/>
                <a:cs typeface="+mn-cs"/>
              </a:rPr>
              <a:t>ROZDZIAŁ X </a:t>
            </a:r>
            <a:r>
              <a:rPr lang="pl-PL" sz="1700" dirty="0">
                <a:solidFill>
                  <a:prstClr val="black"/>
                </a:solidFill>
                <a:latin typeface="Calibri Light"/>
                <a:cs typeface="+mn-cs"/>
              </a:rPr>
              <a:t>- Akty delegowane i akty wykonawcze (art. 92 - 93),</a:t>
            </a:r>
          </a:p>
          <a:p>
            <a:pPr marL="285750" lvl="0" indent="-285750" algn="just">
              <a:buFont typeface="Calibri Light" panose="020F0302020204030204" pitchFamily="34" charset="0"/>
              <a:buChar char="‐"/>
            </a:pPr>
            <a:r>
              <a:rPr lang="pl-PL" sz="1700" b="1" dirty="0">
                <a:solidFill>
                  <a:prstClr val="black"/>
                </a:solidFill>
                <a:latin typeface="Calibri Light"/>
                <a:cs typeface="+mn-cs"/>
              </a:rPr>
              <a:t>ROZDZIAŁ XI </a:t>
            </a:r>
            <a:r>
              <a:rPr lang="pl-PL" sz="1700" dirty="0">
                <a:solidFill>
                  <a:prstClr val="black"/>
                </a:solidFill>
                <a:latin typeface="Calibri Light"/>
                <a:cs typeface="+mn-cs"/>
              </a:rPr>
              <a:t>- Przepisy końcowe (art. 94 - 99),</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416015452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313151" y="1825625"/>
            <a:ext cx="11348581" cy="4351338"/>
          </a:xfrm>
        </p:spPr>
        <p:txBody>
          <a:bodyPr>
            <a:normAutofit/>
          </a:bodyPr>
          <a:lstStyle/>
          <a:p>
            <a:pPr algn="just"/>
            <a:endParaRPr lang="pl-PL" sz="3200" dirty="0" smtClean="0">
              <a:solidFill>
                <a:srgbClr val="002060"/>
              </a:solidFill>
              <a:ea typeface="+mj-ea"/>
            </a:endParaRPr>
          </a:p>
          <a:p>
            <a:pPr algn="just"/>
            <a:endParaRPr lang="pl-PL" sz="3200" dirty="0" smtClean="0">
              <a:solidFill>
                <a:srgbClr val="002060"/>
              </a:solidFill>
              <a:ea typeface="+mj-ea"/>
            </a:endParaRPr>
          </a:p>
          <a:p>
            <a:pPr algn="ctr"/>
            <a:r>
              <a:rPr lang="pl-PL" sz="3200" dirty="0" smtClean="0">
                <a:solidFill>
                  <a:srgbClr val="002060"/>
                </a:solidFill>
                <a:ea typeface="+mj-ea"/>
              </a:rPr>
              <a:t>DEFINICJE</a:t>
            </a:r>
            <a:endParaRPr lang="pl-PL" sz="2400" dirty="0"/>
          </a:p>
        </p:txBody>
      </p:sp>
    </p:spTree>
    <p:extLst>
      <p:ext uri="{BB962C8B-B14F-4D97-AF65-F5344CB8AC3E}">
        <p14:creationId xmlns:p14="http://schemas.microsoft.com/office/powerpoint/2010/main" val="151995827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just">
              <a:buFontTx/>
              <a:buChar char="-"/>
            </a:pPr>
            <a:endParaRPr lang="pl-PL" dirty="0" smtClean="0">
              <a:solidFill>
                <a:prstClr val="black"/>
              </a:solidFill>
              <a:latin typeface="Calibri Light"/>
              <a:cs typeface="+mn-cs"/>
            </a:endParaRPr>
          </a:p>
          <a:p>
            <a:pPr lvl="0" algn="just">
              <a:buFontTx/>
              <a:buChar char="-"/>
            </a:pPr>
            <a:endParaRPr lang="pl-PL" dirty="0" smtClean="0">
              <a:solidFill>
                <a:prstClr val="black"/>
              </a:solidFill>
              <a:latin typeface="Calibri Light"/>
              <a:cs typeface="+mn-cs"/>
            </a:endParaRPr>
          </a:p>
          <a:p>
            <a:pPr lvl="0" algn="just"/>
            <a:endParaRPr lang="pl-PL" dirty="0" smtClean="0">
              <a:solidFill>
                <a:prstClr val="black"/>
              </a:solidFill>
              <a:latin typeface="Calibri Light"/>
              <a:cs typeface="+mn-cs"/>
            </a:endParaRPr>
          </a:p>
          <a:p>
            <a:pPr lvl="0" algn="just"/>
            <a:r>
              <a:rPr lang="pl-PL" sz="2400" b="1" dirty="0" smtClean="0">
                <a:solidFill>
                  <a:prstClr val="black"/>
                </a:solidFill>
                <a:latin typeface="Calibri Light"/>
                <a:cs typeface="+mn-cs"/>
              </a:rPr>
              <a:t>Dane </a:t>
            </a:r>
            <a:r>
              <a:rPr lang="pl-PL" sz="2400" b="1" dirty="0">
                <a:solidFill>
                  <a:prstClr val="black"/>
                </a:solidFill>
                <a:latin typeface="Calibri Light"/>
                <a:cs typeface="+mn-cs"/>
              </a:rPr>
              <a:t>osobowe </a:t>
            </a:r>
            <a:r>
              <a:rPr lang="pl-PL" sz="2000" dirty="0">
                <a:solidFill>
                  <a:prstClr val="black"/>
                </a:solidFill>
                <a:latin typeface="Calibri Light"/>
                <a:cs typeface="+mn-cs"/>
              </a:rPr>
              <a:t>- oznaczają informacje o zidentyfikowanej lub możliwej do zidentyfikowania osobie fizycznej („osobie, której dane dotyczą”); możliwa do zidentyfikowania osoba fizyczna to osoba, którą można bezpośrednio lub pośrednio zidentyfikować, w szczególności na podstawie identyfikatora takiego jak imię i nazwisko, numer identyfikacyjny, dane o lokalizacji, identyfikator internetowy lub jeden bądź kilka szczególnych czynników określających fizyczną, fizjologiczną, genetyczną, psychiczną, ekonomiczną, kulturową lub społeczną tożsamość osoby fizycznej</a:t>
            </a:r>
          </a:p>
          <a:p>
            <a:pPr lvl="0" algn="just"/>
            <a:endParaRPr lang="pl-PL" dirty="0">
              <a:solidFill>
                <a:prstClr val="black"/>
              </a:solidFill>
              <a:latin typeface="Calibri Light"/>
              <a:cs typeface="+mn-cs"/>
            </a:endParaRPr>
          </a:p>
          <a:p>
            <a:pPr lvl="0" algn="r"/>
            <a:r>
              <a:rPr lang="pl-PL" sz="800" b="1" dirty="0">
                <a:solidFill>
                  <a:prstClr val="black"/>
                </a:solidFill>
                <a:latin typeface="Calibri Light"/>
                <a:cs typeface="+mn-cs"/>
              </a:rPr>
              <a:t>Artykuł 4.1. RODO</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228049758"/>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buFontTx/>
              <a:buChar char="-"/>
            </a:pPr>
            <a:endParaRPr lang="pl-PL" dirty="0">
              <a:solidFill>
                <a:prstClr val="black"/>
              </a:solidFill>
              <a:latin typeface="Calibri Light"/>
              <a:cs typeface="+mn-cs"/>
            </a:endParaRPr>
          </a:p>
          <a:p>
            <a:pPr lvl="0">
              <a:buFontTx/>
              <a:buChar char="-"/>
            </a:pPr>
            <a:endParaRPr lang="pl-PL" dirty="0" smtClean="0">
              <a:solidFill>
                <a:prstClr val="black"/>
              </a:solidFill>
              <a:latin typeface="Calibri Light"/>
              <a:cs typeface="+mn-cs"/>
            </a:endParaRPr>
          </a:p>
          <a:p>
            <a:pPr lvl="0">
              <a:buFontTx/>
              <a:buChar char="-"/>
            </a:pPr>
            <a:endParaRPr lang="pl-PL" dirty="0">
              <a:solidFill>
                <a:prstClr val="black"/>
              </a:solidFill>
              <a:latin typeface="Calibri Light"/>
              <a:cs typeface="+mn-cs"/>
            </a:endParaRPr>
          </a:p>
          <a:p>
            <a:pPr lvl="0" algn="just"/>
            <a:r>
              <a:rPr lang="pl-PL" sz="2400" b="1" dirty="0">
                <a:solidFill>
                  <a:prstClr val="black"/>
                </a:solidFill>
                <a:latin typeface="Calibri Light"/>
                <a:cs typeface="+mn-cs"/>
              </a:rPr>
              <a:t>Przetwarzanie</a:t>
            </a:r>
            <a:r>
              <a:rPr lang="pl-PL" sz="2000" dirty="0">
                <a:solidFill>
                  <a:prstClr val="black"/>
                </a:solidFill>
                <a:latin typeface="Calibri Light"/>
                <a:cs typeface="+mn-cs"/>
              </a:rPr>
              <a:t> - oznacza operację lub zestaw operacji wykonywanych na danych osobowych lub zestawach danych osobowych w sposób zautomatyzowany lub niezautomatyzowany, taką jak zbieranie, utrwalanie, organizowanie, porządkowanie, przechowywanie, adaptowanie lub modyfikowanie, pobieranie, przeglądanie, wykorzystywanie, ujawnianie poprzez przesłanie, rozpowszechnianie lub innego rodzaju udostępnianie, dopasowywanie lub łączenie, ograniczanie, usuwanie lub niszczenie.</a:t>
            </a:r>
          </a:p>
          <a:p>
            <a:pPr lvl="0"/>
            <a:endParaRPr lang="pl-PL" dirty="0">
              <a:solidFill>
                <a:prstClr val="black"/>
              </a:solidFill>
              <a:latin typeface="Calibri Light"/>
              <a:cs typeface="+mn-cs"/>
            </a:endParaRPr>
          </a:p>
          <a:p>
            <a:pPr lvl="0" algn="r"/>
            <a:r>
              <a:rPr lang="pl-PL" sz="800" b="1" dirty="0">
                <a:solidFill>
                  <a:prstClr val="black"/>
                </a:solidFill>
                <a:latin typeface="Calibri Light"/>
                <a:cs typeface="+mn-cs"/>
              </a:rPr>
              <a:t>Artykuł 4.2. RODO</a:t>
            </a:r>
          </a:p>
          <a:p>
            <a:pPr lvl="0"/>
            <a:endParaRPr lang="pl-PL" dirty="0">
              <a:solidFill>
                <a:prstClr val="black"/>
              </a:solidFill>
              <a:latin typeface="Calibri Light"/>
              <a:cs typeface="+mn-cs"/>
            </a:endParaRPr>
          </a:p>
          <a:p>
            <a:pPr lvl="0"/>
            <a:endParaRPr lang="pl-PL" dirty="0">
              <a:solidFill>
                <a:prstClr val="black"/>
              </a:solidFill>
              <a:latin typeface="Calibri Light"/>
              <a:cs typeface="+mn-cs"/>
            </a:endParaRP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74575914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buFontTx/>
              <a:buChar char="-"/>
            </a:pPr>
            <a:endParaRPr lang="pl-PL" dirty="0">
              <a:solidFill>
                <a:prstClr val="black"/>
              </a:solidFill>
              <a:latin typeface="Calibri Light"/>
              <a:cs typeface="+mn-cs"/>
            </a:endParaRPr>
          </a:p>
          <a:p>
            <a:pPr lvl="0"/>
            <a:endParaRPr lang="pl-PL" dirty="0">
              <a:solidFill>
                <a:prstClr val="black"/>
              </a:solidFill>
              <a:latin typeface="Calibri Light"/>
              <a:cs typeface="+mn-cs"/>
            </a:endParaRPr>
          </a:p>
          <a:p>
            <a:pPr lvl="0"/>
            <a:endParaRPr lang="pl-PL" dirty="0">
              <a:solidFill>
                <a:prstClr val="black"/>
              </a:solidFill>
              <a:latin typeface="Calibri Light"/>
              <a:cs typeface="+mn-cs"/>
            </a:endParaRPr>
          </a:p>
          <a:p>
            <a:pPr lvl="0"/>
            <a:r>
              <a:rPr lang="pl-PL" sz="2400" b="1" dirty="0">
                <a:solidFill>
                  <a:prstClr val="black"/>
                </a:solidFill>
                <a:latin typeface="Calibri Light"/>
                <a:cs typeface="+mn-cs"/>
              </a:rPr>
              <a:t>Ograniczenie przetwarzania </a:t>
            </a:r>
            <a:r>
              <a:rPr lang="pl-PL" sz="2000" dirty="0">
                <a:solidFill>
                  <a:prstClr val="black"/>
                </a:solidFill>
                <a:latin typeface="Calibri Light"/>
                <a:cs typeface="+mn-cs"/>
              </a:rPr>
              <a:t>- oznacza oznaczenie przechowywanych danych osobowych w celu ograniczenia ich przyszłego przetwarzania</a:t>
            </a:r>
          </a:p>
          <a:p>
            <a:pPr lvl="0"/>
            <a:endParaRPr lang="pl-PL" dirty="0">
              <a:solidFill>
                <a:prstClr val="black"/>
              </a:solidFill>
              <a:latin typeface="Calibri Light"/>
              <a:cs typeface="+mn-cs"/>
            </a:endParaRPr>
          </a:p>
          <a:p>
            <a:pPr lvl="0" algn="r"/>
            <a:r>
              <a:rPr lang="pl-PL" sz="800" b="1" dirty="0">
                <a:solidFill>
                  <a:prstClr val="black"/>
                </a:solidFill>
                <a:latin typeface="Calibri Light"/>
                <a:cs typeface="+mn-cs"/>
              </a:rPr>
              <a:t>Artykuł 4.3. RODO</a:t>
            </a:r>
          </a:p>
          <a:p>
            <a:pPr lvl="0"/>
            <a:endParaRPr lang="pl-PL" dirty="0">
              <a:solidFill>
                <a:prstClr val="black"/>
              </a:solidFill>
              <a:latin typeface="Calibri Light"/>
              <a:cs typeface="+mn-cs"/>
            </a:endParaRPr>
          </a:p>
          <a:p>
            <a:pPr lvl="0"/>
            <a:endParaRPr lang="pl-PL" dirty="0">
              <a:solidFill>
                <a:prstClr val="black"/>
              </a:solidFill>
              <a:latin typeface="Calibri Light"/>
              <a:cs typeface="+mn-cs"/>
            </a:endParaRP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236653877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buFontTx/>
              <a:buChar char="-"/>
            </a:pPr>
            <a:endParaRPr lang="pl-PL" dirty="0">
              <a:solidFill>
                <a:prstClr val="black"/>
              </a:solidFill>
              <a:latin typeface="Calibri Light"/>
              <a:cs typeface="+mn-cs"/>
            </a:endParaRPr>
          </a:p>
          <a:p>
            <a:pPr lvl="0"/>
            <a:endParaRPr lang="pl-PL" dirty="0">
              <a:solidFill>
                <a:prstClr val="black"/>
              </a:solidFill>
              <a:latin typeface="Calibri Light"/>
              <a:cs typeface="+mn-cs"/>
            </a:endParaRPr>
          </a:p>
          <a:p>
            <a:pPr lvl="0"/>
            <a:endParaRPr lang="pl-PL" dirty="0">
              <a:solidFill>
                <a:prstClr val="black"/>
              </a:solidFill>
              <a:latin typeface="Calibri Light"/>
              <a:cs typeface="+mn-cs"/>
            </a:endParaRPr>
          </a:p>
          <a:p>
            <a:pPr lvl="0" algn="just"/>
            <a:r>
              <a:rPr lang="pl-PL" sz="2400" b="1" dirty="0">
                <a:solidFill>
                  <a:prstClr val="black"/>
                </a:solidFill>
                <a:latin typeface="Calibri Light"/>
                <a:cs typeface="+mn-cs"/>
              </a:rPr>
              <a:t>Profilowanie</a:t>
            </a:r>
            <a:r>
              <a:rPr lang="pl-PL" sz="2000" dirty="0">
                <a:solidFill>
                  <a:prstClr val="black"/>
                </a:solidFill>
                <a:latin typeface="Calibri Light"/>
                <a:cs typeface="+mn-cs"/>
              </a:rPr>
              <a:t> - oznacza dowolną formę zautomatyzowanego przetwarzania danych osobowych, które polega na wykorzystaniu danych osobowych do oceny niektórych czynników osobowych osoby fizycznej, w szczególności do analizy lub prognozy aspektów dotyczących efektów pracy tej osoby fizycznej, </a:t>
            </a:r>
            <a:r>
              <a:rPr lang="pl-PL" sz="2000" dirty="0" smtClean="0">
                <a:solidFill>
                  <a:prstClr val="black"/>
                </a:solidFill>
                <a:latin typeface="Calibri Light"/>
                <a:cs typeface="+mn-cs"/>
              </a:rPr>
              <a:t>jej sytuacji </a:t>
            </a:r>
            <a:r>
              <a:rPr lang="pl-PL" sz="2000" dirty="0">
                <a:solidFill>
                  <a:prstClr val="black"/>
                </a:solidFill>
                <a:latin typeface="Calibri Light"/>
                <a:cs typeface="+mn-cs"/>
              </a:rPr>
              <a:t>ekonomicznej, zdrowia, osobistych preferencji, zainteresowań, wiarygodności, zachowania, lokalizacji lub przemieszczania się;</a:t>
            </a:r>
          </a:p>
          <a:p>
            <a:pPr lvl="0"/>
            <a:endParaRPr lang="pl-PL" dirty="0">
              <a:solidFill>
                <a:prstClr val="black"/>
              </a:solidFill>
              <a:latin typeface="Calibri Light"/>
              <a:cs typeface="+mn-cs"/>
            </a:endParaRPr>
          </a:p>
          <a:p>
            <a:pPr lvl="0" algn="r"/>
            <a:r>
              <a:rPr lang="pl-PL" sz="800" b="1" dirty="0">
                <a:solidFill>
                  <a:prstClr val="black"/>
                </a:solidFill>
                <a:latin typeface="Calibri Light"/>
                <a:cs typeface="+mn-cs"/>
              </a:rPr>
              <a:t>Artykuł 4.4. RODO</a:t>
            </a:r>
          </a:p>
          <a:p>
            <a:pPr lvl="0"/>
            <a:endParaRPr lang="pl-PL" dirty="0">
              <a:solidFill>
                <a:prstClr val="black"/>
              </a:solidFill>
              <a:latin typeface="Calibri Light"/>
              <a:cs typeface="+mn-cs"/>
            </a:endParaRPr>
          </a:p>
          <a:p>
            <a:pPr lvl="0"/>
            <a:endParaRPr lang="pl-PL" dirty="0">
              <a:solidFill>
                <a:prstClr val="black"/>
              </a:solidFill>
              <a:latin typeface="Calibri Light"/>
              <a:cs typeface="+mn-cs"/>
            </a:endParaRP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3204623652"/>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endParaRPr lang="pl-PL" dirty="0">
              <a:solidFill>
                <a:prstClr val="black"/>
              </a:solidFill>
              <a:latin typeface="Calibri Light"/>
              <a:cs typeface="+mn-cs"/>
            </a:endParaRPr>
          </a:p>
          <a:p>
            <a:pPr lvl="0"/>
            <a:endParaRPr lang="pl-PL" dirty="0" smtClean="0">
              <a:solidFill>
                <a:prstClr val="black"/>
              </a:solidFill>
              <a:latin typeface="Calibri Light"/>
              <a:cs typeface="+mn-cs"/>
            </a:endParaRPr>
          </a:p>
          <a:p>
            <a:pPr lvl="0"/>
            <a:endParaRPr lang="pl-PL" dirty="0">
              <a:solidFill>
                <a:prstClr val="black"/>
              </a:solidFill>
              <a:latin typeface="Calibri Light"/>
              <a:cs typeface="+mn-cs"/>
            </a:endParaRPr>
          </a:p>
          <a:p>
            <a:pPr lvl="0" algn="just"/>
            <a:r>
              <a:rPr lang="pl-PL" sz="2400" b="1" dirty="0" err="1">
                <a:solidFill>
                  <a:prstClr val="black"/>
                </a:solidFill>
                <a:latin typeface="Calibri Light"/>
                <a:cs typeface="+mn-cs"/>
              </a:rPr>
              <a:t>Pseudonimizacja</a:t>
            </a:r>
            <a:r>
              <a:rPr lang="pl-PL" sz="2000" dirty="0">
                <a:solidFill>
                  <a:prstClr val="black"/>
                </a:solidFill>
                <a:latin typeface="Calibri Light"/>
                <a:cs typeface="+mn-cs"/>
              </a:rPr>
              <a:t> - oznacza przetworzenie danych osobowych w taki sposób, by nie można ich było już przypisać konkretnej osobie, której dane dotyczą, bez użycia dodatkowych informacji, pod warunkiem </a:t>
            </a:r>
            <a:r>
              <a:rPr lang="pl-PL" sz="2000" dirty="0" smtClean="0">
                <a:solidFill>
                  <a:prstClr val="black"/>
                </a:solidFill>
                <a:latin typeface="Calibri Light"/>
                <a:cs typeface="+mn-cs"/>
              </a:rPr>
              <a:t>że takie </a:t>
            </a:r>
            <a:r>
              <a:rPr lang="pl-PL" sz="2000" dirty="0">
                <a:solidFill>
                  <a:prstClr val="black"/>
                </a:solidFill>
                <a:latin typeface="Calibri Light"/>
                <a:cs typeface="+mn-cs"/>
              </a:rPr>
              <a:t>dodatkowe informacje są przechowywane osobno i są objęte środkami technicznymi </a:t>
            </a:r>
            <a:r>
              <a:rPr lang="pl-PL" sz="2000" dirty="0" smtClean="0">
                <a:solidFill>
                  <a:prstClr val="black"/>
                </a:solidFill>
                <a:latin typeface="Calibri Light"/>
                <a:cs typeface="+mn-cs"/>
              </a:rPr>
              <a:t>i organizacyjnymi </a:t>
            </a:r>
            <a:r>
              <a:rPr lang="pl-PL" sz="2000" dirty="0">
                <a:solidFill>
                  <a:prstClr val="black"/>
                </a:solidFill>
                <a:latin typeface="Calibri Light"/>
                <a:cs typeface="+mn-cs"/>
              </a:rPr>
              <a:t>uniemożliwiającymi ich przypisanie zidentyfikowanej lub możliwej do zidentyfikowania osobie fizycznej.</a:t>
            </a:r>
          </a:p>
          <a:p>
            <a:pPr lvl="0"/>
            <a:endParaRPr lang="pl-PL" dirty="0">
              <a:solidFill>
                <a:prstClr val="black"/>
              </a:solidFill>
              <a:latin typeface="Calibri Light"/>
              <a:cs typeface="+mn-cs"/>
            </a:endParaRPr>
          </a:p>
          <a:p>
            <a:pPr lvl="0" algn="r"/>
            <a:r>
              <a:rPr lang="pl-PL" sz="800" b="1" dirty="0">
                <a:solidFill>
                  <a:prstClr val="black"/>
                </a:solidFill>
                <a:latin typeface="Calibri Light"/>
                <a:cs typeface="+mn-cs"/>
              </a:rPr>
              <a:t>Artykuł 4.5. RODO</a:t>
            </a:r>
          </a:p>
          <a:p>
            <a:pPr lvl="0"/>
            <a:endParaRPr lang="pl-PL" dirty="0">
              <a:solidFill>
                <a:prstClr val="black"/>
              </a:solidFill>
              <a:latin typeface="Calibri Light"/>
              <a:cs typeface="+mn-cs"/>
            </a:endParaRP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28664038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lstStyle/>
          <a:p>
            <a:pPr algn="just" eaLnBrk="1" hangingPunct="1">
              <a:buSzPct val="100000"/>
              <a:buFont typeface="Wingdings 2" pitchFamily="18" charset="2"/>
              <a:buNone/>
            </a:pPr>
            <a:r>
              <a:rPr lang="pl-PL" sz="2400" b="1" u="sng" dirty="0" smtClean="0">
                <a:latin typeface="+mj-lt"/>
              </a:rPr>
              <a:t>Prawodawstwo Polskie</a:t>
            </a:r>
            <a:r>
              <a:rPr lang="pl-PL" sz="2400" b="1" dirty="0" smtClean="0">
                <a:latin typeface="+mj-lt"/>
              </a:rPr>
              <a:t>:</a:t>
            </a:r>
          </a:p>
          <a:p>
            <a:pPr marL="342900" indent="-342900" algn="just" eaLnBrk="1" hangingPunct="1">
              <a:buSzPct val="100000"/>
              <a:buFont typeface="Arial" panose="020B0604020202020204" pitchFamily="34" charset="0"/>
              <a:buChar char="•"/>
            </a:pPr>
            <a:endParaRPr lang="pl-PL" sz="2000" dirty="0" smtClean="0">
              <a:latin typeface="+mj-lt"/>
            </a:endParaRPr>
          </a:p>
          <a:p>
            <a:pPr marL="342900" indent="-342900" algn="just" eaLnBrk="1" hangingPunct="1">
              <a:buSzPct val="100000"/>
              <a:buFont typeface="Arial" panose="020B0604020202020204" pitchFamily="34" charset="0"/>
              <a:buChar char="•"/>
            </a:pPr>
            <a:r>
              <a:rPr lang="pl-PL" sz="2000" dirty="0" smtClean="0">
                <a:latin typeface="+mj-lt"/>
              </a:rPr>
              <a:t>Konstytucja RP art. 47 i 51. </a:t>
            </a:r>
          </a:p>
          <a:p>
            <a:pPr marL="342900" indent="-342900" algn="just" eaLnBrk="1" hangingPunct="1">
              <a:buSzPct val="100000"/>
              <a:buFont typeface="Arial" panose="020B0604020202020204" pitchFamily="34" charset="0"/>
              <a:buChar char="•"/>
            </a:pPr>
            <a:r>
              <a:rPr lang="pl-PL" sz="2000" dirty="0" smtClean="0">
                <a:latin typeface="+mj-lt"/>
              </a:rPr>
              <a:t>Ustawa z dnia 29 sierpnia 1997 r. o ochronie danych osobowych (</a:t>
            </a:r>
            <a:r>
              <a:rPr lang="pl-PL" sz="2000" i="1" dirty="0" smtClean="0">
                <a:latin typeface="+mj-lt"/>
              </a:rPr>
              <a:t>tekst jedn. Dz.U. z 2016 r., poz. 922, ze zm</a:t>
            </a:r>
            <a:r>
              <a:rPr lang="pl-PL" sz="2000" dirty="0" smtClean="0">
                <a:latin typeface="+mj-lt"/>
              </a:rPr>
              <a:t>.).</a:t>
            </a:r>
          </a:p>
          <a:p>
            <a:pPr marL="342900" indent="-342900" algn="just" eaLnBrk="1" hangingPunct="1">
              <a:buSzPct val="100000"/>
              <a:buFont typeface="Arial" panose="020B0604020202020204" pitchFamily="34" charset="0"/>
              <a:buChar char="•"/>
            </a:pPr>
            <a:r>
              <a:rPr lang="pl-PL" sz="2000" dirty="0" smtClean="0">
                <a:latin typeface="+mj-lt"/>
              </a:rPr>
              <a:t>Rozporządzenie Ministra Spraw Wewnętrznych i Administracji z dnia 29 kwietnia 2004 r. w sprawie </a:t>
            </a:r>
            <a:r>
              <a:rPr lang="pl-PL" sz="2000" u="sng" dirty="0" smtClean="0">
                <a:latin typeface="+mj-lt"/>
              </a:rPr>
              <a:t>dokumentacji przetwarzania danych osobowych oraz warunków technicznych i organizacyjnych,</a:t>
            </a:r>
            <a:r>
              <a:rPr lang="pl-PL" sz="2000" dirty="0" smtClean="0">
                <a:latin typeface="+mj-lt"/>
              </a:rPr>
              <a:t> jakim powinny odpowiadać urządzenia i systemy informatyczne służące do przetwarzania danych osobowych.</a:t>
            </a:r>
          </a:p>
          <a:p>
            <a:pPr algn="r" eaLnBrk="1" hangingPunct="1">
              <a:buSzPct val="100000"/>
              <a:buFont typeface="Wingdings 2" pitchFamily="18" charset="2"/>
              <a:buNone/>
            </a:pPr>
            <a:r>
              <a:rPr lang="pl-PL" sz="1600" dirty="0" smtClean="0">
                <a:latin typeface="+mj-lt"/>
              </a:rPr>
              <a:t>(</a:t>
            </a:r>
            <a:r>
              <a:rPr lang="pl-PL" sz="1600" i="1" dirty="0" smtClean="0">
                <a:latin typeface="+mj-lt"/>
              </a:rPr>
              <a:t>Dz.U. nr 100, poz. 1024</a:t>
            </a:r>
            <a:r>
              <a:rPr lang="pl-PL" sz="1600" dirty="0" smtClean="0">
                <a:latin typeface="+mj-lt"/>
              </a:rPr>
              <a:t>) – wydane na podstawie art. 39a ustawy.</a:t>
            </a:r>
            <a:endParaRPr lang="pl-PL" sz="1600" b="1" dirty="0" smtClean="0">
              <a:latin typeface="+mj-lt"/>
            </a:endParaRPr>
          </a:p>
          <a:p>
            <a:pPr eaLnBrk="1" hangingPunct="1">
              <a:buSzPct val="100000"/>
              <a:buFont typeface="Wingdings 2" pitchFamily="18" charset="2"/>
              <a:buNone/>
            </a:pPr>
            <a:endParaRPr lang="pl-PL" sz="2000" b="1" dirty="0"/>
          </a:p>
          <a:p>
            <a:pPr eaLnBrk="1" hangingPunct="1">
              <a:buSzPct val="100000"/>
              <a:buFont typeface="Wingdings 2" pitchFamily="18" charset="2"/>
              <a:buNone/>
            </a:pPr>
            <a:endParaRPr lang="pl-PL" sz="2000" b="1" dirty="0"/>
          </a:p>
        </p:txBody>
      </p:sp>
      <p:sp>
        <p:nvSpPr>
          <p:cNvPr id="5" name="Tytuł 1"/>
          <p:cNvSpPr>
            <a:spLocks noGrp="1"/>
          </p:cNvSpPr>
          <p:nvPr>
            <p:ph type="title" idx="4294967295"/>
          </p:nvPr>
        </p:nvSpPr>
        <p:spPr>
          <a:xfrm>
            <a:off x="1981200" y="142852"/>
            <a:ext cx="8229600" cy="500066"/>
          </a:xfrm>
          <a:prstGeom prst="rect">
            <a:avLst/>
          </a:prstGeom>
        </p:spPr>
        <p:txBody>
          <a:bodyPr/>
          <a:lstStyle/>
          <a:p>
            <a:pPr algn="ctr" eaLnBrk="1" fontAlgn="auto" hangingPunct="1">
              <a:spcAft>
                <a:spcPts val="0"/>
              </a:spcAft>
              <a:defRPr/>
            </a:pPr>
            <a:r>
              <a:rPr lang="pl-PL" sz="2000" b="1" dirty="0">
                <a:solidFill>
                  <a:srgbClr val="2F5597"/>
                </a:solidFill>
              </a:rPr>
              <a:t>Ochrona Danych Osobowych</a:t>
            </a:r>
            <a:endParaRPr lang="pl-PL" sz="2000" dirty="0"/>
          </a:p>
        </p:txBody>
      </p:sp>
    </p:spTree>
    <p:extLst>
      <p:ext uri="{BB962C8B-B14F-4D97-AF65-F5344CB8AC3E}">
        <p14:creationId xmlns:p14="http://schemas.microsoft.com/office/powerpoint/2010/main" val="3021442012"/>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buFontTx/>
              <a:buChar char="-"/>
            </a:pPr>
            <a:endParaRPr lang="pl-PL" dirty="0">
              <a:solidFill>
                <a:prstClr val="black"/>
              </a:solidFill>
              <a:latin typeface="Calibri Light"/>
              <a:cs typeface="+mn-cs"/>
            </a:endParaRPr>
          </a:p>
          <a:p>
            <a:pPr lvl="0">
              <a:buFontTx/>
              <a:buChar char="-"/>
            </a:pPr>
            <a:endParaRPr lang="pl-PL" dirty="0">
              <a:solidFill>
                <a:prstClr val="black"/>
              </a:solidFill>
              <a:latin typeface="Calibri Light"/>
              <a:cs typeface="+mn-cs"/>
            </a:endParaRPr>
          </a:p>
          <a:p>
            <a:pPr lvl="0"/>
            <a:endParaRPr lang="pl-PL" dirty="0">
              <a:solidFill>
                <a:prstClr val="black"/>
              </a:solidFill>
              <a:latin typeface="Calibri Light"/>
              <a:cs typeface="+mn-cs"/>
            </a:endParaRPr>
          </a:p>
          <a:p>
            <a:pPr lvl="0" algn="just"/>
            <a:r>
              <a:rPr lang="pl-PL" sz="2400" b="1" dirty="0" smtClean="0">
                <a:solidFill>
                  <a:prstClr val="black"/>
                </a:solidFill>
                <a:latin typeface="Calibri Light"/>
                <a:cs typeface="+mn-cs"/>
              </a:rPr>
              <a:t>Zbiór danych </a:t>
            </a:r>
            <a:r>
              <a:rPr lang="pl-PL" sz="2000" dirty="0" smtClean="0">
                <a:solidFill>
                  <a:prstClr val="black"/>
                </a:solidFill>
                <a:latin typeface="Calibri Light"/>
                <a:cs typeface="+mn-cs"/>
              </a:rPr>
              <a:t>- </a:t>
            </a:r>
            <a:r>
              <a:rPr lang="pl-PL" sz="2000" dirty="0">
                <a:solidFill>
                  <a:prstClr val="black"/>
                </a:solidFill>
                <a:latin typeface="Calibri Light"/>
                <a:cs typeface="+mn-cs"/>
              </a:rPr>
              <a:t>oznacza uporządkowany zestaw danych osobowych dostępnych według określonych kryteriów, niezależnie od tego, czy zestaw ten jest scentralizowany, zdecentralizowany czy rozproszony funkcjonalnie lub geograficznie</a:t>
            </a:r>
            <a:r>
              <a:rPr lang="pl-PL" dirty="0">
                <a:solidFill>
                  <a:prstClr val="black"/>
                </a:solidFill>
                <a:latin typeface="Calibri Light"/>
                <a:cs typeface="+mn-cs"/>
              </a:rPr>
              <a:t>.</a:t>
            </a:r>
          </a:p>
          <a:p>
            <a:pPr lvl="0"/>
            <a:endParaRPr lang="pl-PL" dirty="0">
              <a:solidFill>
                <a:prstClr val="black"/>
              </a:solidFill>
              <a:latin typeface="Calibri Light"/>
              <a:cs typeface="+mn-cs"/>
            </a:endParaRPr>
          </a:p>
          <a:p>
            <a:pPr lvl="0" algn="r"/>
            <a:r>
              <a:rPr lang="pl-PL" sz="800" b="1" dirty="0">
                <a:solidFill>
                  <a:prstClr val="black"/>
                </a:solidFill>
                <a:latin typeface="Calibri Light"/>
                <a:cs typeface="+mn-cs"/>
              </a:rPr>
              <a:t>Artykuł 4.6. RODO</a:t>
            </a:r>
          </a:p>
          <a:p>
            <a:pPr lvl="0"/>
            <a:endParaRPr lang="pl-PL" dirty="0">
              <a:solidFill>
                <a:prstClr val="black"/>
              </a:solidFill>
              <a:latin typeface="Calibri Light"/>
              <a:cs typeface="+mn-cs"/>
            </a:endParaRP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1844402310"/>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endParaRPr lang="pl-PL" dirty="0">
              <a:solidFill>
                <a:prstClr val="black"/>
              </a:solidFill>
              <a:latin typeface="Calibri Light"/>
              <a:cs typeface="+mn-cs"/>
            </a:endParaRPr>
          </a:p>
          <a:p>
            <a:pPr lvl="0"/>
            <a:endParaRPr lang="pl-PL" b="1" dirty="0">
              <a:solidFill>
                <a:prstClr val="black"/>
              </a:solidFill>
              <a:latin typeface="Calibri Light"/>
              <a:cs typeface="+mn-cs"/>
            </a:endParaRPr>
          </a:p>
          <a:p>
            <a:pPr lvl="0"/>
            <a:endParaRPr lang="pl-PL" b="1" dirty="0">
              <a:solidFill>
                <a:prstClr val="black"/>
              </a:solidFill>
              <a:latin typeface="Calibri Light"/>
              <a:cs typeface="+mn-cs"/>
            </a:endParaRPr>
          </a:p>
          <a:p>
            <a:pPr lvl="0" algn="just"/>
            <a:r>
              <a:rPr lang="pl-PL" sz="2400" b="1" dirty="0">
                <a:solidFill>
                  <a:prstClr val="black"/>
                </a:solidFill>
                <a:latin typeface="Calibri Light"/>
                <a:cs typeface="+mn-cs"/>
              </a:rPr>
              <a:t>Administrator</a:t>
            </a:r>
            <a:r>
              <a:rPr lang="pl-PL" sz="2000" dirty="0">
                <a:solidFill>
                  <a:prstClr val="black"/>
                </a:solidFill>
                <a:latin typeface="Calibri Light"/>
                <a:cs typeface="+mn-cs"/>
              </a:rPr>
              <a:t> - oznacza osobę fizyczną lub prawną, organ publiczny, jednostkę lub inny podmiot, który samodzielnie lub wspólnie z innymi ustala cele i sposoby przetwarzania danych osobowych; jeżeli cele </a:t>
            </a:r>
            <a:r>
              <a:rPr lang="pl-PL" sz="2000" dirty="0" smtClean="0">
                <a:solidFill>
                  <a:prstClr val="black"/>
                </a:solidFill>
                <a:latin typeface="Calibri Light"/>
                <a:cs typeface="+mn-cs"/>
              </a:rPr>
              <a:t>i sposoby </a:t>
            </a:r>
            <a:r>
              <a:rPr lang="pl-PL" sz="2000" dirty="0">
                <a:solidFill>
                  <a:prstClr val="black"/>
                </a:solidFill>
                <a:latin typeface="Calibri Light"/>
                <a:cs typeface="+mn-cs"/>
              </a:rPr>
              <a:t>takiego przetwarzania są określone w prawie Unii lub w prawie państwa członkowskiego, </a:t>
            </a:r>
            <a:r>
              <a:rPr lang="pl-PL" sz="2000" dirty="0" smtClean="0">
                <a:solidFill>
                  <a:prstClr val="black"/>
                </a:solidFill>
                <a:latin typeface="Calibri Light"/>
                <a:cs typeface="+mn-cs"/>
              </a:rPr>
              <a:t>to również </a:t>
            </a:r>
            <a:r>
              <a:rPr lang="pl-PL" sz="2000" dirty="0">
                <a:solidFill>
                  <a:prstClr val="black"/>
                </a:solidFill>
                <a:latin typeface="Calibri Light"/>
                <a:cs typeface="+mn-cs"/>
              </a:rPr>
              <a:t>w prawie Unii lub w prawie państwa członkowskiego może zostać wyznaczony administrator lub mogą zostać określone konkretne kryteria jego wyznaczania.</a:t>
            </a:r>
          </a:p>
          <a:p>
            <a:pPr lvl="0"/>
            <a:endParaRPr lang="pl-PL" dirty="0">
              <a:solidFill>
                <a:prstClr val="black"/>
              </a:solidFill>
              <a:latin typeface="Calibri Light"/>
              <a:cs typeface="+mn-cs"/>
            </a:endParaRPr>
          </a:p>
          <a:p>
            <a:pPr lvl="0" algn="r"/>
            <a:r>
              <a:rPr lang="pl-PL" sz="800" b="1" dirty="0">
                <a:solidFill>
                  <a:prstClr val="black"/>
                </a:solidFill>
                <a:latin typeface="Calibri Light"/>
                <a:cs typeface="+mn-cs"/>
              </a:rPr>
              <a:t>Artykuł 4.7. RODO</a:t>
            </a:r>
          </a:p>
          <a:p>
            <a:pPr lvl="0"/>
            <a:endParaRPr lang="pl-PL" dirty="0">
              <a:solidFill>
                <a:prstClr val="black"/>
              </a:solidFill>
              <a:latin typeface="Calibri Light"/>
              <a:cs typeface="+mn-cs"/>
            </a:endParaRPr>
          </a:p>
          <a:p>
            <a:pPr lvl="0">
              <a:buFontTx/>
              <a:buChar char="-"/>
            </a:pPr>
            <a:endParaRPr lang="pl-PL" dirty="0">
              <a:solidFill>
                <a:prstClr val="black"/>
              </a:solidFill>
              <a:latin typeface="Calibri Light"/>
              <a:cs typeface="+mn-cs"/>
            </a:endParaRPr>
          </a:p>
          <a:p>
            <a:pPr lvl="0"/>
            <a:endParaRPr lang="pl-PL" dirty="0">
              <a:solidFill>
                <a:prstClr val="black"/>
              </a:solidFill>
              <a:latin typeface="Calibri Light"/>
              <a:cs typeface="+mn-cs"/>
            </a:endParaRPr>
          </a:p>
          <a:p>
            <a:pPr lvl="0"/>
            <a:endParaRPr lang="pl-PL" dirty="0">
              <a:solidFill>
                <a:prstClr val="black"/>
              </a:solidFill>
              <a:latin typeface="Calibri Light"/>
              <a:cs typeface="+mn-cs"/>
            </a:endParaRP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3876351705"/>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endParaRPr lang="pl-PL" dirty="0">
              <a:solidFill>
                <a:prstClr val="black"/>
              </a:solidFill>
              <a:latin typeface="Calibri Light"/>
              <a:cs typeface="+mn-cs"/>
            </a:endParaRPr>
          </a:p>
          <a:p>
            <a:pPr lvl="0"/>
            <a:endParaRPr lang="pl-PL" b="1" dirty="0">
              <a:solidFill>
                <a:prstClr val="black"/>
              </a:solidFill>
              <a:latin typeface="Calibri Light"/>
              <a:cs typeface="+mn-cs"/>
            </a:endParaRPr>
          </a:p>
          <a:p>
            <a:pPr lvl="0"/>
            <a:endParaRPr lang="pl-PL" b="1" dirty="0">
              <a:solidFill>
                <a:prstClr val="black"/>
              </a:solidFill>
              <a:latin typeface="Calibri Light"/>
              <a:cs typeface="+mn-cs"/>
            </a:endParaRPr>
          </a:p>
          <a:p>
            <a:pPr lvl="0" algn="just"/>
            <a:r>
              <a:rPr lang="pl-PL" sz="2400" b="1" dirty="0" smtClean="0">
                <a:solidFill>
                  <a:prstClr val="black"/>
                </a:solidFill>
                <a:latin typeface="Calibri Light"/>
                <a:cs typeface="+mn-cs"/>
              </a:rPr>
              <a:t>Podmiot </a:t>
            </a:r>
            <a:r>
              <a:rPr lang="pl-PL" sz="2400" b="1" dirty="0">
                <a:solidFill>
                  <a:prstClr val="black"/>
                </a:solidFill>
                <a:latin typeface="Calibri Light"/>
                <a:cs typeface="+mn-cs"/>
              </a:rPr>
              <a:t>przetwarzający </a:t>
            </a:r>
            <a:r>
              <a:rPr lang="pl-PL" sz="2000" dirty="0">
                <a:solidFill>
                  <a:prstClr val="black"/>
                </a:solidFill>
                <a:latin typeface="Calibri Light"/>
                <a:cs typeface="+mn-cs"/>
              </a:rPr>
              <a:t>- oznacza osobę fizyczną lub prawną, organ publiczny, jednostkę lub inny podmiot, który przetwarza dane osobowe w imieniu administratora.</a:t>
            </a:r>
          </a:p>
          <a:p>
            <a:pPr lvl="0"/>
            <a:endParaRPr lang="pl-PL" dirty="0">
              <a:solidFill>
                <a:prstClr val="black"/>
              </a:solidFill>
              <a:latin typeface="Calibri Light"/>
              <a:cs typeface="+mn-cs"/>
            </a:endParaRPr>
          </a:p>
          <a:p>
            <a:pPr lvl="0" algn="r"/>
            <a:r>
              <a:rPr lang="pl-PL" sz="800" b="1" dirty="0">
                <a:solidFill>
                  <a:prstClr val="black"/>
                </a:solidFill>
                <a:latin typeface="Calibri Light"/>
                <a:cs typeface="+mn-cs"/>
              </a:rPr>
              <a:t>Artykuł 4.8. RODO</a:t>
            </a:r>
          </a:p>
          <a:p>
            <a:pPr lvl="0"/>
            <a:endParaRPr lang="pl-PL" dirty="0">
              <a:solidFill>
                <a:prstClr val="black"/>
              </a:solidFill>
              <a:latin typeface="Calibri Light"/>
              <a:cs typeface="+mn-cs"/>
            </a:endParaRPr>
          </a:p>
          <a:p>
            <a:pPr lvl="0">
              <a:buFontTx/>
              <a:buChar char="-"/>
            </a:pPr>
            <a:endParaRPr lang="pl-PL" dirty="0">
              <a:solidFill>
                <a:prstClr val="black"/>
              </a:solidFill>
              <a:latin typeface="Calibri Light"/>
              <a:cs typeface="+mn-cs"/>
            </a:endParaRPr>
          </a:p>
          <a:p>
            <a:pPr lvl="0"/>
            <a:endParaRPr lang="pl-PL" dirty="0">
              <a:solidFill>
                <a:prstClr val="black"/>
              </a:solidFill>
              <a:latin typeface="Calibri Light"/>
              <a:cs typeface="+mn-cs"/>
            </a:endParaRPr>
          </a:p>
          <a:p>
            <a:pPr lvl="0"/>
            <a:endParaRPr lang="pl-PL" dirty="0">
              <a:solidFill>
                <a:prstClr val="black"/>
              </a:solidFill>
              <a:latin typeface="Calibri Light"/>
              <a:cs typeface="+mn-cs"/>
            </a:endParaRP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3830035367"/>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endParaRPr lang="pl-PL" dirty="0">
              <a:solidFill>
                <a:prstClr val="black"/>
              </a:solidFill>
              <a:latin typeface="Calibri Light"/>
              <a:cs typeface="+mn-cs"/>
            </a:endParaRPr>
          </a:p>
          <a:p>
            <a:pPr lvl="0"/>
            <a:endParaRPr lang="pl-PL" b="1" dirty="0">
              <a:solidFill>
                <a:prstClr val="black"/>
              </a:solidFill>
              <a:latin typeface="Calibri Light"/>
              <a:cs typeface="+mn-cs"/>
            </a:endParaRPr>
          </a:p>
          <a:p>
            <a:pPr lvl="0"/>
            <a:endParaRPr lang="pl-PL" b="1" dirty="0">
              <a:solidFill>
                <a:prstClr val="black"/>
              </a:solidFill>
              <a:latin typeface="Calibri Light"/>
              <a:cs typeface="+mn-cs"/>
            </a:endParaRPr>
          </a:p>
          <a:p>
            <a:pPr lvl="0" algn="just"/>
            <a:r>
              <a:rPr lang="pl-PL" sz="2400" b="1" dirty="0">
                <a:solidFill>
                  <a:prstClr val="black"/>
                </a:solidFill>
                <a:latin typeface="Calibri Light"/>
                <a:cs typeface="+mn-cs"/>
              </a:rPr>
              <a:t>Odbiorca</a:t>
            </a:r>
            <a:r>
              <a:rPr lang="pl-PL" sz="2000" b="1" dirty="0">
                <a:solidFill>
                  <a:prstClr val="black"/>
                </a:solidFill>
                <a:latin typeface="Calibri Light"/>
                <a:cs typeface="+mn-cs"/>
              </a:rPr>
              <a:t> </a:t>
            </a:r>
            <a:r>
              <a:rPr lang="pl-PL" sz="2000" dirty="0">
                <a:solidFill>
                  <a:prstClr val="black"/>
                </a:solidFill>
                <a:latin typeface="Calibri Light"/>
                <a:cs typeface="+mn-cs"/>
              </a:rPr>
              <a:t>- oznacza osobę fizyczną lub prawną, organ publiczny, jednostkę lub inny podmiot, któremu ujawnia się dane osobowe, niezależnie od tego, czy jest stroną trzecią. Organy publiczne, które mogą otrzymywać dane osobowe w ramach konkretnego postępowania zgodnie z prawem Unii lub prawem państwa członkowskiego, nie są jednak uznawane za odbiorców; przetwarzanie tych danych przez </a:t>
            </a:r>
            <a:r>
              <a:rPr lang="pl-PL" sz="2000" dirty="0" smtClean="0">
                <a:solidFill>
                  <a:prstClr val="black"/>
                </a:solidFill>
                <a:latin typeface="Calibri Light"/>
                <a:cs typeface="+mn-cs"/>
              </a:rPr>
              <a:t>te organy </a:t>
            </a:r>
            <a:r>
              <a:rPr lang="pl-PL" sz="2000" dirty="0">
                <a:solidFill>
                  <a:prstClr val="black"/>
                </a:solidFill>
                <a:latin typeface="Calibri Light"/>
                <a:cs typeface="+mn-cs"/>
              </a:rPr>
              <a:t>publiczne musi być zgodne z przepisami o ochronie danych mającymi zastosowanie stosownie do celów przetwarzania.</a:t>
            </a:r>
          </a:p>
          <a:p>
            <a:pPr lvl="0"/>
            <a:endParaRPr lang="pl-PL" dirty="0">
              <a:solidFill>
                <a:prstClr val="black"/>
              </a:solidFill>
              <a:latin typeface="Calibri Light"/>
              <a:cs typeface="+mn-cs"/>
            </a:endParaRPr>
          </a:p>
          <a:p>
            <a:pPr lvl="0" algn="r"/>
            <a:r>
              <a:rPr lang="pl-PL" sz="800" b="1" dirty="0">
                <a:solidFill>
                  <a:prstClr val="black"/>
                </a:solidFill>
                <a:latin typeface="Calibri Light"/>
                <a:cs typeface="+mn-cs"/>
              </a:rPr>
              <a:t>Artykuł 4.9. RODO</a:t>
            </a:r>
          </a:p>
          <a:p>
            <a:pPr lvl="0"/>
            <a:endParaRPr lang="pl-PL" dirty="0">
              <a:solidFill>
                <a:prstClr val="black"/>
              </a:solidFill>
              <a:latin typeface="Calibri Light"/>
              <a:cs typeface="+mn-cs"/>
            </a:endParaRPr>
          </a:p>
          <a:p>
            <a:pPr lvl="0">
              <a:buFontTx/>
              <a:buChar char="-"/>
            </a:pPr>
            <a:endParaRPr lang="pl-PL" dirty="0">
              <a:solidFill>
                <a:prstClr val="black"/>
              </a:solidFill>
              <a:latin typeface="Calibri Light"/>
              <a:cs typeface="+mn-cs"/>
            </a:endParaRPr>
          </a:p>
          <a:p>
            <a:pPr lvl="0"/>
            <a:endParaRPr lang="pl-PL" dirty="0">
              <a:solidFill>
                <a:prstClr val="black"/>
              </a:solidFill>
              <a:latin typeface="Calibri Light"/>
              <a:cs typeface="+mn-cs"/>
            </a:endParaRPr>
          </a:p>
          <a:p>
            <a:pPr lvl="0"/>
            <a:endParaRPr lang="pl-PL" dirty="0">
              <a:solidFill>
                <a:prstClr val="black"/>
              </a:solidFill>
              <a:latin typeface="Calibri Light"/>
              <a:cs typeface="+mn-cs"/>
            </a:endParaRP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3785858024"/>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endParaRPr lang="pl-PL" dirty="0">
              <a:solidFill>
                <a:prstClr val="black"/>
              </a:solidFill>
              <a:latin typeface="Calibri Light"/>
              <a:cs typeface="+mn-cs"/>
            </a:endParaRPr>
          </a:p>
          <a:p>
            <a:pPr lvl="0"/>
            <a:endParaRPr lang="pl-PL" dirty="0">
              <a:solidFill>
                <a:prstClr val="black"/>
              </a:solidFill>
              <a:latin typeface="Calibri Light"/>
              <a:cs typeface="+mn-cs"/>
            </a:endParaRPr>
          </a:p>
          <a:p>
            <a:pPr lvl="0"/>
            <a:endParaRPr lang="pl-PL" dirty="0">
              <a:solidFill>
                <a:prstClr val="black"/>
              </a:solidFill>
              <a:latin typeface="Calibri Light"/>
              <a:cs typeface="+mn-cs"/>
            </a:endParaRPr>
          </a:p>
          <a:p>
            <a:pPr lvl="0" algn="just"/>
            <a:r>
              <a:rPr lang="pl-PL" sz="2400" b="1" dirty="0">
                <a:solidFill>
                  <a:prstClr val="black"/>
                </a:solidFill>
                <a:latin typeface="Calibri Light"/>
                <a:cs typeface="+mn-cs"/>
              </a:rPr>
              <a:t>Strona trzecia </a:t>
            </a:r>
            <a:r>
              <a:rPr lang="pl-PL" sz="2000" dirty="0">
                <a:solidFill>
                  <a:prstClr val="black"/>
                </a:solidFill>
                <a:latin typeface="Calibri Light"/>
                <a:cs typeface="+mn-cs"/>
              </a:rPr>
              <a:t>- oznacza osobę fizyczną lub prawną, organ publiczny, jednostkę lub podmiot inny niż osoba, której dane dotyczą, administrator, podmiot przetwarzający czy osoby, które – z upoważnienia administratora lub podmiotu przetwarzającego – mogą przetwarzać dane osobowe.</a:t>
            </a:r>
          </a:p>
          <a:p>
            <a:pPr lvl="0"/>
            <a:endParaRPr lang="pl-PL" dirty="0">
              <a:solidFill>
                <a:prstClr val="black"/>
              </a:solidFill>
              <a:latin typeface="Calibri Light"/>
              <a:cs typeface="+mn-cs"/>
            </a:endParaRPr>
          </a:p>
          <a:p>
            <a:pPr lvl="0" algn="r"/>
            <a:r>
              <a:rPr lang="pl-PL" sz="800" b="1" dirty="0">
                <a:solidFill>
                  <a:prstClr val="black"/>
                </a:solidFill>
                <a:latin typeface="Calibri Light"/>
                <a:cs typeface="+mn-cs"/>
              </a:rPr>
              <a:t>Artykuł 4.10. RODO</a:t>
            </a:r>
          </a:p>
          <a:p>
            <a:pPr lvl="0"/>
            <a:endParaRPr lang="pl-PL" dirty="0">
              <a:solidFill>
                <a:prstClr val="black"/>
              </a:solidFill>
              <a:latin typeface="Calibri Light"/>
              <a:cs typeface="+mn-cs"/>
            </a:endParaRP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994409093"/>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endParaRPr lang="pl-PL" dirty="0">
              <a:solidFill>
                <a:prstClr val="black"/>
              </a:solidFill>
              <a:latin typeface="Calibri Light"/>
              <a:cs typeface="+mn-cs"/>
            </a:endParaRPr>
          </a:p>
          <a:p>
            <a:pPr lvl="0"/>
            <a:endParaRPr lang="pl-PL" dirty="0">
              <a:solidFill>
                <a:prstClr val="black"/>
              </a:solidFill>
              <a:latin typeface="Calibri Light"/>
              <a:cs typeface="+mn-cs"/>
            </a:endParaRPr>
          </a:p>
          <a:p>
            <a:pPr lvl="0"/>
            <a:endParaRPr lang="pl-PL" dirty="0">
              <a:solidFill>
                <a:prstClr val="black"/>
              </a:solidFill>
              <a:latin typeface="Calibri Light"/>
              <a:cs typeface="+mn-cs"/>
            </a:endParaRPr>
          </a:p>
          <a:p>
            <a:pPr lvl="0" algn="just"/>
            <a:r>
              <a:rPr lang="pl-PL" sz="2400" b="1" dirty="0">
                <a:solidFill>
                  <a:prstClr val="black"/>
                </a:solidFill>
                <a:latin typeface="Calibri Light"/>
                <a:cs typeface="+mn-cs"/>
              </a:rPr>
              <a:t>Zgoda</a:t>
            </a:r>
            <a:r>
              <a:rPr lang="pl-PL" sz="2000" b="1" dirty="0">
                <a:solidFill>
                  <a:prstClr val="black"/>
                </a:solidFill>
                <a:latin typeface="Calibri Light"/>
                <a:cs typeface="+mn-cs"/>
              </a:rPr>
              <a:t> - </a:t>
            </a:r>
            <a:r>
              <a:rPr lang="pl-PL" sz="2000" dirty="0">
                <a:solidFill>
                  <a:prstClr val="black"/>
                </a:solidFill>
                <a:latin typeface="Calibri Light"/>
                <a:cs typeface="+mn-cs"/>
              </a:rPr>
              <a:t>osoby, której dane dotyczą oznacza dobrowolne, konkretne, świadome i jednoznaczne okazanie woli, którym osoba, której dane dotyczą, w formie oświadczenia lub wyraźnego </a:t>
            </a:r>
            <a:r>
              <a:rPr lang="pl-PL" sz="2000" dirty="0" smtClean="0">
                <a:solidFill>
                  <a:prstClr val="black"/>
                </a:solidFill>
                <a:latin typeface="Calibri Light"/>
                <a:cs typeface="+mn-cs"/>
              </a:rPr>
              <a:t>działania potwierdzającego</a:t>
            </a:r>
            <a:r>
              <a:rPr lang="pl-PL" sz="2000" dirty="0">
                <a:solidFill>
                  <a:prstClr val="black"/>
                </a:solidFill>
                <a:latin typeface="Calibri Light"/>
                <a:cs typeface="+mn-cs"/>
              </a:rPr>
              <a:t>, przyzwala na przetwarzanie dotyczących jej danych osobowych;</a:t>
            </a:r>
          </a:p>
          <a:p>
            <a:pPr lvl="0"/>
            <a:endParaRPr lang="pl-PL" dirty="0">
              <a:solidFill>
                <a:prstClr val="black"/>
              </a:solidFill>
              <a:latin typeface="Calibri Light"/>
              <a:cs typeface="+mn-cs"/>
            </a:endParaRPr>
          </a:p>
          <a:p>
            <a:pPr lvl="0" algn="r"/>
            <a:r>
              <a:rPr lang="pl-PL" sz="800" b="1" dirty="0">
                <a:solidFill>
                  <a:prstClr val="black"/>
                </a:solidFill>
                <a:latin typeface="Calibri Light"/>
                <a:cs typeface="+mn-cs"/>
              </a:rPr>
              <a:t>Artykuł 4.11. RODO</a:t>
            </a:r>
          </a:p>
          <a:p>
            <a:pPr lvl="0"/>
            <a:endParaRPr lang="pl-PL" dirty="0">
              <a:solidFill>
                <a:prstClr val="black"/>
              </a:solidFill>
              <a:latin typeface="Calibri Light"/>
              <a:cs typeface="+mn-cs"/>
            </a:endParaRP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332966992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marL="3175" lvl="0" indent="-3175"/>
            <a:endParaRPr lang="pl-PL" dirty="0">
              <a:solidFill>
                <a:prstClr val="black"/>
              </a:solidFill>
              <a:latin typeface="Calibri Light"/>
              <a:cs typeface="+mn-cs"/>
            </a:endParaRPr>
          </a:p>
          <a:p>
            <a:pPr marL="3175" lvl="0" indent="-3175"/>
            <a:endParaRPr lang="pl-PL" dirty="0">
              <a:solidFill>
                <a:prstClr val="black"/>
              </a:solidFill>
              <a:latin typeface="Calibri Light"/>
              <a:cs typeface="+mn-cs"/>
            </a:endParaRPr>
          </a:p>
          <a:p>
            <a:pPr marL="3175" lvl="0" indent="-3175"/>
            <a:endParaRPr lang="pl-PL" dirty="0">
              <a:solidFill>
                <a:prstClr val="black"/>
              </a:solidFill>
              <a:latin typeface="Calibri Light"/>
              <a:cs typeface="+mn-cs"/>
            </a:endParaRPr>
          </a:p>
          <a:p>
            <a:pPr marL="3175" lvl="0" indent="-3175" algn="just"/>
            <a:r>
              <a:rPr lang="pl-PL" sz="2400" b="1" dirty="0">
                <a:solidFill>
                  <a:prstClr val="black"/>
                </a:solidFill>
                <a:latin typeface="Calibri Light"/>
                <a:cs typeface="+mn-cs"/>
              </a:rPr>
              <a:t>Naruszenie ochrony danych osobowych </a:t>
            </a:r>
            <a:r>
              <a:rPr lang="pl-PL" sz="2000" dirty="0">
                <a:solidFill>
                  <a:prstClr val="black"/>
                </a:solidFill>
                <a:latin typeface="Calibri Light"/>
                <a:cs typeface="+mn-cs"/>
              </a:rPr>
              <a:t>- oznacza naruszenie bezpieczeństwa prowadzące </a:t>
            </a:r>
            <a:r>
              <a:rPr lang="pl-PL" sz="2000" dirty="0" smtClean="0">
                <a:solidFill>
                  <a:prstClr val="black"/>
                </a:solidFill>
                <a:latin typeface="Calibri Light"/>
                <a:cs typeface="+mn-cs"/>
              </a:rPr>
              <a:t/>
            </a:r>
            <a:br>
              <a:rPr lang="pl-PL" sz="2000" dirty="0" smtClean="0">
                <a:solidFill>
                  <a:prstClr val="black"/>
                </a:solidFill>
                <a:latin typeface="Calibri Light"/>
                <a:cs typeface="+mn-cs"/>
              </a:rPr>
            </a:br>
            <a:r>
              <a:rPr lang="pl-PL" sz="2000" dirty="0" smtClean="0">
                <a:solidFill>
                  <a:prstClr val="black"/>
                </a:solidFill>
                <a:latin typeface="Calibri Light"/>
                <a:cs typeface="+mn-cs"/>
              </a:rPr>
              <a:t>do </a:t>
            </a:r>
            <a:r>
              <a:rPr lang="pl-PL" sz="2000" dirty="0">
                <a:solidFill>
                  <a:prstClr val="black"/>
                </a:solidFill>
                <a:latin typeface="Calibri Light"/>
                <a:cs typeface="+mn-cs"/>
              </a:rPr>
              <a:t>przypadkowego lub niezgodnego z prawem zniszczenia, utracenia, zmodyfikowania, nieuprawnionego ujawnienia lub nieuprawnionego dostępu do danych osobowych przesyłanych, przechowywanych lub </a:t>
            </a:r>
            <a:r>
              <a:rPr lang="pl-PL" sz="2000" dirty="0" smtClean="0">
                <a:solidFill>
                  <a:prstClr val="black"/>
                </a:solidFill>
                <a:latin typeface="Calibri Light"/>
                <a:cs typeface="+mn-cs"/>
              </a:rPr>
              <a:t>w inny </a:t>
            </a:r>
            <a:r>
              <a:rPr lang="pl-PL" sz="2000" dirty="0">
                <a:solidFill>
                  <a:prstClr val="black"/>
                </a:solidFill>
                <a:latin typeface="Calibri Light"/>
                <a:cs typeface="+mn-cs"/>
              </a:rPr>
              <a:t>sposób przetwarzanych.</a:t>
            </a:r>
          </a:p>
          <a:p>
            <a:pPr marL="3175" lvl="0" indent="-3175"/>
            <a:endParaRPr lang="pl-PL" b="1" dirty="0">
              <a:solidFill>
                <a:prstClr val="black"/>
              </a:solidFill>
              <a:latin typeface="Calibri Light"/>
              <a:cs typeface="+mn-cs"/>
            </a:endParaRPr>
          </a:p>
          <a:p>
            <a:pPr marL="3175" lvl="0" indent="-3175"/>
            <a:endParaRPr lang="pl-PL" dirty="0">
              <a:solidFill>
                <a:prstClr val="black"/>
              </a:solidFill>
              <a:latin typeface="Calibri Light"/>
              <a:cs typeface="+mn-cs"/>
            </a:endParaRPr>
          </a:p>
          <a:p>
            <a:pPr marL="3175" lvl="0" indent="-3175" algn="r"/>
            <a:r>
              <a:rPr lang="pl-PL" sz="800" b="1" dirty="0">
                <a:solidFill>
                  <a:prstClr val="black"/>
                </a:solidFill>
                <a:latin typeface="Calibri Light"/>
                <a:cs typeface="+mn-cs"/>
              </a:rPr>
              <a:t>Artykuł 4.12. RODO</a:t>
            </a:r>
          </a:p>
          <a:p>
            <a:pPr marL="3175" lvl="0" indent="-3175"/>
            <a:endParaRPr lang="pl-PL" dirty="0">
              <a:solidFill>
                <a:prstClr val="black"/>
              </a:solidFill>
              <a:latin typeface="Calibri Light"/>
              <a:cs typeface="+mn-cs"/>
            </a:endParaRPr>
          </a:p>
          <a:p>
            <a:pPr marL="3175" lvl="0" indent="-3175"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559063682"/>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marL="3175" lvl="0" indent="-3175"/>
            <a:endParaRPr lang="pl-PL" dirty="0">
              <a:solidFill>
                <a:prstClr val="black"/>
              </a:solidFill>
              <a:latin typeface="Calibri Light"/>
              <a:cs typeface="+mn-cs"/>
            </a:endParaRPr>
          </a:p>
          <a:p>
            <a:pPr marL="3175" lvl="0" indent="-3175"/>
            <a:endParaRPr lang="pl-PL" dirty="0">
              <a:solidFill>
                <a:prstClr val="black"/>
              </a:solidFill>
              <a:latin typeface="Calibri Light"/>
              <a:cs typeface="+mn-cs"/>
            </a:endParaRPr>
          </a:p>
          <a:p>
            <a:pPr marL="3175" lvl="0" indent="-3175"/>
            <a:endParaRPr lang="pl-PL" dirty="0">
              <a:solidFill>
                <a:prstClr val="black"/>
              </a:solidFill>
              <a:latin typeface="Calibri Light"/>
              <a:cs typeface="+mn-cs"/>
            </a:endParaRPr>
          </a:p>
          <a:p>
            <a:pPr marL="3175" lvl="0" indent="-3175" algn="just"/>
            <a:r>
              <a:rPr lang="pl-PL" sz="2400" b="1" dirty="0" smtClean="0">
                <a:solidFill>
                  <a:prstClr val="black"/>
                </a:solidFill>
                <a:latin typeface="Calibri Light"/>
                <a:cs typeface="+mn-cs"/>
              </a:rPr>
              <a:t>Dane </a:t>
            </a:r>
            <a:r>
              <a:rPr lang="pl-PL" sz="2400" b="1" dirty="0">
                <a:solidFill>
                  <a:prstClr val="black"/>
                </a:solidFill>
                <a:latin typeface="Calibri Light"/>
                <a:cs typeface="+mn-cs"/>
              </a:rPr>
              <a:t>genetyczne </a:t>
            </a:r>
            <a:r>
              <a:rPr lang="pl-PL" sz="2000" dirty="0">
                <a:solidFill>
                  <a:prstClr val="black"/>
                </a:solidFill>
                <a:latin typeface="Calibri Light"/>
                <a:cs typeface="+mn-cs"/>
              </a:rPr>
              <a:t>- oznaczają dane osobowe dotyczące odziedziczonych lub nabytych cech genetycznych osoby fizycznej, które ujawniają niepowtarzalne informacje o fizjologii lub zdrowiu tej osoby i które wynikają </a:t>
            </a:r>
            <a:r>
              <a:rPr lang="pl-PL" sz="2000" dirty="0" smtClean="0">
                <a:solidFill>
                  <a:prstClr val="black"/>
                </a:solidFill>
                <a:latin typeface="Calibri Light"/>
                <a:cs typeface="+mn-cs"/>
              </a:rPr>
              <a:t>w szczególności </a:t>
            </a:r>
            <a:r>
              <a:rPr lang="pl-PL" sz="2000" dirty="0">
                <a:solidFill>
                  <a:prstClr val="black"/>
                </a:solidFill>
                <a:latin typeface="Calibri Light"/>
                <a:cs typeface="+mn-cs"/>
              </a:rPr>
              <a:t>z analizy próbki biologicznej pochodzącej od tej osoby fizycznej.</a:t>
            </a:r>
          </a:p>
          <a:p>
            <a:pPr marL="3175" lvl="0" indent="-3175"/>
            <a:endParaRPr lang="pl-PL" dirty="0">
              <a:solidFill>
                <a:prstClr val="black"/>
              </a:solidFill>
              <a:latin typeface="Calibri Light"/>
              <a:cs typeface="+mn-cs"/>
            </a:endParaRPr>
          </a:p>
          <a:p>
            <a:pPr marL="3175" lvl="0" indent="-3175" algn="r"/>
            <a:r>
              <a:rPr lang="pl-PL" sz="800" b="1" dirty="0">
                <a:solidFill>
                  <a:prstClr val="black"/>
                </a:solidFill>
                <a:latin typeface="Calibri Light"/>
                <a:cs typeface="+mn-cs"/>
              </a:rPr>
              <a:t>Artykuł 4.13. RODO</a:t>
            </a:r>
          </a:p>
          <a:p>
            <a:pPr marL="3175" lvl="0" indent="-3175"/>
            <a:endParaRPr lang="pl-PL" dirty="0">
              <a:solidFill>
                <a:prstClr val="black"/>
              </a:solidFill>
              <a:latin typeface="Calibri Light"/>
              <a:cs typeface="+mn-cs"/>
            </a:endParaRPr>
          </a:p>
          <a:p>
            <a:pPr marL="3175" lvl="0" indent="-3175"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229644219"/>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endParaRPr lang="pl-PL" dirty="0">
              <a:solidFill>
                <a:prstClr val="black"/>
              </a:solidFill>
              <a:latin typeface="Calibri Light"/>
              <a:cs typeface="+mn-cs"/>
            </a:endParaRPr>
          </a:p>
          <a:p>
            <a:pPr lvl="0"/>
            <a:endParaRPr lang="pl-PL" dirty="0">
              <a:solidFill>
                <a:prstClr val="black"/>
              </a:solidFill>
              <a:latin typeface="Calibri Light"/>
              <a:cs typeface="+mn-cs"/>
            </a:endParaRPr>
          </a:p>
          <a:p>
            <a:pPr lvl="0"/>
            <a:endParaRPr lang="pl-PL" dirty="0">
              <a:solidFill>
                <a:prstClr val="black"/>
              </a:solidFill>
              <a:latin typeface="Calibri Light"/>
              <a:cs typeface="+mn-cs"/>
            </a:endParaRPr>
          </a:p>
          <a:p>
            <a:pPr lvl="0" algn="just"/>
            <a:r>
              <a:rPr lang="pl-PL" sz="2400" b="1" dirty="0" smtClean="0">
                <a:solidFill>
                  <a:prstClr val="black"/>
                </a:solidFill>
                <a:latin typeface="Calibri Light"/>
                <a:cs typeface="+mn-cs"/>
              </a:rPr>
              <a:t>Dane </a:t>
            </a:r>
            <a:r>
              <a:rPr lang="pl-PL" sz="2400" b="1" dirty="0">
                <a:solidFill>
                  <a:prstClr val="black"/>
                </a:solidFill>
                <a:latin typeface="Calibri Light"/>
                <a:cs typeface="+mn-cs"/>
              </a:rPr>
              <a:t>biometryczne </a:t>
            </a:r>
            <a:r>
              <a:rPr lang="pl-PL" sz="2000" dirty="0">
                <a:solidFill>
                  <a:prstClr val="black"/>
                </a:solidFill>
                <a:latin typeface="Calibri Light"/>
                <a:cs typeface="+mn-cs"/>
              </a:rPr>
              <a:t>- oznaczają dane osobowe, które wynikają ze specjalnego przetwarzania technicznego, dotyczą cech fizycznych, fizjologicznych lub behawioralnych osoby fizycznej oraz umożliwiają lub potwierdzają jednoznaczną identyfikację tej osoby, takie jak wizerunek twarzy lub dane daktyloskopijne.</a:t>
            </a:r>
          </a:p>
          <a:p>
            <a:pPr lvl="0"/>
            <a:endParaRPr lang="pl-PL" dirty="0">
              <a:solidFill>
                <a:prstClr val="black"/>
              </a:solidFill>
              <a:latin typeface="Calibri Light"/>
              <a:cs typeface="+mn-cs"/>
            </a:endParaRPr>
          </a:p>
          <a:p>
            <a:pPr lvl="0" algn="r"/>
            <a:r>
              <a:rPr lang="pl-PL" sz="800" b="1" dirty="0">
                <a:solidFill>
                  <a:prstClr val="black"/>
                </a:solidFill>
                <a:latin typeface="Calibri Light"/>
                <a:cs typeface="+mn-cs"/>
              </a:rPr>
              <a:t>Artykuł 4.14. RODO</a:t>
            </a:r>
          </a:p>
          <a:p>
            <a:pPr lvl="0"/>
            <a:endParaRPr lang="pl-PL" dirty="0">
              <a:solidFill>
                <a:prstClr val="black"/>
              </a:solidFill>
              <a:latin typeface="Calibri Light"/>
              <a:cs typeface="+mn-cs"/>
            </a:endParaRP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19925836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endParaRPr lang="pl-PL" dirty="0">
              <a:solidFill>
                <a:prstClr val="black"/>
              </a:solidFill>
              <a:latin typeface="Calibri Light"/>
              <a:cs typeface="+mn-cs"/>
            </a:endParaRPr>
          </a:p>
          <a:p>
            <a:pPr lvl="0"/>
            <a:endParaRPr lang="pl-PL" dirty="0">
              <a:solidFill>
                <a:prstClr val="black"/>
              </a:solidFill>
              <a:latin typeface="Calibri Light"/>
              <a:cs typeface="+mn-cs"/>
            </a:endParaRPr>
          </a:p>
          <a:p>
            <a:pPr lvl="0"/>
            <a:endParaRPr lang="pl-PL" dirty="0">
              <a:solidFill>
                <a:prstClr val="black"/>
              </a:solidFill>
              <a:latin typeface="Calibri Light"/>
              <a:cs typeface="+mn-cs"/>
            </a:endParaRPr>
          </a:p>
          <a:p>
            <a:pPr lvl="0" algn="just"/>
            <a:r>
              <a:rPr lang="pl-PL" sz="2400" b="1" dirty="0" smtClean="0">
                <a:solidFill>
                  <a:prstClr val="black"/>
                </a:solidFill>
                <a:latin typeface="Calibri Light"/>
                <a:cs typeface="+mn-cs"/>
              </a:rPr>
              <a:t>Dane </a:t>
            </a:r>
            <a:r>
              <a:rPr lang="pl-PL" sz="2400" b="1" dirty="0">
                <a:solidFill>
                  <a:prstClr val="black"/>
                </a:solidFill>
                <a:latin typeface="Calibri Light"/>
                <a:cs typeface="+mn-cs"/>
              </a:rPr>
              <a:t>dotyczące zdrowia </a:t>
            </a:r>
            <a:r>
              <a:rPr lang="pl-PL" sz="2000" dirty="0">
                <a:solidFill>
                  <a:prstClr val="black"/>
                </a:solidFill>
                <a:latin typeface="Calibri Light"/>
                <a:cs typeface="+mn-cs"/>
              </a:rPr>
              <a:t>- oznaczają dane osobowe o zdrowiu fizycznym lub psychicznym osoby fizycznej – w tym o korzystaniu z usług opieki zdrowotnej – ujawniające informacje o stanie jej zdrowia.</a:t>
            </a:r>
          </a:p>
          <a:p>
            <a:pPr lvl="0"/>
            <a:endParaRPr lang="pl-PL" dirty="0">
              <a:solidFill>
                <a:prstClr val="black"/>
              </a:solidFill>
              <a:latin typeface="Calibri Light"/>
              <a:cs typeface="+mn-cs"/>
            </a:endParaRPr>
          </a:p>
          <a:p>
            <a:pPr lvl="0" algn="r"/>
            <a:r>
              <a:rPr lang="pl-PL" sz="800" b="1" dirty="0">
                <a:solidFill>
                  <a:prstClr val="black"/>
                </a:solidFill>
                <a:latin typeface="Calibri Light"/>
                <a:cs typeface="+mn-cs"/>
              </a:rPr>
              <a:t>Artykuł 4.15. RODO</a:t>
            </a:r>
          </a:p>
          <a:p>
            <a:pPr lvl="0"/>
            <a:endParaRPr lang="pl-PL" dirty="0">
              <a:solidFill>
                <a:prstClr val="black"/>
              </a:solidFill>
              <a:latin typeface="Calibri Light"/>
              <a:cs typeface="+mn-cs"/>
            </a:endParaRP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2802689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lstStyle/>
          <a:p>
            <a:pPr algn="just" eaLnBrk="1" hangingPunct="1">
              <a:buSzPct val="100000"/>
              <a:defRPr/>
            </a:pPr>
            <a:r>
              <a:rPr lang="pl-PL" sz="2400" b="1" u="sng" dirty="0">
                <a:latin typeface="+mj-lt"/>
              </a:rPr>
              <a:t>Prawodawstwo Polskie (c.d.):</a:t>
            </a:r>
          </a:p>
          <a:p>
            <a:pPr marL="342900" indent="-342900" algn="just" eaLnBrk="1" hangingPunct="1">
              <a:buSzPct val="100000"/>
              <a:buFont typeface="Arial" panose="020B0604020202020204" pitchFamily="34" charset="0"/>
              <a:buChar char="•"/>
              <a:defRPr/>
            </a:pPr>
            <a:endParaRPr lang="pl-PL" sz="2000" dirty="0" smtClean="0">
              <a:latin typeface="+mj-lt"/>
            </a:endParaRPr>
          </a:p>
          <a:p>
            <a:pPr marL="342900" indent="-342900" algn="just" eaLnBrk="1" hangingPunct="1">
              <a:buSzPct val="100000"/>
              <a:buFont typeface="Arial" panose="020B0604020202020204" pitchFamily="34" charset="0"/>
              <a:buChar char="•"/>
              <a:defRPr/>
            </a:pPr>
            <a:r>
              <a:rPr lang="pl-PL" sz="2000" dirty="0" smtClean="0">
                <a:latin typeface="+mj-lt"/>
              </a:rPr>
              <a:t>Rozporządzenie </a:t>
            </a:r>
            <a:r>
              <a:rPr lang="pl-PL" sz="2000" dirty="0">
                <a:latin typeface="+mj-lt"/>
              </a:rPr>
              <a:t>Ministra Administracji i Cyfryzacji z dnia 11 maja 2015 r. w sprawie trybu i sposobu realizacji zadań w celu zapewniania przestrzegania przepisów o ochronie danych osobowych przez administratora bezpieczeństwa informacji (</a:t>
            </a:r>
            <a:r>
              <a:rPr lang="pl-PL" sz="2000" i="1" dirty="0">
                <a:latin typeface="+mj-lt"/>
              </a:rPr>
              <a:t>Dz.U. z 2015 r., poz. 745</a:t>
            </a:r>
            <a:r>
              <a:rPr lang="pl-PL" sz="2000" dirty="0">
                <a:latin typeface="+mj-lt"/>
              </a:rPr>
              <a:t>) – wydane na podstawie art. 36a ust. 9 pkt 1 </a:t>
            </a:r>
            <a:r>
              <a:rPr lang="pl-PL" sz="2000" dirty="0" err="1">
                <a:latin typeface="+mj-lt"/>
              </a:rPr>
              <a:t>o.d.o</a:t>
            </a:r>
            <a:r>
              <a:rPr lang="pl-PL" sz="2000" dirty="0">
                <a:latin typeface="+mj-lt"/>
              </a:rPr>
              <a:t>.</a:t>
            </a:r>
          </a:p>
          <a:p>
            <a:pPr marL="342900" indent="-342900" algn="just" eaLnBrk="1" hangingPunct="1">
              <a:buSzPct val="100000"/>
              <a:buFont typeface="Arial" panose="020B0604020202020204" pitchFamily="34" charset="0"/>
              <a:buChar char="•"/>
              <a:defRPr/>
            </a:pPr>
            <a:r>
              <a:rPr lang="pl-PL" sz="2000" dirty="0">
                <a:latin typeface="+mj-lt"/>
              </a:rPr>
              <a:t>Rozporządzenie Ministra Administracji i Cyfryzacji z dnia 11 maja 2015 r. w sprawie sposobu prowadzenia przez administratora bezpieczeństwa informacji rejestru zbiorów danych (</a:t>
            </a:r>
            <a:r>
              <a:rPr lang="pl-PL" sz="2000" i="1" dirty="0">
                <a:latin typeface="+mj-lt"/>
              </a:rPr>
              <a:t>Dz.U. z 2015 r., poz. 719</a:t>
            </a:r>
            <a:r>
              <a:rPr lang="pl-PL" sz="2000" dirty="0">
                <a:latin typeface="+mj-lt"/>
              </a:rPr>
              <a:t>) – wydane </a:t>
            </a:r>
            <a:r>
              <a:rPr lang="pl-PL" sz="2000" dirty="0" smtClean="0">
                <a:latin typeface="+mj-lt"/>
              </a:rPr>
              <a:t>na podstawie </a:t>
            </a:r>
            <a:r>
              <a:rPr lang="pl-PL" sz="2000" dirty="0">
                <a:latin typeface="+mj-lt"/>
              </a:rPr>
              <a:t>art. 36a ust. 9 pkt 2 </a:t>
            </a:r>
            <a:r>
              <a:rPr lang="pl-PL" sz="2000" dirty="0" err="1">
                <a:latin typeface="+mj-lt"/>
              </a:rPr>
              <a:t>o.d.o</a:t>
            </a:r>
            <a:r>
              <a:rPr lang="pl-PL" sz="2000" dirty="0">
                <a:latin typeface="+mj-lt"/>
              </a:rPr>
              <a:t>.</a:t>
            </a:r>
          </a:p>
          <a:p>
            <a:pPr marL="342900" indent="-342900" algn="just" eaLnBrk="1" hangingPunct="1">
              <a:buSzPct val="100000"/>
              <a:buFont typeface="Arial" panose="020B0604020202020204" pitchFamily="34" charset="0"/>
              <a:buChar char="•"/>
              <a:defRPr/>
            </a:pPr>
            <a:r>
              <a:rPr lang="pl-PL" sz="2000" dirty="0">
                <a:latin typeface="+mj-lt"/>
              </a:rPr>
              <a:t>Rozporządzenie Ministra Administracji i Cyfryzacji z dnia 10 grudnia 2014 r. w sprawie wzorów zgłoszeń powołania i odwołania administratora bezpieczeństwa informacji (</a:t>
            </a:r>
            <a:r>
              <a:rPr lang="pl-PL" sz="2000" i="1" dirty="0">
                <a:latin typeface="+mj-lt"/>
              </a:rPr>
              <a:t>Dz.U. z 2014 r., poz. 1934</a:t>
            </a:r>
            <a:r>
              <a:rPr lang="pl-PL" sz="2000" dirty="0">
                <a:latin typeface="+mj-lt"/>
              </a:rPr>
              <a:t>) – wydane </a:t>
            </a:r>
            <a:r>
              <a:rPr lang="pl-PL" sz="2000" dirty="0" smtClean="0">
                <a:latin typeface="+mj-lt"/>
              </a:rPr>
              <a:t>na podstawie </a:t>
            </a:r>
            <a:r>
              <a:rPr lang="pl-PL" sz="2000" dirty="0">
                <a:latin typeface="+mj-lt"/>
              </a:rPr>
              <a:t>art. 46f </a:t>
            </a:r>
            <a:r>
              <a:rPr lang="pl-PL" sz="2000" dirty="0" err="1">
                <a:latin typeface="+mj-lt"/>
              </a:rPr>
              <a:t>o.d.o</a:t>
            </a:r>
            <a:r>
              <a:rPr lang="pl-PL" sz="2000" dirty="0">
                <a:latin typeface="+mj-lt"/>
              </a:rPr>
              <a:t>.</a:t>
            </a:r>
          </a:p>
          <a:p>
            <a:pPr eaLnBrk="1" hangingPunct="1">
              <a:buSzPct val="100000"/>
              <a:buFont typeface="Wingdings 2" pitchFamily="18" charset="2"/>
              <a:buNone/>
            </a:pPr>
            <a:endParaRPr lang="pl-PL" sz="2000" b="1" dirty="0"/>
          </a:p>
          <a:p>
            <a:pPr eaLnBrk="1" hangingPunct="1">
              <a:buSzPct val="100000"/>
              <a:buFont typeface="Wingdings 2" pitchFamily="18" charset="2"/>
              <a:buNone/>
            </a:pPr>
            <a:endParaRPr lang="pl-PL" sz="2000" b="1" dirty="0"/>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53731931"/>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endParaRPr lang="pl-PL" dirty="0">
              <a:solidFill>
                <a:prstClr val="black"/>
              </a:solidFill>
              <a:latin typeface="Calibri Light"/>
              <a:cs typeface="+mn-cs"/>
            </a:endParaRPr>
          </a:p>
          <a:p>
            <a:pPr lvl="0" algn="just"/>
            <a:r>
              <a:rPr lang="pl-PL" sz="2400" b="1" dirty="0">
                <a:solidFill>
                  <a:prstClr val="black"/>
                </a:solidFill>
                <a:latin typeface="Calibri Light"/>
                <a:cs typeface="+mn-cs"/>
              </a:rPr>
              <a:t>Główna jednostka organizacyjna </a:t>
            </a:r>
            <a:r>
              <a:rPr lang="pl-PL" sz="2000" dirty="0">
                <a:solidFill>
                  <a:prstClr val="black"/>
                </a:solidFill>
                <a:latin typeface="Calibri Light"/>
                <a:cs typeface="+mn-cs"/>
              </a:rPr>
              <a:t>- oznacza:</a:t>
            </a:r>
          </a:p>
          <a:p>
            <a:pPr lvl="0" algn="just"/>
            <a:r>
              <a:rPr lang="pl-PL" sz="2000" b="1" dirty="0">
                <a:solidFill>
                  <a:prstClr val="black"/>
                </a:solidFill>
                <a:latin typeface="Calibri Light"/>
                <a:cs typeface="+mn-cs"/>
              </a:rPr>
              <a:t>a) </a:t>
            </a:r>
            <a:r>
              <a:rPr lang="pl-PL" sz="2000" dirty="0">
                <a:solidFill>
                  <a:prstClr val="black"/>
                </a:solidFill>
                <a:latin typeface="Calibri Light"/>
                <a:cs typeface="+mn-cs"/>
              </a:rPr>
              <a:t>jeżeli chodzi o administratora posiadającego jednostki organizacyjne w więcej niż jednym państwie członkowskim – miejsce, w którym znajduje się jego centralna administracja w Unii, a jeżeli decyzje </a:t>
            </a:r>
            <a:r>
              <a:rPr lang="pl-PL" sz="2000" dirty="0" smtClean="0">
                <a:solidFill>
                  <a:prstClr val="black"/>
                </a:solidFill>
                <a:latin typeface="Calibri Light"/>
                <a:cs typeface="+mn-cs"/>
              </a:rPr>
              <a:t>co do celów </a:t>
            </a:r>
            <a:r>
              <a:rPr lang="pl-PL" sz="2000" dirty="0">
                <a:solidFill>
                  <a:prstClr val="black"/>
                </a:solidFill>
                <a:latin typeface="Calibri Light"/>
                <a:cs typeface="+mn-cs"/>
              </a:rPr>
              <a:t>i sposobów przetwarzania danych osobowych zapadają w innej jednostce organizacyjnej tego administratora w Unii i ta jednostka organizacyjna ma prawo nakazać wykonanie takich decyzji, </a:t>
            </a:r>
            <a:r>
              <a:rPr lang="pl-PL" sz="2000" dirty="0" smtClean="0">
                <a:solidFill>
                  <a:prstClr val="black"/>
                </a:solidFill>
                <a:latin typeface="Calibri Light"/>
                <a:cs typeface="+mn-cs"/>
              </a:rPr>
              <a:t>to za główną </a:t>
            </a:r>
            <a:r>
              <a:rPr lang="pl-PL" sz="2000" dirty="0">
                <a:solidFill>
                  <a:prstClr val="black"/>
                </a:solidFill>
                <a:latin typeface="Calibri Light"/>
                <a:cs typeface="+mn-cs"/>
              </a:rPr>
              <a:t>jednostkę organizacyjną uznaje się jednostkę organizacyjną, w której zapadają takie decyzje.</a:t>
            </a:r>
          </a:p>
          <a:p>
            <a:pPr lvl="0" algn="just"/>
            <a:endParaRPr lang="pl-PL" sz="2000" dirty="0">
              <a:solidFill>
                <a:prstClr val="black"/>
              </a:solidFill>
              <a:latin typeface="Calibri Light"/>
              <a:cs typeface="+mn-cs"/>
            </a:endParaRPr>
          </a:p>
          <a:p>
            <a:pPr lvl="0" algn="just"/>
            <a:r>
              <a:rPr lang="pl-PL" sz="2000" b="1" dirty="0">
                <a:solidFill>
                  <a:prstClr val="black"/>
                </a:solidFill>
                <a:latin typeface="Calibri Light"/>
                <a:cs typeface="+mn-cs"/>
              </a:rPr>
              <a:t>b) </a:t>
            </a:r>
            <a:r>
              <a:rPr lang="pl-PL" sz="2000" dirty="0">
                <a:solidFill>
                  <a:prstClr val="black"/>
                </a:solidFill>
                <a:latin typeface="Calibri Light"/>
                <a:cs typeface="+mn-cs"/>
              </a:rPr>
              <a:t>jeżeli chodzi o podmiot przetwarzający posiadający jednostki organizacyjne w więcej niż jednym państwie członkowskim – miejsce, w którym znajduje się jego centralna administracja w Unii lub, </a:t>
            </a:r>
            <a:r>
              <a:rPr lang="pl-PL" sz="2000" dirty="0" smtClean="0">
                <a:solidFill>
                  <a:prstClr val="black"/>
                </a:solidFill>
                <a:latin typeface="Calibri Light"/>
                <a:cs typeface="+mn-cs"/>
              </a:rPr>
              <a:t>w przypadku </a:t>
            </a:r>
            <a:r>
              <a:rPr lang="pl-PL" sz="2000" dirty="0">
                <a:solidFill>
                  <a:prstClr val="black"/>
                </a:solidFill>
                <a:latin typeface="Calibri Light"/>
                <a:cs typeface="+mn-cs"/>
              </a:rPr>
              <a:t>gdy podmiot przetwarzający nie ma centralnej administracji w Unii – jednostkę organizacyjną podmiotu przetwarzającego w Unii, w której odbywają się główne czynności przetwarzania w ramach działalności jednostki organizacyjnej podmiotu przetwarzającego, w zakresie w jakim podmiot przetwarzający podlega szczególnym obowiązkom na mocy niniejszego rozporządzenia.</a:t>
            </a:r>
          </a:p>
          <a:p>
            <a:pPr lvl="0" algn="r"/>
            <a:r>
              <a:rPr lang="pl-PL" sz="800" b="1" dirty="0">
                <a:solidFill>
                  <a:prstClr val="black"/>
                </a:solidFill>
                <a:latin typeface="Calibri Light"/>
                <a:cs typeface="+mn-cs"/>
              </a:rPr>
              <a:t>Artykuł 4.16. RODO</a:t>
            </a:r>
          </a:p>
          <a:p>
            <a:pPr lvl="0"/>
            <a:endParaRPr lang="pl-PL" dirty="0">
              <a:solidFill>
                <a:prstClr val="black"/>
              </a:solidFill>
              <a:latin typeface="Calibri Light"/>
              <a:cs typeface="+mn-cs"/>
            </a:endParaRP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40384764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marL="461963" lvl="0" indent="-285750">
              <a:buFontTx/>
              <a:buChar char="-"/>
            </a:pPr>
            <a:endParaRPr lang="pl-PL" dirty="0">
              <a:solidFill>
                <a:prstClr val="black"/>
              </a:solidFill>
              <a:latin typeface="Calibri Light"/>
              <a:cs typeface="+mn-cs"/>
            </a:endParaRPr>
          </a:p>
          <a:p>
            <a:pPr marL="461963" lvl="0" indent="-285750">
              <a:buFontTx/>
              <a:buChar char="-"/>
            </a:pPr>
            <a:endParaRPr lang="pl-PL" dirty="0">
              <a:solidFill>
                <a:prstClr val="black"/>
              </a:solidFill>
              <a:latin typeface="Calibri Light"/>
              <a:cs typeface="+mn-cs"/>
            </a:endParaRPr>
          </a:p>
          <a:p>
            <a:pPr marL="176213" lvl="0"/>
            <a:endParaRPr lang="pl-PL" dirty="0">
              <a:solidFill>
                <a:prstClr val="black"/>
              </a:solidFill>
              <a:latin typeface="Calibri Light"/>
              <a:cs typeface="+mn-cs"/>
            </a:endParaRPr>
          </a:p>
          <a:p>
            <a:pPr lvl="0" algn="just"/>
            <a:r>
              <a:rPr lang="pl-PL" sz="2400" b="1" dirty="0" smtClean="0">
                <a:solidFill>
                  <a:prstClr val="black"/>
                </a:solidFill>
                <a:latin typeface="Calibri Light"/>
                <a:cs typeface="+mn-cs"/>
              </a:rPr>
              <a:t>Przedstawiciel </a:t>
            </a:r>
            <a:r>
              <a:rPr lang="pl-PL" sz="2000" dirty="0" smtClean="0">
                <a:solidFill>
                  <a:prstClr val="black"/>
                </a:solidFill>
                <a:latin typeface="Calibri Light"/>
                <a:cs typeface="+mn-cs"/>
              </a:rPr>
              <a:t>- oznacza osobę fizyczną lub prawną mającą miejsce zamieszkania lub siedzibę w Unii, która </a:t>
            </a:r>
            <a:r>
              <a:rPr lang="pl-PL" sz="2000" dirty="0">
                <a:solidFill>
                  <a:prstClr val="black"/>
                </a:solidFill>
                <a:latin typeface="Calibri Light"/>
                <a:cs typeface="+mn-cs"/>
              </a:rPr>
              <a:t>została </a:t>
            </a:r>
            <a:r>
              <a:rPr lang="pl-PL" sz="2000" dirty="0" smtClean="0">
                <a:solidFill>
                  <a:prstClr val="black"/>
                </a:solidFill>
                <a:latin typeface="Calibri Light"/>
                <a:cs typeface="+mn-cs"/>
              </a:rPr>
              <a:t>wyznaczona </a:t>
            </a:r>
            <a:r>
              <a:rPr lang="pl-PL" sz="2000" dirty="0">
                <a:solidFill>
                  <a:prstClr val="black"/>
                </a:solidFill>
                <a:latin typeface="Calibri Light"/>
                <a:cs typeface="+mn-cs"/>
              </a:rPr>
              <a:t>na piśmie przez administratora lub podmiot przetwarzający na mocy art. 27 </a:t>
            </a:r>
            <a:r>
              <a:rPr lang="pl-PL" sz="2000" dirty="0" smtClean="0">
                <a:solidFill>
                  <a:prstClr val="black"/>
                </a:solidFill>
                <a:latin typeface="Calibri Light"/>
                <a:cs typeface="+mn-cs"/>
              </a:rPr>
              <a:t>do reprezentowania </a:t>
            </a:r>
            <a:r>
              <a:rPr lang="pl-PL" sz="2000" dirty="0">
                <a:solidFill>
                  <a:prstClr val="black"/>
                </a:solidFill>
                <a:latin typeface="Calibri Light"/>
                <a:cs typeface="+mn-cs"/>
              </a:rPr>
              <a:t>administratora lub podmiotu przetwarzającego w zakresie ich obowiązków wynikających z niniejszego rozporządzenia.</a:t>
            </a:r>
          </a:p>
          <a:p>
            <a:pPr marL="176213" lvl="0"/>
            <a:endParaRPr lang="pl-PL" dirty="0">
              <a:solidFill>
                <a:prstClr val="black"/>
              </a:solidFill>
              <a:latin typeface="Calibri Light"/>
              <a:cs typeface="+mn-cs"/>
            </a:endParaRPr>
          </a:p>
          <a:p>
            <a:pPr marL="176213" lvl="0" algn="r"/>
            <a:r>
              <a:rPr lang="pl-PL" sz="800" b="1" dirty="0">
                <a:solidFill>
                  <a:prstClr val="black"/>
                </a:solidFill>
                <a:latin typeface="Calibri Light"/>
                <a:cs typeface="+mn-cs"/>
              </a:rPr>
              <a:t>Artykuł 4.17. RODO</a:t>
            </a:r>
          </a:p>
          <a:p>
            <a:pPr marL="176213" lvl="0"/>
            <a:endParaRPr lang="pl-PL" dirty="0">
              <a:solidFill>
                <a:prstClr val="black"/>
              </a:solidFill>
              <a:latin typeface="Calibri Light"/>
              <a:cs typeface="+mn-cs"/>
            </a:endParaRP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3607753804"/>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buFontTx/>
              <a:buChar char="-"/>
            </a:pPr>
            <a:endParaRPr lang="pl-PL" dirty="0">
              <a:solidFill>
                <a:prstClr val="black"/>
              </a:solidFill>
              <a:latin typeface="Calibri Light"/>
              <a:cs typeface="+mn-cs"/>
            </a:endParaRPr>
          </a:p>
          <a:p>
            <a:pPr lvl="0">
              <a:buFontTx/>
              <a:buChar char="-"/>
            </a:pPr>
            <a:endParaRPr lang="pl-PL" dirty="0">
              <a:solidFill>
                <a:prstClr val="black"/>
              </a:solidFill>
              <a:latin typeface="Calibri Light"/>
              <a:cs typeface="+mn-cs"/>
            </a:endParaRPr>
          </a:p>
          <a:p>
            <a:pPr lvl="0"/>
            <a:endParaRPr lang="pl-PL" dirty="0">
              <a:solidFill>
                <a:prstClr val="black"/>
              </a:solidFill>
              <a:latin typeface="Calibri Light"/>
              <a:cs typeface="+mn-cs"/>
            </a:endParaRPr>
          </a:p>
          <a:p>
            <a:pPr lvl="0" algn="just"/>
            <a:r>
              <a:rPr lang="pl-PL" sz="2400" b="1" dirty="0">
                <a:solidFill>
                  <a:prstClr val="black"/>
                </a:solidFill>
                <a:latin typeface="Calibri Light"/>
                <a:cs typeface="+mn-cs"/>
              </a:rPr>
              <a:t>Przedsiębiorca </a:t>
            </a:r>
            <a:r>
              <a:rPr lang="pl-PL" sz="2000" dirty="0">
                <a:solidFill>
                  <a:prstClr val="black"/>
                </a:solidFill>
                <a:latin typeface="Calibri Light"/>
                <a:cs typeface="+mn-cs"/>
              </a:rPr>
              <a:t>- oznacza osobę fizyczną lub prawną prowadzącą działalność gospodarczą, niezależnie </a:t>
            </a:r>
            <a:r>
              <a:rPr lang="pl-PL" sz="2000" dirty="0" smtClean="0">
                <a:solidFill>
                  <a:prstClr val="black"/>
                </a:solidFill>
                <a:latin typeface="Calibri Light"/>
                <a:cs typeface="+mn-cs"/>
              </a:rPr>
              <a:t>od formy </a:t>
            </a:r>
            <a:r>
              <a:rPr lang="pl-PL" sz="2000" dirty="0">
                <a:solidFill>
                  <a:prstClr val="black"/>
                </a:solidFill>
                <a:latin typeface="Calibri Light"/>
                <a:cs typeface="+mn-cs"/>
              </a:rPr>
              <a:t>prawnej, w tym spółki osobowe lub zrzeszenia prowadzące regularną działalność gospodarczą.</a:t>
            </a:r>
          </a:p>
          <a:p>
            <a:pPr lvl="0"/>
            <a:endParaRPr lang="pl-PL" dirty="0">
              <a:solidFill>
                <a:prstClr val="black"/>
              </a:solidFill>
              <a:latin typeface="Calibri Light"/>
              <a:cs typeface="+mn-cs"/>
            </a:endParaRPr>
          </a:p>
          <a:p>
            <a:pPr lvl="0" algn="r"/>
            <a:r>
              <a:rPr lang="pl-PL" sz="800" b="1" dirty="0">
                <a:solidFill>
                  <a:prstClr val="black"/>
                </a:solidFill>
                <a:latin typeface="Calibri Light"/>
                <a:cs typeface="+mn-cs"/>
              </a:rPr>
              <a:t>Artykuł 4.18. RODO</a:t>
            </a:r>
          </a:p>
          <a:p>
            <a:pPr lvl="0"/>
            <a:endParaRPr lang="pl-PL" dirty="0">
              <a:solidFill>
                <a:prstClr val="black"/>
              </a:solidFill>
              <a:latin typeface="Calibri Light"/>
              <a:cs typeface="+mn-cs"/>
            </a:endParaRP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3596041443"/>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buFontTx/>
              <a:buChar char="-"/>
            </a:pPr>
            <a:endParaRPr lang="pl-PL" dirty="0">
              <a:solidFill>
                <a:prstClr val="black"/>
              </a:solidFill>
              <a:latin typeface="Calibri Light"/>
              <a:cs typeface="+mn-cs"/>
            </a:endParaRPr>
          </a:p>
          <a:p>
            <a:pPr lvl="0">
              <a:buFontTx/>
              <a:buChar char="-"/>
            </a:pPr>
            <a:endParaRPr lang="pl-PL" dirty="0">
              <a:solidFill>
                <a:prstClr val="black"/>
              </a:solidFill>
              <a:latin typeface="Calibri Light"/>
              <a:cs typeface="+mn-cs"/>
            </a:endParaRPr>
          </a:p>
          <a:p>
            <a:pPr lvl="0"/>
            <a:endParaRPr lang="pl-PL" dirty="0">
              <a:solidFill>
                <a:prstClr val="black"/>
              </a:solidFill>
              <a:latin typeface="Calibri Light"/>
              <a:cs typeface="+mn-cs"/>
            </a:endParaRPr>
          </a:p>
          <a:p>
            <a:pPr lvl="0" algn="just"/>
            <a:r>
              <a:rPr lang="pl-PL" sz="2400" b="1" dirty="0">
                <a:solidFill>
                  <a:prstClr val="black"/>
                </a:solidFill>
                <a:latin typeface="Calibri Light"/>
                <a:cs typeface="+mn-cs"/>
              </a:rPr>
              <a:t>Grupa przedsiębiorstw </a:t>
            </a:r>
            <a:r>
              <a:rPr lang="pl-PL" sz="2000" dirty="0">
                <a:solidFill>
                  <a:prstClr val="black"/>
                </a:solidFill>
                <a:latin typeface="Calibri Light"/>
                <a:cs typeface="+mn-cs"/>
              </a:rPr>
              <a:t>- oznacza przedsiębiorstwo sprawujące kontrolę oraz przedsiębiorstwa przez </a:t>
            </a:r>
            <a:r>
              <a:rPr lang="pl-PL" sz="2000" dirty="0" smtClean="0">
                <a:solidFill>
                  <a:prstClr val="black"/>
                </a:solidFill>
                <a:latin typeface="Calibri Light"/>
                <a:cs typeface="+mn-cs"/>
              </a:rPr>
              <a:t>nie kontrolowane</a:t>
            </a:r>
            <a:r>
              <a:rPr lang="pl-PL" sz="2000" dirty="0">
                <a:solidFill>
                  <a:prstClr val="black"/>
                </a:solidFill>
                <a:latin typeface="Calibri Light"/>
                <a:cs typeface="+mn-cs"/>
              </a:rPr>
              <a:t>.</a:t>
            </a:r>
          </a:p>
          <a:p>
            <a:pPr lvl="0"/>
            <a:endParaRPr lang="pl-PL" dirty="0">
              <a:solidFill>
                <a:prstClr val="black"/>
              </a:solidFill>
              <a:latin typeface="Calibri Light"/>
              <a:cs typeface="+mn-cs"/>
            </a:endParaRPr>
          </a:p>
          <a:p>
            <a:pPr lvl="0" algn="r"/>
            <a:r>
              <a:rPr lang="pl-PL" sz="800" b="1" dirty="0">
                <a:solidFill>
                  <a:prstClr val="black"/>
                </a:solidFill>
                <a:latin typeface="Calibri Light"/>
                <a:cs typeface="+mn-cs"/>
              </a:rPr>
              <a:t>Artykuł 4.19. RODO</a:t>
            </a:r>
          </a:p>
          <a:p>
            <a:pPr lvl="0"/>
            <a:endParaRPr lang="pl-PL" dirty="0">
              <a:solidFill>
                <a:prstClr val="black"/>
              </a:solidFill>
              <a:latin typeface="Calibri Light"/>
              <a:cs typeface="+mn-cs"/>
            </a:endParaRP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1461387767"/>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buFontTx/>
              <a:buChar char="-"/>
            </a:pPr>
            <a:endParaRPr lang="pl-PL" dirty="0">
              <a:solidFill>
                <a:prstClr val="black"/>
              </a:solidFill>
              <a:latin typeface="Calibri Light"/>
              <a:cs typeface="+mn-cs"/>
            </a:endParaRPr>
          </a:p>
          <a:p>
            <a:pPr lvl="0">
              <a:buFontTx/>
              <a:buChar char="-"/>
            </a:pPr>
            <a:endParaRPr lang="pl-PL" dirty="0">
              <a:solidFill>
                <a:prstClr val="black"/>
              </a:solidFill>
              <a:latin typeface="Calibri Light"/>
              <a:cs typeface="+mn-cs"/>
            </a:endParaRPr>
          </a:p>
          <a:p>
            <a:pPr lvl="0"/>
            <a:endParaRPr lang="pl-PL" dirty="0">
              <a:solidFill>
                <a:prstClr val="black"/>
              </a:solidFill>
              <a:latin typeface="Calibri Light"/>
              <a:cs typeface="+mn-cs"/>
            </a:endParaRPr>
          </a:p>
          <a:p>
            <a:pPr lvl="0" algn="just"/>
            <a:r>
              <a:rPr lang="pl-PL" sz="2400" b="1" dirty="0" smtClean="0">
                <a:solidFill>
                  <a:prstClr val="black"/>
                </a:solidFill>
                <a:latin typeface="Calibri Light"/>
                <a:cs typeface="+mn-cs"/>
              </a:rPr>
              <a:t>Wiążące </a:t>
            </a:r>
            <a:r>
              <a:rPr lang="pl-PL" sz="2400" b="1" dirty="0">
                <a:solidFill>
                  <a:prstClr val="black"/>
                </a:solidFill>
                <a:latin typeface="Calibri Light"/>
                <a:cs typeface="+mn-cs"/>
              </a:rPr>
              <a:t>reguły korporacyjne </a:t>
            </a:r>
            <a:r>
              <a:rPr lang="pl-PL" sz="2000" dirty="0">
                <a:solidFill>
                  <a:prstClr val="black"/>
                </a:solidFill>
                <a:latin typeface="Calibri Light"/>
                <a:cs typeface="+mn-cs"/>
              </a:rPr>
              <a:t>- oznaczają polityki ochrony danych osobowych stosowane przez administratora lub podmiot przetwarzający, którzy posiadają jednostkę organizacyjną na terytorium państwa członkowskiego, przy jednorazowym lub wielokrotnym przekazaniu danych osobowych administratorowi lub podmiotowi przetwarzającemu w co najmniej jednym państwie trzecim w ramach grupy przedsiębiorstw lub grupy przedsiębiorców prowadzących wspólną działalność </a:t>
            </a:r>
            <a:r>
              <a:rPr lang="pl-PL" sz="2000" dirty="0" smtClean="0">
                <a:solidFill>
                  <a:prstClr val="black"/>
                </a:solidFill>
                <a:latin typeface="Calibri Light"/>
                <a:cs typeface="+mn-cs"/>
              </a:rPr>
              <a:t>gospodarczą.</a:t>
            </a:r>
            <a:endParaRPr lang="pl-PL" sz="2000" dirty="0">
              <a:solidFill>
                <a:prstClr val="black"/>
              </a:solidFill>
              <a:latin typeface="Calibri Light"/>
              <a:cs typeface="+mn-cs"/>
            </a:endParaRPr>
          </a:p>
          <a:p>
            <a:pPr lvl="0"/>
            <a:endParaRPr lang="pl-PL" dirty="0">
              <a:solidFill>
                <a:prstClr val="black"/>
              </a:solidFill>
              <a:latin typeface="Calibri Light"/>
              <a:cs typeface="+mn-cs"/>
            </a:endParaRPr>
          </a:p>
          <a:p>
            <a:pPr lvl="0"/>
            <a:endParaRPr lang="pl-PL" dirty="0">
              <a:solidFill>
                <a:prstClr val="black"/>
              </a:solidFill>
              <a:latin typeface="Calibri Light"/>
              <a:cs typeface="+mn-cs"/>
            </a:endParaRPr>
          </a:p>
          <a:p>
            <a:pPr lvl="0" algn="r"/>
            <a:r>
              <a:rPr lang="pl-PL" sz="800" b="1" dirty="0">
                <a:solidFill>
                  <a:prstClr val="black"/>
                </a:solidFill>
                <a:latin typeface="Calibri Light"/>
                <a:cs typeface="+mn-cs"/>
              </a:rPr>
              <a:t>Artykuł 4.20. RODO</a:t>
            </a:r>
          </a:p>
          <a:p>
            <a:pPr lvl="0"/>
            <a:endParaRPr lang="pl-PL" dirty="0">
              <a:solidFill>
                <a:prstClr val="black"/>
              </a:solidFill>
              <a:latin typeface="Calibri Light"/>
              <a:cs typeface="+mn-cs"/>
            </a:endParaRP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2262747457"/>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buFontTx/>
              <a:buChar char="-"/>
            </a:pPr>
            <a:endParaRPr lang="pl-PL" dirty="0">
              <a:solidFill>
                <a:prstClr val="black"/>
              </a:solidFill>
              <a:latin typeface="Calibri Light"/>
              <a:cs typeface="+mn-cs"/>
            </a:endParaRPr>
          </a:p>
          <a:p>
            <a:pPr lvl="0">
              <a:buFontTx/>
              <a:buChar char="-"/>
            </a:pPr>
            <a:endParaRPr lang="pl-PL" dirty="0">
              <a:solidFill>
                <a:prstClr val="black"/>
              </a:solidFill>
              <a:latin typeface="Calibri Light"/>
              <a:cs typeface="+mn-cs"/>
            </a:endParaRPr>
          </a:p>
          <a:p>
            <a:pPr lvl="0"/>
            <a:endParaRPr lang="pl-PL" dirty="0">
              <a:solidFill>
                <a:prstClr val="black"/>
              </a:solidFill>
              <a:latin typeface="Calibri Light"/>
              <a:cs typeface="+mn-cs"/>
            </a:endParaRPr>
          </a:p>
          <a:p>
            <a:pPr lvl="0" algn="just"/>
            <a:r>
              <a:rPr lang="pl-PL" sz="2400" b="1" dirty="0">
                <a:solidFill>
                  <a:prstClr val="black"/>
                </a:solidFill>
                <a:latin typeface="Calibri Light"/>
                <a:cs typeface="+mn-cs"/>
              </a:rPr>
              <a:t>Organ nadzorczy </a:t>
            </a:r>
            <a:r>
              <a:rPr lang="pl-PL" sz="2000" dirty="0">
                <a:solidFill>
                  <a:prstClr val="black"/>
                </a:solidFill>
                <a:latin typeface="Calibri Light"/>
                <a:cs typeface="+mn-cs"/>
              </a:rPr>
              <a:t>- oznacza niezależny organ publiczny ustanowiony przez państwo członkowskie zgodnie </a:t>
            </a:r>
            <a:r>
              <a:rPr lang="pl-PL" sz="2000" dirty="0" smtClean="0">
                <a:solidFill>
                  <a:prstClr val="black"/>
                </a:solidFill>
                <a:latin typeface="Calibri Light"/>
                <a:cs typeface="+mn-cs"/>
              </a:rPr>
              <a:t>z art</a:t>
            </a:r>
            <a:r>
              <a:rPr lang="pl-PL" sz="2000" dirty="0">
                <a:solidFill>
                  <a:prstClr val="black"/>
                </a:solidFill>
                <a:latin typeface="Calibri Light"/>
                <a:cs typeface="+mn-cs"/>
              </a:rPr>
              <a:t>. 51.</a:t>
            </a:r>
          </a:p>
          <a:p>
            <a:pPr lvl="0"/>
            <a:endParaRPr lang="pl-PL" dirty="0">
              <a:solidFill>
                <a:prstClr val="black"/>
              </a:solidFill>
              <a:latin typeface="Calibri Light"/>
              <a:cs typeface="+mn-cs"/>
            </a:endParaRPr>
          </a:p>
          <a:p>
            <a:pPr lvl="0"/>
            <a:endParaRPr lang="pl-PL" dirty="0">
              <a:solidFill>
                <a:prstClr val="black"/>
              </a:solidFill>
              <a:latin typeface="Calibri Light"/>
              <a:cs typeface="+mn-cs"/>
            </a:endParaRPr>
          </a:p>
          <a:p>
            <a:pPr lvl="0" algn="r"/>
            <a:r>
              <a:rPr lang="pl-PL" sz="800" b="1" dirty="0">
                <a:solidFill>
                  <a:prstClr val="black"/>
                </a:solidFill>
                <a:latin typeface="Calibri Light"/>
                <a:cs typeface="+mn-cs"/>
              </a:rPr>
              <a:t>Artykuł 4.21. RODO</a:t>
            </a:r>
          </a:p>
          <a:p>
            <a:pPr lvl="0"/>
            <a:endParaRPr lang="pl-PL" dirty="0">
              <a:solidFill>
                <a:prstClr val="black"/>
              </a:solidFill>
              <a:latin typeface="Calibri Light"/>
              <a:cs typeface="+mn-cs"/>
            </a:endParaRP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1352159562"/>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just"/>
            <a:endParaRPr lang="pl-PL" dirty="0">
              <a:solidFill>
                <a:prstClr val="black"/>
              </a:solidFill>
              <a:latin typeface="Calibri Light"/>
              <a:cs typeface="+mn-cs"/>
            </a:endParaRPr>
          </a:p>
          <a:p>
            <a:pPr lvl="0" algn="just"/>
            <a:endParaRPr lang="pl-PL" dirty="0" smtClean="0">
              <a:solidFill>
                <a:prstClr val="black"/>
              </a:solidFill>
              <a:latin typeface="Calibri Light"/>
              <a:cs typeface="+mn-cs"/>
            </a:endParaRPr>
          </a:p>
          <a:p>
            <a:pPr lvl="0" algn="just"/>
            <a:endParaRPr lang="pl-PL" dirty="0">
              <a:solidFill>
                <a:prstClr val="black"/>
              </a:solidFill>
              <a:latin typeface="Calibri Light"/>
              <a:cs typeface="+mn-cs"/>
            </a:endParaRPr>
          </a:p>
          <a:p>
            <a:pPr lvl="0" algn="just">
              <a:spcBef>
                <a:spcPts val="0"/>
              </a:spcBef>
              <a:spcAft>
                <a:spcPts val="600"/>
              </a:spcAft>
            </a:pPr>
            <a:r>
              <a:rPr lang="pl-PL" sz="2400" b="1" dirty="0" smtClean="0">
                <a:solidFill>
                  <a:prstClr val="black"/>
                </a:solidFill>
                <a:latin typeface="Calibri Light"/>
                <a:cs typeface="+mn-cs"/>
              </a:rPr>
              <a:t>Organ </a:t>
            </a:r>
            <a:r>
              <a:rPr lang="pl-PL" sz="2400" b="1" dirty="0">
                <a:solidFill>
                  <a:prstClr val="black"/>
                </a:solidFill>
                <a:latin typeface="Calibri Light"/>
                <a:cs typeface="+mn-cs"/>
              </a:rPr>
              <a:t>nadzorczy, którego sprawa dotyczy </a:t>
            </a:r>
            <a:r>
              <a:rPr lang="pl-PL" sz="2000" dirty="0">
                <a:solidFill>
                  <a:prstClr val="black"/>
                </a:solidFill>
                <a:latin typeface="Calibri Light"/>
                <a:cs typeface="+mn-cs"/>
              </a:rPr>
              <a:t>- oznacza organ nadzorczy, którego dotyczy przetwarzanie danych osobowych, ponieważ:</a:t>
            </a:r>
          </a:p>
          <a:p>
            <a:pPr lvl="0" algn="just">
              <a:spcBef>
                <a:spcPts val="0"/>
              </a:spcBef>
              <a:spcAft>
                <a:spcPts val="600"/>
              </a:spcAft>
            </a:pPr>
            <a:r>
              <a:rPr lang="pl-PL" sz="2000" b="1" dirty="0">
                <a:solidFill>
                  <a:prstClr val="black"/>
                </a:solidFill>
                <a:latin typeface="Calibri Light"/>
                <a:cs typeface="+mn-cs"/>
              </a:rPr>
              <a:t>a) </a:t>
            </a:r>
            <a:r>
              <a:rPr lang="pl-PL" sz="2000" dirty="0">
                <a:solidFill>
                  <a:prstClr val="black"/>
                </a:solidFill>
                <a:latin typeface="Calibri Light"/>
                <a:cs typeface="+mn-cs"/>
              </a:rPr>
              <a:t>administrator lub podmiot przetwarzający posiadają jednostkę organizacyjną na terytorium państwa członkowskiego tego organu nadzorczego;</a:t>
            </a:r>
          </a:p>
          <a:p>
            <a:pPr lvl="0" algn="just">
              <a:spcBef>
                <a:spcPts val="0"/>
              </a:spcBef>
              <a:spcAft>
                <a:spcPts val="600"/>
              </a:spcAft>
            </a:pPr>
            <a:r>
              <a:rPr lang="pl-PL" sz="2000" b="1" dirty="0">
                <a:solidFill>
                  <a:prstClr val="black"/>
                </a:solidFill>
                <a:latin typeface="Calibri Light"/>
                <a:cs typeface="+mn-cs"/>
              </a:rPr>
              <a:t>b) </a:t>
            </a:r>
            <a:r>
              <a:rPr lang="pl-PL" sz="2000" dirty="0">
                <a:solidFill>
                  <a:prstClr val="black"/>
                </a:solidFill>
                <a:latin typeface="Calibri Light"/>
                <a:cs typeface="+mn-cs"/>
              </a:rPr>
              <a:t>Przetwarzanie znacznie wpływa lub może znacznie wpłynąć na osoby, których dane dotyczą, mające miejsce zamieszkania w państwie członkowskim tego organu nadzorczego; lub</a:t>
            </a:r>
          </a:p>
          <a:p>
            <a:pPr lvl="0" algn="just">
              <a:spcBef>
                <a:spcPts val="0"/>
              </a:spcBef>
              <a:spcAft>
                <a:spcPts val="600"/>
              </a:spcAft>
            </a:pPr>
            <a:r>
              <a:rPr lang="pl-PL" sz="2000" b="1" dirty="0">
                <a:solidFill>
                  <a:prstClr val="black"/>
                </a:solidFill>
                <a:latin typeface="Calibri Light"/>
                <a:cs typeface="+mn-cs"/>
              </a:rPr>
              <a:t>c) </a:t>
            </a:r>
            <a:r>
              <a:rPr lang="pl-PL" sz="2000" dirty="0">
                <a:solidFill>
                  <a:prstClr val="black"/>
                </a:solidFill>
                <a:latin typeface="Calibri Light"/>
                <a:cs typeface="+mn-cs"/>
              </a:rPr>
              <a:t>wniesiono do niego skargę.</a:t>
            </a:r>
          </a:p>
          <a:p>
            <a:pPr lvl="0" algn="just"/>
            <a:endParaRPr lang="pl-PL" dirty="0">
              <a:solidFill>
                <a:prstClr val="black"/>
              </a:solidFill>
              <a:latin typeface="Calibri Light"/>
              <a:cs typeface="+mn-cs"/>
            </a:endParaRPr>
          </a:p>
          <a:p>
            <a:pPr lvl="0" algn="r"/>
            <a:r>
              <a:rPr lang="pl-PL" sz="800" b="1" dirty="0">
                <a:solidFill>
                  <a:prstClr val="black"/>
                </a:solidFill>
                <a:latin typeface="Calibri Light"/>
                <a:cs typeface="+mn-cs"/>
              </a:rPr>
              <a:t>Artykuł 4.22. </a:t>
            </a:r>
            <a:r>
              <a:rPr lang="pl-PL" sz="800" b="1" dirty="0" smtClean="0">
                <a:solidFill>
                  <a:prstClr val="black"/>
                </a:solidFill>
                <a:latin typeface="Calibri Light"/>
                <a:cs typeface="+mn-cs"/>
              </a:rPr>
              <a:t>RODO</a:t>
            </a:r>
            <a:endParaRPr lang="pl-PL" sz="800" b="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1676780717"/>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buFontTx/>
              <a:buChar char="-"/>
            </a:pPr>
            <a:endParaRPr lang="pl-PL" dirty="0">
              <a:solidFill>
                <a:prstClr val="black"/>
              </a:solidFill>
              <a:latin typeface="Calibri Light"/>
              <a:cs typeface="+mn-cs"/>
            </a:endParaRPr>
          </a:p>
          <a:p>
            <a:pPr lvl="0">
              <a:buFontTx/>
              <a:buChar char="-"/>
            </a:pPr>
            <a:endParaRPr lang="pl-PL" dirty="0">
              <a:solidFill>
                <a:prstClr val="black"/>
              </a:solidFill>
              <a:latin typeface="Calibri Light"/>
              <a:cs typeface="+mn-cs"/>
            </a:endParaRPr>
          </a:p>
          <a:p>
            <a:pPr lvl="0"/>
            <a:endParaRPr lang="pl-PL" dirty="0">
              <a:solidFill>
                <a:prstClr val="black"/>
              </a:solidFill>
              <a:latin typeface="Calibri Light"/>
              <a:cs typeface="+mn-cs"/>
            </a:endParaRPr>
          </a:p>
          <a:p>
            <a:pPr lvl="0" algn="just">
              <a:spcBef>
                <a:spcPts val="0"/>
              </a:spcBef>
              <a:spcAft>
                <a:spcPts val="1200"/>
              </a:spcAft>
            </a:pPr>
            <a:r>
              <a:rPr lang="pl-PL" sz="2400" b="1" dirty="0">
                <a:solidFill>
                  <a:prstClr val="black"/>
                </a:solidFill>
                <a:latin typeface="Calibri Light"/>
                <a:cs typeface="+mn-cs"/>
              </a:rPr>
              <a:t>Transgraniczne przetwarzanie </a:t>
            </a:r>
            <a:r>
              <a:rPr lang="pl-PL" sz="2000" dirty="0">
                <a:solidFill>
                  <a:prstClr val="black"/>
                </a:solidFill>
                <a:latin typeface="Calibri Light"/>
                <a:cs typeface="+mn-cs"/>
              </a:rPr>
              <a:t>- oznacza:</a:t>
            </a:r>
          </a:p>
          <a:p>
            <a:pPr lvl="0" algn="just">
              <a:spcBef>
                <a:spcPts val="0"/>
              </a:spcBef>
              <a:spcAft>
                <a:spcPts val="1200"/>
              </a:spcAft>
            </a:pPr>
            <a:r>
              <a:rPr lang="pl-PL" sz="2000" dirty="0">
                <a:solidFill>
                  <a:prstClr val="black"/>
                </a:solidFill>
                <a:latin typeface="Calibri Light"/>
                <a:cs typeface="+mn-cs"/>
              </a:rPr>
              <a:t>a) przetwarzanie danych osobowych, które odbywa się w Unii w ramach działalności jednostek organizacyjnych w więcej, niż jednym państwie członkowskim administratora lub podmiotu przetwarzającego w Unii posiadającego jednostki organizacyjne w więcej niż jednym państwie członkowskim; albo</a:t>
            </a:r>
          </a:p>
          <a:p>
            <a:pPr lvl="0" algn="just">
              <a:spcBef>
                <a:spcPts val="0"/>
              </a:spcBef>
              <a:spcAft>
                <a:spcPts val="1200"/>
              </a:spcAft>
            </a:pPr>
            <a:r>
              <a:rPr lang="pl-PL" sz="2000" dirty="0">
                <a:solidFill>
                  <a:prstClr val="black"/>
                </a:solidFill>
                <a:latin typeface="Calibri Light"/>
                <a:cs typeface="+mn-cs"/>
              </a:rPr>
              <a:t>b) przetwarzanie danych osobowych, które odbywa się w Unii w ramach działalności pojedynczej jednostki organizacyjnej administratora lub podmiotu przetwarzającego w Unii, ale które znacznie wpływa lub może znacznie wpłynąć na osoby, których dane dotyczą, w więcej niż jednym państwie członkowskim.</a:t>
            </a:r>
          </a:p>
          <a:p>
            <a:pPr lvl="0"/>
            <a:endParaRPr lang="pl-PL" dirty="0">
              <a:solidFill>
                <a:prstClr val="black"/>
              </a:solidFill>
              <a:latin typeface="Calibri Light"/>
              <a:cs typeface="+mn-cs"/>
            </a:endParaRPr>
          </a:p>
          <a:p>
            <a:pPr lvl="0" algn="r"/>
            <a:r>
              <a:rPr lang="pl-PL" sz="800" b="1" dirty="0">
                <a:solidFill>
                  <a:prstClr val="black"/>
                </a:solidFill>
                <a:latin typeface="Calibri Light"/>
                <a:cs typeface="+mn-cs"/>
              </a:rPr>
              <a:t>Artykuł 4.23. RODO</a:t>
            </a:r>
          </a:p>
          <a:p>
            <a:pPr lvl="0"/>
            <a:endParaRPr lang="pl-PL" dirty="0">
              <a:solidFill>
                <a:prstClr val="black"/>
              </a:solidFill>
              <a:latin typeface="Calibri Light"/>
              <a:cs typeface="+mn-cs"/>
            </a:endParaRP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4241064698"/>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313151" y="1825625"/>
            <a:ext cx="11348581" cy="4351338"/>
          </a:xfrm>
        </p:spPr>
        <p:txBody>
          <a:bodyPr>
            <a:normAutofit/>
          </a:bodyPr>
          <a:lstStyle/>
          <a:p>
            <a:pPr algn="just"/>
            <a:endParaRPr lang="pl-PL" sz="3200" dirty="0" smtClean="0">
              <a:solidFill>
                <a:srgbClr val="002060"/>
              </a:solidFill>
              <a:ea typeface="+mj-ea"/>
            </a:endParaRPr>
          </a:p>
          <a:p>
            <a:pPr algn="just"/>
            <a:endParaRPr lang="pl-PL" sz="3200" dirty="0" smtClean="0">
              <a:solidFill>
                <a:srgbClr val="002060"/>
              </a:solidFill>
              <a:ea typeface="+mj-ea"/>
            </a:endParaRPr>
          </a:p>
          <a:p>
            <a:pPr algn="ctr"/>
            <a:r>
              <a:rPr lang="pl-PL" sz="3200" dirty="0" smtClean="0">
                <a:solidFill>
                  <a:srgbClr val="002060"/>
                </a:solidFill>
                <a:ea typeface="+mj-ea"/>
              </a:rPr>
              <a:t>INSPEKTOR OCHRONY DANYCH (IOD)</a:t>
            </a:r>
            <a:endParaRPr lang="pl-PL" sz="2400" dirty="0"/>
          </a:p>
        </p:txBody>
      </p:sp>
    </p:spTree>
    <p:extLst>
      <p:ext uri="{BB962C8B-B14F-4D97-AF65-F5344CB8AC3E}">
        <p14:creationId xmlns:p14="http://schemas.microsoft.com/office/powerpoint/2010/main" val="224819969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just"/>
            <a:r>
              <a:rPr lang="pl-PL" sz="2400" b="1" dirty="0" smtClean="0">
                <a:solidFill>
                  <a:prstClr val="black"/>
                </a:solidFill>
                <a:latin typeface="Calibri Light"/>
                <a:cs typeface="+mn-cs"/>
              </a:rPr>
              <a:t>Artykuł 37 - Wyznaczenie inspektora ochrony danych:</a:t>
            </a:r>
          </a:p>
          <a:p>
            <a:pPr lvl="0" algn="just"/>
            <a:endParaRPr lang="pl-PL" sz="2400" b="1" dirty="0" smtClean="0">
              <a:solidFill>
                <a:prstClr val="black"/>
              </a:solidFill>
              <a:latin typeface="Calibri Light"/>
              <a:cs typeface="+mn-cs"/>
            </a:endParaRPr>
          </a:p>
          <a:p>
            <a:pPr lvl="0" algn="just"/>
            <a:r>
              <a:rPr lang="pl-PL" sz="2000" dirty="0" smtClean="0">
                <a:solidFill>
                  <a:prstClr val="black"/>
                </a:solidFill>
                <a:latin typeface="Calibri Light"/>
                <a:cs typeface="+mn-cs"/>
              </a:rPr>
              <a:t>ADO i Podmiot przetwarzający wyznaczają IOD, zawsze gdy:</a:t>
            </a:r>
          </a:p>
          <a:p>
            <a:pPr lvl="0" algn="just"/>
            <a:endParaRPr lang="pl-PL" sz="1000" dirty="0" smtClean="0">
              <a:solidFill>
                <a:prstClr val="black"/>
              </a:solidFill>
              <a:latin typeface="Calibri Light"/>
              <a:cs typeface="+mn-cs"/>
            </a:endParaRPr>
          </a:p>
          <a:p>
            <a:pPr lvl="0" algn="just">
              <a:buFontTx/>
              <a:buChar char="-"/>
            </a:pPr>
            <a:r>
              <a:rPr lang="pl-PL" sz="2000" dirty="0" smtClean="0">
                <a:solidFill>
                  <a:prstClr val="black"/>
                </a:solidFill>
                <a:latin typeface="Calibri Light"/>
                <a:cs typeface="+mn-cs"/>
              </a:rPr>
              <a:t> przetwarzania dokonują organ lub podmiot publiczny, z wyjątkiem sądów w zakresie sprawowania przez nie wymiaru sprawiedliwości,</a:t>
            </a:r>
          </a:p>
          <a:p>
            <a:pPr lvl="0" algn="just">
              <a:buFontTx/>
              <a:buChar char="-"/>
            </a:pPr>
            <a:endParaRPr lang="pl-PL" sz="1000" dirty="0" smtClean="0">
              <a:solidFill>
                <a:prstClr val="black"/>
              </a:solidFill>
              <a:latin typeface="Calibri Light"/>
              <a:cs typeface="+mn-cs"/>
            </a:endParaRPr>
          </a:p>
          <a:p>
            <a:pPr lvl="0" algn="just">
              <a:buFontTx/>
              <a:buChar char="-"/>
            </a:pPr>
            <a:r>
              <a:rPr lang="pl-PL" sz="2000" dirty="0" smtClean="0">
                <a:solidFill>
                  <a:prstClr val="black"/>
                </a:solidFill>
                <a:latin typeface="Calibri Light"/>
                <a:cs typeface="+mn-cs"/>
              </a:rPr>
              <a:t> główna działalność polega na operacjach przetwarzania, które ze względu na swój charakter, zakres lub cele wymagają regularnego i systematycznego monitorowania osób, których dane dotyczą, na dużą skalę,</a:t>
            </a:r>
          </a:p>
          <a:p>
            <a:pPr lvl="0" algn="just"/>
            <a:endParaRPr lang="pl-PL" sz="1000" dirty="0" smtClean="0">
              <a:solidFill>
                <a:prstClr val="black"/>
              </a:solidFill>
              <a:latin typeface="Calibri Light"/>
              <a:cs typeface="+mn-cs"/>
            </a:endParaRPr>
          </a:p>
          <a:p>
            <a:pPr lvl="0" algn="just">
              <a:buFontTx/>
              <a:buChar char="-"/>
            </a:pPr>
            <a:r>
              <a:rPr lang="pl-PL" sz="2000" dirty="0" smtClean="0">
                <a:solidFill>
                  <a:prstClr val="black"/>
                </a:solidFill>
                <a:latin typeface="Calibri Light"/>
                <a:cs typeface="+mn-cs"/>
              </a:rPr>
              <a:t> główna działalność polega na przetwarzaniu na dużą skalę szczególnych kategorii danych osobowych oraz danych osobowych dotyczących wyroków skazujących i naruszeń prawa.</a:t>
            </a:r>
          </a:p>
          <a:p>
            <a:pPr lvl="0" algn="just">
              <a:buFontTx/>
              <a:buChar char="-"/>
            </a:pPr>
            <a:endParaRPr lang="pl-PL" sz="2000" dirty="0" smtClean="0">
              <a:solidFill>
                <a:prstClr val="black"/>
              </a:solidFill>
              <a:latin typeface="Calibri Light"/>
              <a:cs typeface="+mn-cs"/>
            </a:endParaRP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33459459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lstStyle/>
          <a:p>
            <a:pPr algn="just" eaLnBrk="1" hangingPunct="1">
              <a:buSzPct val="100000"/>
              <a:defRPr/>
            </a:pPr>
            <a:r>
              <a:rPr lang="pl-PL" sz="2400" b="1" u="sng" dirty="0">
                <a:latin typeface="+mj-lt"/>
              </a:rPr>
              <a:t>Prawodawstwo Polskie (c.d.):</a:t>
            </a:r>
          </a:p>
          <a:p>
            <a:pPr marL="342900" indent="-342900" algn="just" eaLnBrk="1" hangingPunct="1">
              <a:buSzPct val="100000"/>
              <a:buFont typeface="Arial" panose="020B0604020202020204" pitchFamily="34" charset="0"/>
              <a:buChar char="•"/>
              <a:defRPr/>
            </a:pPr>
            <a:endParaRPr lang="pl-PL" sz="2000" dirty="0" smtClean="0">
              <a:latin typeface="+mj-lt"/>
            </a:endParaRPr>
          </a:p>
          <a:p>
            <a:pPr marL="342900" indent="-342900" algn="just" eaLnBrk="1" hangingPunct="1">
              <a:buSzPct val="100000"/>
              <a:buFont typeface="Arial" panose="020B0604020202020204" pitchFamily="34" charset="0"/>
              <a:buChar char="•"/>
              <a:defRPr/>
            </a:pPr>
            <a:r>
              <a:rPr lang="pl-PL" sz="2000" dirty="0" smtClean="0">
                <a:latin typeface="+mj-lt"/>
              </a:rPr>
              <a:t>Rozporządzenie </a:t>
            </a:r>
            <a:r>
              <a:rPr lang="pl-PL" sz="2000" dirty="0">
                <a:latin typeface="+mj-lt"/>
              </a:rPr>
              <a:t>Ministra Spraw Wewnętrznych i Administracji z dnia 11 grudnia 2008 r. w sprawie wzoru zgłoszenia zbioru danych do rejestracji Generalnemu Inspektorowi Ochrony Danych Osobowych (</a:t>
            </a:r>
            <a:r>
              <a:rPr lang="pl-PL" sz="2000" i="1" dirty="0">
                <a:latin typeface="+mj-lt"/>
              </a:rPr>
              <a:t>Dz.U. nr 229, poz. 1536</a:t>
            </a:r>
            <a:r>
              <a:rPr lang="pl-PL" sz="2000" dirty="0">
                <a:latin typeface="+mj-lt"/>
              </a:rPr>
              <a:t>) – wydane na podstawie art. 46a </a:t>
            </a:r>
            <a:r>
              <a:rPr lang="pl-PL" sz="2000" dirty="0" smtClean="0">
                <a:latin typeface="+mj-lt"/>
              </a:rPr>
              <a:t>ustawy.</a:t>
            </a:r>
          </a:p>
          <a:p>
            <a:pPr marL="342900" indent="-342900" algn="just" eaLnBrk="1" hangingPunct="1">
              <a:buSzPct val="100000"/>
              <a:buFont typeface="Arial" panose="020B0604020202020204" pitchFamily="34" charset="0"/>
              <a:buChar char="•"/>
              <a:defRPr/>
            </a:pPr>
            <a:r>
              <a:rPr lang="pl-PL" sz="2000" dirty="0" smtClean="0">
                <a:latin typeface="+mj-lt"/>
              </a:rPr>
              <a:t>Rozporządzenie </a:t>
            </a:r>
            <a:r>
              <a:rPr lang="pl-PL" sz="2000" dirty="0">
                <a:latin typeface="+mj-lt"/>
              </a:rPr>
              <a:t>z dnia 22 kwietnia 2004 r. w sprawie wzorów </a:t>
            </a:r>
            <a:r>
              <a:rPr lang="pl-PL" sz="2000" u="sng" dirty="0">
                <a:latin typeface="+mj-lt"/>
              </a:rPr>
              <a:t>imiennego upoważnienia </a:t>
            </a:r>
            <a:r>
              <a:rPr lang="pl-PL" sz="2000" u="sng" dirty="0" smtClean="0">
                <a:latin typeface="+mj-lt"/>
              </a:rPr>
              <a:t>i legitymacji </a:t>
            </a:r>
            <a:r>
              <a:rPr lang="pl-PL" sz="2000" u="sng" dirty="0">
                <a:latin typeface="+mj-lt"/>
              </a:rPr>
              <a:t>służbowej</a:t>
            </a:r>
            <a:r>
              <a:rPr lang="pl-PL" sz="2000" dirty="0">
                <a:latin typeface="+mj-lt"/>
              </a:rPr>
              <a:t> inspektora Biura Generalnego Inspektora Ochrony Danych </a:t>
            </a:r>
            <a:r>
              <a:rPr lang="pl-PL" sz="2000" dirty="0" smtClean="0">
                <a:latin typeface="+mj-lt"/>
              </a:rPr>
              <a:t>Osobowych</a:t>
            </a:r>
            <a:r>
              <a:rPr lang="pl-PL" sz="2000" dirty="0">
                <a:latin typeface="+mj-lt"/>
              </a:rPr>
              <a:t> </a:t>
            </a:r>
            <a:r>
              <a:rPr lang="pl-PL" sz="2000" dirty="0" smtClean="0">
                <a:latin typeface="+mj-lt"/>
              </a:rPr>
              <a:t>(</a:t>
            </a:r>
            <a:r>
              <a:rPr lang="pl-PL" sz="2000" i="1" dirty="0" smtClean="0">
                <a:latin typeface="+mj-lt"/>
              </a:rPr>
              <a:t>Dz.U.nr </a:t>
            </a:r>
            <a:r>
              <a:rPr lang="pl-PL" sz="2000" i="1" dirty="0">
                <a:latin typeface="+mj-lt"/>
              </a:rPr>
              <a:t>94, poz. </a:t>
            </a:r>
            <a:r>
              <a:rPr lang="pl-PL" sz="2000" i="1" dirty="0" smtClean="0">
                <a:latin typeface="+mj-lt"/>
              </a:rPr>
              <a:t>923 </a:t>
            </a:r>
            <a:r>
              <a:rPr lang="pl-PL" sz="2000" i="1" dirty="0">
                <a:latin typeface="+mj-lt"/>
              </a:rPr>
              <a:t>ze zm.</a:t>
            </a:r>
            <a:r>
              <a:rPr lang="pl-PL" sz="2000" dirty="0">
                <a:latin typeface="+mj-lt"/>
              </a:rPr>
              <a:t>) – wydane na podstawie art. 22a ustawy.</a:t>
            </a:r>
          </a:p>
          <a:p>
            <a:pPr marL="136525" algn="just" eaLnBrk="1" hangingPunct="1">
              <a:buSzPct val="100000"/>
              <a:defRPr/>
            </a:pPr>
            <a:r>
              <a:rPr lang="pl-PL" sz="2000" dirty="0">
                <a:latin typeface="+mj-lt"/>
              </a:rPr>
              <a:t>Na system ochrony danych osobowych składają się też wszystkie inne przepisy szczególne, które regulują kwestie wykorzystywania danych osobowych. </a:t>
            </a:r>
          </a:p>
          <a:p>
            <a:pPr eaLnBrk="1" hangingPunct="1">
              <a:buSzPct val="100000"/>
              <a:buFont typeface="Wingdings 2" pitchFamily="18" charset="2"/>
              <a:buNone/>
            </a:pPr>
            <a:endParaRPr lang="pl-PL" sz="2000" b="1" dirty="0"/>
          </a:p>
          <a:p>
            <a:pPr eaLnBrk="1" hangingPunct="1">
              <a:buSzPct val="100000"/>
              <a:buFont typeface="Wingdings 2" pitchFamily="18" charset="2"/>
              <a:buNone/>
            </a:pPr>
            <a:endParaRPr lang="pl-PL" sz="2000" b="1" dirty="0"/>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460482206"/>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just"/>
            <a:r>
              <a:rPr lang="pl-PL" sz="2400" b="1" dirty="0">
                <a:solidFill>
                  <a:prstClr val="black"/>
                </a:solidFill>
                <a:latin typeface="Calibri Light"/>
                <a:cs typeface="+mn-cs"/>
              </a:rPr>
              <a:t>Artykuł 37 - Wyznaczenie inspektora ochrony danych:</a:t>
            </a:r>
          </a:p>
          <a:p>
            <a:pPr lvl="0" algn="just"/>
            <a:endParaRPr lang="pl-PL" sz="1600" b="1" dirty="0">
              <a:solidFill>
                <a:prstClr val="black"/>
              </a:solidFill>
              <a:latin typeface="Calibri Light"/>
              <a:cs typeface="+mn-cs"/>
            </a:endParaRPr>
          </a:p>
          <a:p>
            <a:pPr lvl="0" algn="just">
              <a:buFontTx/>
              <a:buChar char="-"/>
            </a:pPr>
            <a:r>
              <a:rPr lang="pl-PL" sz="2000" dirty="0" smtClean="0">
                <a:solidFill>
                  <a:prstClr val="black"/>
                </a:solidFill>
                <a:latin typeface="Calibri Light"/>
                <a:cs typeface="+mn-cs"/>
              </a:rPr>
              <a:t> Grupa </a:t>
            </a:r>
            <a:r>
              <a:rPr lang="pl-PL" sz="2000" dirty="0">
                <a:solidFill>
                  <a:prstClr val="black"/>
                </a:solidFill>
                <a:latin typeface="Calibri Light"/>
                <a:cs typeface="+mn-cs"/>
              </a:rPr>
              <a:t>przedsiębiorstw może wyznaczyć jednego inspektora ochrony danych, o ile można będzie łatwo nawiązać z nim kontakt z każdej jednostki organizacyjnej.</a:t>
            </a:r>
          </a:p>
          <a:p>
            <a:pPr lvl="0" algn="just">
              <a:buFontTx/>
              <a:buChar char="-"/>
            </a:pPr>
            <a:endParaRPr lang="pl-PL" sz="1000" dirty="0">
              <a:solidFill>
                <a:prstClr val="black"/>
              </a:solidFill>
              <a:latin typeface="Calibri Light"/>
              <a:cs typeface="+mn-cs"/>
            </a:endParaRPr>
          </a:p>
          <a:p>
            <a:pPr lvl="0" algn="just">
              <a:buFontTx/>
              <a:buChar char="-"/>
            </a:pPr>
            <a:r>
              <a:rPr lang="pl-PL" sz="2000" dirty="0" smtClean="0">
                <a:solidFill>
                  <a:prstClr val="black"/>
                </a:solidFill>
                <a:latin typeface="Calibri Light"/>
                <a:cs typeface="+mn-cs"/>
              </a:rPr>
              <a:t> Jeżeli </a:t>
            </a:r>
            <a:r>
              <a:rPr lang="pl-PL" sz="2000" dirty="0">
                <a:solidFill>
                  <a:prstClr val="black"/>
                </a:solidFill>
                <a:latin typeface="Calibri Light"/>
                <a:cs typeface="+mn-cs"/>
              </a:rPr>
              <a:t>ADO lub PP są organem lub podmiotem publicznym, dla kilku takich organów lub podmiotów można wyznaczyć - z uwzględnieniem ich struktury organizacyjnej i wielkości - jednego inspektora ochrony danych.</a:t>
            </a:r>
          </a:p>
          <a:p>
            <a:pPr lvl="0" algn="just">
              <a:buFontTx/>
              <a:buChar char="-"/>
            </a:pPr>
            <a:endParaRPr lang="pl-PL" sz="1000" dirty="0">
              <a:solidFill>
                <a:prstClr val="black"/>
              </a:solidFill>
              <a:latin typeface="Calibri Light"/>
              <a:cs typeface="+mn-cs"/>
            </a:endParaRPr>
          </a:p>
          <a:p>
            <a:pPr lvl="0" algn="just">
              <a:buFontTx/>
              <a:buChar char="-"/>
            </a:pPr>
            <a:r>
              <a:rPr lang="pl-PL" sz="2000" dirty="0" smtClean="0">
                <a:solidFill>
                  <a:prstClr val="black"/>
                </a:solidFill>
                <a:latin typeface="Calibri Light"/>
                <a:cs typeface="+mn-cs"/>
              </a:rPr>
              <a:t> W </a:t>
            </a:r>
            <a:r>
              <a:rPr lang="pl-PL" sz="2000" dirty="0">
                <a:solidFill>
                  <a:prstClr val="black"/>
                </a:solidFill>
                <a:latin typeface="Calibri Light"/>
                <a:cs typeface="+mn-cs"/>
              </a:rPr>
              <a:t>przypadkach innych niż te, o których mowa w pierwszym slajdzie, ADO, PP, zrzeszenia lub inne podmioty reprezentujące określone kategorie administratorów lub podmiotów przetwarzających mogą wyznaczyć lub jeżeli wymaga tego prawo Unii lub prawo państwa członkowskiego, wyznaczają inspektora ochrony danych. Inspektor ochrony danych może działać w imieniu takich zrzeszeń i innych podmiotów reprezentujących administratorów lub podmioty przetwarzające.</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2717342436"/>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just"/>
            <a:r>
              <a:rPr lang="pl-PL" sz="2400" b="1" dirty="0">
                <a:solidFill>
                  <a:prstClr val="black"/>
                </a:solidFill>
                <a:latin typeface="Calibri Light"/>
                <a:cs typeface="+mn-cs"/>
              </a:rPr>
              <a:t>Artykuł 37 - Wyznaczenie inspektora ochrony danych:</a:t>
            </a:r>
          </a:p>
          <a:p>
            <a:pPr lvl="0" algn="just"/>
            <a:endParaRPr lang="pl-PL" sz="1600" b="1" dirty="0">
              <a:solidFill>
                <a:prstClr val="black"/>
              </a:solidFill>
              <a:latin typeface="Calibri Light"/>
              <a:cs typeface="+mn-cs"/>
            </a:endParaRPr>
          </a:p>
          <a:p>
            <a:pPr lvl="0" algn="just"/>
            <a:r>
              <a:rPr lang="pl-PL" sz="2000" dirty="0">
                <a:solidFill>
                  <a:prstClr val="black"/>
                </a:solidFill>
                <a:latin typeface="Calibri Light"/>
                <a:cs typeface="+mn-cs"/>
              </a:rPr>
              <a:t>Inspektor ochrony danych jest wyznaczany na podstawie kwalifikacji zawodowych, a w szczególności wiedzy fachowej na temat prawa i praktyk w dziedzinie ochrony danych oraz umiejętności wypełnienia zadań, o których mowa w art. 39.</a:t>
            </a:r>
          </a:p>
          <a:p>
            <a:pPr lvl="0" algn="just"/>
            <a:endParaRPr lang="pl-PL" sz="2000" b="1" dirty="0">
              <a:solidFill>
                <a:prstClr val="black"/>
              </a:solidFill>
              <a:latin typeface="Calibri Light"/>
              <a:cs typeface="+mn-cs"/>
            </a:endParaRPr>
          </a:p>
          <a:p>
            <a:pPr lvl="0" algn="just"/>
            <a:r>
              <a:rPr lang="pl-PL" sz="2000" dirty="0">
                <a:solidFill>
                  <a:prstClr val="black"/>
                </a:solidFill>
                <a:latin typeface="Calibri Light"/>
                <a:cs typeface="+mn-cs"/>
              </a:rPr>
              <a:t>Inspektor ochrony danych może być członkiem personelu administratora lub podmiotu przetwarzającego lub wykonywać zadania na podstawie umowy o świadczenie usług.</a:t>
            </a:r>
          </a:p>
          <a:p>
            <a:pPr lvl="0" algn="just"/>
            <a:endParaRPr lang="pl-PL" sz="2000" dirty="0">
              <a:solidFill>
                <a:prstClr val="black"/>
              </a:solidFill>
              <a:latin typeface="Calibri Light"/>
              <a:cs typeface="+mn-cs"/>
            </a:endParaRPr>
          </a:p>
          <a:p>
            <a:pPr lvl="0" algn="just"/>
            <a:r>
              <a:rPr lang="pl-PL" sz="2000" dirty="0">
                <a:solidFill>
                  <a:prstClr val="black"/>
                </a:solidFill>
                <a:latin typeface="Calibri Light"/>
                <a:cs typeface="+mn-cs"/>
              </a:rPr>
              <a:t>Administrator lub podmiot przetwarzający publikują dane kontaktowe inspektora ochrony danych </a:t>
            </a:r>
            <a:r>
              <a:rPr lang="pl-PL" sz="2000" dirty="0" smtClean="0">
                <a:solidFill>
                  <a:prstClr val="black"/>
                </a:solidFill>
                <a:latin typeface="Calibri Light"/>
                <a:cs typeface="+mn-cs"/>
              </a:rPr>
              <a:t>i zawiadamiają </a:t>
            </a:r>
            <a:r>
              <a:rPr lang="pl-PL" sz="2000" dirty="0">
                <a:solidFill>
                  <a:prstClr val="black"/>
                </a:solidFill>
                <a:latin typeface="Calibri Light"/>
                <a:cs typeface="+mn-cs"/>
              </a:rPr>
              <a:t>o nich organ nadzorczy.</a:t>
            </a:r>
          </a:p>
          <a:p>
            <a:pPr lvl="0" algn="just"/>
            <a:endParaRPr lang="pl-PL" sz="2000" b="1" dirty="0">
              <a:solidFill>
                <a:prstClr val="black"/>
              </a:solidFill>
              <a:latin typeface="Calibri Light"/>
              <a:cs typeface="+mn-cs"/>
            </a:endParaRPr>
          </a:p>
          <a:p>
            <a:pPr lvl="0" algn="just"/>
            <a:endParaRPr lang="pl-PL" sz="2000" b="1" dirty="0">
              <a:solidFill>
                <a:prstClr val="black"/>
              </a:solidFill>
              <a:latin typeface="Calibri Light"/>
              <a:cs typeface="+mn-cs"/>
            </a:endParaRP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996361841"/>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just"/>
            <a:r>
              <a:rPr lang="pl-PL" sz="2400" b="1" dirty="0">
                <a:solidFill>
                  <a:prstClr val="black"/>
                </a:solidFill>
                <a:latin typeface="Calibri Light"/>
                <a:cs typeface="+mn-cs"/>
              </a:rPr>
              <a:t>Artykuł 38 - Status inspektora ochrony danych:</a:t>
            </a:r>
          </a:p>
          <a:p>
            <a:pPr lvl="0" algn="just"/>
            <a:endParaRPr lang="pl-PL" sz="1600" b="1" dirty="0">
              <a:solidFill>
                <a:prstClr val="black"/>
              </a:solidFill>
              <a:latin typeface="Calibri Light"/>
              <a:cs typeface="+mn-cs"/>
            </a:endParaRPr>
          </a:p>
          <a:p>
            <a:pPr lvl="0" algn="just"/>
            <a:r>
              <a:rPr lang="pl-PL" sz="2000" dirty="0">
                <a:solidFill>
                  <a:prstClr val="black"/>
                </a:solidFill>
                <a:latin typeface="Calibri Light"/>
                <a:cs typeface="+mn-cs"/>
              </a:rPr>
              <a:t>Administrator oraz podmiot przetwarzający zapewniają, by inspektor ochrony danych był właściwie </a:t>
            </a:r>
            <a:r>
              <a:rPr lang="pl-PL" sz="2000" dirty="0" smtClean="0">
                <a:solidFill>
                  <a:prstClr val="black"/>
                </a:solidFill>
                <a:latin typeface="Calibri Light"/>
                <a:cs typeface="+mn-cs"/>
              </a:rPr>
              <a:t>i niezwłocznie </a:t>
            </a:r>
            <a:r>
              <a:rPr lang="pl-PL" sz="2000" dirty="0">
                <a:solidFill>
                  <a:prstClr val="black"/>
                </a:solidFill>
                <a:latin typeface="Calibri Light"/>
                <a:cs typeface="+mn-cs"/>
              </a:rPr>
              <a:t>włączany we wszystkie sprawy dotyczące ochrony danych osobowych.</a:t>
            </a:r>
          </a:p>
          <a:p>
            <a:pPr lvl="0" algn="just"/>
            <a:endParaRPr lang="pl-PL" sz="1000" dirty="0">
              <a:solidFill>
                <a:prstClr val="black"/>
              </a:solidFill>
              <a:latin typeface="Calibri Light"/>
              <a:cs typeface="+mn-cs"/>
            </a:endParaRPr>
          </a:p>
          <a:p>
            <a:pPr lvl="0" algn="just"/>
            <a:r>
              <a:rPr lang="pl-PL" sz="2000" dirty="0">
                <a:solidFill>
                  <a:prstClr val="black"/>
                </a:solidFill>
                <a:latin typeface="Calibri Light"/>
                <a:cs typeface="+mn-cs"/>
              </a:rPr>
              <a:t>Administrator oraz podmiot przetwarzający wspierają inspektora ochrony danych w wypełnianiu przez niego zadań, o których mowa w art. 39, zapewniając mu zasoby niezbędne do wykonania tych zadań oraz dostęp do danych osobowych i operacji przetwarzania, a także zasoby niezbędne do utrzymania jego wiedzy fachowej.</a:t>
            </a:r>
          </a:p>
          <a:p>
            <a:pPr lvl="0" algn="just"/>
            <a:endParaRPr lang="pl-PL" sz="1000" dirty="0">
              <a:solidFill>
                <a:prstClr val="black"/>
              </a:solidFill>
              <a:latin typeface="Calibri Light"/>
              <a:cs typeface="+mn-cs"/>
            </a:endParaRPr>
          </a:p>
          <a:p>
            <a:pPr lvl="0" algn="just"/>
            <a:r>
              <a:rPr lang="pl-PL" sz="2000" dirty="0">
                <a:solidFill>
                  <a:prstClr val="black"/>
                </a:solidFill>
                <a:latin typeface="Calibri Light"/>
                <a:cs typeface="+mn-cs"/>
              </a:rPr>
              <a:t>Administrator oraz podmiot przetwarzający zapewniają, by inspektor ochrony danych nie otrzymywał instrukcji dotyczących wykonywania tych zadań. Nie jest on odwoływany ani karany przez administratora ani podmiot przetwarzający za wypełnianie swoich zadań. Inspektor ochrony danych bezpośrednio podlega najwyższemu kierownictwu administratora lub podmiotu przetwarzającego.</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332652058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just"/>
            <a:r>
              <a:rPr lang="pl-PL" sz="2400" b="1" dirty="0">
                <a:solidFill>
                  <a:prstClr val="black"/>
                </a:solidFill>
                <a:latin typeface="Calibri Light"/>
                <a:cs typeface="+mn-cs"/>
              </a:rPr>
              <a:t>Artykuł 38 - Status inspektora ochrony danych:</a:t>
            </a:r>
          </a:p>
          <a:p>
            <a:pPr lvl="0" algn="just"/>
            <a:endParaRPr lang="pl-PL" sz="1600" b="1" dirty="0">
              <a:solidFill>
                <a:prstClr val="black"/>
              </a:solidFill>
              <a:latin typeface="Calibri Light"/>
              <a:cs typeface="+mn-cs"/>
            </a:endParaRPr>
          </a:p>
          <a:p>
            <a:pPr lvl="0" algn="just"/>
            <a:r>
              <a:rPr lang="pl-PL" sz="2000" dirty="0">
                <a:solidFill>
                  <a:prstClr val="black"/>
                </a:solidFill>
                <a:latin typeface="Calibri Light"/>
                <a:cs typeface="+mn-cs"/>
              </a:rPr>
              <a:t>Osoby, których dane dotyczą, mogą kontaktować się z inspektorem ochrony danych we wszystkich sprawach związanych z przetwarzaniem ich danych osobowych oraz z wykonywaniem praw przysługujących im na mocy niniejszego rozporządzenia.</a:t>
            </a:r>
          </a:p>
          <a:p>
            <a:pPr lvl="0" algn="just"/>
            <a:endParaRPr lang="pl-PL" sz="1000" dirty="0">
              <a:solidFill>
                <a:prstClr val="black"/>
              </a:solidFill>
              <a:latin typeface="Calibri Light"/>
              <a:cs typeface="+mn-cs"/>
            </a:endParaRPr>
          </a:p>
          <a:p>
            <a:pPr lvl="0" algn="just"/>
            <a:r>
              <a:rPr lang="pl-PL" sz="2000" dirty="0">
                <a:solidFill>
                  <a:prstClr val="black"/>
                </a:solidFill>
                <a:latin typeface="Calibri Light"/>
                <a:cs typeface="+mn-cs"/>
              </a:rPr>
              <a:t>Inspektor ochrony danych jest zobowiązany do zachowania tajemnicy lub poufności co do wykonywania swoich zadań - zgodnie z prawem Unii lub prawem państwa członkowskiego.</a:t>
            </a:r>
          </a:p>
          <a:p>
            <a:pPr lvl="0" algn="just"/>
            <a:endParaRPr lang="pl-PL" sz="1000" dirty="0">
              <a:solidFill>
                <a:prstClr val="black"/>
              </a:solidFill>
              <a:latin typeface="Calibri Light"/>
              <a:cs typeface="+mn-cs"/>
            </a:endParaRPr>
          </a:p>
          <a:p>
            <a:pPr lvl="0" algn="just"/>
            <a:r>
              <a:rPr lang="pl-PL" sz="2000" dirty="0">
                <a:solidFill>
                  <a:prstClr val="black"/>
                </a:solidFill>
                <a:latin typeface="Calibri Light"/>
                <a:cs typeface="+mn-cs"/>
              </a:rPr>
              <a:t>Inspektor ochrony danych może wykonywać inne zadania i obowiązki. Administrator lub podmiot przetwarzający zapewniają, by takie zadania i obowiązki nie powodowały konfliktu interesów.</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3226899148"/>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r>
              <a:rPr lang="pl-PL" sz="2400" b="1" dirty="0">
                <a:solidFill>
                  <a:prstClr val="black"/>
                </a:solidFill>
                <a:latin typeface="Calibri Light"/>
                <a:cs typeface="+mn-cs"/>
              </a:rPr>
              <a:t>Artykuł 39 - Zadania inspektora ochrony danych:</a:t>
            </a:r>
          </a:p>
          <a:p>
            <a:pPr lvl="0"/>
            <a:endParaRPr lang="pl-PL" sz="1600" b="1" dirty="0">
              <a:solidFill>
                <a:prstClr val="black"/>
              </a:solidFill>
              <a:latin typeface="Calibri Light"/>
              <a:cs typeface="+mn-cs"/>
            </a:endParaRPr>
          </a:p>
          <a:p>
            <a:pPr lvl="0"/>
            <a:r>
              <a:rPr lang="pl-PL" sz="2000" b="1" dirty="0">
                <a:solidFill>
                  <a:prstClr val="black"/>
                </a:solidFill>
                <a:latin typeface="Calibri Light"/>
                <a:cs typeface="+mn-cs"/>
              </a:rPr>
              <a:t>Inspektor ochrony danych ma następujące zadania:</a:t>
            </a:r>
          </a:p>
          <a:p>
            <a:pPr lvl="0"/>
            <a:r>
              <a:rPr lang="pl-PL" sz="2000" dirty="0">
                <a:solidFill>
                  <a:prstClr val="black"/>
                </a:solidFill>
                <a:latin typeface="Calibri Light"/>
                <a:cs typeface="+mn-cs"/>
              </a:rPr>
              <a:t>a</a:t>
            </a:r>
            <a:r>
              <a:rPr lang="pl-PL" sz="2000" dirty="0" smtClean="0">
                <a:solidFill>
                  <a:prstClr val="black"/>
                </a:solidFill>
                <a:latin typeface="Calibri Light"/>
                <a:cs typeface="+mn-cs"/>
              </a:rPr>
              <a:t>) informowanie </a:t>
            </a:r>
            <a:r>
              <a:rPr lang="pl-PL" sz="2000" dirty="0">
                <a:solidFill>
                  <a:prstClr val="black"/>
                </a:solidFill>
                <a:latin typeface="Calibri Light"/>
                <a:cs typeface="+mn-cs"/>
              </a:rPr>
              <a:t>administratora, podmiotu przetwarzającego oraz pracowników, którzy przetwarzają dane osobowe, o obowiązkach spoczywających na nich na mocy niniejszego rozporządzenia oraz innych przepisów Unii lub państw członkowskich o ochronie danych i doradzanie im w tej sprawie;</a:t>
            </a:r>
          </a:p>
          <a:p>
            <a:pPr lvl="0"/>
            <a:r>
              <a:rPr lang="pl-PL" sz="2000" dirty="0">
                <a:solidFill>
                  <a:prstClr val="black"/>
                </a:solidFill>
                <a:latin typeface="Calibri Light"/>
                <a:cs typeface="+mn-cs"/>
              </a:rPr>
              <a:t>b</a:t>
            </a:r>
            <a:r>
              <a:rPr lang="pl-PL" sz="2000" dirty="0" smtClean="0">
                <a:solidFill>
                  <a:prstClr val="black"/>
                </a:solidFill>
                <a:latin typeface="Calibri Light"/>
                <a:cs typeface="+mn-cs"/>
              </a:rPr>
              <a:t>) monitorowanie </a:t>
            </a:r>
            <a:r>
              <a:rPr lang="pl-PL" sz="2000" dirty="0">
                <a:solidFill>
                  <a:prstClr val="black"/>
                </a:solidFill>
                <a:latin typeface="Calibri Light"/>
                <a:cs typeface="+mn-cs"/>
              </a:rPr>
              <a:t>przestrzegania niniejszego rozporządzenia, innych przepisów Unii lub państw członkowskich o ochronie danych oraz polityk administratora lub podmiotu przetwarzającego w dziedzinie ochrony danych osobowych, w tym podział obowiązków, działania zwiększające świadomość, szkolenia personelu uczestniczącego w operacjach przetwarzania oraz powiązane z tym audyty</a:t>
            </a:r>
            <a:r>
              <a:rPr lang="pl-PL" sz="2000" dirty="0" smtClean="0">
                <a:solidFill>
                  <a:prstClr val="black"/>
                </a:solidFill>
                <a:latin typeface="Calibri Light"/>
                <a:cs typeface="+mn-cs"/>
              </a:rPr>
              <a:t>;</a:t>
            </a:r>
            <a:endParaRPr lang="pl-PL" sz="2000"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696362748"/>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just"/>
            <a:r>
              <a:rPr lang="pl-PL" sz="2400" b="1" dirty="0">
                <a:solidFill>
                  <a:prstClr val="black"/>
                </a:solidFill>
                <a:latin typeface="Calibri Light"/>
                <a:cs typeface="+mn-cs"/>
              </a:rPr>
              <a:t>Artykuł 39 - Zadania inspektora ochrony danych:</a:t>
            </a:r>
          </a:p>
          <a:p>
            <a:pPr lvl="0" algn="just"/>
            <a:endParaRPr lang="pl-PL" sz="1600" b="1" dirty="0">
              <a:solidFill>
                <a:prstClr val="black"/>
              </a:solidFill>
              <a:latin typeface="Calibri Light"/>
              <a:cs typeface="+mn-cs"/>
            </a:endParaRPr>
          </a:p>
          <a:p>
            <a:pPr lvl="0" algn="just"/>
            <a:r>
              <a:rPr lang="pl-PL" sz="2000" b="1" dirty="0">
                <a:solidFill>
                  <a:prstClr val="black"/>
                </a:solidFill>
                <a:latin typeface="Calibri Light"/>
                <a:cs typeface="+mn-cs"/>
              </a:rPr>
              <a:t>Inspektor ochrony danych ma następujące zadania:</a:t>
            </a:r>
          </a:p>
          <a:p>
            <a:pPr lvl="0" algn="just"/>
            <a:r>
              <a:rPr lang="pl-PL" sz="2000" dirty="0" smtClean="0">
                <a:solidFill>
                  <a:prstClr val="black"/>
                </a:solidFill>
                <a:latin typeface="Calibri Light"/>
                <a:cs typeface="+mn-cs"/>
              </a:rPr>
              <a:t>c) udzielanie </a:t>
            </a:r>
            <a:r>
              <a:rPr lang="pl-PL" sz="2000" dirty="0">
                <a:solidFill>
                  <a:prstClr val="black"/>
                </a:solidFill>
                <a:latin typeface="Calibri Light"/>
                <a:cs typeface="+mn-cs"/>
              </a:rPr>
              <a:t>na żądanie zaleceń co do oceny skutków dla ochrony danych oraz monitorowanie jej wykonania zgodnie z art. 35;</a:t>
            </a:r>
          </a:p>
          <a:p>
            <a:pPr lvl="0" algn="just"/>
            <a:r>
              <a:rPr lang="pl-PL" sz="2000" dirty="0" smtClean="0">
                <a:solidFill>
                  <a:prstClr val="black"/>
                </a:solidFill>
                <a:latin typeface="Calibri Light"/>
                <a:cs typeface="+mn-cs"/>
              </a:rPr>
              <a:t>d) współpraca </a:t>
            </a:r>
            <a:r>
              <a:rPr lang="pl-PL" sz="2000" dirty="0">
                <a:solidFill>
                  <a:prstClr val="black"/>
                </a:solidFill>
                <a:latin typeface="Calibri Light"/>
                <a:cs typeface="+mn-cs"/>
              </a:rPr>
              <a:t>z organem nadzorczym;</a:t>
            </a:r>
          </a:p>
          <a:p>
            <a:pPr lvl="0" algn="just"/>
            <a:r>
              <a:rPr lang="pl-PL" sz="2000" dirty="0" smtClean="0">
                <a:solidFill>
                  <a:prstClr val="black"/>
                </a:solidFill>
                <a:latin typeface="Calibri Light"/>
                <a:cs typeface="+mn-cs"/>
              </a:rPr>
              <a:t>e) pełnienie </a:t>
            </a:r>
            <a:r>
              <a:rPr lang="pl-PL" sz="2000" dirty="0">
                <a:solidFill>
                  <a:prstClr val="black"/>
                </a:solidFill>
                <a:latin typeface="Calibri Light"/>
                <a:cs typeface="+mn-cs"/>
              </a:rPr>
              <a:t>funkcji punktu kontaktowego dla organu nadzorczego w kwestiach związanych </a:t>
            </a:r>
            <a:r>
              <a:rPr lang="pl-PL" sz="2000" dirty="0" smtClean="0">
                <a:solidFill>
                  <a:prstClr val="black"/>
                </a:solidFill>
                <a:latin typeface="Calibri Light"/>
                <a:cs typeface="+mn-cs"/>
              </a:rPr>
              <a:t>z przetwarzaniem</a:t>
            </a:r>
            <a:r>
              <a:rPr lang="pl-PL" sz="2000" dirty="0">
                <a:solidFill>
                  <a:prstClr val="black"/>
                </a:solidFill>
                <a:latin typeface="Calibri Light"/>
                <a:cs typeface="+mn-cs"/>
              </a:rPr>
              <a:t>, w tym z uprzednimi konsultacjami, o których mowa w art. 36, oraz w stosownych przypadkach prowadzenie konsultacji we wszelkich innych sprawach.</a:t>
            </a:r>
          </a:p>
          <a:p>
            <a:pPr lvl="0" algn="just"/>
            <a:endParaRPr lang="pl-PL" sz="2000" dirty="0">
              <a:solidFill>
                <a:prstClr val="black"/>
              </a:solidFill>
              <a:latin typeface="Calibri Light"/>
              <a:cs typeface="+mn-cs"/>
            </a:endParaRPr>
          </a:p>
          <a:p>
            <a:pPr lvl="0" algn="just"/>
            <a:r>
              <a:rPr lang="pl-PL" sz="2000" dirty="0">
                <a:solidFill>
                  <a:prstClr val="black"/>
                </a:solidFill>
                <a:latin typeface="Calibri Light"/>
                <a:cs typeface="+mn-cs"/>
              </a:rPr>
              <a:t>Inspektor ochrony danych wypełnia swoje zadania z należytym uwzględnieniem ryzyka związanego </a:t>
            </a:r>
            <a:r>
              <a:rPr lang="pl-PL" sz="2000" dirty="0" smtClean="0">
                <a:solidFill>
                  <a:prstClr val="black"/>
                </a:solidFill>
                <a:latin typeface="Calibri Light"/>
                <a:cs typeface="+mn-cs"/>
              </a:rPr>
              <a:t>z operacjami </a:t>
            </a:r>
            <a:r>
              <a:rPr lang="pl-PL" sz="2000" dirty="0">
                <a:solidFill>
                  <a:prstClr val="black"/>
                </a:solidFill>
                <a:latin typeface="Calibri Light"/>
                <a:cs typeface="+mn-cs"/>
              </a:rPr>
              <a:t>przetwarzania, mając na uwadze charakter, zakres, kontekst i cele przetwarzania.</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3403854841"/>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
        <p:nvSpPr>
          <p:cNvPr id="4" name="Prostokąt zaokrąglony 3"/>
          <p:cNvSpPr/>
          <p:nvPr/>
        </p:nvSpPr>
        <p:spPr>
          <a:xfrm>
            <a:off x="2279576" y="1988840"/>
            <a:ext cx="7344816" cy="24482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ROZDZIAŁ IV - Administrator i podmiot przetwarzający</a:t>
            </a:r>
          </a:p>
          <a:p>
            <a:pPr algn="ctr"/>
            <a:r>
              <a:rPr lang="pl-PL" b="1" dirty="0"/>
              <a:t>Sekcja 3 - Ocena skutków dla ochrony danych i uprzednie konsultacje</a:t>
            </a:r>
          </a:p>
          <a:p>
            <a:r>
              <a:rPr lang="pl-PL" b="1" dirty="0"/>
              <a:t>Artykuł 35 - Ocena skutków dla ochrony danych</a:t>
            </a:r>
          </a:p>
          <a:p>
            <a:r>
              <a:rPr lang="pl-PL" b="1" dirty="0"/>
              <a:t>Artykuł 36 - Uprzednie konsultacje</a:t>
            </a:r>
          </a:p>
        </p:txBody>
      </p:sp>
    </p:spTree>
    <p:extLst>
      <p:ext uri="{BB962C8B-B14F-4D97-AF65-F5344CB8AC3E}">
        <p14:creationId xmlns:p14="http://schemas.microsoft.com/office/powerpoint/2010/main" val="898617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313151" y="1825625"/>
            <a:ext cx="11348581" cy="4351338"/>
          </a:xfrm>
        </p:spPr>
        <p:txBody>
          <a:bodyPr>
            <a:normAutofit/>
          </a:bodyPr>
          <a:lstStyle/>
          <a:p>
            <a:pPr algn="just"/>
            <a:endParaRPr lang="pl-PL" sz="3200" dirty="0" smtClean="0">
              <a:solidFill>
                <a:srgbClr val="002060"/>
              </a:solidFill>
              <a:ea typeface="+mj-ea"/>
            </a:endParaRPr>
          </a:p>
          <a:p>
            <a:pPr algn="just"/>
            <a:endParaRPr lang="pl-PL" sz="3200" dirty="0" smtClean="0">
              <a:solidFill>
                <a:srgbClr val="002060"/>
              </a:solidFill>
              <a:ea typeface="+mj-ea"/>
            </a:endParaRPr>
          </a:p>
          <a:p>
            <a:pPr algn="ctr"/>
            <a:r>
              <a:rPr lang="pl-PL" sz="3200" dirty="0" smtClean="0">
                <a:solidFill>
                  <a:srgbClr val="002060"/>
                </a:solidFill>
                <a:ea typeface="+mj-ea"/>
              </a:rPr>
              <a:t>ODPOWIEDZIALNOŚĆ PRZY PRZETWARZANIU DANYCH OSOBOWYCH</a:t>
            </a:r>
            <a:endParaRPr lang="pl-PL" sz="2400" dirty="0"/>
          </a:p>
        </p:txBody>
      </p:sp>
    </p:spTree>
    <p:extLst>
      <p:ext uri="{BB962C8B-B14F-4D97-AF65-F5344CB8AC3E}">
        <p14:creationId xmlns:p14="http://schemas.microsoft.com/office/powerpoint/2010/main" val="29898125"/>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313151" y="1825625"/>
            <a:ext cx="11348581" cy="4351338"/>
          </a:xfrm>
        </p:spPr>
        <p:txBody>
          <a:bodyPr>
            <a:normAutofit/>
          </a:bodyPr>
          <a:lstStyle/>
          <a:p>
            <a:pPr algn="just"/>
            <a:endParaRPr lang="pl-PL" sz="3200" dirty="0" smtClean="0">
              <a:solidFill>
                <a:srgbClr val="002060"/>
              </a:solidFill>
              <a:ea typeface="+mj-ea"/>
            </a:endParaRPr>
          </a:p>
          <a:p>
            <a:pPr algn="just"/>
            <a:endParaRPr lang="pl-PL" sz="3200" dirty="0" smtClean="0">
              <a:solidFill>
                <a:srgbClr val="002060"/>
              </a:solidFill>
              <a:ea typeface="+mj-ea"/>
            </a:endParaRPr>
          </a:p>
          <a:p>
            <a:pPr algn="ctr"/>
            <a:r>
              <a:rPr lang="pl-PL" sz="3200" dirty="0" smtClean="0">
                <a:solidFill>
                  <a:srgbClr val="002060"/>
                </a:solidFill>
                <a:ea typeface="+mj-ea"/>
              </a:rPr>
              <a:t>ODPOWIEDZIALNOŚĆ CYWILNA</a:t>
            </a:r>
            <a:endParaRPr lang="pl-PL" sz="2400" dirty="0"/>
          </a:p>
        </p:txBody>
      </p:sp>
    </p:spTree>
    <p:extLst>
      <p:ext uri="{BB962C8B-B14F-4D97-AF65-F5344CB8AC3E}">
        <p14:creationId xmlns:p14="http://schemas.microsoft.com/office/powerpoint/2010/main" val="3625490455"/>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just" eaLnBrk="1" hangingPunct="1">
              <a:buSzPct val="100000"/>
            </a:pPr>
            <a:endParaRPr lang="pl-PL" sz="2000" dirty="0">
              <a:solidFill>
                <a:prstClr val="black"/>
              </a:solidFill>
              <a:latin typeface="Calibri Light"/>
              <a:cs typeface="+mn-cs"/>
            </a:endParaRPr>
          </a:p>
          <a:p>
            <a:pPr lvl="0" algn="just" eaLnBrk="1" hangingPunct="1">
              <a:buSzPct val="100000"/>
            </a:pPr>
            <a:r>
              <a:rPr lang="pl-PL" sz="2000" b="1" dirty="0" smtClean="0">
                <a:solidFill>
                  <a:prstClr val="black"/>
                </a:solidFill>
                <a:latin typeface="Calibri Light"/>
                <a:cs typeface="+mn-cs"/>
              </a:rPr>
              <a:t>Art</a:t>
            </a:r>
            <a:r>
              <a:rPr lang="pl-PL" sz="2000" b="1" dirty="0">
                <a:solidFill>
                  <a:prstClr val="black"/>
                </a:solidFill>
                <a:latin typeface="Calibri Light"/>
                <a:cs typeface="+mn-cs"/>
              </a:rPr>
              <a:t>. 23 K.C.</a:t>
            </a:r>
          </a:p>
          <a:p>
            <a:pPr lvl="0" algn="just" eaLnBrk="1" hangingPunct="1">
              <a:buSzPct val="100000"/>
            </a:pPr>
            <a:r>
              <a:rPr lang="pl-PL" sz="2000" dirty="0">
                <a:solidFill>
                  <a:prstClr val="black"/>
                </a:solidFill>
                <a:latin typeface="Calibri Light"/>
                <a:cs typeface="+mn-cs"/>
              </a:rPr>
              <a:t>Dobra osobiste człowieka, jak w szczególności zdrowie, wolność, cześć, swoboda sumienia, nazwisko lub pseudonim, wizerunek, tajemnica korespondencji, nietykalność mieszkania, twórczość naukowa, artystyczna, wynalazcza i racjonalizatorska, pozostają pod ochroną prawa cywilnego niezależnie </a:t>
            </a:r>
            <a:r>
              <a:rPr lang="pl-PL" sz="2000" dirty="0" smtClean="0">
                <a:solidFill>
                  <a:prstClr val="black"/>
                </a:solidFill>
                <a:latin typeface="Calibri Light"/>
                <a:cs typeface="+mn-cs"/>
              </a:rPr>
              <a:t>od ochrony </a:t>
            </a:r>
            <a:r>
              <a:rPr lang="pl-PL" sz="2000" dirty="0">
                <a:solidFill>
                  <a:prstClr val="black"/>
                </a:solidFill>
                <a:latin typeface="Calibri Light"/>
                <a:cs typeface="+mn-cs"/>
              </a:rPr>
              <a:t>przewidzianej w innych przepisach.</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10330574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313151" y="1825625"/>
            <a:ext cx="11348581" cy="4351338"/>
          </a:xfrm>
        </p:spPr>
        <p:txBody>
          <a:bodyPr>
            <a:normAutofit/>
          </a:bodyPr>
          <a:lstStyle/>
          <a:p>
            <a:pPr algn="just"/>
            <a:endParaRPr lang="pl-PL" sz="3200" dirty="0" smtClean="0">
              <a:solidFill>
                <a:srgbClr val="002060"/>
              </a:solidFill>
              <a:ea typeface="+mj-ea"/>
            </a:endParaRPr>
          </a:p>
          <a:p>
            <a:pPr algn="just"/>
            <a:endParaRPr lang="pl-PL" sz="3200" dirty="0" smtClean="0">
              <a:solidFill>
                <a:srgbClr val="002060"/>
              </a:solidFill>
              <a:ea typeface="+mj-ea"/>
            </a:endParaRPr>
          </a:p>
          <a:p>
            <a:pPr algn="ctr"/>
            <a:r>
              <a:rPr lang="pl-PL" sz="3200" b="1" dirty="0">
                <a:solidFill>
                  <a:srgbClr val="002060"/>
                </a:solidFill>
              </a:rPr>
              <a:t>ŹRÓDŁA PRAWA – </a:t>
            </a:r>
          </a:p>
          <a:p>
            <a:pPr algn="ctr"/>
            <a:r>
              <a:rPr lang="pl-PL" sz="3200" b="1" dirty="0" smtClean="0">
                <a:solidFill>
                  <a:srgbClr val="002060"/>
                </a:solidFill>
                <a:ea typeface="+mj-ea"/>
              </a:rPr>
              <a:t>TAJEMNICA PRZEDSIĘBIORSTWA</a:t>
            </a:r>
            <a:endParaRPr lang="pl-PL" sz="2400" b="1" dirty="0"/>
          </a:p>
        </p:txBody>
      </p:sp>
    </p:spTree>
    <p:extLst>
      <p:ext uri="{BB962C8B-B14F-4D97-AF65-F5344CB8AC3E}">
        <p14:creationId xmlns:p14="http://schemas.microsoft.com/office/powerpoint/2010/main" val="2394634809"/>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just" eaLnBrk="1" hangingPunct="1">
              <a:buSzPct val="100000"/>
            </a:pPr>
            <a:endParaRPr lang="pl-PL" sz="2000" dirty="0">
              <a:solidFill>
                <a:prstClr val="black"/>
              </a:solidFill>
              <a:latin typeface="Calibri Light"/>
              <a:cs typeface="+mn-cs"/>
            </a:endParaRPr>
          </a:p>
          <a:p>
            <a:pPr lvl="0" algn="just" eaLnBrk="1" hangingPunct="1">
              <a:buSzPct val="100000"/>
            </a:pPr>
            <a:r>
              <a:rPr lang="pl-PL" sz="2000" b="1" dirty="0">
                <a:solidFill>
                  <a:prstClr val="black"/>
                </a:solidFill>
                <a:latin typeface="Calibri Light"/>
                <a:cs typeface="+mn-cs"/>
              </a:rPr>
              <a:t>Art. 24 K.C.</a:t>
            </a:r>
          </a:p>
          <a:p>
            <a:pPr lvl="0" algn="just" eaLnBrk="1" hangingPunct="1">
              <a:buSzPct val="100000"/>
            </a:pPr>
            <a:r>
              <a:rPr lang="pl-PL" sz="2000" dirty="0">
                <a:solidFill>
                  <a:prstClr val="black"/>
                </a:solidFill>
                <a:latin typeface="Calibri Light"/>
                <a:cs typeface="+mn-cs"/>
              </a:rPr>
              <a:t>§ 1. Ten, czyje dobro osobiste zostaje zagrożone cudzym działaniem, może żądać zaniechania tego działania, chyba że nie jest ono bezprawne. W razie dokonanego naruszenia może on także żądać, ażeby osoba, która dopuściła się naruszenia, dopełniła czynności potrzebnych do usunięcia jego skutków, </a:t>
            </a:r>
            <a:r>
              <a:rPr lang="pl-PL" sz="2000" dirty="0" smtClean="0">
                <a:solidFill>
                  <a:prstClr val="black"/>
                </a:solidFill>
                <a:latin typeface="Calibri Light"/>
                <a:cs typeface="+mn-cs"/>
              </a:rPr>
              <a:t>w szczególności </a:t>
            </a:r>
            <a:r>
              <a:rPr lang="pl-PL" sz="2000" dirty="0">
                <a:solidFill>
                  <a:prstClr val="black"/>
                </a:solidFill>
                <a:latin typeface="Calibri Light"/>
                <a:cs typeface="+mn-cs"/>
              </a:rPr>
              <a:t>ażeby złożyła oświadczenie odpowiedniej treści i w odpowiedniej formie. Na zasadach przewidzianych w kodeksie może on również żądać zadośćuczynienia pieniężnego lub zapłaty odpowiedniej sumy pieniężnej na wskazany cel społeczny.</a:t>
            </a:r>
          </a:p>
          <a:p>
            <a:pPr lvl="0" algn="just" eaLnBrk="1" hangingPunct="1">
              <a:buSzPct val="100000"/>
            </a:pPr>
            <a:r>
              <a:rPr lang="pl-PL" sz="2000" dirty="0">
                <a:solidFill>
                  <a:prstClr val="black"/>
                </a:solidFill>
                <a:latin typeface="Calibri Light"/>
                <a:cs typeface="+mn-cs"/>
              </a:rPr>
              <a:t>§ 2. Jeżeli wskutek naruszenia dobra osobistego została wyrządzona szkoda majątkowa, poszkodowany może żądać jej naprawienia na zasadach ogólnych.</a:t>
            </a:r>
          </a:p>
          <a:p>
            <a:pPr lvl="0" algn="just" eaLnBrk="1" hangingPunct="1">
              <a:buSzPct val="100000"/>
            </a:pPr>
            <a:r>
              <a:rPr lang="pl-PL" sz="2000" dirty="0">
                <a:solidFill>
                  <a:prstClr val="black"/>
                </a:solidFill>
                <a:latin typeface="Calibri Light"/>
                <a:cs typeface="+mn-cs"/>
              </a:rPr>
              <a:t>§ 3. Przepisy powyższe nie uchybiają uprawnieniom przewidzianym w innych przepisach, w szczególności w prawie autorskim oraz w prawie wynalazczym.</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2169239317"/>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313151" y="1825625"/>
            <a:ext cx="11348581" cy="4351338"/>
          </a:xfrm>
        </p:spPr>
        <p:txBody>
          <a:bodyPr>
            <a:normAutofit/>
          </a:bodyPr>
          <a:lstStyle/>
          <a:p>
            <a:pPr algn="just"/>
            <a:endParaRPr lang="pl-PL" sz="3200" dirty="0" smtClean="0">
              <a:solidFill>
                <a:srgbClr val="002060"/>
              </a:solidFill>
              <a:ea typeface="+mj-ea"/>
            </a:endParaRPr>
          </a:p>
          <a:p>
            <a:pPr algn="just"/>
            <a:endParaRPr lang="pl-PL" sz="3200" dirty="0" smtClean="0">
              <a:solidFill>
                <a:srgbClr val="002060"/>
              </a:solidFill>
              <a:ea typeface="+mj-ea"/>
            </a:endParaRPr>
          </a:p>
          <a:p>
            <a:pPr algn="ctr"/>
            <a:r>
              <a:rPr lang="pl-PL" sz="3200" b="1" dirty="0" smtClean="0">
                <a:solidFill>
                  <a:srgbClr val="002060"/>
                </a:solidFill>
                <a:ea typeface="+mj-ea"/>
              </a:rPr>
              <a:t>ODPOWIEDZIALNOŚC KARNA</a:t>
            </a:r>
            <a:endParaRPr lang="pl-PL" sz="2400" b="1" dirty="0"/>
          </a:p>
        </p:txBody>
      </p:sp>
    </p:spTree>
    <p:extLst>
      <p:ext uri="{BB962C8B-B14F-4D97-AF65-F5344CB8AC3E}">
        <p14:creationId xmlns:p14="http://schemas.microsoft.com/office/powerpoint/2010/main" val="393574612"/>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algn="ctr" eaLnBrk="1" hangingPunct="1">
              <a:buSzPct val="100000"/>
            </a:pPr>
            <a:r>
              <a:rPr lang="pl-PL" sz="2400" b="1" dirty="0">
                <a:solidFill>
                  <a:prstClr val="black"/>
                </a:solidFill>
                <a:latin typeface="Calibri Light"/>
              </a:rPr>
              <a:t>Ustawa z dnia 16 kwietnia 1993 r. o zwalczaniu nieuczciwej </a:t>
            </a:r>
            <a:r>
              <a:rPr lang="pl-PL" sz="2400" b="1" dirty="0" smtClean="0">
                <a:solidFill>
                  <a:prstClr val="black"/>
                </a:solidFill>
                <a:latin typeface="Calibri Light"/>
              </a:rPr>
              <a:t>konkurencji:</a:t>
            </a:r>
            <a:endParaRPr lang="pl-PL" sz="2400" b="1" dirty="0">
              <a:solidFill>
                <a:prstClr val="black"/>
              </a:solidFill>
              <a:latin typeface="Calibri Light"/>
            </a:endParaRPr>
          </a:p>
          <a:p>
            <a:pPr lvl="0" algn="just" eaLnBrk="1" hangingPunct="1">
              <a:buSzPct val="100000"/>
            </a:pPr>
            <a:r>
              <a:rPr lang="pl-PL" sz="2000" b="1" dirty="0" smtClean="0">
                <a:solidFill>
                  <a:prstClr val="black"/>
                </a:solidFill>
                <a:latin typeface="Calibri Light"/>
                <a:cs typeface="+mn-cs"/>
              </a:rPr>
              <a:t>Art. 23. </a:t>
            </a:r>
          </a:p>
          <a:p>
            <a:pPr lvl="0" algn="just" eaLnBrk="1" hangingPunct="1">
              <a:buSzPct val="100000"/>
            </a:pPr>
            <a:r>
              <a:rPr lang="pl-PL" sz="2000" dirty="0" smtClean="0">
                <a:solidFill>
                  <a:prstClr val="black"/>
                </a:solidFill>
                <a:latin typeface="Calibri Light"/>
                <a:cs typeface="+mn-cs"/>
              </a:rPr>
              <a:t>1</a:t>
            </a:r>
            <a:r>
              <a:rPr lang="pl-PL" sz="2000" dirty="0">
                <a:solidFill>
                  <a:prstClr val="black"/>
                </a:solidFill>
                <a:latin typeface="Calibri Light"/>
                <a:cs typeface="+mn-cs"/>
              </a:rPr>
              <a:t>. Kto, wbrew ciążącemu na nim obowiązkowi w stosunku do przedsiębiorcy, ujawnia innej osobie lub wykorzystuje we własnej działalności gospodarczej informację stanowiącą tajemnicę przedsiębiorstwa, jeżeli wyrządza to poważną szkodę </a:t>
            </a:r>
            <a:r>
              <a:rPr lang="pl-PL" sz="2000" dirty="0" smtClean="0">
                <a:solidFill>
                  <a:prstClr val="black"/>
                </a:solidFill>
                <a:latin typeface="Calibri Light"/>
                <a:cs typeface="+mn-cs"/>
              </a:rPr>
              <a:t>przedsiębiorcy, podlega </a:t>
            </a:r>
            <a:r>
              <a:rPr lang="pl-PL" sz="2000" dirty="0">
                <a:solidFill>
                  <a:prstClr val="black"/>
                </a:solidFill>
                <a:latin typeface="Calibri Light"/>
                <a:cs typeface="+mn-cs"/>
              </a:rPr>
              <a:t>grzywnie, karze ograniczenia wolności albo pozbawienia wolności do lat 2 </a:t>
            </a:r>
            <a:r>
              <a:rPr lang="pl-PL" sz="2000" b="1" dirty="0">
                <a:solidFill>
                  <a:prstClr val="black"/>
                </a:solidFill>
                <a:latin typeface="Calibri Light"/>
                <a:cs typeface="+mn-cs"/>
              </a:rPr>
              <a:t>.</a:t>
            </a:r>
          </a:p>
          <a:p>
            <a:pPr lvl="0" algn="just" eaLnBrk="1" hangingPunct="1">
              <a:buSzPct val="100000"/>
            </a:pPr>
            <a:endParaRPr lang="pl-PL" sz="2000" b="1" dirty="0">
              <a:solidFill>
                <a:prstClr val="black"/>
              </a:solidFill>
              <a:latin typeface="Calibri Light"/>
              <a:cs typeface="+mn-cs"/>
            </a:endParaRPr>
          </a:p>
          <a:p>
            <a:pPr lvl="0" algn="just" eaLnBrk="1" hangingPunct="1">
              <a:buSzPct val="100000"/>
            </a:pPr>
            <a:r>
              <a:rPr lang="pl-PL" sz="2000" b="1" dirty="0">
                <a:solidFill>
                  <a:prstClr val="black"/>
                </a:solidFill>
                <a:latin typeface="Calibri Light"/>
                <a:cs typeface="+mn-cs"/>
              </a:rPr>
              <a:t>2. </a:t>
            </a:r>
            <a:r>
              <a:rPr lang="pl-PL" sz="2000" dirty="0">
                <a:solidFill>
                  <a:prstClr val="black"/>
                </a:solidFill>
                <a:latin typeface="Calibri Light"/>
                <a:cs typeface="+mn-cs"/>
              </a:rPr>
              <a:t>Tej samej karze podlega, kto, uzyskawszy bezprawnie informację stanowiącą tajemnicę przedsiębiorstwa, ujawnia ją innej osobie lub wykorzystuje we własnej działalności gospodarczej.</a:t>
            </a:r>
          </a:p>
          <a:p>
            <a:pPr lvl="0" algn="just" eaLnBrk="1" hangingPunct="1">
              <a:buSzPct val="100000"/>
            </a:pPr>
            <a:endParaRPr lang="pl-PL" sz="2000" dirty="0">
              <a:solidFill>
                <a:prstClr val="black"/>
              </a:solidFill>
              <a:latin typeface="Calibri Light"/>
              <a:cs typeface="+mn-cs"/>
            </a:endParaRPr>
          </a:p>
          <a:p>
            <a:pPr lvl="0" algn="just" eaLnBrk="1" hangingPunct="1">
              <a:buSzPct val="100000"/>
            </a:pPr>
            <a:endParaRPr lang="pl-PL" sz="2000" b="1" dirty="0">
              <a:solidFill>
                <a:prstClr val="black"/>
              </a:solidFill>
              <a:latin typeface="Calibri Light"/>
              <a:cs typeface="+mn-cs"/>
            </a:endParaRP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3326004105"/>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buSzPct val="100000"/>
            </a:pPr>
            <a:r>
              <a:rPr lang="pl-PL" sz="2400" b="1" dirty="0">
                <a:solidFill>
                  <a:prstClr val="black"/>
                </a:solidFill>
                <a:latin typeface="Calibri Light"/>
                <a:cs typeface="+mn-cs"/>
              </a:rPr>
              <a:t>Kodeks</a:t>
            </a:r>
            <a:r>
              <a:rPr lang="pl-PL" sz="2000" b="1" dirty="0">
                <a:solidFill>
                  <a:prstClr val="black"/>
                </a:solidFill>
                <a:latin typeface="Calibri Light"/>
                <a:cs typeface="+mn-cs"/>
              </a:rPr>
              <a:t> </a:t>
            </a:r>
            <a:r>
              <a:rPr lang="pl-PL" sz="2400" b="1" dirty="0">
                <a:solidFill>
                  <a:prstClr val="black"/>
                </a:solidFill>
                <a:latin typeface="Calibri Light"/>
                <a:cs typeface="+mn-cs"/>
              </a:rPr>
              <a:t>Karny:</a:t>
            </a:r>
          </a:p>
          <a:p>
            <a:pPr lvl="0" algn="just" eaLnBrk="1" hangingPunct="1">
              <a:buSzPct val="100000"/>
            </a:pPr>
            <a:r>
              <a:rPr lang="pl-PL" sz="2000" b="1" dirty="0" smtClean="0">
                <a:solidFill>
                  <a:prstClr val="black"/>
                </a:solidFill>
                <a:latin typeface="Calibri Light"/>
                <a:cs typeface="+mn-cs"/>
              </a:rPr>
              <a:t>Art</a:t>
            </a:r>
            <a:r>
              <a:rPr lang="pl-PL" sz="2000" b="1" dirty="0">
                <a:solidFill>
                  <a:prstClr val="black"/>
                </a:solidFill>
                <a:latin typeface="Calibri Light"/>
                <a:cs typeface="+mn-cs"/>
              </a:rPr>
              <a:t>. 266.  </a:t>
            </a:r>
          </a:p>
          <a:p>
            <a:pPr lvl="0" algn="just" eaLnBrk="1" hangingPunct="1">
              <a:buSzPct val="100000"/>
            </a:pPr>
            <a:r>
              <a:rPr lang="pl-PL" sz="2000" dirty="0">
                <a:solidFill>
                  <a:prstClr val="black"/>
                </a:solidFill>
                <a:latin typeface="Calibri Light"/>
                <a:cs typeface="+mn-cs"/>
              </a:rPr>
              <a:t>§ 1. Kto, wbrew przepisom ustawy lub przyjętemu na siebie zobowiązaniu, ujawnia lub wykorzystuje informację, z którą zapoznał się w związku z pełnioną funkcją, wykonywaną pracą, działalnością publiczną, społeczną, gospodarczą lub naukową,</a:t>
            </a:r>
          </a:p>
          <a:p>
            <a:pPr lvl="0" algn="just" eaLnBrk="1" hangingPunct="1">
              <a:buSzPct val="100000"/>
            </a:pPr>
            <a:r>
              <a:rPr lang="pl-PL" sz="2000" dirty="0">
                <a:solidFill>
                  <a:prstClr val="black"/>
                </a:solidFill>
                <a:latin typeface="Calibri Light"/>
                <a:cs typeface="+mn-cs"/>
              </a:rPr>
              <a:t>podlega grzywnie, karze ograniczenia wolności albo pozbawienia wolności do lat 2.</a:t>
            </a:r>
          </a:p>
          <a:p>
            <a:pPr lvl="0" algn="just" eaLnBrk="1" hangingPunct="1">
              <a:buSzPct val="100000"/>
            </a:pPr>
            <a:endParaRPr lang="pl-PL" sz="1000" dirty="0">
              <a:solidFill>
                <a:prstClr val="black"/>
              </a:solidFill>
              <a:latin typeface="Calibri Light"/>
              <a:cs typeface="+mn-cs"/>
            </a:endParaRPr>
          </a:p>
          <a:p>
            <a:pPr lvl="0" algn="just" eaLnBrk="1" hangingPunct="1">
              <a:buSzPct val="100000"/>
            </a:pPr>
            <a:r>
              <a:rPr lang="pl-PL" sz="2000" dirty="0">
                <a:solidFill>
                  <a:prstClr val="black"/>
                </a:solidFill>
                <a:latin typeface="Calibri Light"/>
                <a:cs typeface="+mn-cs"/>
              </a:rPr>
              <a:t>§ 2. Funkcjonariusz publiczny, który ujawnia osobie nieuprawnionej informację niejawną o klauzuli „zastrzeżone” lub „poufne” lub informację, którą uzyskał w związku z wykonywaniem czynności służbowych, a której ujawnienie może narazić na szkodę prawnie chroniony interes,</a:t>
            </a:r>
          </a:p>
          <a:p>
            <a:pPr lvl="0" algn="just" eaLnBrk="1" hangingPunct="1">
              <a:buSzPct val="100000"/>
            </a:pPr>
            <a:r>
              <a:rPr lang="pl-PL" sz="2000" dirty="0">
                <a:solidFill>
                  <a:prstClr val="black"/>
                </a:solidFill>
                <a:latin typeface="Calibri Light"/>
                <a:cs typeface="+mn-cs"/>
              </a:rPr>
              <a:t>podlega karze pozbawienia wolności do lat 3.</a:t>
            </a:r>
          </a:p>
          <a:p>
            <a:pPr lvl="0" algn="just" eaLnBrk="1" hangingPunct="1">
              <a:buSzPct val="100000"/>
            </a:pPr>
            <a:endParaRPr lang="pl-PL" sz="1000" b="1" dirty="0">
              <a:solidFill>
                <a:prstClr val="black"/>
              </a:solidFill>
              <a:latin typeface="Calibri Light"/>
              <a:cs typeface="+mn-cs"/>
            </a:endParaRPr>
          </a:p>
          <a:p>
            <a:pPr lvl="0" algn="just" eaLnBrk="1" hangingPunct="1">
              <a:buSzPct val="100000"/>
            </a:pPr>
            <a:r>
              <a:rPr lang="pl-PL" sz="2000" dirty="0">
                <a:solidFill>
                  <a:prstClr val="black"/>
                </a:solidFill>
                <a:latin typeface="Calibri Light"/>
                <a:cs typeface="+mn-cs"/>
              </a:rPr>
              <a:t>§ 3. Ściganie przestępstwa określonego w § 1 następuje na wniosek pokrzywdzonego.</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3277260069"/>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313151" y="1825625"/>
            <a:ext cx="11348581" cy="4351338"/>
          </a:xfrm>
        </p:spPr>
        <p:txBody>
          <a:bodyPr>
            <a:normAutofit/>
          </a:bodyPr>
          <a:lstStyle/>
          <a:p>
            <a:pPr algn="just"/>
            <a:endParaRPr lang="pl-PL" sz="3200" dirty="0" smtClean="0">
              <a:solidFill>
                <a:srgbClr val="002060"/>
              </a:solidFill>
              <a:ea typeface="+mj-ea"/>
            </a:endParaRPr>
          </a:p>
          <a:p>
            <a:pPr algn="just"/>
            <a:endParaRPr lang="pl-PL" sz="3200" dirty="0" smtClean="0">
              <a:solidFill>
                <a:srgbClr val="002060"/>
              </a:solidFill>
              <a:ea typeface="+mj-ea"/>
            </a:endParaRPr>
          </a:p>
          <a:p>
            <a:pPr algn="ctr"/>
            <a:r>
              <a:rPr lang="pl-PL" sz="3200" dirty="0" smtClean="0">
                <a:solidFill>
                  <a:srgbClr val="002060"/>
                </a:solidFill>
                <a:ea typeface="+mj-ea"/>
              </a:rPr>
              <a:t>ODPOWIEDZIALNOŚC KARNA Z O.D.O.</a:t>
            </a:r>
            <a:endParaRPr lang="pl-PL" sz="2400" dirty="0"/>
          </a:p>
        </p:txBody>
      </p:sp>
    </p:spTree>
    <p:extLst>
      <p:ext uri="{BB962C8B-B14F-4D97-AF65-F5344CB8AC3E}">
        <p14:creationId xmlns:p14="http://schemas.microsoft.com/office/powerpoint/2010/main" val="1364872576"/>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buSzPct val="100000"/>
            </a:pPr>
            <a:r>
              <a:rPr lang="pl-PL" sz="2400" b="1" dirty="0">
                <a:solidFill>
                  <a:prstClr val="black"/>
                </a:solidFill>
                <a:latin typeface="Calibri Light"/>
                <a:cs typeface="+mn-cs"/>
              </a:rPr>
              <a:t>Przepisy Karne z </a:t>
            </a:r>
            <a:r>
              <a:rPr lang="pl-PL" sz="2400" b="1" dirty="0" err="1">
                <a:solidFill>
                  <a:prstClr val="black"/>
                </a:solidFill>
                <a:latin typeface="Calibri Light"/>
                <a:cs typeface="+mn-cs"/>
              </a:rPr>
              <a:t>o.d.o</a:t>
            </a:r>
            <a:r>
              <a:rPr lang="pl-PL" sz="2400" b="1" dirty="0">
                <a:solidFill>
                  <a:prstClr val="black"/>
                </a:solidFill>
                <a:latin typeface="Calibri Light"/>
                <a:cs typeface="+mn-cs"/>
              </a:rPr>
              <a:t>:</a:t>
            </a:r>
          </a:p>
          <a:p>
            <a:pPr lvl="0" algn="just" eaLnBrk="1" hangingPunct="1">
              <a:buSzPct val="100000"/>
            </a:pPr>
            <a:endParaRPr lang="pl-PL" sz="1000" b="1" dirty="0">
              <a:solidFill>
                <a:prstClr val="black"/>
              </a:solidFill>
              <a:latin typeface="Calibri Light"/>
              <a:cs typeface="+mn-cs"/>
            </a:endParaRPr>
          </a:p>
          <a:p>
            <a:pPr lvl="0" algn="just" eaLnBrk="1" hangingPunct="1">
              <a:buSzPct val="100000"/>
            </a:pPr>
            <a:r>
              <a:rPr lang="pl-PL" sz="2000" b="1" dirty="0">
                <a:solidFill>
                  <a:prstClr val="black"/>
                </a:solidFill>
                <a:latin typeface="Calibri Light"/>
                <a:cs typeface="+mn-cs"/>
              </a:rPr>
              <a:t>Art. 49. </a:t>
            </a:r>
          </a:p>
          <a:p>
            <a:pPr lvl="0" algn="just" eaLnBrk="1" hangingPunct="1">
              <a:buSzPct val="100000"/>
            </a:pPr>
            <a:endParaRPr lang="pl-PL" sz="2000" b="1" dirty="0">
              <a:solidFill>
                <a:prstClr val="black"/>
              </a:solidFill>
              <a:latin typeface="Calibri Light"/>
              <a:cs typeface="+mn-cs"/>
            </a:endParaRPr>
          </a:p>
          <a:p>
            <a:pPr lvl="0" algn="just" eaLnBrk="1" hangingPunct="1">
              <a:buSzPct val="100000"/>
            </a:pPr>
            <a:r>
              <a:rPr lang="pl-PL" sz="2000" dirty="0">
                <a:solidFill>
                  <a:prstClr val="black"/>
                </a:solidFill>
                <a:latin typeface="Calibri Light"/>
                <a:cs typeface="+mn-cs"/>
              </a:rPr>
              <a:t>1. Kto przetwarza w zbiorze dane osobowe, choć ich przetwarzanie nie jest dopuszczalne albo do których przetwarzania nie jest uprawniony, podlega grzywnie, karze ograniczenia wolności albo pozbawienia wolności do lat 2.</a:t>
            </a:r>
          </a:p>
          <a:p>
            <a:pPr lvl="0" algn="just" eaLnBrk="1" hangingPunct="1">
              <a:buSzPct val="100000"/>
            </a:pPr>
            <a:endParaRPr lang="pl-PL" sz="2000" dirty="0">
              <a:solidFill>
                <a:prstClr val="black"/>
              </a:solidFill>
              <a:latin typeface="Calibri Light"/>
              <a:cs typeface="+mn-cs"/>
            </a:endParaRPr>
          </a:p>
          <a:p>
            <a:pPr lvl="0" algn="just" eaLnBrk="1" hangingPunct="1">
              <a:buSzPct val="100000"/>
            </a:pPr>
            <a:r>
              <a:rPr lang="pl-PL" sz="2000" dirty="0">
                <a:solidFill>
                  <a:prstClr val="black"/>
                </a:solidFill>
                <a:latin typeface="Calibri Light"/>
                <a:cs typeface="+mn-cs"/>
              </a:rPr>
              <a:t>2. Jeżeli czyn określony w ust. 1 dotyczy danych ujawniających pochodzenie rasowe lub etniczne, poglądy polityczne, przekonania religijne lub filozoficzne, przynależność wyznaniową, partyjną lub związkową, danych o stanie zdrowia, kodzie genetycznym, nałogach lub życiu seksualnym, sprawca podlega grzywnie, karze ograniczenia wolności albo pozbawienia wolności do lat 3.</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1654737861"/>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buSzPct val="100000"/>
            </a:pPr>
            <a:r>
              <a:rPr lang="pl-PL" sz="2400" b="1" dirty="0">
                <a:solidFill>
                  <a:prstClr val="black"/>
                </a:solidFill>
                <a:latin typeface="Calibri Light"/>
                <a:cs typeface="+mn-cs"/>
              </a:rPr>
              <a:t>Przepisy Karne z </a:t>
            </a:r>
            <a:r>
              <a:rPr lang="pl-PL" sz="2400" b="1" dirty="0" err="1">
                <a:solidFill>
                  <a:prstClr val="black"/>
                </a:solidFill>
                <a:latin typeface="Calibri Light"/>
                <a:cs typeface="+mn-cs"/>
              </a:rPr>
              <a:t>o.d.o</a:t>
            </a:r>
            <a:r>
              <a:rPr lang="pl-PL" sz="2400" b="1" dirty="0">
                <a:solidFill>
                  <a:prstClr val="black"/>
                </a:solidFill>
                <a:latin typeface="Calibri Light"/>
                <a:cs typeface="+mn-cs"/>
              </a:rPr>
              <a:t>:</a:t>
            </a:r>
          </a:p>
          <a:p>
            <a:pPr lvl="0" eaLnBrk="1" hangingPunct="1">
              <a:buSzPct val="100000"/>
            </a:pPr>
            <a:endParaRPr lang="pl-PL" sz="1000" b="1" dirty="0">
              <a:solidFill>
                <a:prstClr val="black"/>
              </a:solidFill>
              <a:latin typeface="Calibri Light"/>
              <a:cs typeface="+mn-cs"/>
            </a:endParaRPr>
          </a:p>
          <a:p>
            <a:pPr lvl="0" algn="just" eaLnBrk="1" hangingPunct="1">
              <a:buSzPct val="100000"/>
            </a:pPr>
            <a:r>
              <a:rPr lang="pl-PL" sz="2000" b="1" dirty="0">
                <a:solidFill>
                  <a:prstClr val="black"/>
                </a:solidFill>
                <a:latin typeface="Calibri Light"/>
                <a:cs typeface="+mn-cs"/>
              </a:rPr>
              <a:t>Art. 51. </a:t>
            </a:r>
          </a:p>
          <a:p>
            <a:pPr lvl="0" algn="just" eaLnBrk="1" hangingPunct="1">
              <a:buSzPct val="100000"/>
            </a:pPr>
            <a:endParaRPr lang="pl-PL" sz="2000" b="1" dirty="0">
              <a:solidFill>
                <a:prstClr val="black"/>
              </a:solidFill>
              <a:latin typeface="Calibri Light"/>
              <a:cs typeface="+mn-cs"/>
            </a:endParaRPr>
          </a:p>
          <a:p>
            <a:pPr lvl="0" algn="just" eaLnBrk="1" hangingPunct="1">
              <a:buSzPct val="100000"/>
            </a:pPr>
            <a:r>
              <a:rPr lang="pl-PL" sz="2000" dirty="0">
                <a:solidFill>
                  <a:prstClr val="black"/>
                </a:solidFill>
                <a:latin typeface="Calibri Light"/>
                <a:cs typeface="+mn-cs"/>
              </a:rPr>
              <a:t>1. Kto administrując zbiorem danych lub będąc obowiązany do ochrony danych osobowych udostępnia </a:t>
            </a:r>
            <a:r>
              <a:rPr lang="pl-PL" sz="2000" dirty="0" smtClean="0">
                <a:solidFill>
                  <a:prstClr val="black"/>
                </a:solidFill>
                <a:latin typeface="Calibri Light"/>
                <a:cs typeface="+mn-cs"/>
              </a:rPr>
              <a:t>je lub </a:t>
            </a:r>
            <a:r>
              <a:rPr lang="pl-PL" sz="2000" dirty="0">
                <a:solidFill>
                  <a:prstClr val="black"/>
                </a:solidFill>
                <a:latin typeface="Calibri Light"/>
                <a:cs typeface="+mn-cs"/>
              </a:rPr>
              <a:t>umożliwia dostęp do nich osobom nieupoważnionym, podlega grzywnie, karze ograniczenia wolności albo pozbawienia wolności do lat 2.</a:t>
            </a:r>
          </a:p>
          <a:p>
            <a:pPr lvl="0" algn="just" eaLnBrk="1" hangingPunct="1">
              <a:buSzPct val="100000"/>
            </a:pPr>
            <a:endParaRPr lang="pl-PL" sz="2000" dirty="0">
              <a:solidFill>
                <a:prstClr val="black"/>
              </a:solidFill>
              <a:latin typeface="Calibri Light"/>
              <a:cs typeface="+mn-cs"/>
            </a:endParaRPr>
          </a:p>
          <a:p>
            <a:pPr lvl="0" algn="just" eaLnBrk="1" hangingPunct="1">
              <a:buSzPct val="100000"/>
            </a:pPr>
            <a:r>
              <a:rPr lang="pl-PL" sz="2000" dirty="0">
                <a:solidFill>
                  <a:prstClr val="black"/>
                </a:solidFill>
                <a:latin typeface="Calibri Light"/>
                <a:cs typeface="+mn-cs"/>
              </a:rPr>
              <a:t>2. Jeżeli sprawca działa nieumyślnie, podlega grzywnie, karze ograniczenia wolności albo pozbawienia wolności do roku.</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1255784437"/>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buSzPct val="100000"/>
            </a:pPr>
            <a:r>
              <a:rPr lang="pl-PL" sz="2400" b="1" dirty="0">
                <a:solidFill>
                  <a:prstClr val="black"/>
                </a:solidFill>
                <a:latin typeface="Calibri Light"/>
                <a:cs typeface="+mn-cs"/>
              </a:rPr>
              <a:t>Przepisy Karne z </a:t>
            </a:r>
            <a:r>
              <a:rPr lang="pl-PL" sz="2400" b="1" dirty="0" err="1">
                <a:solidFill>
                  <a:prstClr val="black"/>
                </a:solidFill>
                <a:latin typeface="Calibri Light"/>
                <a:cs typeface="+mn-cs"/>
              </a:rPr>
              <a:t>o.d.o</a:t>
            </a:r>
            <a:r>
              <a:rPr lang="pl-PL" sz="2400" b="1" dirty="0">
                <a:solidFill>
                  <a:prstClr val="black"/>
                </a:solidFill>
                <a:latin typeface="Calibri Light"/>
                <a:cs typeface="+mn-cs"/>
              </a:rPr>
              <a:t>:</a:t>
            </a:r>
          </a:p>
          <a:p>
            <a:pPr lvl="0" eaLnBrk="1" hangingPunct="1">
              <a:buSzPct val="100000"/>
            </a:pPr>
            <a:endParaRPr lang="pl-PL" sz="1000" b="1" dirty="0">
              <a:solidFill>
                <a:prstClr val="black"/>
              </a:solidFill>
              <a:latin typeface="Calibri Light"/>
              <a:cs typeface="+mn-cs"/>
            </a:endParaRPr>
          </a:p>
          <a:p>
            <a:pPr lvl="0" algn="just" eaLnBrk="1" hangingPunct="1">
              <a:buSzPct val="100000"/>
            </a:pPr>
            <a:r>
              <a:rPr lang="pl-PL" sz="2000" b="1" dirty="0">
                <a:solidFill>
                  <a:prstClr val="black"/>
                </a:solidFill>
                <a:latin typeface="Calibri Light"/>
                <a:cs typeface="+mn-cs"/>
              </a:rPr>
              <a:t>Art. 52. </a:t>
            </a:r>
          </a:p>
          <a:p>
            <a:pPr lvl="0" algn="just" eaLnBrk="1" hangingPunct="1">
              <a:buSzPct val="100000"/>
            </a:pPr>
            <a:endParaRPr lang="pl-PL" sz="2000" b="1" dirty="0">
              <a:solidFill>
                <a:prstClr val="black"/>
              </a:solidFill>
              <a:latin typeface="Calibri Light"/>
              <a:cs typeface="+mn-cs"/>
            </a:endParaRPr>
          </a:p>
          <a:p>
            <a:pPr lvl="0" algn="just" eaLnBrk="1" hangingPunct="1">
              <a:buSzPct val="100000"/>
            </a:pPr>
            <a:r>
              <a:rPr lang="pl-PL" sz="2000" dirty="0">
                <a:solidFill>
                  <a:prstClr val="black"/>
                </a:solidFill>
                <a:latin typeface="Calibri Light"/>
                <a:cs typeface="+mn-cs"/>
              </a:rPr>
              <a:t>Kto administrując danymi narusza choćby nieumyślnie obowiązek zabezpieczenia ich przed zabraniem przez osobę nieuprawnioną, uszkodzeniem lub zniszczeniem, podlega grzywnie, karze ograniczenia wolności albo pozbawienia wolności do roku.</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2995951926"/>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buSzPct val="100000"/>
            </a:pPr>
            <a:r>
              <a:rPr lang="pl-PL" sz="2400" b="1" dirty="0">
                <a:solidFill>
                  <a:prstClr val="black"/>
                </a:solidFill>
                <a:latin typeface="Calibri Light"/>
                <a:cs typeface="+mn-cs"/>
              </a:rPr>
              <a:t>Przepisy Karne z </a:t>
            </a:r>
            <a:r>
              <a:rPr lang="pl-PL" sz="2400" b="1" dirty="0" err="1">
                <a:solidFill>
                  <a:prstClr val="black"/>
                </a:solidFill>
                <a:latin typeface="Calibri Light"/>
                <a:cs typeface="+mn-cs"/>
              </a:rPr>
              <a:t>o.d.o</a:t>
            </a:r>
            <a:r>
              <a:rPr lang="pl-PL" sz="2400" b="1" dirty="0">
                <a:solidFill>
                  <a:prstClr val="black"/>
                </a:solidFill>
                <a:latin typeface="Calibri Light"/>
                <a:cs typeface="+mn-cs"/>
              </a:rPr>
              <a:t>:</a:t>
            </a:r>
          </a:p>
          <a:p>
            <a:pPr lvl="0" eaLnBrk="1" hangingPunct="1">
              <a:buSzPct val="100000"/>
            </a:pPr>
            <a:endParaRPr lang="pl-PL" sz="1000" b="1" dirty="0">
              <a:solidFill>
                <a:prstClr val="black"/>
              </a:solidFill>
              <a:latin typeface="Calibri Light"/>
              <a:cs typeface="+mn-cs"/>
            </a:endParaRPr>
          </a:p>
          <a:p>
            <a:pPr lvl="0" algn="just" eaLnBrk="1" hangingPunct="1">
              <a:buSzPct val="100000"/>
            </a:pPr>
            <a:r>
              <a:rPr lang="pl-PL" sz="2000" b="1" dirty="0">
                <a:solidFill>
                  <a:prstClr val="black"/>
                </a:solidFill>
                <a:latin typeface="Calibri Light"/>
                <a:cs typeface="+mn-cs"/>
              </a:rPr>
              <a:t>Art. 53. </a:t>
            </a:r>
          </a:p>
          <a:p>
            <a:pPr lvl="0" algn="just" eaLnBrk="1" hangingPunct="1">
              <a:buSzPct val="100000"/>
            </a:pPr>
            <a:endParaRPr lang="pl-PL" sz="2000" b="1" dirty="0">
              <a:solidFill>
                <a:prstClr val="black"/>
              </a:solidFill>
              <a:latin typeface="Calibri Light"/>
              <a:cs typeface="+mn-cs"/>
            </a:endParaRPr>
          </a:p>
          <a:p>
            <a:pPr lvl="0" algn="just" eaLnBrk="1" hangingPunct="1">
              <a:buSzPct val="100000"/>
            </a:pPr>
            <a:r>
              <a:rPr lang="pl-PL" sz="2000" dirty="0">
                <a:solidFill>
                  <a:prstClr val="black"/>
                </a:solidFill>
                <a:latin typeface="Calibri Light"/>
                <a:cs typeface="+mn-cs"/>
              </a:rPr>
              <a:t>Kto będąc do tego obowiązany nie zgłasza do rejestracji zbioru danych, podlega grzywnie, karze ograniczenia wolności albo pozbawienia wolności do roku.</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1160402159"/>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buSzPct val="100000"/>
            </a:pPr>
            <a:r>
              <a:rPr lang="pl-PL" sz="2400" b="1" dirty="0">
                <a:solidFill>
                  <a:prstClr val="black"/>
                </a:solidFill>
                <a:latin typeface="Calibri Light"/>
                <a:cs typeface="+mn-cs"/>
              </a:rPr>
              <a:t>Przepisy Karne z </a:t>
            </a:r>
            <a:r>
              <a:rPr lang="pl-PL" sz="2400" b="1" dirty="0" err="1">
                <a:solidFill>
                  <a:prstClr val="black"/>
                </a:solidFill>
                <a:latin typeface="Calibri Light"/>
                <a:cs typeface="+mn-cs"/>
              </a:rPr>
              <a:t>o.d.o</a:t>
            </a:r>
            <a:r>
              <a:rPr lang="pl-PL" sz="2400" b="1" dirty="0">
                <a:solidFill>
                  <a:prstClr val="black"/>
                </a:solidFill>
                <a:latin typeface="Calibri Light"/>
                <a:cs typeface="+mn-cs"/>
              </a:rPr>
              <a:t>:</a:t>
            </a:r>
          </a:p>
          <a:p>
            <a:pPr lvl="0" eaLnBrk="1" hangingPunct="1">
              <a:buSzPct val="100000"/>
            </a:pPr>
            <a:endParaRPr lang="pl-PL" sz="1000" b="1" dirty="0">
              <a:solidFill>
                <a:prstClr val="black"/>
              </a:solidFill>
              <a:latin typeface="Calibri Light"/>
              <a:cs typeface="+mn-cs"/>
            </a:endParaRPr>
          </a:p>
          <a:p>
            <a:pPr lvl="0" algn="just" eaLnBrk="1" hangingPunct="1">
              <a:buSzPct val="100000"/>
            </a:pPr>
            <a:r>
              <a:rPr lang="pl-PL" sz="2000" b="1" dirty="0">
                <a:solidFill>
                  <a:prstClr val="black"/>
                </a:solidFill>
                <a:latin typeface="Calibri Light"/>
                <a:cs typeface="+mn-cs"/>
              </a:rPr>
              <a:t>Art. 54. </a:t>
            </a:r>
          </a:p>
          <a:p>
            <a:pPr lvl="0" algn="just" eaLnBrk="1" hangingPunct="1">
              <a:buSzPct val="100000"/>
            </a:pPr>
            <a:endParaRPr lang="pl-PL" sz="2000" b="1" dirty="0">
              <a:solidFill>
                <a:prstClr val="black"/>
              </a:solidFill>
              <a:latin typeface="Calibri Light"/>
              <a:cs typeface="+mn-cs"/>
            </a:endParaRPr>
          </a:p>
          <a:p>
            <a:pPr lvl="0" algn="just" eaLnBrk="1" hangingPunct="1">
              <a:buSzPct val="100000"/>
            </a:pPr>
            <a:r>
              <a:rPr lang="pl-PL" sz="2000" dirty="0">
                <a:solidFill>
                  <a:prstClr val="black"/>
                </a:solidFill>
                <a:latin typeface="Calibri Light"/>
                <a:cs typeface="+mn-cs"/>
              </a:rPr>
              <a:t>Kto administrując zbiorem danych nie dopełnia obowiązku poinformowania osoby, której dane dotyczą, </a:t>
            </a:r>
            <a:r>
              <a:rPr lang="pl-PL" sz="2000" dirty="0" smtClean="0">
                <a:solidFill>
                  <a:prstClr val="black"/>
                </a:solidFill>
                <a:latin typeface="Calibri Light"/>
                <a:cs typeface="+mn-cs"/>
              </a:rPr>
              <a:t>o jej </a:t>
            </a:r>
            <a:r>
              <a:rPr lang="pl-PL" sz="2000" dirty="0">
                <a:solidFill>
                  <a:prstClr val="black"/>
                </a:solidFill>
                <a:latin typeface="Calibri Light"/>
                <a:cs typeface="+mn-cs"/>
              </a:rPr>
              <a:t>prawach lub przekazania tej osobie informacji umożliwiających korzystanie z praw przyznanych </a:t>
            </a:r>
            <a:r>
              <a:rPr lang="pl-PL" sz="2000" dirty="0" smtClean="0">
                <a:solidFill>
                  <a:prstClr val="black"/>
                </a:solidFill>
                <a:latin typeface="Calibri Light"/>
                <a:cs typeface="+mn-cs"/>
              </a:rPr>
              <a:t>jej w niniejszej </a:t>
            </a:r>
            <a:r>
              <a:rPr lang="pl-PL" sz="2000" dirty="0">
                <a:solidFill>
                  <a:prstClr val="black"/>
                </a:solidFill>
                <a:latin typeface="Calibri Light"/>
                <a:cs typeface="+mn-cs"/>
              </a:rPr>
              <a:t>ustawie, podlega grzywnie, karze ograniczenia wolności albo pozbawienia wolności </a:t>
            </a:r>
            <a:r>
              <a:rPr lang="pl-PL" sz="2000" dirty="0" smtClean="0">
                <a:solidFill>
                  <a:prstClr val="black"/>
                </a:solidFill>
                <a:latin typeface="Calibri Light"/>
                <a:cs typeface="+mn-cs"/>
              </a:rPr>
              <a:t>do roku</a:t>
            </a:r>
            <a:r>
              <a:rPr lang="pl-PL" sz="2000" dirty="0">
                <a:solidFill>
                  <a:prstClr val="black"/>
                </a:solidFill>
                <a:latin typeface="Calibri Light"/>
                <a:cs typeface="+mn-cs"/>
              </a:rPr>
              <a:t>.</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5776834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lstStyle/>
          <a:p>
            <a:pPr algn="just" eaLnBrk="1" hangingPunct="1">
              <a:buSzPct val="100000"/>
            </a:pPr>
            <a:r>
              <a:rPr lang="pl-PL" sz="2400" b="1" u="sng" dirty="0">
                <a:latin typeface="+mj-lt"/>
              </a:rPr>
              <a:t>Prawodawstwo Polskie</a:t>
            </a:r>
            <a:r>
              <a:rPr lang="pl-PL" sz="2400" b="1" dirty="0" smtClean="0">
                <a:latin typeface="+mj-lt"/>
              </a:rPr>
              <a:t>:</a:t>
            </a:r>
            <a:endParaRPr lang="pl-PL" sz="2000" b="1" dirty="0">
              <a:latin typeface="+mj-lt"/>
            </a:endParaRPr>
          </a:p>
          <a:p>
            <a:pPr marL="342900" indent="-342900" eaLnBrk="1" hangingPunct="1">
              <a:buSzPct val="100000"/>
              <a:buFont typeface="Arial" panose="020B0604020202020204" pitchFamily="34" charset="0"/>
              <a:buChar char="•"/>
            </a:pPr>
            <a:endParaRPr lang="pl-PL" sz="2000" dirty="0" smtClean="0">
              <a:latin typeface="+mj-lt"/>
            </a:endParaRPr>
          </a:p>
          <a:p>
            <a:pPr marL="342900" indent="-342900" eaLnBrk="1" hangingPunct="1">
              <a:buSzPct val="100000"/>
              <a:buFont typeface="Arial" panose="020B0604020202020204" pitchFamily="34" charset="0"/>
              <a:buChar char="•"/>
            </a:pPr>
            <a:r>
              <a:rPr lang="pl-PL" sz="2000" dirty="0" smtClean="0">
                <a:latin typeface="+mj-lt"/>
              </a:rPr>
              <a:t>Art</a:t>
            </a:r>
            <a:r>
              <a:rPr lang="pl-PL" sz="2000" dirty="0">
                <a:latin typeface="+mj-lt"/>
              </a:rPr>
              <a:t>. 100 ustawy z dnia 26 czerwca 1974 r. Kodeks pracy (Dz.U. z 2014 r., poz. 1502 ze. zm.) </a:t>
            </a:r>
          </a:p>
          <a:p>
            <a:pPr marL="171450" indent="-171450" eaLnBrk="1" hangingPunct="1">
              <a:buSzPct val="100000"/>
              <a:buFont typeface="Arial" panose="020B0604020202020204" pitchFamily="34" charset="0"/>
              <a:buChar char="•"/>
            </a:pPr>
            <a:endParaRPr lang="pl-PL" sz="2000" dirty="0">
              <a:solidFill>
                <a:srgbClr val="FF0000"/>
              </a:solidFill>
              <a:latin typeface="+mj-lt"/>
            </a:endParaRPr>
          </a:p>
          <a:p>
            <a:pPr marL="342900" indent="-342900" eaLnBrk="1" hangingPunct="1">
              <a:buSzPct val="100000"/>
              <a:buFont typeface="Arial" panose="020B0604020202020204" pitchFamily="34" charset="0"/>
              <a:buChar char="•"/>
            </a:pPr>
            <a:r>
              <a:rPr lang="pl-PL" sz="2000" dirty="0">
                <a:latin typeface="+mj-lt"/>
              </a:rPr>
              <a:t>Ustawa z dnia 16 kwietnia 1993 r. o zwalczaniu nieuczciwej konkurencji (</a:t>
            </a:r>
            <a:r>
              <a:rPr lang="nn-NO" sz="2000" dirty="0">
                <a:latin typeface="+mj-lt"/>
              </a:rPr>
              <a:t>Dz.U. 2003 nr 153 poz. 1503</a:t>
            </a:r>
            <a:r>
              <a:rPr lang="pl-PL" sz="2000" dirty="0">
                <a:latin typeface="+mj-lt"/>
              </a:rPr>
              <a:t> </a:t>
            </a:r>
            <a:r>
              <a:rPr lang="pl-PL" sz="2000" dirty="0" smtClean="0">
                <a:latin typeface="+mj-lt"/>
              </a:rPr>
              <a:t>ze </a:t>
            </a:r>
            <a:r>
              <a:rPr lang="pl-PL" sz="2000" dirty="0">
                <a:latin typeface="+mj-lt"/>
              </a:rPr>
              <a:t>zm.)</a:t>
            </a:r>
          </a:p>
          <a:p>
            <a:pPr eaLnBrk="1" hangingPunct="1">
              <a:buSzPct val="100000"/>
              <a:buFont typeface="Wingdings 2" pitchFamily="18" charset="2"/>
              <a:buNone/>
            </a:pPr>
            <a:endParaRPr lang="pl-PL" sz="2000" b="1" dirty="0"/>
          </a:p>
          <a:p>
            <a:pPr eaLnBrk="1" hangingPunct="1">
              <a:buSzPct val="100000"/>
              <a:buFont typeface="Wingdings 2" pitchFamily="18" charset="2"/>
              <a:buNone/>
            </a:pPr>
            <a:endParaRPr lang="pl-PL" sz="2000" b="1" dirty="0"/>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1524634603"/>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buSzPct val="100000"/>
            </a:pPr>
            <a:r>
              <a:rPr lang="pl-PL" sz="2400" b="1" dirty="0">
                <a:solidFill>
                  <a:prstClr val="black"/>
                </a:solidFill>
                <a:latin typeface="Calibri Light"/>
                <a:cs typeface="+mn-cs"/>
              </a:rPr>
              <a:t>Przepisy Karne z </a:t>
            </a:r>
            <a:r>
              <a:rPr lang="pl-PL" sz="2400" b="1" dirty="0" err="1">
                <a:solidFill>
                  <a:prstClr val="black"/>
                </a:solidFill>
                <a:latin typeface="Calibri Light"/>
                <a:cs typeface="+mn-cs"/>
              </a:rPr>
              <a:t>o.d.o</a:t>
            </a:r>
            <a:r>
              <a:rPr lang="pl-PL" sz="2400" b="1" dirty="0">
                <a:solidFill>
                  <a:prstClr val="black"/>
                </a:solidFill>
                <a:latin typeface="Calibri Light"/>
                <a:cs typeface="+mn-cs"/>
              </a:rPr>
              <a:t>:</a:t>
            </a:r>
          </a:p>
          <a:p>
            <a:pPr lvl="0" eaLnBrk="1" hangingPunct="1">
              <a:buSzPct val="100000"/>
            </a:pPr>
            <a:endParaRPr lang="pl-PL" sz="1000" b="1" dirty="0">
              <a:solidFill>
                <a:prstClr val="black"/>
              </a:solidFill>
              <a:latin typeface="Calibri Light"/>
              <a:cs typeface="+mn-cs"/>
            </a:endParaRPr>
          </a:p>
          <a:p>
            <a:pPr lvl="0" algn="just" eaLnBrk="1" hangingPunct="1">
              <a:buSzPct val="100000"/>
            </a:pPr>
            <a:r>
              <a:rPr lang="pl-PL" sz="2000" b="1" dirty="0">
                <a:solidFill>
                  <a:prstClr val="black"/>
                </a:solidFill>
                <a:latin typeface="Calibri Light"/>
                <a:cs typeface="+mn-cs"/>
              </a:rPr>
              <a:t>Art. 54a. </a:t>
            </a:r>
          </a:p>
          <a:p>
            <a:pPr lvl="0" algn="just" eaLnBrk="1" hangingPunct="1">
              <a:buSzPct val="100000"/>
            </a:pPr>
            <a:endParaRPr lang="pl-PL" sz="2000" b="1" dirty="0">
              <a:solidFill>
                <a:prstClr val="black"/>
              </a:solidFill>
              <a:latin typeface="Calibri Light"/>
              <a:cs typeface="+mn-cs"/>
            </a:endParaRPr>
          </a:p>
          <a:p>
            <a:pPr lvl="0" algn="just" eaLnBrk="1" hangingPunct="1">
              <a:buSzPct val="100000"/>
            </a:pPr>
            <a:r>
              <a:rPr lang="pl-PL" sz="2000" dirty="0">
                <a:solidFill>
                  <a:prstClr val="black"/>
                </a:solidFill>
                <a:latin typeface="Calibri Light"/>
                <a:cs typeface="+mn-cs"/>
              </a:rPr>
              <a:t>Kto inspektorowi udaremnia lub utrudnia wykonanie czynności kontrolnej, podlega grzywnie, karze ograniczenia wolności albo pozbawienia wolności do lat 2.</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1855235426"/>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Obraz 3"/>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27688" y="1795463"/>
            <a:ext cx="6564312" cy="435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59" name="Tytuł 1"/>
          <p:cNvSpPr>
            <a:spLocks noGrp="1"/>
          </p:cNvSpPr>
          <p:nvPr>
            <p:ph type="title"/>
          </p:nvPr>
        </p:nvSpPr>
        <p:spPr bwMode="auto">
          <a:xfrm>
            <a:off x="351006" y="2708723"/>
            <a:ext cx="5149850" cy="501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r>
              <a:rPr lang="pl-PL" altLang="pl-PL" sz="3200" b="1" dirty="0" smtClean="0">
                <a:latin typeface="Book Antiqua" panose="02040602050305030304" pitchFamily="18" charset="0"/>
                <a:ea typeface="Mongolian Baiti" panose="03000500000000000000" pitchFamily="66" charset="0"/>
              </a:rPr>
              <a:t>Dziękuję za uwagę</a:t>
            </a:r>
          </a:p>
        </p:txBody>
      </p:sp>
      <p:sp>
        <p:nvSpPr>
          <p:cNvPr id="3" name="Symbol zastępczy zawartości 2"/>
          <p:cNvSpPr>
            <a:spLocks noGrp="1"/>
          </p:cNvSpPr>
          <p:nvPr>
            <p:ph idx="1"/>
          </p:nvPr>
        </p:nvSpPr>
        <p:spPr>
          <a:xfrm>
            <a:off x="312738" y="3873500"/>
            <a:ext cx="5006975" cy="365013"/>
          </a:xfrm>
        </p:spPr>
        <p:txBody>
          <a:bodyPr/>
          <a:lstStyle/>
          <a:p>
            <a:pPr algn="ctr"/>
            <a:r>
              <a:rPr lang="pl-PL" altLang="pl-PL" dirty="0" smtClean="0">
                <a:solidFill>
                  <a:srgbClr val="002060"/>
                </a:solidFill>
                <a:latin typeface="Book Antiqua" panose="02040602050305030304" pitchFamily="18" charset="0"/>
                <a:ea typeface="Mongolian Baiti" panose="03000500000000000000" pitchFamily="66" charset="0"/>
              </a:rPr>
              <a:t>Rafał Osajda</a:t>
            </a:r>
            <a:endParaRPr lang="pl-PL" altLang="pl-PL" dirty="0" smtClean="0">
              <a:latin typeface="Book Antiqua" panose="02040602050305030304" pitchFamily="18" charset="0"/>
              <a:ea typeface="Book Antiqua" panose="02040602050305030304" pitchFamily="18" charset="0"/>
              <a:cs typeface="Book Antiqua" panose="02040602050305030304" pitchFamily="18" charset="0"/>
              <a:sym typeface="Book Antiqua" panose="02040602050305030304" pitchFamily="18" charset="0"/>
            </a:endParaRPr>
          </a:p>
        </p:txBody>
      </p:sp>
      <p:sp>
        <p:nvSpPr>
          <p:cNvPr id="45061" name="Rectangle 5"/>
          <p:cNvSpPr>
            <a:spLocks noChangeArrowheads="1"/>
          </p:cNvSpPr>
          <p:nvPr/>
        </p:nvSpPr>
        <p:spPr bwMode="auto">
          <a:xfrm rot="10800000" flipH="1">
            <a:off x="6357938" y="4752975"/>
            <a:ext cx="508000" cy="508000"/>
          </a:xfrm>
          <a:prstGeom prst="rect">
            <a:avLst/>
          </a:prstGeom>
          <a:solidFill>
            <a:schemeClr val="bg1">
              <a:alpha val="38823"/>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lnSpc>
                <a:spcPct val="90000"/>
              </a:lnSpc>
              <a:spcBef>
                <a:spcPts val="1000"/>
              </a:spcBef>
              <a:buFont typeface="Arial" panose="020B0604020202020204" pitchFamily="34" charset="0"/>
              <a:buChar char="•"/>
              <a:defRPr sz="2800">
                <a:solidFill>
                  <a:schemeClr val="tx1"/>
                </a:solidFill>
                <a:latin typeface="Calibri Light" panose="020F03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Light" panose="020F03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Light" panose="020F03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9pPr>
          </a:lstStyle>
          <a:p>
            <a:pPr eaLnBrk="1" hangingPunct="1">
              <a:lnSpc>
                <a:spcPct val="100000"/>
              </a:lnSpc>
              <a:spcBef>
                <a:spcPct val="0"/>
              </a:spcBef>
              <a:buFontTx/>
              <a:buNone/>
            </a:pPr>
            <a:endParaRPr lang="pl-PL" altLang="pl-PL" sz="1800">
              <a:latin typeface="Calibri" panose="020F0502020204030204" pitchFamily="34" charset="0"/>
            </a:endParaRPr>
          </a:p>
        </p:txBody>
      </p:sp>
      <p:sp>
        <p:nvSpPr>
          <p:cNvPr id="45062" name="Rectangle 6"/>
          <p:cNvSpPr>
            <a:spLocks noChangeArrowheads="1"/>
          </p:cNvSpPr>
          <p:nvPr/>
        </p:nvSpPr>
        <p:spPr bwMode="auto">
          <a:xfrm rot="10800000" flipH="1">
            <a:off x="6623050" y="4997450"/>
            <a:ext cx="439738" cy="438150"/>
          </a:xfrm>
          <a:prstGeom prst="rect">
            <a:avLst/>
          </a:prstGeom>
          <a:solidFill>
            <a:schemeClr val="bg1">
              <a:alpha val="38823"/>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lnSpc>
                <a:spcPct val="90000"/>
              </a:lnSpc>
              <a:spcBef>
                <a:spcPts val="1000"/>
              </a:spcBef>
              <a:buFont typeface="Arial" panose="020B0604020202020204" pitchFamily="34" charset="0"/>
              <a:buChar char="•"/>
              <a:defRPr sz="2800">
                <a:solidFill>
                  <a:schemeClr val="tx1"/>
                </a:solidFill>
                <a:latin typeface="Calibri Light" panose="020F03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Light" panose="020F03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Light" panose="020F03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9pPr>
          </a:lstStyle>
          <a:p>
            <a:pPr eaLnBrk="1" hangingPunct="1">
              <a:lnSpc>
                <a:spcPct val="100000"/>
              </a:lnSpc>
              <a:spcBef>
                <a:spcPct val="0"/>
              </a:spcBef>
              <a:buFontTx/>
              <a:buNone/>
            </a:pPr>
            <a:endParaRPr lang="pl-PL" altLang="pl-PL" sz="1800">
              <a:latin typeface="Calibri" panose="020F0502020204030204" pitchFamily="34" charset="0"/>
            </a:endParaRPr>
          </a:p>
        </p:txBody>
      </p:sp>
      <p:sp>
        <p:nvSpPr>
          <p:cNvPr id="45063" name="Rectangle 7"/>
          <p:cNvSpPr>
            <a:spLocks noChangeArrowheads="1"/>
          </p:cNvSpPr>
          <p:nvPr/>
        </p:nvSpPr>
        <p:spPr bwMode="auto">
          <a:xfrm rot="10800000" flipH="1">
            <a:off x="6465888" y="2600325"/>
            <a:ext cx="541337" cy="539750"/>
          </a:xfrm>
          <a:prstGeom prst="rect">
            <a:avLst/>
          </a:prstGeom>
          <a:solidFill>
            <a:schemeClr val="bg1">
              <a:alpha val="38823"/>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lnSpc>
                <a:spcPct val="90000"/>
              </a:lnSpc>
              <a:spcBef>
                <a:spcPts val="1000"/>
              </a:spcBef>
              <a:buFont typeface="Arial" panose="020B0604020202020204" pitchFamily="34" charset="0"/>
              <a:buChar char="•"/>
              <a:defRPr sz="2800">
                <a:solidFill>
                  <a:schemeClr val="tx1"/>
                </a:solidFill>
                <a:latin typeface="Calibri Light" panose="020F03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Light" panose="020F03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Light" panose="020F03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9pPr>
          </a:lstStyle>
          <a:p>
            <a:pPr eaLnBrk="1" hangingPunct="1">
              <a:lnSpc>
                <a:spcPct val="100000"/>
              </a:lnSpc>
              <a:spcBef>
                <a:spcPct val="0"/>
              </a:spcBef>
              <a:buFontTx/>
              <a:buNone/>
            </a:pPr>
            <a:endParaRPr lang="pl-PL" altLang="pl-PL" sz="1800">
              <a:latin typeface="Calibri" panose="020F0502020204030204" pitchFamily="34" charset="0"/>
            </a:endParaRPr>
          </a:p>
        </p:txBody>
      </p:sp>
      <p:sp>
        <p:nvSpPr>
          <p:cNvPr id="45064" name="Rectangle 10"/>
          <p:cNvSpPr>
            <a:spLocks noChangeArrowheads="1"/>
          </p:cNvSpPr>
          <p:nvPr/>
        </p:nvSpPr>
        <p:spPr bwMode="auto">
          <a:xfrm rot="10800000" flipH="1">
            <a:off x="10352088" y="5233988"/>
            <a:ext cx="809625" cy="815975"/>
          </a:xfrm>
          <a:prstGeom prst="rect">
            <a:avLst/>
          </a:prstGeom>
          <a:solidFill>
            <a:schemeClr val="bg1">
              <a:alpha val="38823"/>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lnSpc>
                <a:spcPct val="90000"/>
              </a:lnSpc>
              <a:spcBef>
                <a:spcPts val="1000"/>
              </a:spcBef>
              <a:buFont typeface="Arial" panose="020B0604020202020204" pitchFamily="34" charset="0"/>
              <a:buChar char="•"/>
              <a:defRPr sz="2800">
                <a:solidFill>
                  <a:schemeClr val="tx1"/>
                </a:solidFill>
                <a:latin typeface="Calibri Light" panose="020F03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Light" panose="020F03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Light" panose="020F03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9pPr>
          </a:lstStyle>
          <a:p>
            <a:pPr eaLnBrk="1" hangingPunct="1">
              <a:lnSpc>
                <a:spcPct val="100000"/>
              </a:lnSpc>
              <a:spcBef>
                <a:spcPct val="0"/>
              </a:spcBef>
              <a:buFontTx/>
              <a:buNone/>
            </a:pPr>
            <a:endParaRPr lang="pl-PL" altLang="pl-PL" sz="1800">
              <a:latin typeface="Calibri" panose="020F0502020204030204" pitchFamily="34" charset="0"/>
            </a:endParaRPr>
          </a:p>
        </p:txBody>
      </p:sp>
      <p:sp>
        <p:nvSpPr>
          <p:cNvPr id="45065" name="Rectangle 11"/>
          <p:cNvSpPr>
            <a:spLocks noChangeArrowheads="1"/>
          </p:cNvSpPr>
          <p:nvPr/>
        </p:nvSpPr>
        <p:spPr bwMode="auto">
          <a:xfrm rot="10800000" flipH="1">
            <a:off x="11234738" y="4279900"/>
            <a:ext cx="896937" cy="898525"/>
          </a:xfrm>
          <a:prstGeom prst="rect">
            <a:avLst/>
          </a:prstGeom>
          <a:solidFill>
            <a:schemeClr val="bg1">
              <a:alpha val="38823"/>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lnSpc>
                <a:spcPct val="90000"/>
              </a:lnSpc>
              <a:spcBef>
                <a:spcPts val="1000"/>
              </a:spcBef>
              <a:buFont typeface="Arial" panose="020B0604020202020204" pitchFamily="34" charset="0"/>
              <a:buChar char="•"/>
              <a:defRPr sz="2800">
                <a:solidFill>
                  <a:schemeClr val="tx1"/>
                </a:solidFill>
                <a:latin typeface="Calibri Light" panose="020F03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Light" panose="020F03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Light" panose="020F03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9pPr>
          </a:lstStyle>
          <a:p>
            <a:pPr eaLnBrk="1" hangingPunct="1">
              <a:lnSpc>
                <a:spcPct val="100000"/>
              </a:lnSpc>
              <a:spcBef>
                <a:spcPct val="0"/>
              </a:spcBef>
              <a:buFontTx/>
              <a:buNone/>
            </a:pPr>
            <a:endParaRPr lang="pl-PL" altLang="pl-PL" sz="1800">
              <a:latin typeface="Calibri" panose="020F0502020204030204" pitchFamily="34" charset="0"/>
            </a:endParaRPr>
          </a:p>
        </p:txBody>
      </p:sp>
      <p:sp>
        <p:nvSpPr>
          <p:cNvPr id="45066" name="Rectangle 12"/>
          <p:cNvSpPr>
            <a:spLocks noChangeArrowheads="1"/>
          </p:cNvSpPr>
          <p:nvPr/>
        </p:nvSpPr>
        <p:spPr bwMode="auto">
          <a:xfrm rot="10800000" flipH="1">
            <a:off x="5870575" y="4800600"/>
            <a:ext cx="249238" cy="254000"/>
          </a:xfrm>
          <a:prstGeom prst="rect">
            <a:avLst/>
          </a:prstGeom>
          <a:solidFill>
            <a:schemeClr val="bg1">
              <a:alpha val="38823"/>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lnSpc>
                <a:spcPct val="90000"/>
              </a:lnSpc>
              <a:spcBef>
                <a:spcPts val="1000"/>
              </a:spcBef>
              <a:buFont typeface="Arial" panose="020B0604020202020204" pitchFamily="34" charset="0"/>
              <a:buChar char="•"/>
              <a:defRPr sz="2800">
                <a:solidFill>
                  <a:schemeClr val="tx1"/>
                </a:solidFill>
                <a:latin typeface="Calibri Light" panose="020F03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Light" panose="020F03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Light" panose="020F03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9pPr>
          </a:lstStyle>
          <a:p>
            <a:pPr eaLnBrk="1" hangingPunct="1">
              <a:lnSpc>
                <a:spcPct val="100000"/>
              </a:lnSpc>
              <a:spcBef>
                <a:spcPct val="0"/>
              </a:spcBef>
              <a:buFontTx/>
              <a:buNone/>
            </a:pPr>
            <a:endParaRPr lang="pl-PL" altLang="pl-PL" sz="1800">
              <a:latin typeface="Calibri" panose="020F0502020204030204" pitchFamily="34" charset="0"/>
            </a:endParaRPr>
          </a:p>
        </p:txBody>
      </p:sp>
      <p:sp>
        <p:nvSpPr>
          <p:cNvPr id="45067" name="Rectangle 13"/>
          <p:cNvSpPr>
            <a:spLocks noChangeArrowheads="1"/>
          </p:cNvSpPr>
          <p:nvPr/>
        </p:nvSpPr>
        <p:spPr bwMode="auto">
          <a:xfrm rot="10800000" flipH="1">
            <a:off x="6694488" y="2120900"/>
            <a:ext cx="623887" cy="623888"/>
          </a:xfrm>
          <a:prstGeom prst="rect">
            <a:avLst/>
          </a:prstGeom>
          <a:solidFill>
            <a:schemeClr val="bg1">
              <a:alpha val="38823"/>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lnSpc>
                <a:spcPct val="90000"/>
              </a:lnSpc>
              <a:spcBef>
                <a:spcPts val="1000"/>
              </a:spcBef>
              <a:buFont typeface="Arial" panose="020B0604020202020204" pitchFamily="34" charset="0"/>
              <a:buChar char="•"/>
              <a:defRPr sz="2800">
                <a:solidFill>
                  <a:schemeClr val="tx1"/>
                </a:solidFill>
                <a:latin typeface="Calibri Light" panose="020F03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Light" panose="020F03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Light" panose="020F03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9pPr>
          </a:lstStyle>
          <a:p>
            <a:pPr eaLnBrk="1" hangingPunct="1">
              <a:lnSpc>
                <a:spcPct val="100000"/>
              </a:lnSpc>
              <a:spcBef>
                <a:spcPct val="0"/>
              </a:spcBef>
              <a:buFontTx/>
              <a:buNone/>
            </a:pPr>
            <a:endParaRPr lang="pl-PL" altLang="pl-PL" sz="1800">
              <a:latin typeface="Calibri" panose="020F0502020204030204" pitchFamily="34" charset="0"/>
            </a:endParaRPr>
          </a:p>
        </p:txBody>
      </p:sp>
      <p:sp>
        <p:nvSpPr>
          <p:cNvPr id="45068" name="Rectangle 11"/>
          <p:cNvSpPr>
            <a:spLocks noChangeArrowheads="1"/>
          </p:cNvSpPr>
          <p:nvPr/>
        </p:nvSpPr>
        <p:spPr bwMode="auto">
          <a:xfrm rot="10800000" flipH="1">
            <a:off x="5619750" y="1795463"/>
            <a:ext cx="952500" cy="9525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lnSpc>
                <a:spcPct val="90000"/>
              </a:lnSpc>
              <a:spcBef>
                <a:spcPts val="1000"/>
              </a:spcBef>
              <a:buFont typeface="Arial" panose="020B0604020202020204" pitchFamily="34" charset="0"/>
              <a:buChar char="•"/>
              <a:defRPr sz="2800">
                <a:solidFill>
                  <a:schemeClr val="tx1"/>
                </a:solidFill>
                <a:latin typeface="Calibri Light" panose="020F03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Light" panose="020F03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Light" panose="020F03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9pPr>
          </a:lstStyle>
          <a:p>
            <a:pPr eaLnBrk="1" hangingPunct="1">
              <a:lnSpc>
                <a:spcPct val="100000"/>
              </a:lnSpc>
              <a:spcBef>
                <a:spcPct val="0"/>
              </a:spcBef>
              <a:buFontTx/>
              <a:buNone/>
            </a:pPr>
            <a:endParaRPr lang="pl-PL" altLang="pl-PL" sz="1800">
              <a:latin typeface="Calibri" panose="020F0502020204030204" pitchFamily="34" charset="0"/>
            </a:endParaRPr>
          </a:p>
        </p:txBody>
      </p:sp>
      <p:sp>
        <p:nvSpPr>
          <p:cNvPr id="45069" name="Rectangle 14"/>
          <p:cNvSpPr>
            <a:spLocks noChangeArrowheads="1"/>
          </p:cNvSpPr>
          <p:nvPr/>
        </p:nvSpPr>
        <p:spPr bwMode="auto">
          <a:xfrm rot="10800000" flipH="1">
            <a:off x="9329738" y="4260850"/>
            <a:ext cx="508000" cy="508000"/>
          </a:xfrm>
          <a:prstGeom prst="rect">
            <a:avLst/>
          </a:prstGeom>
          <a:solidFill>
            <a:schemeClr val="bg1">
              <a:alpha val="14902"/>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lnSpc>
                <a:spcPct val="90000"/>
              </a:lnSpc>
              <a:spcBef>
                <a:spcPts val="1000"/>
              </a:spcBef>
              <a:buFont typeface="Arial" panose="020B0604020202020204" pitchFamily="34" charset="0"/>
              <a:buChar char="•"/>
              <a:defRPr sz="2800">
                <a:solidFill>
                  <a:schemeClr val="tx1"/>
                </a:solidFill>
                <a:latin typeface="Calibri Light" panose="020F03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Light" panose="020F03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Light" panose="020F03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9pPr>
          </a:lstStyle>
          <a:p>
            <a:pPr eaLnBrk="1" hangingPunct="1">
              <a:lnSpc>
                <a:spcPct val="100000"/>
              </a:lnSpc>
              <a:spcBef>
                <a:spcPct val="0"/>
              </a:spcBef>
              <a:buFontTx/>
              <a:buNone/>
            </a:pPr>
            <a:endParaRPr lang="pl-PL" altLang="pl-PL" sz="1800">
              <a:latin typeface="Calibri" panose="020F0502020204030204" pitchFamily="34" charset="0"/>
            </a:endParaRPr>
          </a:p>
        </p:txBody>
      </p:sp>
      <p:sp>
        <p:nvSpPr>
          <p:cNvPr id="45070" name="Rectangle 11"/>
          <p:cNvSpPr>
            <a:spLocks noChangeArrowheads="1"/>
          </p:cNvSpPr>
          <p:nvPr/>
        </p:nvSpPr>
        <p:spPr bwMode="auto">
          <a:xfrm rot="10800000" flipH="1">
            <a:off x="7096125" y="1885950"/>
            <a:ext cx="361950" cy="361950"/>
          </a:xfrm>
          <a:prstGeom prst="rect">
            <a:avLst/>
          </a:prstGeom>
          <a:solidFill>
            <a:schemeClr val="bg1">
              <a:alpha val="87057"/>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lnSpc>
                <a:spcPct val="90000"/>
              </a:lnSpc>
              <a:spcBef>
                <a:spcPts val="1000"/>
              </a:spcBef>
              <a:buFont typeface="Arial" panose="020B0604020202020204" pitchFamily="34" charset="0"/>
              <a:buChar char="•"/>
              <a:defRPr sz="2800">
                <a:solidFill>
                  <a:schemeClr val="tx1"/>
                </a:solidFill>
                <a:latin typeface="Calibri Light" panose="020F03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Light" panose="020F03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Light" panose="020F03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9pPr>
          </a:lstStyle>
          <a:p>
            <a:pPr eaLnBrk="1" hangingPunct="1">
              <a:lnSpc>
                <a:spcPct val="100000"/>
              </a:lnSpc>
              <a:spcBef>
                <a:spcPct val="0"/>
              </a:spcBef>
              <a:buFontTx/>
              <a:buNone/>
            </a:pPr>
            <a:endParaRPr lang="pl-PL" altLang="pl-PL" sz="1800">
              <a:latin typeface="Calibri" panose="020F0502020204030204" pitchFamily="34" charset="0"/>
            </a:endParaRPr>
          </a:p>
        </p:txBody>
      </p:sp>
      <p:sp>
        <p:nvSpPr>
          <p:cNvPr id="45072" name="Rectangle 10"/>
          <p:cNvSpPr>
            <a:spLocks noChangeArrowheads="1"/>
          </p:cNvSpPr>
          <p:nvPr/>
        </p:nvSpPr>
        <p:spPr bwMode="auto">
          <a:xfrm rot="10800000" flipH="1">
            <a:off x="11414125" y="5389563"/>
            <a:ext cx="576263" cy="579437"/>
          </a:xfrm>
          <a:prstGeom prst="rect">
            <a:avLst/>
          </a:prstGeom>
          <a:solidFill>
            <a:schemeClr val="bg1">
              <a:alpha val="89018"/>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lnSpc>
                <a:spcPct val="90000"/>
              </a:lnSpc>
              <a:spcBef>
                <a:spcPts val="1000"/>
              </a:spcBef>
              <a:buFont typeface="Arial" panose="020B0604020202020204" pitchFamily="34" charset="0"/>
              <a:buChar char="•"/>
              <a:defRPr sz="2800">
                <a:solidFill>
                  <a:schemeClr val="tx1"/>
                </a:solidFill>
                <a:latin typeface="Calibri Light" panose="020F03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Light" panose="020F03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Light" panose="020F03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9pPr>
          </a:lstStyle>
          <a:p>
            <a:pPr eaLnBrk="1" hangingPunct="1">
              <a:lnSpc>
                <a:spcPct val="100000"/>
              </a:lnSpc>
              <a:spcBef>
                <a:spcPct val="0"/>
              </a:spcBef>
              <a:buFontTx/>
              <a:buNone/>
            </a:pPr>
            <a:endParaRPr lang="pl-PL" altLang="pl-PL" sz="1800">
              <a:latin typeface="Calibri" panose="020F0502020204030204" pitchFamily="34" charset="0"/>
            </a:endParaRPr>
          </a:p>
        </p:txBody>
      </p:sp>
      <p:sp>
        <p:nvSpPr>
          <p:cNvPr id="45073" name="Rectangle 13"/>
          <p:cNvSpPr>
            <a:spLocks noChangeArrowheads="1"/>
          </p:cNvSpPr>
          <p:nvPr/>
        </p:nvSpPr>
        <p:spPr bwMode="auto">
          <a:xfrm rot="10800000" flipH="1">
            <a:off x="6854825" y="5262563"/>
            <a:ext cx="623888" cy="623887"/>
          </a:xfrm>
          <a:prstGeom prst="rect">
            <a:avLst/>
          </a:prstGeom>
          <a:solidFill>
            <a:schemeClr val="bg1">
              <a:alpha val="85881"/>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lnSpc>
                <a:spcPct val="90000"/>
              </a:lnSpc>
              <a:spcBef>
                <a:spcPts val="1000"/>
              </a:spcBef>
              <a:buFont typeface="Arial" panose="020B0604020202020204" pitchFamily="34" charset="0"/>
              <a:buChar char="•"/>
              <a:defRPr sz="2800">
                <a:solidFill>
                  <a:schemeClr val="tx1"/>
                </a:solidFill>
                <a:latin typeface="Calibri Light" panose="020F03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Light" panose="020F03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Light" panose="020F03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9pPr>
          </a:lstStyle>
          <a:p>
            <a:pPr eaLnBrk="1" hangingPunct="1">
              <a:lnSpc>
                <a:spcPct val="100000"/>
              </a:lnSpc>
              <a:spcBef>
                <a:spcPct val="0"/>
              </a:spcBef>
              <a:buFontTx/>
              <a:buNone/>
            </a:pPr>
            <a:endParaRPr lang="pl-PL" altLang="pl-PL" sz="1800">
              <a:latin typeface="Calibri" panose="020F0502020204030204" pitchFamily="34" charset="0"/>
            </a:endParaRPr>
          </a:p>
        </p:txBody>
      </p:sp>
      <p:sp>
        <p:nvSpPr>
          <p:cNvPr id="45074" name="Rectangle 15"/>
          <p:cNvSpPr>
            <a:spLocks noChangeArrowheads="1"/>
          </p:cNvSpPr>
          <p:nvPr/>
        </p:nvSpPr>
        <p:spPr bwMode="auto">
          <a:xfrm rot="10800000" flipH="1">
            <a:off x="11784013" y="2066925"/>
            <a:ext cx="206375" cy="206375"/>
          </a:xfrm>
          <a:prstGeom prst="rect">
            <a:avLst/>
          </a:prstGeom>
          <a:solidFill>
            <a:schemeClr val="bg1">
              <a:alpha val="38823"/>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lnSpc>
                <a:spcPct val="90000"/>
              </a:lnSpc>
              <a:spcBef>
                <a:spcPts val="1000"/>
              </a:spcBef>
              <a:buFont typeface="Arial" panose="020B0604020202020204" pitchFamily="34" charset="0"/>
              <a:buChar char="•"/>
              <a:defRPr sz="2800">
                <a:solidFill>
                  <a:schemeClr val="tx1"/>
                </a:solidFill>
                <a:latin typeface="Calibri Light" panose="020F03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Light" panose="020F03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Light" panose="020F03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9pPr>
          </a:lstStyle>
          <a:p>
            <a:pPr eaLnBrk="1" hangingPunct="1">
              <a:lnSpc>
                <a:spcPct val="100000"/>
              </a:lnSpc>
              <a:spcBef>
                <a:spcPct val="0"/>
              </a:spcBef>
              <a:buFontTx/>
              <a:buNone/>
            </a:pPr>
            <a:endParaRPr lang="pl-PL" altLang="pl-PL" sz="1800">
              <a:latin typeface="Calibri" panose="020F0502020204030204" pitchFamily="34" charset="0"/>
            </a:endParaRPr>
          </a:p>
        </p:txBody>
      </p:sp>
      <p:sp>
        <p:nvSpPr>
          <p:cNvPr id="45075" name="Rectangle 13"/>
          <p:cNvSpPr>
            <a:spLocks noChangeArrowheads="1"/>
          </p:cNvSpPr>
          <p:nvPr/>
        </p:nvSpPr>
        <p:spPr bwMode="auto">
          <a:xfrm rot="10800000" flipH="1">
            <a:off x="10456863" y="4827588"/>
            <a:ext cx="177800" cy="176212"/>
          </a:xfrm>
          <a:prstGeom prst="rect">
            <a:avLst/>
          </a:prstGeom>
          <a:solidFill>
            <a:schemeClr val="bg1">
              <a:alpha val="85881"/>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lnSpc>
                <a:spcPct val="90000"/>
              </a:lnSpc>
              <a:spcBef>
                <a:spcPts val="1000"/>
              </a:spcBef>
              <a:buFont typeface="Arial" panose="020B0604020202020204" pitchFamily="34" charset="0"/>
              <a:buChar char="•"/>
              <a:defRPr sz="2800">
                <a:solidFill>
                  <a:schemeClr val="tx1"/>
                </a:solidFill>
                <a:latin typeface="Calibri Light" panose="020F03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Light" panose="020F03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Light" panose="020F03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9pPr>
          </a:lstStyle>
          <a:p>
            <a:pPr eaLnBrk="1" hangingPunct="1">
              <a:lnSpc>
                <a:spcPct val="100000"/>
              </a:lnSpc>
              <a:spcBef>
                <a:spcPct val="0"/>
              </a:spcBef>
              <a:buFontTx/>
              <a:buNone/>
            </a:pPr>
            <a:endParaRPr lang="pl-PL" altLang="pl-PL" sz="1800">
              <a:latin typeface="Calibri" panose="020F0502020204030204" pitchFamily="34" charset="0"/>
            </a:endParaRPr>
          </a:p>
        </p:txBody>
      </p:sp>
      <p:sp>
        <p:nvSpPr>
          <p:cNvPr id="45076" name="Rectangle 6"/>
          <p:cNvSpPr>
            <a:spLocks noChangeArrowheads="1"/>
          </p:cNvSpPr>
          <p:nvPr/>
        </p:nvSpPr>
        <p:spPr bwMode="auto">
          <a:xfrm rot="10800000" flipH="1">
            <a:off x="10964863" y="4949825"/>
            <a:ext cx="439737" cy="439738"/>
          </a:xfrm>
          <a:prstGeom prst="rect">
            <a:avLst/>
          </a:prstGeom>
          <a:solidFill>
            <a:schemeClr val="bg1">
              <a:alpha val="38823"/>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lnSpc>
                <a:spcPct val="90000"/>
              </a:lnSpc>
              <a:spcBef>
                <a:spcPts val="1000"/>
              </a:spcBef>
              <a:buFont typeface="Arial" panose="020B0604020202020204" pitchFamily="34" charset="0"/>
              <a:buChar char="•"/>
              <a:defRPr sz="2800">
                <a:solidFill>
                  <a:schemeClr val="tx1"/>
                </a:solidFill>
                <a:latin typeface="Calibri Light" panose="020F03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Light" panose="020F03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Light" panose="020F03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9pPr>
          </a:lstStyle>
          <a:p>
            <a:pPr eaLnBrk="1" hangingPunct="1">
              <a:lnSpc>
                <a:spcPct val="100000"/>
              </a:lnSpc>
              <a:spcBef>
                <a:spcPct val="0"/>
              </a:spcBef>
              <a:buFontTx/>
              <a:buNone/>
            </a:pPr>
            <a:endParaRPr lang="pl-PL" altLang="pl-PL" sz="1800">
              <a:latin typeface="Calibri" panose="020F0502020204030204" pitchFamily="34" charset="0"/>
            </a:endParaRPr>
          </a:p>
        </p:txBody>
      </p:sp>
      <p:sp>
        <p:nvSpPr>
          <p:cNvPr id="45077" name="Rectangle 15"/>
          <p:cNvSpPr>
            <a:spLocks noChangeArrowheads="1"/>
          </p:cNvSpPr>
          <p:nvPr/>
        </p:nvSpPr>
        <p:spPr bwMode="auto">
          <a:xfrm rot="10800000" flipH="1">
            <a:off x="11430000" y="2289175"/>
            <a:ext cx="136525" cy="136525"/>
          </a:xfrm>
          <a:prstGeom prst="rect">
            <a:avLst/>
          </a:prstGeom>
          <a:solidFill>
            <a:schemeClr val="bg1">
              <a:alpha val="38823"/>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lnSpc>
                <a:spcPct val="90000"/>
              </a:lnSpc>
              <a:spcBef>
                <a:spcPts val="1000"/>
              </a:spcBef>
              <a:buFont typeface="Arial" panose="020B0604020202020204" pitchFamily="34" charset="0"/>
              <a:buChar char="•"/>
              <a:defRPr sz="2800">
                <a:solidFill>
                  <a:schemeClr val="tx1"/>
                </a:solidFill>
                <a:latin typeface="Calibri Light" panose="020F03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Light" panose="020F03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Light" panose="020F03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9pPr>
          </a:lstStyle>
          <a:p>
            <a:pPr eaLnBrk="1" hangingPunct="1">
              <a:lnSpc>
                <a:spcPct val="100000"/>
              </a:lnSpc>
              <a:spcBef>
                <a:spcPct val="0"/>
              </a:spcBef>
              <a:buFontTx/>
              <a:buNone/>
            </a:pPr>
            <a:endParaRPr lang="pl-PL" altLang="pl-PL" sz="1800">
              <a:latin typeface="Calibri" panose="020F0502020204030204" pitchFamily="34" charset="0"/>
            </a:endParaRPr>
          </a:p>
        </p:txBody>
      </p:sp>
      <p:sp>
        <p:nvSpPr>
          <p:cNvPr id="45078" name="Rectangle 11"/>
          <p:cNvSpPr>
            <a:spLocks noChangeArrowheads="1"/>
          </p:cNvSpPr>
          <p:nvPr/>
        </p:nvSpPr>
        <p:spPr bwMode="auto">
          <a:xfrm rot="10800000" flipH="1">
            <a:off x="5595938" y="2747963"/>
            <a:ext cx="534987" cy="5349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lnSpc>
                <a:spcPct val="90000"/>
              </a:lnSpc>
              <a:spcBef>
                <a:spcPts val="1000"/>
              </a:spcBef>
              <a:buFont typeface="Arial" panose="020B0604020202020204" pitchFamily="34" charset="0"/>
              <a:buChar char="•"/>
              <a:defRPr sz="2800">
                <a:solidFill>
                  <a:schemeClr val="tx1"/>
                </a:solidFill>
                <a:latin typeface="Calibri Light" panose="020F03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Light" panose="020F03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Light" panose="020F03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9pPr>
          </a:lstStyle>
          <a:p>
            <a:pPr eaLnBrk="1" hangingPunct="1">
              <a:lnSpc>
                <a:spcPct val="100000"/>
              </a:lnSpc>
              <a:spcBef>
                <a:spcPct val="0"/>
              </a:spcBef>
              <a:buFontTx/>
              <a:buNone/>
            </a:pPr>
            <a:endParaRPr lang="pl-PL" altLang="pl-PL" sz="1800">
              <a:latin typeface="Calibri" panose="020F0502020204030204" pitchFamily="34" charset="0"/>
            </a:endParaRPr>
          </a:p>
        </p:txBody>
      </p:sp>
      <p:sp>
        <p:nvSpPr>
          <p:cNvPr id="45079" name="Rectangle 11"/>
          <p:cNvSpPr>
            <a:spLocks noChangeArrowheads="1"/>
          </p:cNvSpPr>
          <p:nvPr/>
        </p:nvSpPr>
        <p:spPr bwMode="auto">
          <a:xfrm rot="10800000" flipH="1">
            <a:off x="5597525" y="5227638"/>
            <a:ext cx="284163" cy="2825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lvl1pPr>
              <a:lnSpc>
                <a:spcPct val="90000"/>
              </a:lnSpc>
              <a:spcBef>
                <a:spcPts val="1000"/>
              </a:spcBef>
              <a:buFont typeface="Arial" panose="020B0604020202020204" pitchFamily="34" charset="0"/>
              <a:buChar char="•"/>
              <a:defRPr sz="2800">
                <a:solidFill>
                  <a:schemeClr val="tx1"/>
                </a:solidFill>
                <a:latin typeface="Calibri Light" panose="020F03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Light" panose="020F03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Light" panose="020F03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Light" panose="020F03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Light" panose="020F0302020204030204" pitchFamily="34" charset="0"/>
              </a:defRPr>
            </a:lvl9pPr>
          </a:lstStyle>
          <a:p>
            <a:pPr eaLnBrk="1" hangingPunct="1">
              <a:lnSpc>
                <a:spcPct val="100000"/>
              </a:lnSpc>
              <a:spcBef>
                <a:spcPct val="0"/>
              </a:spcBef>
              <a:buFontTx/>
              <a:buNone/>
            </a:pPr>
            <a:endParaRPr lang="pl-PL" altLang="pl-PL" sz="1800">
              <a:latin typeface="Calibri" panose="020F0502020204030204" pitchFamily="34" charset="0"/>
            </a:endParaRPr>
          </a:p>
        </p:txBody>
      </p:sp>
    </p:spTree>
    <p:extLst>
      <p:ext uri="{BB962C8B-B14F-4D97-AF65-F5344CB8AC3E}">
        <p14:creationId xmlns:p14="http://schemas.microsoft.com/office/powerpoint/2010/main" val="2200326732"/>
      </p:ext>
    </p:extLst>
  </p:cSld>
  <p:clrMapOvr>
    <a:masterClrMapping/>
  </p:clrMapOvr>
  <p:transition spd="med">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313151" y="1825625"/>
            <a:ext cx="11348581" cy="4351338"/>
          </a:xfrm>
        </p:spPr>
        <p:txBody>
          <a:bodyPr>
            <a:normAutofit/>
          </a:bodyPr>
          <a:lstStyle/>
          <a:p>
            <a:pPr algn="just"/>
            <a:endParaRPr lang="pl-PL" sz="3200" dirty="0" smtClean="0">
              <a:solidFill>
                <a:srgbClr val="002060"/>
              </a:solidFill>
              <a:ea typeface="+mj-ea"/>
            </a:endParaRPr>
          </a:p>
          <a:p>
            <a:pPr algn="just"/>
            <a:endParaRPr lang="pl-PL" sz="3200" dirty="0" smtClean="0">
              <a:solidFill>
                <a:srgbClr val="002060"/>
              </a:solidFill>
              <a:ea typeface="+mj-ea"/>
            </a:endParaRPr>
          </a:p>
          <a:p>
            <a:pPr algn="ctr"/>
            <a:r>
              <a:rPr lang="pl-PL" sz="3200" b="1" dirty="0" smtClean="0">
                <a:solidFill>
                  <a:srgbClr val="002060"/>
                </a:solidFill>
                <a:ea typeface="+mj-ea"/>
              </a:rPr>
              <a:t>OCHRONA DANYCH OSOBOWYCH</a:t>
            </a:r>
            <a:endParaRPr lang="pl-PL" sz="2400" b="1" dirty="0"/>
          </a:p>
        </p:txBody>
      </p:sp>
    </p:spTree>
    <p:extLst>
      <p:ext uri="{BB962C8B-B14F-4D97-AF65-F5344CB8AC3E}">
        <p14:creationId xmlns:p14="http://schemas.microsoft.com/office/powerpoint/2010/main" val="10163919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lstStyle/>
          <a:p>
            <a:pPr marL="228600" lvl="0" indent="-228600" algn="just" eaLnBrk="1" hangingPunct="1">
              <a:defRPr/>
            </a:pPr>
            <a:r>
              <a:rPr lang="pl-PL" sz="2400" b="1" u="sng" dirty="0" smtClean="0">
                <a:solidFill>
                  <a:srgbClr val="2F5597"/>
                </a:solidFill>
                <a:latin typeface="Calibri Light"/>
                <a:cs typeface="+mn-cs"/>
              </a:rPr>
              <a:t>Przedmiotowy </a:t>
            </a:r>
            <a:r>
              <a:rPr lang="pl-PL" sz="2400" b="1" u="sng" dirty="0">
                <a:solidFill>
                  <a:prstClr val="black"/>
                </a:solidFill>
                <a:latin typeface="Calibri Light"/>
                <a:cs typeface="+mn-cs"/>
              </a:rPr>
              <a:t>zakres stosowania ustawy o ochronie danych osobowych:</a:t>
            </a:r>
          </a:p>
          <a:p>
            <a:pPr lvl="0" indent="179388" algn="just" eaLnBrk="1" hangingPunct="1">
              <a:lnSpc>
                <a:spcPct val="150000"/>
              </a:lnSpc>
              <a:buSzPct val="100000"/>
              <a:defRPr/>
            </a:pPr>
            <a:endParaRPr lang="pl-PL" sz="2000" b="1" u="sng" dirty="0" smtClean="0">
              <a:solidFill>
                <a:prstClr val="black"/>
              </a:solidFill>
              <a:latin typeface="Arial" charset="0"/>
              <a:cs typeface="+mn-cs"/>
            </a:endParaRPr>
          </a:p>
          <a:p>
            <a:pPr lvl="0" algn="just" eaLnBrk="1" hangingPunct="1">
              <a:lnSpc>
                <a:spcPct val="150000"/>
              </a:lnSpc>
              <a:buSzPct val="100000"/>
              <a:defRPr/>
            </a:pPr>
            <a:r>
              <a:rPr lang="pl-PL" sz="2000" dirty="0" smtClean="0">
                <a:solidFill>
                  <a:prstClr val="black"/>
                </a:solidFill>
                <a:latin typeface="Calibri Light"/>
                <a:cs typeface="+mn-cs"/>
              </a:rPr>
              <a:t>Ustawa </a:t>
            </a:r>
            <a:r>
              <a:rPr lang="pl-PL" sz="2000" dirty="0">
                <a:solidFill>
                  <a:prstClr val="black"/>
                </a:solidFill>
                <a:latin typeface="Calibri Light"/>
                <a:cs typeface="+mn-cs"/>
              </a:rPr>
              <a:t>określa </a:t>
            </a:r>
            <a:r>
              <a:rPr lang="pl-PL" sz="2000" u="sng" dirty="0">
                <a:solidFill>
                  <a:srgbClr val="2F5597"/>
                </a:solidFill>
                <a:latin typeface="Calibri Light"/>
                <a:cs typeface="+mn-cs"/>
              </a:rPr>
              <a:t>zasady postępowania </a:t>
            </a:r>
            <a:r>
              <a:rPr lang="pl-PL" sz="2000" u="sng" dirty="0">
                <a:solidFill>
                  <a:prstClr val="black"/>
                </a:solidFill>
                <a:latin typeface="Calibri Light"/>
                <a:cs typeface="+mn-cs"/>
              </a:rPr>
              <a:t>przy przetwarzaniu danych osobowych oraz prawa </a:t>
            </a:r>
            <a:r>
              <a:rPr lang="pl-PL" sz="2000" b="1" u="sng" dirty="0" smtClean="0">
                <a:solidFill>
                  <a:srgbClr val="2F5597"/>
                </a:solidFill>
                <a:latin typeface="Calibri Light"/>
                <a:cs typeface="+mn-cs"/>
              </a:rPr>
              <a:t>osób fizycznych</a:t>
            </a:r>
            <a:r>
              <a:rPr lang="pl-PL" sz="2000" u="sng" dirty="0" smtClean="0">
                <a:solidFill>
                  <a:prstClr val="black"/>
                </a:solidFill>
                <a:latin typeface="Calibri Light"/>
                <a:cs typeface="+mn-cs"/>
              </a:rPr>
              <a:t>, których </a:t>
            </a:r>
            <a:r>
              <a:rPr lang="pl-PL" sz="2000" u="sng" dirty="0">
                <a:solidFill>
                  <a:prstClr val="black"/>
                </a:solidFill>
                <a:latin typeface="Calibri Light"/>
                <a:cs typeface="+mn-cs"/>
              </a:rPr>
              <a:t>dane osobowe są lub mogą być przetwarzane w zbiorach danych</a:t>
            </a:r>
            <a:r>
              <a:rPr lang="pl-PL" sz="2000" dirty="0">
                <a:solidFill>
                  <a:prstClr val="black"/>
                </a:solidFill>
                <a:latin typeface="Calibri Light"/>
                <a:cs typeface="+mn-cs"/>
              </a:rPr>
              <a:t> zawartych </a:t>
            </a:r>
            <a:r>
              <a:rPr lang="pl-PL" sz="2000" dirty="0" smtClean="0">
                <a:solidFill>
                  <a:prstClr val="black"/>
                </a:solidFill>
                <a:latin typeface="Calibri Light"/>
                <a:cs typeface="+mn-cs"/>
              </a:rPr>
              <a:t>w </a:t>
            </a:r>
            <a:r>
              <a:rPr lang="pl-PL" sz="2000" u="sng" dirty="0" smtClean="0">
                <a:solidFill>
                  <a:prstClr val="black"/>
                </a:solidFill>
                <a:latin typeface="Calibri Light"/>
                <a:cs typeface="+mn-cs"/>
              </a:rPr>
              <a:t>systemach </a:t>
            </a:r>
            <a:r>
              <a:rPr lang="pl-PL" sz="2000" u="sng" dirty="0">
                <a:solidFill>
                  <a:prstClr val="black"/>
                </a:solidFill>
                <a:latin typeface="Calibri Light"/>
                <a:cs typeface="+mn-cs"/>
              </a:rPr>
              <a:t>informatycznych</a:t>
            </a:r>
            <a:r>
              <a:rPr lang="pl-PL" sz="2000" dirty="0">
                <a:solidFill>
                  <a:prstClr val="black"/>
                </a:solidFill>
                <a:latin typeface="Calibri Light"/>
                <a:cs typeface="+mn-cs"/>
              </a:rPr>
              <a:t>, jak i w </a:t>
            </a:r>
            <a:r>
              <a:rPr lang="pl-PL" sz="2000" u="sng" dirty="0">
                <a:solidFill>
                  <a:prstClr val="black"/>
                </a:solidFill>
                <a:latin typeface="Calibri Light"/>
                <a:cs typeface="+mn-cs"/>
              </a:rPr>
              <a:t>starszych zborach danych</a:t>
            </a:r>
            <a:r>
              <a:rPr lang="pl-PL" sz="2000" dirty="0">
                <a:solidFill>
                  <a:prstClr val="black"/>
                </a:solidFill>
                <a:latin typeface="Calibri Light"/>
                <a:cs typeface="+mn-cs"/>
              </a:rPr>
              <a:t> (</a:t>
            </a:r>
            <a:r>
              <a:rPr lang="pl-PL" sz="2000" i="1" dirty="0">
                <a:solidFill>
                  <a:prstClr val="black"/>
                </a:solidFill>
                <a:latin typeface="Calibri Light"/>
                <a:cs typeface="+mn-cs"/>
              </a:rPr>
              <a:t>m.in.: kartoteki, skorowidze, księgi, wykazy inne zbiory ewidencyjne</a:t>
            </a:r>
            <a:r>
              <a:rPr lang="pl-PL" sz="2000" dirty="0" smtClean="0">
                <a:solidFill>
                  <a:prstClr val="black"/>
                </a:solidFill>
                <a:latin typeface="Calibri Light"/>
                <a:cs typeface="+mn-cs"/>
              </a:rPr>
              <a:t>).</a:t>
            </a:r>
          </a:p>
          <a:p>
            <a:pPr lvl="0" algn="r" eaLnBrk="1" hangingPunct="1">
              <a:lnSpc>
                <a:spcPct val="150000"/>
              </a:lnSpc>
              <a:buSzPct val="100000"/>
              <a:defRPr/>
            </a:pPr>
            <a:r>
              <a:rPr lang="pl-PL" sz="1000" dirty="0" smtClean="0">
                <a:solidFill>
                  <a:prstClr val="black"/>
                </a:solidFill>
                <a:latin typeface="Calibri Light"/>
                <a:cs typeface="+mn-cs"/>
              </a:rPr>
              <a:t>(</a:t>
            </a:r>
            <a:r>
              <a:rPr lang="pl-PL" sz="1000" i="1" dirty="0">
                <a:solidFill>
                  <a:prstClr val="black"/>
                </a:solidFill>
                <a:latin typeface="Calibri Light"/>
                <a:cs typeface="+mn-cs"/>
              </a:rPr>
              <a:t>art.2 </a:t>
            </a:r>
            <a:r>
              <a:rPr lang="pl-PL" sz="1000" i="1" dirty="0" err="1">
                <a:solidFill>
                  <a:prstClr val="black"/>
                </a:solidFill>
                <a:latin typeface="Calibri Light"/>
                <a:cs typeface="+mn-cs"/>
              </a:rPr>
              <a:t>o.d.o</a:t>
            </a:r>
            <a:r>
              <a:rPr lang="pl-PL" sz="1000" i="1" dirty="0">
                <a:solidFill>
                  <a:prstClr val="black"/>
                </a:solidFill>
                <a:latin typeface="Calibri Light"/>
                <a:cs typeface="+mn-cs"/>
              </a:rPr>
              <a:t>.</a:t>
            </a:r>
            <a:r>
              <a:rPr lang="pl-PL" sz="1000" dirty="0">
                <a:solidFill>
                  <a:prstClr val="black"/>
                </a:solidFill>
                <a:latin typeface="Calibri Light"/>
                <a:cs typeface="+mn-cs"/>
              </a:rPr>
              <a:t>)</a:t>
            </a:r>
          </a:p>
          <a:p>
            <a:pPr marL="228600" lvl="0" indent="-228600" algn="just" eaLnBrk="1" hangingPunct="1">
              <a:lnSpc>
                <a:spcPct val="150000"/>
              </a:lnSpc>
              <a:buSzPct val="100000"/>
              <a:defRPr/>
            </a:pPr>
            <a:r>
              <a:rPr lang="pl-PL" sz="2000" b="1" dirty="0">
                <a:solidFill>
                  <a:prstClr val="black"/>
                </a:solidFill>
                <a:latin typeface="Calibri Light"/>
                <a:cs typeface="+mn-cs"/>
              </a:rPr>
              <a:t>	</a:t>
            </a:r>
          </a:p>
          <a:p>
            <a:pPr eaLnBrk="1" hangingPunct="1">
              <a:buSzPct val="100000"/>
              <a:buFont typeface="Wingdings 2" pitchFamily="18" charset="2"/>
              <a:buNone/>
            </a:pPr>
            <a:endParaRPr lang="pl-PL" sz="2000" b="1" dirty="0"/>
          </a:p>
        </p:txBody>
      </p:sp>
      <p:sp>
        <p:nvSpPr>
          <p:cNvPr id="6"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34169266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lstStyle/>
          <a:p>
            <a:pPr marL="228600" lvl="0" indent="-228600" algn="just" eaLnBrk="1" hangingPunct="1">
              <a:defRPr/>
            </a:pPr>
            <a:r>
              <a:rPr lang="pl-PL" sz="2400" b="1" u="sng" dirty="0">
                <a:solidFill>
                  <a:srgbClr val="2F5597"/>
                </a:solidFill>
                <a:latin typeface="Calibri Light"/>
                <a:cs typeface="+mn-cs"/>
              </a:rPr>
              <a:t>Przedmiotowy </a:t>
            </a:r>
            <a:r>
              <a:rPr lang="pl-PL" sz="2400" b="1" u="sng" dirty="0">
                <a:solidFill>
                  <a:prstClr val="black"/>
                </a:solidFill>
                <a:latin typeface="Calibri Light"/>
                <a:cs typeface="+mn-cs"/>
              </a:rPr>
              <a:t>zakres stosowania ustawy o ochronie danych osobowych:</a:t>
            </a:r>
          </a:p>
          <a:p>
            <a:pPr marL="228600" lvl="0" indent="-9525" eaLnBrk="1" hangingPunct="1">
              <a:defRPr/>
            </a:pPr>
            <a:endParaRPr lang="pl-PL" sz="1600" b="1" u="sng" dirty="0">
              <a:solidFill>
                <a:prstClr val="black"/>
              </a:solidFill>
              <a:latin typeface="Arial" charset="0"/>
              <a:cs typeface="+mn-cs"/>
            </a:endParaRPr>
          </a:p>
          <a:p>
            <a:pPr lvl="0" eaLnBrk="1" hangingPunct="1">
              <a:defRPr/>
            </a:pPr>
            <a:r>
              <a:rPr lang="pl-PL" sz="1600" b="1" u="sng" dirty="0" smtClean="0">
                <a:solidFill>
                  <a:prstClr val="black"/>
                </a:solidFill>
                <a:latin typeface="Calibri Light"/>
                <a:cs typeface="+mn-cs"/>
              </a:rPr>
              <a:t>WYŁACZENIE</a:t>
            </a:r>
            <a:endParaRPr lang="pl-PL" sz="1600" b="1" u="sng" dirty="0">
              <a:solidFill>
                <a:prstClr val="black"/>
              </a:solidFill>
              <a:latin typeface="Calibri Light"/>
              <a:cs typeface="+mn-cs"/>
            </a:endParaRPr>
          </a:p>
          <a:p>
            <a:pPr lvl="0" algn="just" eaLnBrk="1" hangingPunct="1">
              <a:lnSpc>
                <a:spcPct val="150000"/>
              </a:lnSpc>
              <a:buSzPct val="100000"/>
              <a:defRPr/>
            </a:pPr>
            <a:r>
              <a:rPr lang="pl-PL" sz="2000" dirty="0" smtClean="0">
                <a:solidFill>
                  <a:prstClr val="black"/>
                </a:solidFill>
                <a:latin typeface="Calibri Light"/>
                <a:cs typeface="+mn-cs"/>
              </a:rPr>
              <a:t>W </a:t>
            </a:r>
            <a:r>
              <a:rPr lang="pl-PL" sz="2000" dirty="0">
                <a:solidFill>
                  <a:prstClr val="black"/>
                </a:solidFill>
                <a:latin typeface="Calibri Light"/>
                <a:cs typeface="+mn-cs"/>
              </a:rPr>
              <a:t>odniesieniu do zbiorów danych osobowych </a:t>
            </a:r>
            <a:r>
              <a:rPr lang="pl-PL" sz="2000" u="sng" dirty="0">
                <a:solidFill>
                  <a:prstClr val="black"/>
                </a:solidFill>
                <a:latin typeface="Calibri Light"/>
                <a:cs typeface="+mn-cs"/>
              </a:rPr>
              <a:t>sporządzanych doraźnie</a:t>
            </a:r>
            <a:r>
              <a:rPr lang="pl-PL" sz="2000" dirty="0">
                <a:solidFill>
                  <a:prstClr val="black"/>
                </a:solidFill>
                <a:latin typeface="Calibri Light"/>
                <a:cs typeface="+mn-cs"/>
              </a:rPr>
              <a:t>, wyłącznie </a:t>
            </a:r>
            <a:r>
              <a:rPr lang="pl-PL" sz="2000" u="sng" dirty="0">
                <a:solidFill>
                  <a:prstClr val="black"/>
                </a:solidFill>
                <a:latin typeface="Calibri Light"/>
                <a:cs typeface="+mn-cs"/>
              </a:rPr>
              <a:t>ze względów technicznych</a:t>
            </a:r>
            <a:r>
              <a:rPr lang="pl-PL" sz="2000" dirty="0">
                <a:solidFill>
                  <a:prstClr val="black"/>
                </a:solidFill>
                <a:latin typeface="Calibri Light"/>
                <a:cs typeface="+mn-cs"/>
              </a:rPr>
              <a:t>, </a:t>
            </a:r>
            <a:r>
              <a:rPr lang="pl-PL" sz="2000" u="sng" dirty="0">
                <a:solidFill>
                  <a:prstClr val="black"/>
                </a:solidFill>
                <a:latin typeface="Calibri Light"/>
                <a:cs typeface="+mn-cs"/>
              </a:rPr>
              <a:t>szkoleniowych</a:t>
            </a:r>
            <a:r>
              <a:rPr lang="pl-PL" sz="2000" dirty="0">
                <a:solidFill>
                  <a:prstClr val="black"/>
                </a:solidFill>
                <a:latin typeface="Calibri Light"/>
                <a:cs typeface="+mn-cs"/>
              </a:rPr>
              <a:t> lub w </a:t>
            </a:r>
            <a:r>
              <a:rPr lang="pl-PL" sz="2000" u="sng" dirty="0">
                <a:solidFill>
                  <a:prstClr val="black"/>
                </a:solidFill>
                <a:latin typeface="Calibri Light"/>
                <a:cs typeface="+mn-cs"/>
              </a:rPr>
              <a:t>związku z dydaktyką w szkołach wyższych</a:t>
            </a:r>
            <a:r>
              <a:rPr lang="pl-PL" sz="2000" dirty="0">
                <a:solidFill>
                  <a:prstClr val="black"/>
                </a:solidFill>
                <a:latin typeface="Calibri Light"/>
                <a:cs typeface="+mn-cs"/>
              </a:rPr>
              <a:t>, a po ich wykorzystaniu niezwłocznie usuwanych albo poddanych </a:t>
            </a:r>
            <a:r>
              <a:rPr lang="pl-PL" sz="2000" dirty="0" err="1">
                <a:solidFill>
                  <a:prstClr val="black"/>
                </a:solidFill>
                <a:latin typeface="Calibri Light"/>
                <a:cs typeface="+mn-cs"/>
              </a:rPr>
              <a:t>anonimizacji</a:t>
            </a:r>
            <a:r>
              <a:rPr lang="pl-PL" sz="2000" dirty="0">
                <a:solidFill>
                  <a:prstClr val="black"/>
                </a:solidFill>
                <a:latin typeface="Calibri Light"/>
                <a:cs typeface="+mn-cs"/>
              </a:rPr>
              <a:t>, </a:t>
            </a:r>
            <a:r>
              <a:rPr lang="pl-PL" sz="2000" u="sng" dirty="0">
                <a:solidFill>
                  <a:prstClr val="black"/>
                </a:solidFill>
                <a:latin typeface="Calibri Light"/>
                <a:cs typeface="+mn-cs"/>
              </a:rPr>
              <a:t>mają zastosowanie jedynie przepisy zabezpieczenia danych osobowych</a:t>
            </a:r>
            <a:r>
              <a:rPr lang="pl-PL" sz="2000" dirty="0">
                <a:solidFill>
                  <a:prstClr val="black"/>
                </a:solidFill>
                <a:latin typeface="Calibri Light"/>
                <a:cs typeface="+mn-cs"/>
              </a:rPr>
              <a:t> (</a:t>
            </a:r>
            <a:r>
              <a:rPr lang="pl-PL" sz="2000" i="1" dirty="0">
                <a:solidFill>
                  <a:prstClr val="black"/>
                </a:solidFill>
                <a:latin typeface="Calibri Light"/>
                <a:cs typeface="+mn-cs"/>
              </a:rPr>
              <a:t>rozdział 5</a:t>
            </a:r>
            <a:r>
              <a:rPr lang="pl-PL" sz="2000" dirty="0" smtClean="0">
                <a:solidFill>
                  <a:prstClr val="black"/>
                </a:solidFill>
                <a:latin typeface="Calibri Light"/>
                <a:cs typeface="+mn-cs"/>
              </a:rPr>
              <a:t>).</a:t>
            </a:r>
            <a:endParaRPr lang="pl-PL" sz="2000" dirty="0">
              <a:solidFill>
                <a:prstClr val="black"/>
              </a:solidFill>
              <a:latin typeface="Calibri Light"/>
              <a:cs typeface="+mn-cs"/>
            </a:endParaRPr>
          </a:p>
          <a:p>
            <a:pPr eaLnBrk="1" hangingPunct="1">
              <a:buSzPct val="100000"/>
              <a:buFont typeface="Wingdings 2" pitchFamily="18" charset="2"/>
              <a:buNone/>
            </a:pPr>
            <a:endParaRPr lang="pl-PL" sz="2000" b="1" dirty="0"/>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1387737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313151" y="1825625"/>
            <a:ext cx="11348581" cy="4351338"/>
          </a:xfrm>
        </p:spPr>
        <p:txBody>
          <a:bodyPr>
            <a:normAutofit/>
          </a:bodyPr>
          <a:lstStyle/>
          <a:p>
            <a:pPr algn="just"/>
            <a:endParaRPr lang="pl-PL" sz="3200" dirty="0" smtClean="0">
              <a:solidFill>
                <a:srgbClr val="002060"/>
              </a:solidFill>
              <a:ea typeface="+mj-ea"/>
            </a:endParaRPr>
          </a:p>
          <a:p>
            <a:pPr algn="just"/>
            <a:endParaRPr lang="pl-PL" sz="3200" dirty="0" smtClean="0">
              <a:solidFill>
                <a:srgbClr val="002060"/>
              </a:solidFill>
              <a:ea typeface="+mj-ea"/>
            </a:endParaRPr>
          </a:p>
          <a:p>
            <a:pPr algn="ctr"/>
            <a:r>
              <a:rPr lang="pl-PL" sz="3200" b="1" dirty="0" smtClean="0">
                <a:solidFill>
                  <a:srgbClr val="002060"/>
                </a:solidFill>
                <a:ea typeface="+mj-ea"/>
              </a:rPr>
              <a:t>WSTĘP</a:t>
            </a:r>
            <a:endParaRPr lang="pl-PL" sz="3200" b="1" dirty="0"/>
          </a:p>
        </p:txBody>
      </p:sp>
    </p:spTree>
    <p:extLst>
      <p:ext uri="{BB962C8B-B14F-4D97-AF65-F5344CB8AC3E}">
        <p14:creationId xmlns:p14="http://schemas.microsoft.com/office/powerpoint/2010/main" val="23159345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lstStyle/>
          <a:p>
            <a:pPr marL="228600" lvl="0" indent="-228600" algn="just" eaLnBrk="1" hangingPunct="1">
              <a:defRPr/>
            </a:pPr>
            <a:r>
              <a:rPr lang="pl-PL" sz="2400" b="1" u="sng" dirty="0">
                <a:solidFill>
                  <a:srgbClr val="2F5597"/>
                </a:solidFill>
                <a:latin typeface="Calibri Light"/>
                <a:cs typeface="+mn-cs"/>
              </a:rPr>
              <a:t>Podmiotowy</a:t>
            </a:r>
            <a:r>
              <a:rPr lang="pl-PL" sz="2400" b="1" u="sng" dirty="0">
                <a:solidFill>
                  <a:prstClr val="black"/>
                </a:solidFill>
                <a:latin typeface="Calibri Light"/>
                <a:cs typeface="+mn-cs"/>
              </a:rPr>
              <a:t> zakres stosowania ustawy o ochronie danych osobowych:</a:t>
            </a:r>
          </a:p>
          <a:p>
            <a:pPr lvl="0" algn="just">
              <a:lnSpc>
                <a:spcPct val="150000"/>
              </a:lnSpc>
              <a:defRPr/>
            </a:pPr>
            <a:endParaRPr lang="pl-PL" sz="2000" dirty="0" smtClean="0">
              <a:solidFill>
                <a:prstClr val="black"/>
              </a:solidFill>
              <a:latin typeface="Calibri Light"/>
              <a:cs typeface="+mn-cs"/>
            </a:endParaRPr>
          </a:p>
          <a:p>
            <a:pPr lvl="0" algn="just">
              <a:lnSpc>
                <a:spcPct val="150000"/>
              </a:lnSpc>
              <a:defRPr/>
            </a:pPr>
            <a:r>
              <a:rPr lang="pl-PL" sz="2000" dirty="0" smtClean="0">
                <a:solidFill>
                  <a:prstClr val="black"/>
                </a:solidFill>
                <a:latin typeface="Calibri Light"/>
                <a:cs typeface="+mn-cs"/>
              </a:rPr>
              <a:t>Przepisy </a:t>
            </a:r>
            <a:r>
              <a:rPr lang="pl-PL" sz="2000" dirty="0">
                <a:solidFill>
                  <a:prstClr val="black"/>
                </a:solidFill>
                <a:latin typeface="Calibri Light"/>
                <a:cs typeface="+mn-cs"/>
              </a:rPr>
              <a:t>o ochronie danych osobowych stosuje się do: </a:t>
            </a:r>
            <a:r>
              <a:rPr lang="pl-PL" sz="2000" u="sng" dirty="0">
                <a:solidFill>
                  <a:prstClr val="black"/>
                </a:solidFill>
                <a:latin typeface="Calibri Light"/>
                <a:cs typeface="+mn-cs"/>
              </a:rPr>
              <a:t>organów państwowych, organów </a:t>
            </a:r>
            <a:r>
              <a:rPr lang="pl-PL" sz="2000" u="sng" dirty="0" smtClean="0">
                <a:solidFill>
                  <a:prstClr val="black"/>
                </a:solidFill>
                <a:latin typeface="Calibri Light"/>
                <a:cs typeface="+mn-cs"/>
              </a:rPr>
              <a:t>samorządu terytorialnego</a:t>
            </a:r>
            <a:r>
              <a:rPr lang="pl-PL" sz="2000" u="sng" dirty="0">
                <a:solidFill>
                  <a:prstClr val="black"/>
                </a:solidFill>
                <a:latin typeface="Calibri Light"/>
                <a:cs typeface="+mn-cs"/>
              </a:rPr>
              <a:t>, państwowych i komunalnych jednostek organizacyjnych, podmiotów niepublicznych realizujących zadania publiczne, osób fizycznych i prawnych, jednostek organizacyjnych nie będących osobami prawnymi</a:t>
            </a:r>
            <a:r>
              <a:rPr lang="pl-PL" sz="2000" dirty="0">
                <a:solidFill>
                  <a:prstClr val="black"/>
                </a:solidFill>
                <a:latin typeface="Calibri Light"/>
                <a:cs typeface="+mn-cs"/>
              </a:rPr>
              <a:t> jeśli przetwarzają dane w związku z działalnością </a:t>
            </a:r>
            <a:r>
              <a:rPr lang="pl-PL" sz="2000" u="sng" dirty="0">
                <a:solidFill>
                  <a:prstClr val="black"/>
                </a:solidFill>
                <a:latin typeface="Calibri Light"/>
                <a:cs typeface="+mn-cs"/>
              </a:rPr>
              <a:t>zarobkową</a:t>
            </a:r>
            <a:r>
              <a:rPr lang="pl-PL" sz="2000" dirty="0">
                <a:solidFill>
                  <a:prstClr val="black"/>
                </a:solidFill>
                <a:latin typeface="Calibri Light"/>
                <a:cs typeface="+mn-cs"/>
              </a:rPr>
              <a:t>, </a:t>
            </a:r>
            <a:r>
              <a:rPr lang="pl-PL" sz="2000" u="sng" dirty="0">
                <a:solidFill>
                  <a:prstClr val="black"/>
                </a:solidFill>
                <a:latin typeface="Calibri Light"/>
                <a:cs typeface="+mn-cs"/>
              </a:rPr>
              <a:t>zawodową</a:t>
            </a:r>
            <a:r>
              <a:rPr lang="pl-PL" sz="2000" dirty="0">
                <a:solidFill>
                  <a:prstClr val="black"/>
                </a:solidFill>
                <a:latin typeface="Calibri Light"/>
                <a:cs typeface="+mn-cs"/>
              </a:rPr>
              <a:t> lub dla </a:t>
            </a:r>
            <a:r>
              <a:rPr lang="pl-PL" sz="2000" u="sng" dirty="0">
                <a:solidFill>
                  <a:prstClr val="black"/>
                </a:solidFill>
                <a:latin typeface="Calibri Light"/>
                <a:cs typeface="+mn-cs"/>
              </a:rPr>
              <a:t>realizacji celów statutowych</a:t>
            </a:r>
            <a:r>
              <a:rPr lang="pl-PL" sz="2000" dirty="0">
                <a:solidFill>
                  <a:prstClr val="black"/>
                </a:solidFill>
                <a:latin typeface="Calibri Light"/>
                <a:cs typeface="+mn-cs"/>
              </a:rPr>
              <a:t>, mające siedzibę albo miejsce zamieszkania na terytorium RP albo </a:t>
            </a:r>
            <a:r>
              <a:rPr lang="pl-PL" sz="2000" dirty="0" smtClean="0">
                <a:solidFill>
                  <a:prstClr val="black"/>
                </a:solidFill>
                <a:latin typeface="Calibri Light"/>
                <a:cs typeface="+mn-cs"/>
              </a:rPr>
              <a:t>w państwie </a:t>
            </a:r>
            <a:r>
              <a:rPr lang="pl-PL" sz="2000" dirty="0">
                <a:solidFill>
                  <a:prstClr val="black"/>
                </a:solidFill>
                <a:latin typeface="Calibri Light"/>
                <a:cs typeface="+mn-cs"/>
              </a:rPr>
              <a:t>trzecim, o ile przetwarzają dane osobowe przy wykorzystaniu środków technicznych znajdujących się na terytorium RP</a:t>
            </a:r>
            <a:r>
              <a:rPr lang="pl-PL" sz="2000" dirty="0" smtClean="0">
                <a:solidFill>
                  <a:prstClr val="black"/>
                </a:solidFill>
                <a:latin typeface="Calibri Light"/>
                <a:cs typeface="+mn-cs"/>
              </a:rPr>
              <a:t>.</a:t>
            </a:r>
          </a:p>
          <a:p>
            <a:pPr lvl="0" algn="r">
              <a:lnSpc>
                <a:spcPct val="150000"/>
              </a:lnSpc>
              <a:defRPr/>
            </a:pPr>
            <a:r>
              <a:rPr lang="pl-PL" sz="1000" dirty="0" smtClean="0">
                <a:solidFill>
                  <a:prstClr val="black"/>
                </a:solidFill>
                <a:latin typeface="Calibri Light"/>
                <a:cs typeface="+mn-cs"/>
              </a:rPr>
              <a:t>(</a:t>
            </a:r>
            <a:r>
              <a:rPr lang="pl-PL" sz="1000" i="1" dirty="0">
                <a:solidFill>
                  <a:prstClr val="black"/>
                </a:solidFill>
                <a:latin typeface="Calibri Light"/>
                <a:cs typeface="+mn-cs"/>
              </a:rPr>
              <a:t>art. 3 </a:t>
            </a:r>
            <a:r>
              <a:rPr lang="pl-PL" sz="1000" i="1" dirty="0" err="1">
                <a:solidFill>
                  <a:prstClr val="black"/>
                </a:solidFill>
                <a:latin typeface="Calibri Light"/>
                <a:cs typeface="+mn-cs"/>
              </a:rPr>
              <a:t>o.d.o</a:t>
            </a:r>
            <a:r>
              <a:rPr lang="pl-PL" sz="1000" i="1" dirty="0">
                <a:solidFill>
                  <a:prstClr val="black"/>
                </a:solidFill>
                <a:latin typeface="Calibri Light"/>
                <a:cs typeface="+mn-cs"/>
              </a:rPr>
              <a:t>.)</a:t>
            </a:r>
          </a:p>
          <a:p>
            <a:pPr eaLnBrk="1" hangingPunct="1">
              <a:buSzPct val="100000"/>
              <a:buFont typeface="Wingdings 2" pitchFamily="18" charset="2"/>
              <a:buNone/>
            </a:pPr>
            <a:endParaRPr lang="pl-PL" sz="2000" b="1" dirty="0"/>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9919463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lstStyle/>
          <a:p>
            <a:pPr marL="228600" lvl="0" indent="-228600" algn="just" eaLnBrk="1" hangingPunct="1"/>
            <a:r>
              <a:rPr lang="pl-PL" sz="2400" b="1" u="sng" dirty="0">
                <a:solidFill>
                  <a:srgbClr val="2F5597"/>
                </a:solidFill>
                <a:latin typeface="Calibri Light"/>
                <a:cs typeface="+mn-cs"/>
              </a:rPr>
              <a:t>Podmiotowy</a:t>
            </a:r>
            <a:r>
              <a:rPr lang="pl-PL" sz="2400" b="1" u="sng" dirty="0">
                <a:solidFill>
                  <a:prstClr val="black"/>
                </a:solidFill>
                <a:latin typeface="Calibri Light"/>
                <a:cs typeface="+mn-cs"/>
              </a:rPr>
              <a:t> zakres stosowania ustawy o ochronie danych osobowych:</a:t>
            </a:r>
          </a:p>
          <a:p>
            <a:pPr marL="228600" lvl="0" indent="-228600" eaLnBrk="1" hangingPunct="1"/>
            <a:endParaRPr lang="pl-PL" sz="2000" b="1" u="sng" dirty="0">
              <a:solidFill>
                <a:prstClr val="black"/>
              </a:solidFill>
              <a:latin typeface="Arial" charset="0"/>
              <a:cs typeface="+mn-cs"/>
            </a:endParaRPr>
          </a:p>
          <a:p>
            <a:pPr marL="228600" lvl="0" indent="-228600" algn="just" eaLnBrk="1" hangingPunct="1">
              <a:lnSpc>
                <a:spcPct val="150000"/>
              </a:lnSpc>
              <a:buSzPct val="100000"/>
            </a:pPr>
            <a:r>
              <a:rPr lang="pl-PL" sz="2000" b="1" dirty="0" smtClean="0">
                <a:solidFill>
                  <a:prstClr val="black"/>
                </a:solidFill>
                <a:latin typeface="Calibri Light"/>
                <a:cs typeface="+mn-cs"/>
              </a:rPr>
              <a:t>Ustawy </a:t>
            </a:r>
            <a:r>
              <a:rPr lang="pl-PL" sz="2000" b="1" u="sng" dirty="0">
                <a:solidFill>
                  <a:prstClr val="black"/>
                </a:solidFill>
                <a:latin typeface="Calibri Light"/>
                <a:cs typeface="+mn-cs"/>
              </a:rPr>
              <a:t>nie stosuje</a:t>
            </a:r>
            <a:r>
              <a:rPr lang="pl-PL" sz="2000" b="1" dirty="0">
                <a:solidFill>
                  <a:prstClr val="black"/>
                </a:solidFill>
                <a:latin typeface="Calibri Light"/>
                <a:cs typeface="+mn-cs"/>
              </a:rPr>
              <a:t> się do: </a:t>
            </a:r>
          </a:p>
          <a:p>
            <a:pPr marL="228600" lvl="0" indent="-228600" algn="just" eaLnBrk="1" hangingPunct="1">
              <a:lnSpc>
                <a:spcPct val="150000"/>
              </a:lnSpc>
              <a:buSzPct val="100000"/>
            </a:pPr>
            <a:r>
              <a:rPr lang="pl-PL" sz="2000" dirty="0">
                <a:solidFill>
                  <a:prstClr val="black"/>
                </a:solidFill>
                <a:latin typeface="Calibri Light"/>
                <a:cs typeface="+mn-cs"/>
              </a:rPr>
              <a:t>1) osób fizycznych, które przetwarzają dane wyłącznie w celach osobistych lub domowych, </a:t>
            </a:r>
          </a:p>
          <a:p>
            <a:pPr marL="228600" lvl="0" indent="-228600" algn="just" eaLnBrk="1" hangingPunct="1">
              <a:lnSpc>
                <a:spcPct val="150000"/>
              </a:lnSpc>
              <a:buSzPct val="100000"/>
            </a:pPr>
            <a:r>
              <a:rPr lang="pl-PL" sz="2000" dirty="0">
                <a:solidFill>
                  <a:prstClr val="black"/>
                </a:solidFill>
                <a:latin typeface="Calibri Light"/>
                <a:cs typeface="+mn-cs"/>
              </a:rPr>
              <a:t>2) podmiotów mających siedzibę lub miejsce zamieszkania w państwie trzecim, wykorzystujących środki techniczne znajdujące się na terytorium Rzeczypospolitej  Polskiej wyłącznie do przekazywania danych</a:t>
            </a:r>
            <a:r>
              <a:rPr lang="pl-PL" sz="2000" dirty="0" smtClean="0">
                <a:solidFill>
                  <a:prstClr val="black"/>
                </a:solidFill>
                <a:latin typeface="Calibri Light"/>
                <a:cs typeface="+mn-cs"/>
              </a:rPr>
              <a:t>.</a:t>
            </a:r>
            <a:endParaRPr lang="pl-PL" sz="2000"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7164339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lstStyle/>
          <a:p>
            <a:pPr lvl="0" indent="-228600" algn="just" eaLnBrk="1" hangingPunct="1">
              <a:lnSpc>
                <a:spcPct val="100000"/>
              </a:lnSpc>
              <a:spcBef>
                <a:spcPts val="0"/>
              </a:spcBef>
              <a:buSzPct val="100000"/>
              <a:defRPr/>
            </a:pPr>
            <a:r>
              <a:rPr lang="pl-PL" sz="2400" b="1" dirty="0">
                <a:solidFill>
                  <a:srgbClr val="2F5597"/>
                </a:solidFill>
                <a:latin typeface="Calibri Light"/>
                <a:cs typeface="+mn-cs"/>
              </a:rPr>
              <a:t>Wyłączenie - 1</a:t>
            </a:r>
          </a:p>
          <a:p>
            <a:pPr lvl="0" indent="-228600" algn="just" eaLnBrk="1" hangingPunct="1">
              <a:lnSpc>
                <a:spcPct val="100000"/>
              </a:lnSpc>
              <a:spcBef>
                <a:spcPts val="0"/>
              </a:spcBef>
              <a:buSzPct val="100000"/>
              <a:defRPr/>
            </a:pPr>
            <a:r>
              <a:rPr lang="pl-PL" sz="2400" dirty="0">
                <a:solidFill>
                  <a:prstClr val="black"/>
                </a:solidFill>
                <a:latin typeface="Calibri Light"/>
                <a:cs typeface="+mn-cs"/>
              </a:rPr>
              <a:t>Przepisów ustawy </a:t>
            </a:r>
            <a:r>
              <a:rPr lang="pl-PL" sz="2400" u="sng" dirty="0">
                <a:solidFill>
                  <a:prstClr val="black"/>
                </a:solidFill>
                <a:latin typeface="Calibri Light"/>
                <a:cs typeface="+mn-cs"/>
              </a:rPr>
              <a:t>nie stosuje się</a:t>
            </a:r>
            <a:r>
              <a:rPr lang="pl-PL" sz="2400" dirty="0">
                <a:solidFill>
                  <a:prstClr val="black"/>
                </a:solidFill>
                <a:latin typeface="Calibri Light"/>
                <a:cs typeface="+mn-cs"/>
              </a:rPr>
              <a:t>, jeżeli </a:t>
            </a:r>
            <a:r>
              <a:rPr lang="pl-PL" sz="2400" u="sng" dirty="0">
                <a:solidFill>
                  <a:prstClr val="black"/>
                </a:solidFill>
                <a:latin typeface="Calibri Light"/>
                <a:cs typeface="+mn-cs"/>
              </a:rPr>
              <a:t>umowa międzynarodowa</a:t>
            </a:r>
            <a:r>
              <a:rPr lang="pl-PL" sz="2400" dirty="0">
                <a:solidFill>
                  <a:prstClr val="black"/>
                </a:solidFill>
                <a:latin typeface="Calibri Light"/>
                <a:cs typeface="+mn-cs"/>
              </a:rPr>
              <a:t>, której stroną jest Rzeczpospolita Polska,</a:t>
            </a:r>
            <a:r>
              <a:rPr lang="pl-PL" sz="2400" dirty="0">
                <a:solidFill>
                  <a:srgbClr val="FFFF00"/>
                </a:solidFill>
                <a:latin typeface="Calibri Light"/>
                <a:cs typeface="+mn-cs"/>
              </a:rPr>
              <a:t> </a:t>
            </a:r>
            <a:r>
              <a:rPr lang="pl-PL" sz="2400" u="sng" dirty="0">
                <a:solidFill>
                  <a:prstClr val="black"/>
                </a:solidFill>
                <a:latin typeface="Calibri Light"/>
                <a:cs typeface="+mn-cs"/>
              </a:rPr>
              <a:t>stanowi inaczej</a:t>
            </a:r>
            <a:r>
              <a:rPr lang="pl-PL" sz="2400" dirty="0" smtClean="0">
                <a:solidFill>
                  <a:prstClr val="black"/>
                </a:solidFill>
                <a:latin typeface="Calibri Light"/>
                <a:cs typeface="+mn-cs"/>
              </a:rPr>
              <a:t>.</a:t>
            </a:r>
          </a:p>
          <a:p>
            <a:pPr lvl="0" indent="-228600" algn="just" eaLnBrk="1" hangingPunct="1">
              <a:lnSpc>
                <a:spcPct val="100000"/>
              </a:lnSpc>
              <a:spcBef>
                <a:spcPts val="0"/>
              </a:spcBef>
              <a:buSzPct val="100000"/>
              <a:defRPr/>
            </a:pPr>
            <a:endParaRPr lang="pl-PL" sz="3200" dirty="0" smtClean="0">
              <a:solidFill>
                <a:prstClr val="black"/>
              </a:solidFill>
              <a:latin typeface="Calibri Light"/>
              <a:cs typeface="+mn-cs"/>
            </a:endParaRPr>
          </a:p>
          <a:p>
            <a:pPr lvl="0" indent="-228600" algn="just" eaLnBrk="1" hangingPunct="1">
              <a:lnSpc>
                <a:spcPct val="100000"/>
              </a:lnSpc>
              <a:spcBef>
                <a:spcPts val="0"/>
              </a:spcBef>
              <a:buSzPct val="100000"/>
              <a:defRPr/>
            </a:pPr>
            <a:endParaRPr lang="pl-PL" sz="3200" dirty="0" smtClean="0">
              <a:solidFill>
                <a:prstClr val="black"/>
              </a:solidFill>
              <a:latin typeface="Calibri Light"/>
              <a:cs typeface="+mn-cs"/>
            </a:endParaRPr>
          </a:p>
          <a:p>
            <a:pPr lvl="0" algn="just" eaLnBrk="1" hangingPunct="1">
              <a:lnSpc>
                <a:spcPct val="100000"/>
              </a:lnSpc>
              <a:spcBef>
                <a:spcPts val="0"/>
              </a:spcBef>
              <a:defRPr/>
            </a:pPr>
            <a:r>
              <a:rPr lang="pl-PL" sz="2400" b="1" dirty="0">
                <a:solidFill>
                  <a:srgbClr val="2F5597"/>
                </a:solidFill>
                <a:latin typeface="Calibri Light"/>
                <a:cs typeface="+mn-cs"/>
              </a:rPr>
              <a:t>Wyłączenie -2</a:t>
            </a:r>
          </a:p>
          <a:p>
            <a:pPr lvl="0" indent="-228600" algn="just" eaLnBrk="1" hangingPunct="1">
              <a:lnSpc>
                <a:spcPct val="100000"/>
              </a:lnSpc>
              <a:spcBef>
                <a:spcPts val="0"/>
              </a:spcBef>
              <a:defRPr/>
            </a:pPr>
            <a:r>
              <a:rPr lang="pl-PL" sz="2400" dirty="0" smtClean="0">
                <a:solidFill>
                  <a:prstClr val="black"/>
                </a:solidFill>
                <a:latin typeface="Calibri Light"/>
                <a:cs typeface="+mn-cs"/>
              </a:rPr>
              <a:t>Jeżeli </a:t>
            </a:r>
            <a:r>
              <a:rPr lang="pl-PL" sz="2400" u="sng" dirty="0">
                <a:solidFill>
                  <a:prstClr val="black"/>
                </a:solidFill>
                <a:latin typeface="Calibri Light"/>
                <a:cs typeface="+mn-cs"/>
              </a:rPr>
              <a:t>przepisy odrębnych ustaw</a:t>
            </a:r>
            <a:r>
              <a:rPr lang="pl-PL" sz="2400" dirty="0">
                <a:solidFill>
                  <a:prstClr val="black"/>
                </a:solidFill>
                <a:latin typeface="Calibri Light"/>
                <a:cs typeface="+mn-cs"/>
              </a:rPr>
              <a:t>, które odnoszą się </a:t>
            </a:r>
            <a:r>
              <a:rPr lang="pl-PL" sz="2400" dirty="0" smtClean="0">
                <a:solidFill>
                  <a:prstClr val="black"/>
                </a:solidFill>
                <a:latin typeface="Calibri Light"/>
                <a:cs typeface="+mn-cs"/>
              </a:rPr>
              <a:t>do przetwarzania </a:t>
            </a:r>
            <a:r>
              <a:rPr lang="pl-PL" sz="2400" dirty="0">
                <a:solidFill>
                  <a:prstClr val="black"/>
                </a:solidFill>
                <a:latin typeface="Calibri Light"/>
                <a:cs typeface="+mn-cs"/>
              </a:rPr>
              <a:t>danych, </a:t>
            </a:r>
            <a:r>
              <a:rPr lang="pl-PL" sz="2400" u="sng" dirty="0">
                <a:solidFill>
                  <a:prstClr val="black"/>
                </a:solidFill>
                <a:latin typeface="Calibri Light"/>
                <a:cs typeface="+mn-cs"/>
              </a:rPr>
              <a:t>przewidują dalej idącą ich ochronę</a:t>
            </a:r>
            <a:r>
              <a:rPr lang="pl-PL" sz="2400" dirty="0">
                <a:solidFill>
                  <a:prstClr val="black"/>
                </a:solidFill>
                <a:latin typeface="Calibri Light"/>
                <a:cs typeface="+mn-cs"/>
              </a:rPr>
              <a:t>, </a:t>
            </a:r>
            <a:r>
              <a:rPr lang="pl-PL" sz="2400" dirty="0" smtClean="0">
                <a:solidFill>
                  <a:prstClr val="black"/>
                </a:solidFill>
                <a:latin typeface="Calibri Light"/>
                <a:cs typeface="+mn-cs"/>
              </a:rPr>
              <a:t>niż wynika </a:t>
            </a:r>
            <a:r>
              <a:rPr lang="pl-PL" sz="2400" dirty="0">
                <a:solidFill>
                  <a:prstClr val="black"/>
                </a:solidFill>
                <a:latin typeface="Calibri Light"/>
                <a:cs typeface="+mn-cs"/>
              </a:rPr>
              <a:t>to z ustawy </a:t>
            </a:r>
            <a:r>
              <a:rPr lang="pl-PL" sz="2400" dirty="0" err="1">
                <a:solidFill>
                  <a:prstClr val="black"/>
                </a:solidFill>
                <a:latin typeface="Calibri Light"/>
                <a:cs typeface="+mn-cs"/>
              </a:rPr>
              <a:t>o.d.o</a:t>
            </a:r>
            <a:r>
              <a:rPr lang="pl-PL" sz="2400" dirty="0">
                <a:solidFill>
                  <a:prstClr val="black"/>
                </a:solidFill>
                <a:latin typeface="Calibri Light"/>
                <a:cs typeface="+mn-cs"/>
              </a:rPr>
              <a:t>., stosuje się przepisy tych ustaw. </a:t>
            </a:r>
          </a:p>
          <a:p>
            <a:pPr lvl="0" indent="-228600" algn="just" eaLnBrk="1" hangingPunct="1">
              <a:lnSpc>
                <a:spcPct val="150000"/>
              </a:lnSpc>
              <a:spcBef>
                <a:spcPts val="0"/>
              </a:spcBef>
              <a:buSzPct val="100000"/>
              <a:defRPr/>
            </a:pPr>
            <a:endParaRPr lang="pl-PL" sz="3200" b="1" dirty="0" smtClean="0">
              <a:solidFill>
                <a:prstClr val="black"/>
              </a:solidFill>
              <a:latin typeface="Calibri Light"/>
              <a:cs typeface="+mn-cs"/>
            </a:endParaRPr>
          </a:p>
          <a:p>
            <a:pPr marL="228600" lvl="0" indent="-228600" algn="just" eaLnBrk="1" hangingPunct="1"/>
            <a:endParaRPr lang="pl-PL" sz="2000"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2346621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313151" y="1825625"/>
            <a:ext cx="11348581" cy="4351338"/>
          </a:xfrm>
        </p:spPr>
        <p:txBody>
          <a:bodyPr>
            <a:normAutofit/>
          </a:bodyPr>
          <a:lstStyle/>
          <a:p>
            <a:pPr algn="just"/>
            <a:endParaRPr lang="pl-PL" sz="3200" dirty="0" smtClean="0">
              <a:solidFill>
                <a:srgbClr val="002060"/>
              </a:solidFill>
              <a:ea typeface="+mj-ea"/>
            </a:endParaRPr>
          </a:p>
          <a:p>
            <a:pPr algn="just"/>
            <a:endParaRPr lang="pl-PL" sz="3200" dirty="0" smtClean="0">
              <a:solidFill>
                <a:srgbClr val="002060"/>
              </a:solidFill>
              <a:ea typeface="+mj-ea"/>
            </a:endParaRPr>
          </a:p>
          <a:p>
            <a:pPr algn="ctr"/>
            <a:r>
              <a:rPr lang="pl-PL" sz="3200" b="1" dirty="0" smtClean="0">
                <a:solidFill>
                  <a:srgbClr val="002060"/>
                </a:solidFill>
                <a:ea typeface="+mj-ea"/>
              </a:rPr>
              <a:t>DEFINICJE</a:t>
            </a:r>
            <a:endParaRPr lang="pl-PL" sz="2400" b="1" dirty="0"/>
          </a:p>
        </p:txBody>
      </p:sp>
    </p:spTree>
    <p:extLst>
      <p:ext uri="{BB962C8B-B14F-4D97-AF65-F5344CB8AC3E}">
        <p14:creationId xmlns:p14="http://schemas.microsoft.com/office/powerpoint/2010/main" val="11992069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lnSpcReduction="10000"/>
          </a:bodyPr>
          <a:lstStyle/>
          <a:p>
            <a:pPr marL="228600" lvl="0" indent="-228600" eaLnBrk="1" hangingPunct="1">
              <a:lnSpc>
                <a:spcPct val="100000"/>
              </a:lnSpc>
              <a:spcBef>
                <a:spcPts val="600"/>
              </a:spcBef>
              <a:defRPr/>
            </a:pPr>
            <a:r>
              <a:rPr lang="pl-PL" sz="2400" b="1" u="sng" dirty="0">
                <a:solidFill>
                  <a:prstClr val="black"/>
                </a:solidFill>
                <a:latin typeface="Calibri Light"/>
              </a:rPr>
              <a:t>Definicje</a:t>
            </a:r>
            <a:r>
              <a:rPr lang="pl-PL" sz="2400" b="1" dirty="0" smtClean="0">
                <a:solidFill>
                  <a:prstClr val="black"/>
                </a:solidFill>
                <a:latin typeface="Calibri Light"/>
              </a:rPr>
              <a:t>:</a:t>
            </a:r>
            <a:endParaRPr lang="pl-PL" sz="2000" b="1" dirty="0">
              <a:solidFill>
                <a:prstClr val="black"/>
              </a:solidFill>
              <a:latin typeface="Calibri Light"/>
            </a:endParaRPr>
          </a:p>
          <a:p>
            <a:pPr lvl="0" algn="just" eaLnBrk="1" hangingPunct="1">
              <a:lnSpc>
                <a:spcPct val="100000"/>
              </a:lnSpc>
              <a:buSzPct val="100000"/>
              <a:defRPr/>
            </a:pPr>
            <a:endParaRPr lang="pl-PL" sz="2000" b="1" u="sng" dirty="0" smtClean="0">
              <a:solidFill>
                <a:prstClr val="black"/>
              </a:solidFill>
              <a:latin typeface="Calibri Light"/>
            </a:endParaRPr>
          </a:p>
          <a:p>
            <a:pPr marL="228600" lvl="0" indent="-228600" algn="just" eaLnBrk="1" hangingPunct="1">
              <a:lnSpc>
                <a:spcPct val="100000"/>
              </a:lnSpc>
              <a:buSzPct val="100000"/>
              <a:buFont typeface="Wingdings" pitchFamily="2" charset="2"/>
              <a:buChar char=""/>
              <a:defRPr/>
            </a:pPr>
            <a:r>
              <a:rPr lang="pl-PL" sz="2000" b="1" u="sng" dirty="0" smtClean="0">
                <a:solidFill>
                  <a:prstClr val="black"/>
                </a:solidFill>
                <a:latin typeface="Calibri Light"/>
              </a:rPr>
              <a:t> dane </a:t>
            </a:r>
            <a:r>
              <a:rPr lang="pl-PL" sz="2000" b="1" u="sng" dirty="0">
                <a:solidFill>
                  <a:prstClr val="black"/>
                </a:solidFill>
                <a:latin typeface="Calibri Light"/>
              </a:rPr>
              <a:t>osobowe</a:t>
            </a:r>
            <a:r>
              <a:rPr lang="pl-PL" sz="2000" b="1" dirty="0">
                <a:solidFill>
                  <a:prstClr val="black"/>
                </a:solidFill>
                <a:latin typeface="Calibri Light"/>
              </a:rPr>
              <a:t> </a:t>
            </a:r>
            <a:r>
              <a:rPr lang="pl-PL" sz="2000" dirty="0">
                <a:solidFill>
                  <a:prstClr val="black"/>
                </a:solidFill>
                <a:latin typeface="Calibri Light"/>
              </a:rPr>
              <a:t>- są to wszelkie informacje dotyczące zidentyfikowanej lub możliwej do zidentyfikowania osoby fizycznej. </a:t>
            </a:r>
          </a:p>
          <a:p>
            <a:pPr marL="266700" lvl="0" algn="just" eaLnBrk="1" hangingPunct="1">
              <a:buSzPct val="100000"/>
              <a:defRPr/>
            </a:pPr>
            <a:r>
              <a:rPr lang="pl-PL" sz="2000" dirty="0">
                <a:solidFill>
                  <a:prstClr val="black"/>
                </a:solidFill>
                <a:latin typeface="Calibri Light"/>
              </a:rPr>
              <a:t>Osobą możliwą do zidentyfikowania jest osoba, której tożsamość  można określić bezpośrednio lub pośrednio, w szczególności przez powołanie się na numer identyfikacyjny albo jeden lub kilka specyficznych czynników określających jej cechy fizyczne, fizjologiczne, umysłowe, ekonomiczne, kulturowe lub społeczne.</a:t>
            </a:r>
          </a:p>
          <a:p>
            <a:pPr marL="266700" lvl="0" algn="just" eaLnBrk="1" hangingPunct="1">
              <a:buSzPct val="100000"/>
              <a:defRPr/>
            </a:pPr>
            <a:r>
              <a:rPr lang="pl-PL" sz="2000" dirty="0">
                <a:solidFill>
                  <a:prstClr val="black"/>
                </a:solidFill>
                <a:latin typeface="Calibri Light"/>
              </a:rPr>
              <a:t>Informacji nie uważa się za umożliwiającą określenie tożsamości osoby, jeżeli wymagałoby to nadmiernych kosztów, czasu lub działań.</a:t>
            </a:r>
          </a:p>
          <a:p>
            <a:pPr lvl="0" algn="r" eaLnBrk="1" hangingPunct="1">
              <a:buSzPct val="100000"/>
              <a:defRPr/>
            </a:pPr>
            <a:r>
              <a:rPr lang="pl-PL" sz="1000" dirty="0">
                <a:solidFill>
                  <a:prstClr val="black"/>
                </a:solidFill>
                <a:latin typeface="Calibri Light"/>
              </a:rPr>
              <a:t>(</a:t>
            </a:r>
            <a:r>
              <a:rPr lang="pl-PL" sz="1000" i="1" dirty="0">
                <a:solidFill>
                  <a:prstClr val="black"/>
                </a:solidFill>
                <a:latin typeface="Calibri Light"/>
              </a:rPr>
              <a:t>art. 6 ust 1, 2 </a:t>
            </a:r>
            <a:r>
              <a:rPr lang="pl-PL" sz="1000" i="1" dirty="0" err="1">
                <a:solidFill>
                  <a:prstClr val="black"/>
                </a:solidFill>
                <a:latin typeface="Calibri Light"/>
              </a:rPr>
              <a:t>o.d.o</a:t>
            </a:r>
            <a:r>
              <a:rPr lang="pl-PL" sz="1000" i="1" dirty="0">
                <a:solidFill>
                  <a:prstClr val="black"/>
                </a:solidFill>
                <a:latin typeface="Calibri Light"/>
              </a:rPr>
              <a:t>.</a:t>
            </a:r>
            <a:r>
              <a:rPr lang="pl-PL" sz="1000" dirty="0">
                <a:solidFill>
                  <a:prstClr val="black"/>
                </a:solidFill>
                <a:latin typeface="Calibri Light"/>
              </a:rPr>
              <a:t>)</a:t>
            </a:r>
          </a:p>
          <a:p>
            <a:pPr marL="228600" lvl="0" indent="-228600" algn="just" eaLnBrk="1" hangingPunct="1">
              <a:buSzPct val="100000"/>
              <a:defRPr/>
            </a:pPr>
            <a:endParaRPr lang="pl-PL" sz="1000" dirty="0">
              <a:solidFill>
                <a:prstClr val="black"/>
              </a:solidFill>
              <a:latin typeface="Calibri Light"/>
            </a:endParaRPr>
          </a:p>
          <a:p>
            <a:pPr marL="228600" lvl="0" indent="-228600" algn="just" eaLnBrk="1" hangingPunct="1">
              <a:buSzPct val="100000"/>
              <a:buFont typeface="Wingdings" pitchFamily="2" charset="2"/>
              <a:buChar char=""/>
              <a:defRPr/>
            </a:pPr>
            <a:r>
              <a:rPr lang="pl-PL" sz="2000" b="1" u="sng" dirty="0">
                <a:solidFill>
                  <a:prstClr val="black"/>
                </a:solidFill>
                <a:latin typeface="Calibri Light"/>
              </a:rPr>
              <a:t> zbiór danych osobowych</a:t>
            </a:r>
            <a:r>
              <a:rPr lang="pl-PL" sz="2000" b="1" dirty="0">
                <a:solidFill>
                  <a:prstClr val="black"/>
                </a:solidFill>
                <a:latin typeface="Calibri Light"/>
              </a:rPr>
              <a:t>  </a:t>
            </a:r>
            <a:r>
              <a:rPr lang="pl-PL" sz="2000" dirty="0">
                <a:solidFill>
                  <a:prstClr val="black"/>
                </a:solidFill>
                <a:latin typeface="Calibri Light"/>
              </a:rPr>
              <a:t>- jest to każdy posiadający strukturę zestaw danych o charakterze osobowym, </a:t>
            </a:r>
            <a:r>
              <a:rPr lang="pl-PL" sz="2000" u="sng" dirty="0">
                <a:solidFill>
                  <a:prstClr val="black"/>
                </a:solidFill>
                <a:latin typeface="Calibri Light"/>
              </a:rPr>
              <a:t>dostępnych według określonych kryteriów</a:t>
            </a:r>
            <a:r>
              <a:rPr lang="pl-PL" sz="2000" dirty="0">
                <a:solidFill>
                  <a:prstClr val="black"/>
                </a:solidFill>
                <a:latin typeface="Calibri Light"/>
              </a:rPr>
              <a:t>, niezależnie od tego, czy zestaw ten jest rozproszony lub podzielony funkcjonalnie. </a:t>
            </a:r>
          </a:p>
          <a:p>
            <a:pPr lvl="0" algn="r" eaLnBrk="1" hangingPunct="1">
              <a:buSzPct val="100000"/>
              <a:defRPr/>
            </a:pPr>
            <a:r>
              <a:rPr lang="pl-PL" sz="1000" dirty="0">
                <a:solidFill>
                  <a:prstClr val="black"/>
                </a:solidFill>
                <a:latin typeface="Calibri Light"/>
              </a:rPr>
              <a:t>(</a:t>
            </a:r>
            <a:r>
              <a:rPr lang="pl-PL" sz="1000" i="1" dirty="0">
                <a:solidFill>
                  <a:prstClr val="black"/>
                </a:solidFill>
                <a:latin typeface="Calibri Light"/>
              </a:rPr>
              <a:t>ar</a:t>
            </a:r>
            <a:r>
              <a:rPr lang="pl-PL" sz="1000" i="1" dirty="0">
                <a:solidFill>
                  <a:prstClr val="black"/>
                </a:solidFill>
                <a:latin typeface="Arial" charset="0"/>
              </a:rPr>
              <a:t>t</a:t>
            </a:r>
            <a:r>
              <a:rPr lang="pl-PL" sz="1000" i="1" dirty="0">
                <a:solidFill>
                  <a:prstClr val="black"/>
                </a:solidFill>
                <a:latin typeface="Calibri Light"/>
              </a:rPr>
              <a:t>. 7 pkt 1 </a:t>
            </a:r>
            <a:r>
              <a:rPr lang="pl-PL" sz="1000" i="1" dirty="0" err="1">
                <a:solidFill>
                  <a:prstClr val="black"/>
                </a:solidFill>
                <a:latin typeface="Calibri Light"/>
              </a:rPr>
              <a:t>o.d.o</a:t>
            </a:r>
            <a:r>
              <a:rPr lang="pl-PL" sz="1000" i="1" dirty="0" smtClean="0">
                <a:solidFill>
                  <a:prstClr val="black"/>
                </a:solidFill>
                <a:latin typeface="Calibri Light"/>
              </a:rPr>
              <a:t>.</a:t>
            </a:r>
            <a:r>
              <a:rPr lang="pl-PL" sz="1000" dirty="0" smtClean="0">
                <a:solidFill>
                  <a:prstClr val="black"/>
                </a:solidFill>
                <a:latin typeface="Calibri Light"/>
              </a:rPr>
              <a:t>)</a:t>
            </a:r>
            <a:endParaRPr lang="pl-PL" sz="2000" dirty="0">
              <a:solidFill>
                <a:prstClr val="black"/>
              </a:solidFill>
              <a:latin typeface="Calibri Light"/>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37626281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lstStyle/>
          <a:p>
            <a:pPr marL="228600" lvl="0" indent="-228600" eaLnBrk="1" hangingPunct="1">
              <a:defRPr/>
            </a:pPr>
            <a:r>
              <a:rPr lang="pl-PL" sz="2400" b="1" u="sng" dirty="0">
                <a:solidFill>
                  <a:prstClr val="black"/>
                </a:solidFill>
                <a:latin typeface="Calibri Light"/>
                <a:cs typeface="+mn-cs"/>
              </a:rPr>
              <a:t>Definicje</a:t>
            </a:r>
            <a:r>
              <a:rPr lang="pl-PL" sz="2400" b="1" dirty="0" smtClean="0">
                <a:solidFill>
                  <a:prstClr val="black"/>
                </a:solidFill>
                <a:latin typeface="Calibri Light"/>
                <a:cs typeface="+mn-cs"/>
              </a:rPr>
              <a:t>:</a:t>
            </a:r>
            <a:endParaRPr lang="pl-PL" sz="2000" b="1" dirty="0">
              <a:solidFill>
                <a:prstClr val="black"/>
              </a:solidFill>
              <a:latin typeface="Calibri Light"/>
              <a:cs typeface="+mn-cs"/>
            </a:endParaRPr>
          </a:p>
          <a:p>
            <a:pPr lvl="0" algn="just" eaLnBrk="1" hangingPunct="1">
              <a:buSzPct val="100000"/>
              <a:defRPr/>
            </a:pPr>
            <a:endParaRPr lang="pl-PL" sz="2000" b="1" u="sng" dirty="0" smtClean="0">
              <a:solidFill>
                <a:prstClr val="black"/>
              </a:solidFill>
              <a:latin typeface="Calibri Light"/>
              <a:cs typeface="+mn-cs"/>
            </a:endParaRPr>
          </a:p>
          <a:p>
            <a:pPr marL="228600" lvl="0" indent="-228600" algn="just" eaLnBrk="1" hangingPunct="1">
              <a:buSzPct val="100000"/>
              <a:buFont typeface="Wingdings" pitchFamily="2" charset="2"/>
              <a:buChar char=""/>
              <a:defRPr/>
            </a:pPr>
            <a:r>
              <a:rPr lang="pl-PL" sz="2000" b="1" u="sng" dirty="0" smtClean="0">
                <a:solidFill>
                  <a:prstClr val="black"/>
                </a:solidFill>
                <a:latin typeface="Calibri Light"/>
                <a:cs typeface="+mn-cs"/>
              </a:rPr>
              <a:t> przetwarzanie </a:t>
            </a:r>
            <a:r>
              <a:rPr lang="pl-PL" sz="2000" b="1" u="sng" dirty="0">
                <a:solidFill>
                  <a:prstClr val="black"/>
                </a:solidFill>
                <a:latin typeface="Calibri Light"/>
                <a:cs typeface="+mn-cs"/>
              </a:rPr>
              <a:t>danych osobowych</a:t>
            </a:r>
            <a:r>
              <a:rPr lang="pl-PL" sz="2000" b="1" dirty="0">
                <a:solidFill>
                  <a:prstClr val="black"/>
                </a:solidFill>
                <a:latin typeface="Calibri Light"/>
                <a:cs typeface="+mn-cs"/>
              </a:rPr>
              <a:t> – </a:t>
            </a:r>
            <a:r>
              <a:rPr lang="pl-PL" sz="2000" dirty="0">
                <a:solidFill>
                  <a:prstClr val="black"/>
                </a:solidFill>
                <a:latin typeface="Calibri Light"/>
                <a:cs typeface="+mn-cs"/>
              </a:rPr>
              <a:t>są nimi jakiekolwiek operacje wykonywane na danych osobowych, takie jak zbieranie, utrwalanie, przechowywanie, opracowywanie, zmienianie, </a:t>
            </a:r>
            <a:r>
              <a:rPr lang="pl-PL" sz="2000" u="sng" dirty="0">
                <a:solidFill>
                  <a:prstClr val="black"/>
                </a:solidFill>
                <a:latin typeface="Calibri Light"/>
                <a:cs typeface="+mn-cs"/>
              </a:rPr>
              <a:t>udostępnianie</a:t>
            </a:r>
            <a:r>
              <a:rPr lang="pl-PL" sz="2000" dirty="0">
                <a:solidFill>
                  <a:prstClr val="black"/>
                </a:solidFill>
                <a:latin typeface="Calibri Light"/>
                <a:cs typeface="+mn-cs"/>
              </a:rPr>
              <a:t> </a:t>
            </a:r>
            <a:r>
              <a:rPr lang="pl-PL" sz="2000" dirty="0" smtClean="0">
                <a:solidFill>
                  <a:prstClr val="black"/>
                </a:solidFill>
                <a:latin typeface="Calibri Light"/>
                <a:cs typeface="+mn-cs"/>
              </a:rPr>
              <a:t>i usuwanie</a:t>
            </a:r>
            <a:r>
              <a:rPr lang="pl-PL" sz="2000" dirty="0">
                <a:solidFill>
                  <a:prstClr val="black"/>
                </a:solidFill>
                <a:latin typeface="Calibri Light"/>
                <a:cs typeface="+mn-cs"/>
              </a:rPr>
              <a:t>, a zwłaszcza te, które wykonuje się w systemach informatycznych</a:t>
            </a:r>
            <a:r>
              <a:rPr lang="pl-PL" sz="2000" dirty="0" smtClean="0">
                <a:solidFill>
                  <a:prstClr val="black"/>
                </a:solidFill>
                <a:latin typeface="Calibri Light"/>
                <a:cs typeface="+mn-cs"/>
              </a:rPr>
              <a:t>.</a:t>
            </a:r>
          </a:p>
          <a:p>
            <a:pPr lvl="0" algn="r" eaLnBrk="1" hangingPunct="1">
              <a:buSzPct val="100000"/>
              <a:defRPr/>
            </a:pPr>
            <a:r>
              <a:rPr lang="pl-PL" sz="1000" dirty="0" smtClean="0">
                <a:solidFill>
                  <a:prstClr val="black"/>
                </a:solidFill>
                <a:latin typeface="Calibri Light"/>
                <a:cs typeface="+mn-cs"/>
              </a:rPr>
              <a:t>(</a:t>
            </a:r>
            <a:r>
              <a:rPr lang="pl-PL" sz="1000" i="1" dirty="0">
                <a:solidFill>
                  <a:prstClr val="black"/>
                </a:solidFill>
                <a:latin typeface="Calibri Light"/>
                <a:cs typeface="+mn-cs"/>
              </a:rPr>
              <a:t>art. 7 pkt 2 </a:t>
            </a:r>
            <a:r>
              <a:rPr lang="pl-PL" sz="1000" i="1" dirty="0" err="1">
                <a:solidFill>
                  <a:prstClr val="black"/>
                </a:solidFill>
                <a:latin typeface="Calibri Light"/>
                <a:cs typeface="+mn-cs"/>
              </a:rPr>
              <a:t>o.d.o</a:t>
            </a:r>
            <a:r>
              <a:rPr lang="pl-PL" sz="1000" i="1" dirty="0">
                <a:solidFill>
                  <a:prstClr val="black"/>
                </a:solidFill>
                <a:latin typeface="Calibri Light"/>
                <a:cs typeface="+mn-cs"/>
              </a:rPr>
              <a:t>.</a:t>
            </a:r>
            <a:r>
              <a:rPr lang="pl-PL" sz="1000" dirty="0">
                <a:solidFill>
                  <a:prstClr val="black"/>
                </a:solidFill>
                <a:latin typeface="Calibri Light"/>
                <a:cs typeface="+mn-cs"/>
              </a:rPr>
              <a:t>)</a:t>
            </a:r>
          </a:p>
          <a:p>
            <a:pPr marL="228600" lvl="0" indent="-228600" algn="just" eaLnBrk="1" hangingPunct="1">
              <a:buSzPct val="100000"/>
              <a:defRPr/>
            </a:pPr>
            <a:endParaRPr lang="pl-PL" sz="2000" dirty="0">
              <a:solidFill>
                <a:prstClr val="black"/>
              </a:solidFill>
              <a:latin typeface="Calibri Light"/>
              <a:cs typeface="+mn-cs"/>
            </a:endParaRPr>
          </a:p>
          <a:p>
            <a:pPr marL="228600" lvl="0" indent="-228600" algn="just" eaLnBrk="1" hangingPunct="1">
              <a:buSzPct val="100000"/>
              <a:buFont typeface="Wingdings" pitchFamily="2" charset="2"/>
              <a:buChar char=""/>
              <a:defRPr/>
            </a:pPr>
            <a:r>
              <a:rPr lang="pl-PL" sz="2000" b="1" u="sng" dirty="0">
                <a:solidFill>
                  <a:prstClr val="black"/>
                </a:solidFill>
                <a:latin typeface="Calibri Light"/>
                <a:cs typeface="+mn-cs"/>
              </a:rPr>
              <a:t> system informatyczny</a:t>
            </a:r>
            <a:r>
              <a:rPr lang="pl-PL" sz="2000" b="1" dirty="0">
                <a:solidFill>
                  <a:prstClr val="black"/>
                </a:solidFill>
                <a:latin typeface="Calibri Light"/>
                <a:cs typeface="+mn-cs"/>
              </a:rPr>
              <a:t> – </a:t>
            </a:r>
            <a:r>
              <a:rPr lang="pl-PL" sz="2000" dirty="0">
                <a:solidFill>
                  <a:prstClr val="black"/>
                </a:solidFill>
                <a:latin typeface="Calibri Light"/>
                <a:cs typeface="+mn-cs"/>
              </a:rPr>
              <a:t>jest nim zespół współpracujących ze sobą urządzeń, programów, procedur przetwarzania informacji i narzędzi programowych zastosowanych w celu przetwarzania danych</a:t>
            </a:r>
            <a:r>
              <a:rPr lang="pl-PL" sz="2000" dirty="0" smtClean="0">
                <a:solidFill>
                  <a:prstClr val="black"/>
                </a:solidFill>
                <a:latin typeface="Calibri Light"/>
                <a:cs typeface="+mn-cs"/>
              </a:rPr>
              <a:t>.</a:t>
            </a:r>
            <a:endParaRPr lang="pl-PL" sz="2000" b="1" dirty="0" smtClean="0">
              <a:solidFill>
                <a:prstClr val="black"/>
              </a:solidFill>
              <a:latin typeface="Calibri Light"/>
              <a:cs typeface="+mn-cs"/>
            </a:endParaRPr>
          </a:p>
          <a:p>
            <a:pPr lvl="0" algn="r" eaLnBrk="1" hangingPunct="1">
              <a:buSzPct val="100000"/>
              <a:defRPr/>
            </a:pPr>
            <a:r>
              <a:rPr lang="pl-PL" sz="1000" dirty="0" smtClean="0">
                <a:solidFill>
                  <a:prstClr val="black"/>
                </a:solidFill>
                <a:latin typeface="Calibri Light"/>
                <a:cs typeface="+mn-cs"/>
              </a:rPr>
              <a:t>(</a:t>
            </a:r>
            <a:r>
              <a:rPr lang="pl-PL" sz="1000" i="1" dirty="0">
                <a:solidFill>
                  <a:prstClr val="black"/>
                </a:solidFill>
                <a:latin typeface="Calibri Light"/>
                <a:cs typeface="+mn-cs"/>
              </a:rPr>
              <a:t>ar</a:t>
            </a:r>
            <a:r>
              <a:rPr lang="pl-PL" sz="1000" i="1" dirty="0">
                <a:solidFill>
                  <a:prstClr val="black"/>
                </a:solidFill>
                <a:latin typeface="Arial" charset="0"/>
                <a:cs typeface="+mn-cs"/>
              </a:rPr>
              <a:t>t</a:t>
            </a:r>
            <a:r>
              <a:rPr lang="pl-PL" sz="1000" i="1" dirty="0">
                <a:solidFill>
                  <a:prstClr val="black"/>
                </a:solidFill>
                <a:latin typeface="Calibri Light"/>
                <a:cs typeface="+mn-cs"/>
              </a:rPr>
              <a:t>. 7 pkt 2a </a:t>
            </a:r>
            <a:r>
              <a:rPr lang="pl-PL" sz="1000" i="1" dirty="0" err="1">
                <a:solidFill>
                  <a:prstClr val="black"/>
                </a:solidFill>
                <a:latin typeface="Calibri Light"/>
                <a:cs typeface="+mn-cs"/>
              </a:rPr>
              <a:t>o.d.o</a:t>
            </a:r>
            <a:r>
              <a:rPr lang="pl-PL" sz="1000" i="1" dirty="0">
                <a:solidFill>
                  <a:prstClr val="black"/>
                </a:solidFill>
                <a:latin typeface="Calibri Light"/>
                <a:cs typeface="+mn-cs"/>
              </a:rPr>
              <a:t>.</a:t>
            </a:r>
            <a:r>
              <a:rPr lang="pl-PL" sz="1000" dirty="0">
                <a:solidFill>
                  <a:prstClr val="black"/>
                </a:solidFill>
                <a:latin typeface="Calibri Light"/>
                <a:cs typeface="+mn-cs"/>
              </a:rPr>
              <a:t>)</a:t>
            </a:r>
          </a:p>
          <a:p>
            <a:pPr marL="228600" lvl="0" indent="-228600" algn="r" eaLnBrk="1" hangingPunct="1">
              <a:defRPr/>
            </a:pPr>
            <a:endParaRPr lang="pl-PL" sz="2800" b="1" dirty="0" smtClean="0">
              <a:solidFill>
                <a:prstClr val="black"/>
              </a:solidFill>
              <a:latin typeface="Calibri Light"/>
              <a:cs typeface="+mn-cs"/>
            </a:endParaRPr>
          </a:p>
          <a:p>
            <a:pPr marL="228600" lvl="0" indent="-228600" eaLnBrk="1" hangingPunct="1">
              <a:defRPr/>
            </a:pPr>
            <a:endParaRPr lang="pl-PL" sz="1000" b="1" dirty="0">
              <a:solidFill>
                <a:prstClr val="black"/>
              </a:solidFill>
              <a:latin typeface="Calibri Light"/>
              <a:cs typeface="+mn-cs"/>
            </a:endParaRPr>
          </a:p>
          <a:p>
            <a:pPr marL="228600" lvl="0" indent="-228600" algn="just" eaLnBrk="1" hangingPunct="1"/>
            <a:endParaRPr lang="pl-PL" sz="2000"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4287270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lstStyle/>
          <a:p>
            <a:pPr marL="228600" lvl="0" indent="-228600" eaLnBrk="1" hangingPunct="1">
              <a:defRPr/>
            </a:pPr>
            <a:r>
              <a:rPr lang="pl-PL" sz="2400" b="1" u="sng" dirty="0">
                <a:solidFill>
                  <a:prstClr val="black"/>
                </a:solidFill>
                <a:latin typeface="Calibri Light"/>
                <a:cs typeface="+mn-cs"/>
              </a:rPr>
              <a:t>Definicje</a:t>
            </a:r>
            <a:r>
              <a:rPr lang="pl-PL" sz="2400" b="1" dirty="0">
                <a:solidFill>
                  <a:prstClr val="black"/>
                </a:solidFill>
                <a:latin typeface="Calibri Light"/>
                <a:cs typeface="+mn-cs"/>
              </a:rPr>
              <a:t>:</a:t>
            </a:r>
          </a:p>
          <a:p>
            <a:pPr marL="228600" lvl="0" indent="-228600" eaLnBrk="1" hangingPunct="1">
              <a:defRPr/>
            </a:pPr>
            <a:endParaRPr lang="pl-PL" sz="2000" b="1" dirty="0">
              <a:solidFill>
                <a:prstClr val="black"/>
              </a:solidFill>
              <a:latin typeface="Calibri Light"/>
              <a:cs typeface="+mn-cs"/>
            </a:endParaRPr>
          </a:p>
          <a:p>
            <a:pPr marL="228600" lvl="0" indent="-228600" algn="just" eaLnBrk="1" hangingPunct="1">
              <a:buSzPct val="100000"/>
              <a:buFont typeface="Wingdings" pitchFamily="2" charset="2"/>
              <a:buChar char=""/>
              <a:defRPr/>
            </a:pPr>
            <a:r>
              <a:rPr lang="pl-PL" sz="2000" b="1" u="sng" dirty="0">
                <a:solidFill>
                  <a:prstClr val="black"/>
                </a:solidFill>
                <a:latin typeface="Calibri Light"/>
                <a:cs typeface="+mn-cs"/>
              </a:rPr>
              <a:t> zabezpieczenie danych w systemie informatycznym</a:t>
            </a:r>
            <a:r>
              <a:rPr lang="pl-PL" sz="2000" b="1" dirty="0">
                <a:solidFill>
                  <a:prstClr val="black"/>
                </a:solidFill>
                <a:latin typeface="Calibri Light"/>
                <a:cs typeface="+mn-cs"/>
              </a:rPr>
              <a:t> – </a:t>
            </a:r>
            <a:r>
              <a:rPr lang="pl-PL" sz="2000" dirty="0">
                <a:solidFill>
                  <a:prstClr val="black"/>
                </a:solidFill>
                <a:latin typeface="Calibri Light"/>
                <a:cs typeface="+mn-cs"/>
              </a:rPr>
              <a:t>jest to wdrożenie i eksploatacja stosownych środków technicznych i organizacyjnych zapewniających ochronę danych przed ich nieuprawnionym </a:t>
            </a:r>
            <a:r>
              <a:rPr lang="pl-PL" sz="2000" dirty="0" smtClean="0">
                <a:solidFill>
                  <a:prstClr val="black"/>
                </a:solidFill>
                <a:latin typeface="Calibri Light"/>
                <a:cs typeface="+mn-cs"/>
              </a:rPr>
              <a:t>przetwarzaniem.</a:t>
            </a:r>
          </a:p>
          <a:p>
            <a:pPr lvl="0" algn="r" eaLnBrk="1" hangingPunct="1">
              <a:buSzPct val="100000"/>
              <a:defRPr/>
            </a:pPr>
            <a:r>
              <a:rPr lang="pl-PL" sz="1000" dirty="0" smtClean="0">
                <a:solidFill>
                  <a:prstClr val="black"/>
                </a:solidFill>
                <a:latin typeface="Calibri Light"/>
                <a:cs typeface="+mn-cs"/>
              </a:rPr>
              <a:t>(</a:t>
            </a:r>
            <a:r>
              <a:rPr lang="pl-PL" sz="1000" i="1" dirty="0" smtClean="0">
                <a:solidFill>
                  <a:prstClr val="black"/>
                </a:solidFill>
                <a:latin typeface="Calibri Light"/>
                <a:cs typeface="+mn-cs"/>
              </a:rPr>
              <a:t>ar</a:t>
            </a:r>
            <a:r>
              <a:rPr lang="pl-PL" sz="1000" i="1" dirty="0" smtClean="0">
                <a:solidFill>
                  <a:prstClr val="black"/>
                </a:solidFill>
                <a:latin typeface="Arial" charset="0"/>
                <a:cs typeface="+mn-cs"/>
              </a:rPr>
              <a:t>t</a:t>
            </a:r>
            <a:r>
              <a:rPr lang="pl-PL" sz="1000" i="1" dirty="0">
                <a:solidFill>
                  <a:prstClr val="black"/>
                </a:solidFill>
                <a:latin typeface="Calibri Light"/>
                <a:cs typeface="+mn-cs"/>
              </a:rPr>
              <a:t>. 7 pkt 2b </a:t>
            </a:r>
            <a:r>
              <a:rPr lang="pl-PL" sz="1000" i="1" dirty="0" err="1">
                <a:solidFill>
                  <a:prstClr val="black"/>
                </a:solidFill>
                <a:latin typeface="Calibri Light"/>
                <a:cs typeface="+mn-cs"/>
              </a:rPr>
              <a:t>o.d.o</a:t>
            </a:r>
            <a:r>
              <a:rPr lang="pl-PL" sz="1000" i="1" dirty="0">
                <a:solidFill>
                  <a:prstClr val="black"/>
                </a:solidFill>
                <a:latin typeface="Calibri Light"/>
                <a:cs typeface="+mn-cs"/>
              </a:rPr>
              <a:t>.</a:t>
            </a:r>
            <a:r>
              <a:rPr lang="pl-PL" sz="1000" dirty="0">
                <a:solidFill>
                  <a:prstClr val="black"/>
                </a:solidFill>
                <a:latin typeface="Calibri Light"/>
                <a:cs typeface="+mn-cs"/>
              </a:rPr>
              <a:t>)</a:t>
            </a:r>
          </a:p>
          <a:p>
            <a:pPr marL="228600" lvl="0" indent="-228600" algn="just" eaLnBrk="1" hangingPunct="1">
              <a:buSzPct val="100000"/>
              <a:defRPr/>
            </a:pPr>
            <a:endParaRPr lang="pl-PL" sz="2000" dirty="0">
              <a:solidFill>
                <a:prstClr val="black"/>
              </a:solidFill>
              <a:latin typeface="Calibri Light"/>
              <a:cs typeface="+mn-cs"/>
            </a:endParaRPr>
          </a:p>
          <a:p>
            <a:pPr marL="228600" lvl="0" indent="-228600" algn="just" eaLnBrk="1" hangingPunct="1">
              <a:buSzPct val="100000"/>
              <a:defRPr/>
            </a:pPr>
            <a:endParaRPr lang="pl-PL" sz="2000" dirty="0">
              <a:solidFill>
                <a:prstClr val="black"/>
              </a:solidFill>
              <a:latin typeface="Calibri Light"/>
              <a:cs typeface="+mn-cs"/>
            </a:endParaRPr>
          </a:p>
          <a:p>
            <a:pPr marL="228600" lvl="0" indent="-228600" algn="just" eaLnBrk="1" hangingPunct="1">
              <a:buSzPct val="100000"/>
              <a:buFont typeface="Wingdings" pitchFamily="2" charset="2"/>
              <a:buChar char=""/>
              <a:defRPr/>
            </a:pPr>
            <a:r>
              <a:rPr lang="pl-PL" sz="2000" b="1" u="sng" dirty="0">
                <a:solidFill>
                  <a:prstClr val="black"/>
                </a:solidFill>
                <a:latin typeface="Calibri Light"/>
                <a:cs typeface="+mn-cs"/>
              </a:rPr>
              <a:t> usuwanie danych</a:t>
            </a:r>
            <a:r>
              <a:rPr lang="pl-PL" sz="2000" b="1" dirty="0">
                <a:solidFill>
                  <a:prstClr val="black"/>
                </a:solidFill>
                <a:latin typeface="Calibri Light"/>
                <a:cs typeface="+mn-cs"/>
              </a:rPr>
              <a:t> – </a:t>
            </a:r>
            <a:r>
              <a:rPr lang="pl-PL" sz="2000" dirty="0">
                <a:solidFill>
                  <a:prstClr val="black"/>
                </a:solidFill>
                <a:latin typeface="Calibri Light"/>
                <a:cs typeface="+mn-cs"/>
              </a:rPr>
              <a:t>jest to zniszczenie danych osobowych lub taką ich modyfikację, która nie pozwoli na ustalenie tożsamości osoby, której dane dotyczą.</a:t>
            </a:r>
            <a:r>
              <a:rPr lang="pl-PL" sz="2000" b="1" dirty="0">
                <a:solidFill>
                  <a:prstClr val="black"/>
                </a:solidFill>
                <a:latin typeface="Calibri Light"/>
                <a:cs typeface="+mn-cs"/>
              </a:rPr>
              <a:t>	</a:t>
            </a:r>
            <a:endParaRPr lang="pl-PL" sz="2000" b="1" dirty="0" smtClean="0">
              <a:solidFill>
                <a:prstClr val="black"/>
              </a:solidFill>
              <a:latin typeface="Calibri Light"/>
              <a:cs typeface="+mn-cs"/>
            </a:endParaRPr>
          </a:p>
          <a:p>
            <a:pPr marL="228600" lvl="0" indent="-228600" algn="r" eaLnBrk="1" hangingPunct="1">
              <a:buSzPct val="100000"/>
              <a:buFont typeface="Wingdings" pitchFamily="2" charset="2"/>
              <a:buChar char=""/>
              <a:defRPr/>
            </a:pPr>
            <a:r>
              <a:rPr lang="pl-PL" sz="1000" dirty="0" smtClean="0">
                <a:solidFill>
                  <a:prstClr val="black"/>
                </a:solidFill>
                <a:latin typeface="Calibri Light"/>
                <a:cs typeface="+mn-cs"/>
              </a:rPr>
              <a:t>(</a:t>
            </a:r>
            <a:r>
              <a:rPr lang="pl-PL" sz="1000" i="1" dirty="0">
                <a:solidFill>
                  <a:prstClr val="black"/>
                </a:solidFill>
                <a:latin typeface="Calibri Light"/>
                <a:cs typeface="+mn-cs"/>
              </a:rPr>
              <a:t>ar</a:t>
            </a:r>
            <a:r>
              <a:rPr lang="pl-PL" sz="1000" i="1" dirty="0">
                <a:solidFill>
                  <a:prstClr val="black"/>
                </a:solidFill>
                <a:latin typeface="Arial" charset="0"/>
                <a:cs typeface="+mn-cs"/>
              </a:rPr>
              <a:t>t</a:t>
            </a:r>
            <a:r>
              <a:rPr lang="pl-PL" sz="1000" i="1" dirty="0">
                <a:solidFill>
                  <a:prstClr val="black"/>
                </a:solidFill>
                <a:latin typeface="Calibri Light"/>
                <a:cs typeface="+mn-cs"/>
              </a:rPr>
              <a:t>. 7 pkt 3 </a:t>
            </a:r>
            <a:r>
              <a:rPr lang="pl-PL" sz="1000" i="1" dirty="0" err="1">
                <a:solidFill>
                  <a:prstClr val="black"/>
                </a:solidFill>
                <a:latin typeface="Calibri Light"/>
                <a:cs typeface="+mn-cs"/>
              </a:rPr>
              <a:t>o.d.o</a:t>
            </a:r>
            <a:r>
              <a:rPr lang="pl-PL" sz="1000" i="1" dirty="0">
                <a:solidFill>
                  <a:prstClr val="black"/>
                </a:solidFill>
                <a:latin typeface="Calibri Light"/>
                <a:cs typeface="+mn-cs"/>
              </a:rPr>
              <a:t>.</a:t>
            </a:r>
            <a:r>
              <a:rPr lang="pl-PL" sz="1000" dirty="0">
                <a:solidFill>
                  <a:prstClr val="black"/>
                </a:solidFill>
                <a:latin typeface="Calibri Light"/>
                <a:cs typeface="+mn-cs"/>
              </a:rPr>
              <a:t>)</a:t>
            </a:r>
          </a:p>
          <a:p>
            <a:pPr marL="228600" lvl="0" indent="-228600" algn="just" eaLnBrk="1" hangingPunct="1"/>
            <a:endParaRPr lang="pl-PL" sz="2000"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40196423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lstStyle/>
          <a:p>
            <a:pPr marL="228600" lvl="0" indent="-228600" eaLnBrk="1" hangingPunct="1">
              <a:defRPr/>
            </a:pPr>
            <a:r>
              <a:rPr lang="pl-PL" sz="2400" b="1" u="sng" dirty="0">
                <a:solidFill>
                  <a:prstClr val="black"/>
                </a:solidFill>
                <a:latin typeface="Calibri Light"/>
                <a:cs typeface="+mn-cs"/>
              </a:rPr>
              <a:t>Definicje</a:t>
            </a:r>
            <a:r>
              <a:rPr lang="pl-PL" sz="2400" b="1" dirty="0">
                <a:solidFill>
                  <a:prstClr val="black"/>
                </a:solidFill>
                <a:latin typeface="Calibri Light"/>
                <a:cs typeface="+mn-cs"/>
              </a:rPr>
              <a:t>:</a:t>
            </a:r>
          </a:p>
          <a:p>
            <a:pPr lvl="0" algn="just" eaLnBrk="1" hangingPunct="1">
              <a:buSzPct val="100000"/>
              <a:defRPr/>
            </a:pPr>
            <a:endParaRPr lang="pl-PL" sz="2000" dirty="0">
              <a:solidFill>
                <a:prstClr val="black"/>
              </a:solidFill>
              <a:latin typeface="Calibri Light"/>
              <a:cs typeface="+mn-cs"/>
            </a:endParaRPr>
          </a:p>
          <a:p>
            <a:pPr marL="228600" lvl="0" indent="-228600" algn="just" eaLnBrk="1" hangingPunct="1">
              <a:buSzPct val="100000"/>
              <a:buFont typeface="Wingdings" pitchFamily="2" charset="2"/>
              <a:buChar char=""/>
              <a:defRPr/>
            </a:pPr>
            <a:r>
              <a:rPr lang="pl-PL" sz="2000" b="1" u="sng" dirty="0">
                <a:solidFill>
                  <a:prstClr val="black"/>
                </a:solidFill>
                <a:latin typeface="Calibri Light"/>
                <a:cs typeface="+mn-cs"/>
              </a:rPr>
              <a:t> zgoda osoby, której dane dotyczą</a:t>
            </a:r>
            <a:r>
              <a:rPr lang="pl-PL" sz="2000" b="1" dirty="0">
                <a:solidFill>
                  <a:prstClr val="black"/>
                </a:solidFill>
                <a:latin typeface="Calibri Light"/>
                <a:cs typeface="+mn-cs"/>
              </a:rPr>
              <a:t> - </a:t>
            </a:r>
            <a:r>
              <a:rPr lang="pl-PL" sz="2000" dirty="0">
                <a:solidFill>
                  <a:prstClr val="black"/>
                </a:solidFill>
                <a:latin typeface="Calibri Light"/>
                <a:cs typeface="+mn-cs"/>
              </a:rPr>
              <a:t>rozumie się przez to oświadczenie woli, którego treścią jest zgoda na przetwarzanie danych osobowych tego, kto składa świadczenie. Zgoda nie może być domniemana lub dorozumiana z oświadczenia woli o innej treści. </a:t>
            </a:r>
            <a:r>
              <a:rPr lang="pl-PL" sz="2000" i="1" u="sng" dirty="0">
                <a:solidFill>
                  <a:srgbClr val="00B050"/>
                </a:solidFill>
                <a:latin typeface="Calibri Light"/>
                <a:cs typeface="+mn-cs"/>
              </a:rPr>
              <a:t>Zgoda może być odwołana w każdym czasie</a:t>
            </a:r>
            <a:r>
              <a:rPr lang="pl-PL" sz="2000" i="1" u="sng" dirty="0" smtClean="0">
                <a:solidFill>
                  <a:srgbClr val="00B050"/>
                </a:solidFill>
                <a:latin typeface="Calibri Light"/>
                <a:cs typeface="+mn-cs"/>
              </a:rPr>
              <a:t>.</a:t>
            </a:r>
            <a:endParaRPr lang="pl-PL" sz="2000" i="1" dirty="0" smtClean="0">
              <a:solidFill>
                <a:srgbClr val="00B050"/>
              </a:solidFill>
              <a:latin typeface="Calibri Light"/>
              <a:cs typeface="+mn-cs"/>
            </a:endParaRPr>
          </a:p>
          <a:p>
            <a:pPr lvl="0" algn="r" eaLnBrk="1" hangingPunct="1">
              <a:buSzPct val="100000"/>
              <a:defRPr/>
            </a:pPr>
            <a:r>
              <a:rPr lang="pl-PL" sz="1000" dirty="0" smtClean="0">
                <a:solidFill>
                  <a:prstClr val="black"/>
                </a:solidFill>
                <a:latin typeface="Calibri Light"/>
                <a:cs typeface="+mn-cs"/>
              </a:rPr>
              <a:t>(</a:t>
            </a:r>
            <a:r>
              <a:rPr lang="pl-PL" sz="1000" i="1" dirty="0">
                <a:solidFill>
                  <a:prstClr val="black"/>
                </a:solidFill>
                <a:latin typeface="Calibri Light"/>
                <a:cs typeface="+mn-cs"/>
              </a:rPr>
              <a:t>art. 7 pkt 5 </a:t>
            </a:r>
            <a:r>
              <a:rPr lang="pl-PL" sz="1000" i="1" dirty="0" err="1">
                <a:solidFill>
                  <a:prstClr val="black"/>
                </a:solidFill>
                <a:latin typeface="Calibri Light"/>
                <a:cs typeface="+mn-cs"/>
              </a:rPr>
              <a:t>o.d.o</a:t>
            </a:r>
            <a:r>
              <a:rPr lang="pl-PL" sz="1000" i="1" dirty="0">
                <a:solidFill>
                  <a:prstClr val="black"/>
                </a:solidFill>
                <a:latin typeface="Calibri Light"/>
                <a:cs typeface="+mn-cs"/>
              </a:rPr>
              <a:t>.</a:t>
            </a:r>
            <a:r>
              <a:rPr lang="pl-PL" sz="1000" dirty="0">
                <a:solidFill>
                  <a:prstClr val="black"/>
                </a:solidFill>
                <a:latin typeface="Calibri Light"/>
                <a:cs typeface="+mn-cs"/>
              </a:rPr>
              <a:t>)</a:t>
            </a:r>
          </a:p>
          <a:p>
            <a:pPr marL="228600" lvl="0" indent="-228600" algn="just" eaLnBrk="1" hangingPunct="1">
              <a:buSzPct val="100000"/>
              <a:buFont typeface="Wingdings" pitchFamily="2" charset="2"/>
              <a:buChar char=""/>
              <a:defRPr/>
            </a:pPr>
            <a:endParaRPr lang="pl-PL" sz="1000" dirty="0" smtClean="0">
              <a:solidFill>
                <a:prstClr val="black"/>
              </a:solidFill>
              <a:latin typeface="Calibri Light"/>
              <a:cs typeface="+mn-cs"/>
            </a:endParaRPr>
          </a:p>
          <a:p>
            <a:pPr marL="228600" lvl="0" indent="-228600" algn="just" eaLnBrk="1" hangingPunct="1"/>
            <a:endParaRPr lang="pl-PL" sz="2000"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dirty="0" smtClean="0">
                <a:solidFill>
                  <a:srgbClr val="2F5597"/>
                </a:solidFill>
              </a:rPr>
              <a:t>Ochrona Danych Osobowych</a:t>
            </a:r>
            <a:endParaRPr lang="pl-PL" sz="2000" dirty="0"/>
          </a:p>
        </p:txBody>
      </p:sp>
    </p:spTree>
    <p:extLst>
      <p:ext uri="{BB962C8B-B14F-4D97-AF65-F5344CB8AC3E}">
        <p14:creationId xmlns:p14="http://schemas.microsoft.com/office/powerpoint/2010/main" val="28569009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lstStyle/>
          <a:p>
            <a:pPr marL="228600" lvl="0" indent="-228600" eaLnBrk="1" hangingPunct="1">
              <a:defRPr/>
            </a:pPr>
            <a:r>
              <a:rPr lang="pl-PL" sz="2400" b="1" u="sng" dirty="0">
                <a:solidFill>
                  <a:prstClr val="black"/>
                </a:solidFill>
                <a:latin typeface="Calibri Light"/>
                <a:cs typeface="+mn-cs"/>
              </a:rPr>
              <a:t>Definicje</a:t>
            </a:r>
            <a:r>
              <a:rPr lang="pl-PL" sz="2400" b="1" dirty="0">
                <a:solidFill>
                  <a:prstClr val="black"/>
                </a:solidFill>
                <a:latin typeface="Calibri Light"/>
                <a:cs typeface="+mn-cs"/>
              </a:rPr>
              <a:t>:</a:t>
            </a:r>
          </a:p>
          <a:p>
            <a:pPr marL="228600" lvl="0" indent="-228600" eaLnBrk="1" hangingPunct="1">
              <a:defRPr/>
            </a:pPr>
            <a:endParaRPr lang="pl-PL" sz="2000" b="1" dirty="0">
              <a:solidFill>
                <a:prstClr val="black"/>
              </a:solidFill>
              <a:latin typeface="Calibri Light"/>
              <a:cs typeface="+mn-cs"/>
            </a:endParaRPr>
          </a:p>
          <a:p>
            <a:pPr marL="228600" lvl="0" indent="-228600" algn="just" eaLnBrk="1" hangingPunct="1">
              <a:buSzPct val="100000"/>
              <a:buFont typeface="Wingdings" pitchFamily="2" charset="2"/>
              <a:buChar char=""/>
              <a:defRPr/>
            </a:pPr>
            <a:r>
              <a:rPr lang="pl-PL" sz="2000" b="1" u="sng" dirty="0">
                <a:solidFill>
                  <a:prstClr val="black"/>
                </a:solidFill>
                <a:latin typeface="Calibri Light"/>
                <a:cs typeface="+mn-cs"/>
              </a:rPr>
              <a:t> odbiorca danych</a:t>
            </a:r>
            <a:r>
              <a:rPr lang="pl-PL" sz="2000" b="1" dirty="0">
                <a:solidFill>
                  <a:prstClr val="black"/>
                </a:solidFill>
                <a:latin typeface="Calibri Light"/>
                <a:cs typeface="+mn-cs"/>
              </a:rPr>
              <a:t> – </a:t>
            </a:r>
            <a:r>
              <a:rPr lang="pl-PL" sz="2000" dirty="0">
                <a:solidFill>
                  <a:prstClr val="black"/>
                </a:solidFill>
                <a:latin typeface="Calibri Light"/>
                <a:cs typeface="+mn-cs"/>
              </a:rPr>
              <a:t>każdy komu udostępnia się dane, </a:t>
            </a:r>
            <a:r>
              <a:rPr lang="pl-PL" sz="2000" u="sng" dirty="0">
                <a:solidFill>
                  <a:prstClr val="black"/>
                </a:solidFill>
                <a:latin typeface="Calibri Light"/>
                <a:cs typeface="+mn-cs"/>
              </a:rPr>
              <a:t>za wyjątkiem</a:t>
            </a:r>
            <a:r>
              <a:rPr lang="pl-PL" sz="2000" dirty="0">
                <a:solidFill>
                  <a:prstClr val="black"/>
                </a:solidFill>
                <a:latin typeface="Calibri Light"/>
                <a:cs typeface="+mn-cs"/>
              </a:rPr>
              <a:t>: </a:t>
            </a:r>
          </a:p>
          <a:p>
            <a:pPr marL="228600" lvl="0" indent="-228600" algn="just" eaLnBrk="1" hangingPunct="1">
              <a:buSzPct val="100000"/>
              <a:buFontTx/>
              <a:buChar char="-"/>
              <a:defRPr/>
            </a:pPr>
            <a:r>
              <a:rPr lang="pl-PL" sz="2000" dirty="0">
                <a:solidFill>
                  <a:prstClr val="black"/>
                </a:solidFill>
                <a:latin typeface="Calibri Light"/>
                <a:cs typeface="+mn-cs"/>
              </a:rPr>
              <a:t>osób których dotyczą, </a:t>
            </a:r>
          </a:p>
          <a:p>
            <a:pPr marL="228600" lvl="0" indent="-228600" algn="just" eaLnBrk="1" hangingPunct="1">
              <a:buSzPct val="100000"/>
              <a:buFontTx/>
              <a:buChar char="-"/>
              <a:defRPr/>
            </a:pPr>
            <a:r>
              <a:rPr lang="pl-PL" sz="2000" u="sng" dirty="0">
                <a:solidFill>
                  <a:prstClr val="black"/>
                </a:solidFill>
                <a:latin typeface="Calibri Light"/>
                <a:cs typeface="+mn-cs"/>
              </a:rPr>
              <a:t>OSÓB UPOWAŻNIONYCH DO PRZETWARZANIA</a:t>
            </a:r>
            <a:r>
              <a:rPr lang="pl-PL" sz="2000" dirty="0">
                <a:solidFill>
                  <a:prstClr val="black"/>
                </a:solidFill>
                <a:latin typeface="Calibri Light"/>
                <a:cs typeface="+mn-cs"/>
              </a:rPr>
              <a:t>, </a:t>
            </a:r>
          </a:p>
          <a:p>
            <a:pPr marL="228600" lvl="0" indent="-228600" algn="just" eaLnBrk="1" hangingPunct="1">
              <a:buSzPct val="100000"/>
              <a:buFontTx/>
              <a:buChar char="-"/>
              <a:defRPr/>
            </a:pPr>
            <a:r>
              <a:rPr lang="pl-PL" sz="2000" dirty="0">
                <a:solidFill>
                  <a:prstClr val="black"/>
                </a:solidFill>
                <a:latin typeface="Calibri Light"/>
                <a:cs typeface="+mn-cs"/>
              </a:rPr>
              <a:t>wyznaczonych przedstawicieli podmiotów przetwarzających dane mające siedzibę lub zamieszkujące </a:t>
            </a:r>
            <a:r>
              <a:rPr lang="pl-PL" sz="2000" dirty="0" smtClean="0">
                <a:solidFill>
                  <a:prstClr val="black"/>
                </a:solidFill>
                <a:latin typeface="Calibri Light"/>
                <a:cs typeface="+mn-cs"/>
              </a:rPr>
              <a:t>w państwie trzecim, </a:t>
            </a:r>
          </a:p>
          <a:p>
            <a:pPr lvl="0" algn="r" eaLnBrk="1" hangingPunct="1">
              <a:buSzPct val="100000"/>
              <a:defRPr/>
            </a:pPr>
            <a:r>
              <a:rPr lang="pl-PL" sz="1000" dirty="0" smtClean="0">
                <a:solidFill>
                  <a:prstClr val="black"/>
                </a:solidFill>
                <a:latin typeface="Calibri Light"/>
                <a:cs typeface="+mn-cs"/>
              </a:rPr>
              <a:t>(art</a:t>
            </a:r>
            <a:r>
              <a:rPr lang="pl-PL" sz="1000" dirty="0">
                <a:solidFill>
                  <a:prstClr val="black"/>
                </a:solidFill>
                <a:latin typeface="Calibri Light"/>
                <a:cs typeface="+mn-cs"/>
              </a:rPr>
              <a:t>. 31a </a:t>
            </a:r>
            <a:r>
              <a:rPr lang="pl-PL" sz="1000" dirty="0" err="1">
                <a:solidFill>
                  <a:prstClr val="black"/>
                </a:solidFill>
                <a:latin typeface="Calibri Light"/>
                <a:cs typeface="+mn-cs"/>
              </a:rPr>
              <a:t>o.d.o</a:t>
            </a:r>
            <a:r>
              <a:rPr lang="pl-PL" sz="1000" dirty="0" smtClean="0">
                <a:solidFill>
                  <a:prstClr val="black"/>
                </a:solidFill>
                <a:latin typeface="Calibri Light"/>
                <a:cs typeface="+mn-cs"/>
              </a:rPr>
              <a:t>.)</a:t>
            </a:r>
            <a:endParaRPr lang="pl-PL" sz="1000" dirty="0">
              <a:solidFill>
                <a:prstClr val="black"/>
              </a:solidFill>
              <a:latin typeface="Calibri Light"/>
              <a:cs typeface="+mn-cs"/>
            </a:endParaRPr>
          </a:p>
          <a:p>
            <a:pPr marL="228600" lvl="0" indent="-228600" algn="just" eaLnBrk="1" hangingPunct="1">
              <a:buSzPct val="100000"/>
              <a:buFontTx/>
              <a:buChar char="-"/>
              <a:defRPr/>
            </a:pPr>
            <a:r>
              <a:rPr lang="pl-PL" sz="2000" dirty="0">
                <a:solidFill>
                  <a:prstClr val="black"/>
                </a:solidFill>
                <a:latin typeface="Calibri Light"/>
                <a:cs typeface="+mn-cs"/>
              </a:rPr>
              <a:t>podmiotów upoważnionych na podstawie umowy do przetwarzania danych </a:t>
            </a:r>
            <a:r>
              <a:rPr lang="pl-PL" sz="2000" dirty="0" smtClean="0">
                <a:solidFill>
                  <a:prstClr val="black"/>
                </a:solidFill>
                <a:latin typeface="Calibri Light"/>
                <a:cs typeface="+mn-cs"/>
              </a:rPr>
              <a:t>osobowych, </a:t>
            </a:r>
          </a:p>
          <a:p>
            <a:pPr lvl="0" algn="r" eaLnBrk="1" hangingPunct="1">
              <a:buSzPct val="100000"/>
              <a:defRPr/>
            </a:pPr>
            <a:r>
              <a:rPr lang="pl-PL" sz="1000" dirty="0" smtClean="0">
                <a:solidFill>
                  <a:prstClr val="black"/>
                </a:solidFill>
                <a:latin typeface="Calibri Light"/>
                <a:cs typeface="+mn-cs"/>
              </a:rPr>
              <a:t>(art. 31 </a:t>
            </a:r>
            <a:r>
              <a:rPr lang="pl-PL" sz="1000" dirty="0" err="1" smtClean="0">
                <a:solidFill>
                  <a:prstClr val="black"/>
                </a:solidFill>
                <a:latin typeface="Calibri Light"/>
                <a:cs typeface="+mn-cs"/>
              </a:rPr>
              <a:t>o.d.o</a:t>
            </a:r>
            <a:r>
              <a:rPr lang="pl-PL" sz="1000" dirty="0" smtClean="0">
                <a:solidFill>
                  <a:prstClr val="black"/>
                </a:solidFill>
                <a:latin typeface="Calibri Light"/>
                <a:cs typeface="+mn-cs"/>
              </a:rPr>
              <a:t>.)</a:t>
            </a:r>
            <a:r>
              <a:rPr lang="pl-PL" sz="2000" dirty="0" smtClean="0">
                <a:solidFill>
                  <a:prstClr val="black"/>
                </a:solidFill>
                <a:latin typeface="Calibri Light"/>
                <a:cs typeface="+mn-cs"/>
              </a:rPr>
              <a:t> </a:t>
            </a:r>
            <a:endParaRPr lang="pl-PL" sz="2000" dirty="0">
              <a:solidFill>
                <a:prstClr val="black"/>
              </a:solidFill>
              <a:latin typeface="Calibri Light"/>
              <a:cs typeface="+mn-cs"/>
            </a:endParaRPr>
          </a:p>
          <a:p>
            <a:pPr marL="228600" lvl="0" indent="-228600" algn="just" eaLnBrk="1" hangingPunct="1">
              <a:buSzPct val="100000"/>
              <a:buFontTx/>
              <a:buChar char="-"/>
              <a:defRPr/>
            </a:pPr>
            <a:r>
              <a:rPr lang="pl-PL" sz="2000" dirty="0">
                <a:solidFill>
                  <a:prstClr val="black"/>
                </a:solidFill>
                <a:latin typeface="Calibri Light"/>
                <a:cs typeface="+mn-cs"/>
              </a:rPr>
              <a:t>organów państwowych lub organów samorządu terytorialnego, którym dane są udostępniane </a:t>
            </a:r>
            <a:r>
              <a:rPr lang="pl-PL" sz="2000" dirty="0" smtClean="0">
                <a:solidFill>
                  <a:prstClr val="black"/>
                </a:solidFill>
                <a:latin typeface="Calibri Light"/>
                <a:cs typeface="+mn-cs"/>
              </a:rPr>
              <a:t>w związku </a:t>
            </a:r>
            <a:r>
              <a:rPr lang="pl-PL" sz="2000" dirty="0">
                <a:solidFill>
                  <a:prstClr val="black"/>
                </a:solidFill>
                <a:latin typeface="Calibri Light"/>
                <a:cs typeface="+mn-cs"/>
              </a:rPr>
              <a:t>z prowadzonym postępowaniem. </a:t>
            </a:r>
            <a:endParaRPr lang="pl-PL" sz="2000" dirty="0" smtClean="0">
              <a:solidFill>
                <a:prstClr val="black"/>
              </a:solidFill>
              <a:latin typeface="Calibri Light"/>
              <a:cs typeface="+mn-cs"/>
            </a:endParaRPr>
          </a:p>
          <a:p>
            <a:pPr lvl="0" algn="r" eaLnBrk="1" hangingPunct="1">
              <a:buSzPct val="100000"/>
              <a:defRPr/>
            </a:pPr>
            <a:r>
              <a:rPr lang="pl-PL" sz="1000" dirty="0" smtClean="0">
                <a:solidFill>
                  <a:prstClr val="black"/>
                </a:solidFill>
                <a:latin typeface="Calibri Light"/>
                <a:cs typeface="+mn-cs"/>
              </a:rPr>
              <a:t>(</a:t>
            </a:r>
            <a:r>
              <a:rPr lang="pl-PL" sz="1000" i="1" dirty="0">
                <a:solidFill>
                  <a:prstClr val="black"/>
                </a:solidFill>
                <a:latin typeface="Calibri Light"/>
                <a:cs typeface="+mn-cs"/>
              </a:rPr>
              <a:t>art. 7 pkt 6 </a:t>
            </a:r>
            <a:r>
              <a:rPr lang="pl-PL" sz="1000" i="1" dirty="0" err="1">
                <a:solidFill>
                  <a:prstClr val="black"/>
                </a:solidFill>
                <a:latin typeface="Calibri Light"/>
                <a:cs typeface="+mn-cs"/>
              </a:rPr>
              <a:t>o.d.o</a:t>
            </a:r>
            <a:r>
              <a:rPr lang="pl-PL" sz="1000" i="1" dirty="0">
                <a:solidFill>
                  <a:prstClr val="black"/>
                </a:solidFill>
                <a:latin typeface="Calibri Light"/>
                <a:cs typeface="+mn-cs"/>
              </a:rPr>
              <a:t>.</a:t>
            </a:r>
            <a:r>
              <a:rPr lang="pl-PL" sz="1000" dirty="0">
                <a:solidFill>
                  <a:prstClr val="black"/>
                </a:solidFill>
                <a:latin typeface="Calibri Light"/>
                <a:cs typeface="+mn-cs"/>
              </a:rPr>
              <a:t>)</a:t>
            </a:r>
          </a:p>
          <a:p>
            <a:pPr marL="228600" lvl="0" indent="-228600" algn="just" eaLnBrk="1" hangingPunct="1"/>
            <a:endParaRPr lang="pl-PL" sz="2000"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11537310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lstStyle/>
          <a:p>
            <a:pPr marL="228600" lvl="0" indent="-228600" eaLnBrk="1" hangingPunct="1">
              <a:defRPr/>
            </a:pPr>
            <a:r>
              <a:rPr lang="pl-PL" sz="2400" b="1" u="sng" dirty="0">
                <a:solidFill>
                  <a:prstClr val="black"/>
                </a:solidFill>
                <a:latin typeface="Calibri Light"/>
                <a:cs typeface="+mn-cs"/>
              </a:rPr>
              <a:t>Definicje</a:t>
            </a:r>
            <a:r>
              <a:rPr lang="pl-PL" sz="2400" b="1" dirty="0">
                <a:solidFill>
                  <a:prstClr val="black"/>
                </a:solidFill>
                <a:latin typeface="Calibri Light"/>
                <a:cs typeface="+mn-cs"/>
              </a:rPr>
              <a:t>:</a:t>
            </a:r>
          </a:p>
          <a:p>
            <a:pPr marL="228600" lvl="0" indent="-228600" eaLnBrk="1" hangingPunct="1">
              <a:defRPr/>
            </a:pPr>
            <a:endParaRPr lang="pl-PL" sz="2000" b="1" dirty="0">
              <a:solidFill>
                <a:prstClr val="black"/>
              </a:solidFill>
              <a:latin typeface="Calibri Light"/>
              <a:cs typeface="+mn-cs"/>
            </a:endParaRPr>
          </a:p>
          <a:p>
            <a:pPr marL="228600" lvl="0" indent="-228600" algn="just" eaLnBrk="1" hangingPunct="1">
              <a:buSzPct val="100000"/>
              <a:buFont typeface="Wingdings" pitchFamily="2" charset="2"/>
              <a:buChar char=""/>
            </a:pPr>
            <a:r>
              <a:rPr lang="pl-PL" sz="2000" b="1" u="sng" dirty="0">
                <a:solidFill>
                  <a:prstClr val="black"/>
                </a:solidFill>
                <a:latin typeface="Calibri Light"/>
                <a:cs typeface="+mn-cs"/>
              </a:rPr>
              <a:t> państwo trzecie</a:t>
            </a:r>
            <a:r>
              <a:rPr lang="pl-PL" sz="2000" b="1" dirty="0">
                <a:solidFill>
                  <a:prstClr val="black"/>
                </a:solidFill>
                <a:latin typeface="Calibri Light"/>
                <a:cs typeface="+mn-cs"/>
              </a:rPr>
              <a:t> – </a:t>
            </a:r>
            <a:r>
              <a:rPr lang="pl-PL" sz="2000" dirty="0">
                <a:solidFill>
                  <a:prstClr val="black"/>
                </a:solidFill>
                <a:latin typeface="Calibri Light"/>
                <a:cs typeface="+mn-cs"/>
              </a:rPr>
              <a:t>państwo nienależące do Europejskiego Obszaru Gospodarczego</a:t>
            </a:r>
            <a:r>
              <a:rPr lang="pl-PL" sz="2000" dirty="0" smtClean="0">
                <a:solidFill>
                  <a:prstClr val="black"/>
                </a:solidFill>
                <a:latin typeface="Calibri Light"/>
                <a:cs typeface="+mn-cs"/>
              </a:rPr>
              <a:t>.</a:t>
            </a:r>
          </a:p>
          <a:p>
            <a:pPr lvl="0" algn="r" eaLnBrk="1" hangingPunct="1">
              <a:buSzPct val="100000"/>
            </a:pPr>
            <a:r>
              <a:rPr lang="pl-PL" sz="1000" dirty="0" smtClean="0">
                <a:solidFill>
                  <a:prstClr val="black"/>
                </a:solidFill>
                <a:latin typeface="Calibri Light"/>
                <a:cs typeface="+mn-cs"/>
              </a:rPr>
              <a:t>(</a:t>
            </a:r>
            <a:r>
              <a:rPr lang="pl-PL" sz="1000" i="1" dirty="0">
                <a:solidFill>
                  <a:prstClr val="black"/>
                </a:solidFill>
                <a:latin typeface="Calibri Light"/>
                <a:cs typeface="+mn-cs"/>
              </a:rPr>
              <a:t>art. 7 pkt 7 </a:t>
            </a:r>
            <a:r>
              <a:rPr lang="pl-PL" sz="1000" i="1" dirty="0" err="1">
                <a:solidFill>
                  <a:prstClr val="black"/>
                </a:solidFill>
                <a:latin typeface="Calibri Light"/>
                <a:cs typeface="+mn-cs"/>
              </a:rPr>
              <a:t>o.d.o</a:t>
            </a:r>
            <a:r>
              <a:rPr lang="pl-PL" sz="1000" i="1" dirty="0">
                <a:solidFill>
                  <a:prstClr val="black"/>
                </a:solidFill>
                <a:latin typeface="Calibri Light"/>
                <a:cs typeface="+mn-cs"/>
              </a:rPr>
              <a:t>.</a:t>
            </a:r>
            <a:r>
              <a:rPr lang="pl-PL" sz="1000" dirty="0">
                <a:solidFill>
                  <a:prstClr val="black"/>
                </a:solidFill>
                <a:latin typeface="Calibri Light"/>
                <a:cs typeface="+mn-cs"/>
              </a:rPr>
              <a:t>)</a:t>
            </a:r>
          </a:p>
          <a:p>
            <a:pPr marL="228600" lvl="0" indent="-228600" algn="just" eaLnBrk="1" hangingPunct="1">
              <a:buSzPct val="100000"/>
              <a:buFont typeface="Wingdings" pitchFamily="2" charset="2"/>
              <a:buChar char=""/>
            </a:pPr>
            <a:endParaRPr lang="pl-PL" sz="2000" b="1" dirty="0">
              <a:solidFill>
                <a:prstClr val="black"/>
              </a:solidFill>
              <a:latin typeface="Calibri Light"/>
              <a:cs typeface="+mn-cs"/>
            </a:endParaRPr>
          </a:p>
          <a:p>
            <a:pPr marL="228600" lvl="0" indent="-228600" algn="just" eaLnBrk="1" hangingPunct="1">
              <a:buSzPct val="100000"/>
              <a:buFont typeface="Wingdings" pitchFamily="2" charset="2"/>
              <a:buChar char=""/>
            </a:pPr>
            <a:r>
              <a:rPr lang="pl-PL" sz="2000" b="1" u="sng" dirty="0">
                <a:solidFill>
                  <a:prstClr val="black"/>
                </a:solidFill>
                <a:latin typeface="Calibri Light"/>
                <a:cs typeface="+mn-cs"/>
              </a:rPr>
              <a:t> dane wrażliwe</a:t>
            </a:r>
            <a:r>
              <a:rPr lang="pl-PL" sz="2000" b="1" dirty="0">
                <a:solidFill>
                  <a:prstClr val="black"/>
                </a:solidFill>
                <a:latin typeface="Calibri Light"/>
                <a:cs typeface="+mn-cs"/>
              </a:rPr>
              <a:t> (</a:t>
            </a:r>
            <a:r>
              <a:rPr lang="pl-PL" sz="2000" b="1" i="1" dirty="0">
                <a:solidFill>
                  <a:prstClr val="black"/>
                </a:solidFill>
                <a:latin typeface="Calibri Light"/>
                <a:cs typeface="+mn-cs"/>
              </a:rPr>
              <a:t>dane szczególnie chronione</a:t>
            </a:r>
            <a:r>
              <a:rPr lang="pl-PL" sz="2000" b="1" dirty="0">
                <a:solidFill>
                  <a:prstClr val="black"/>
                </a:solidFill>
                <a:latin typeface="Calibri Light"/>
                <a:cs typeface="+mn-cs"/>
              </a:rPr>
              <a:t>) -</a:t>
            </a:r>
            <a:r>
              <a:rPr lang="pl-PL" sz="2000" dirty="0">
                <a:solidFill>
                  <a:prstClr val="black"/>
                </a:solidFill>
                <a:latin typeface="Calibri Light"/>
                <a:cs typeface="+mn-cs"/>
              </a:rPr>
              <a:t> są to dane ujawniające pochodzenie rasowe </a:t>
            </a:r>
            <a:r>
              <a:rPr lang="pl-PL" sz="2000" dirty="0" smtClean="0">
                <a:solidFill>
                  <a:prstClr val="black"/>
                </a:solidFill>
                <a:latin typeface="Calibri Light"/>
                <a:cs typeface="+mn-cs"/>
              </a:rPr>
              <a:t>lub etniczne</a:t>
            </a:r>
            <a:r>
              <a:rPr lang="pl-PL" sz="2000" dirty="0">
                <a:solidFill>
                  <a:prstClr val="black"/>
                </a:solidFill>
                <a:latin typeface="Calibri Light"/>
                <a:cs typeface="+mn-cs"/>
              </a:rPr>
              <a:t>, poglądy polityczne, przekonania religijne lub filozoficzne, przynależność wyznaniową, partyjną lub związkową oraz dane o stanie zdrowia, kodzie genetycznym, nałogach lub życiu seksualnym oraz dane dotyczące skażań, orzeczeń o ukaraniu i mandatów karnych, a także innych orzeczeń wydanych w postępowaniu sądowym lub administracyjnym. </a:t>
            </a:r>
          </a:p>
          <a:p>
            <a:pPr marL="228600" lvl="0" indent="-228600" algn="r" eaLnBrk="1" hangingPunct="1">
              <a:buSzPct val="100000"/>
            </a:pPr>
            <a:r>
              <a:rPr lang="pl-PL" sz="1000" dirty="0" smtClean="0">
                <a:solidFill>
                  <a:prstClr val="black"/>
                </a:solidFill>
                <a:latin typeface="Calibri Light"/>
                <a:cs typeface="+mn-cs"/>
              </a:rPr>
              <a:t>(</a:t>
            </a:r>
            <a:r>
              <a:rPr lang="pl-PL" sz="1000" i="1" dirty="0">
                <a:solidFill>
                  <a:prstClr val="black"/>
                </a:solidFill>
                <a:latin typeface="Calibri Light"/>
                <a:cs typeface="+mn-cs"/>
              </a:rPr>
              <a:t>art. 27 </a:t>
            </a:r>
            <a:r>
              <a:rPr lang="pl-PL" sz="1000" i="1" dirty="0" err="1">
                <a:solidFill>
                  <a:prstClr val="black"/>
                </a:solidFill>
                <a:latin typeface="Calibri Light"/>
                <a:cs typeface="+mn-cs"/>
              </a:rPr>
              <a:t>o.d.o</a:t>
            </a:r>
            <a:r>
              <a:rPr lang="pl-PL" sz="1000" i="1" dirty="0">
                <a:solidFill>
                  <a:prstClr val="black"/>
                </a:solidFill>
                <a:latin typeface="Calibri Light"/>
                <a:cs typeface="+mn-cs"/>
              </a:rPr>
              <a:t>.</a:t>
            </a:r>
            <a:r>
              <a:rPr lang="pl-PL" sz="1000" dirty="0">
                <a:solidFill>
                  <a:prstClr val="black"/>
                </a:solidFill>
                <a:latin typeface="Calibri Light"/>
                <a:cs typeface="+mn-cs"/>
              </a:rPr>
              <a:t>)</a:t>
            </a:r>
          </a:p>
          <a:p>
            <a:pPr marL="228600" lvl="0" indent="-228600" algn="just" eaLnBrk="1" hangingPunct="1"/>
            <a:endParaRPr lang="pl-PL" sz="2000"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8764665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Symbol zastępczy zawartości 2"/>
          <p:cNvSpPr>
            <a:spLocks noGrp="1"/>
          </p:cNvSpPr>
          <p:nvPr>
            <p:ph idx="4294967295"/>
          </p:nvPr>
        </p:nvSpPr>
        <p:spPr>
          <a:xfrm>
            <a:off x="1981200" y="785813"/>
            <a:ext cx="8229600" cy="5522912"/>
          </a:xfrm>
        </p:spPr>
        <p:txBody>
          <a:bodyPr/>
          <a:lstStyle/>
          <a:p>
            <a:pPr>
              <a:buFont typeface="Wingdings 2" pitchFamily="18" charset="2"/>
              <a:buNone/>
            </a:pPr>
            <a:r>
              <a:rPr lang="pl-PL" b="1" dirty="0" smtClean="0"/>
              <a:t> </a:t>
            </a:r>
          </a:p>
          <a:p>
            <a:pPr>
              <a:buFont typeface="Wingdings 2" pitchFamily="18" charset="2"/>
              <a:buNone/>
            </a:pPr>
            <a:endParaRPr lang="pl-PL" dirty="0" smtClean="0"/>
          </a:p>
        </p:txBody>
      </p:sp>
      <p:graphicFrame>
        <p:nvGraphicFramePr>
          <p:cNvPr id="3" name="Diagram 2"/>
          <p:cNvGraphicFramePr/>
          <p:nvPr>
            <p:extLst/>
          </p:nvPr>
        </p:nvGraphicFramePr>
        <p:xfrm>
          <a:off x="1775520" y="836712"/>
          <a:ext cx="8784976" cy="59046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Prostokąt zaokrąglony 3"/>
          <p:cNvSpPr/>
          <p:nvPr/>
        </p:nvSpPr>
        <p:spPr>
          <a:xfrm>
            <a:off x="2087336" y="2589245"/>
            <a:ext cx="3096344" cy="64807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l-PL" b="1" dirty="0"/>
              <a:t>Ustawa o dostępie do informacji publicznej</a:t>
            </a:r>
          </a:p>
        </p:txBody>
      </p:sp>
      <p:sp>
        <p:nvSpPr>
          <p:cNvPr id="5" name="Prostokąt zaokrąglony 4"/>
          <p:cNvSpPr/>
          <p:nvPr/>
        </p:nvSpPr>
        <p:spPr>
          <a:xfrm>
            <a:off x="6300014" y="2290979"/>
            <a:ext cx="3734172" cy="61985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l-PL" b="1" dirty="0"/>
              <a:t>Informacja niejawna</a:t>
            </a:r>
          </a:p>
        </p:txBody>
      </p:sp>
      <p:sp>
        <p:nvSpPr>
          <p:cNvPr id="6" name="Prostokąt zaokrąglony 5"/>
          <p:cNvSpPr/>
          <p:nvPr/>
        </p:nvSpPr>
        <p:spPr>
          <a:xfrm>
            <a:off x="6312024" y="3767342"/>
            <a:ext cx="3734172" cy="161268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pl-PL" b="1" dirty="0"/>
          </a:p>
          <a:p>
            <a:pPr algn="ctr"/>
            <a:r>
              <a:rPr lang="pl-PL" b="1" dirty="0"/>
              <a:t>Tajemnica służbowa/zawodowa:</a:t>
            </a:r>
          </a:p>
          <a:p>
            <a:pPr marL="285750" indent="-285750" algn="ctr">
              <a:buFontTx/>
              <a:buChar char="-"/>
            </a:pPr>
            <a:r>
              <a:rPr lang="pl-PL" dirty="0" smtClean="0"/>
              <a:t>tajemnica bankowa</a:t>
            </a:r>
            <a:endParaRPr lang="pl-PL" dirty="0"/>
          </a:p>
          <a:p>
            <a:pPr marL="285750" indent="-285750" algn="ctr">
              <a:buFontTx/>
              <a:buChar char="-"/>
            </a:pPr>
            <a:r>
              <a:rPr lang="pl-PL" dirty="0"/>
              <a:t>tajemnica </a:t>
            </a:r>
            <a:r>
              <a:rPr lang="pl-PL" dirty="0" smtClean="0"/>
              <a:t>adwokacka</a:t>
            </a:r>
            <a:endParaRPr lang="pl-PL" dirty="0"/>
          </a:p>
          <a:p>
            <a:pPr marL="285750" indent="-285750" algn="ctr">
              <a:buFontTx/>
              <a:buChar char="-"/>
            </a:pPr>
            <a:r>
              <a:rPr lang="pl-PL" dirty="0"/>
              <a:t>tajemnica </a:t>
            </a:r>
            <a:r>
              <a:rPr lang="pl-PL" dirty="0" smtClean="0"/>
              <a:t>skarbowa</a:t>
            </a:r>
            <a:endParaRPr lang="pl-PL" dirty="0"/>
          </a:p>
          <a:p>
            <a:pPr marL="285750" indent="-285750" algn="ctr">
              <a:buFontTx/>
              <a:buChar char="-"/>
            </a:pPr>
            <a:endParaRPr lang="pl-PL" dirty="0"/>
          </a:p>
        </p:txBody>
      </p:sp>
      <p:sp>
        <p:nvSpPr>
          <p:cNvPr id="7" name="Prostokąt zaokrąglony 6"/>
          <p:cNvSpPr/>
          <p:nvPr/>
        </p:nvSpPr>
        <p:spPr>
          <a:xfrm>
            <a:off x="6312024" y="3028618"/>
            <a:ext cx="3734172" cy="60687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l-PL" b="1" dirty="0"/>
              <a:t>Dane osobowe</a:t>
            </a:r>
          </a:p>
        </p:txBody>
      </p:sp>
      <p:sp>
        <p:nvSpPr>
          <p:cNvPr id="9" name="Prostokąt zaokrąglony 8"/>
          <p:cNvSpPr/>
          <p:nvPr/>
        </p:nvSpPr>
        <p:spPr>
          <a:xfrm>
            <a:off x="6312024" y="5511880"/>
            <a:ext cx="3734172" cy="60317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l-PL" b="1" dirty="0"/>
              <a:t>Tajemnica przedsiębiorcy</a:t>
            </a:r>
          </a:p>
        </p:txBody>
      </p:sp>
      <p:sp>
        <p:nvSpPr>
          <p:cNvPr id="10"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4391298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lstStyle/>
          <a:p>
            <a:pPr marL="228600" lvl="0" indent="-228600" eaLnBrk="1" hangingPunct="1">
              <a:defRPr/>
            </a:pPr>
            <a:r>
              <a:rPr lang="pl-PL" sz="2400" b="1" u="sng" dirty="0">
                <a:solidFill>
                  <a:prstClr val="black"/>
                </a:solidFill>
                <a:latin typeface="Calibri Light"/>
                <a:cs typeface="+mn-cs"/>
              </a:rPr>
              <a:t>Definicje</a:t>
            </a:r>
            <a:r>
              <a:rPr lang="pl-PL" sz="2400" b="1" dirty="0">
                <a:solidFill>
                  <a:prstClr val="black"/>
                </a:solidFill>
                <a:latin typeface="Calibri Light"/>
                <a:cs typeface="+mn-cs"/>
              </a:rPr>
              <a:t>:</a:t>
            </a:r>
          </a:p>
          <a:p>
            <a:pPr marL="228600" lvl="0" indent="-228600" eaLnBrk="1" hangingPunct="1">
              <a:defRPr/>
            </a:pPr>
            <a:endParaRPr lang="pl-PL" sz="2000" b="1" dirty="0">
              <a:solidFill>
                <a:prstClr val="black"/>
              </a:solidFill>
              <a:latin typeface="Calibri Light"/>
              <a:cs typeface="+mn-cs"/>
            </a:endParaRPr>
          </a:p>
          <a:p>
            <a:pPr marL="228600" lvl="0" indent="-228600" algn="just" eaLnBrk="1" hangingPunct="1">
              <a:buSzPct val="100000"/>
              <a:buFont typeface="Wingdings" pitchFamily="2" charset="2"/>
              <a:buChar char=""/>
              <a:defRPr/>
            </a:pPr>
            <a:r>
              <a:rPr lang="pl-PL" sz="2000" b="1" u="sng" dirty="0">
                <a:solidFill>
                  <a:prstClr val="black"/>
                </a:solidFill>
                <a:latin typeface="Calibri Light"/>
                <a:cs typeface="+mn-cs"/>
              </a:rPr>
              <a:t> uwierzytelnienie</a:t>
            </a:r>
            <a:r>
              <a:rPr lang="pl-PL" sz="2000" b="1" dirty="0">
                <a:solidFill>
                  <a:prstClr val="black"/>
                </a:solidFill>
                <a:latin typeface="Calibri Light"/>
                <a:cs typeface="+mn-cs"/>
              </a:rPr>
              <a:t> – </a:t>
            </a:r>
            <a:r>
              <a:rPr lang="pl-PL" sz="2000" dirty="0">
                <a:solidFill>
                  <a:prstClr val="black"/>
                </a:solidFill>
                <a:latin typeface="Calibri Light"/>
                <a:cs typeface="+mn-cs"/>
              </a:rPr>
              <a:t>działanie, którego celem jest weryfikacja deklarowanej tożsamości podmiotu</a:t>
            </a:r>
            <a:r>
              <a:rPr lang="pl-PL" sz="2000" dirty="0" smtClean="0">
                <a:solidFill>
                  <a:prstClr val="black"/>
                </a:solidFill>
                <a:latin typeface="Calibri Light"/>
                <a:cs typeface="+mn-cs"/>
              </a:rPr>
              <a:t>.</a:t>
            </a:r>
          </a:p>
          <a:p>
            <a:pPr lvl="0" algn="r" eaLnBrk="1" hangingPunct="1">
              <a:buSzPct val="100000"/>
              <a:defRPr/>
            </a:pPr>
            <a:r>
              <a:rPr lang="pl-PL" sz="1000" dirty="0" smtClean="0">
                <a:solidFill>
                  <a:prstClr val="black"/>
                </a:solidFill>
                <a:latin typeface="Calibri Light"/>
                <a:cs typeface="+mn-cs"/>
              </a:rPr>
              <a:t>(</a:t>
            </a:r>
            <a:r>
              <a:rPr lang="pl-PL" sz="1000" i="1" dirty="0" smtClean="0">
                <a:solidFill>
                  <a:prstClr val="black"/>
                </a:solidFill>
                <a:latin typeface="Calibri Light"/>
                <a:cs typeface="+mn-cs"/>
              </a:rPr>
              <a:t>§ </a:t>
            </a:r>
            <a:r>
              <a:rPr lang="pl-PL" sz="1000" i="1" dirty="0">
                <a:solidFill>
                  <a:prstClr val="black"/>
                </a:solidFill>
                <a:latin typeface="Calibri Light"/>
                <a:cs typeface="+mn-cs"/>
              </a:rPr>
              <a:t>2 pkt 11 </a:t>
            </a:r>
            <a:r>
              <a:rPr lang="pl-PL" sz="1000" i="1" dirty="0" err="1">
                <a:solidFill>
                  <a:prstClr val="black"/>
                </a:solidFill>
                <a:latin typeface="Calibri Light"/>
                <a:cs typeface="+mn-cs"/>
              </a:rPr>
              <a:t>roz</a:t>
            </a:r>
            <a:r>
              <a:rPr lang="pl-PL" sz="1000" i="1" dirty="0">
                <a:solidFill>
                  <a:prstClr val="black"/>
                </a:solidFill>
                <a:latin typeface="Calibri Light"/>
                <a:cs typeface="+mn-cs"/>
              </a:rPr>
              <a:t>. </a:t>
            </a:r>
            <a:r>
              <a:rPr lang="pl-PL" sz="1000" i="1" dirty="0" err="1">
                <a:solidFill>
                  <a:prstClr val="black"/>
                </a:solidFill>
                <a:latin typeface="Calibri Light"/>
                <a:cs typeface="+mn-cs"/>
              </a:rPr>
              <a:t>p.w.t.o</a:t>
            </a:r>
            <a:r>
              <a:rPr lang="pl-PL" sz="1000" i="1" dirty="0">
                <a:solidFill>
                  <a:prstClr val="black"/>
                </a:solidFill>
                <a:latin typeface="Calibri Light"/>
                <a:cs typeface="+mn-cs"/>
              </a:rPr>
              <a:t>.</a:t>
            </a:r>
            <a:r>
              <a:rPr lang="pl-PL" sz="1000" dirty="0">
                <a:solidFill>
                  <a:prstClr val="black"/>
                </a:solidFill>
                <a:latin typeface="Calibri Light"/>
                <a:cs typeface="+mn-cs"/>
              </a:rPr>
              <a:t>)</a:t>
            </a:r>
          </a:p>
          <a:p>
            <a:pPr marL="228600" lvl="0" indent="-228600" algn="just" eaLnBrk="1" hangingPunct="1">
              <a:buSzPct val="100000"/>
              <a:defRPr/>
            </a:pPr>
            <a:endParaRPr lang="pl-PL" sz="2000" b="1" dirty="0">
              <a:solidFill>
                <a:prstClr val="black"/>
              </a:solidFill>
              <a:latin typeface="Calibri Light"/>
              <a:cs typeface="+mn-cs"/>
            </a:endParaRPr>
          </a:p>
          <a:p>
            <a:pPr marL="228600" lvl="0" indent="-228600" algn="just" eaLnBrk="1" hangingPunct="1">
              <a:buSzPct val="100000"/>
              <a:buFont typeface="Wingdings" pitchFamily="2" charset="2"/>
              <a:buChar char=""/>
              <a:defRPr/>
            </a:pPr>
            <a:r>
              <a:rPr lang="pl-PL" sz="2000" b="1" u="sng" dirty="0">
                <a:solidFill>
                  <a:prstClr val="black"/>
                </a:solidFill>
                <a:latin typeface="Calibri Light"/>
                <a:cs typeface="+mn-cs"/>
              </a:rPr>
              <a:t> właściwości zapewniające: </a:t>
            </a:r>
          </a:p>
          <a:p>
            <a:pPr marL="228600" lvl="0" indent="-228600" algn="just" eaLnBrk="1" hangingPunct="1">
              <a:buSzPct val="100000"/>
              <a:buFontTx/>
              <a:buChar char="-"/>
              <a:defRPr/>
            </a:pPr>
            <a:r>
              <a:rPr lang="pl-PL" sz="2000" b="1" dirty="0">
                <a:solidFill>
                  <a:prstClr val="black"/>
                </a:solidFill>
                <a:latin typeface="Calibri Light"/>
                <a:cs typeface="+mn-cs"/>
              </a:rPr>
              <a:t>rozliczalność - </a:t>
            </a:r>
            <a:r>
              <a:rPr lang="pl-PL" sz="2000" dirty="0">
                <a:solidFill>
                  <a:prstClr val="black"/>
                </a:solidFill>
                <a:latin typeface="Calibri Light"/>
                <a:cs typeface="+mn-cs"/>
              </a:rPr>
              <a:t>przypisanie działań tylko jednemu podmiotowi,</a:t>
            </a:r>
            <a:r>
              <a:rPr lang="pl-PL" sz="2000" b="1" dirty="0">
                <a:solidFill>
                  <a:prstClr val="black"/>
                </a:solidFill>
                <a:latin typeface="Calibri Light"/>
                <a:cs typeface="+mn-cs"/>
              </a:rPr>
              <a:t> </a:t>
            </a:r>
          </a:p>
          <a:p>
            <a:pPr marL="228600" lvl="0" indent="-228600" algn="just" eaLnBrk="1" hangingPunct="1">
              <a:buSzPct val="100000"/>
              <a:buFontTx/>
              <a:buChar char="-"/>
              <a:defRPr/>
            </a:pPr>
            <a:r>
              <a:rPr lang="pl-PL" sz="2000" b="1" dirty="0">
                <a:solidFill>
                  <a:prstClr val="black"/>
                </a:solidFill>
                <a:latin typeface="Calibri Light"/>
                <a:cs typeface="+mn-cs"/>
              </a:rPr>
              <a:t>integralność  - </a:t>
            </a:r>
            <a:r>
              <a:rPr lang="pl-PL" sz="2000" dirty="0">
                <a:solidFill>
                  <a:prstClr val="black"/>
                </a:solidFill>
                <a:latin typeface="Calibri Light"/>
                <a:cs typeface="+mn-cs"/>
              </a:rPr>
              <a:t>niezmienność lub niezniszczalność w sposób nieautoryzowany,</a:t>
            </a:r>
            <a:r>
              <a:rPr lang="pl-PL" sz="2000" b="1" dirty="0">
                <a:solidFill>
                  <a:prstClr val="black"/>
                </a:solidFill>
                <a:latin typeface="Calibri Light"/>
                <a:cs typeface="+mn-cs"/>
              </a:rPr>
              <a:t> </a:t>
            </a:r>
          </a:p>
          <a:p>
            <a:pPr marL="228600" lvl="0" indent="-228600" algn="just" eaLnBrk="1" hangingPunct="1">
              <a:buSzPct val="100000"/>
              <a:buFontTx/>
              <a:buChar char="-"/>
              <a:defRPr/>
            </a:pPr>
            <a:r>
              <a:rPr lang="pl-PL" sz="2000" b="1" dirty="0">
                <a:solidFill>
                  <a:prstClr val="black"/>
                </a:solidFill>
                <a:latin typeface="Calibri Light"/>
                <a:cs typeface="+mn-cs"/>
              </a:rPr>
              <a:t>poufność danych</a:t>
            </a:r>
            <a:r>
              <a:rPr lang="pl-PL" sz="2000" dirty="0">
                <a:solidFill>
                  <a:prstClr val="black"/>
                </a:solidFill>
                <a:latin typeface="Calibri Light"/>
                <a:cs typeface="+mn-cs"/>
              </a:rPr>
              <a:t> - nieudostępnianie nieupoważnionym </a:t>
            </a:r>
            <a:r>
              <a:rPr lang="pl-PL" sz="2000" dirty="0" smtClean="0">
                <a:solidFill>
                  <a:prstClr val="black"/>
                </a:solidFill>
                <a:latin typeface="Calibri Light"/>
                <a:cs typeface="+mn-cs"/>
              </a:rPr>
              <a:t>podmiotom.</a:t>
            </a:r>
            <a:endParaRPr lang="pl-PL" sz="2000" dirty="0">
              <a:solidFill>
                <a:prstClr val="black"/>
              </a:solidFill>
              <a:latin typeface="Calibri Light"/>
              <a:cs typeface="+mn-cs"/>
            </a:endParaRPr>
          </a:p>
          <a:p>
            <a:pPr lvl="0" algn="r" eaLnBrk="1" hangingPunct="1">
              <a:buSzPct val="100000"/>
              <a:defRPr/>
            </a:pPr>
            <a:r>
              <a:rPr lang="pl-PL" sz="1000" dirty="0" smtClean="0">
                <a:solidFill>
                  <a:prstClr val="black"/>
                </a:solidFill>
                <a:latin typeface="Calibri Light"/>
                <a:cs typeface="+mn-cs"/>
              </a:rPr>
              <a:t>(</a:t>
            </a:r>
            <a:r>
              <a:rPr lang="pl-PL" sz="1000" i="1" dirty="0" smtClean="0">
                <a:solidFill>
                  <a:prstClr val="black"/>
                </a:solidFill>
                <a:latin typeface="Calibri Light"/>
                <a:cs typeface="+mn-cs"/>
              </a:rPr>
              <a:t>§ </a:t>
            </a:r>
            <a:r>
              <a:rPr lang="pl-PL" sz="1000" i="1" dirty="0">
                <a:solidFill>
                  <a:prstClr val="black"/>
                </a:solidFill>
                <a:latin typeface="Calibri Light"/>
                <a:cs typeface="+mn-cs"/>
              </a:rPr>
              <a:t>2 pkt 7, 8, 10 </a:t>
            </a:r>
            <a:r>
              <a:rPr lang="pl-PL" sz="1000" i="1" dirty="0" err="1">
                <a:solidFill>
                  <a:prstClr val="black"/>
                </a:solidFill>
                <a:latin typeface="Calibri Light"/>
                <a:cs typeface="+mn-cs"/>
              </a:rPr>
              <a:t>roz</a:t>
            </a:r>
            <a:r>
              <a:rPr lang="pl-PL" sz="1000" i="1" dirty="0">
                <a:solidFill>
                  <a:prstClr val="black"/>
                </a:solidFill>
                <a:latin typeface="Calibri Light"/>
                <a:cs typeface="+mn-cs"/>
              </a:rPr>
              <a:t>. </a:t>
            </a:r>
            <a:r>
              <a:rPr lang="pl-PL" sz="1000" i="1" dirty="0" err="1">
                <a:solidFill>
                  <a:prstClr val="black"/>
                </a:solidFill>
                <a:latin typeface="Calibri Light"/>
                <a:cs typeface="+mn-cs"/>
              </a:rPr>
              <a:t>p.w.t.o</a:t>
            </a:r>
            <a:r>
              <a:rPr lang="pl-PL" sz="1000" i="1" dirty="0">
                <a:solidFill>
                  <a:prstClr val="black"/>
                </a:solidFill>
                <a:latin typeface="Calibri Light"/>
                <a:cs typeface="+mn-cs"/>
              </a:rPr>
              <a:t>.)</a:t>
            </a:r>
          </a:p>
          <a:p>
            <a:pPr marL="228600" lvl="0" indent="-228600" algn="just" eaLnBrk="1" hangingPunct="1">
              <a:buSzPct val="100000"/>
              <a:defRPr/>
            </a:pPr>
            <a:endParaRPr lang="pl-PL" sz="2000" dirty="0">
              <a:solidFill>
                <a:prstClr val="black"/>
              </a:solidFill>
              <a:latin typeface="Calibri Light"/>
              <a:cs typeface="+mn-cs"/>
            </a:endParaRPr>
          </a:p>
          <a:p>
            <a:pPr marL="228600" lvl="0" indent="-228600" algn="just" eaLnBrk="1" hangingPunct="1">
              <a:buSzPct val="100000"/>
              <a:buFont typeface="Wingdings" pitchFamily="2" charset="2"/>
              <a:buChar char=""/>
              <a:defRPr/>
            </a:pPr>
            <a:r>
              <a:rPr lang="pl-PL" sz="2000" b="1" dirty="0">
                <a:solidFill>
                  <a:prstClr val="black"/>
                </a:solidFill>
                <a:latin typeface="Calibri Light"/>
                <a:cs typeface="+mn-cs"/>
              </a:rPr>
              <a:t> </a:t>
            </a:r>
            <a:r>
              <a:rPr lang="pl-PL" sz="2000" b="1" dirty="0" err="1">
                <a:solidFill>
                  <a:prstClr val="black"/>
                </a:solidFill>
                <a:latin typeface="Calibri Light"/>
                <a:cs typeface="+mn-cs"/>
              </a:rPr>
              <a:t>anonimizacja</a:t>
            </a:r>
            <a:r>
              <a:rPr lang="pl-PL" sz="2000" dirty="0">
                <a:solidFill>
                  <a:prstClr val="black"/>
                </a:solidFill>
                <a:latin typeface="Calibri Light"/>
                <a:cs typeface="+mn-cs"/>
              </a:rPr>
              <a:t> - uniemożliwienie identyfikacji danych osobowych, wtórne zapewnienie </a:t>
            </a:r>
            <a:r>
              <a:rPr lang="pl-PL" sz="2000" dirty="0" smtClean="0">
                <a:solidFill>
                  <a:prstClr val="black"/>
                </a:solidFill>
                <a:latin typeface="Calibri Light"/>
                <a:cs typeface="+mn-cs"/>
              </a:rPr>
              <a:t>anonimowości.</a:t>
            </a:r>
          </a:p>
          <a:p>
            <a:pPr lvl="0" algn="r" eaLnBrk="1" hangingPunct="1">
              <a:buSzPct val="100000"/>
              <a:defRPr/>
            </a:pPr>
            <a:r>
              <a:rPr lang="pl-PL" sz="1000" dirty="0" smtClean="0">
                <a:solidFill>
                  <a:prstClr val="black"/>
                </a:solidFill>
                <a:latin typeface="Calibri Light"/>
                <a:cs typeface="+mn-cs"/>
              </a:rPr>
              <a:t>(brak </a:t>
            </a:r>
            <a:r>
              <a:rPr lang="pl-PL" sz="1000" dirty="0">
                <a:solidFill>
                  <a:prstClr val="black"/>
                </a:solidFill>
                <a:latin typeface="Calibri Light"/>
                <a:cs typeface="+mn-cs"/>
              </a:rPr>
              <a:t>definicji </a:t>
            </a:r>
            <a:r>
              <a:rPr lang="pl-PL" sz="1000" dirty="0" smtClean="0">
                <a:solidFill>
                  <a:prstClr val="black"/>
                </a:solidFill>
                <a:latin typeface="Calibri Light"/>
                <a:cs typeface="+mn-cs"/>
              </a:rPr>
              <a:t>prawnej)</a:t>
            </a:r>
            <a:endParaRPr lang="pl-PL" sz="1000" dirty="0">
              <a:solidFill>
                <a:prstClr val="black"/>
              </a:solidFill>
              <a:latin typeface="Calibri Light"/>
              <a:cs typeface="+mn-cs"/>
            </a:endParaRPr>
          </a:p>
          <a:p>
            <a:pPr marL="228600" lvl="0" indent="-228600" algn="just" eaLnBrk="1" hangingPunct="1"/>
            <a:endParaRPr lang="pl-PL" sz="2000"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36212163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313151" y="1825625"/>
            <a:ext cx="11348581" cy="4351338"/>
          </a:xfrm>
        </p:spPr>
        <p:txBody>
          <a:bodyPr>
            <a:normAutofit/>
          </a:bodyPr>
          <a:lstStyle/>
          <a:p>
            <a:pPr algn="just"/>
            <a:endParaRPr lang="pl-PL" sz="3200" dirty="0" smtClean="0">
              <a:solidFill>
                <a:srgbClr val="002060"/>
              </a:solidFill>
              <a:ea typeface="+mj-ea"/>
            </a:endParaRPr>
          </a:p>
          <a:p>
            <a:pPr algn="ctr"/>
            <a:r>
              <a:rPr lang="pl-PL" sz="3200" b="1" dirty="0" smtClean="0">
                <a:solidFill>
                  <a:srgbClr val="002060"/>
                </a:solidFill>
                <a:ea typeface="+mj-ea"/>
              </a:rPr>
              <a:t>ADMINISTRATOR</a:t>
            </a:r>
          </a:p>
          <a:p>
            <a:pPr algn="ctr"/>
            <a:r>
              <a:rPr lang="pl-PL" sz="3200" b="1" dirty="0" smtClean="0">
                <a:solidFill>
                  <a:srgbClr val="002060"/>
                </a:solidFill>
                <a:ea typeface="+mj-ea"/>
              </a:rPr>
              <a:t>DANYCH </a:t>
            </a:r>
          </a:p>
          <a:p>
            <a:pPr algn="ctr"/>
            <a:r>
              <a:rPr lang="pl-PL" sz="3200" b="1" dirty="0" smtClean="0">
                <a:solidFill>
                  <a:srgbClr val="002060"/>
                </a:solidFill>
                <a:ea typeface="+mj-ea"/>
              </a:rPr>
              <a:t>OSOBOWYCH</a:t>
            </a:r>
            <a:endParaRPr lang="pl-PL" sz="2400" b="1" dirty="0"/>
          </a:p>
        </p:txBody>
      </p:sp>
    </p:spTree>
    <p:extLst>
      <p:ext uri="{BB962C8B-B14F-4D97-AF65-F5344CB8AC3E}">
        <p14:creationId xmlns:p14="http://schemas.microsoft.com/office/powerpoint/2010/main" val="20767423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lnSpcReduction="10000"/>
          </a:bodyPr>
          <a:lstStyle/>
          <a:p>
            <a:pPr lvl="0" algn="just" eaLnBrk="1" hangingPunct="1">
              <a:lnSpc>
                <a:spcPct val="100000"/>
              </a:lnSpc>
              <a:buSzPct val="100000"/>
              <a:defRPr/>
            </a:pPr>
            <a:r>
              <a:rPr lang="pl-PL" sz="2400" b="1" dirty="0">
                <a:solidFill>
                  <a:prstClr val="black"/>
                </a:solidFill>
                <a:latin typeface="Calibri Light"/>
                <a:cs typeface="+mn-cs"/>
              </a:rPr>
              <a:t>Administrator  danych osobowych (ADO</a:t>
            </a:r>
            <a:r>
              <a:rPr lang="pl-PL" sz="2400" b="1" dirty="0" smtClean="0">
                <a:solidFill>
                  <a:prstClr val="black"/>
                </a:solidFill>
                <a:latin typeface="Calibri Light"/>
                <a:cs typeface="+mn-cs"/>
              </a:rPr>
              <a:t>):</a:t>
            </a:r>
            <a:endParaRPr lang="pl-PL" sz="2400" b="1" dirty="0">
              <a:solidFill>
                <a:prstClr val="black"/>
              </a:solidFill>
              <a:latin typeface="Calibri Light"/>
              <a:cs typeface="+mn-cs"/>
            </a:endParaRPr>
          </a:p>
          <a:p>
            <a:pPr lvl="0" algn="just" eaLnBrk="1" hangingPunct="1">
              <a:buSzPct val="100000"/>
              <a:defRPr/>
            </a:pPr>
            <a:endParaRPr lang="pl-PL" sz="2000" b="1" dirty="0">
              <a:solidFill>
                <a:prstClr val="black"/>
              </a:solidFill>
              <a:latin typeface="Calibri Light"/>
              <a:cs typeface="+mn-cs"/>
            </a:endParaRPr>
          </a:p>
          <a:p>
            <a:pPr lvl="0" algn="just" eaLnBrk="1" hangingPunct="1">
              <a:buSzPct val="100000"/>
              <a:defRPr/>
            </a:pPr>
            <a:r>
              <a:rPr lang="pl-PL" sz="2000" dirty="0">
                <a:solidFill>
                  <a:prstClr val="black"/>
                </a:solidFill>
                <a:latin typeface="Calibri Light"/>
                <a:cs typeface="+mn-cs"/>
              </a:rPr>
              <a:t>Jest nim </a:t>
            </a:r>
            <a:r>
              <a:rPr lang="pl-PL" sz="2000" u="sng" dirty="0">
                <a:solidFill>
                  <a:prstClr val="black"/>
                </a:solidFill>
                <a:latin typeface="Calibri Light"/>
                <a:cs typeface="+mn-cs"/>
              </a:rPr>
              <a:t>organ, jednostka organizacyjna, podmiot lub osoba</a:t>
            </a:r>
            <a:r>
              <a:rPr lang="pl-PL" sz="2000" dirty="0">
                <a:solidFill>
                  <a:prstClr val="black"/>
                </a:solidFill>
                <a:latin typeface="Calibri Light"/>
                <a:cs typeface="+mn-cs"/>
              </a:rPr>
              <a:t>:</a:t>
            </a:r>
          </a:p>
          <a:p>
            <a:pPr marL="342900" lvl="0" indent="-342900" algn="just" eaLnBrk="1" hangingPunct="1">
              <a:buSzPct val="100000"/>
              <a:buFont typeface="Arial" panose="020B0604020202020204" pitchFamily="34" charset="0"/>
              <a:buChar char="•"/>
              <a:defRPr/>
            </a:pPr>
            <a:r>
              <a:rPr lang="pl-PL" sz="2000" dirty="0">
                <a:solidFill>
                  <a:prstClr val="black"/>
                </a:solidFill>
                <a:latin typeface="Calibri Light"/>
                <a:cs typeface="+mn-cs"/>
              </a:rPr>
              <a:t>organów państwowych, </a:t>
            </a:r>
          </a:p>
          <a:p>
            <a:pPr marL="342900" lvl="0" indent="-342900" algn="just" eaLnBrk="1" hangingPunct="1">
              <a:buSzPct val="100000"/>
              <a:buFont typeface="Arial" panose="020B0604020202020204" pitchFamily="34" charset="0"/>
              <a:buChar char="•"/>
              <a:defRPr/>
            </a:pPr>
            <a:r>
              <a:rPr lang="pl-PL" sz="2000" dirty="0">
                <a:solidFill>
                  <a:prstClr val="black"/>
                </a:solidFill>
                <a:latin typeface="Calibri Light"/>
                <a:cs typeface="+mn-cs"/>
              </a:rPr>
              <a:t>organów samorządu terytorialnego,</a:t>
            </a:r>
          </a:p>
          <a:p>
            <a:pPr marL="342900" lvl="0" indent="-342900" algn="just" eaLnBrk="1" hangingPunct="1">
              <a:buSzPct val="100000"/>
              <a:buFont typeface="Arial" panose="020B0604020202020204" pitchFamily="34" charset="0"/>
              <a:buChar char="•"/>
              <a:defRPr/>
            </a:pPr>
            <a:r>
              <a:rPr lang="pl-PL" sz="2000" dirty="0">
                <a:solidFill>
                  <a:prstClr val="black"/>
                </a:solidFill>
                <a:latin typeface="Calibri Light"/>
                <a:cs typeface="+mn-cs"/>
              </a:rPr>
              <a:t>państwowych i komunalnych jednostek organizacyjnych,</a:t>
            </a:r>
          </a:p>
          <a:p>
            <a:pPr marL="342900" lvl="0" indent="-342900" algn="just" eaLnBrk="1" hangingPunct="1">
              <a:buSzPct val="100000"/>
              <a:buFont typeface="Arial" panose="020B0604020202020204" pitchFamily="34" charset="0"/>
              <a:buChar char="•"/>
              <a:defRPr/>
            </a:pPr>
            <a:r>
              <a:rPr lang="pl-PL" sz="2000" dirty="0">
                <a:solidFill>
                  <a:prstClr val="black"/>
                </a:solidFill>
                <a:latin typeface="Calibri Light"/>
                <a:cs typeface="+mn-cs"/>
              </a:rPr>
              <a:t>podmiotów niepublicznych realizujących zadania publiczne,</a:t>
            </a:r>
          </a:p>
          <a:p>
            <a:pPr marL="342900" lvl="0" indent="-342900" algn="just" eaLnBrk="1" hangingPunct="1">
              <a:buSzPct val="100000"/>
              <a:buFont typeface="Arial" panose="020B0604020202020204" pitchFamily="34" charset="0"/>
              <a:buChar char="•"/>
              <a:defRPr/>
            </a:pPr>
            <a:r>
              <a:rPr lang="pl-PL" sz="2000" dirty="0">
                <a:solidFill>
                  <a:prstClr val="black"/>
                </a:solidFill>
                <a:latin typeface="Calibri Light"/>
                <a:cs typeface="+mn-cs"/>
              </a:rPr>
              <a:t>osób fizycznych i osób prawnych oraz jednostek organizacyjnych niebędących osobami prawnymi, jeżeli przetwarzają dane osobowe w związku z działalnością zarobkową, zawodową lub dla realizacji celów statutowych,</a:t>
            </a:r>
          </a:p>
          <a:p>
            <a:pPr lvl="0" algn="just" eaLnBrk="1" hangingPunct="1">
              <a:buSzPct val="100000"/>
              <a:defRPr/>
            </a:pPr>
            <a:endParaRPr lang="pl-PL" sz="2000" dirty="0">
              <a:solidFill>
                <a:prstClr val="black"/>
              </a:solidFill>
              <a:latin typeface="Calibri Light"/>
              <a:cs typeface="+mn-cs"/>
            </a:endParaRPr>
          </a:p>
          <a:p>
            <a:pPr lvl="0" algn="just" eaLnBrk="1" hangingPunct="1">
              <a:buSzPct val="100000"/>
              <a:defRPr/>
            </a:pPr>
            <a:r>
              <a:rPr lang="pl-PL" sz="2000" u="sng" dirty="0">
                <a:solidFill>
                  <a:prstClr val="black"/>
                </a:solidFill>
                <a:latin typeface="Calibri Light"/>
                <a:cs typeface="+mn-cs"/>
              </a:rPr>
              <a:t>decydujący o celach i środkach przetwarzania danych osobowych</a:t>
            </a:r>
            <a:r>
              <a:rPr lang="pl-PL" sz="2000" u="sng" dirty="0" smtClean="0">
                <a:solidFill>
                  <a:prstClr val="black"/>
                </a:solidFill>
                <a:latin typeface="Calibri Light"/>
                <a:cs typeface="+mn-cs"/>
              </a:rPr>
              <a:t>.</a:t>
            </a:r>
          </a:p>
          <a:p>
            <a:pPr marL="539750" algn="r" eaLnBrk="1" hangingPunct="1">
              <a:buSzPct val="100000"/>
              <a:defRPr/>
            </a:pPr>
            <a:r>
              <a:rPr lang="pl-PL" sz="1000" dirty="0">
                <a:solidFill>
                  <a:prstClr val="black"/>
                </a:solidFill>
                <a:latin typeface="Calibri Light"/>
              </a:rPr>
              <a:t>(</a:t>
            </a:r>
            <a:r>
              <a:rPr lang="pl-PL" sz="1000" i="1" dirty="0">
                <a:solidFill>
                  <a:prstClr val="black"/>
                </a:solidFill>
                <a:latin typeface="Calibri Light"/>
              </a:rPr>
              <a:t>art. 7 pkt 4 </a:t>
            </a:r>
            <a:r>
              <a:rPr lang="pl-PL" sz="1000" i="1" dirty="0" err="1">
                <a:solidFill>
                  <a:prstClr val="black"/>
                </a:solidFill>
                <a:latin typeface="Calibri Light"/>
              </a:rPr>
              <a:t>o.d.o</a:t>
            </a:r>
            <a:r>
              <a:rPr lang="pl-PL" sz="1000" i="1" dirty="0">
                <a:solidFill>
                  <a:prstClr val="black"/>
                </a:solidFill>
                <a:latin typeface="Calibri Light"/>
              </a:rPr>
              <a:t>.</a:t>
            </a:r>
            <a:r>
              <a:rPr lang="pl-PL" sz="1000" dirty="0">
                <a:solidFill>
                  <a:prstClr val="black"/>
                </a:solidFill>
                <a:latin typeface="Calibri Light"/>
              </a:rPr>
              <a:t>)</a:t>
            </a:r>
          </a:p>
          <a:p>
            <a:pPr lvl="0" algn="just" eaLnBrk="1" hangingPunct="1">
              <a:buSzPct val="100000"/>
              <a:defRPr/>
            </a:pPr>
            <a:r>
              <a:rPr lang="pl-PL" sz="2000" b="1" dirty="0" smtClean="0">
                <a:solidFill>
                  <a:prstClr val="black"/>
                </a:solidFill>
                <a:latin typeface="Calibri Light"/>
              </a:rPr>
              <a:t>Administrator </a:t>
            </a:r>
            <a:r>
              <a:rPr lang="pl-PL" sz="2000" b="1" dirty="0">
                <a:solidFill>
                  <a:prstClr val="black"/>
                </a:solidFill>
                <a:latin typeface="Calibri Light"/>
              </a:rPr>
              <a:t>danych może powołać administratora bezpieczeństwa informacji</a:t>
            </a:r>
            <a:r>
              <a:rPr lang="pl-PL" sz="2000" b="1" dirty="0" smtClean="0">
                <a:solidFill>
                  <a:prstClr val="black"/>
                </a:solidFill>
                <a:latin typeface="Calibri Light"/>
              </a:rPr>
              <a:t>.</a:t>
            </a:r>
            <a:endParaRPr lang="pl-PL" sz="2000" dirty="0">
              <a:solidFill>
                <a:prstClr val="black"/>
              </a:solidFill>
              <a:latin typeface="Calibri Light"/>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137212879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lstStyle/>
          <a:p>
            <a:pPr marL="228600" lvl="0" indent="-228600" eaLnBrk="1" hangingPunct="1"/>
            <a:r>
              <a:rPr lang="pl-PL" sz="2400" b="1" u="sng" dirty="0">
                <a:solidFill>
                  <a:srgbClr val="00B050"/>
                </a:solidFill>
                <a:latin typeface="Calibri Light"/>
                <a:cs typeface="+mn-cs"/>
              </a:rPr>
              <a:t>Podstawowe obowiązki </a:t>
            </a:r>
            <a:r>
              <a:rPr lang="pl-PL" sz="2400" b="1" u="sng" dirty="0">
                <a:solidFill>
                  <a:prstClr val="black"/>
                </a:solidFill>
                <a:latin typeface="Calibri Light"/>
                <a:cs typeface="+mn-cs"/>
              </a:rPr>
              <a:t>administratora danych</a:t>
            </a:r>
            <a:r>
              <a:rPr lang="pl-PL" sz="2400" b="1" dirty="0">
                <a:solidFill>
                  <a:prstClr val="black"/>
                </a:solidFill>
                <a:latin typeface="Calibri Light"/>
                <a:cs typeface="+mn-cs"/>
              </a:rPr>
              <a:t>:</a:t>
            </a:r>
          </a:p>
          <a:p>
            <a:pPr marL="228600" lvl="0" indent="-228600" algn="just" eaLnBrk="1" hangingPunct="1">
              <a:buSzPct val="100000"/>
            </a:pPr>
            <a:endParaRPr lang="pl-PL" sz="2000" b="1" dirty="0">
              <a:solidFill>
                <a:srgbClr val="FF0000"/>
              </a:solidFill>
              <a:latin typeface="Calibri Light"/>
              <a:cs typeface="+mn-cs"/>
            </a:endParaRPr>
          </a:p>
          <a:p>
            <a:pPr marL="228600" lvl="0" indent="-228600" algn="just" eaLnBrk="1" hangingPunct="1">
              <a:buSzPct val="100000"/>
              <a:buFont typeface="Wingdings" pitchFamily="2" charset="2"/>
              <a:buChar char=""/>
            </a:pPr>
            <a:r>
              <a:rPr lang="pl-PL" sz="2200" dirty="0">
                <a:solidFill>
                  <a:prstClr val="black"/>
                </a:solidFill>
                <a:latin typeface="Calibri Light"/>
                <a:cs typeface="+mn-cs"/>
              </a:rPr>
              <a:t> Spełnienie przesłanek uprawniających do przetwarzania danych osobowych (</a:t>
            </a:r>
            <a:r>
              <a:rPr lang="pl-PL" sz="2200" i="1" dirty="0">
                <a:solidFill>
                  <a:prstClr val="black"/>
                </a:solidFill>
                <a:latin typeface="Calibri Light"/>
                <a:cs typeface="+mn-cs"/>
              </a:rPr>
              <a:t>art. 23 ust. 1 </a:t>
            </a:r>
            <a:r>
              <a:rPr lang="pl-PL" sz="2200" i="1" dirty="0" err="1">
                <a:solidFill>
                  <a:prstClr val="black"/>
                </a:solidFill>
                <a:latin typeface="Calibri Light"/>
                <a:cs typeface="+mn-cs"/>
              </a:rPr>
              <a:t>u.o.d.o</a:t>
            </a:r>
            <a:r>
              <a:rPr lang="pl-PL" sz="2200" i="1" dirty="0">
                <a:solidFill>
                  <a:prstClr val="black"/>
                </a:solidFill>
                <a:latin typeface="Calibri Light"/>
                <a:cs typeface="+mn-cs"/>
              </a:rPr>
              <a:t>. lub art. 27</a:t>
            </a:r>
            <a:r>
              <a:rPr lang="pl-PL" sz="2200" dirty="0">
                <a:solidFill>
                  <a:prstClr val="black"/>
                </a:solidFill>
                <a:latin typeface="Calibri Light"/>
                <a:cs typeface="+mn-cs"/>
              </a:rPr>
              <a:t>).</a:t>
            </a:r>
          </a:p>
          <a:p>
            <a:pPr marL="228600" lvl="0" indent="-228600" algn="just" eaLnBrk="1" hangingPunct="1">
              <a:buSzPct val="100000"/>
              <a:buFont typeface="Wingdings" pitchFamily="2" charset="2"/>
              <a:buChar char=""/>
            </a:pPr>
            <a:r>
              <a:rPr lang="pl-PL" sz="2200" dirty="0">
                <a:solidFill>
                  <a:prstClr val="black"/>
                </a:solidFill>
                <a:latin typeface="Calibri Light"/>
                <a:cs typeface="+mn-cs"/>
              </a:rPr>
              <a:t> Obowiązek poinformowania osób, których dane zamierzamy przetwarzać (</a:t>
            </a:r>
            <a:r>
              <a:rPr lang="pl-PL" sz="2200" i="1" dirty="0">
                <a:solidFill>
                  <a:prstClr val="black"/>
                </a:solidFill>
                <a:latin typeface="Calibri Light"/>
                <a:cs typeface="+mn-cs"/>
              </a:rPr>
              <a:t>obowiązek informacyjny art. 24 i 25 </a:t>
            </a:r>
            <a:r>
              <a:rPr lang="pl-PL" sz="2200" i="1" dirty="0" err="1">
                <a:solidFill>
                  <a:prstClr val="black"/>
                </a:solidFill>
                <a:latin typeface="Calibri Light"/>
                <a:cs typeface="+mn-cs"/>
              </a:rPr>
              <a:t>u.o.d.o</a:t>
            </a:r>
            <a:r>
              <a:rPr lang="pl-PL" sz="2200" i="1" dirty="0">
                <a:solidFill>
                  <a:prstClr val="black"/>
                </a:solidFill>
                <a:latin typeface="Calibri Light"/>
                <a:cs typeface="+mn-cs"/>
              </a:rPr>
              <a:t>.</a:t>
            </a:r>
            <a:r>
              <a:rPr lang="pl-PL" sz="2200" dirty="0">
                <a:solidFill>
                  <a:prstClr val="black"/>
                </a:solidFill>
                <a:latin typeface="Calibri Light"/>
                <a:cs typeface="+mn-cs"/>
              </a:rPr>
              <a:t>).</a:t>
            </a:r>
          </a:p>
          <a:p>
            <a:pPr marL="228600" lvl="0" indent="-228600" algn="just" eaLnBrk="1" hangingPunct="1">
              <a:buSzPct val="100000"/>
              <a:buFont typeface="Wingdings" pitchFamily="2" charset="2"/>
              <a:buChar char=""/>
            </a:pPr>
            <a:r>
              <a:rPr lang="pl-PL" sz="2200" dirty="0">
                <a:solidFill>
                  <a:prstClr val="black"/>
                </a:solidFill>
                <a:latin typeface="Calibri Light"/>
                <a:cs typeface="+mn-cs"/>
              </a:rPr>
              <a:t> Dołożenie szczególnej staranności w celu ochrony interesów osób, których dane dotyczą (</a:t>
            </a:r>
            <a:r>
              <a:rPr lang="pl-PL" sz="2200" i="1" dirty="0">
                <a:solidFill>
                  <a:prstClr val="black"/>
                </a:solidFill>
                <a:latin typeface="Calibri Light"/>
                <a:cs typeface="+mn-cs"/>
              </a:rPr>
              <a:t>art. 26 ust. 1 </a:t>
            </a:r>
            <a:r>
              <a:rPr lang="pl-PL" sz="2200" i="1" dirty="0" err="1">
                <a:solidFill>
                  <a:prstClr val="black"/>
                </a:solidFill>
                <a:latin typeface="Calibri Light"/>
                <a:cs typeface="+mn-cs"/>
              </a:rPr>
              <a:t>u.o.d.o</a:t>
            </a:r>
            <a:r>
              <a:rPr lang="pl-PL" sz="2200" i="1" dirty="0">
                <a:solidFill>
                  <a:prstClr val="black"/>
                </a:solidFill>
                <a:latin typeface="Calibri Light"/>
                <a:cs typeface="+mn-cs"/>
              </a:rPr>
              <a:t>.</a:t>
            </a:r>
            <a:r>
              <a:rPr lang="pl-PL" sz="2200" dirty="0">
                <a:solidFill>
                  <a:prstClr val="black"/>
                </a:solidFill>
                <a:latin typeface="Calibri Light"/>
                <a:cs typeface="+mn-cs"/>
              </a:rPr>
              <a:t>).</a:t>
            </a:r>
          </a:p>
          <a:p>
            <a:pPr marL="228600" lvl="0" indent="-228600" algn="just" eaLnBrk="1" hangingPunct="1">
              <a:buSzPct val="100000"/>
              <a:buFont typeface="Wingdings" pitchFamily="2" charset="2"/>
              <a:buChar char=""/>
            </a:pPr>
            <a:r>
              <a:rPr lang="pl-PL" sz="2200" dirty="0">
                <a:solidFill>
                  <a:prstClr val="black"/>
                </a:solidFill>
                <a:latin typeface="Calibri Light"/>
                <a:cs typeface="+mn-cs"/>
              </a:rPr>
              <a:t> Zastosowanie środków technicznych i organizacyjnych zapewniających ochronę danych osobowych (</a:t>
            </a:r>
            <a:r>
              <a:rPr lang="pl-PL" sz="2200" i="1" dirty="0">
                <a:solidFill>
                  <a:prstClr val="black"/>
                </a:solidFill>
                <a:latin typeface="Calibri Light"/>
                <a:cs typeface="+mn-cs"/>
              </a:rPr>
              <a:t>art. 36 – 39a </a:t>
            </a:r>
            <a:r>
              <a:rPr lang="pl-PL" sz="2200" i="1" dirty="0" err="1">
                <a:solidFill>
                  <a:prstClr val="black"/>
                </a:solidFill>
                <a:latin typeface="Calibri Light"/>
                <a:cs typeface="+mn-cs"/>
              </a:rPr>
              <a:t>u.o.d.o</a:t>
            </a:r>
            <a:r>
              <a:rPr lang="pl-PL" sz="2200" i="1" dirty="0">
                <a:solidFill>
                  <a:prstClr val="black"/>
                </a:solidFill>
                <a:latin typeface="Calibri Light"/>
                <a:cs typeface="+mn-cs"/>
              </a:rPr>
              <a:t>.</a:t>
            </a:r>
            <a:r>
              <a:rPr lang="pl-PL" sz="2200" dirty="0">
                <a:solidFill>
                  <a:prstClr val="black"/>
                </a:solidFill>
                <a:latin typeface="Calibri Light"/>
                <a:cs typeface="+mn-cs"/>
              </a:rPr>
              <a:t>).</a:t>
            </a:r>
          </a:p>
          <a:p>
            <a:pPr marL="228600" lvl="0" indent="-228600" algn="just" eaLnBrk="1" hangingPunct="1">
              <a:buSzPct val="100000"/>
              <a:buFont typeface="Wingdings" pitchFamily="2" charset="2"/>
              <a:buChar char=""/>
            </a:pPr>
            <a:r>
              <a:rPr lang="pl-PL" sz="2200" dirty="0">
                <a:solidFill>
                  <a:prstClr val="black"/>
                </a:solidFill>
                <a:latin typeface="Calibri Light"/>
                <a:cs typeface="+mn-cs"/>
              </a:rPr>
              <a:t> Zgłoszenie zbioru do rejestracji (</a:t>
            </a:r>
            <a:r>
              <a:rPr lang="pl-PL" sz="2200" i="1" dirty="0">
                <a:solidFill>
                  <a:prstClr val="black"/>
                </a:solidFill>
                <a:latin typeface="Calibri Light"/>
                <a:cs typeface="+mn-cs"/>
              </a:rPr>
              <a:t>art. 40 </a:t>
            </a:r>
            <a:r>
              <a:rPr lang="pl-PL" sz="2200" i="1" dirty="0" err="1">
                <a:solidFill>
                  <a:prstClr val="black"/>
                </a:solidFill>
                <a:latin typeface="Calibri Light"/>
                <a:cs typeface="+mn-cs"/>
              </a:rPr>
              <a:t>u.o.d.o</a:t>
            </a:r>
            <a:r>
              <a:rPr lang="pl-PL" sz="2200" i="1" dirty="0">
                <a:solidFill>
                  <a:prstClr val="black"/>
                </a:solidFill>
                <a:latin typeface="Calibri Light"/>
                <a:cs typeface="+mn-cs"/>
              </a:rPr>
              <a:t>.</a:t>
            </a:r>
            <a:r>
              <a:rPr lang="pl-PL" sz="2200" dirty="0">
                <a:solidFill>
                  <a:prstClr val="black"/>
                </a:solidFill>
                <a:latin typeface="Calibri Light"/>
                <a:cs typeface="+mn-cs"/>
              </a:rPr>
              <a:t>). – </a:t>
            </a:r>
            <a:r>
              <a:rPr lang="pl-PL" sz="2200" i="1" dirty="0">
                <a:solidFill>
                  <a:srgbClr val="00B050"/>
                </a:solidFill>
                <a:latin typeface="Calibri Light"/>
                <a:cs typeface="+mn-cs"/>
              </a:rPr>
              <a:t>nie </a:t>
            </a:r>
            <a:r>
              <a:rPr lang="pl-PL" sz="2200" i="1" dirty="0" smtClean="0">
                <a:solidFill>
                  <a:srgbClr val="00B050"/>
                </a:solidFill>
                <a:latin typeface="Calibri Light"/>
                <a:cs typeface="+mn-cs"/>
              </a:rPr>
              <a:t>wszyscy.</a:t>
            </a:r>
            <a:endParaRPr lang="pl-PL" sz="2200" i="1" dirty="0">
              <a:solidFill>
                <a:srgbClr val="00B050"/>
              </a:solidFill>
              <a:latin typeface="Calibri Light"/>
              <a:cs typeface="+mn-cs"/>
            </a:endParaRPr>
          </a:p>
          <a:p>
            <a:pPr marL="228600" lvl="0" indent="-228600" algn="just" eaLnBrk="1" hangingPunct="1"/>
            <a:endParaRPr lang="pl-PL" sz="2000"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23295296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lstStyle/>
          <a:p>
            <a:pPr lvl="0" algn="just" eaLnBrk="1" hangingPunct="1"/>
            <a:r>
              <a:rPr lang="pl-PL" sz="2400" b="1" u="sng" dirty="0">
                <a:solidFill>
                  <a:srgbClr val="00B050"/>
                </a:solidFill>
                <a:latin typeface="Calibri Light"/>
                <a:cs typeface="+mn-cs"/>
              </a:rPr>
              <a:t>Podstawowe obowiązki </a:t>
            </a:r>
            <a:r>
              <a:rPr lang="pl-PL" sz="2400" b="1" u="sng" dirty="0">
                <a:solidFill>
                  <a:prstClr val="black"/>
                </a:solidFill>
                <a:latin typeface="Calibri Light"/>
                <a:cs typeface="+mn-cs"/>
              </a:rPr>
              <a:t>administratora </a:t>
            </a:r>
            <a:r>
              <a:rPr lang="pl-PL" sz="2400" b="1" u="sng" dirty="0" smtClean="0">
                <a:solidFill>
                  <a:prstClr val="black"/>
                </a:solidFill>
                <a:latin typeface="Calibri Light"/>
                <a:cs typeface="+mn-cs"/>
              </a:rPr>
              <a:t>danych:</a:t>
            </a:r>
            <a:endParaRPr lang="pl-PL" sz="2400" b="1" u="sng" dirty="0">
              <a:solidFill>
                <a:prstClr val="black"/>
              </a:solidFill>
              <a:latin typeface="Calibri Light"/>
              <a:cs typeface="+mn-cs"/>
            </a:endParaRPr>
          </a:p>
          <a:p>
            <a:pPr lvl="0" algn="just" eaLnBrk="1" hangingPunct="1"/>
            <a:endParaRPr lang="pl-PL" sz="2400" b="1" dirty="0">
              <a:solidFill>
                <a:prstClr val="black"/>
              </a:solidFill>
              <a:latin typeface="Calibri Light"/>
              <a:cs typeface="+mn-cs"/>
            </a:endParaRPr>
          </a:p>
          <a:p>
            <a:pPr lvl="0" algn="just" eaLnBrk="1" hangingPunct="1">
              <a:buSzPct val="100000"/>
              <a:buFont typeface="Wingdings 2" pitchFamily="18" charset="2"/>
              <a:buChar char="d"/>
            </a:pPr>
            <a:r>
              <a:rPr lang="pl-PL" sz="2000" dirty="0">
                <a:solidFill>
                  <a:prstClr val="black"/>
                </a:solidFill>
                <a:latin typeface="Calibri Light"/>
                <a:cs typeface="+mn-cs"/>
              </a:rPr>
              <a:t> Obowiązki administratora danych wynikające z prawa osób, których te dotyczą.</a:t>
            </a:r>
          </a:p>
          <a:p>
            <a:pPr lvl="0" algn="just" eaLnBrk="1" hangingPunct="1">
              <a:buSzPct val="100000"/>
            </a:pPr>
            <a:endParaRPr lang="pl-PL" sz="800" dirty="0">
              <a:solidFill>
                <a:prstClr val="black"/>
              </a:solidFill>
              <a:latin typeface="Calibri Light"/>
              <a:cs typeface="+mn-cs"/>
            </a:endParaRPr>
          </a:p>
          <a:p>
            <a:pPr lvl="0" algn="just">
              <a:buFontTx/>
              <a:buChar char="-"/>
            </a:pPr>
            <a:r>
              <a:rPr lang="pl-PL" sz="2000" dirty="0">
                <a:solidFill>
                  <a:prstClr val="black"/>
                </a:solidFill>
                <a:latin typeface="Calibri Light"/>
                <a:cs typeface="+mn-cs"/>
              </a:rPr>
              <a:t> Prawo </a:t>
            </a:r>
            <a:r>
              <a:rPr lang="pl-PL" sz="2000" u="sng" dirty="0">
                <a:solidFill>
                  <a:prstClr val="black"/>
                </a:solidFill>
                <a:latin typeface="Calibri Light"/>
                <a:cs typeface="+mn-cs"/>
              </a:rPr>
              <a:t>do informacji i kontroli </a:t>
            </a:r>
            <a:r>
              <a:rPr lang="pl-PL" sz="2000" dirty="0">
                <a:solidFill>
                  <a:prstClr val="black"/>
                </a:solidFill>
                <a:latin typeface="Calibri Light"/>
                <a:cs typeface="+mn-cs"/>
              </a:rPr>
              <a:t>przetwarzanych danych przysługujące osobie, której dane dotyczą (</a:t>
            </a:r>
            <a:r>
              <a:rPr lang="pl-PL" sz="2000" i="1" dirty="0">
                <a:solidFill>
                  <a:prstClr val="black"/>
                </a:solidFill>
                <a:latin typeface="Calibri Light"/>
                <a:cs typeface="+mn-cs"/>
              </a:rPr>
              <a:t>art. 32 ustawy</a:t>
            </a:r>
            <a:r>
              <a:rPr lang="pl-PL" sz="2000" dirty="0">
                <a:solidFill>
                  <a:prstClr val="black"/>
                </a:solidFill>
                <a:latin typeface="Calibri Light"/>
                <a:cs typeface="+mn-cs"/>
              </a:rPr>
              <a:t>) i </a:t>
            </a:r>
            <a:r>
              <a:rPr lang="pl-PL" sz="2000" u="sng" dirty="0">
                <a:solidFill>
                  <a:prstClr val="black"/>
                </a:solidFill>
                <a:latin typeface="Calibri Light"/>
                <a:cs typeface="+mn-cs"/>
              </a:rPr>
              <a:t>obowiązek udzielenia informacji </a:t>
            </a:r>
            <a:r>
              <a:rPr lang="pl-PL" sz="2000" dirty="0">
                <a:solidFill>
                  <a:prstClr val="black"/>
                </a:solidFill>
                <a:latin typeface="Calibri Light"/>
                <a:cs typeface="+mn-cs"/>
              </a:rPr>
              <a:t>spoczywający na administratorze (</a:t>
            </a:r>
            <a:r>
              <a:rPr lang="pl-PL" sz="2000" i="1" dirty="0">
                <a:solidFill>
                  <a:prstClr val="black"/>
                </a:solidFill>
                <a:latin typeface="Calibri Light"/>
                <a:cs typeface="+mn-cs"/>
              </a:rPr>
              <a:t>art. 33 ustawy</a:t>
            </a:r>
            <a:r>
              <a:rPr lang="pl-PL" sz="2000" dirty="0">
                <a:solidFill>
                  <a:prstClr val="black"/>
                </a:solidFill>
                <a:latin typeface="Calibri Light"/>
                <a:cs typeface="+mn-cs"/>
              </a:rPr>
              <a:t>),</a:t>
            </a:r>
          </a:p>
          <a:p>
            <a:pPr lvl="0" algn="just">
              <a:buFontTx/>
              <a:buChar char="-"/>
            </a:pPr>
            <a:r>
              <a:rPr lang="pl-PL" sz="2000" dirty="0">
                <a:solidFill>
                  <a:prstClr val="black"/>
                </a:solidFill>
                <a:latin typeface="Calibri Light"/>
                <a:cs typeface="+mn-cs"/>
              </a:rPr>
              <a:t> Prawo do </a:t>
            </a:r>
            <a:r>
              <a:rPr lang="pl-PL" sz="2000" u="sng" dirty="0">
                <a:solidFill>
                  <a:prstClr val="black"/>
                </a:solidFill>
                <a:latin typeface="Calibri Light"/>
                <a:cs typeface="+mn-cs"/>
              </a:rPr>
              <a:t>uzupełnienia</a:t>
            </a:r>
            <a:r>
              <a:rPr lang="pl-PL" sz="2000" dirty="0">
                <a:solidFill>
                  <a:prstClr val="black"/>
                </a:solidFill>
                <a:latin typeface="Calibri Light"/>
                <a:cs typeface="+mn-cs"/>
              </a:rPr>
              <a:t>, </a:t>
            </a:r>
            <a:r>
              <a:rPr lang="pl-PL" sz="2000" u="sng" dirty="0">
                <a:solidFill>
                  <a:prstClr val="black"/>
                </a:solidFill>
                <a:latin typeface="Calibri Light"/>
                <a:cs typeface="+mn-cs"/>
              </a:rPr>
              <a:t>uaktualnienia</a:t>
            </a:r>
            <a:r>
              <a:rPr lang="pl-PL" sz="2000" dirty="0">
                <a:solidFill>
                  <a:prstClr val="black"/>
                </a:solidFill>
                <a:latin typeface="Calibri Light"/>
                <a:cs typeface="+mn-cs"/>
              </a:rPr>
              <a:t>, </a:t>
            </a:r>
            <a:r>
              <a:rPr lang="pl-PL" sz="2000" u="sng" dirty="0">
                <a:solidFill>
                  <a:prstClr val="black"/>
                </a:solidFill>
                <a:latin typeface="Calibri Light"/>
                <a:cs typeface="+mn-cs"/>
              </a:rPr>
              <a:t>sprostowania danych osobowych</a:t>
            </a:r>
            <a:r>
              <a:rPr lang="pl-PL" sz="2000" dirty="0">
                <a:solidFill>
                  <a:prstClr val="black"/>
                </a:solidFill>
                <a:latin typeface="Calibri Light"/>
                <a:cs typeface="+mn-cs"/>
              </a:rPr>
              <a:t>, </a:t>
            </a:r>
            <a:r>
              <a:rPr lang="pl-PL" sz="2000" u="sng" dirty="0">
                <a:solidFill>
                  <a:prstClr val="black"/>
                </a:solidFill>
                <a:latin typeface="Calibri Light"/>
                <a:cs typeface="+mn-cs"/>
              </a:rPr>
              <a:t>czasowego lub stałego wstrzymania ich przetwarzania </a:t>
            </a:r>
            <a:r>
              <a:rPr lang="pl-PL" sz="2000" dirty="0">
                <a:solidFill>
                  <a:prstClr val="black"/>
                </a:solidFill>
                <a:latin typeface="Calibri Light"/>
                <a:cs typeface="+mn-cs"/>
              </a:rPr>
              <a:t>lub </a:t>
            </a:r>
            <a:r>
              <a:rPr lang="pl-PL" sz="2000" u="sng" dirty="0">
                <a:solidFill>
                  <a:prstClr val="black"/>
                </a:solidFill>
                <a:latin typeface="Calibri Light"/>
                <a:cs typeface="+mn-cs"/>
              </a:rPr>
              <a:t>ich usunięcia</a:t>
            </a:r>
            <a:r>
              <a:rPr lang="pl-PL" sz="2000" dirty="0">
                <a:solidFill>
                  <a:prstClr val="black"/>
                </a:solidFill>
                <a:latin typeface="Calibri Light"/>
                <a:cs typeface="+mn-cs"/>
              </a:rPr>
              <a:t> (</a:t>
            </a:r>
            <a:r>
              <a:rPr lang="pl-PL" sz="2000" i="1" dirty="0">
                <a:solidFill>
                  <a:prstClr val="black"/>
                </a:solidFill>
                <a:latin typeface="Calibri Light"/>
                <a:cs typeface="+mn-cs"/>
              </a:rPr>
              <a:t>art. 32 ust. 1 pkt 6 ustawy</a:t>
            </a:r>
            <a:r>
              <a:rPr lang="pl-PL" sz="2000" dirty="0">
                <a:solidFill>
                  <a:prstClr val="black"/>
                </a:solidFill>
                <a:latin typeface="Calibri Light"/>
                <a:cs typeface="+mn-cs"/>
              </a:rPr>
              <a:t>), </a:t>
            </a:r>
            <a:endParaRPr lang="pl-PL" sz="2000" dirty="0">
              <a:solidFill>
                <a:srgbClr val="FF0000"/>
              </a:solidFill>
              <a:latin typeface="Calibri Light"/>
              <a:cs typeface="+mn-cs"/>
            </a:endParaRPr>
          </a:p>
          <a:p>
            <a:pPr lvl="0" algn="just"/>
            <a:r>
              <a:rPr lang="pl-PL" sz="2000" dirty="0">
                <a:solidFill>
                  <a:prstClr val="black"/>
                </a:solidFill>
                <a:latin typeface="Calibri Light"/>
                <a:cs typeface="+mn-cs"/>
              </a:rPr>
              <a:t>- Żądanie </a:t>
            </a:r>
            <a:r>
              <a:rPr lang="pl-PL" sz="2000" u="sng" dirty="0">
                <a:solidFill>
                  <a:prstClr val="black"/>
                </a:solidFill>
                <a:latin typeface="Calibri Light"/>
                <a:cs typeface="+mn-cs"/>
              </a:rPr>
              <a:t>zaprzestania przetwarzania danych</a:t>
            </a:r>
            <a:r>
              <a:rPr lang="pl-PL" sz="2000" dirty="0">
                <a:solidFill>
                  <a:prstClr val="black"/>
                </a:solidFill>
                <a:latin typeface="Calibri Light"/>
                <a:cs typeface="+mn-cs"/>
              </a:rPr>
              <a:t>, ze względu na szczególną sytuację osoby (</a:t>
            </a:r>
            <a:r>
              <a:rPr lang="pl-PL" sz="2000" i="1" dirty="0">
                <a:solidFill>
                  <a:prstClr val="black"/>
                </a:solidFill>
                <a:latin typeface="Calibri Light"/>
                <a:cs typeface="+mn-cs"/>
              </a:rPr>
              <a:t>art. 32 ust. 1 pkt 7 ustawy</a:t>
            </a:r>
            <a:r>
              <a:rPr lang="pl-PL" sz="2000" dirty="0">
                <a:solidFill>
                  <a:prstClr val="black"/>
                </a:solidFill>
                <a:latin typeface="Calibri Light"/>
                <a:cs typeface="+mn-cs"/>
              </a:rPr>
              <a:t>),</a:t>
            </a:r>
          </a:p>
          <a:p>
            <a:pPr lvl="0" algn="just"/>
            <a:r>
              <a:rPr lang="pl-PL" sz="2000" dirty="0">
                <a:solidFill>
                  <a:prstClr val="black"/>
                </a:solidFill>
                <a:latin typeface="Calibri Light"/>
                <a:cs typeface="+mn-cs"/>
              </a:rPr>
              <a:t>- Prawo do </a:t>
            </a:r>
            <a:r>
              <a:rPr lang="pl-PL" sz="2000" u="sng" dirty="0">
                <a:solidFill>
                  <a:prstClr val="black"/>
                </a:solidFill>
                <a:latin typeface="Calibri Light"/>
                <a:cs typeface="+mn-cs"/>
              </a:rPr>
              <a:t>wniesienia sprzeciwu wobec przetwarzania </a:t>
            </a:r>
            <a:r>
              <a:rPr lang="pl-PL" sz="2000" dirty="0">
                <a:solidFill>
                  <a:prstClr val="black"/>
                </a:solidFill>
                <a:latin typeface="Calibri Light"/>
                <a:cs typeface="+mn-cs"/>
              </a:rPr>
              <a:t>(</a:t>
            </a:r>
            <a:r>
              <a:rPr lang="pl-PL" sz="2000" i="1" dirty="0">
                <a:solidFill>
                  <a:prstClr val="black"/>
                </a:solidFill>
                <a:latin typeface="Calibri Light"/>
                <a:cs typeface="+mn-cs"/>
              </a:rPr>
              <a:t>art. 32 ust. 1 pkt 8 ustawy</a:t>
            </a:r>
            <a:r>
              <a:rPr lang="pl-PL" sz="2000" dirty="0" smtClean="0">
                <a:solidFill>
                  <a:prstClr val="black"/>
                </a:solidFill>
                <a:latin typeface="Calibri Light"/>
                <a:cs typeface="+mn-cs"/>
              </a:rPr>
              <a:t>).</a:t>
            </a:r>
            <a:endParaRPr lang="pl-PL" sz="2000" dirty="0">
              <a:solidFill>
                <a:prstClr val="black"/>
              </a:solidFill>
              <a:latin typeface="Calibri Light"/>
              <a:cs typeface="+mn-cs"/>
            </a:endParaRPr>
          </a:p>
          <a:p>
            <a:pPr marL="228600" lvl="0" indent="-228600" algn="just" eaLnBrk="1" hangingPunct="1"/>
            <a:endParaRPr lang="pl-PL" sz="2000"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36020968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313151" y="1825625"/>
            <a:ext cx="11348581" cy="4351338"/>
          </a:xfrm>
        </p:spPr>
        <p:txBody>
          <a:bodyPr>
            <a:normAutofit/>
          </a:bodyPr>
          <a:lstStyle/>
          <a:p>
            <a:pPr algn="just"/>
            <a:endParaRPr lang="pl-PL" sz="3200" dirty="0" smtClean="0">
              <a:solidFill>
                <a:srgbClr val="002060"/>
              </a:solidFill>
              <a:ea typeface="+mj-ea"/>
            </a:endParaRPr>
          </a:p>
          <a:p>
            <a:pPr algn="just"/>
            <a:endParaRPr lang="pl-PL" sz="3200" dirty="0" smtClean="0">
              <a:solidFill>
                <a:srgbClr val="002060"/>
              </a:solidFill>
              <a:ea typeface="+mj-ea"/>
            </a:endParaRPr>
          </a:p>
          <a:p>
            <a:pPr algn="ctr"/>
            <a:r>
              <a:rPr lang="pl-PL" sz="3200" b="1" dirty="0" smtClean="0">
                <a:solidFill>
                  <a:srgbClr val="002060"/>
                </a:solidFill>
                <a:ea typeface="+mj-ea"/>
              </a:rPr>
              <a:t>ADMINISTRATOR</a:t>
            </a:r>
          </a:p>
          <a:p>
            <a:pPr algn="ctr"/>
            <a:r>
              <a:rPr lang="pl-PL" sz="3200" b="1" dirty="0" smtClean="0">
                <a:solidFill>
                  <a:srgbClr val="002060"/>
                </a:solidFill>
                <a:ea typeface="+mj-ea"/>
              </a:rPr>
              <a:t>BEZPEICZEŃŚTWA </a:t>
            </a:r>
          </a:p>
          <a:p>
            <a:pPr algn="ctr"/>
            <a:r>
              <a:rPr lang="pl-PL" sz="3200" b="1" dirty="0" smtClean="0">
                <a:solidFill>
                  <a:srgbClr val="002060"/>
                </a:solidFill>
                <a:ea typeface="+mj-ea"/>
              </a:rPr>
              <a:t>INFORMACJI</a:t>
            </a:r>
            <a:endParaRPr lang="pl-PL" sz="2400" b="1" dirty="0"/>
          </a:p>
        </p:txBody>
      </p:sp>
    </p:spTree>
    <p:extLst>
      <p:ext uri="{BB962C8B-B14F-4D97-AF65-F5344CB8AC3E}">
        <p14:creationId xmlns:p14="http://schemas.microsoft.com/office/powerpoint/2010/main" val="41316870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lstStyle/>
          <a:p>
            <a:pPr lvl="0" algn="just" eaLnBrk="1" hangingPunct="1">
              <a:defRPr/>
            </a:pPr>
            <a:r>
              <a:rPr lang="pl-PL" sz="2400" b="1" dirty="0">
                <a:solidFill>
                  <a:prstClr val="black"/>
                </a:solidFill>
                <a:latin typeface="Calibri Light"/>
                <a:cs typeface="+mn-cs"/>
              </a:rPr>
              <a:t>Do zadań ABI należy:</a:t>
            </a:r>
          </a:p>
          <a:p>
            <a:pPr lvl="0" algn="just" eaLnBrk="1" hangingPunct="1">
              <a:defRPr/>
            </a:pPr>
            <a:endParaRPr lang="pl-PL" sz="600" dirty="0">
              <a:solidFill>
                <a:prstClr val="black"/>
              </a:solidFill>
              <a:latin typeface="Calibri Light"/>
              <a:cs typeface="+mn-cs"/>
            </a:endParaRPr>
          </a:p>
          <a:p>
            <a:pPr lvl="0" algn="just" eaLnBrk="1" hangingPunct="1">
              <a:defRPr/>
            </a:pPr>
            <a:r>
              <a:rPr lang="pl-PL" sz="2400" dirty="0">
                <a:solidFill>
                  <a:prstClr val="black"/>
                </a:solidFill>
                <a:latin typeface="Calibri Light"/>
                <a:cs typeface="+mn-cs"/>
              </a:rPr>
              <a:t>1) zapewnianie przestrzegania przepisów o ochronie danych osobowych, </a:t>
            </a:r>
            <a:r>
              <a:rPr lang="pl-PL" sz="2400" dirty="0" smtClean="0">
                <a:solidFill>
                  <a:prstClr val="black"/>
                </a:solidFill>
                <a:latin typeface="Calibri Light"/>
                <a:cs typeface="+mn-cs"/>
              </a:rPr>
              <a:t>w szczególności </a:t>
            </a:r>
            <a:r>
              <a:rPr lang="pl-PL" sz="2400" dirty="0">
                <a:solidFill>
                  <a:prstClr val="black"/>
                </a:solidFill>
                <a:latin typeface="Calibri Light"/>
                <a:cs typeface="+mn-cs"/>
              </a:rPr>
              <a:t>przez:</a:t>
            </a:r>
          </a:p>
          <a:p>
            <a:pPr lvl="0" algn="just" eaLnBrk="1" hangingPunct="1">
              <a:defRPr/>
            </a:pPr>
            <a:endParaRPr lang="pl-PL" sz="600" dirty="0">
              <a:solidFill>
                <a:prstClr val="black"/>
              </a:solidFill>
              <a:latin typeface="Calibri Light"/>
              <a:cs typeface="+mn-cs"/>
            </a:endParaRPr>
          </a:p>
          <a:p>
            <a:pPr lvl="0" algn="just" eaLnBrk="1" hangingPunct="1">
              <a:defRPr/>
            </a:pPr>
            <a:r>
              <a:rPr lang="pl-PL" sz="2400" dirty="0">
                <a:solidFill>
                  <a:prstClr val="black"/>
                </a:solidFill>
                <a:latin typeface="Calibri Light"/>
                <a:cs typeface="+mn-cs"/>
              </a:rPr>
              <a:t>a) sprawdzanie zgodności przetwarzania danych osobowych z przepisami o ochronie danych osobowych oraz opracowanie w tym zakresie sprawozdania dla administratora danych,</a:t>
            </a:r>
          </a:p>
          <a:p>
            <a:pPr lvl="0" algn="just" eaLnBrk="1" hangingPunct="1">
              <a:defRPr/>
            </a:pPr>
            <a:endParaRPr lang="pl-PL" sz="600" dirty="0">
              <a:solidFill>
                <a:prstClr val="black"/>
              </a:solidFill>
              <a:latin typeface="Calibri Light"/>
              <a:cs typeface="+mn-cs"/>
            </a:endParaRPr>
          </a:p>
          <a:p>
            <a:pPr lvl="0" algn="just" eaLnBrk="1" hangingPunct="1">
              <a:defRPr/>
            </a:pPr>
            <a:r>
              <a:rPr lang="pl-PL" sz="2400" dirty="0">
                <a:solidFill>
                  <a:prstClr val="black"/>
                </a:solidFill>
                <a:latin typeface="Calibri Light"/>
                <a:cs typeface="+mn-cs"/>
              </a:rPr>
              <a:t>b) nadzorowanie opracowania i aktualizowania dokumentacji, o której mowa w art. 36 ust. 2, oraz przestrzegania zasad w niej określonych,</a:t>
            </a:r>
          </a:p>
          <a:p>
            <a:pPr lvl="0" algn="just" eaLnBrk="1" hangingPunct="1">
              <a:defRPr/>
            </a:pPr>
            <a:endParaRPr lang="pl-PL" sz="600" dirty="0">
              <a:solidFill>
                <a:prstClr val="black"/>
              </a:solidFill>
              <a:latin typeface="Calibri Light"/>
              <a:cs typeface="+mn-cs"/>
            </a:endParaRPr>
          </a:p>
          <a:p>
            <a:pPr lvl="0" algn="just" eaLnBrk="1" hangingPunct="1">
              <a:defRPr/>
            </a:pPr>
            <a:r>
              <a:rPr lang="pl-PL" sz="2400" dirty="0">
                <a:solidFill>
                  <a:prstClr val="black"/>
                </a:solidFill>
                <a:latin typeface="Calibri Light"/>
                <a:cs typeface="+mn-cs"/>
              </a:rPr>
              <a:t>c) zapewnianie zapoznania osób upoważnionych do przetwarzania danych osobowych </a:t>
            </a:r>
            <a:r>
              <a:rPr lang="pl-PL" sz="2400" dirty="0" smtClean="0">
                <a:solidFill>
                  <a:prstClr val="black"/>
                </a:solidFill>
                <a:latin typeface="Calibri Light"/>
                <a:cs typeface="+mn-cs"/>
              </a:rPr>
              <a:t>z przepisami </a:t>
            </a:r>
            <a:r>
              <a:rPr lang="pl-PL" sz="2400" dirty="0">
                <a:solidFill>
                  <a:prstClr val="black"/>
                </a:solidFill>
                <a:latin typeface="Calibri Light"/>
                <a:cs typeface="+mn-cs"/>
              </a:rPr>
              <a:t>o ochronie danych osobowych; </a:t>
            </a:r>
          </a:p>
          <a:p>
            <a:pPr lvl="0" algn="just" eaLnBrk="1" hangingPunct="1"/>
            <a:endParaRPr lang="pl-PL" sz="2000"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287821301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lstStyle/>
          <a:p>
            <a:pPr lvl="0" eaLnBrk="1" hangingPunct="1">
              <a:defRPr/>
            </a:pPr>
            <a:r>
              <a:rPr lang="pl-PL" sz="2400" b="1" dirty="0">
                <a:solidFill>
                  <a:prstClr val="black"/>
                </a:solidFill>
                <a:latin typeface="Calibri Light"/>
                <a:cs typeface="+mn-cs"/>
              </a:rPr>
              <a:t>Do zadań ABI należy:</a:t>
            </a:r>
          </a:p>
          <a:p>
            <a:pPr lvl="0" eaLnBrk="1" hangingPunct="1">
              <a:defRPr/>
            </a:pPr>
            <a:endParaRPr lang="pl-PL" sz="2400" dirty="0">
              <a:solidFill>
                <a:prstClr val="black"/>
              </a:solidFill>
              <a:latin typeface="Calibri Light"/>
              <a:cs typeface="+mn-cs"/>
            </a:endParaRPr>
          </a:p>
          <a:p>
            <a:pPr lvl="0" algn="just" eaLnBrk="1" hangingPunct="1">
              <a:defRPr/>
            </a:pPr>
            <a:r>
              <a:rPr lang="pl-PL" sz="2400" dirty="0">
                <a:solidFill>
                  <a:prstClr val="black"/>
                </a:solidFill>
                <a:latin typeface="Calibri Light"/>
                <a:cs typeface="+mn-cs"/>
              </a:rPr>
              <a:t>2. prowadzenie rejestru zbiorów danych przetwarzanych przez administratora danych, </a:t>
            </a:r>
            <a:r>
              <a:rPr lang="pl-PL" sz="2400" dirty="0" smtClean="0">
                <a:solidFill>
                  <a:prstClr val="black"/>
                </a:solidFill>
                <a:latin typeface="Calibri Light"/>
                <a:cs typeface="+mn-cs"/>
              </a:rPr>
              <a:t>z wyjątkiem </a:t>
            </a:r>
            <a:r>
              <a:rPr lang="pl-PL" sz="2400" dirty="0">
                <a:solidFill>
                  <a:prstClr val="black"/>
                </a:solidFill>
                <a:latin typeface="Calibri Light"/>
                <a:cs typeface="+mn-cs"/>
              </a:rPr>
              <a:t>zbiorów, o których mowa w art. 43 ust. 1, zawierającego nazwę zbioru oraz informacje, o których mowa w art. 41 ust. 1 pkt 2–4a i 7</a:t>
            </a:r>
            <a:r>
              <a:rPr lang="pl-PL" sz="2400" dirty="0" smtClean="0">
                <a:solidFill>
                  <a:prstClr val="black"/>
                </a:solidFill>
                <a:latin typeface="Calibri Light"/>
                <a:cs typeface="+mn-cs"/>
              </a:rPr>
              <a:t>.</a:t>
            </a:r>
          </a:p>
          <a:p>
            <a:pPr lvl="0" algn="just" eaLnBrk="1" hangingPunct="1">
              <a:defRPr/>
            </a:pPr>
            <a:endParaRPr lang="pl-PL" sz="2400" dirty="0">
              <a:solidFill>
                <a:prstClr val="black"/>
              </a:solidFill>
              <a:latin typeface="Calibri Light"/>
              <a:cs typeface="+mn-cs"/>
            </a:endParaRPr>
          </a:p>
          <a:p>
            <a:pPr lvl="0" algn="just" eaLnBrk="1" hangingPunct="1">
              <a:defRPr/>
            </a:pPr>
            <a:endParaRPr lang="pl-PL" sz="2400" dirty="0" smtClean="0">
              <a:solidFill>
                <a:prstClr val="black"/>
              </a:solidFill>
              <a:latin typeface="Calibri Light"/>
              <a:cs typeface="+mn-cs"/>
            </a:endParaRPr>
          </a:p>
          <a:p>
            <a:pPr algn="just" eaLnBrk="1" hangingPunct="1">
              <a:defRPr/>
            </a:pPr>
            <a:r>
              <a:rPr lang="pl-PL" sz="2400" dirty="0">
                <a:solidFill>
                  <a:prstClr val="black"/>
                </a:solidFill>
                <a:latin typeface="Calibri Light"/>
              </a:rPr>
              <a:t>ADO może powierzyć ABI wykonywanie innych obowiązków, </a:t>
            </a:r>
            <a:r>
              <a:rPr lang="pl-PL" sz="2400" u="sng" dirty="0">
                <a:solidFill>
                  <a:prstClr val="black"/>
                </a:solidFill>
                <a:latin typeface="Calibri Light"/>
              </a:rPr>
              <a:t>jeżeli nie naruszy to prawidłowego wykonywania zadań, o których mowa w ust. 2</a:t>
            </a:r>
            <a:r>
              <a:rPr lang="pl-PL" sz="2400" u="sng" dirty="0" smtClean="0">
                <a:solidFill>
                  <a:prstClr val="black"/>
                </a:solidFill>
                <a:latin typeface="Calibri Light"/>
              </a:rPr>
              <a:t>.</a:t>
            </a:r>
            <a:endParaRPr lang="pl-PL" sz="2400" dirty="0">
              <a:solidFill>
                <a:prstClr val="black"/>
              </a:solidFill>
              <a:latin typeface="Calibri Light"/>
              <a:cs typeface="+mn-cs"/>
            </a:endParaRPr>
          </a:p>
          <a:p>
            <a:pPr marL="228600" lvl="0" indent="-228600" algn="just" eaLnBrk="1" hangingPunct="1"/>
            <a:endParaRPr lang="pl-PL" sz="2000"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346722364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lstStyle/>
          <a:p>
            <a:pPr lvl="0" algn="just"/>
            <a:r>
              <a:rPr lang="pl-PL" sz="2400" b="1" dirty="0">
                <a:solidFill>
                  <a:prstClr val="black"/>
                </a:solidFill>
                <a:latin typeface="Calibri Light"/>
                <a:cs typeface="+mn-cs"/>
              </a:rPr>
              <a:t>ABI może być osoba, która: </a:t>
            </a:r>
          </a:p>
          <a:p>
            <a:pPr lvl="0" algn="just"/>
            <a:endParaRPr lang="pl-PL" sz="600" dirty="0">
              <a:solidFill>
                <a:prstClr val="black"/>
              </a:solidFill>
              <a:latin typeface="Calibri Light"/>
              <a:cs typeface="+mn-cs"/>
            </a:endParaRPr>
          </a:p>
          <a:p>
            <a:pPr lvl="0" algn="just"/>
            <a:r>
              <a:rPr lang="pl-PL" sz="2400" dirty="0">
                <a:solidFill>
                  <a:prstClr val="black"/>
                </a:solidFill>
                <a:latin typeface="Calibri Light"/>
                <a:cs typeface="+mn-cs"/>
              </a:rPr>
              <a:t>1) ma pełną zdolność do czynności prawnych oraz korzysta z pełni praw publicznych; </a:t>
            </a:r>
          </a:p>
          <a:p>
            <a:pPr lvl="0" algn="just"/>
            <a:endParaRPr lang="pl-PL" sz="600" dirty="0">
              <a:solidFill>
                <a:prstClr val="black"/>
              </a:solidFill>
              <a:latin typeface="Calibri Light"/>
              <a:cs typeface="+mn-cs"/>
            </a:endParaRPr>
          </a:p>
          <a:p>
            <a:pPr lvl="0" algn="just"/>
            <a:r>
              <a:rPr lang="pl-PL" sz="2400" dirty="0">
                <a:solidFill>
                  <a:prstClr val="black"/>
                </a:solidFill>
                <a:latin typeface="Calibri Light"/>
                <a:cs typeface="+mn-cs"/>
              </a:rPr>
              <a:t>2) posiada odpowiednią wiedzę w zakresie ochrony danych osobowych; </a:t>
            </a:r>
          </a:p>
          <a:p>
            <a:pPr lvl="0" algn="just"/>
            <a:endParaRPr lang="pl-PL" sz="600" dirty="0">
              <a:solidFill>
                <a:prstClr val="black"/>
              </a:solidFill>
              <a:latin typeface="Calibri Light"/>
              <a:cs typeface="+mn-cs"/>
            </a:endParaRPr>
          </a:p>
          <a:p>
            <a:pPr lvl="0" algn="just"/>
            <a:r>
              <a:rPr lang="pl-PL" sz="2400" dirty="0">
                <a:solidFill>
                  <a:prstClr val="black"/>
                </a:solidFill>
                <a:latin typeface="Calibri Light"/>
                <a:cs typeface="+mn-cs"/>
              </a:rPr>
              <a:t>3) nie była karana za umyślne przestępstwo</a:t>
            </a:r>
            <a:r>
              <a:rPr lang="pl-PL" sz="2400" dirty="0" smtClean="0">
                <a:solidFill>
                  <a:prstClr val="black"/>
                </a:solidFill>
                <a:latin typeface="Calibri Light"/>
                <a:cs typeface="+mn-cs"/>
              </a:rPr>
              <a:t>.</a:t>
            </a:r>
          </a:p>
          <a:p>
            <a:pPr lvl="0" algn="just"/>
            <a:endParaRPr lang="pl-PL" sz="2400" dirty="0">
              <a:solidFill>
                <a:prstClr val="black"/>
              </a:solidFill>
              <a:latin typeface="Calibri Light"/>
              <a:cs typeface="+mn-cs"/>
            </a:endParaRPr>
          </a:p>
          <a:p>
            <a:pPr marL="228600" lvl="0" eaLnBrk="1" hangingPunct="1">
              <a:defRPr/>
            </a:pPr>
            <a:endParaRPr lang="pl-PL" sz="2400" dirty="0">
              <a:solidFill>
                <a:prstClr val="black"/>
              </a:solidFill>
              <a:latin typeface="Calibri Light"/>
              <a:cs typeface="+mn-cs"/>
            </a:endParaRPr>
          </a:p>
          <a:p>
            <a:pPr lvl="0" eaLnBrk="1" hangingPunct="1">
              <a:defRPr/>
            </a:pPr>
            <a:r>
              <a:rPr lang="pl-PL" sz="2400" dirty="0" smtClean="0">
                <a:solidFill>
                  <a:prstClr val="black"/>
                </a:solidFill>
                <a:latin typeface="Calibri Light"/>
                <a:cs typeface="+mn-cs"/>
              </a:rPr>
              <a:t>ADO </a:t>
            </a:r>
            <a:r>
              <a:rPr lang="pl-PL" sz="2400" dirty="0">
                <a:solidFill>
                  <a:prstClr val="black"/>
                </a:solidFill>
                <a:latin typeface="Calibri Light"/>
                <a:cs typeface="+mn-cs"/>
              </a:rPr>
              <a:t>może powołać zastępców ABI, którzy spełniają warunki określone </a:t>
            </a:r>
            <a:r>
              <a:rPr lang="pl-PL" sz="2400" dirty="0" smtClean="0">
                <a:solidFill>
                  <a:prstClr val="black"/>
                </a:solidFill>
                <a:latin typeface="Calibri Light"/>
                <a:cs typeface="+mn-cs"/>
              </a:rPr>
              <a:t>wyżej.</a:t>
            </a:r>
          </a:p>
          <a:p>
            <a:pPr marL="228600" lvl="0" indent="-228600" algn="just" eaLnBrk="1" hangingPunct="1"/>
            <a:endParaRPr lang="pl-PL" sz="2000"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330148658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lstStyle/>
          <a:p>
            <a:pPr lvl="0" algn="just" eaLnBrk="1" hangingPunct="1">
              <a:defRPr/>
            </a:pPr>
            <a:endParaRPr lang="pl-PL" sz="2400" dirty="0" smtClean="0">
              <a:solidFill>
                <a:prstClr val="black"/>
              </a:solidFill>
              <a:latin typeface="Calibri Light"/>
              <a:cs typeface="+mn-cs"/>
            </a:endParaRPr>
          </a:p>
          <a:p>
            <a:pPr lvl="0" algn="just" eaLnBrk="1" hangingPunct="1">
              <a:defRPr/>
            </a:pPr>
            <a:endParaRPr lang="pl-PL" sz="2400" dirty="0" smtClean="0">
              <a:solidFill>
                <a:prstClr val="black"/>
              </a:solidFill>
              <a:latin typeface="Calibri Light"/>
              <a:cs typeface="+mn-cs"/>
            </a:endParaRPr>
          </a:p>
          <a:p>
            <a:pPr lvl="0" algn="just" eaLnBrk="1" hangingPunct="1">
              <a:defRPr/>
            </a:pPr>
            <a:r>
              <a:rPr lang="pl-PL" sz="2400" dirty="0" smtClean="0">
                <a:solidFill>
                  <a:prstClr val="black"/>
                </a:solidFill>
                <a:latin typeface="Calibri Light"/>
                <a:cs typeface="+mn-cs"/>
              </a:rPr>
              <a:t>ABI </a:t>
            </a:r>
            <a:r>
              <a:rPr lang="pl-PL" sz="2400" dirty="0">
                <a:solidFill>
                  <a:prstClr val="black"/>
                </a:solidFill>
                <a:latin typeface="Calibri Light"/>
                <a:cs typeface="+mn-cs"/>
              </a:rPr>
              <a:t>podlega bezpośrednio kierownikowi jednostki organizacyjnej lub osobie fizycznej będącej ADO.</a:t>
            </a:r>
          </a:p>
          <a:p>
            <a:pPr lvl="0" algn="just" eaLnBrk="1" hangingPunct="1">
              <a:defRPr/>
            </a:pPr>
            <a:endParaRPr lang="pl-PL" sz="2400" dirty="0" smtClean="0">
              <a:solidFill>
                <a:prstClr val="black"/>
              </a:solidFill>
              <a:latin typeface="Calibri Light"/>
              <a:cs typeface="+mn-cs"/>
            </a:endParaRPr>
          </a:p>
          <a:p>
            <a:pPr lvl="0" algn="just" eaLnBrk="1" hangingPunct="1">
              <a:defRPr/>
            </a:pPr>
            <a:endParaRPr lang="pl-PL" sz="2400" dirty="0">
              <a:solidFill>
                <a:prstClr val="black"/>
              </a:solidFill>
              <a:latin typeface="Calibri Light"/>
              <a:cs typeface="+mn-cs"/>
            </a:endParaRPr>
          </a:p>
          <a:p>
            <a:pPr lvl="0" algn="just" eaLnBrk="1" hangingPunct="1">
              <a:defRPr/>
            </a:pPr>
            <a:r>
              <a:rPr lang="pl-PL" sz="2400" dirty="0">
                <a:solidFill>
                  <a:prstClr val="black"/>
                </a:solidFill>
                <a:latin typeface="Calibri Light"/>
                <a:cs typeface="+mn-cs"/>
              </a:rPr>
              <a:t>ADO zapewnia środki i organizacyjną odrębność ABI niezbędne do niezależnego wykonywania przez niego </a:t>
            </a:r>
            <a:r>
              <a:rPr lang="pl-PL" sz="2400" dirty="0" smtClean="0">
                <a:solidFill>
                  <a:prstClr val="black"/>
                </a:solidFill>
                <a:latin typeface="Calibri Light"/>
                <a:cs typeface="+mn-cs"/>
              </a:rPr>
              <a:t>zadań</a:t>
            </a:r>
            <a:r>
              <a:rPr lang="pl-PL" sz="2000" dirty="0">
                <a:solidFill>
                  <a:prstClr val="black"/>
                </a:solidFill>
                <a:latin typeface="Calibri Light"/>
                <a:cs typeface="+mn-cs"/>
              </a:rPr>
              <a:t>.</a:t>
            </a:r>
            <a:endParaRPr lang="pl-PL" sz="2400"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2408470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idx="4294967295"/>
          </p:nvPr>
        </p:nvSpPr>
        <p:spPr>
          <a:xfrm>
            <a:off x="1981200" y="142852"/>
            <a:ext cx="8229600" cy="500066"/>
          </a:xfrm>
          <a:prstGeom prst="rect">
            <a:avLst/>
          </a:prstGeom>
        </p:spPr>
        <p:txBody>
          <a:bodyPr/>
          <a:lstStyle/>
          <a:p>
            <a:pPr algn="ctr" eaLnBrk="1" fontAlgn="auto" hangingPunct="1">
              <a:spcAft>
                <a:spcPts val="0"/>
              </a:spcAft>
              <a:defRPr/>
            </a:pPr>
            <a:r>
              <a:rPr lang="pl-PL" sz="2000" b="1" dirty="0">
                <a:solidFill>
                  <a:srgbClr val="2F5597"/>
                </a:solidFill>
              </a:rPr>
              <a:t>Ochrona Danych Osobowych</a:t>
            </a:r>
            <a:endParaRPr lang="pl-PL" sz="2000" dirty="0"/>
          </a:p>
        </p:txBody>
      </p:sp>
      <p:sp>
        <p:nvSpPr>
          <p:cNvPr id="4" name="Symbol zastępczy zawartości 2"/>
          <p:cNvSpPr txBox="1">
            <a:spLocks/>
          </p:cNvSpPr>
          <p:nvPr/>
        </p:nvSpPr>
        <p:spPr>
          <a:xfrm>
            <a:off x="781877" y="1192695"/>
            <a:ext cx="10853531" cy="5116029"/>
          </a:xfrm>
          <a:prstGeom prst="rect">
            <a:avLst/>
          </a:prstGeom>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j-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j-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j-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j-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eaLnBrk="1" hangingPunct="1">
              <a:lnSpc>
                <a:spcPct val="100000"/>
              </a:lnSpc>
              <a:spcBef>
                <a:spcPts val="0"/>
              </a:spcBef>
              <a:buSzPct val="100000"/>
              <a:buFont typeface="Wingdings 2" pitchFamily="18" charset="2"/>
              <a:buNone/>
            </a:pPr>
            <a:r>
              <a:rPr lang="pl-PL" sz="2400" b="1" dirty="0"/>
              <a:t>Miejsca przechowywania informacji:</a:t>
            </a:r>
          </a:p>
          <a:p>
            <a:pPr algn="just" eaLnBrk="1" hangingPunct="1">
              <a:lnSpc>
                <a:spcPct val="150000"/>
              </a:lnSpc>
              <a:buSzPct val="100000"/>
              <a:buFontTx/>
              <a:buChar char="-"/>
            </a:pPr>
            <a:r>
              <a:rPr lang="pl-PL" sz="2000" dirty="0"/>
              <a:t>dokumenty elektroniczne (nośniki, sieć),</a:t>
            </a:r>
          </a:p>
          <a:p>
            <a:pPr algn="just" eaLnBrk="1" hangingPunct="1">
              <a:lnSpc>
                <a:spcPct val="150000"/>
              </a:lnSpc>
              <a:buSzPct val="100000"/>
              <a:buFontTx/>
              <a:buChar char="-"/>
            </a:pPr>
            <a:r>
              <a:rPr lang="pl-PL" sz="2000" dirty="0"/>
              <a:t>sprzęt komputerowy,</a:t>
            </a:r>
          </a:p>
          <a:p>
            <a:pPr algn="just" eaLnBrk="1" hangingPunct="1">
              <a:lnSpc>
                <a:spcPct val="150000"/>
              </a:lnSpc>
              <a:buSzPct val="100000"/>
              <a:buFontTx/>
              <a:buChar char="-"/>
            </a:pPr>
            <a:r>
              <a:rPr lang="pl-PL" sz="2000" dirty="0"/>
              <a:t>poczta, kurierzy,</a:t>
            </a:r>
          </a:p>
          <a:p>
            <a:pPr algn="just" eaLnBrk="1" hangingPunct="1">
              <a:lnSpc>
                <a:spcPct val="150000"/>
              </a:lnSpc>
              <a:buSzPct val="100000"/>
              <a:buFontTx/>
              <a:buChar char="-"/>
            </a:pPr>
            <a:r>
              <a:rPr lang="pl-PL" sz="2000" dirty="0"/>
              <a:t>dokumenty papierowe,</a:t>
            </a:r>
          </a:p>
          <a:p>
            <a:pPr algn="just" eaLnBrk="1" hangingPunct="1">
              <a:lnSpc>
                <a:spcPct val="150000"/>
              </a:lnSpc>
              <a:buSzPct val="100000"/>
              <a:buFontTx/>
              <a:buChar char="-"/>
            </a:pPr>
            <a:r>
              <a:rPr lang="pl-PL" sz="2000" dirty="0"/>
              <a:t>ludzie,</a:t>
            </a:r>
          </a:p>
          <a:p>
            <a:pPr algn="just" eaLnBrk="1" hangingPunct="1">
              <a:lnSpc>
                <a:spcPct val="150000"/>
              </a:lnSpc>
              <a:buSzPct val="100000"/>
              <a:buFontTx/>
              <a:buChar char="-"/>
            </a:pPr>
            <a:r>
              <a:rPr lang="pl-PL" sz="2000" dirty="0"/>
              <a:t>banki, kontrahenci osoby trzecie</a:t>
            </a:r>
            <a:r>
              <a:rPr lang="pl-PL" sz="2000" dirty="0" smtClean="0"/>
              <a:t>.</a:t>
            </a:r>
            <a:endParaRPr lang="pl-PL" sz="2000" dirty="0"/>
          </a:p>
        </p:txBody>
      </p:sp>
    </p:spTree>
    <p:extLst>
      <p:ext uri="{BB962C8B-B14F-4D97-AF65-F5344CB8AC3E}">
        <p14:creationId xmlns:p14="http://schemas.microsoft.com/office/powerpoint/2010/main" val="199309024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lstStyle/>
          <a:p>
            <a:pPr lvl="0" algn="just" eaLnBrk="1" hangingPunct="1">
              <a:defRPr/>
            </a:pPr>
            <a:endParaRPr lang="pl-PL" sz="2400" dirty="0" smtClean="0">
              <a:solidFill>
                <a:prstClr val="black"/>
              </a:solidFill>
              <a:latin typeface="Calibri Light"/>
              <a:cs typeface="+mn-cs"/>
            </a:endParaRPr>
          </a:p>
          <a:p>
            <a:pPr lvl="0" algn="just" eaLnBrk="1" hangingPunct="1">
              <a:defRPr/>
            </a:pPr>
            <a:r>
              <a:rPr lang="pl-PL" sz="2400" dirty="0" smtClean="0">
                <a:solidFill>
                  <a:prstClr val="black"/>
                </a:solidFill>
                <a:latin typeface="Calibri Light"/>
                <a:cs typeface="+mn-cs"/>
              </a:rPr>
              <a:t>W </a:t>
            </a:r>
            <a:r>
              <a:rPr lang="pl-PL" sz="2400" dirty="0">
                <a:solidFill>
                  <a:prstClr val="black"/>
                </a:solidFill>
                <a:latin typeface="Calibri Light"/>
                <a:cs typeface="+mn-cs"/>
              </a:rPr>
              <a:t>przypadku niepowołania ABI zadania określone w art. 36a ust. 2 pkt 1, </a:t>
            </a:r>
            <a:r>
              <a:rPr lang="pl-PL" sz="2400" dirty="0" smtClean="0">
                <a:solidFill>
                  <a:prstClr val="black"/>
                </a:solidFill>
                <a:latin typeface="Calibri Light"/>
                <a:cs typeface="+mn-cs"/>
              </a:rPr>
              <a:t>z wyłączeniem </a:t>
            </a:r>
            <a:r>
              <a:rPr lang="pl-PL" sz="2400" dirty="0">
                <a:solidFill>
                  <a:prstClr val="black"/>
                </a:solidFill>
                <a:latin typeface="Calibri Light"/>
                <a:cs typeface="+mn-cs"/>
              </a:rPr>
              <a:t>obowiązku sporządzania sprawozdania, o którym mowa w art. 36a ust. 2 pkt 1 lit. a, wykonuje administrator danych.</a:t>
            </a:r>
          </a:p>
          <a:p>
            <a:pPr lvl="0" eaLnBrk="1" hangingPunct="1">
              <a:defRPr/>
            </a:pPr>
            <a:endParaRPr lang="pl-PL" sz="2400" dirty="0">
              <a:solidFill>
                <a:prstClr val="black"/>
              </a:solidFill>
              <a:latin typeface="Calibri Light"/>
              <a:cs typeface="+mn-cs"/>
            </a:endParaRPr>
          </a:p>
          <a:p>
            <a:pPr lvl="0" algn="just" eaLnBrk="1" hangingPunct="1">
              <a:defRPr/>
            </a:pPr>
            <a:r>
              <a:rPr lang="pl-PL" sz="2400" dirty="0" smtClean="0">
                <a:solidFill>
                  <a:prstClr val="black"/>
                </a:solidFill>
                <a:latin typeface="Calibri Light"/>
                <a:cs typeface="+mn-cs"/>
              </a:rPr>
              <a:t>Zapewnianie </a:t>
            </a:r>
            <a:r>
              <a:rPr lang="pl-PL" sz="2400" dirty="0">
                <a:solidFill>
                  <a:prstClr val="black"/>
                </a:solidFill>
                <a:latin typeface="Calibri Light"/>
                <a:cs typeface="+mn-cs"/>
              </a:rPr>
              <a:t>przestrzegania przepisów o ochronie danych osobowych, </a:t>
            </a:r>
            <a:r>
              <a:rPr lang="pl-PL" sz="2400" dirty="0" smtClean="0">
                <a:solidFill>
                  <a:prstClr val="black"/>
                </a:solidFill>
                <a:latin typeface="Calibri Light"/>
                <a:cs typeface="+mn-cs"/>
              </a:rPr>
              <a:t>w szczególności przez</a:t>
            </a:r>
            <a:r>
              <a:rPr lang="pl-PL" sz="2400" dirty="0">
                <a:solidFill>
                  <a:prstClr val="black"/>
                </a:solidFill>
                <a:latin typeface="Calibri Light"/>
                <a:cs typeface="+mn-cs"/>
              </a:rPr>
              <a:t>:</a:t>
            </a:r>
          </a:p>
          <a:p>
            <a:pPr lvl="0" algn="just" eaLnBrk="1" hangingPunct="1">
              <a:defRPr/>
            </a:pPr>
            <a:r>
              <a:rPr lang="pl-PL" sz="2400" dirty="0">
                <a:solidFill>
                  <a:prstClr val="black"/>
                </a:solidFill>
                <a:latin typeface="Calibri Light"/>
                <a:cs typeface="+mn-cs"/>
              </a:rPr>
              <a:t>b) nadzorowanie opracowania i aktualizowania dokumentacji, o której mowa w art. 36 ust. 2, oraz przestrzegania zasad w niej określonych,</a:t>
            </a:r>
          </a:p>
          <a:p>
            <a:pPr lvl="0" algn="just" eaLnBrk="1" hangingPunct="1">
              <a:defRPr/>
            </a:pPr>
            <a:r>
              <a:rPr lang="pl-PL" sz="2400" dirty="0">
                <a:solidFill>
                  <a:prstClr val="black"/>
                </a:solidFill>
                <a:latin typeface="Calibri Light"/>
                <a:cs typeface="+mn-cs"/>
              </a:rPr>
              <a:t>c) zapewnianie zapoznania osób upoważnionych do przetwarzania danych osobowych </a:t>
            </a:r>
            <a:r>
              <a:rPr lang="pl-PL" sz="2400" dirty="0" smtClean="0">
                <a:solidFill>
                  <a:prstClr val="black"/>
                </a:solidFill>
                <a:latin typeface="Calibri Light"/>
                <a:cs typeface="+mn-cs"/>
              </a:rPr>
              <a:t>z przepisami </a:t>
            </a:r>
            <a:r>
              <a:rPr lang="pl-PL" sz="2400" dirty="0">
                <a:solidFill>
                  <a:prstClr val="black"/>
                </a:solidFill>
                <a:latin typeface="Calibri Light"/>
                <a:cs typeface="+mn-cs"/>
              </a:rPr>
              <a:t>o ochronie danych osobowych</a:t>
            </a:r>
            <a:r>
              <a:rPr lang="pl-PL" sz="2400" dirty="0" smtClean="0">
                <a:solidFill>
                  <a:prstClr val="black"/>
                </a:solidFill>
                <a:latin typeface="Calibri Light"/>
                <a:cs typeface="+mn-cs"/>
              </a:rPr>
              <a:t>;</a:t>
            </a:r>
            <a:endParaRPr lang="pl-PL" sz="2400"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252817446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313151" y="1825625"/>
            <a:ext cx="11348581" cy="4351338"/>
          </a:xfrm>
        </p:spPr>
        <p:txBody>
          <a:bodyPr>
            <a:normAutofit/>
          </a:bodyPr>
          <a:lstStyle/>
          <a:p>
            <a:pPr algn="just"/>
            <a:endParaRPr lang="pl-PL" sz="3200" dirty="0" smtClean="0">
              <a:solidFill>
                <a:srgbClr val="002060"/>
              </a:solidFill>
              <a:ea typeface="+mj-ea"/>
            </a:endParaRPr>
          </a:p>
          <a:p>
            <a:pPr algn="just"/>
            <a:endParaRPr lang="pl-PL" sz="3200" dirty="0" smtClean="0">
              <a:solidFill>
                <a:srgbClr val="002060"/>
              </a:solidFill>
              <a:ea typeface="+mj-ea"/>
            </a:endParaRPr>
          </a:p>
          <a:p>
            <a:pPr algn="ctr"/>
            <a:r>
              <a:rPr lang="pl-PL" sz="3200" b="1" dirty="0" smtClean="0">
                <a:solidFill>
                  <a:srgbClr val="002060"/>
                </a:solidFill>
                <a:ea typeface="+mj-ea"/>
              </a:rPr>
              <a:t>ZASADY PRZETWARZANIA</a:t>
            </a:r>
          </a:p>
          <a:p>
            <a:pPr algn="ctr"/>
            <a:r>
              <a:rPr lang="pl-PL" sz="3200" b="1" dirty="0" smtClean="0">
                <a:solidFill>
                  <a:srgbClr val="002060"/>
                </a:solidFill>
                <a:ea typeface="+mj-ea"/>
              </a:rPr>
              <a:t>DANYCH OSOBOWYCH</a:t>
            </a:r>
            <a:endParaRPr lang="pl-PL" sz="2400" b="1" dirty="0"/>
          </a:p>
        </p:txBody>
      </p:sp>
    </p:spTree>
    <p:extLst>
      <p:ext uri="{BB962C8B-B14F-4D97-AF65-F5344CB8AC3E}">
        <p14:creationId xmlns:p14="http://schemas.microsoft.com/office/powerpoint/2010/main" val="14015333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lstStyle/>
          <a:p>
            <a:pPr lvl="0" algn="just" eaLnBrk="1" hangingPunct="1">
              <a:defRPr/>
            </a:pPr>
            <a:r>
              <a:rPr lang="pl-PL" sz="2400" b="1" u="sng" dirty="0">
                <a:solidFill>
                  <a:prstClr val="black"/>
                </a:solidFill>
                <a:latin typeface="Calibri Light"/>
                <a:cs typeface="+mn-cs"/>
              </a:rPr>
              <a:t>Przetwarzanie danych osobowych </a:t>
            </a:r>
            <a:r>
              <a:rPr lang="pl-PL" sz="2400" b="1" dirty="0">
                <a:solidFill>
                  <a:prstClr val="black"/>
                </a:solidFill>
                <a:latin typeface="Calibri Light"/>
                <a:cs typeface="+mn-cs"/>
              </a:rPr>
              <a:t>– </a:t>
            </a:r>
            <a:r>
              <a:rPr lang="pl-PL" sz="2400" dirty="0">
                <a:solidFill>
                  <a:prstClr val="black"/>
                </a:solidFill>
                <a:latin typeface="Calibri Light"/>
                <a:cs typeface="+mn-cs"/>
              </a:rPr>
              <a:t>są nimi jakiekolwiek operacje wykonywane </a:t>
            </a:r>
            <a:r>
              <a:rPr lang="pl-PL" sz="2400" dirty="0" smtClean="0">
                <a:solidFill>
                  <a:prstClr val="black"/>
                </a:solidFill>
                <a:latin typeface="Calibri Light"/>
                <a:cs typeface="+mn-cs"/>
              </a:rPr>
              <a:t>na danych </a:t>
            </a:r>
            <a:r>
              <a:rPr lang="pl-PL" sz="2400" dirty="0">
                <a:solidFill>
                  <a:prstClr val="black"/>
                </a:solidFill>
                <a:latin typeface="Calibri Light"/>
                <a:cs typeface="+mn-cs"/>
              </a:rPr>
              <a:t>osobowych, takie jak: </a:t>
            </a:r>
          </a:p>
          <a:p>
            <a:pPr lvl="0" algn="just" eaLnBrk="1" hangingPunct="1">
              <a:defRPr/>
            </a:pPr>
            <a:r>
              <a:rPr lang="pl-PL" sz="2400" dirty="0">
                <a:solidFill>
                  <a:prstClr val="black"/>
                </a:solidFill>
                <a:latin typeface="Calibri Light"/>
                <a:cs typeface="+mn-cs"/>
              </a:rPr>
              <a:t>- zbieranie,</a:t>
            </a:r>
          </a:p>
          <a:p>
            <a:pPr lvl="0" algn="just" eaLnBrk="1" hangingPunct="1">
              <a:defRPr/>
            </a:pPr>
            <a:r>
              <a:rPr lang="pl-PL" sz="2400" dirty="0">
                <a:solidFill>
                  <a:prstClr val="black"/>
                </a:solidFill>
                <a:latin typeface="Calibri Light"/>
                <a:cs typeface="+mn-cs"/>
              </a:rPr>
              <a:t>- utrwalanie, </a:t>
            </a:r>
          </a:p>
          <a:p>
            <a:pPr lvl="0" algn="just" eaLnBrk="1" hangingPunct="1">
              <a:defRPr/>
            </a:pPr>
            <a:r>
              <a:rPr lang="pl-PL" sz="2400" dirty="0">
                <a:solidFill>
                  <a:prstClr val="black"/>
                </a:solidFill>
                <a:latin typeface="Calibri Light"/>
                <a:cs typeface="+mn-cs"/>
              </a:rPr>
              <a:t>- przechowywanie, </a:t>
            </a:r>
          </a:p>
          <a:p>
            <a:pPr lvl="0" algn="just" eaLnBrk="1" hangingPunct="1">
              <a:defRPr/>
            </a:pPr>
            <a:r>
              <a:rPr lang="pl-PL" sz="2400" dirty="0">
                <a:solidFill>
                  <a:prstClr val="black"/>
                </a:solidFill>
                <a:latin typeface="Calibri Light"/>
                <a:cs typeface="+mn-cs"/>
              </a:rPr>
              <a:t>- opracowywanie, </a:t>
            </a:r>
          </a:p>
          <a:p>
            <a:pPr lvl="0" algn="just" eaLnBrk="1" hangingPunct="1">
              <a:defRPr/>
            </a:pPr>
            <a:r>
              <a:rPr lang="pl-PL" sz="2400" dirty="0">
                <a:solidFill>
                  <a:prstClr val="black"/>
                </a:solidFill>
                <a:latin typeface="Calibri Light"/>
                <a:cs typeface="+mn-cs"/>
              </a:rPr>
              <a:t>- zmienianie, </a:t>
            </a:r>
          </a:p>
          <a:p>
            <a:pPr lvl="0" algn="just" eaLnBrk="1" hangingPunct="1">
              <a:defRPr/>
            </a:pPr>
            <a:r>
              <a:rPr lang="pl-PL" sz="2400" dirty="0">
                <a:solidFill>
                  <a:prstClr val="black"/>
                </a:solidFill>
                <a:latin typeface="Calibri Light"/>
                <a:cs typeface="+mn-cs"/>
              </a:rPr>
              <a:t>- </a:t>
            </a:r>
            <a:r>
              <a:rPr lang="pl-PL" sz="2400" u="sng" dirty="0">
                <a:solidFill>
                  <a:srgbClr val="00B050"/>
                </a:solidFill>
                <a:latin typeface="Calibri Light"/>
                <a:cs typeface="+mn-cs"/>
              </a:rPr>
              <a:t>udostępnianie</a:t>
            </a:r>
            <a:r>
              <a:rPr lang="pl-PL" sz="2400" dirty="0">
                <a:solidFill>
                  <a:prstClr val="black"/>
                </a:solidFill>
                <a:latin typeface="Calibri Light"/>
                <a:cs typeface="+mn-cs"/>
              </a:rPr>
              <a:t>,</a:t>
            </a:r>
          </a:p>
          <a:p>
            <a:pPr lvl="0" algn="just" eaLnBrk="1" hangingPunct="1">
              <a:defRPr/>
            </a:pPr>
            <a:r>
              <a:rPr lang="pl-PL" sz="2400" dirty="0">
                <a:solidFill>
                  <a:prstClr val="black"/>
                </a:solidFill>
                <a:latin typeface="Calibri Light"/>
                <a:cs typeface="+mn-cs"/>
              </a:rPr>
              <a:t>- usuwanie, </a:t>
            </a:r>
          </a:p>
          <a:p>
            <a:pPr lvl="0" algn="just" eaLnBrk="1" hangingPunct="1">
              <a:defRPr/>
            </a:pPr>
            <a:r>
              <a:rPr lang="pl-PL" sz="2400" dirty="0">
                <a:solidFill>
                  <a:prstClr val="black"/>
                </a:solidFill>
                <a:latin typeface="Calibri Light"/>
                <a:cs typeface="+mn-cs"/>
              </a:rPr>
              <a:t>a zwłaszcza te, które wykonuje się w systemach informatycznych</a:t>
            </a:r>
            <a:r>
              <a:rPr lang="pl-PL" sz="2400" dirty="0" smtClean="0">
                <a:solidFill>
                  <a:prstClr val="black"/>
                </a:solidFill>
                <a:latin typeface="Calibri Light"/>
                <a:cs typeface="+mn-cs"/>
              </a:rPr>
              <a:t>.</a:t>
            </a:r>
            <a:endParaRPr lang="pl-PL" sz="2400"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105854464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lstStyle/>
          <a:p>
            <a:pPr lvl="0" algn="just" eaLnBrk="1" hangingPunct="1"/>
            <a:r>
              <a:rPr lang="pl-PL" sz="2400" b="1" dirty="0">
                <a:solidFill>
                  <a:prstClr val="black"/>
                </a:solidFill>
                <a:latin typeface="Calibri Light"/>
                <a:cs typeface="+mn-cs"/>
              </a:rPr>
              <a:t>Kategorie przetwarzanych danych:</a:t>
            </a:r>
          </a:p>
          <a:p>
            <a:pPr lvl="0" algn="just" eaLnBrk="1" hangingPunct="1"/>
            <a:r>
              <a:rPr lang="pl-PL" sz="2400" dirty="0">
                <a:solidFill>
                  <a:prstClr val="black"/>
                </a:solidFill>
                <a:latin typeface="Calibri Light"/>
                <a:cs typeface="+mn-cs"/>
              </a:rPr>
              <a:t>Dane </a:t>
            </a:r>
            <a:r>
              <a:rPr lang="pl-PL" sz="2400" dirty="0" smtClean="0">
                <a:solidFill>
                  <a:prstClr val="black"/>
                </a:solidFill>
                <a:latin typeface="Calibri Light"/>
                <a:cs typeface="+mn-cs"/>
              </a:rPr>
              <a:t>wrażliwe:</a:t>
            </a:r>
            <a:endParaRPr lang="pl-PL" sz="2400" dirty="0">
              <a:solidFill>
                <a:prstClr val="black"/>
              </a:solidFill>
              <a:latin typeface="Calibri Light"/>
              <a:cs typeface="+mn-cs"/>
            </a:endParaRPr>
          </a:p>
          <a:p>
            <a:pPr lvl="0" algn="just" eaLnBrk="1" hangingPunct="1">
              <a:spcBef>
                <a:spcPts val="600"/>
              </a:spcBef>
            </a:pPr>
            <a:r>
              <a:rPr lang="pl-PL" sz="1400" dirty="0">
                <a:solidFill>
                  <a:prstClr val="black"/>
                </a:solidFill>
                <a:latin typeface="Calibri Light"/>
                <a:cs typeface="+mn-cs"/>
              </a:rPr>
              <a:t>a) pochodzenia rasowego lub etnicznego, </a:t>
            </a:r>
          </a:p>
          <a:p>
            <a:pPr lvl="0" algn="just" eaLnBrk="1" hangingPunct="1">
              <a:spcBef>
                <a:spcPts val="600"/>
              </a:spcBef>
            </a:pPr>
            <a:r>
              <a:rPr lang="pl-PL" sz="1400" dirty="0">
                <a:solidFill>
                  <a:prstClr val="black"/>
                </a:solidFill>
                <a:latin typeface="Calibri Light"/>
                <a:cs typeface="+mn-cs"/>
              </a:rPr>
              <a:t>b) poglądów politycznych, </a:t>
            </a:r>
          </a:p>
          <a:p>
            <a:pPr lvl="0" algn="just" eaLnBrk="1" hangingPunct="1">
              <a:spcBef>
                <a:spcPts val="600"/>
              </a:spcBef>
            </a:pPr>
            <a:r>
              <a:rPr lang="pl-PL" sz="1400" dirty="0">
                <a:solidFill>
                  <a:prstClr val="black"/>
                </a:solidFill>
                <a:latin typeface="Calibri Light"/>
                <a:cs typeface="+mn-cs"/>
              </a:rPr>
              <a:t>c) przekonań religijnych lub filozoficznych (</a:t>
            </a:r>
            <a:r>
              <a:rPr lang="pl-PL" sz="1400" i="1" dirty="0">
                <a:solidFill>
                  <a:prstClr val="black"/>
                </a:solidFill>
                <a:latin typeface="Calibri Light"/>
                <a:cs typeface="+mn-cs"/>
              </a:rPr>
              <a:t>odnosi się to także do postawy ateistycznej lub agnostycznej, kategoria ta nie obejmuje natomiast przekonań moralnych</a:t>
            </a:r>
            <a:r>
              <a:rPr lang="pl-PL" sz="1400" dirty="0">
                <a:solidFill>
                  <a:prstClr val="black"/>
                </a:solidFill>
                <a:latin typeface="Calibri Light"/>
                <a:cs typeface="+mn-cs"/>
              </a:rPr>
              <a:t>), </a:t>
            </a:r>
          </a:p>
          <a:p>
            <a:pPr lvl="0" algn="just" eaLnBrk="1" hangingPunct="1">
              <a:spcBef>
                <a:spcPts val="600"/>
              </a:spcBef>
            </a:pPr>
            <a:r>
              <a:rPr lang="pl-PL" sz="1400" dirty="0">
                <a:solidFill>
                  <a:prstClr val="black"/>
                </a:solidFill>
                <a:latin typeface="Calibri Light"/>
                <a:cs typeface="+mn-cs"/>
              </a:rPr>
              <a:t>d) przynależności wyznaniowej, partyjnej lub związkowej (</a:t>
            </a:r>
            <a:r>
              <a:rPr lang="pl-PL" sz="1400" i="1" dirty="0">
                <a:solidFill>
                  <a:prstClr val="black"/>
                </a:solidFill>
                <a:latin typeface="Calibri Light"/>
                <a:cs typeface="+mn-cs"/>
              </a:rPr>
              <a:t>także fakt </a:t>
            </a:r>
            <a:r>
              <a:rPr lang="pl-PL" sz="1400" i="1" dirty="0" err="1">
                <a:solidFill>
                  <a:prstClr val="black"/>
                </a:solidFill>
                <a:latin typeface="Calibri Light"/>
                <a:cs typeface="+mn-cs"/>
              </a:rPr>
              <a:t>nieprzynależności</a:t>
            </a:r>
            <a:r>
              <a:rPr lang="pl-PL" sz="1400" i="1" dirty="0">
                <a:solidFill>
                  <a:prstClr val="black"/>
                </a:solidFill>
                <a:latin typeface="Calibri Light"/>
                <a:cs typeface="+mn-cs"/>
              </a:rPr>
              <a:t> i wystąpienia z organizacji</a:t>
            </a:r>
            <a:r>
              <a:rPr lang="pl-PL" sz="1400" dirty="0">
                <a:solidFill>
                  <a:prstClr val="black"/>
                </a:solidFill>
                <a:latin typeface="Calibri Light"/>
                <a:cs typeface="+mn-cs"/>
              </a:rPr>
              <a:t>), </a:t>
            </a:r>
          </a:p>
          <a:p>
            <a:pPr lvl="0" algn="just" eaLnBrk="1" hangingPunct="1">
              <a:spcBef>
                <a:spcPts val="600"/>
              </a:spcBef>
            </a:pPr>
            <a:r>
              <a:rPr lang="pl-PL" sz="1400" dirty="0">
                <a:solidFill>
                  <a:prstClr val="black"/>
                </a:solidFill>
                <a:latin typeface="Calibri Light"/>
                <a:cs typeface="+mn-cs"/>
              </a:rPr>
              <a:t>e) stanu zdrowia, </a:t>
            </a:r>
          </a:p>
          <a:p>
            <a:pPr lvl="0" algn="just" eaLnBrk="1" hangingPunct="1">
              <a:spcBef>
                <a:spcPts val="600"/>
              </a:spcBef>
            </a:pPr>
            <a:r>
              <a:rPr lang="pl-PL" sz="1400" dirty="0">
                <a:solidFill>
                  <a:prstClr val="black"/>
                </a:solidFill>
                <a:latin typeface="Calibri Light"/>
                <a:cs typeface="+mn-cs"/>
              </a:rPr>
              <a:t>f) kodu genetycznego, </a:t>
            </a:r>
          </a:p>
          <a:p>
            <a:pPr lvl="0" algn="just" eaLnBrk="1" hangingPunct="1">
              <a:spcBef>
                <a:spcPts val="600"/>
              </a:spcBef>
            </a:pPr>
            <a:r>
              <a:rPr lang="pl-PL" sz="1400" dirty="0">
                <a:solidFill>
                  <a:prstClr val="black"/>
                </a:solidFill>
                <a:latin typeface="Calibri Light"/>
                <a:cs typeface="+mn-cs"/>
              </a:rPr>
              <a:t>g) nałogów (w tym poddania się lub przerwania leczenia odwykowego, uczestniczenia w grupach i organizacjach stawiających sobie za cel walkę </a:t>
            </a:r>
            <a:r>
              <a:rPr lang="pl-PL" sz="1400" dirty="0" smtClean="0">
                <a:solidFill>
                  <a:prstClr val="black"/>
                </a:solidFill>
                <a:latin typeface="Calibri Light"/>
                <a:cs typeface="+mn-cs"/>
              </a:rPr>
              <a:t>z uzależnieniami</a:t>
            </a:r>
            <a:r>
              <a:rPr lang="pl-PL" sz="1400" dirty="0">
                <a:solidFill>
                  <a:prstClr val="black"/>
                </a:solidFill>
                <a:latin typeface="Calibri Light"/>
                <a:cs typeface="+mn-cs"/>
              </a:rPr>
              <a:t>), </a:t>
            </a:r>
          </a:p>
          <a:p>
            <a:pPr lvl="0" algn="just" eaLnBrk="1" hangingPunct="1">
              <a:spcBef>
                <a:spcPts val="600"/>
              </a:spcBef>
            </a:pPr>
            <a:r>
              <a:rPr lang="pl-PL" sz="1400" dirty="0">
                <a:solidFill>
                  <a:prstClr val="black"/>
                </a:solidFill>
                <a:latin typeface="Calibri Light"/>
                <a:cs typeface="+mn-cs"/>
              </a:rPr>
              <a:t>h) życia seksualnego, </a:t>
            </a:r>
          </a:p>
          <a:p>
            <a:pPr lvl="0" algn="just" eaLnBrk="1" hangingPunct="1">
              <a:spcBef>
                <a:spcPts val="600"/>
              </a:spcBef>
            </a:pPr>
            <a:r>
              <a:rPr lang="pl-PL" sz="1400" dirty="0">
                <a:solidFill>
                  <a:prstClr val="black"/>
                </a:solidFill>
                <a:latin typeface="Calibri Light"/>
                <a:cs typeface="+mn-cs"/>
              </a:rPr>
              <a:t>i) </a:t>
            </a:r>
            <a:r>
              <a:rPr lang="pl-PL" sz="1400" dirty="0" err="1">
                <a:solidFill>
                  <a:prstClr val="black"/>
                </a:solidFill>
                <a:latin typeface="Calibri Light"/>
                <a:cs typeface="+mn-cs"/>
              </a:rPr>
              <a:t>skazań</a:t>
            </a:r>
            <a:r>
              <a:rPr lang="pl-PL" sz="1400" dirty="0">
                <a:solidFill>
                  <a:prstClr val="black"/>
                </a:solidFill>
                <a:latin typeface="Calibri Light"/>
                <a:cs typeface="+mn-cs"/>
              </a:rPr>
              <a:t>, orzeczeń o ukaraniu, mandatów karnych oraz innych orzeczeń wydanych w postępowaniu sądowym lub administracyjnym.</a:t>
            </a:r>
            <a:r>
              <a:rPr lang="pl-PL" sz="2000" dirty="0">
                <a:solidFill>
                  <a:prstClr val="black"/>
                </a:solidFill>
                <a:latin typeface="Calibri Light"/>
                <a:cs typeface="+mn-cs"/>
              </a:rPr>
              <a:t> </a:t>
            </a:r>
          </a:p>
          <a:p>
            <a:pPr lvl="0" algn="r" eaLnBrk="1" hangingPunct="1">
              <a:spcBef>
                <a:spcPts val="600"/>
              </a:spcBef>
            </a:pPr>
            <a:r>
              <a:rPr lang="pl-PL" sz="900" dirty="0">
                <a:solidFill>
                  <a:prstClr val="black"/>
                </a:solidFill>
                <a:latin typeface="Calibri Light"/>
                <a:cs typeface="+mn-cs"/>
              </a:rPr>
              <a:t>(art. 27 ODO)</a:t>
            </a:r>
          </a:p>
          <a:p>
            <a:pPr lvl="0" algn="just" eaLnBrk="1" hangingPunct="1"/>
            <a:r>
              <a:rPr lang="pl-PL" sz="2400" dirty="0">
                <a:solidFill>
                  <a:prstClr val="black"/>
                </a:solidFill>
                <a:latin typeface="Calibri Light"/>
                <a:cs typeface="+mn-cs"/>
              </a:rPr>
              <a:t>Dane </a:t>
            </a:r>
            <a:r>
              <a:rPr lang="pl-PL" sz="2400" dirty="0" smtClean="0">
                <a:solidFill>
                  <a:prstClr val="black"/>
                </a:solidFill>
                <a:latin typeface="Calibri Light"/>
                <a:cs typeface="+mn-cs"/>
              </a:rPr>
              <a:t>zwykłe:</a:t>
            </a:r>
            <a:endParaRPr lang="pl-PL" sz="2400" dirty="0">
              <a:solidFill>
                <a:prstClr val="black"/>
              </a:solidFill>
              <a:latin typeface="Calibri Light"/>
              <a:cs typeface="+mn-cs"/>
            </a:endParaRPr>
          </a:p>
          <a:p>
            <a:pPr lvl="0" algn="just" eaLnBrk="1" hangingPunct="1"/>
            <a:r>
              <a:rPr lang="pl-PL" sz="1400" dirty="0" smtClean="0">
                <a:solidFill>
                  <a:prstClr val="black"/>
                </a:solidFill>
                <a:latin typeface="Calibri Light"/>
                <a:cs typeface="+mn-cs"/>
              </a:rPr>
              <a:t>np</a:t>
            </a:r>
            <a:r>
              <a:rPr lang="pl-PL" sz="1400" dirty="0">
                <a:solidFill>
                  <a:prstClr val="black"/>
                </a:solidFill>
                <a:latin typeface="Calibri Light"/>
                <a:cs typeface="+mn-cs"/>
              </a:rPr>
              <a:t>. i</a:t>
            </a:r>
            <a:r>
              <a:rPr lang="pl-PL" sz="1400" dirty="0" smtClean="0">
                <a:solidFill>
                  <a:prstClr val="black"/>
                </a:solidFill>
                <a:latin typeface="Calibri Light"/>
                <a:cs typeface="+mn-cs"/>
              </a:rPr>
              <a:t>mię, </a:t>
            </a:r>
            <a:r>
              <a:rPr lang="pl-PL" sz="1400" dirty="0">
                <a:solidFill>
                  <a:prstClr val="black"/>
                </a:solidFill>
                <a:latin typeface="Calibri Light"/>
                <a:cs typeface="+mn-cs"/>
              </a:rPr>
              <a:t>nazwisko, </a:t>
            </a:r>
            <a:r>
              <a:rPr lang="pl-PL" sz="1400" dirty="0" smtClean="0">
                <a:solidFill>
                  <a:prstClr val="black"/>
                </a:solidFill>
                <a:latin typeface="Calibri Light"/>
                <a:cs typeface="+mn-cs"/>
              </a:rPr>
              <a:t>adres</a:t>
            </a:r>
            <a:r>
              <a:rPr lang="pl-PL" sz="1400" dirty="0">
                <a:solidFill>
                  <a:prstClr val="black"/>
                </a:solidFill>
                <a:latin typeface="Calibri Light"/>
                <a:cs typeface="+mn-cs"/>
              </a:rPr>
              <a:t>.</a:t>
            </a: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91470396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313151" y="1825625"/>
            <a:ext cx="11348581" cy="4351338"/>
          </a:xfrm>
        </p:spPr>
        <p:txBody>
          <a:bodyPr>
            <a:normAutofit/>
          </a:bodyPr>
          <a:lstStyle/>
          <a:p>
            <a:pPr algn="just"/>
            <a:endParaRPr lang="pl-PL" sz="3200" dirty="0" smtClean="0">
              <a:solidFill>
                <a:srgbClr val="002060"/>
              </a:solidFill>
              <a:ea typeface="+mj-ea"/>
            </a:endParaRPr>
          </a:p>
          <a:p>
            <a:pPr algn="just"/>
            <a:endParaRPr lang="pl-PL" sz="3200" dirty="0" smtClean="0">
              <a:solidFill>
                <a:srgbClr val="002060"/>
              </a:solidFill>
              <a:ea typeface="+mj-ea"/>
            </a:endParaRPr>
          </a:p>
          <a:p>
            <a:pPr algn="ctr"/>
            <a:r>
              <a:rPr lang="pl-PL" sz="3200" b="1" dirty="0" smtClean="0">
                <a:solidFill>
                  <a:srgbClr val="002060"/>
                </a:solidFill>
                <a:ea typeface="+mj-ea"/>
              </a:rPr>
              <a:t>DANE ZWYKŁE</a:t>
            </a:r>
            <a:endParaRPr lang="pl-PL" sz="2400" b="1" dirty="0"/>
          </a:p>
        </p:txBody>
      </p:sp>
    </p:spTree>
    <p:extLst>
      <p:ext uri="{BB962C8B-B14F-4D97-AF65-F5344CB8AC3E}">
        <p14:creationId xmlns:p14="http://schemas.microsoft.com/office/powerpoint/2010/main" val="8683378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lstStyle/>
          <a:p>
            <a:pPr lvl="0" algn="just" eaLnBrk="1" hangingPunct="1">
              <a:defRPr/>
            </a:pPr>
            <a:r>
              <a:rPr lang="pl-PL" sz="2400" b="1" dirty="0">
                <a:solidFill>
                  <a:prstClr val="black"/>
                </a:solidFill>
                <a:latin typeface="Calibri Light"/>
                <a:cs typeface="+mn-cs"/>
              </a:rPr>
              <a:t>KIEDY MOŻNA PRZETWARZAĆ DANE OSOBOWE </a:t>
            </a:r>
            <a:r>
              <a:rPr lang="pl-PL" sz="2400" b="1" dirty="0">
                <a:solidFill>
                  <a:srgbClr val="2F5597"/>
                </a:solidFill>
                <a:latin typeface="Calibri Light"/>
                <a:cs typeface="+mn-cs"/>
              </a:rPr>
              <a:t>(tylko wtedy):</a:t>
            </a:r>
          </a:p>
          <a:p>
            <a:pPr lvl="0" algn="just" eaLnBrk="1" hangingPunct="1">
              <a:defRPr/>
            </a:pPr>
            <a:endParaRPr lang="pl-PL" b="1" dirty="0">
              <a:solidFill>
                <a:prstClr val="black"/>
              </a:solidFill>
              <a:latin typeface="Calibri Light"/>
              <a:cs typeface="+mn-cs"/>
            </a:endParaRPr>
          </a:p>
          <a:p>
            <a:pPr marL="342900" lvl="0" indent="-342900" algn="just" eaLnBrk="1" hangingPunct="1">
              <a:buFont typeface="+mj-lt"/>
              <a:buAutoNum type="arabicPeriod"/>
              <a:defRPr/>
            </a:pPr>
            <a:r>
              <a:rPr lang="pl-PL" dirty="0">
                <a:solidFill>
                  <a:prstClr val="black"/>
                </a:solidFill>
                <a:latin typeface="Calibri Light"/>
                <a:cs typeface="+mn-cs"/>
              </a:rPr>
              <a:t>osoba, której dane dotyczą, wyrazi na to zgodę, chyba że chodzi o usunięcie dotyczących jej danych,</a:t>
            </a:r>
          </a:p>
          <a:p>
            <a:pPr lvl="0" algn="just" eaLnBrk="1" hangingPunct="1">
              <a:defRPr/>
            </a:pPr>
            <a:r>
              <a:rPr lang="pl-PL" sz="1400" i="1" dirty="0">
                <a:solidFill>
                  <a:prstClr val="black"/>
                </a:solidFill>
                <a:latin typeface="Calibri Light"/>
                <a:cs typeface="+mn-cs"/>
              </a:rPr>
              <a:t>może obejmować również przetwarzanie danych w przyszłości, jeżeli nie zmienia się cel przetwarzania</a:t>
            </a:r>
          </a:p>
          <a:p>
            <a:pPr marL="342900" lvl="0" indent="-342900" algn="just" eaLnBrk="1" hangingPunct="1">
              <a:buFont typeface="+mj-lt"/>
              <a:buAutoNum type="arabicPeriod" startAt="2"/>
              <a:defRPr/>
            </a:pPr>
            <a:r>
              <a:rPr lang="pl-PL" dirty="0">
                <a:solidFill>
                  <a:prstClr val="black"/>
                </a:solidFill>
                <a:latin typeface="Calibri Light"/>
                <a:cs typeface="+mn-cs"/>
              </a:rPr>
              <a:t>jest to niezbędne dla zrealizowania uprawnienia lub spełnienia obowiązku wynikającego z przepisu prawa, </a:t>
            </a:r>
          </a:p>
          <a:p>
            <a:pPr marL="342900" lvl="0" indent="-342900" algn="just" eaLnBrk="1" hangingPunct="1">
              <a:buFont typeface="+mj-lt"/>
              <a:buAutoNum type="arabicPeriod" startAt="2"/>
              <a:defRPr/>
            </a:pPr>
            <a:r>
              <a:rPr lang="pl-PL" dirty="0">
                <a:solidFill>
                  <a:prstClr val="black"/>
                </a:solidFill>
                <a:latin typeface="Calibri Light"/>
                <a:cs typeface="+mn-cs"/>
              </a:rPr>
              <a:t>jest to konieczne do realizacji umowy, gdy osoba, której dane dotyczą, jest jej stroną lub gdy jest to niezbędne </a:t>
            </a:r>
            <a:r>
              <a:rPr lang="pl-PL" dirty="0" smtClean="0">
                <a:solidFill>
                  <a:prstClr val="black"/>
                </a:solidFill>
                <a:latin typeface="Calibri Light"/>
                <a:cs typeface="+mn-cs"/>
              </a:rPr>
              <a:t>do podjęcia </a:t>
            </a:r>
            <a:r>
              <a:rPr lang="pl-PL" dirty="0">
                <a:solidFill>
                  <a:prstClr val="black"/>
                </a:solidFill>
                <a:latin typeface="Calibri Light"/>
                <a:cs typeface="+mn-cs"/>
              </a:rPr>
              <a:t>działań przed zawarciem umowy na żądanie osoby, której dane dotyczą,</a:t>
            </a:r>
          </a:p>
          <a:p>
            <a:pPr marL="342900" lvl="0" indent="-342900" algn="just" eaLnBrk="1" hangingPunct="1">
              <a:buFont typeface="+mj-lt"/>
              <a:buAutoNum type="arabicPeriod" startAt="2"/>
              <a:defRPr/>
            </a:pPr>
            <a:r>
              <a:rPr lang="pl-PL" dirty="0">
                <a:solidFill>
                  <a:prstClr val="black"/>
                </a:solidFill>
                <a:latin typeface="Calibri Light"/>
                <a:cs typeface="+mn-cs"/>
              </a:rPr>
              <a:t>jest niezbędne do wykonania określonych prawem zadań realizowanych dla dobra publicznego, </a:t>
            </a:r>
          </a:p>
          <a:p>
            <a:pPr marL="342900" lvl="0" indent="-342900" algn="just" eaLnBrk="1" hangingPunct="1">
              <a:buFont typeface="+mj-lt"/>
              <a:buAutoNum type="arabicPeriod" startAt="2"/>
              <a:defRPr/>
            </a:pPr>
            <a:r>
              <a:rPr lang="pl-PL" dirty="0">
                <a:solidFill>
                  <a:prstClr val="black"/>
                </a:solidFill>
                <a:latin typeface="Calibri Light"/>
                <a:cs typeface="+mn-cs"/>
              </a:rPr>
              <a:t>jest to niezbędne dla wypełnienia prawnie usprawiedliwionych celów realizowanych przez administratorów danych albo odbiorców danych, a przetwarzanie nie narusza praw i wolności osoby, której dane dotyczą. </a:t>
            </a:r>
          </a:p>
          <a:p>
            <a:pPr lvl="0" algn="just" eaLnBrk="1" hangingPunct="1">
              <a:defRPr/>
            </a:pPr>
            <a:r>
              <a:rPr lang="pl-PL" sz="1400" i="1" dirty="0">
                <a:solidFill>
                  <a:prstClr val="black"/>
                </a:solidFill>
                <a:latin typeface="Calibri Light"/>
                <a:cs typeface="+mn-cs"/>
              </a:rPr>
              <a:t>Za prawnie usprawiedliwiony cel, uważa się w szczególności: </a:t>
            </a:r>
          </a:p>
          <a:p>
            <a:pPr lvl="0" algn="just" eaLnBrk="1" hangingPunct="1">
              <a:defRPr/>
            </a:pPr>
            <a:r>
              <a:rPr lang="pl-PL" sz="1400" i="1" dirty="0">
                <a:solidFill>
                  <a:prstClr val="black"/>
                </a:solidFill>
                <a:latin typeface="Calibri Light"/>
                <a:cs typeface="+mn-cs"/>
              </a:rPr>
              <a:t>- marketing bezpośredni własnych produktów lub usług administratora danych, </a:t>
            </a:r>
          </a:p>
          <a:p>
            <a:pPr lvl="0" algn="just" eaLnBrk="1" hangingPunct="1">
              <a:defRPr/>
            </a:pPr>
            <a:r>
              <a:rPr lang="pl-PL" sz="1400" i="1" dirty="0">
                <a:solidFill>
                  <a:prstClr val="black"/>
                </a:solidFill>
                <a:latin typeface="Calibri Light"/>
                <a:cs typeface="+mn-cs"/>
              </a:rPr>
              <a:t>- dochodzenie roszczeń z tytułu prowadzonej działalności gospodarczej. </a:t>
            </a:r>
          </a:p>
          <a:p>
            <a:pPr lvl="0" algn="r" eaLnBrk="1" hangingPunct="1">
              <a:defRPr/>
            </a:pPr>
            <a:r>
              <a:rPr lang="pl-PL" sz="1000" i="1" dirty="0">
                <a:solidFill>
                  <a:prstClr val="black"/>
                </a:solidFill>
                <a:latin typeface="Calibri Light"/>
                <a:cs typeface="+mn-cs"/>
              </a:rPr>
              <a:t>(art. 23 </a:t>
            </a:r>
            <a:r>
              <a:rPr lang="pl-PL" sz="1000" i="1" dirty="0" err="1">
                <a:solidFill>
                  <a:prstClr val="black"/>
                </a:solidFill>
                <a:latin typeface="Calibri Light"/>
                <a:cs typeface="+mn-cs"/>
              </a:rPr>
              <a:t>o.d.o</a:t>
            </a:r>
            <a:r>
              <a:rPr lang="pl-PL" sz="1000" i="1" dirty="0" smtClean="0">
                <a:solidFill>
                  <a:prstClr val="black"/>
                </a:solidFill>
                <a:latin typeface="Calibri Light"/>
                <a:cs typeface="+mn-cs"/>
              </a:rPr>
              <a:t>.)</a:t>
            </a:r>
            <a:endParaRPr lang="pl-PL" sz="10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371392460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313151" y="1825625"/>
            <a:ext cx="11348581" cy="4351338"/>
          </a:xfrm>
        </p:spPr>
        <p:txBody>
          <a:bodyPr>
            <a:normAutofit/>
          </a:bodyPr>
          <a:lstStyle/>
          <a:p>
            <a:pPr algn="just"/>
            <a:endParaRPr lang="pl-PL" sz="3200" dirty="0" smtClean="0">
              <a:solidFill>
                <a:srgbClr val="002060"/>
              </a:solidFill>
              <a:ea typeface="+mj-ea"/>
            </a:endParaRPr>
          </a:p>
          <a:p>
            <a:pPr algn="just"/>
            <a:endParaRPr lang="pl-PL" sz="3200" dirty="0" smtClean="0">
              <a:solidFill>
                <a:srgbClr val="002060"/>
              </a:solidFill>
              <a:ea typeface="+mj-ea"/>
            </a:endParaRPr>
          </a:p>
          <a:p>
            <a:pPr algn="ctr"/>
            <a:r>
              <a:rPr lang="pl-PL" sz="3200" dirty="0" smtClean="0">
                <a:solidFill>
                  <a:srgbClr val="002060"/>
                </a:solidFill>
                <a:ea typeface="+mj-ea"/>
              </a:rPr>
              <a:t>DANE WRAŻLIWE</a:t>
            </a:r>
            <a:endParaRPr lang="pl-PL" sz="2400" dirty="0"/>
          </a:p>
        </p:txBody>
      </p:sp>
    </p:spTree>
    <p:extLst>
      <p:ext uri="{BB962C8B-B14F-4D97-AF65-F5344CB8AC3E}">
        <p14:creationId xmlns:p14="http://schemas.microsoft.com/office/powerpoint/2010/main" val="41853385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defRPr/>
            </a:pPr>
            <a:r>
              <a:rPr lang="pl-PL" sz="2400" b="1" u="sng" dirty="0">
                <a:solidFill>
                  <a:srgbClr val="2F5597"/>
                </a:solidFill>
                <a:latin typeface="Calibri Light"/>
                <a:cs typeface="+mn-cs"/>
              </a:rPr>
              <a:t>Zabrania się przetwarzania danych ujawniających</a:t>
            </a:r>
            <a:r>
              <a:rPr lang="pl-PL" sz="2400" b="1" u="sng" dirty="0" smtClean="0">
                <a:solidFill>
                  <a:srgbClr val="2F5597"/>
                </a:solidFill>
                <a:latin typeface="Calibri Light"/>
                <a:cs typeface="+mn-cs"/>
              </a:rPr>
              <a:t>:</a:t>
            </a:r>
          </a:p>
          <a:p>
            <a:pPr lvl="0" algn="ctr" eaLnBrk="1" hangingPunct="1">
              <a:defRPr/>
            </a:pPr>
            <a:endParaRPr lang="pl-PL" sz="2400" b="1" u="sng" dirty="0">
              <a:solidFill>
                <a:srgbClr val="2F5597"/>
              </a:solidFill>
              <a:latin typeface="Calibri Light"/>
              <a:cs typeface="+mn-cs"/>
            </a:endParaRPr>
          </a:p>
          <a:p>
            <a:pPr lvl="0" algn="just" eaLnBrk="1" hangingPunct="1">
              <a:defRPr/>
            </a:pPr>
            <a:r>
              <a:rPr lang="pl-PL" sz="2400" dirty="0">
                <a:solidFill>
                  <a:prstClr val="black"/>
                </a:solidFill>
                <a:latin typeface="Calibri Light"/>
                <a:cs typeface="+mn-cs"/>
              </a:rPr>
              <a:t>pochodzenie rasowe lub etniczne, poglądy polityczne, przekonania religijne lub filozoficzne, przynależność wyznaniową, partyjną lub związkową, jak również danych </a:t>
            </a:r>
            <a:r>
              <a:rPr lang="pl-PL" sz="2400" dirty="0" smtClean="0">
                <a:solidFill>
                  <a:prstClr val="black"/>
                </a:solidFill>
                <a:latin typeface="Calibri Light"/>
                <a:cs typeface="+mn-cs"/>
              </a:rPr>
              <a:t>o stanie </a:t>
            </a:r>
            <a:r>
              <a:rPr lang="pl-PL" sz="2400" dirty="0">
                <a:solidFill>
                  <a:prstClr val="black"/>
                </a:solidFill>
                <a:latin typeface="Calibri Light"/>
                <a:cs typeface="+mn-cs"/>
              </a:rPr>
              <a:t>zdrowia, kodzie genetycznym, nałogach lub życiu seksualnym oraz danych dotyczących </a:t>
            </a:r>
            <a:r>
              <a:rPr lang="pl-PL" sz="2400" dirty="0" err="1">
                <a:solidFill>
                  <a:prstClr val="black"/>
                </a:solidFill>
                <a:latin typeface="Calibri Light"/>
                <a:cs typeface="+mn-cs"/>
              </a:rPr>
              <a:t>skazań</a:t>
            </a:r>
            <a:r>
              <a:rPr lang="pl-PL" sz="2400" dirty="0">
                <a:solidFill>
                  <a:prstClr val="black"/>
                </a:solidFill>
                <a:latin typeface="Calibri Light"/>
                <a:cs typeface="+mn-cs"/>
              </a:rPr>
              <a:t>, orzeczeń o ukaraniu i mandatów karnych, a także innych orzeczeń wydanych w postępowaniu sądowym lub administracyjnym. </a:t>
            </a:r>
          </a:p>
          <a:p>
            <a:pPr lvl="0" algn="ctr" eaLnBrk="1" hangingPunct="1">
              <a:defRPr/>
            </a:pPr>
            <a:endParaRPr lang="pl-PL" sz="2400" dirty="0">
              <a:solidFill>
                <a:prstClr val="black"/>
              </a:solidFill>
              <a:latin typeface="Calibri Light"/>
              <a:cs typeface="+mn-cs"/>
            </a:endParaRPr>
          </a:p>
          <a:p>
            <a:pPr lvl="0" algn="ctr" eaLnBrk="1" hangingPunct="1">
              <a:defRPr/>
            </a:pPr>
            <a:endParaRPr lang="pl-PL" sz="2400" dirty="0" smtClean="0">
              <a:solidFill>
                <a:prstClr val="black"/>
              </a:solidFill>
              <a:latin typeface="Calibri Light"/>
              <a:cs typeface="+mn-cs"/>
            </a:endParaRPr>
          </a:p>
          <a:p>
            <a:pPr lvl="0" algn="ctr" eaLnBrk="1" hangingPunct="1">
              <a:defRPr/>
            </a:pPr>
            <a:r>
              <a:rPr lang="pl-PL" sz="2400" b="1" dirty="0" smtClean="0">
                <a:solidFill>
                  <a:prstClr val="black"/>
                </a:solidFill>
                <a:latin typeface="Calibri Light"/>
                <a:cs typeface="+mn-cs"/>
              </a:rPr>
              <a:t>PRZETWARZANIE </a:t>
            </a:r>
            <a:r>
              <a:rPr lang="pl-PL" sz="2400" b="1" dirty="0">
                <a:solidFill>
                  <a:prstClr val="black"/>
                </a:solidFill>
                <a:latin typeface="Calibri Light"/>
                <a:cs typeface="+mn-cs"/>
              </a:rPr>
              <a:t>TO TEŻ UDOSTEPNIANIE!</a:t>
            </a:r>
            <a:endParaRPr lang="pl-PL" sz="2000" b="1" dirty="0">
              <a:solidFill>
                <a:prstClr val="black"/>
              </a:solidFill>
              <a:latin typeface="Calibri Light"/>
              <a:cs typeface="+mn-cs"/>
            </a:endParaRP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54045075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r>
              <a:rPr lang="pl-PL" sz="2400" b="1" dirty="0">
                <a:solidFill>
                  <a:prstClr val="black"/>
                </a:solidFill>
                <a:latin typeface="Calibri Light"/>
                <a:cs typeface="+mn-cs"/>
              </a:rPr>
              <a:t>Jest jednak dopuszczalne, jeżeli: </a:t>
            </a:r>
          </a:p>
          <a:p>
            <a:pPr lvl="0" algn="just" eaLnBrk="1" hangingPunct="1"/>
            <a:endParaRPr lang="pl-PL" sz="2000" b="1" dirty="0">
              <a:solidFill>
                <a:prstClr val="black"/>
              </a:solidFill>
              <a:latin typeface="Calibri Light"/>
              <a:cs typeface="+mn-cs"/>
            </a:endParaRPr>
          </a:p>
          <a:p>
            <a:pPr lvl="0" algn="just" eaLnBrk="1" hangingPunct="1"/>
            <a:r>
              <a:rPr lang="pl-PL" sz="2000" dirty="0">
                <a:solidFill>
                  <a:prstClr val="black"/>
                </a:solidFill>
                <a:latin typeface="Calibri Light"/>
                <a:cs typeface="+mn-cs"/>
              </a:rPr>
              <a:t>1) osoba, której dane dotyczą, </a:t>
            </a:r>
            <a:r>
              <a:rPr lang="pl-PL" sz="2000" u="sng" dirty="0">
                <a:solidFill>
                  <a:prstClr val="black"/>
                </a:solidFill>
                <a:latin typeface="Calibri Light"/>
                <a:cs typeface="+mn-cs"/>
              </a:rPr>
              <a:t>wyrazi  na  to  zgodę</a:t>
            </a:r>
            <a:r>
              <a:rPr lang="pl-PL" sz="2000" dirty="0">
                <a:solidFill>
                  <a:prstClr val="black"/>
                </a:solidFill>
                <a:latin typeface="Calibri Light"/>
                <a:cs typeface="+mn-cs"/>
              </a:rPr>
              <a:t> na </a:t>
            </a:r>
            <a:r>
              <a:rPr lang="pl-PL" sz="2000" u="sng" dirty="0">
                <a:solidFill>
                  <a:srgbClr val="FFC000"/>
                </a:solidFill>
                <a:latin typeface="Calibri Light"/>
                <a:cs typeface="+mn-cs"/>
              </a:rPr>
              <a:t>piśmie</a:t>
            </a:r>
            <a:r>
              <a:rPr lang="pl-PL" sz="2000" dirty="0">
                <a:solidFill>
                  <a:prstClr val="black"/>
                </a:solidFill>
                <a:latin typeface="Calibri Light"/>
                <a:cs typeface="+mn-cs"/>
              </a:rPr>
              <a:t> (</a:t>
            </a:r>
            <a:r>
              <a:rPr lang="pl-PL" sz="2000" i="1" dirty="0">
                <a:solidFill>
                  <a:prstClr val="black"/>
                </a:solidFill>
                <a:latin typeface="Calibri Light"/>
                <a:cs typeface="+mn-cs"/>
              </a:rPr>
              <a:t>dane zwykle można </a:t>
            </a:r>
            <a:r>
              <a:rPr lang="pl-PL" sz="2000" i="1" dirty="0" smtClean="0">
                <a:solidFill>
                  <a:prstClr val="black"/>
                </a:solidFill>
                <a:latin typeface="Calibri Light"/>
                <a:cs typeface="+mn-cs"/>
              </a:rPr>
              <a:t>w inne </a:t>
            </a:r>
            <a:r>
              <a:rPr lang="pl-PL" sz="2000" i="1" dirty="0">
                <a:solidFill>
                  <a:prstClr val="black"/>
                </a:solidFill>
                <a:latin typeface="Calibri Light"/>
                <a:cs typeface="+mn-cs"/>
              </a:rPr>
              <a:t>sposoby</a:t>
            </a:r>
            <a:r>
              <a:rPr lang="pl-PL" sz="2000" dirty="0">
                <a:solidFill>
                  <a:prstClr val="black"/>
                </a:solidFill>
                <a:latin typeface="Calibri Light"/>
                <a:cs typeface="+mn-cs"/>
              </a:rPr>
              <a:t>), chyba że chodzi o usunięcie dotyczących jej danych, </a:t>
            </a:r>
          </a:p>
          <a:p>
            <a:pPr lvl="0" algn="just" eaLnBrk="1" hangingPunct="1"/>
            <a:endParaRPr lang="pl-PL" sz="2000" b="1" dirty="0">
              <a:solidFill>
                <a:prstClr val="black"/>
              </a:solidFill>
              <a:latin typeface="Calibri Light"/>
              <a:cs typeface="+mn-cs"/>
            </a:endParaRPr>
          </a:p>
          <a:p>
            <a:pPr lvl="0" algn="just" eaLnBrk="1" hangingPunct="1"/>
            <a:r>
              <a:rPr lang="pl-PL" sz="2000" dirty="0">
                <a:solidFill>
                  <a:prstClr val="black"/>
                </a:solidFill>
                <a:latin typeface="Calibri Light"/>
                <a:cs typeface="+mn-cs"/>
              </a:rPr>
              <a:t>2) </a:t>
            </a:r>
            <a:r>
              <a:rPr lang="pl-PL" sz="2000" u="sng" dirty="0">
                <a:solidFill>
                  <a:prstClr val="black"/>
                </a:solidFill>
                <a:latin typeface="Calibri Light"/>
                <a:cs typeface="+mn-cs"/>
              </a:rPr>
              <a:t>przepis szczególny innej ustawy zezwala</a:t>
            </a:r>
            <a:r>
              <a:rPr lang="pl-PL" sz="2000" dirty="0">
                <a:solidFill>
                  <a:prstClr val="black"/>
                </a:solidFill>
                <a:latin typeface="Calibri Light"/>
                <a:cs typeface="+mn-cs"/>
              </a:rPr>
              <a:t> na przetwarzanie takich danych bez zgody osoby, której dane dotyczą, i stwarza pełne gwarancje ich ochrony, </a:t>
            </a:r>
          </a:p>
          <a:p>
            <a:pPr lvl="0" algn="just" eaLnBrk="1" hangingPunct="1"/>
            <a:endParaRPr lang="pl-PL" sz="2000" b="1" dirty="0">
              <a:solidFill>
                <a:prstClr val="black"/>
              </a:solidFill>
              <a:latin typeface="Calibri Light"/>
              <a:cs typeface="+mn-cs"/>
            </a:endParaRPr>
          </a:p>
          <a:p>
            <a:pPr lvl="0" algn="just" eaLnBrk="1" hangingPunct="1"/>
            <a:r>
              <a:rPr lang="pl-PL" sz="2000" dirty="0">
                <a:solidFill>
                  <a:prstClr val="black"/>
                </a:solidFill>
                <a:latin typeface="Calibri Light"/>
                <a:cs typeface="+mn-cs"/>
              </a:rPr>
              <a:t>3) </a:t>
            </a:r>
            <a:r>
              <a:rPr lang="pl-PL" sz="2000" u="sng" dirty="0">
                <a:solidFill>
                  <a:prstClr val="black"/>
                </a:solidFill>
                <a:latin typeface="Calibri Light"/>
                <a:cs typeface="+mn-cs"/>
              </a:rPr>
              <a:t>przetwarzanie takich danych jest niezbędne </a:t>
            </a:r>
            <a:r>
              <a:rPr lang="pl-PL" sz="2000" dirty="0">
                <a:solidFill>
                  <a:prstClr val="black"/>
                </a:solidFill>
                <a:latin typeface="Calibri Light"/>
                <a:cs typeface="+mn-cs"/>
              </a:rPr>
              <a:t>do </a:t>
            </a:r>
            <a:r>
              <a:rPr lang="pl-PL" sz="2000" u="sng" dirty="0">
                <a:solidFill>
                  <a:prstClr val="black"/>
                </a:solidFill>
                <a:latin typeface="Calibri Light"/>
                <a:cs typeface="+mn-cs"/>
              </a:rPr>
              <a:t>ochrony żywotnych interesów osoby</a:t>
            </a:r>
            <a:r>
              <a:rPr lang="pl-PL" sz="2000" dirty="0">
                <a:solidFill>
                  <a:prstClr val="black"/>
                </a:solidFill>
                <a:latin typeface="Calibri Light"/>
                <a:cs typeface="+mn-cs"/>
              </a:rPr>
              <a:t>, której dane dotyczą, lub innej osoby, gdy osoba, której dane dotyczą, nie jest fizycznie lub prawnie zdolna </a:t>
            </a:r>
            <a:r>
              <a:rPr lang="pl-PL" sz="2000" dirty="0" smtClean="0">
                <a:solidFill>
                  <a:prstClr val="black"/>
                </a:solidFill>
                <a:latin typeface="Calibri Light"/>
                <a:cs typeface="+mn-cs"/>
              </a:rPr>
              <a:t>do wyrażenia </a:t>
            </a:r>
            <a:r>
              <a:rPr lang="pl-PL" sz="2000" dirty="0">
                <a:solidFill>
                  <a:prstClr val="black"/>
                </a:solidFill>
                <a:latin typeface="Calibri Light"/>
                <a:cs typeface="+mn-cs"/>
              </a:rPr>
              <a:t>zgody, do czasu ustanowienia opiekuna prawnego </a:t>
            </a:r>
            <a:r>
              <a:rPr lang="pl-PL" sz="2000" dirty="0" smtClean="0">
                <a:solidFill>
                  <a:prstClr val="black"/>
                </a:solidFill>
                <a:latin typeface="Calibri Light"/>
                <a:cs typeface="+mn-cs"/>
              </a:rPr>
              <a:t>lub kuratora,</a:t>
            </a:r>
            <a:endParaRPr lang="pl-PL" sz="2000"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235527410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r>
              <a:rPr lang="pl-PL" sz="2400" b="1" dirty="0">
                <a:solidFill>
                  <a:prstClr val="black"/>
                </a:solidFill>
                <a:latin typeface="Calibri Light"/>
                <a:cs typeface="+mn-cs"/>
              </a:rPr>
              <a:t>Jest jednak dopuszczalne, jeżeli</a:t>
            </a:r>
            <a:r>
              <a:rPr lang="pl-PL" sz="2400" b="1" dirty="0" smtClean="0">
                <a:solidFill>
                  <a:prstClr val="black"/>
                </a:solidFill>
                <a:latin typeface="Calibri Light"/>
                <a:cs typeface="+mn-cs"/>
              </a:rPr>
              <a:t>:</a:t>
            </a:r>
          </a:p>
          <a:p>
            <a:pPr lvl="0" algn="ctr" eaLnBrk="1" hangingPunct="1"/>
            <a:endParaRPr lang="pl-PL" sz="2000" b="1" dirty="0">
              <a:solidFill>
                <a:prstClr val="black"/>
              </a:solidFill>
              <a:latin typeface="Calibri Light"/>
              <a:cs typeface="+mn-cs"/>
            </a:endParaRPr>
          </a:p>
          <a:p>
            <a:pPr lvl="0" algn="just" eaLnBrk="1" hangingPunct="1"/>
            <a:r>
              <a:rPr lang="pl-PL" sz="2000" dirty="0" smtClean="0">
                <a:solidFill>
                  <a:prstClr val="black"/>
                </a:solidFill>
                <a:latin typeface="Calibri Light"/>
                <a:cs typeface="+mn-cs"/>
              </a:rPr>
              <a:t>4) jest to niezbędne do wykonania statutowych zadań kościołów i innych związków wyznaniowych, stowarzyszeń, fundacji lub innych niezarobkowych organizacji lub instytucji o celach politycznych, naukowych, religijnych, filozoficznych lub związkowych, pod warunkiem, że przetwarzanie danych dotyczy wyłącznie członków tych organizacji lub instytucji albo osób utrzymujących z nimi stałe kontakty w związku z ich działalnością i zapewnione są </a:t>
            </a:r>
            <a:r>
              <a:rPr lang="pl-PL" sz="2000" u="sng" dirty="0" smtClean="0">
                <a:solidFill>
                  <a:prstClr val="black"/>
                </a:solidFill>
                <a:latin typeface="Calibri Light"/>
                <a:cs typeface="+mn-cs"/>
              </a:rPr>
              <a:t>pełne gwarancje ochrony przetwarzanych danych</a:t>
            </a:r>
            <a:r>
              <a:rPr lang="pl-PL" sz="2000" dirty="0" smtClean="0">
                <a:solidFill>
                  <a:prstClr val="black"/>
                </a:solidFill>
                <a:latin typeface="Calibri Light"/>
                <a:cs typeface="+mn-cs"/>
              </a:rPr>
              <a:t>, </a:t>
            </a:r>
            <a:endParaRPr lang="pl-PL" sz="2000"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1703750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lstStyle/>
          <a:p>
            <a:pPr lvl="0" algn="just"/>
            <a:r>
              <a:rPr lang="pl-PL" sz="2400" b="1" dirty="0">
                <a:solidFill>
                  <a:prstClr val="black"/>
                </a:solidFill>
                <a:latin typeface="Calibri Light"/>
                <a:cs typeface="+mn-cs"/>
              </a:rPr>
              <a:t>Ze względu na umiejscowienie </a:t>
            </a:r>
            <a:r>
              <a:rPr lang="pl-PL" sz="2400" b="1" u="sng" dirty="0">
                <a:solidFill>
                  <a:prstClr val="black"/>
                </a:solidFill>
                <a:latin typeface="Calibri Light"/>
                <a:cs typeface="+mn-cs"/>
              </a:rPr>
              <a:t>źródła zagrożenia</a:t>
            </a:r>
            <a:r>
              <a:rPr lang="pl-PL" sz="2400" b="1" dirty="0">
                <a:solidFill>
                  <a:prstClr val="black"/>
                </a:solidFill>
                <a:latin typeface="Calibri Light"/>
                <a:cs typeface="+mn-cs"/>
              </a:rPr>
              <a:t> dzielimy na:</a:t>
            </a:r>
          </a:p>
          <a:p>
            <a:pPr marL="228600" lvl="0" indent="-228600" algn="just">
              <a:buFont typeface="Arial" panose="020B0604020202020204" pitchFamily="34" charset="0"/>
              <a:buChar char="•"/>
            </a:pPr>
            <a:endParaRPr lang="pl-PL" sz="2800" b="1" dirty="0">
              <a:solidFill>
                <a:prstClr val="black"/>
              </a:solidFill>
              <a:latin typeface="Calibri Light"/>
              <a:cs typeface="+mn-cs"/>
            </a:endParaRPr>
          </a:p>
          <a:p>
            <a:pPr marL="228600" lvl="0" indent="-228600" algn="just">
              <a:buFont typeface="Arial" panose="020B0604020202020204" pitchFamily="34" charset="0"/>
              <a:buChar char="•"/>
            </a:pPr>
            <a:r>
              <a:rPr lang="pl-PL" sz="2400" b="1" dirty="0">
                <a:solidFill>
                  <a:prstClr val="black"/>
                </a:solidFill>
                <a:latin typeface="Calibri Light"/>
                <a:cs typeface="+mn-cs"/>
              </a:rPr>
              <a:t>wewnętrzne - </a:t>
            </a:r>
            <a:r>
              <a:rPr lang="pl-PL" sz="2400" dirty="0">
                <a:solidFill>
                  <a:prstClr val="black"/>
                </a:solidFill>
                <a:latin typeface="Calibri Light"/>
                <a:cs typeface="+mn-cs"/>
              </a:rPr>
              <a:t>mające swoje źródło wewnątrz organizacji użytkującej system informacyjny, wynikające  ze świadomych  lub  nieświadomych działań pracowników,</a:t>
            </a:r>
          </a:p>
          <a:p>
            <a:pPr marL="228600" lvl="0" indent="-228600" algn="just">
              <a:buFont typeface="Arial" panose="020B0604020202020204" pitchFamily="34" charset="0"/>
              <a:buChar char="•"/>
            </a:pPr>
            <a:endParaRPr lang="pl-PL" sz="2400" dirty="0">
              <a:solidFill>
                <a:prstClr val="black"/>
              </a:solidFill>
              <a:latin typeface="Calibri Light"/>
              <a:cs typeface="+mn-cs"/>
            </a:endParaRPr>
          </a:p>
          <a:p>
            <a:pPr marL="228600" lvl="0" indent="-228600" algn="just">
              <a:buFont typeface="Arial" panose="020B0604020202020204" pitchFamily="34" charset="0"/>
              <a:buChar char="•"/>
            </a:pPr>
            <a:r>
              <a:rPr lang="pl-PL" sz="2400" b="1" dirty="0">
                <a:solidFill>
                  <a:prstClr val="black"/>
                </a:solidFill>
                <a:latin typeface="Calibri Light"/>
                <a:cs typeface="+mn-cs"/>
              </a:rPr>
              <a:t>zewnętrzne - </a:t>
            </a:r>
            <a:r>
              <a:rPr lang="pl-PL" sz="2400" dirty="0">
                <a:solidFill>
                  <a:prstClr val="black"/>
                </a:solidFill>
                <a:latin typeface="Calibri Light"/>
                <a:cs typeface="+mn-cs"/>
              </a:rPr>
              <a:t>mające swoje źródło na zewnątrz organizacji (poprzez sieć komputerową, za pośrednictwem programów lub oddziaływujące czynniki środowiskowe).</a:t>
            </a:r>
          </a:p>
        </p:txBody>
      </p:sp>
      <p:sp>
        <p:nvSpPr>
          <p:cNvPr id="5" name="Tytuł 1"/>
          <p:cNvSpPr>
            <a:spLocks noGrp="1"/>
          </p:cNvSpPr>
          <p:nvPr>
            <p:ph type="title" idx="4294967295"/>
          </p:nvPr>
        </p:nvSpPr>
        <p:spPr>
          <a:xfrm>
            <a:off x="1981200" y="142852"/>
            <a:ext cx="8229600" cy="500066"/>
          </a:xfrm>
          <a:prstGeom prst="rect">
            <a:avLst/>
          </a:prstGeom>
        </p:spPr>
        <p:txBody>
          <a:bodyPr/>
          <a:lstStyle/>
          <a:p>
            <a:pPr algn="ctr" eaLnBrk="1" fontAlgn="auto" hangingPunct="1">
              <a:spcAft>
                <a:spcPts val="0"/>
              </a:spcAft>
              <a:defRPr/>
            </a:pPr>
            <a:r>
              <a:rPr lang="pl-PL" sz="2000" b="1" dirty="0">
                <a:solidFill>
                  <a:srgbClr val="2F5597"/>
                </a:solidFill>
              </a:rPr>
              <a:t>Ochrona Danych Osobowych</a:t>
            </a:r>
            <a:endParaRPr lang="pl-PL" sz="2000" dirty="0"/>
          </a:p>
        </p:txBody>
      </p:sp>
    </p:spTree>
    <p:extLst>
      <p:ext uri="{BB962C8B-B14F-4D97-AF65-F5344CB8AC3E}">
        <p14:creationId xmlns:p14="http://schemas.microsoft.com/office/powerpoint/2010/main" val="192018469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defRPr/>
            </a:pPr>
            <a:r>
              <a:rPr lang="pl-PL" sz="2400" b="1" dirty="0">
                <a:solidFill>
                  <a:prstClr val="black"/>
                </a:solidFill>
                <a:latin typeface="Calibri Light"/>
                <a:cs typeface="+mn-cs"/>
              </a:rPr>
              <a:t>Jest jednak dopuszczalne, jeżeli: </a:t>
            </a:r>
          </a:p>
          <a:p>
            <a:pPr lvl="0" algn="just" eaLnBrk="1" hangingPunct="1">
              <a:defRPr/>
            </a:pPr>
            <a:endParaRPr lang="pl-PL" sz="2000" b="1" dirty="0">
              <a:solidFill>
                <a:prstClr val="black"/>
              </a:solidFill>
              <a:latin typeface="Calibri Light"/>
              <a:cs typeface="+mn-cs"/>
            </a:endParaRPr>
          </a:p>
          <a:p>
            <a:pPr lvl="0" algn="just" eaLnBrk="1" hangingPunct="1">
              <a:defRPr/>
            </a:pPr>
            <a:r>
              <a:rPr lang="pl-PL" sz="2000" dirty="0">
                <a:solidFill>
                  <a:prstClr val="black"/>
                </a:solidFill>
                <a:latin typeface="Calibri Light"/>
                <a:cs typeface="+mn-cs"/>
              </a:rPr>
              <a:t>5) przetwarzanie dotyczy danych, które są niezbędne do dochodzenia praw przed sądem, (karne </a:t>
            </a:r>
            <a:r>
              <a:rPr lang="pl-PL" sz="2000" dirty="0" smtClean="0">
                <a:solidFill>
                  <a:prstClr val="black"/>
                </a:solidFill>
                <a:latin typeface="Calibri Light"/>
                <a:cs typeface="+mn-cs"/>
              </a:rPr>
              <a:t>i cywilne</a:t>
            </a:r>
            <a:r>
              <a:rPr lang="pl-PL" sz="2000" dirty="0">
                <a:solidFill>
                  <a:prstClr val="black"/>
                </a:solidFill>
                <a:latin typeface="Calibri Light"/>
                <a:cs typeface="+mn-cs"/>
              </a:rPr>
              <a:t>)</a:t>
            </a:r>
          </a:p>
          <a:p>
            <a:pPr lvl="0" algn="just" eaLnBrk="1" hangingPunct="1">
              <a:defRPr/>
            </a:pPr>
            <a:endParaRPr lang="pl-PL" sz="2000" dirty="0">
              <a:solidFill>
                <a:prstClr val="black"/>
              </a:solidFill>
              <a:latin typeface="Calibri Light"/>
              <a:cs typeface="+mn-cs"/>
            </a:endParaRPr>
          </a:p>
          <a:p>
            <a:pPr lvl="0" algn="just" eaLnBrk="1" hangingPunct="1">
              <a:defRPr/>
            </a:pPr>
            <a:r>
              <a:rPr lang="pl-PL" sz="2000" dirty="0">
                <a:solidFill>
                  <a:prstClr val="black"/>
                </a:solidFill>
                <a:latin typeface="Calibri Light"/>
                <a:cs typeface="+mn-cs"/>
              </a:rPr>
              <a:t>6) przetwarzanie jest niezbędne do wykonania zadań administratora danych odnoszących się </a:t>
            </a:r>
            <a:r>
              <a:rPr lang="pl-PL" sz="2000" u="sng" dirty="0" smtClean="0">
                <a:solidFill>
                  <a:prstClr val="black"/>
                </a:solidFill>
                <a:latin typeface="Calibri Light"/>
                <a:cs typeface="+mn-cs"/>
              </a:rPr>
              <a:t>do zatrudnienia </a:t>
            </a:r>
            <a:r>
              <a:rPr lang="pl-PL" sz="2000" u="sng" dirty="0">
                <a:solidFill>
                  <a:prstClr val="black"/>
                </a:solidFill>
                <a:latin typeface="Calibri Light"/>
                <a:cs typeface="+mn-cs"/>
              </a:rPr>
              <a:t>pracowników</a:t>
            </a:r>
            <a:r>
              <a:rPr lang="pl-PL" sz="2000" dirty="0">
                <a:solidFill>
                  <a:prstClr val="black"/>
                </a:solidFill>
                <a:latin typeface="Calibri Light"/>
                <a:cs typeface="+mn-cs"/>
              </a:rPr>
              <a:t> i innych osób, a zakres przetwarzanych danych jest określony w ustawie, </a:t>
            </a:r>
          </a:p>
          <a:p>
            <a:pPr lvl="0" algn="just" eaLnBrk="1" hangingPunct="1">
              <a:defRPr/>
            </a:pPr>
            <a:endParaRPr lang="pl-PL" sz="2000" dirty="0">
              <a:solidFill>
                <a:prstClr val="black"/>
              </a:solidFill>
              <a:latin typeface="Calibri Light"/>
              <a:cs typeface="+mn-cs"/>
            </a:endParaRPr>
          </a:p>
          <a:p>
            <a:pPr lvl="0" algn="just" eaLnBrk="1" hangingPunct="1">
              <a:defRPr/>
            </a:pPr>
            <a:r>
              <a:rPr lang="pl-PL" sz="2000" dirty="0">
                <a:solidFill>
                  <a:prstClr val="black"/>
                </a:solidFill>
                <a:latin typeface="Calibri Light"/>
                <a:cs typeface="+mn-cs"/>
              </a:rPr>
              <a:t>7) przetwarzanie jest prowadzone w celu ochrony stanu zdrowia, świadczenia usług medycznych </a:t>
            </a:r>
            <a:r>
              <a:rPr lang="pl-PL" sz="2000" dirty="0" smtClean="0">
                <a:solidFill>
                  <a:prstClr val="black"/>
                </a:solidFill>
                <a:latin typeface="Calibri Light"/>
                <a:cs typeface="+mn-cs"/>
              </a:rPr>
              <a:t>lub leczenia </a:t>
            </a:r>
            <a:r>
              <a:rPr lang="pl-PL" sz="2000" dirty="0">
                <a:solidFill>
                  <a:prstClr val="black"/>
                </a:solidFill>
                <a:latin typeface="Calibri Light"/>
                <a:cs typeface="+mn-cs"/>
              </a:rPr>
              <a:t>pacjentów przez osoby trudniące się zawodowo leczeniem lub świadczeniem innych usług medycznych, zarządzania udzielaniem usług medycznych </a:t>
            </a:r>
            <a:r>
              <a:rPr lang="pl-PL" sz="2000" dirty="0" smtClean="0">
                <a:solidFill>
                  <a:prstClr val="black"/>
                </a:solidFill>
                <a:latin typeface="Calibri Light"/>
                <a:cs typeface="+mn-cs"/>
              </a:rPr>
              <a:t>i są </a:t>
            </a:r>
            <a:r>
              <a:rPr lang="pl-PL" sz="2000" dirty="0">
                <a:solidFill>
                  <a:prstClr val="black"/>
                </a:solidFill>
                <a:latin typeface="Calibri Light"/>
                <a:cs typeface="+mn-cs"/>
              </a:rPr>
              <a:t>stworzone pełne gwarancje ochrony danych osobowych</a:t>
            </a:r>
            <a:r>
              <a:rPr lang="pl-PL" sz="2400" dirty="0">
                <a:solidFill>
                  <a:prstClr val="black"/>
                </a:solidFill>
                <a:latin typeface="Calibri Light"/>
                <a:cs typeface="+mn-cs"/>
              </a:rPr>
              <a:t>, </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83774606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defRPr/>
            </a:pPr>
            <a:r>
              <a:rPr lang="pl-PL" sz="2400" b="1" dirty="0">
                <a:solidFill>
                  <a:prstClr val="black"/>
                </a:solidFill>
                <a:latin typeface="Calibri Light"/>
                <a:cs typeface="+mn-cs"/>
              </a:rPr>
              <a:t>Jest jednak dopuszczalne, jeżeli: </a:t>
            </a:r>
            <a:endParaRPr lang="pl-PL" sz="2400" b="1" dirty="0" smtClean="0">
              <a:solidFill>
                <a:prstClr val="black"/>
              </a:solidFill>
              <a:latin typeface="Calibri Light"/>
              <a:cs typeface="+mn-cs"/>
            </a:endParaRPr>
          </a:p>
          <a:p>
            <a:pPr lvl="0" algn="just" eaLnBrk="1" hangingPunct="1">
              <a:defRPr/>
            </a:pPr>
            <a:endParaRPr lang="pl-PL" sz="2000" b="1" dirty="0" smtClean="0">
              <a:solidFill>
                <a:prstClr val="black"/>
              </a:solidFill>
              <a:latin typeface="Calibri Light"/>
              <a:cs typeface="+mn-cs"/>
            </a:endParaRPr>
          </a:p>
          <a:p>
            <a:pPr lvl="0" algn="just" eaLnBrk="1" hangingPunct="1">
              <a:defRPr/>
            </a:pPr>
            <a:r>
              <a:rPr lang="pl-PL" sz="2200" dirty="0" smtClean="0">
                <a:solidFill>
                  <a:prstClr val="black"/>
                </a:solidFill>
                <a:latin typeface="Calibri Light"/>
                <a:cs typeface="+mn-cs"/>
              </a:rPr>
              <a:t>8</a:t>
            </a:r>
            <a:r>
              <a:rPr lang="pl-PL" sz="2200" dirty="0">
                <a:solidFill>
                  <a:prstClr val="black"/>
                </a:solidFill>
                <a:latin typeface="Calibri Light"/>
                <a:cs typeface="+mn-cs"/>
              </a:rPr>
              <a:t>) przetwarzanie dotyczy danych, które </a:t>
            </a:r>
            <a:r>
              <a:rPr lang="pl-PL" sz="2200" u="sng" dirty="0">
                <a:solidFill>
                  <a:prstClr val="black"/>
                </a:solidFill>
                <a:latin typeface="Calibri Light"/>
                <a:cs typeface="+mn-cs"/>
              </a:rPr>
              <a:t>zostały podane do wiadomości publicznej</a:t>
            </a:r>
            <a:r>
              <a:rPr lang="pl-PL" sz="2200" dirty="0">
                <a:solidFill>
                  <a:prstClr val="black"/>
                </a:solidFill>
                <a:latin typeface="Calibri Light"/>
                <a:cs typeface="+mn-cs"/>
              </a:rPr>
              <a:t> przez osobę, której dane dotyczą, </a:t>
            </a:r>
          </a:p>
          <a:p>
            <a:pPr lvl="0" algn="just" eaLnBrk="1" hangingPunct="1">
              <a:defRPr/>
            </a:pPr>
            <a:endParaRPr lang="pl-PL" sz="800" dirty="0">
              <a:solidFill>
                <a:prstClr val="black"/>
              </a:solidFill>
              <a:latin typeface="Calibri Light"/>
              <a:cs typeface="+mn-cs"/>
            </a:endParaRPr>
          </a:p>
          <a:p>
            <a:pPr lvl="0" algn="just" eaLnBrk="1" hangingPunct="1">
              <a:defRPr/>
            </a:pPr>
            <a:r>
              <a:rPr lang="pl-PL" sz="2200" dirty="0">
                <a:solidFill>
                  <a:prstClr val="black"/>
                </a:solidFill>
                <a:latin typeface="Calibri Light"/>
                <a:cs typeface="+mn-cs"/>
              </a:rPr>
              <a:t>9) jest to </a:t>
            </a:r>
            <a:r>
              <a:rPr lang="pl-PL" sz="2200" u="sng" dirty="0">
                <a:solidFill>
                  <a:prstClr val="black"/>
                </a:solidFill>
                <a:latin typeface="Calibri Light"/>
                <a:cs typeface="+mn-cs"/>
              </a:rPr>
              <a:t>niezbędne do prowadzenia badań </a:t>
            </a:r>
            <a:r>
              <a:rPr lang="pl-PL" sz="2200" dirty="0">
                <a:solidFill>
                  <a:prstClr val="black"/>
                </a:solidFill>
                <a:latin typeface="Calibri Light"/>
                <a:cs typeface="+mn-cs"/>
              </a:rPr>
              <a:t>naukowych, w tym do przygotowania rozprawy wymaganej do uzyskania dyplomu ukończenia szkoły wyższej lub stopnia naukowego; publikowanie wyników badań naukowych nie może następować w sposób umożliwiający identyfikację osób, których dane zostały przetworzone,</a:t>
            </a:r>
          </a:p>
          <a:p>
            <a:pPr lvl="0" algn="just" eaLnBrk="1" hangingPunct="1">
              <a:defRPr/>
            </a:pPr>
            <a:endParaRPr lang="pl-PL" sz="800" dirty="0">
              <a:solidFill>
                <a:prstClr val="black"/>
              </a:solidFill>
              <a:latin typeface="Calibri Light"/>
              <a:cs typeface="+mn-cs"/>
            </a:endParaRPr>
          </a:p>
          <a:p>
            <a:pPr lvl="0" algn="just" eaLnBrk="1" hangingPunct="1">
              <a:defRPr/>
            </a:pPr>
            <a:r>
              <a:rPr lang="pl-PL" sz="2200" dirty="0">
                <a:solidFill>
                  <a:prstClr val="black"/>
                </a:solidFill>
                <a:latin typeface="Calibri Light"/>
                <a:cs typeface="+mn-cs"/>
              </a:rPr>
              <a:t>10) przetwarzanie danych jest prowadzone przez stronę w celu realizacji praw i obowiązków wynikających z orzeczenia wydanego w postępowaniu sądowym lub administracyjnym. </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145864351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313151" y="1825625"/>
            <a:ext cx="11348581" cy="4351338"/>
          </a:xfrm>
        </p:spPr>
        <p:txBody>
          <a:bodyPr>
            <a:normAutofit/>
          </a:bodyPr>
          <a:lstStyle/>
          <a:p>
            <a:pPr algn="just"/>
            <a:endParaRPr lang="pl-PL" sz="3200" dirty="0" smtClean="0">
              <a:solidFill>
                <a:srgbClr val="002060"/>
              </a:solidFill>
              <a:ea typeface="+mj-ea"/>
            </a:endParaRPr>
          </a:p>
          <a:p>
            <a:pPr algn="just"/>
            <a:endParaRPr lang="pl-PL" sz="3200" dirty="0" smtClean="0">
              <a:solidFill>
                <a:srgbClr val="002060"/>
              </a:solidFill>
              <a:ea typeface="+mj-ea"/>
            </a:endParaRPr>
          </a:p>
          <a:p>
            <a:pPr algn="ctr"/>
            <a:r>
              <a:rPr lang="pl-PL" sz="3200" b="1" dirty="0" smtClean="0">
                <a:solidFill>
                  <a:srgbClr val="002060"/>
                </a:solidFill>
                <a:ea typeface="+mj-ea"/>
              </a:rPr>
              <a:t>UDOSTĘPNIANIE DANYCH OSOBOWYCH W CELACH INNYCH NIŻ WŁACZENIE DO ZBIORU DANYCH</a:t>
            </a:r>
            <a:endParaRPr lang="pl-PL" sz="2400" b="1" dirty="0"/>
          </a:p>
        </p:txBody>
      </p:sp>
    </p:spTree>
    <p:extLst>
      <p:ext uri="{BB962C8B-B14F-4D97-AF65-F5344CB8AC3E}">
        <p14:creationId xmlns:p14="http://schemas.microsoft.com/office/powerpoint/2010/main" val="318620649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r>
              <a:rPr lang="pl-PL" sz="2400" b="1" u="sng" dirty="0" smtClean="0">
                <a:solidFill>
                  <a:prstClr val="black"/>
                </a:solidFill>
                <a:latin typeface="Calibri Light"/>
                <a:cs typeface="+mn-cs"/>
              </a:rPr>
              <a:t>Udostępnianie </a:t>
            </a:r>
            <a:r>
              <a:rPr lang="pl-PL" sz="2400" b="1" u="sng" dirty="0">
                <a:solidFill>
                  <a:prstClr val="black"/>
                </a:solidFill>
                <a:latin typeface="Calibri Light"/>
                <a:cs typeface="+mn-cs"/>
              </a:rPr>
              <a:t>danych osobowych w ramach procedury ustawy o ochronie </a:t>
            </a:r>
            <a:r>
              <a:rPr lang="pl-PL" sz="2400" b="1" u="sng" dirty="0" smtClean="0">
                <a:solidFill>
                  <a:prstClr val="black"/>
                </a:solidFill>
                <a:latin typeface="Calibri Light"/>
                <a:cs typeface="+mn-cs"/>
              </a:rPr>
              <a:t>danych osobowych</a:t>
            </a:r>
            <a:r>
              <a:rPr lang="pl-PL" sz="2400" b="1" dirty="0">
                <a:solidFill>
                  <a:prstClr val="black"/>
                </a:solidFill>
                <a:latin typeface="Calibri Light"/>
                <a:cs typeface="+mn-cs"/>
              </a:rPr>
              <a:t>:</a:t>
            </a:r>
          </a:p>
          <a:p>
            <a:pPr lvl="0" algn="just" eaLnBrk="1" hangingPunct="1"/>
            <a:endParaRPr lang="pl-PL" sz="1600" b="1" dirty="0" smtClean="0">
              <a:solidFill>
                <a:prstClr val="black"/>
              </a:solidFill>
              <a:latin typeface="Calibri Light"/>
              <a:cs typeface="+mn-cs"/>
            </a:endParaRPr>
          </a:p>
          <a:p>
            <a:pPr lvl="0" algn="just" eaLnBrk="1" hangingPunct="1"/>
            <a:endParaRPr lang="pl-PL" sz="1600" b="1" dirty="0">
              <a:solidFill>
                <a:prstClr val="black"/>
              </a:solidFill>
              <a:latin typeface="Calibri Light"/>
              <a:cs typeface="+mn-cs"/>
            </a:endParaRPr>
          </a:p>
          <a:p>
            <a:pPr lvl="0" algn="just" eaLnBrk="1" hangingPunct="1">
              <a:buSzPct val="100000"/>
            </a:pPr>
            <a:r>
              <a:rPr lang="pl-PL" sz="2000" b="1" dirty="0">
                <a:solidFill>
                  <a:srgbClr val="2F5597"/>
                </a:solidFill>
                <a:latin typeface="Calibri Light"/>
                <a:cs typeface="+mn-cs"/>
              </a:rPr>
              <a:t>Udostępnianie danych na wniosek osoby, w celu innym niż włączenie do zbioru (</a:t>
            </a:r>
            <a:r>
              <a:rPr lang="pl-PL" sz="2000" b="1" i="1" dirty="0">
                <a:solidFill>
                  <a:srgbClr val="2F5597"/>
                </a:solidFill>
                <a:latin typeface="Calibri Light"/>
                <a:cs typeface="+mn-cs"/>
              </a:rPr>
              <a:t>art. 29 i 30 </a:t>
            </a:r>
            <a:r>
              <a:rPr lang="pl-PL" sz="2000" b="1" i="1" dirty="0" err="1">
                <a:solidFill>
                  <a:srgbClr val="2F5597"/>
                </a:solidFill>
                <a:latin typeface="Calibri Light"/>
                <a:cs typeface="+mn-cs"/>
              </a:rPr>
              <a:t>o.d.o</a:t>
            </a:r>
            <a:r>
              <a:rPr lang="pl-PL" sz="2000" b="1" i="1" dirty="0">
                <a:solidFill>
                  <a:srgbClr val="2F5597"/>
                </a:solidFill>
                <a:latin typeface="Calibri Light"/>
                <a:cs typeface="+mn-cs"/>
              </a:rPr>
              <a:t>.</a:t>
            </a:r>
            <a:r>
              <a:rPr lang="pl-PL" sz="2000" b="1" dirty="0">
                <a:solidFill>
                  <a:srgbClr val="2F5597"/>
                </a:solidFill>
                <a:latin typeface="Calibri Light"/>
                <a:cs typeface="+mn-cs"/>
              </a:rPr>
              <a:t>).</a:t>
            </a:r>
          </a:p>
          <a:p>
            <a:pPr lvl="0" algn="just" eaLnBrk="1" hangingPunct="1">
              <a:buSzPct val="100000"/>
              <a:buFont typeface="Wingdings" pitchFamily="2" charset="2"/>
              <a:buChar char=""/>
            </a:pPr>
            <a:endParaRPr lang="pl-PL" sz="2000" b="1" dirty="0" smtClean="0">
              <a:solidFill>
                <a:srgbClr val="2F5597"/>
              </a:solidFill>
              <a:latin typeface="Calibri Light"/>
              <a:cs typeface="+mn-cs"/>
            </a:endParaRPr>
          </a:p>
          <a:p>
            <a:pPr lvl="0" algn="just" eaLnBrk="1" hangingPunct="1">
              <a:buSzPct val="100000"/>
              <a:buFont typeface="Wingdings" pitchFamily="2" charset="2"/>
              <a:buChar char=""/>
            </a:pPr>
            <a:endParaRPr lang="pl-PL" sz="2000" b="1" dirty="0">
              <a:solidFill>
                <a:srgbClr val="2F5597"/>
              </a:solidFill>
              <a:latin typeface="Calibri Light"/>
              <a:cs typeface="+mn-cs"/>
            </a:endParaRPr>
          </a:p>
          <a:p>
            <a:pPr lvl="0" algn="ctr" eaLnBrk="1" hangingPunct="1">
              <a:buSzPct val="100000"/>
            </a:pPr>
            <a:r>
              <a:rPr lang="pl-PL" sz="2000" b="1" dirty="0">
                <a:solidFill>
                  <a:srgbClr val="2F5597"/>
                </a:solidFill>
                <a:latin typeface="Calibri Light"/>
                <a:cs typeface="+mn-cs"/>
              </a:rPr>
              <a:t>ZOSTAŁY SKREŚLONE</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305500209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313151" y="1825625"/>
            <a:ext cx="11348581" cy="4351338"/>
          </a:xfrm>
        </p:spPr>
        <p:txBody>
          <a:bodyPr>
            <a:normAutofit/>
          </a:bodyPr>
          <a:lstStyle/>
          <a:p>
            <a:pPr algn="just"/>
            <a:endParaRPr lang="pl-PL" sz="3200" dirty="0" smtClean="0">
              <a:solidFill>
                <a:srgbClr val="002060"/>
              </a:solidFill>
              <a:ea typeface="+mj-ea"/>
            </a:endParaRPr>
          </a:p>
          <a:p>
            <a:pPr algn="just"/>
            <a:endParaRPr lang="pl-PL" sz="3200" dirty="0" smtClean="0">
              <a:solidFill>
                <a:srgbClr val="002060"/>
              </a:solidFill>
              <a:ea typeface="+mj-ea"/>
            </a:endParaRPr>
          </a:p>
          <a:p>
            <a:pPr algn="ctr"/>
            <a:r>
              <a:rPr lang="pl-PL" sz="3200" b="1" dirty="0" smtClean="0">
                <a:solidFill>
                  <a:srgbClr val="002060"/>
                </a:solidFill>
                <a:ea typeface="+mj-ea"/>
              </a:rPr>
              <a:t>KODEKS PRACY</a:t>
            </a:r>
            <a:endParaRPr lang="pl-PL" sz="2400" b="1" dirty="0"/>
          </a:p>
        </p:txBody>
      </p:sp>
    </p:spTree>
    <p:extLst>
      <p:ext uri="{BB962C8B-B14F-4D97-AF65-F5344CB8AC3E}">
        <p14:creationId xmlns:p14="http://schemas.microsoft.com/office/powerpoint/2010/main" val="16027344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buSzPct val="100000"/>
            </a:pPr>
            <a:r>
              <a:rPr lang="pl-PL" sz="2400" b="1" dirty="0">
                <a:solidFill>
                  <a:prstClr val="black"/>
                </a:solidFill>
                <a:latin typeface="Calibri Light"/>
                <a:cs typeface="+mn-cs"/>
              </a:rPr>
              <a:t>Kodeks pracy</a:t>
            </a:r>
          </a:p>
          <a:p>
            <a:pPr lvl="0" algn="just" eaLnBrk="1" hangingPunct="1">
              <a:buSzPct val="100000"/>
            </a:pPr>
            <a:r>
              <a:rPr lang="pl-PL" sz="2000" dirty="0" smtClean="0">
                <a:solidFill>
                  <a:prstClr val="black"/>
                </a:solidFill>
                <a:latin typeface="Calibri Light"/>
                <a:cs typeface="+mn-cs"/>
              </a:rPr>
              <a:t>Art</a:t>
            </a:r>
            <a:r>
              <a:rPr lang="pl-PL" sz="2000" dirty="0">
                <a:solidFill>
                  <a:prstClr val="black"/>
                </a:solidFill>
                <a:latin typeface="Calibri Light"/>
                <a:cs typeface="+mn-cs"/>
              </a:rPr>
              <a:t>. 100. § 1. Pracownik jest obowiązany wykonywać pracę sumiennie i starannie oraz stosować się </a:t>
            </a:r>
            <a:r>
              <a:rPr lang="pl-PL" sz="2000" dirty="0" smtClean="0">
                <a:solidFill>
                  <a:prstClr val="black"/>
                </a:solidFill>
                <a:latin typeface="Calibri Light"/>
                <a:cs typeface="+mn-cs"/>
              </a:rPr>
              <a:t/>
            </a:r>
            <a:br>
              <a:rPr lang="pl-PL" sz="2000" dirty="0" smtClean="0">
                <a:solidFill>
                  <a:prstClr val="black"/>
                </a:solidFill>
                <a:latin typeface="Calibri Light"/>
                <a:cs typeface="+mn-cs"/>
              </a:rPr>
            </a:br>
            <a:r>
              <a:rPr lang="pl-PL" sz="2000" dirty="0" smtClean="0">
                <a:solidFill>
                  <a:prstClr val="black"/>
                </a:solidFill>
                <a:latin typeface="Calibri Light"/>
                <a:cs typeface="+mn-cs"/>
              </a:rPr>
              <a:t>do </a:t>
            </a:r>
            <a:r>
              <a:rPr lang="pl-PL" sz="2000" dirty="0">
                <a:solidFill>
                  <a:prstClr val="black"/>
                </a:solidFill>
                <a:latin typeface="Calibri Light"/>
                <a:cs typeface="+mn-cs"/>
              </a:rPr>
              <a:t>poleceń przełożonych, które dotyczą pracy, jeżeli nie są one sprzeczne z przepisami prawa lub umową o pracę.</a:t>
            </a:r>
          </a:p>
          <a:p>
            <a:pPr lvl="0" algn="just" eaLnBrk="1" hangingPunct="1">
              <a:buSzPct val="100000"/>
            </a:pPr>
            <a:r>
              <a:rPr lang="pl-PL" sz="2000" dirty="0">
                <a:solidFill>
                  <a:prstClr val="black"/>
                </a:solidFill>
                <a:latin typeface="Calibri Light"/>
                <a:cs typeface="+mn-cs"/>
              </a:rPr>
              <a:t>§ 2. Pracownik jest obowiązany w szczególności:</a:t>
            </a:r>
          </a:p>
          <a:p>
            <a:pPr lvl="0" algn="just" eaLnBrk="1" hangingPunct="1">
              <a:buSzPct val="100000"/>
            </a:pPr>
            <a:r>
              <a:rPr lang="pl-PL" sz="2000" dirty="0">
                <a:solidFill>
                  <a:prstClr val="black"/>
                </a:solidFill>
                <a:latin typeface="Calibri Light"/>
                <a:cs typeface="+mn-cs"/>
              </a:rPr>
              <a:t>1) przestrzegać czasu pracy ustalonego w zakładzie pracy,</a:t>
            </a:r>
          </a:p>
          <a:p>
            <a:pPr lvl="0" algn="just" eaLnBrk="1" hangingPunct="1">
              <a:buSzPct val="100000"/>
            </a:pPr>
            <a:r>
              <a:rPr lang="pl-PL" sz="2000" dirty="0">
                <a:solidFill>
                  <a:prstClr val="black"/>
                </a:solidFill>
                <a:latin typeface="Calibri Light"/>
                <a:cs typeface="+mn-cs"/>
              </a:rPr>
              <a:t>2) przestrzegać regulaminu pracy i ustalonego w zakładzie pracy porządku,</a:t>
            </a:r>
          </a:p>
          <a:p>
            <a:pPr lvl="0" algn="just" eaLnBrk="1" hangingPunct="1">
              <a:buSzPct val="100000"/>
            </a:pPr>
            <a:r>
              <a:rPr lang="pl-PL" sz="2000" dirty="0">
                <a:solidFill>
                  <a:prstClr val="black"/>
                </a:solidFill>
                <a:latin typeface="Calibri Light"/>
                <a:cs typeface="+mn-cs"/>
              </a:rPr>
              <a:t>3) przestrzegać przepisów oraz zasad bezpieczeństwa i higieny pracy, a także przepisów przeciwpożarowych,</a:t>
            </a:r>
          </a:p>
          <a:p>
            <a:pPr lvl="0" algn="just" eaLnBrk="1" hangingPunct="1">
              <a:buSzPct val="100000"/>
            </a:pPr>
            <a:r>
              <a:rPr lang="pl-PL" sz="2000" u="sng" dirty="0">
                <a:solidFill>
                  <a:prstClr val="black"/>
                </a:solidFill>
                <a:latin typeface="Calibri Light"/>
                <a:cs typeface="+mn-cs"/>
              </a:rPr>
              <a:t>4) dbać o dobro zakładu pracy, chronić jego mienie oraz zachować w tajemnicy informacje, których ujawnienie mogłoby narazić pracodawcę na szkodę,</a:t>
            </a:r>
          </a:p>
          <a:p>
            <a:pPr lvl="0" algn="just" eaLnBrk="1" hangingPunct="1">
              <a:buSzPct val="100000"/>
            </a:pPr>
            <a:r>
              <a:rPr lang="pl-PL" sz="2000" u="sng" dirty="0">
                <a:solidFill>
                  <a:prstClr val="black"/>
                </a:solidFill>
                <a:latin typeface="Calibri Light"/>
                <a:cs typeface="+mn-cs"/>
              </a:rPr>
              <a:t>5) przestrzegać tajemnicy określonej w odrębnych przepisach,</a:t>
            </a:r>
          </a:p>
          <a:p>
            <a:pPr lvl="0" algn="just" eaLnBrk="1" hangingPunct="1">
              <a:buSzPct val="100000"/>
            </a:pPr>
            <a:r>
              <a:rPr lang="pl-PL" sz="2000" dirty="0">
                <a:solidFill>
                  <a:prstClr val="black"/>
                </a:solidFill>
                <a:latin typeface="Calibri Light"/>
                <a:cs typeface="+mn-cs"/>
              </a:rPr>
              <a:t>6) przestrzegać w zakładzie pracy zasad współżycia społecznego.</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90092731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313151" y="1825625"/>
            <a:ext cx="11348581" cy="4351338"/>
          </a:xfrm>
        </p:spPr>
        <p:txBody>
          <a:bodyPr>
            <a:normAutofit/>
          </a:bodyPr>
          <a:lstStyle/>
          <a:p>
            <a:pPr algn="just"/>
            <a:endParaRPr lang="pl-PL" sz="3200" dirty="0" smtClean="0">
              <a:solidFill>
                <a:srgbClr val="002060"/>
              </a:solidFill>
              <a:ea typeface="+mj-ea"/>
            </a:endParaRPr>
          </a:p>
          <a:p>
            <a:pPr algn="just"/>
            <a:endParaRPr lang="pl-PL" sz="3200" dirty="0" smtClean="0">
              <a:solidFill>
                <a:srgbClr val="002060"/>
              </a:solidFill>
              <a:ea typeface="+mj-ea"/>
            </a:endParaRPr>
          </a:p>
          <a:p>
            <a:pPr algn="ctr"/>
            <a:r>
              <a:rPr lang="pl-PL" sz="3200" b="1" dirty="0" smtClean="0">
                <a:solidFill>
                  <a:srgbClr val="002060"/>
                </a:solidFill>
                <a:ea typeface="+mj-ea"/>
              </a:rPr>
              <a:t>USTAWA O ZWALCZANIU NIEUCZCIWEJ KONKURENCJI</a:t>
            </a:r>
            <a:endParaRPr lang="pl-PL" sz="2400" b="1" dirty="0"/>
          </a:p>
        </p:txBody>
      </p:sp>
    </p:spTree>
    <p:extLst>
      <p:ext uri="{BB962C8B-B14F-4D97-AF65-F5344CB8AC3E}">
        <p14:creationId xmlns:p14="http://schemas.microsoft.com/office/powerpoint/2010/main" val="279770813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buSzPct val="100000"/>
            </a:pPr>
            <a:r>
              <a:rPr lang="pl-PL" sz="2400" b="1" dirty="0">
                <a:solidFill>
                  <a:prstClr val="black"/>
                </a:solidFill>
                <a:latin typeface="Calibri Light"/>
                <a:cs typeface="+mn-cs"/>
              </a:rPr>
              <a:t>O zwalczaniu nieuczciwej konkurencji </a:t>
            </a:r>
          </a:p>
          <a:p>
            <a:pPr lvl="0" algn="just" eaLnBrk="1" hangingPunct="1">
              <a:buSzPct val="100000"/>
            </a:pPr>
            <a:r>
              <a:rPr lang="pl-PL" sz="2000" b="1" dirty="0" smtClean="0">
                <a:solidFill>
                  <a:prstClr val="black"/>
                </a:solidFill>
                <a:latin typeface="Calibri Light"/>
                <a:cs typeface="+mn-cs"/>
              </a:rPr>
              <a:t>(</a:t>
            </a:r>
            <a:r>
              <a:rPr lang="pl-PL" sz="2000" b="1" dirty="0">
                <a:solidFill>
                  <a:prstClr val="black"/>
                </a:solidFill>
                <a:latin typeface="Calibri Light"/>
                <a:cs typeface="+mn-cs"/>
              </a:rPr>
              <a:t>art. 1) </a:t>
            </a:r>
          </a:p>
          <a:p>
            <a:pPr lvl="0" algn="just" eaLnBrk="1" hangingPunct="1">
              <a:buSzPct val="100000"/>
            </a:pPr>
            <a:r>
              <a:rPr lang="pl-PL" dirty="0">
                <a:solidFill>
                  <a:prstClr val="black"/>
                </a:solidFill>
                <a:latin typeface="Calibri Light"/>
                <a:cs typeface="+mn-cs"/>
              </a:rPr>
              <a:t>Ustawa reguluje zapobieganie i zwalczanie nieuczciwej konkurencji w działalności gospodarczej, w szczególności produkcji przemysłowej i rolnej, budownictwie, handlu i usługach — w interesie publicznym, przedsiębiorców </a:t>
            </a:r>
            <a:r>
              <a:rPr lang="pl-PL" dirty="0" smtClean="0">
                <a:solidFill>
                  <a:prstClr val="black"/>
                </a:solidFill>
                <a:latin typeface="Calibri Light"/>
                <a:cs typeface="+mn-cs"/>
              </a:rPr>
              <a:t>oraz klientów</a:t>
            </a:r>
            <a:r>
              <a:rPr lang="pl-PL" dirty="0">
                <a:solidFill>
                  <a:prstClr val="black"/>
                </a:solidFill>
                <a:latin typeface="Calibri Light"/>
                <a:cs typeface="+mn-cs"/>
              </a:rPr>
              <a:t>.</a:t>
            </a:r>
          </a:p>
          <a:p>
            <a:pPr lvl="0" algn="just" eaLnBrk="1" hangingPunct="1">
              <a:buSzPct val="100000"/>
            </a:pPr>
            <a:endParaRPr lang="pl-PL" sz="1000" dirty="0">
              <a:solidFill>
                <a:prstClr val="black"/>
              </a:solidFill>
              <a:latin typeface="Calibri Light"/>
              <a:cs typeface="+mn-cs"/>
            </a:endParaRPr>
          </a:p>
          <a:p>
            <a:pPr lvl="0" algn="just" eaLnBrk="1" hangingPunct="1">
              <a:buSzPct val="100000"/>
            </a:pPr>
            <a:r>
              <a:rPr lang="pl-PL" sz="2000" b="1" dirty="0">
                <a:solidFill>
                  <a:prstClr val="black"/>
                </a:solidFill>
                <a:latin typeface="Calibri Light"/>
                <a:cs typeface="+mn-cs"/>
              </a:rPr>
              <a:t>(art. 3) </a:t>
            </a:r>
          </a:p>
          <a:p>
            <a:pPr lvl="0" algn="just" eaLnBrk="1" hangingPunct="1">
              <a:buSzPct val="100000"/>
            </a:pPr>
            <a:r>
              <a:rPr lang="pl-PL" dirty="0">
                <a:solidFill>
                  <a:prstClr val="black"/>
                </a:solidFill>
                <a:latin typeface="Calibri Light"/>
                <a:cs typeface="+mn-cs"/>
              </a:rPr>
              <a:t>Czynem nieuczciwej konkurencji jest działanie sprzeczne z prawem lub dobrymi obyczajami, jeżeli zagraża lub narusza interes innego przedsiębiorcy lub klienta.</a:t>
            </a:r>
          </a:p>
          <a:p>
            <a:pPr lvl="0" algn="just" eaLnBrk="1" hangingPunct="1">
              <a:buSzPct val="100000"/>
            </a:pPr>
            <a:endParaRPr lang="pl-PL" sz="1000" dirty="0">
              <a:solidFill>
                <a:prstClr val="black"/>
              </a:solidFill>
              <a:latin typeface="Calibri Light"/>
              <a:cs typeface="+mn-cs"/>
            </a:endParaRPr>
          </a:p>
          <a:p>
            <a:pPr lvl="0" algn="just" eaLnBrk="1" hangingPunct="1">
              <a:buSzPct val="100000"/>
            </a:pPr>
            <a:r>
              <a:rPr lang="pl-PL" dirty="0">
                <a:solidFill>
                  <a:prstClr val="black"/>
                </a:solidFill>
                <a:latin typeface="Calibri Light"/>
                <a:cs typeface="+mn-cs"/>
              </a:rPr>
              <a:t>Czynami nieuczciwej konkurencji są w szczególności: wprowadzające w błąd oznaczenie przedsiębiorstwa, fałszywe lub oszukańcze oznaczenie pochodzenia geograficznego towarów albo usług, wprowadzające w błąd oznaczenie towarów lub usług, </a:t>
            </a:r>
            <a:r>
              <a:rPr lang="pl-PL" b="1" u="sng" dirty="0">
                <a:solidFill>
                  <a:srgbClr val="2F5597"/>
                </a:solidFill>
                <a:latin typeface="Calibri Light"/>
                <a:cs typeface="+mn-cs"/>
              </a:rPr>
              <a:t>naruszenie tajemnicy przedsiębiorstwa</a:t>
            </a:r>
            <a:r>
              <a:rPr lang="pl-PL" dirty="0">
                <a:solidFill>
                  <a:srgbClr val="2F5597"/>
                </a:solidFill>
                <a:latin typeface="Calibri Light"/>
                <a:cs typeface="+mn-cs"/>
              </a:rPr>
              <a:t>, </a:t>
            </a:r>
            <a:r>
              <a:rPr lang="pl-PL" dirty="0">
                <a:solidFill>
                  <a:prstClr val="black"/>
                </a:solidFill>
                <a:latin typeface="Calibri Light"/>
                <a:cs typeface="+mn-cs"/>
              </a:rPr>
              <a:t>nakłanianie do rozwiązania lub niewykonania umowy, naśladownictwo produktów, pomawianie lub nieuczciwe zachwalanie, utrudnianie dostępu do rynku, przekupstwo osoby pełniącej funkcję publiczną, a także nieuczciwa lub zakazana reklama, organizowanie systemu sprzedaży lawinowej oraz prowadzenie lub organizowanie działalności w systemie </a:t>
            </a:r>
            <a:r>
              <a:rPr lang="pl-PL" dirty="0" err="1">
                <a:solidFill>
                  <a:prstClr val="black"/>
                </a:solidFill>
                <a:latin typeface="Calibri Light"/>
                <a:cs typeface="+mn-cs"/>
              </a:rPr>
              <a:t>konsorcyjnym</a:t>
            </a:r>
            <a:r>
              <a:rPr lang="pl-PL" dirty="0">
                <a:solidFill>
                  <a:prstClr val="black"/>
                </a:solidFill>
                <a:latin typeface="Calibri Light"/>
                <a:cs typeface="+mn-cs"/>
              </a:rPr>
              <a:t>.</a:t>
            </a:r>
            <a:endParaRPr lang="pl-PL" b="1" dirty="0">
              <a:solidFill>
                <a:prstClr val="black"/>
              </a:solidFill>
              <a:latin typeface="Calibri Light"/>
              <a:cs typeface="+mn-cs"/>
            </a:endParaRP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211412185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buSzPct val="100000"/>
            </a:pPr>
            <a:r>
              <a:rPr lang="pl-PL" sz="2400" b="1" dirty="0">
                <a:solidFill>
                  <a:prstClr val="black"/>
                </a:solidFill>
                <a:latin typeface="Calibri Light"/>
                <a:cs typeface="+mn-cs"/>
              </a:rPr>
              <a:t>O zwalczaniu nieuczciwej konkurencji </a:t>
            </a:r>
          </a:p>
          <a:p>
            <a:pPr lvl="0" algn="just" eaLnBrk="1" hangingPunct="1">
              <a:buSzPct val="100000"/>
            </a:pPr>
            <a:r>
              <a:rPr lang="pl-PL" sz="2000" b="1" dirty="0" smtClean="0">
                <a:solidFill>
                  <a:prstClr val="black"/>
                </a:solidFill>
                <a:latin typeface="Calibri Light"/>
                <a:cs typeface="+mn-cs"/>
              </a:rPr>
              <a:t>Art</a:t>
            </a:r>
            <a:r>
              <a:rPr lang="pl-PL" sz="2000" b="1" dirty="0">
                <a:solidFill>
                  <a:prstClr val="black"/>
                </a:solidFill>
                <a:latin typeface="Calibri Light"/>
                <a:cs typeface="+mn-cs"/>
              </a:rPr>
              <a:t>. 11. </a:t>
            </a:r>
          </a:p>
          <a:p>
            <a:pPr lvl="0" algn="just" eaLnBrk="1" hangingPunct="1">
              <a:buSzPct val="100000"/>
            </a:pPr>
            <a:r>
              <a:rPr lang="pl-PL" sz="2000" dirty="0">
                <a:solidFill>
                  <a:prstClr val="black"/>
                </a:solidFill>
                <a:latin typeface="Calibri Light"/>
                <a:cs typeface="+mn-cs"/>
              </a:rPr>
              <a:t>1. Czynem nieuczciwej konkurencji jest przekazanie, ujawnienie lub wykorzystanie cudzych informacji stanowiących tajemnicę przedsiębiorstwa albo ich nabycie od osoby nieuprawnionej, jeżeli zagraża lub narusza interes przedsiębiorcy.</a:t>
            </a:r>
          </a:p>
          <a:p>
            <a:pPr lvl="0" algn="just" eaLnBrk="1" hangingPunct="1">
              <a:buSzPct val="100000"/>
            </a:pPr>
            <a:endParaRPr lang="pl-PL" sz="1000" b="1" dirty="0">
              <a:solidFill>
                <a:prstClr val="black"/>
              </a:solidFill>
              <a:latin typeface="Calibri Light"/>
              <a:cs typeface="+mn-cs"/>
            </a:endParaRPr>
          </a:p>
          <a:p>
            <a:pPr lvl="0" algn="just" eaLnBrk="1" hangingPunct="1">
              <a:buSzPct val="100000"/>
            </a:pPr>
            <a:r>
              <a:rPr lang="pl-PL" sz="2000" dirty="0">
                <a:solidFill>
                  <a:prstClr val="black"/>
                </a:solidFill>
                <a:latin typeface="Calibri Light"/>
                <a:cs typeface="+mn-cs"/>
              </a:rPr>
              <a:t>2. Przepis ust. 1 stosuje się również do osoby, która świadczyła pracę na podstawie stosunku pracy lub innego stosunku prawnego – przez okres trzech lat od jego ustania, chyba że umowa stanowi inaczej albo ustał stan tajemnicy.</a:t>
            </a:r>
          </a:p>
          <a:p>
            <a:pPr lvl="0" algn="just" eaLnBrk="1" hangingPunct="1">
              <a:buSzPct val="100000"/>
            </a:pPr>
            <a:endParaRPr lang="pl-PL" sz="1000" b="1" dirty="0">
              <a:solidFill>
                <a:prstClr val="black"/>
              </a:solidFill>
              <a:latin typeface="Calibri Light"/>
              <a:cs typeface="+mn-cs"/>
            </a:endParaRPr>
          </a:p>
          <a:p>
            <a:pPr lvl="0" algn="just" eaLnBrk="1" hangingPunct="1">
              <a:buSzPct val="100000"/>
            </a:pPr>
            <a:r>
              <a:rPr lang="pl-PL" sz="2000" dirty="0">
                <a:solidFill>
                  <a:prstClr val="black"/>
                </a:solidFill>
                <a:latin typeface="Calibri Light"/>
                <a:cs typeface="+mn-cs"/>
              </a:rPr>
              <a:t>3. Przepisu ust. 1 nie stosuje się wobec tego, kto od nieuprawnionego nabył, w dobrej wierze, </a:t>
            </a:r>
            <a:r>
              <a:rPr lang="pl-PL" sz="2000" dirty="0" smtClean="0">
                <a:solidFill>
                  <a:prstClr val="black"/>
                </a:solidFill>
                <a:latin typeface="Calibri Light"/>
                <a:cs typeface="+mn-cs"/>
              </a:rPr>
              <a:t/>
            </a:r>
            <a:br>
              <a:rPr lang="pl-PL" sz="2000" dirty="0" smtClean="0">
                <a:solidFill>
                  <a:prstClr val="black"/>
                </a:solidFill>
                <a:latin typeface="Calibri Light"/>
                <a:cs typeface="+mn-cs"/>
              </a:rPr>
            </a:br>
            <a:r>
              <a:rPr lang="pl-PL" sz="2000" dirty="0" smtClean="0">
                <a:solidFill>
                  <a:prstClr val="black"/>
                </a:solidFill>
                <a:latin typeface="Calibri Light"/>
                <a:cs typeface="+mn-cs"/>
              </a:rPr>
              <a:t>na </a:t>
            </a:r>
            <a:r>
              <a:rPr lang="pl-PL" sz="2000" dirty="0">
                <a:solidFill>
                  <a:prstClr val="black"/>
                </a:solidFill>
                <a:latin typeface="Calibri Light"/>
                <a:cs typeface="+mn-cs"/>
              </a:rPr>
              <a:t>podstawie odpłatnej czynności prawnej, informacje stanowiące tajemnicę przedsiębiorstwa. Sąd może zobowiązać nabywcę do zapłaty stosownego wynagrodzenia za korzystanie z nich, nie dłużej jednak niż do ustania stanu tajemnicy.</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225897311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buSzPct val="100000"/>
            </a:pPr>
            <a:r>
              <a:rPr lang="pl-PL" sz="2400" b="1" dirty="0">
                <a:solidFill>
                  <a:prstClr val="black"/>
                </a:solidFill>
                <a:latin typeface="Calibri Light"/>
                <a:cs typeface="+mn-cs"/>
              </a:rPr>
              <a:t>O zwalczaniu nieuczciwej konkurencji </a:t>
            </a:r>
          </a:p>
          <a:p>
            <a:pPr lvl="0" algn="just" eaLnBrk="1" hangingPunct="1">
              <a:buSzPct val="100000"/>
            </a:pPr>
            <a:r>
              <a:rPr lang="pl-PL" sz="2000" b="1" dirty="0" smtClean="0">
                <a:solidFill>
                  <a:prstClr val="black"/>
                </a:solidFill>
                <a:latin typeface="Calibri Light"/>
                <a:cs typeface="+mn-cs"/>
              </a:rPr>
              <a:t>Art</a:t>
            </a:r>
            <a:r>
              <a:rPr lang="pl-PL" sz="2000" b="1" dirty="0">
                <a:solidFill>
                  <a:prstClr val="black"/>
                </a:solidFill>
                <a:latin typeface="Calibri Light"/>
                <a:cs typeface="+mn-cs"/>
              </a:rPr>
              <a:t>. 11. </a:t>
            </a:r>
          </a:p>
          <a:p>
            <a:pPr lvl="0" algn="just" eaLnBrk="1" hangingPunct="1">
              <a:buSzPct val="100000"/>
            </a:pPr>
            <a:endParaRPr lang="pl-PL" sz="1000" b="1" dirty="0">
              <a:solidFill>
                <a:prstClr val="black"/>
              </a:solidFill>
              <a:latin typeface="Calibri Light"/>
              <a:cs typeface="+mn-cs"/>
            </a:endParaRPr>
          </a:p>
          <a:p>
            <a:pPr lvl="0" algn="just" eaLnBrk="1" hangingPunct="1">
              <a:buSzPct val="100000"/>
            </a:pPr>
            <a:r>
              <a:rPr lang="pl-PL" sz="2000" dirty="0">
                <a:solidFill>
                  <a:prstClr val="black"/>
                </a:solidFill>
                <a:latin typeface="Calibri Light"/>
                <a:cs typeface="+mn-cs"/>
              </a:rPr>
              <a:t>4. Przez </a:t>
            </a:r>
            <a:r>
              <a:rPr lang="pl-PL" sz="2000" b="1" u="sng" dirty="0">
                <a:solidFill>
                  <a:prstClr val="black"/>
                </a:solidFill>
                <a:latin typeface="Calibri Light"/>
                <a:cs typeface="+mn-cs"/>
              </a:rPr>
              <a:t>tajemnicę przedsiębiorstwa </a:t>
            </a:r>
            <a:r>
              <a:rPr lang="pl-PL" sz="2000" dirty="0">
                <a:solidFill>
                  <a:prstClr val="black"/>
                </a:solidFill>
                <a:latin typeface="Calibri Light"/>
                <a:cs typeface="+mn-cs"/>
              </a:rPr>
              <a:t>rozumie się </a:t>
            </a:r>
            <a:r>
              <a:rPr lang="pl-PL" sz="2000" u="sng" dirty="0">
                <a:solidFill>
                  <a:prstClr val="black"/>
                </a:solidFill>
                <a:latin typeface="Calibri Light"/>
                <a:cs typeface="+mn-cs"/>
              </a:rPr>
              <a:t>nieujawnione do wiadomości publicznej </a:t>
            </a:r>
            <a:r>
              <a:rPr lang="pl-PL" sz="2000" dirty="0">
                <a:solidFill>
                  <a:prstClr val="black"/>
                </a:solidFill>
                <a:latin typeface="Calibri Light"/>
                <a:cs typeface="+mn-cs"/>
              </a:rPr>
              <a:t>informacje:</a:t>
            </a:r>
          </a:p>
          <a:p>
            <a:pPr marL="342900" lvl="0" indent="-342900" algn="just" eaLnBrk="1" hangingPunct="1">
              <a:buSzPct val="100000"/>
              <a:buFontTx/>
              <a:buChar char="-"/>
            </a:pPr>
            <a:r>
              <a:rPr lang="pl-PL" sz="2000" dirty="0">
                <a:solidFill>
                  <a:prstClr val="black"/>
                </a:solidFill>
                <a:latin typeface="Calibri Light"/>
                <a:cs typeface="+mn-cs"/>
              </a:rPr>
              <a:t>techniczne, </a:t>
            </a:r>
          </a:p>
          <a:p>
            <a:pPr marL="342900" lvl="0" indent="-342900" algn="just" eaLnBrk="1" hangingPunct="1">
              <a:buSzPct val="100000"/>
              <a:buFontTx/>
              <a:buChar char="-"/>
            </a:pPr>
            <a:r>
              <a:rPr lang="pl-PL" sz="2000" dirty="0">
                <a:solidFill>
                  <a:prstClr val="black"/>
                </a:solidFill>
                <a:latin typeface="Calibri Light"/>
                <a:cs typeface="+mn-cs"/>
              </a:rPr>
              <a:t>technologiczne, </a:t>
            </a:r>
          </a:p>
          <a:p>
            <a:pPr marL="342900" lvl="0" indent="-342900" algn="just" eaLnBrk="1" hangingPunct="1">
              <a:buSzPct val="100000"/>
              <a:buFontTx/>
              <a:buChar char="-"/>
            </a:pPr>
            <a:r>
              <a:rPr lang="pl-PL" sz="2000" dirty="0">
                <a:solidFill>
                  <a:prstClr val="black"/>
                </a:solidFill>
                <a:latin typeface="Calibri Light"/>
                <a:cs typeface="+mn-cs"/>
              </a:rPr>
              <a:t>organizacyjne przedsiębiorstwa lub </a:t>
            </a:r>
          </a:p>
          <a:p>
            <a:pPr marL="342900" lvl="0" indent="-342900" algn="just" eaLnBrk="1" hangingPunct="1">
              <a:buSzPct val="100000"/>
              <a:buFontTx/>
              <a:buChar char="-"/>
            </a:pPr>
            <a:r>
              <a:rPr lang="pl-PL" sz="2000" dirty="0">
                <a:solidFill>
                  <a:prstClr val="black"/>
                </a:solidFill>
                <a:latin typeface="Calibri Light"/>
                <a:cs typeface="+mn-cs"/>
              </a:rPr>
              <a:t>inne informacje posiadające wartość gospodarczą, co do których przedsiębiorca podjął niezbędne działania w celu zachowania ich poufności.</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12015059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lstStyle/>
          <a:p>
            <a:pPr lvl="0" algn="just">
              <a:tabLst>
                <a:tab pos="177800" algn="l"/>
              </a:tabLst>
            </a:pPr>
            <a:r>
              <a:rPr lang="pl-PL" sz="2400" b="1" dirty="0">
                <a:solidFill>
                  <a:prstClr val="black"/>
                </a:solidFill>
                <a:latin typeface="Calibri Light"/>
                <a:cs typeface="+mn-cs"/>
              </a:rPr>
              <a:t>Zagrożenia bezpieczeństwa można sklasyfikować również ze względu na </a:t>
            </a:r>
            <a:r>
              <a:rPr lang="pl-PL" sz="2400" b="1" u="sng" dirty="0">
                <a:solidFill>
                  <a:prstClr val="black"/>
                </a:solidFill>
                <a:latin typeface="Calibri Light"/>
                <a:cs typeface="+mn-cs"/>
              </a:rPr>
              <a:t>charakter przyczyny</a:t>
            </a:r>
            <a:r>
              <a:rPr lang="pl-PL" sz="2400" b="1" dirty="0">
                <a:solidFill>
                  <a:prstClr val="black"/>
                </a:solidFill>
                <a:latin typeface="Calibri Light"/>
                <a:cs typeface="+mn-cs"/>
              </a:rPr>
              <a:t>:</a:t>
            </a:r>
          </a:p>
          <a:p>
            <a:pPr marL="228600" lvl="0" indent="-228600" algn="just">
              <a:buFont typeface="Arial" panose="020B0604020202020204" pitchFamily="34" charset="0"/>
              <a:buChar char="•"/>
            </a:pPr>
            <a:endParaRPr lang="pl-PL" sz="2000" b="1" dirty="0">
              <a:solidFill>
                <a:prstClr val="black"/>
              </a:solidFill>
              <a:latin typeface="Calibri Light"/>
              <a:cs typeface="+mn-cs"/>
            </a:endParaRPr>
          </a:p>
          <a:p>
            <a:pPr marL="228600" lvl="0" indent="-228600" algn="just">
              <a:buFont typeface="Arial" panose="020B0604020202020204" pitchFamily="34" charset="0"/>
              <a:buChar char="•"/>
            </a:pPr>
            <a:r>
              <a:rPr lang="pl-PL" sz="2400" b="1" u="sng" dirty="0">
                <a:solidFill>
                  <a:prstClr val="black"/>
                </a:solidFill>
                <a:latin typeface="Calibri Light"/>
                <a:cs typeface="+mn-cs"/>
              </a:rPr>
              <a:t>świadoma i celowa działalność człowieka </a:t>
            </a:r>
            <a:r>
              <a:rPr lang="pl-PL" sz="2400" dirty="0">
                <a:solidFill>
                  <a:prstClr val="black"/>
                </a:solidFill>
                <a:latin typeface="Calibri Light"/>
                <a:cs typeface="+mn-cs"/>
              </a:rPr>
              <a:t>- chęć rewanżu, szpiegostwo, wandalizm, terroryzm, chęć zaspokojenia własnych ambicji,</a:t>
            </a:r>
          </a:p>
          <a:p>
            <a:pPr marL="228600" lvl="0" indent="-228600" algn="just">
              <a:buFont typeface="Arial" panose="020B0604020202020204" pitchFamily="34" charset="0"/>
              <a:buChar char="•"/>
            </a:pPr>
            <a:endParaRPr lang="pl-PL" sz="2400" dirty="0">
              <a:solidFill>
                <a:prstClr val="black"/>
              </a:solidFill>
              <a:latin typeface="Calibri Light"/>
              <a:cs typeface="+mn-cs"/>
            </a:endParaRPr>
          </a:p>
          <a:p>
            <a:pPr marL="228600" lvl="0" indent="-228600" algn="just">
              <a:buFont typeface="Arial" panose="020B0604020202020204" pitchFamily="34" charset="0"/>
              <a:buChar char="•"/>
            </a:pPr>
            <a:r>
              <a:rPr lang="pl-PL" sz="2400" b="1" u="sng" dirty="0">
                <a:solidFill>
                  <a:prstClr val="black"/>
                </a:solidFill>
                <a:latin typeface="Calibri Light"/>
                <a:cs typeface="+mn-cs"/>
              </a:rPr>
              <a:t>wydarzenie losowe </a:t>
            </a:r>
            <a:r>
              <a:rPr lang="pl-PL" sz="2400" dirty="0">
                <a:solidFill>
                  <a:prstClr val="black"/>
                </a:solidFill>
                <a:latin typeface="Calibri Light"/>
                <a:cs typeface="+mn-cs"/>
              </a:rPr>
              <a:t>- błędy i zaniedbania ludzkie, awarie sprzętu i oprogramowania, temperatura, wilgotność, zanieczyszczenie powietrza, zakłócenia w zasilaniu, klęski żywiołowe, wyładowania atmosferyczne, katastrofy.</a:t>
            </a:r>
          </a:p>
        </p:txBody>
      </p:sp>
      <p:sp>
        <p:nvSpPr>
          <p:cNvPr id="5" name="Tytuł 1"/>
          <p:cNvSpPr>
            <a:spLocks noGrp="1"/>
          </p:cNvSpPr>
          <p:nvPr>
            <p:ph type="title" idx="4294967295"/>
          </p:nvPr>
        </p:nvSpPr>
        <p:spPr>
          <a:xfrm>
            <a:off x="1981200" y="142852"/>
            <a:ext cx="8229600" cy="500066"/>
          </a:xfrm>
          <a:prstGeom prst="rect">
            <a:avLst/>
          </a:prstGeom>
        </p:spPr>
        <p:txBody>
          <a:bodyPr/>
          <a:lstStyle/>
          <a:p>
            <a:pPr algn="ctr" eaLnBrk="1" fontAlgn="auto" hangingPunct="1">
              <a:spcAft>
                <a:spcPts val="0"/>
              </a:spcAft>
              <a:defRPr/>
            </a:pPr>
            <a:r>
              <a:rPr lang="pl-PL" sz="2000" b="1" dirty="0">
                <a:solidFill>
                  <a:srgbClr val="2F5597"/>
                </a:solidFill>
              </a:rPr>
              <a:t>Ochrona Danych Osobowych</a:t>
            </a:r>
            <a:endParaRPr lang="pl-PL" sz="2000" dirty="0"/>
          </a:p>
        </p:txBody>
      </p:sp>
    </p:spTree>
    <p:extLst>
      <p:ext uri="{BB962C8B-B14F-4D97-AF65-F5344CB8AC3E}">
        <p14:creationId xmlns:p14="http://schemas.microsoft.com/office/powerpoint/2010/main" val="231134363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313151" y="1825625"/>
            <a:ext cx="11348581" cy="4351338"/>
          </a:xfrm>
        </p:spPr>
        <p:txBody>
          <a:bodyPr>
            <a:normAutofit/>
          </a:bodyPr>
          <a:lstStyle/>
          <a:p>
            <a:pPr algn="just"/>
            <a:endParaRPr lang="pl-PL" sz="3200" dirty="0" smtClean="0">
              <a:solidFill>
                <a:srgbClr val="002060"/>
              </a:solidFill>
              <a:ea typeface="+mj-ea"/>
            </a:endParaRPr>
          </a:p>
          <a:p>
            <a:pPr algn="just"/>
            <a:endParaRPr lang="pl-PL" sz="3200" dirty="0" smtClean="0">
              <a:solidFill>
                <a:srgbClr val="002060"/>
              </a:solidFill>
              <a:ea typeface="+mj-ea"/>
            </a:endParaRPr>
          </a:p>
          <a:p>
            <a:pPr algn="ctr"/>
            <a:r>
              <a:rPr lang="pl-PL" sz="3200" b="1" dirty="0" smtClean="0">
                <a:solidFill>
                  <a:srgbClr val="002060"/>
                </a:solidFill>
                <a:ea typeface="+mj-ea"/>
              </a:rPr>
              <a:t>TAJEMNICA PRZEDSIĘBIORSTWA</a:t>
            </a:r>
            <a:endParaRPr lang="pl-PL" sz="2400" b="1" dirty="0"/>
          </a:p>
        </p:txBody>
      </p:sp>
    </p:spTree>
    <p:extLst>
      <p:ext uri="{BB962C8B-B14F-4D97-AF65-F5344CB8AC3E}">
        <p14:creationId xmlns:p14="http://schemas.microsoft.com/office/powerpoint/2010/main" val="291270856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eaLnBrk="1" hangingPunct="1">
              <a:buSzPct val="100000"/>
            </a:pPr>
            <a:endParaRPr lang="pl-PL" sz="2000" dirty="0" smtClean="0">
              <a:solidFill>
                <a:prstClr val="black"/>
              </a:solidFill>
              <a:latin typeface="Calibri Light"/>
              <a:cs typeface="+mn-cs"/>
            </a:endParaRPr>
          </a:p>
          <a:p>
            <a:pPr lvl="0" eaLnBrk="1" hangingPunct="1">
              <a:buSzPct val="100000"/>
            </a:pPr>
            <a:r>
              <a:rPr lang="pl-PL" sz="2000" dirty="0" smtClean="0">
                <a:solidFill>
                  <a:prstClr val="black"/>
                </a:solidFill>
                <a:latin typeface="Calibri Light"/>
                <a:cs typeface="+mn-cs"/>
              </a:rPr>
              <a:t>Tajemnicą </a:t>
            </a:r>
            <a:r>
              <a:rPr lang="pl-PL" sz="2000" dirty="0">
                <a:solidFill>
                  <a:prstClr val="black"/>
                </a:solidFill>
                <a:latin typeface="Calibri Light"/>
                <a:cs typeface="+mn-cs"/>
              </a:rPr>
              <a:t>przedsiębiorstwa są informacje, które spełniają </a:t>
            </a:r>
            <a:r>
              <a:rPr lang="pl-PL" sz="2000" b="1" dirty="0">
                <a:solidFill>
                  <a:prstClr val="black"/>
                </a:solidFill>
                <a:latin typeface="Calibri Light"/>
                <a:cs typeface="+mn-cs"/>
              </a:rPr>
              <a:t>łącznie trzy przesłanki</a:t>
            </a:r>
            <a:r>
              <a:rPr lang="pl-PL" sz="2000" dirty="0">
                <a:solidFill>
                  <a:prstClr val="black"/>
                </a:solidFill>
                <a:latin typeface="Calibri Light"/>
                <a:cs typeface="+mn-cs"/>
              </a:rPr>
              <a:t>: </a:t>
            </a:r>
          </a:p>
          <a:p>
            <a:pPr lvl="0" eaLnBrk="1" hangingPunct="1">
              <a:buSzPct val="100000"/>
            </a:pPr>
            <a:r>
              <a:rPr lang="pl-PL" sz="2000" dirty="0">
                <a:solidFill>
                  <a:prstClr val="black"/>
                </a:solidFill>
                <a:latin typeface="Calibri Light"/>
                <a:cs typeface="+mn-cs"/>
              </a:rPr>
              <a:t>- posiadają wartość gospodarczą, </a:t>
            </a:r>
          </a:p>
          <a:p>
            <a:pPr lvl="0" eaLnBrk="1" hangingPunct="1">
              <a:buSzPct val="100000"/>
            </a:pPr>
            <a:r>
              <a:rPr lang="pl-PL" sz="2000" dirty="0">
                <a:solidFill>
                  <a:prstClr val="black"/>
                </a:solidFill>
                <a:latin typeface="Calibri Light"/>
                <a:cs typeface="+mn-cs"/>
              </a:rPr>
              <a:t>- są nieujawnione do wiadomości publicznej, oraz</a:t>
            </a:r>
          </a:p>
          <a:p>
            <a:pPr lvl="0" eaLnBrk="1" hangingPunct="1">
              <a:buSzPct val="100000"/>
            </a:pPr>
            <a:r>
              <a:rPr lang="pl-PL" sz="2000" dirty="0">
                <a:solidFill>
                  <a:prstClr val="black"/>
                </a:solidFill>
                <a:latin typeface="Calibri Light"/>
                <a:cs typeface="+mn-cs"/>
              </a:rPr>
              <a:t>- przedsiębiorca podjął co do nich działania niezbędne w celu zachowania ich poufności.</a:t>
            </a:r>
          </a:p>
          <a:p>
            <a:pPr lvl="0" eaLnBrk="1" hangingPunct="1">
              <a:buSzPct val="100000"/>
            </a:pPr>
            <a:endParaRPr lang="pl-PL" sz="2000" b="1" dirty="0">
              <a:solidFill>
                <a:prstClr val="black"/>
              </a:solidFill>
              <a:latin typeface="Calibri Light"/>
              <a:cs typeface="+mn-cs"/>
            </a:endParaRPr>
          </a:p>
          <a:p>
            <a:pPr lvl="0" eaLnBrk="1" hangingPunct="1">
              <a:buSzPct val="100000"/>
            </a:pPr>
            <a:r>
              <a:rPr lang="pl-PL" sz="2000" dirty="0">
                <a:solidFill>
                  <a:prstClr val="black"/>
                </a:solidFill>
                <a:latin typeface="Calibri Light"/>
                <a:cs typeface="+mn-cs"/>
              </a:rPr>
              <a:t>Ważne jest, by informacje posiadały wartość gospodarczą, to znaczy mogły być zastosowane w rywalizacji konkurencyjnej.</a:t>
            </a:r>
            <a:endParaRPr lang="pl-PL" sz="2000" b="1" dirty="0">
              <a:solidFill>
                <a:prstClr val="black"/>
              </a:solidFill>
              <a:latin typeface="Calibri Light"/>
              <a:cs typeface="+mn-cs"/>
            </a:endParaRP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240454620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313151" y="1825625"/>
            <a:ext cx="11348581" cy="4351338"/>
          </a:xfrm>
        </p:spPr>
        <p:txBody>
          <a:bodyPr>
            <a:normAutofit/>
          </a:bodyPr>
          <a:lstStyle/>
          <a:p>
            <a:pPr algn="just"/>
            <a:endParaRPr lang="pl-PL" sz="3200" dirty="0" smtClean="0">
              <a:solidFill>
                <a:srgbClr val="002060"/>
              </a:solidFill>
              <a:ea typeface="+mj-ea"/>
            </a:endParaRPr>
          </a:p>
          <a:p>
            <a:pPr algn="just"/>
            <a:endParaRPr lang="pl-PL" sz="3200" dirty="0" smtClean="0">
              <a:solidFill>
                <a:srgbClr val="002060"/>
              </a:solidFill>
              <a:ea typeface="+mj-ea"/>
            </a:endParaRPr>
          </a:p>
          <a:p>
            <a:pPr algn="ctr"/>
            <a:r>
              <a:rPr lang="pl-PL" sz="3200" b="1" dirty="0" smtClean="0">
                <a:solidFill>
                  <a:srgbClr val="002060"/>
                </a:solidFill>
                <a:ea typeface="+mj-ea"/>
              </a:rPr>
              <a:t>PRZYKŁADY TAJEMNICY PRZEDSIEBIORCY</a:t>
            </a:r>
            <a:endParaRPr lang="pl-PL" sz="2400" b="1" dirty="0"/>
          </a:p>
        </p:txBody>
      </p:sp>
    </p:spTree>
    <p:extLst>
      <p:ext uri="{BB962C8B-B14F-4D97-AF65-F5344CB8AC3E}">
        <p14:creationId xmlns:p14="http://schemas.microsoft.com/office/powerpoint/2010/main" val="376724718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buSzPct val="100000"/>
            </a:pPr>
            <a:r>
              <a:rPr lang="pl-PL" sz="2400" b="1" dirty="0">
                <a:solidFill>
                  <a:prstClr val="black"/>
                </a:solidFill>
                <a:latin typeface="Calibri Light"/>
                <a:cs typeface="+mn-cs"/>
              </a:rPr>
              <a:t>W zakresie sprzedaży:</a:t>
            </a:r>
          </a:p>
          <a:p>
            <a:pPr marL="342900" lvl="0" indent="-342900" eaLnBrk="1" hangingPunct="1">
              <a:buSzPct val="100000"/>
              <a:buFont typeface="Wingdings" pitchFamily="2" charset="2"/>
              <a:buChar char="Ø"/>
            </a:pPr>
            <a:r>
              <a:rPr lang="pl-PL" sz="2000" dirty="0" smtClean="0">
                <a:solidFill>
                  <a:prstClr val="black"/>
                </a:solidFill>
                <a:latin typeface="Calibri Light"/>
                <a:cs typeface="+mn-cs"/>
              </a:rPr>
              <a:t>Lista </a:t>
            </a:r>
            <a:r>
              <a:rPr lang="pl-PL" sz="2000" dirty="0">
                <a:solidFill>
                  <a:prstClr val="black"/>
                </a:solidFill>
                <a:latin typeface="Calibri Light"/>
                <a:cs typeface="+mn-cs"/>
              </a:rPr>
              <a:t>klientów,</a:t>
            </a:r>
          </a:p>
          <a:p>
            <a:pPr marL="342900" lvl="0" indent="-342900" eaLnBrk="1" hangingPunct="1">
              <a:buSzPct val="100000"/>
              <a:buFont typeface="Wingdings" pitchFamily="2" charset="2"/>
              <a:buChar char="Ø"/>
            </a:pPr>
            <a:r>
              <a:rPr lang="pl-PL" sz="2000" dirty="0">
                <a:solidFill>
                  <a:prstClr val="black"/>
                </a:solidFill>
                <a:latin typeface="Calibri Light"/>
                <a:cs typeface="+mn-cs"/>
              </a:rPr>
              <a:t>Informacje dotyczące osób decyzyjnych u klientów,</a:t>
            </a:r>
          </a:p>
          <a:p>
            <a:pPr marL="342900" lvl="0" indent="-342900" eaLnBrk="1" hangingPunct="1">
              <a:buSzPct val="100000"/>
              <a:buFont typeface="Wingdings" pitchFamily="2" charset="2"/>
              <a:buChar char="Ø"/>
            </a:pPr>
            <a:r>
              <a:rPr lang="pl-PL" sz="2000" dirty="0">
                <a:solidFill>
                  <a:prstClr val="black"/>
                </a:solidFill>
                <a:latin typeface="Calibri Light"/>
                <a:cs typeface="+mn-cs"/>
              </a:rPr>
              <a:t>Ceny transakcyjne, poufne cenniki,</a:t>
            </a:r>
          </a:p>
          <a:p>
            <a:pPr marL="342900" lvl="0" indent="-342900" eaLnBrk="1" hangingPunct="1">
              <a:buSzPct val="100000"/>
              <a:buFont typeface="Wingdings" pitchFamily="2" charset="2"/>
              <a:buChar char="Ø"/>
            </a:pPr>
            <a:r>
              <a:rPr lang="pl-PL" sz="2000" dirty="0">
                <a:solidFill>
                  <a:prstClr val="black"/>
                </a:solidFill>
                <a:latin typeface="Calibri Light"/>
                <a:cs typeface="+mn-cs"/>
              </a:rPr>
              <a:t>Terminy obowiązywania lub odnawiania umów,</a:t>
            </a:r>
          </a:p>
          <a:p>
            <a:pPr marL="342900" lvl="0" indent="-342900" eaLnBrk="1" hangingPunct="1">
              <a:buSzPct val="100000"/>
              <a:buFont typeface="Wingdings" pitchFamily="2" charset="2"/>
              <a:buChar char="Ø"/>
            </a:pPr>
            <a:r>
              <a:rPr lang="pl-PL" sz="2000" dirty="0">
                <a:solidFill>
                  <a:prstClr val="black"/>
                </a:solidFill>
                <a:latin typeface="Calibri Light"/>
                <a:cs typeface="+mn-cs"/>
              </a:rPr>
              <a:t>Potrzeby klientów, np. w zakresie asortymentu, oprogramowania, obsługi itp.,</a:t>
            </a:r>
          </a:p>
          <a:p>
            <a:pPr marL="342900" lvl="0" indent="-342900" eaLnBrk="1" hangingPunct="1">
              <a:buSzPct val="100000"/>
              <a:buFont typeface="Wingdings" pitchFamily="2" charset="2"/>
              <a:buChar char="Ø"/>
            </a:pPr>
            <a:r>
              <a:rPr lang="pl-PL" sz="2000" dirty="0">
                <a:solidFill>
                  <a:prstClr val="black"/>
                </a:solidFill>
                <a:latin typeface="Calibri Light"/>
                <a:cs typeface="+mn-cs"/>
              </a:rPr>
              <a:t>Otrzymane zapytania ofertowe,</a:t>
            </a:r>
          </a:p>
          <a:p>
            <a:pPr marL="342900" lvl="0" indent="-342900" eaLnBrk="1" hangingPunct="1">
              <a:buSzPct val="100000"/>
              <a:buFont typeface="Wingdings" pitchFamily="2" charset="2"/>
              <a:buChar char="Ø"/>
            </a:pPr>
            <a:r>
              <a:rPr lang="pl-PL" sz="2000" dirty="0">
                <a:solidFill>
                  <a:prstClr val="black"/>
                </a:solidFill>
                <a:latin typeface="Calibri Light"/>
                <a:cs typeface="+mn-cs"/>
              </a:rPr>
              <a:t>Złożone oferty,</a:t>
            </a:r>
          </a:p>
          <a:p>
            <a:pPr marL="342900" lvl="0" indent="-342900" eaLnBrk="1" hangingPunct="1">
              <a:buSzPct val="100000"/>
              <a:buFont typeface="Wingdings" pitchFamily="2" charset="2"/>
              <a:buChar char="Ø"/>
            </a:pPr>
            <a:r>
              <a:rPr lang="pl-PL" sz="2000" dirty="0">
                <a:solidFill>
                  <a:prstClr val="black"/>
                </a:solidFill>
                <a:latin typeface="Calibri Light"/>
                <a:cs typeface="+mn-cs"/>
              </a:rPr>
              <a:t>Fakt prowadzenia negocjacji i ich przebieg.</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139354253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lnSpcReduction="10000"/>
          </a:bodyPr>
          <a:lstStyle/>
          <a:p>
            <a:pPr lvl="0" algn="ctr" eaLnBrk="1" hangingPunct="1">
              <a:lnSpc>
                <a:spcPct val="100000"/>
              </a:lnSpc>
              <a:buSzPct val="100000"/>
            </a:pPr>
            <a:r>
              <a:rPr lang="pl-PL" sz="2400" b="1" dirty="0" smtClean="0">
                <a:solidFill>
                  <a:prstClr val="black"/>
                </a:solidFill>
                <a:latin typeface="Calibri Light"/>
                <a:cs typeface="+mn-cs"/>
              </a:rPr>
              <a:t>Z zakresu </a:t>
            </a:r>
            <a:r>
              <a:rPr lang="pl-PL" sz="2400" b="1" dirty="0">
                <a:solidFill>
                  <a:prstClr val="black"/>
                </a:solidFill>
                <a:latin typeface="Calibri Light"/>
                <a:cs typeface="+mn-cs"/>
              </a:rPr>
              <a:t>marketingu:</a:t>
            </a:r>
          </a:p>
          <a:p>
            <a:pPr marL="342900" lvl="0" indent="-342900" eaLnBrk="1" hangingPunct="1">
              <a:lnSpc>
                <a:spcPct val="100000"/>
              </a:lnSpc>
              <a:buSzPct val="100000"/>
              <a:buFont typeface="Wingdings" pitchFamily="2" charset="2"/>
              <a:buChar char="Ø"/>
            </a:pPr>
            <a:r>
              <a:rPr lang="pl-PL" sz="2000" dirty="0">
                <a:solidFill>
                  <a:prstClr val="black"/>
                </a:solidFill>
                <a:latin typeface="Calibri Light"/>
                <a:cs typeface="+mn-cs"/>
              </a:rPr>
              <a:t>Prognozy i plany sprzedaży,</a:t>
            </a:r>
          </a:p>
          <a:p>
            <a:pPr marL="342900" lvl="0" indent="-342900" eaLnBrk="1" hangingPunct="1">
              <a:lnSpc>
                <a:spcPct val="100000"/>
              </a:lnSpc>
              <a:buSzPct val="100000"/>
              <a:buFont typeface="Wingdings" pitchFamily="2" charset="2"/>
              <a:buChar char="Ø"/>
            </a:pPr>
            <a:r>
              <a:rPr lang="pl-PL" sz="2000" dirty="0">
                <a:solidFill>
                  <a:prstClr val="black"/>
                </a:solidFill>
                <a:latin typeface="Calibri Light"/>
                <a:cs typeface="+mn-cs"/>
              </a:rPr>
              <a:t>Informacje uzyskane podczas badania konkurencji,</a:t>
            </a:r>
          </a:p>
          <a:p>
            <a:pPr marL="342900" lvl="0" indent="-342900" eaLnBrk="1" hangingPunct="1">
              <a:lnSpc>
                <a:spcPct val="100000"/>
              </a:lnSpc>
              <a:buSzPct val="100000"/>
              <a:buFont typeface="Wingdings" pitchFamily="2" charset="2"/>
              <a:buChar char="Ø"/>
            </a:pPr>
            <a:r>
              <a:rPr lang="pl-PL" sz="2000" dirty="0">
                <a:solidFill>
                  <a:prstClr val="black"/>
                </a:solidFill>
                <a:latin typeface="Calibri Light"/>
                <a:cs typeface="+mn-cs"/>
              </a:rPr>
              <a:t>Informacje uzyskane podczas badania klientów,</a:t>
            </a:r>
          </a:p>
          <a:p>
            <a:pPr marL="342900" lvl="0" indent="-342900" eaLnBrk="1" hangingPunct="1">
              <a:lnSpc>
                <a:spcPct val="100000"/>
              </a:lnSpc>
              <a:buSzPct val="100000"/>
              <a:buFont typeface="Wingdings" pitchFamily="2" charset="2"/>
              <a:buChar char="Ø"/>
            </a:pPr>
            <a:r>
              <a:rPr lang="pl-PL" sz="2000" dirty="0">
                <a:solidFill>
                  <a:prstClr val="black"/>
                </a:solidFill>
                <a:latin typeface="Calibri Light"/>
                <a:cs typeface="+mn-cs"/>
              </a:rPr>
              <a:t>Wartość budżetów reklamowych,</a:t>
            </a:r>
          </a:p>
          <a:p>
            <a:pPr marL="342900" lvl="0" indent="-342900" eaLnBrk="1" hangingPunct="1">
              <a:lnSpc>
                <a:spcPct val="100000"/>
              </a:lnSpc>
              <a:buSzPct val="100000"/>
              <a:buFont typeface="Wingdings" pitchFamily="2" charset="2"/>
              <a:buChar char="Ø"/>
            </a:pPr>
            <a:r>
              <a:rPr lang="pl-PL" sz="2000" dirty="0">
                <a:solidFill>
                  <a:prstClr val="black"/>
                </a:solidFill>
                <a:latin typeface="Calibri Light"/>
                <a:cs typeface="+mn-cs"/>
              </a:rPr>
              <a:t>Plany kampanii marketingowych lub reklamowych.</a:t>
            </a:r>
          </a:p>
          <a:p>
            <a:pPr lvl="0" eaLnBrk="1" hangingPunct="1">
              <a:buSzPct val="100000"/>
            </a:pPr>
            <a:endParaRPr lang="pl-PL" sz="2000" dirty="0">
              <a:solidFill>
                <a:prstClr val="black"/>
              </a:solidFill>
              <a:latin typeface="Calibri Light"/>
              <a:cs typeface="+mn-cs"/>
            </a:endParaRPr>
          </a:p>
          <a:p>
            <a:pPr lvl="0" algn="ctr" eaLnBrk="1" hangingPunct="1">
              <a:buSzPct val="100000"/>
            </a:pPr>
            <a:r>
              <a:rPr lang="pl-PL" sz="2400" b="1" dirty="0" smtClean="0">
                <a:solidFill>
                  <a:prstClr val="black"/>
                </a:solidFill>
                <a:latin typeface="Calibri Light"/>
                <a:cs typeface="+mn-cs"/>
              </a:rPr>
              <a:t>Z zakresu </a:t>
            </a:r>
            <a:r>
              <a:rPr lang="pl-PL" sz="2400" b="1" dirty="0">
                <a:solidFill>
                  <a:prstClr val="black"/>
                </a:solidFill>
                <a:latin typeface="Calibri Light"/>
                <a:cs typeface="+mn-cs"/>
              </a:rPr>
              <a:t>dostawców, podwykonawców, pracowników:</a:t>
            </a:r>
            <a:endParaRPr lang="pl-PL" sz="2400" dirty="0">
              <a:solidFill>
                <a:prstClr val="black"/>
              </a:solidFill>
              <a:latin typeface="Calibri Light"/>
              <a:cs typeface="+mn-cs"/>
            </a:endParaRPr>
          </a:p>
          <a:p>
            <a:pPr marL="342900" lvl="0" indent="-342900" eaLnBrk="1" hangingPunct="1">
              <a:lnSpc>
                <a:spcPct val="100000"/>
              </a:lnSpc>
              <a:buSzPct val="100000"/>
              <a:buFont typeface="Wingdings" pitchFamily="2" charset="2"/>
              <a:buChar char="Ø"/>
            </a:pPr>
            <a:r>
              <a:rPr lang="pl-PL" sz="2000" dirty="0">
                <a:solidFill>
                  <a:prstClr val="black"/>
                </a:solidFill>
                <a:latin typeface="Calibri Light"/>
                <a:cs typeface="+mn-cs"/>
              </a:rPr>
              <a:t>Informacje o dostawcach i stosowanych cenach</a:t>
            </a:r>
          </a:p>
          <a:p>
            <a:pPr marL="342900" lvl="0" indent="-342900" eaLnBrk="1" hangingPunct="1">
              <a:lnSpc>
                <a:spcPct val="100000"/>
              </a:lnSpc>
              <a:buSzPct val="100000"/>
              <a:buFont typeface="Wingdings" pitchFamily="2" charset="2"/>
              <a:buChar char="Ø"/>
            </a:pPr>
            <a:r>
              <a:rPr lang="pl-PL" sz="2000" dirty="0">
                <a:solidFill>
                  <a:prstClr val="black"/>
                </a:solidFill>
                <a:latin typeface="Calibri Light"/>
                <a:cs typeface="+mn-cs"/>
              </a:rPr>
              <a:t>Informacja o jakości dostarczonych towarów lub usług poszczególnych dostawców, terminach ich realizacji,</a:t>
            </a:r>
          </a:p>
          <a:p>
            <a:pPr marL="342900" lvl="0" indent="-342900" eaLnBrk="1" hangingPunct="1">
              <a:lnSpc>
                <a:spcPct val="100000"/>
              </a:lnSpc>
              <a:buSzPct val="100000"/>
              <a:buFont typeface="Wingdings" pitchFamily="2" charset="2"/>
              <a:buChar char="Ø"/>
            </a:pPr>
            <a:r>
              <a:rPr lang="pl-PL" sz="2000" dirty="0">
                <a:solidFill>
                  <a:prstClr val="black"/>
                </a:solidFill>
                <a:latin typeface="Calibri Light"/>
                <a:cs typeface="+mn-cs"/>
              </a:rPr>
              <a:t>Informacja stosowanych zakazach konkurencji,</a:t>
            </a:r>
          </a:p>
          <a:p>
            <a:pPr marL="342900" lvl="0" indent="-342900" eaLnBrk="1" hangingPunct="1">
              <a:lnSpc>
                <a:spcPct val="100000"/>
              </a:lnSpc>
              <a:buSzPct val="100000"/>
              <a:buFont typeface="Wingdings" pitchFamily="2" charset="2"/>
              <a:buChar char="Ø"/>
            </a:pPr>
            <a:r>
              <a:rPr lang="pl-PL" sz="2000" dirty="0">
                <a:solidFill>
                  <a:prstClr val="black"/>
                </a:solidFill>
                <a:latin typeface="Calibri Light"/>
                <a:cs typeface="+mn-cs"/>
              </a:rPr>
              <a:t>Informacje o wynagrodzeniach pracowników.</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200832826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buSzPct val="100000"/>
            </a:pPr>
            <a:r>
              <a:rPr lang="pl-PL" sz="2400" b="1" dirty="0">
                <a:solidFill>
                  <a:prstClr val="black"/>
                </a:solidFill>
                <a:latin typeface="Calibri Light"/>
                <a:cs typeface="+mn-cs"/>
              </a:rPr>
              <a:t>Z zakresu jakości produktów lub usług:</a:t>
            </a:r>
          </a:p>
          <a:p>
            <a:pPr marL="342900" lvl="0" indent="-342900" eaLnBrk="1" hangingPunct="1">
              <a:buSzPct val="100000"/>
              <a:buFont typeface="Wingdings" pitchFamily="2" charset="2"/>
              <a:buChar char="Ø"/>
            </a:pPr>
            <a:r>
              <a:rPr lang="pl-PL" sz="2000" dirty="0" smtClean="0">
                <a:solidFill>
                  <a:prstClr val="black"/>
                </a:solidFill>
                <a:latin typeface="Calibri Light"/>
                <a:cs typeface="+mn-cs"/>
              </a:rPr>
              <a:t>Informacje </a:t>
            </a:r>
            <a:r>
              <a:rPr lang="pl-PL" sz="2000" dirty="0">
                <a:solidFill>
                  <a:prstClr val="black"/>
                </a:solidFill>
                <a:latin typeface="Calibri Light"/>
                <a:cs typeface="+mn-cs"/>
              </a:rPr>
              <a:t>o wadliwościach poszczególnych produktów, zgłaszanych reklamacjach,</a:t>
            </a:r>
          </a:p>
          <a:p>
            <a:pPr marL="342900" lvl="0" indent="-342900" eaLnBrk="1" hangingPunct="1">
              <a:buSzPct val="100000"/>
              <a:buFont typeface="Wingdings" pitchFamily="2" charset="2"/>
              <a:buChar char="Ø"/>
            </a:pPr>
            <a:r>
              <a:rPr lang="pl-PL" sz="2000" dirty="0">
                <a:solidFill>
                  <a:prstClr val="black"/>
                </a:solidFill>
                <a:latin typeface="Calibri Light"/>
                <a:cs typeface="+mn-cs"/>
              </a:rPr>
              <a:t>Statystyki,</a:t>
            </a:r>
          </a:p>
          <a:p>
            <a:pPr marL="342900" lvl="0" indent="-342900" eaLnBrk="1" hangingPunct="1">
              <a:buSzPct val="100000"/>
              <a:buFont typeface="Wingdings" pitchFamily="2" charset="2"/>
              <a:buChar char="Ø"/>
            </a:pPr>
            <a:r>
              <a:rPr lang="pl-PL" sz="2000" dirty="0">
                <a:solidFill>
                  <a:prstClr val="black"/>
                </a:solidFill>
                <a:latin typeface="Calibri Light"/>
                <a:cs typeface="+mn-cs"/>
              </a:rPr>
              <a:t>Procedury kontroli </a:t>
            </a:r>
            <a:r>
              <a:rPr lang="pl-PL" sz="2000" dirty="0" smtClean="0">
                <a:solidFill>
                  <a:prstClr val="black"/>
                </a:solidFill>
                <a:latin typeface="Calibri Light"/>
                <a:cs typeface="+mn-cs"/>
              </a:rPr>
              <a:t>jakości.</a:t>
            </a:r>
            <a:endParaRPr lang="pl-PL" sz="2000" dirty="0">
              <a:solidFill>
                <a:prstClr val="black"/>
              </a:solidFill>
              <a:latin typeface="Calibri Light"/>
              <a:cs typeface="+mn-cs"/>
            </a:endParaRPr>
          </a:p>
          <a:p>
            <a:pPr marL="342900" lvl="0" indent="-342900" eaLnBrk="1" hangingPunct="1">
              <a:buSzPct val="100000"/>
              <a:buFont typeface="Wingdings" pitchFamily="2" charset="2"/>
              <a:buChar char="Ø"/>
            </a:pPr>
            <a:endParaRPr lang="pl-PL" sz="2000" dirty="0">
              <a:solidFill>
                <a:prstClr val="black"/>
              </a:solidFill>
              <a:latin typeface="Calibri Light"/>
              <a:cs typeface="+mn-cs"/>
            </a:endParaRPr>
          </a:p>
          <a:p>
            <a:pPr lvl="0" algn="ctr" eaLnBrk="1" hangingPunct="1">
              <a:buSzPct val="100000"/>
            </a:pPr>
            <a:r>
              <a:rPr lang="pl-PL" sz="2400" b="1" dirty="0">
                <a:solidFill>
                  <a:prstClr val="black"/>
                </a:solidFill>
                <a:latin typeface="Calibri Light"/>
                <a:cs typeface="+mn-cs"/>
              </a:rPr>
              <a:t>Z zakresu produkcji:</a:t>
            </a:r>
          </a:p>
          <a:p>
            <a:pPr marL="342900" lvl="0" indent="-342900" eaLnBrk="1" hangingPunct="1">
              <a:buSzPct val="100000"/>
              <a:buFont typeface="Wingdings" pitchFamily="2" charset="2"/>
              <a:buChar char="Ø"/>
            </a:pPr>
            <a:r>
              <a:rPr lang="pl-PL" sz="2000" dirty="0" smtClean="0">
                <a:solidFill>
                  <a:prstClr val="black"/>
                </a:solidFill>
                <a:latin typeface="Calibri Light"/>
                <a:cs typeface="+mn-cs"/>
              </a:rPr>
              <a:t>Informacja </a:t>
            </a:r>
            <a:r>
              <a:rPr lang="pl-PL" sz="2000" dirty="0">
                <a:solidFill>
                  <a:prstClr val="black"/>
                </a:solidFill>
                <a:latin typeface="Calibri Light"/>
                <a:cs typeface="+mn-cs"/>
              </a:rPr>
              <a:t>koszt/cena,</a:t>
            </a:r>
          </a:p>
          <a:p>
            <a:pPr marL="342900" lvl="0" indent="-342900" eaLnBrk="1" hangingPunct="1">
              <a:buSzPct val="100000"/>
              <a:buFont typeface="Wingdings" pitchFamily="2" charset="2"/>
              <a:buChar char="Ø"/>
            </a:pPr>
            <a:r>
              <a:rPr lang="pl-PL" sz="2000" dirty="0">
                <a:solidFill>
                  <a:prstClr val="black"/>
                </a:solidFill>
                <a:latin typeface="Calibri Light"/>
                <a:cs typeface="+mn-cs"/>
              </a:rPr>
              <a:t>Informacje dotyczące dostawców,</a:t>
            </a:r>
          </a:p>
          <a:p>
            <a:pPr marL="342900" lvl="0" indent="-342900" eaLnBrk="1" hangingPunct="1">
              <a:buSzPct val="100000"/>
              <a:buFont typeface="Wingdings" pitchFamily="2" charset="2"/>
              <a:buChar char="Ø"/>
            </a:pPr>
            <a:r>
              <a:rPr lang="pl-PL" sz="2000" dirty="0">
                <a:solidFill>
                  <a:prstClr val="black"/>
                </a:solidFill>
                <a:latin typeface="Calibri Light"/>
                <a:cs typeface="+mn-cs"/>
              </a:rPr>
              <a:t>Stosowane receptury, przepisy, metody produkcji, procedury,</a:t>
            </a:r>
          </a:p>
          <a:p>
            <a:pPr marL="342900" lvl="0" indent="-342900" eaLnBrk="1" hangingPunct="1">
              <a:buSzPct val="100000"/>
              <a:buFont typeface="Wingdings" pitchFamily="2" charset="2"/>
              <a:buChar char="Ø"/>
            </a:pPr>
            <a:r>
              <a:rPr lang="pl-PL" sz="2000" dirty="0">
                <a:solidFill>
                  <a:prstClr val="black"/>
                </a:solidFill>
                <a:latin typeface="Calibri Light"/>
                <a:cs typeface="+mn-cs"/>
              </a:rPr>
              <a:t>Pozytywne i negatywne technologie know-how.</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215643960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buSzPct val="100000"/>
            </a:pPr>
            <a:r>
              <a:rPr lang="pl-PL" sz="2400" b="1" dirty="0">
                <a:solidFill>
                  <a:prstClr val="black"/>
                </a:solidFill>
                <a:latin typeface="Calibri Light"/>
                <a:cs typeface="+mn-cs"/>
              </a:rPr>
              <a:t>Z zakresu prowadzonych badań i rozwoju:</a:t>
            </a:r>
          </a:p>
          <a:p>
            <a:pPr marL="342900" lvl="0" indent="-342900" eaLnBrk="1" hangingPunct="1">
              <a:buSzPct val="100000"/>
              <a:buFont typeface="Wingdings" pitchFamily="2" charset="2"/>
              <a:buChar char="Ø"/>
            </a:pPr>
            <a:r>
              <a:rPr lang="pl-PL" sz="2000" dirty="0">
                <a:solidFill>
                  <a:prstClr val="black"/>
                </a:solidFill>
                <a:latin typeface="Calibri Light"/>
                <a:cs typeface="+mn-cs"/>
              </a:rPr>
              <a:t>Plany rozwoju firmy/produktu, kierunki rozwoju,</a:t>
            </a:r>
          </a:p>
          <a:p>
            <a:pPr marL="342900" lvl="0" indent="-342900" eaLnBrk="1" hangingPunct="1">
              <a:buSzPct val="100000"/>
              <a:buFont typeface="Wingdings" pitchFamily="2" charset="2"/>
              <a:buChar char="Ø"/>
            </a:pPr>
            <a:r>
              <a:rPr lang="pl-PL" sz="2000" dirty="0">
                <a:solidFill>
                  <a:prstClr val="black"/>
                </a:solidFill>
                <a:latin typeface="Calibri Light"/>
                <a:cs typeface="+mn-cs"/>
              </a:rPr>
              <a:t>Wynalazki przed zgłoszeniem wniosku patentowego,</a:t>
            </a:r>
          </a:p>
          <a:p>
            <a:pPr marL="342900" lvl="0" indent="-342900" eaLnBrk="1" hangingPunct="1">
              <a:buSzPct val="100000"/>
              <a:buFont typeface="Wingdings" pitchFamily="2" charset="2"/>
              <a:buChar char="Ø"/>
            </a:pPr>
            <a:r>
              <a:rPr lang="pl-PL" sz="2000" dirty="0">
                <a:solidFill>
                  <a:prstClr val="black"/>
                </a:solidFill>
                <a:latin typeface="Calibri Light"/>
                <a:cs typeface="+mn-cs"/>
              </a:rPr>
              <a:t>Wyniki prowadzonych/przeprowadzonych badań,</a:t>
            </a:r>
          </a:p>
          <a:p>
            <a:pPr marL="342900" lvl="0" indent="-342900" eaLnBrk="1" hangingPunct="1">
              <a:buSzPct val="100000"/>
              <a:buFont typeface="Wingdings" pitchFamily="2" charset="2"/>
              <a:buChar char="Ø"/>
            </a:pPr>
            <a:r>
              <a:rPr lang="pl-PL" sz="2000" dirty="0">
                <a:solidFill>
                  <a:prstClr val="black"/>
                </a:solidFill>
                <a:latin typeface="Calibri Light"/>
                <a:cs typeface="+mn-cs"/>
              </a:rPr>
              <a:t>Wyniki poszukiwań nowych produktów lub usług,</a:t>
            </a:r>
          </a:p>
          <a:p>
            <a:pPr marL="342900" lvl="0" indent="-342900" eaLnBrk="1" hangingPunct="1">
              <a:buSzPct val="100000"/>
              <a:buFont typeface="Wingdings" pitchFamily="2" charset="2"/>
              <a:buChar char="Ø"/>
            </a:pPr>
            <a:r>
              <a:rPr lang="pl-PL" sz="2000" dirty="0">
                <a:solidFill>
                  <a:prstClr val="black"/>
                </a:solidFill>
                <a:latin typeface="Calibri Light"/>
                <a:cs typeface="+mn-cs"/>
              </a:rPr>
              <a:t>Udane technologie know-how w zakresie badań i rozwoju,</a:t>
            </a:r>
          </a:p>
          <a:p>
            <a:pPr marL="342900" lvl="0" indent="-342900" eaLnBrk="1" hangingPunct="1">
              <a:buSzPct val="100000"/>
              <a:buFont typeface="Wingdings" pitchFamily="2" charset="2"/>
              <a:buChar char="Ø"/>
            </a:pPr>
            <a:r>
              <a:rPr lang="pl-PL" sz="2000" dirty="0">
                <a:solidFill>
                  <a:prstClr val="black"/>
                </a:solidFill>
                <a:latin typeface="Calibri Light"/>
                <a:cs typeface="+mn-cs"/>
              </a:rPr>
              <a:t>Nieudane technologie </a:t>
            </a:r>
            <a:r>
              <a:rPr lang="pl-PL" sz="2000" dirty="0" smtClean="0">
                <a:solidFill>
                  <a:prstClr val="black"/>
                </a:solidFill>
                <a:latin typeface="Calibri Light"/>
                <a:cs typeface="+mn-cs"/>
              </a:rPr>
              <a:t>know-how</a:t>
            </a:r>
            <a:r>
              <a:rPr lang="pl-PL" sz="2000" dirty="0">
                <a:solidFill>
                  <a:prstClr val="black"/>
                </a:solidFill>
                <a:latin typeface="Calibri Light"/>
                <a:cs typeface="+mn-cs"/>
              </a:rPr>
              <a:t>.</a:t>
            </a:r>
          </a:p>
          <a:p>
            <a:pPr marL="342900" lvl="0" indent="-342900" eaLnBrk="1" hangingPunct="1">
              <a:buSzPct val="100000"/>
              <a:buFont typeface="Wingdings" pitchFamily="2" charset="2"/>
              <a:buChar char="Ø"/>
            </a:pPr>
            <a:endParaRPr lang="pl-PL" sz="2000" dirty="0">
              <a:solidFill>
                <a:prstClr val="black"/>
              </a:solidFill>
              <a:latin typeface="Calibri Light"/>
              <a:cs typeface="+mn-cs"/>
            </a:endParaRPr>
          </a:p>
          <a:p>
            <a:pPr lvl="0" algn="ctr" eaLnBrk="1" hangingPunct="1">
              <a:buSzPct val="100000"/>
            </a:pPr>
            <a:r>
              <a:rPr lang="pl-PL" sz="2400" b="1" dirty="0">
                <a:solidFill>
                  <a:prstClr val="black"/>
                </a:solidFill>
                <a:latin typeface="Calibri Light"/>
                <a:cs typeface="+mn-cs"/>
              </a:rPr>
              <a:t>Z zakresu finansów firmy:</a:t>
            </a:r>
            <a:endParaRPr lang="pl-PL" sz="2400" dirty="0">
              <a:solidFill>
                <a:prstClr val="black"/>
              </a:solidFill>
              <a:latin typeface="Calibri Light"/>
              <a:cs typeface="+mn-cs"/>
            </a:endParaRPr>
          </a:p>
          <a:p>
            <a:pPr marL="342900" lvl="0" indent="-342900" eaLnBrk="1" hangingPunct="1">
              <a:buSzPct val="100000"/>
              <a:buFont typeface="Wingdings" pitchFamily="2" charset="2"/>
              <a:buChar char="Ø"/>
            </a:pPr>
            <a:r>
              <a:rPr lang="pl-PL" sz="2000" dirty="0">
                <a:solidFill>
                  <a:prstClr val="black"/>
                </a:solidFill>
                <a:latin typeface="Calibri Light"/>
                <a:cs typeface="+mn-cs"/>
              </a:rPr>
              <a:t>Wewnętrzne dokumenty finansowe,</a:t>
            </a:r>
          </a:p>
          <a:p>
            <a:pPr marL="342900" lvl="0" indent="-342900" eaLnBrk="1" hangingPunct="1">
              <a:buSzPct val="100000"/>
              <a:buFont typeface="Wingdings" pitchFamily="2" charset="2"/>
              <a:buChar char="Ø"/>
            </a:pPr>
            <a:r>
              <a:rPr lang="pl-PL" sz="2000" dirty="0">
                <a:solidFill>
                  <a:prstClr val="black"/>
                </a:solidFill>
                <a:latin typeface="Calibri Light"/>
                <a:cs typeface="+mn-cs"/>
              </a:rPr>
              <a:t>Budżety, prognozy, raporty,</a:t>
            </a:r>
          </a:p>
          <a:p>
            <a:pPr marL="342900" lvl="0" indent="-342900" eaLnBrk="1" hangingPunct="1">
              <a:buSzPct val="100000"/>
              <a:buFont typeface="Wingdings" pitchFamily="2" charset="2"/>
              <a:buChar char="Ø"/>
            </a:pPr>
            <a:r>
              <a:rPr lang="pl-PL" sz="2000" dirty="0">
                <a:solidFill>
                  <a:prstClr val="black"/>
                </a:solidFill>
                <a:latin typeface="Calibri Light"/>
                <a:cs typeface="+mn-cs"/>
              </a:rPr>
              <a:t>Obowiązkowe sprawozdania finansowe przed ujawnieniem.</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273877696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buSzPct val="100000"/>
            </a:pPr>
            <a:r>
              <a:rPr lang="pl-PL" sz="2400" b="1" dirty="0">
                <a:solidFill>
                  <a:prstClr val="black"/>
                </a:solidFill>
                <a:latin typeface="Calibri Light"/>
                <a:cs typeface="+mn-cs"/>
              </a:rPr>
              <a:t>Z zakresu wewnętrznej danych o firmie:</a:t>
            </a:r>
          </a:p>
          <a:p>
            <a:pPr lvl="0" eaLnBrk="1" hangingPunct="1">
              <a:buSzPct val="100000"/>
            </a:pPr>
            <a:endParaRPr lang="pl-PL" sz="2000" b="1" dirty="0">
              <a:solidFill>
                <a:prstClr val="black"/>
              </a:solidFill>
              <a:latin typeface="Calibri Light"/>
              <a:cs typeface="+mn-cs"/>
            </a:endParaRPr>
          </a:p>
          <a:p>
            <a:pPr marL="342900" lvl="0" indent="-342900" eaLnBrk="1" hangingPunct="1">
              <a:buSzPct val="100000"/>
              <a:buFont typeface="Wingdings" pitchFamily="2" charset="2"/>
              <a:buChar char="Ø"/>
            </a:pPr>
            <a:r>
              <a:rPr lang="pl-PL" sz="2000" dirty="0">
                <a:solidFill>
                  <a:prstClr val="black"/>
                </a:solidFill>
                <a:latin typeface="Calibri Light"/>
                <a:cs typeface="+mn-cs"/>
              </a:rPr>
              <a:t>Organizacja pracy,</a:t>
            </a:r>
          </a:p>
          <a:p>
            <a:pPr marL="342900" lvl="0" indent="-342900" eaLnBrk="1" hangingPunct="1">
              <a:buSzPct val="100000"/>
              <a:buFont typeface="Wingdings" pitchFamily="2" charset="2"/>
              <a:buChar char="Ø"/>
            </a:pPr>
            <a:r>
              <a:rPr lang="pl-PL" sz="2000" dirty="0">
                <a:solidFill>
                  <a:prstClr val="black"/>
                </a:solidFill>
                <a:latin typeface="Calibri Light"/>
                <a:cs typeface="+mn-cs"/>
              </a:rPr>
              <a:t>Oprogramowanie stosowane przez </a:t>
            </a:r>
            <a:r>
              <a:rPr lang="pl-PL" sz="2000" dirty="0" smtClean="0">
                <a:solidFill>
                  <a:prstClr val="black"/>
                </a:solidFill>
                <a:latin typeface="Calibri Light"/>
                <a:cs typeface="+mn-cs"/>
              </a:rPr>
              <a:t>firmę.</a:t>
            </a:r>
            <a:endParaRPr lang="pl-PL" sz="2000" dirty="0">
              <a:solidFill>
                <a:prstClr val="black"/>
              </a:solidFill>
              <a:latin typeface="Calibri Light"/>
              <a:cs typeface="+mn-cs"/>
            </a:endParaRP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333584805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313151" y="1825625"/>
            <a:ext cx="11348581" cy="4351338"/>
          </a:xfrm>
        </p:spPr>
        <p:txBody>
          <a:bodyPr>
            <a:normAutofit/>
          </a:bodyPr>
          <a:lstStyle/>
          <a:p>
            <a:pPr algn="just"/>
            <a:endParaRPr lang="pl-PL" sz="3200" dirty="0" smtClean="0">
              <a:solidFill>
                <a:srgbClr val="002060"/>
              </a:solidFill>
              <a:ea typeface="+mj-ea"/>
            </a:endParaRPr>
          </a:p>
          <a:p>
            <a:pPr algn="just"/>
            <a:endParaRPr lang="pl-PL" sz="3200" dirty="0" smtClean="0">
              <a:solidFill>
                <a:srgbClr val="002060"/>
              </a:solidFill>
              <a:ea typeface="+mj-ea"/>
            </a:endParaRPr>
          </a:p>
          <a:p>
            <a:pPr algn="ctr"/>
            <a:r>
              <a:rPr lang="pl-PL" sz="3200" dirty="0" smtClean="0">
                <a:solidFill>
                  <a:srgbClr val="002060"/>
                </a:solidFill>
                <a:ea typeface="+mj-ea"/>
              </a:rPr>
              <a:t>OCHRONA DANYCH OSOBOWYCH</a:t>
            </a:r>
            <a:endParaRPr lang="pl-PL" sz="2400" dirty="0"/>
          </a:p>
        </p:txBody>
      </p:sp>
    </p:spTree>
    <p:extLst>
      <p:ext uri="{BB962C8B-B14F-4D97-AF65-F5344CB8AC3E}">
        <p14:creationId xmlns:p14="http://schemas.microsoft.com/office/powerpoint/2010/main" val="209608084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buSzPct val="100000"/>
            </a:pPr>
            <a:r>
              <a:rPr lang="pl-PL" sz="2400" b="1" dirty="0">
                <a:solidFill>
                  <a:prstClr val="black"/>
                </a:solidFill>
                <a:latin typeface="Calibri Light"/>
                <a:cs typeface="+mn-cs"/>
              </a:rPr>
              <a:t>Schemat osób odpowiedzialnych za bezpieczeństwo danych:</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graphicFrame>
        <p:nvGraphicFramePr>
          <p:cNvPr id="4" name="Diagram 3"/>
          <p:cNvGraphicFramePr/>
          <p:nvPr>
            <p:extLst>
              <p:ext uri="{D42A27DB-BD31-4B8C-83A1-F6EECF244321}">
                <p14:modId xmlns:p14="http://schemas.microsoft.com/office/powerpoint/2010/main" val="30182865"/>
              </p:ext>
            </p:extLst>
          </p:nvPr>
        </p:nvGraphicFramePr>
        <p:xfrm>
          <a:off x="2999656" y="1916832"/>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749819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lstStyle/>
          <a:p>
            <a:pPr marL="41275" lvl="0" indent="-41275" algn="just"/>
            <a:r>
              <a:rPr lang="pl-PL" sz="2400" b="1" dirty="0">
                <a:solidFill>
                  <a:prstClr val="black"/>
                </a:solidFill>
                <a:latin typeface="Calibri Light"/>
                <a:cs typeface="+mn-cs"/>
              </a:rPr>
              <a:t>Do najczęstszych obecnie występujących zagrożeń można zaliczyć:</a:t>
            </a:r>
          </a:p>
          <a:p>
            <a:pPr lvl="0" algn="just"/>
            <a:endParaRPr lang="pl-PL" sz="2000" b="1" dirty="0">
              <a:solidFill>
                <a:prstClr val="black"/>
              </a:solidFill>
              <a:latin typeface="Calibri Light"/>
              <a:cs typeface="+mn-cs"/>
            </a:endParaRPr>
          </a:p>
          <a:p>
            <a:pPr marL="228600" lvl="0" indent="-228600" algn="just"/>
            <a:r>
              <a:rPr lang="pl-PL" sz="2400" dirty="0">
                <a:solidFill>
                  <a:prstClr val="black"/>
                </a:solidFill>
                <a:latin typeface="Calibri Light"/>
                <a:cs typeface="+mn-cs"/>
              </a:rPr>
              <a:t>- zablokowanie dostępu do usługi, </a:t>
            </a:r>
          </a:p>
          <a:p>
            <a:pPr marL="228600" lvl="0" indent="-228600" algn="just"/>
            <a:r>
              <a:rPr lang="pl-PL" sz="2400" dirty="0">
                <a:solidFill>
                  <a:prstClr val="black"/>
                </a:solidFill>
                <a:latin typeface="Calibri Light"/>
                <a:cs typeface="+mn-cs"/>
              </a:rPr>
              <a:t>- włamanie do systemu informatycznego,</a:t>
            </a:r>
          </a:p>
          <a:p>
            <a:pPr marL="228600" lvl="0" indent="-228600" algn="just"/>
            <a:r>
              <a:rPr lang="pl-PL" sz="2400" dirty="0">
                <a:solidFill>
                  <a:prstClr val="black"/>
                </a:solidFill>
                <a:latin typeface="Calibri Light"/>
                <a:cs typeface="+mn-cs"/>
              </a:rPr>
              <a:t>- utrata danych,</a:t>
            </a:r>
          </a:p>
          <a:p>
            <a:pPr marL="228600" lvl="0" indent="-228600" algn="just"/>
            <a:r>
              <a:rPr lang="pl-PL" sz="2400" dirty="0">
                <a:solidFill>
                  <a:prstClr val="black"/>
                </a:solidFill>
                <a:latin typeface="Calibri Light"/>
                <a:cs typeface="+mn-cs"/>
              </a:rPr>
              <a:t>- kradzież danych,</a:t>
            </a:r>
          </a:p>
          <a:p>
            <a:pPr marL="228600" lvl="0" indent="-228600" algn="just"/>
            <a:r>
              <a:rPr lang="pl-PL" sz="2400" dirty="0">
                <a:solidFill>
                  <a:prstClr val="black"/>
                </a:solidFill>
                <a:latin typeface="Calibri Light"/>
                <a:cs typeface="+mn-cs"/>
              </a:rPr>
              <a:t>- ujawnienie danych poufnych,</a:t>
            </a:r>
          </a:p>
          <a:p>
            <a:pPr marL="228600" lvl="0" indent="-228600" algn="just"/>
            <a:r>
              <a:rPr lang="pl-PL" sz="2400" dirty="0">
                <a:solidFill>
                  <a:prstClr val="black"/>
                </a:solidFill>
                <a:latin typeface="Calibri Light"/>
                <a:cs typeface="+mn-cs"/>
              </a:rPr>
              <a:t>- zafałszowanie informacji,</a:t>
            </a:r>
          </a:p>
          <a:p>
            <a:pPr marL="228600" lvl="0" indent="-228600" algn="just"/>
            <a:r>
              <a:rPr lang="pl-PL" sz="2400" dirty="0">
                <a:solidFill>
                  <a:prstClr val="black"/>
                </a:solidFill>
                <a:latin typeface="Calibri Light"/>
                <a:cs typeface="+mn-cs"/>
              </a:rPr>
              <a:t>- kradzież kodu oprogramowania,</a:t>
            </a:r>
          </a:p>
          <a:p>
            <a:pPr marL="228600" lvl="0" indent="-228600" algn="just"/>
            <a:r>
              <a:rPr lang="pl-PL" sz="2400" dirty="0">
                <a:solidFill>
                  <a:prstClr val="black"/>
                </a:solidFill>
                <a:latin typeface="Calibri Light"/>
                <a:cs typeface="+mn-cs"/>
              </a:rPr>
              <a:t>- kradzież sprzętu,</a:t>
            </a:r>
          </a:p>
          <a:p>
            <a:pPr marL="228600" lvl="0" indent="-228600" algn="just"/>
            <a:r>
              <a:rPr lang="pl-PL" sz="2400" dirty="0">
                <a:solidFill>
                  <a:prstClr val="black"/>
                </a:solidFill>
                <a:latin typeface="Calibri Light"/>
                <a:cs typeface="+mn-cs"/>
              </a:rPr>
              <a:t>- uszkodzenia systemów komputerowych.</a:t>
            </a:r>
          </a:p>
        </p:txBody>
      </p:sp>
      <p:sp>
        <p:nvSpPr>
          <p:cNvPr id="5" name="Tytuł 1"/>
          <p:cNvSpPr>
            <a:spLocks noGrp="1"/>
          </p:cNvSpPr>
          <p:nvPr>
            <p:ph type="title" idx="4294967295"/>
          </p:nvPr>
        </p:nvSpPr>
        <p:spPr>
          <a:xfrm>
            <a:off x="1981200" y="142852"/>
            <a:ext cx="8229600" cy="500066"/>
          </a:xfrm>
          <a:prstGeom prst="rect">
            <a:avLst/>
          </a:prstGeom>
        </p:spPr>
        <p:txBody>
          <a:bodyPr/>
          <a:lstStyle/>
          <a:p>
            <a:pPr algn="ctr" eaLnBrk="1" fontAlgn="auto" hangingPunct="1">
              <a:spcAft>
                <a:spcPts val="0"/>
              </a:spcAft>
              <a:defRPr/>
            </a:pPr>
            <a:r>
              <a:rPr lang="pl-PL" sz="2000" b="1" dirty="0">
                <a:solidFill>
                  <a:srgbClr val="2F5597"/>
                </a:solidFill>
              </a:rPr>
              <a:t>Ochrona Danych Osobowych</a:t>
            </a:r>
            <a:endParaRPr lang="pl-PL" sz="2000" dirty="0"/>
          </a:p>
        </p:txBody>
      </p:sp>
    </p:spTree>
    <p:extLst>
      <p:ext uri="{BB962C8B-B14F-4D97-AF65-F5344CB8AC3E}">
        <p14:creationId xmlns:p14="http://schemas.microsoft.com/office/powerpoint/2010/main" val="304075836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marL="342900" lvl="0" indent="-342900" algn="just" eaLnBrk="1" hangingPunct="1">
              <a:buSzPct val="100000"/>
              <a:buFontTx/>
              <a:buChar char="-"/>
            </a:pPr>
            <a:endParaRPr lang="pl-PL" sz="2000" dirty="0" smtClean="0">
              <a:solidFill>
                <a:prstClr val="black"/>
              </a:solidFill>
              <a:latin typeface="Calibri Light"/>
              <a:cs typeface="+mn-cs"/>
            </a:endParaRPr>
          </a:p>
          <a:p>
            <a:pPr marL="342900" lvl="0" indent="-342900" algn="just" eaLnBrk="1" hangingPunct="1">
              <a:buSzPct val="100000"/>
              <a:buFontTx/>
              <a:buChar char="-"/>
            </a:pPr>
            <a:r>
              <a:rPr lang="pl-PL" sz="2000" dirty="0" smtClean="0">
                <a:solidFill>
                  <a:prstClr val="black"/>
                </a:solidFill>
                <a:latin typeface="Calibri Light"/>
                <a:cs typeface="+mn-cs"/>
              </a:rPr>
              <a:t>środki </a:t>
            </a:r>
            <a:r>
              <a:rPr lang="pl-PL" sz="2000" dirty="0">
                <a:solidFill>
                  <a:prstClr val="black"/>
                </a:solidFill>
                <a:latin typeface="Calibri Light"/>
                <a:cs typeface="+mn-cs"/>
              </a:rPr>
              <a:t>techniczne i organizacyjne zapewniające ochronę przetwarzanych danych osobowych art. 36 ust. 1,</a:t>
            </a:r>
          </a:p>
          <a:p>
            <a:pPr marL="342900" lvl="0" indent="-342900" algn="just" eaLnBrk="1" hangingPunct="1">
              <a:buSzPct val="100000"/>
              <a:buFontTx/>
              <a:buChar char="-"/>
            </a:pPr>
            <a:endParaRPr lang="pl-PL" sz="1000" dirty="0">
              <a:solidFill>
                <a:prstClr val="black"/>
              </a:solidFill>
              <a:latin typeface="Calibri Light"/>
              <a:cs typeface="+mn-cs"/>
            </a:endParaRPr>
          </a:p>
          <a:p>
            <a:pPr marL="342900" lvl="0" indent="-342900" algn="just" eaLnBrk="1" hangingPunct="1">
              <a:buSzPct val="100000"/>
              <a:buFontTx/>
              <a:buChar char="-"/>
            </a:pPr>
            <a:r>
              <a:rPr lang="pl-PL" sz="2000" dirty="0">
                <a:solidFill>
                  <a:prstClr val="black"/>
                </a:solidFill>
                <a:latin typeface="Calibri Light"/>
                <a:cs typeface="+mn-cs"/>
              </a:rPr>
              <a:t>dokumentacja opisującą sposób przetwarzania danych oraz środki – art. 36 ust. 2,</a:t>
            </a:r>
          </a:p>
          <a:p>
            <a:pPr lvl="0" algn="just" eaLnBrk="1" hangingPunct="1">
              <a:buSzPct val="100000"/>
            </a:pPr>
            <a:endParaRPr lang="pl-PL" sz="1000" dirty="0">
              <a:solidFill>
                <a:prstClr val="black"/>
              </a:solidFill>
              <a:latin typeface="Calibri Light"/>
              <a:cs typeface="+mn-cs"/>
            </a:endParaRPr>
          </a:p>
          <a:p>
            <a:pPr marL="342900" lvl="0" indent="-342900" algn="just" eaLnBrk="1" hangingPunct="1">
              <a:buSzPct val="100000"/>
              <a:buFontTx/>
              <a:buChar char="-"/>
            </a:pPr>
            <a:r>
              <a:rPr lang="pl-PL" sz="2000" dirty="0">
                <a:solidFill>
                  <a:prstClr val="black"/>
                </a:solidFill>
                <a:latin typeface="Calibri Light"/>
                <a:cs typeface="+mn-cs"/>
              </a:rPr>
              <a:t>dopuszczenie osób do danych osobowych – art. 37</a:t>
            </a:r>
          </a:p>
          <a:p>
            <a:pPr marL="342900" lvl="0" indent="-342900" algn="just" eaLnBrk="1" hangingPunct="1">
              <a:buSzPct val="100000"/>
              <a:buFontTx/>
              <a:buChar char="-"/>
            </a:pPr>
            <a:endParaRPr lang="pl-PL" sz="2000" dirty="0">
              <a:solidFill>
                <a:prstClr val="black"/>
              </a:solidFill>
              <a:latin typeface="Calibri Light"/>
              <a:cs typeface="+mn-cs"/>
            </a:endParaRPr>
          </a:p>
          <a:p>
            <a:pPr marL="342900" lvl="0" indent="-342900" algn="just" eaLnBrk="1" hangingPunct="1">
              <a:buSzPct val="100000"/>
              <a:buFontTx/>
              <a:buChar char="-"/>
            </a:pPr>
            <a:r>
              <a:rPr lang="pl-PL" sz="2000" dirty="0">
                <a:solidFill>
                  <a:prstClr val="black"/>
                </a:solidFill>
                <a:latin typeface="Calibri Light"/>
                <a:cs typeface="+mn-cs"/>
              </a:rPr>
              <a:t>ewidencja osób 39 ust. 1</a:t>
            </a:r>
          </a:p>
          <a:p>
            <a:pPr marL="342900" lvl="0" indent="-342900" algn="just" eaLnBrk="1" hangingPunct="1">
              <a:buSzPct val="100000"/>
              <a:buFontTx/>
              <a:buChar char="-"/>
            </a:pPr>
            <a:endParaRPr lang="pl-PL" sz="1000" dirty="0">
              <a:solidFill>
                <a:prstClr val="black"/>
              </a:solidFill>
              <a:latin typeface="Calibri Light"/>
              <a:cs typeface="+mn-cs"/>
            </a:endParaRPr>
          </a:p>
          <a:p>
            <a:pPr marL="342900" lvl="0" indent="-342900" algn="just" eaLnBrk="1" hangingPunct="1">
              <a:buSzPct val="100000"/>
              <a:buFontTx/>
              <a:buChar char="-"/>
            </a:pPr>
            <a:r>
              <a:rPr lang="pl-PL" sz="2000" dirty="0">
                <a:solidFill>
                  <a:prstClr val="black"/>
                </a:solidFill>
                <a:latin typeface="Calibri Light"/>
                <a:cs typeface="+mn-cs"/>
              </a:rPr>
              <a:t>zobowiązanie do zachowania tajemnicy – art. 39 ust. 2</a:t>
            </a:r>
          </a:p>
          <a:p>
            <a:pPr marL="342900" lvl="0" indent="-342900" algn="just" eaLnBrk="1" hangingPunct="1">
              <a:buSzPct val="100000"/>
              <a:buFontTx/>
              <a:buChar char="-"/>
            </a:pPr>
            <a:endParaRPr lang="pl-PL" sz="1000" dirty="0">
              <a:solidFill>
                <a:prstClr val="black"/>
              </a:solidFill>
              <a:latin typeface="Calibri Light"/>
              <a:cs typeface="+mn-cs"/>
            </a:endParaRPr>
          </a:p>
          <a:p>
            <a:pPr marL="342900" lvl="0" indent="-342900" algn="just" eaLnBrk="1" hangingPunct="1">
              <a:buSzPct val="100000"/>
              <a:buFontTx/>
              <a:buChar char="-"/>
            </a:pPr>
            <a:r>
              <a:rPr lang="pl-PL" sz="2000" dirty="0">
                <a:solidFill>
                  <a:prstClr val="black"/>
                </a:solidFill>
                <a:latin typeface="Calibri Light"/>
                <a:cs typeface="+mn-cs"/>
              </a:rPr>
              <a:t>kontrola przetwarzania (kto na nich pracuje i komu są przekazywane) danych – art. 38</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8698643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buSzPct val="100000"/>
              <a:defRPr/>
            </a:pPr>
            <a:r>
              <a:rPr lang="pl-PL" sz="2400" b="1" dirty="0">
                <a:solidFill>
                  <a:prstClr val="black"/>
                </a:solidFill>
                <a:latin typeface="Calibri Light"/>
                <a:cs typeface="+mn-cs"/>
              </a:rPr>
              <a:t>Obowiązek ADO do zabezpieczenia </a:t>
            </a:r>
          </a:p>
          <a:p>
            <a:pPr marL="228600" lvl="0" indent="-228600" algn="just" eaLnBrk="1" hangingPunct="1">
              <a:buSzPct val="100000"/>
              <a:defRPr/>
            </a:pPr>
            <a:endParaRPr lang="pl-PL" sz="2000" b="1" dirty="0">
              <a:solidFill>
                <a:prstClr val="black"/>
              </a:solidFill>
              <a:latin typeface="Calibri Light"/>
              <a:cs typeface="+mn-cs"/>
            </a:endParaRPr>
          </a:p>
          <a:p>
            <a:pPr lvl="0" indent="-228600" algn="just" eaLnBrk="1" hangingPunct="1">
              <a:spcBef>
                <a:spcPts val="0"/>
              </a:spcBef>
              <a:buSzPct val="100000"/>
              <a:defRPr/>
            </a:pPr>
            <a:r>
              <a:rPr lang="pl-PL" sz="2000" dirty="0">
                <a:solidFill>
                  <a:prstClr val="black"/>
                </a:solidFill>
                <a:latin typeface="Calibri Light"/>
                <a:cs typeface="+mn-cs"/>
              </a:rPr>
              <a:t>Administrator danych jest </a:t>
            </a:r>
            <a:r>
              <a:rPr lang="pl-PL" sz="2000" u="sng" dirty="0">
                <a:solidFill>
                  <a:prstClr val="black"/>
                </a:solidFill>
                <a:latin typeface="Calibri Light"/>
                <a:cs typeface="+mn-cs"/>
              </a:rPr>
              <a:t>obowiązany zastosować środki techniczne i organizacyjne</a:t>
            </a:r>
            <a:r>
              <a:rPr lang="pl-PL" sz="2000" dirty="0">
                <a:solidFill>
                  <a:prstClr val="black"/>
                </a:solidFill>
                <a:latin typeface="Calibri Light"/>
                <a:cs typeface="+mn-cs"/>
              </a:rPr>
              <a:t> zapewniające ochronę przetwarzanych danych osobowych odpowiednią do zagrożeń oraz kategorii danych objętych ochroną, a w szczególności:</a:t>
            </a:r>
          </a:p>
          <a:p>
            <a:pPr lvl="0" indent="-228600" algn="just" eaLnBrk="1" hangingPunct="1">
              <a:spcBef>
                <a:spcPts val="0"/>
              </a:spcBef>
              <a:buSzPct val="100000"/>
              <a:defRPr/>
            </a:pPr>
            <a:r>
              <a:rPr lang="pl-PL" sz="2000" dirty="0">
                <a:solidFill>
                  <a:prstClr val="black"/>
                </a:solidFill>
                <a:latin typeface="Calibri Light"/>
                <a:cs typeface="+mn-cs"/>
              </a:rPr>
              <a:t>- powinien zabezpieczyć dane przed ich udostępnieniem osobom nieupoważnionym, </a:t>
            </a:r>
          </a:p>
          <a:p>
            <a:pPr lvl="0" indent="-228600" algn="just" eaLnBrk="1" hangingPunct="1">
              <a:spcBef>
                <a:spcPts val="0"/>
              </a:spcBef>
              <a:buSzPct val="100000"/>
              <a:defRPr/>
            </a:pPr>
            <a:r>
              <a:rPr lang="pl-PL" sz="2000" dirty="0">
                <a:solidFill>
                  <a:prstClr val="black"/>
                </a:solidFill>
                <a:latin typeface="Calibri Light"/>
                <a:cs typeface="+mn-cs"/>
              </a:rPr>
              <a:t>- zabraniem przez osobę nieuprawnioną, </a:t>
            </a:r>
          </a:p>
          <a:p>
            <a:pPr lvl="0" indent="-228600" algn="just" eaLnBrk="1" hangingPunct="1">
              <a:spcBef>
                <a:spcPts val="0"/>
              </a:spcBef>
              <a:buSzPct val="100000"/>
              <a:defRPr/>
            </a:pPr>
            <a:r>
              <a:rPr lang="pl-PL" sz="2000" dirty="0">
                <a:solidFill>
                  <a:prstClr val="black"/>
                </a:solidFill>
                <a:latin typeface="Calibri Light"/>
                <a:cs typeface="+mn-cs"/>
              </a:rPr>
              <a:t>- przetwarzaniem z naruszeniem ustawy </a:t>
            </a:r>
          </a:p>
          <a:p>
            <a:pPr lvl="0" algn="just" eaLnBrk="1" hangingPunct="1">
              <a:spcBef>
                <a:spcPts val="0"/>
              </a:spcBef>
              <a:buSzPct val="100000"/>
              <a:defRPr/>
            </a:pPr>
            <a:r>
              <a:rPr lang="pl-PL" sz="2000" dirty="0">
                <a:solidFill>
                  <a:prstClr val="black"/>
                </a:solidFill>
                <a:latin typeface="Calibri Light"/>
                <a:cs typeface="+mn-cs"/>
              </a:rPr>
              <a:t>- zmianą, utratą, uszkodzeniem lub zniszczeniem.</a:t>
            </a:r>
          </a:p>
          <a:p>
            <a:pPr lvl="0" algn="just" eaLnBrk="1" hangingPunct="1">
              <a:spcBef>
                <a:spcPts val="0"/>
              </a:spcBef>
              <a:buSzPct val="100000"/>
              <a:defRPr/>
            </a:pPr>
            <a:endParaRPr lang="pl-PL" sz="1000" dirty="0">
              <a:solidFill>
                <a:prstClr val="black"/>
              </a:solidFill>
              <a:latin typeface="Calibri Light"/>
              <a:cs typeface="+mn-cs"/>
            </a:endParaRPr>
          </a:p>
          <a:p>
            <a:pPr lvl="0" indent="-228600" algn="just" eaLnBrk="1" hangingPunct="1">
              <a:spcBef>
                <a:spcPts val="0"/>
              </a:spcBef>
              <a:buSzPct val="100000"/>
              <a:defRPr/>
            </a:pPr>
            <a:r>
              <a:rPr lang="pl-PL" sz="2000" dirty="0">
                <a:solidFill>
                  <a:prstClr val="black"/>
                </a:solidFill>
                <a:latin typeface="Calibri Light"/>
                <a:cs typeface="+mn-cs"/>
              </a:rPr>
              <a:t>Administrator danych prowadzi dokumentację (</a:t>
            </a:r>
            <a:r>
              <a:rPr lang="pl-PL" sz="2000" i="1" dirty="0">
                <a:solidFill>
                  <a:prstClr val="black"/>
                </a:solidFill>
                <a:latin typeface="Calibri Light"/>
                <a:cs typeface="+mn-cs"/>
              </a:rPr>
              <a:t>tj. polityka i instrukcja</a:t>
            </a:r>
            <a:r>
              <a:rPr lang="pl-PL" sz="2000" dirty="0">
                <a:solidFill>
                  <a:prstClr val="black"/>
                </a:solidFill>
                <a:latin typeface="Calibri Light"/>
                <a:cs typeface="+mn-cs"/>
              </a:rPr>
              <a:t>) opisującą sposób przetwarzania danych oraz środki, o których mowa </a:t>
            </a:r>
            <a:r>
              <a:rPr lang="pl-PL" sz="2000" dirty="0" smtClean="0">
                <a:solidFill>
                  <a:prstClr val="black"/>
                </a:solidFill>
                <a:latin typeface="Calibri Light"/>
                <a:cs typeface="+mn-cs"/>
              </a:rPr>
              <a:t>powyżej.</a:t>
            </a:r>
            <a:endParaRPr lang="pl-PL" sz="2000" dirty="0">
              <a:solidFill>
                <a:prstClr val="black"/>
              </a:solidFill>
              <a:latin typeface="Calibri Light"/>
              <a:cs typeface="+mn-cs"/>
            </a:endParaRPr>
          </a:p>
          <a:p>
            <a:pPr lvl="0" indent="-228600" algn="just" eaLnBrk="1" hangingPunct="1">
              <a:spcBef>
                <a:spcPts val="0"/>
              </a:spcBef>
              <a:buSzPct val="100000"/>
              <a:defRPr/>
            </a:pPr>
            <a:endParaRPr lang="pl-PL" sz="1000" dirty="0">
              <a:solidFill>
                <a:prstClr val="black"/>
              </a:solidFill>
              <a:latin typeface="Calibri Light"/>
              <a:cs typeface="+mn-cs"/>
            </a:endParaRPr>
          </a:p>
          <a:p>
            <a:pPr lvl="0" indent="-228600" algn="just" eaLnBrk="1" hangingPunct="1">
              <a:spcBef>
                <a:spcPts val="0"/>
              </a:spcBef>
              <a:buSzPct val="100000"/>
              <a:defRPr/>
            </a:pPr>
            <a:r>
              <a:rPr lang="pl-PL" sz="2000" dirty="0">
                <a:solidFill>
                  <a:prstClr val="black"/>
                </a:solidFill>
                <a:latin typeface="Calibri Light"/>
                <a:cs typeface="+mn-cs"/>
              </a:rPr>
              <a:t>ADO może wyznaczyć ABI zgodnie z art. 36a ust </a:t>
            </a:r>
            <a:r>
              <a:rPr lang="pl-PL" sz="2000" dirty="0" smtClean="0">
                <a:solidFill>
                  <a:prstClr val="black"/>
                </a:solidFill>
                <a:latin typeface="Calibri Light"/>
                <a:cs typeface="+mn-cs"/>
              </a:rPr>
              <a:t>1</a:t>
            </a:r>
            <a:r>
              <a:rPr lang="pl-PL" sz="2000" dirty="0">
                <a:solidFill>
                  <a:prstClr val="black"/>
                </a:solidFill>
                <a:latin typeface="Calibri Light"/>
                <a:cs typeface="+mn-cs"/>
              </a:rPr>
              <a:t>.</a:t>
            </a:r>
            <a:endParaRPr lang="pl-PL" sz="2000" b="1" dirty="0">
              <a:solidFill>
                <a:prstClr val="black"/>
              </a:solidFill>
              <a:latin typeface="Calibri Light"/>
              <a:cs typeface="+mn-cs"/>
            </a:endParaRP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319785354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r>
              <a:rPr lang="pl-PL" sz="2400" b="1" dirty="0">
                <a:solidFill>
                  <a:prstClr val="black"/>
                </a:solidFill>
                <a:latin typeface="Calibri Light"/>
                <a:cs typeface="+mn-cs"/>
              </a:rPr>
              <a:t>Art. 36</a:t>
            </a:r>
          </a:p>
          <a:p>
            <a:pPr marL="265113" lvl="0" algn="ctr" eaLnBrk="1" hangingPunct="1"/>
            <a:endParaRPr lang="pl-PL" sz="2400" b="1" dirty="0">
              <a:solidFill>
                <a:prstClr val="black"/>
              </a:solidFill>
              <a:latin typeface="Calibri Light"/>
              <a:cs typeface="+mn-cs"/>
            </a:endParaRPr>
          </a:p>
          <a:p>
            <a:pPr lvl="0" algn="just" eaLnBrk="1" hangingPunct="1"/>
            <a:r>
              <a:rPr lang="pl-PL" sz="2400" b="1" dirty="0">
                <a:solidFill>
                  <a:prstClr val="black"/>
                </a:solidFill>
                <a:latin typeface="Calibri Light"/>
                <a:cs typeface="+mn-cs"/>
              </a:rPr>
              <a:t>ust. 2 </a:t>
            </a:r>
            <a:r>
              <a:rPr lang="pl-PL" sz="2400" dirty="0">
                <a:solidFill>
                  <a:prstClr val="black"/>
                </a:solidFill>
                <a:latin typeface="Calibri Light"/>
                <a:cs typeface="+mn-cs"/>
              </a:rPr>
              <a:t>Administrator danych prowadzi dokumentację opisującą sposób przetwarzania danych oraz środki, o których mowa w ust. </a:t>
            </a:r>
            <a:r>
              <a:rPr lang="pl-PL" sz="2400" dirty="0" smtClean="0">
                <a:solidFill>
                  <a:prstClr val="black"/>
                </a:solidFill>
                <a:latin typeface="Calibri Light"/>
                <a:cs typeface="+mn-cs"/>
              </a:rPr>
              <a:t>1.</a:t>
            </a:r>
            <a:endParaRPr lang="pl-PL" sz="2400" dirty="0">
              <a:solidFill>
                <a:prstClr val="black"/>
              </a:solidFill>
              <a:latin typeface="Calibri Light"/>
              <a:cs typeface="+mn-cs"/>
            </a:endParaRP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104803975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r>
              <a:rPr lang="pl-PL" sz="2400" b="1" dirty="0">
                <a:solidFill>
                  <a:prstClr val="black"/>
                </a:solidFill>
                <a:latin typeface="Calibri Light"/>
                <a:cs typeface="+mn-cs"/>
              </a:rPr>
              <a:t>Art. 39a</a:t>
            </a:r>
          </a:p>
          <a:p>
            <a:pPr marL="265113" lvl="0" algn="ctr" eaLnBrk="1" hangingPunct="1"/>
            <a:endParaRPr lang="pl-PL" sz="2400" b="1" dirty="0">
              <a:solidFill>
                <a:prstClr val="black"/>
              </a:solidFill>
              <a:latin typeface="Calibri Light"/>
              <a:cs typeface="+mn-cs"/>
            </a:endParaRPr>
          </a:p>
          <a:p>
            <a:pPr lvl="0" algn="just" eaLnBrk="1" hangingPunct="1"/>
            <a:r>
              <a:rPr lang="pl-PL" sz="2400" dirty="0">
                <a:solidFill>
                  <a:prstClr val="black"/>
                </a:solidFill>
                <a:latin typeface="Calibri Light"/>
                <a:cs typeface="+mn-cs"/>
              </a:rPr>
              <a:t>Minister właściwy do spraw administracji publicznej w porozumieniu z ministrem właściwym do spraw informatyzacji określi, w drodze rozporządzenia, sposób prowadzenia i zakres dokumentacji, o której mowa w art. 36 ust. 2, oraz podstawowe warunki techniczne i organizacyjne, jakim powinny odpowiadać urządzenia i systemy informatyczne służące do przetwarzania danych osobowych, uwzględniając zapewnienie ochrony przetwarzanych danych osobowych odpowiedniej do zagrożeń oraz kategorii danych objętych ochroną, a także wymagania w zakresie odnotowywania udostępniania danych osobowych i bezpieczeństwa przetwarzanych danych.</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257833339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r>
              <a:rPr lang="pl-PL" sz="2400" b="1" dirty="0">
                <a:solidFill>
                  <a:prstClr val="black"/>
                </a:solidFill>
                <a:latin typeface="Calibri Light"/>
                <a:cs typeface="+mn-cs"/>
              </a:rPr>
              <a:t>ROZPORZĄDZENIE MINISTRA SPRAW WEWNĘTRZNYCH I ADMINISTRACJI </a:t>
            </a:r>
          </a:p>
          <a:p>
            <a:pPr lvl="0" algn="ctr" eaLnBrk="1" hangingPunct="1"/>
            <a:endParaRPr lang="pl-PL" sz="2400" b="1" dirty="0">
              <a:solidFill>
                <a:prstClr val="black"/>
              </a:solidFill>
              <a:latin typeface="Calibri Light"/>
              <a:cs typeface="+mn-cs"/>
            </a:endParaRPr>
          </a:p>
          <a:p>
            <a:pPr lvl="0" algn="ctr" eaLnBrk="1" hangingPunct="1"/>
            <a:r>
              <a:rPr lang="pl-PL" sz="2400" b="1" dirty="0">
                <a:solidFill>
                  <a:prstClr val="black"/>
                </a:solidFill>
                <a:latin typeface="Calibri Light"/>
                <a:cs typeface="+mn-cs"/>
              </a:rPr>
              <a:t>z dnia 29 kwietnia 2004 r.</a:t>
            </a:r>
          </a:p>
          <a:p>
            <a:pPr lvl="0" algn="ctr" eaLnBrk="1" hangingPunct="1"/>
            <a:endParaRPr lang="pl-PL" sz="2400" b="1" dirty="0">
              <a:solidFill>
                <a:prstClr val="black"/>
              </a:solidFill>
              <a:latin typeface="Calibri Light"/>
              <a:cs typeface="+mn-cs"/>
            </a:endParaRPr>
          </a:p>
          <a:p>
            <a:pPr lvl="0" algn="ctr" eaLnBrk="1" hangingPunct="1"/>
            <a:r>
              <a:rPr lang="pl-PL" sz="2400" b="1" dirty="0">
                <a:solidFill>
                  <a:prstClr val="black"/>
                </a:solidFill>
                <a:latin typeface="Calibri Light"/>
                <a:cs typeface="+mn-cs"/>
              </a:rPr>
              <a:t>w sprawie dokumentacji przetwarzania danych osobowych oraz warunków technicznych </a:t>
            </a:r>
            <a:r>
              <a:rPr lang="pl-PL" sz="2400" b="1" dirty="0" smtClean="0">
                <a:solidFill>
                  <a:prstClr val="black"/>
                </a:solidFill>
                <a:latin typeface="Calibri Light"/>
                <a:cs typeface="+mn-cs"/>
              </a:rPr>
              <a:t/>
            </a:r>
            <a:br>
              <a:rPr lang="pl-PL" sz="2400" b="1" dirty="0" smtClean="0">
                <a:solidFill>
                  <a:prstClr val="black"/>
                </a:solidFill>
                <a:latin typeface="Calibri Light"/>
                <a:cs typeface="+mn-cs"/>
              </a:rPr>
            </a:br>
            <a:r>
              <a:rPr lang="pl-PL" sz="2400" b="1" dirty="0" smtClean="0">
                <a:solidFill>
                  <a:prstClr val="black"/>
                </a:solidFill>
                <a:latin typeface="Calibri Light"/>
                <a:cs typeface="+mn-cs"/>
              </a:rPr>
              <a:t>i </a:t>
            </a:r>
            <a:r>
              <a:rPr lang="pl-PL" sz="2400" b="1" dirty="0">
                <a:solidFill>
                  <a:prstClr val="black"/>
                </a:solidFill>
                <a:latin typeface="Calibri Light"/>
                <a:cs typeface="+mn-cs"/>
              </a:rPr>
              <a:t>organizacyjnych, jakim powinny odpowiadać urządzenia i systemy informatyczne służące do przetwarzania danych osobowych</a:t>
            </a:r>
          </a:p>
          <a:p>
            <a:pPr lvl="0" algn="ctr" eaLnBrk="1" hangingPunct="1"/>
            <a:endParaRPr lang="pl-PL" sz="2400" b="1" dirty="0">
              <a:solidFill>
                <a:prstClr val="black"/>
              </a:solidFill>
              <a:latin typeface="Calibri Light"/>
              <a:cs typeface="+mn-cs"/>
            </a:endParaRPr>
          </a:p>
          <a:p>
            <a:pPr lvl="0" algn="ctr" eaLnBrk="1" hangingPunct="1"/>
            <a:r>
              <a:rPr lang="pl-PL" sz="2400" b="1" dirty="0">
                <a:solidFill>
                  <a:prstClr val="black"/>
                </a:solidFill>
                <a:latin typeface="Calibri Light"/>
                <a:cs typeface="+mn-cs"/>
              </a:rPr>
              <a:t>Dz.U. z 2004 r., Nr 100 poz. 1024 </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423041449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r>
              <a:rPr lang="pl-PL" sz="2400" b="1" dirty="0">
                <a:solidFill>
                  <a:prstClr val="black"/>
                </a:solidFill>
                <a:latin typeface="Calibri Light"/>
                <a:cs typeface="+mn-cs"/>
              </a:rPr>
              <a:t>§ 1. Rozporządzenie określa:</a:t>
            </a:r>
          </a:p>
          <a:p>
            <a:pPr marL="265113" lvl="0" eaLnBrk="1" hangingPunct="1"/>
            <a:endParaRPr lang="pl-PL" sz="2200" b="1" dirty="0" smtClean="0">
              <a:solidFill>
                <a:prstClr val="black"/>
              </a:solidFill>
              <a:latin typeface="Calibri Light"/>
              <a:cs typeface="+mn-cs"/>
            </a:endParaRPr>
          </a:p>
          <a:p>
            <a:pPr lvl="0" algn="just" eaLnBrk="1" hangingPunct="1"/>
            <a:r>
              <a:rPr lang="pl-PL" sz="2200" dirty="0" smtClean="0">
                <a:solidFill>
                  <a:prstClr val="black"/>
                </a:solidFill>
                <a:latin typeface="Calibri Light"/>
                <a:cs typeface="+mn-cs"/>
              </a:rPr>
              <a:t>1) sposób </a:t>
            </a:r>
            <a:r>
              <a:rPr lang="pl-PL" sz="2200" dirty="0">
                <a:solidFill>
                  <a:prstClr val="black"/>
                </a:solidFill>
                <a:latin typeface="Calibri Light"/>
                <a:cs typeface="+mn-cs"/>
              </a:rPr>
              <a:t>prowadzenia i zakres dokumentacji opisującej sposób przetwarzania danych osobowych oraz środki techniczne i organizacyjne zapewniające ochronę przetwarzanych danych osobowych odpowiednią do zagrożeń oraz kategorii danych objętych ochroną</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33378083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r>
              <a:rPr lang="pl-PL" sz="2400" b="1" dirty="0">
                <a:solidFill>
                  <a:prstClr val="black"/>
                </a:solidFill>
                <a:latin typeface="Calibri Light"/>
                <a:cs typeface="+mn-cs"/>
              </a:rPr>
              <a:t>§ 3 </a:t>
            </a:r>
          </a:p>
          <a:p>
            <a:pPr lvl="0" algn="just" eaLnBrk="1" hangingPunct="1"/>
            <a:endParaRPr lang="pl-PL" sz="2200" b="1" dirty="0">
              <a:solidFill>
                <a:prstClr val="black"/>
              </a:solidFill>
              <a:latin typeface="Calibri Light"/>
              <a:cs typeface="+mn-cs"/>
            </a:endParaRPr>
          </a:p>
          <a:p>
            <a:pPr lvl="0" algn="just" eaLnBrk="1" hangingPunct="1"/>
            <a:r>
              <a:rPr lang="pl-PL" sz="2200" b="1" dirty="0">
                <a:solidFill>
                  <a:prstClr val="black"/>
                </a:solidFill>
                <a:latin typeface="Calibri Light"/>
                <a:cs typeface="+mn-cs"/>
              </a:rPr>
              <a:t>pkt 1 </a:t>
            </a:r>
            <a:r>
              <a:rPr lang="pl-PL" sz="2200" dirty="0">
                <a:solidFill>
                  <a:prstClr val="black"/>
                </a:solidFill>
                <a:latin typeface="Calibri Light"/>
                <a:cs typeface="+mn-cs"/>
              </a:rPr>
              <a:t>Na dokumentację, o której mowa w § 1 pkt 1, składa się polityka bezpieczeństwa </a:t>
            </a:r>
            <a:r>
              <a:rPr lang="pl-PL" sz="2200" dirty="0" smtClean="0">
                <a:solidFill>
                  <a:prstClr val="black"/>
                </a:solidFill>
                <a:latin typeface="Calibri Light"/>
                <a:cs typeface="+mn-cs"/>
              </a:rPr>
              <a:t>i instrukcja </a:t>
            </a:r>
            <a:r>
              <a:rPr lang="pl-PL" sz="2200" dirty="0">
                <a:solidFill>
                  <a:prstClr val="black"/>
                </a:solidFill>
                <a:latin typeface="Calibri Light"/>
                <a:cs typeface="+mn-cs"/>
              </a:rPr>
              <a:t>zarządzania systemem informatycznym służącym do przetwarzania danych osobowych, zwana dalej "instrukcją".</a:t>
            </a:r>
          </a:p>
          <a:p>
            <a:pPr lvl="0" algn="just" eaLnBrk="1" hangingPunct="1"/>
            <a:r>
              <a:rPr lang="pl-PL" sz="2200" b="1" dirty="0">
                <a:solidFill>
                  <a:prstClr val="black"/>
                </a:solidFill>
                <a:latin typeface="Calibri Light"/>
                <a:cs typeface="+mn-cs"/>
              </a:rPr>
              <a:t>2. </a:t>
            </a:r>
            <a:r>
              <a:rPr lang="pl-PL" sz="2200" dirty="0">
                <a:solidFill>
                  <a:prstClr val="black"/>
                </a:solidFill>
                <a:latin typeface="Calibri Light"/>
                <a:cs typeface="+mn-cs"/>
              </a:rPr>
              <a:t>Dokumentację ww. prowadzi się w formie pisemnej.</a:t>
            </a:r>
          </a:p>
          <a:p>
            <a:pPr lvl="0" algn="just" eaLnBrk="1" hangingPunct="1"/>
            <a:r>
              <a:rPr lang="pl-PL" sz="2200" b="1" dirty="0">
                <a:solidFill>
                  <a:prstClr val="black"/>
                </a:solidFill>
                <a:latin typeface="Calibri Light"/>
                <a:cs typeface="+mn-cs"/>
              </a:rPr>
              <a:t>3. </a:t>
            </a:r>
            <a:r>
              <a:rPr lang="pl-PL" sz="2200" dirty="0">
                <a:solidFill>
                  <a:prstClr val="black"/>
                </a:solidFill>
                <a:latin typeface="Calibri Light"/>
                <a:cs typeface="+mn-cs"/>
              </a:rPr>
              <a:t>Dokumentację ww. wdraża administrator danych (ADO).</a:t>
            </a: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402417582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313151" y="1825625"/>
            <a:ext cx="11348581" cy="4351338"/>
          </a:xfrm>
        </p:spPr>
        <p:txBody>
          <a:bodyPr>
            <a:normAutofit/>
          </a:bodyPr>
          <a:lstStyle/>
          <a:p>
            <a:pPr algn="ctr"/>
            <a:r>
              <a:rPr lang="pl-PL" sz="3200" dirty="0" smtClean="0">
                <a:solidFill>
                  <a:srgbClr val="002060"/>
                </a:solidFill>
                <a:ea typeface="+mj-ea"/>
              </a:rPr>
              <a:t>ROZPORZĄDZENIE</a:t>
            </a:r>
            <a:r>
              <a:rPr lang="pl-PL" sz="3200" dirty="0">
                <a:solidFill>
                  <a:srgbClr val="002060"/>
                </a:solidFill>
                <a:ea typeface="+mj-ea"/>
              </a:rPr>
              <a:t/>
            </a:r>
            <a:br>
              <a:rPr lang="pl-PL" sz="3200" dirty="0">
                <a:solidFill>
                  <a:srgbClr val="002060"/>
                </a:solidFill>
                <a:ea typeface="+mj-ea"/>
              </a:rPr>
            </a:br>
            <a:r>
              <a:rPr lang="pl-PL" sz="3200" dirty="0">
                <a:solidFill>
                  <a:srgbClr val="002060"/>
                </a:solidFill>
                <a:ea typeface="+mj-ea"/>
              </a:rPr>
              <a:t>MINISTRA ADMINISTRACJI I CYFRYZACJI </a:t>
            </a:r>
            <a:br>
              <a:rPr lang="pl-PL" sz="3200" dirty="0">
                <a:solidFill>
                  <a:srgbClr val="002060"/>
                </a:solidFill>
                <a:ea typeface="+mj-ea"/>
              </a:rPr>
            </a:br>
            <a:r>
              <a:rPr lang="pl-PL" sz="3200" dirty="0">
                <a:solidFill>
                  <a:srgbClr val="002060"/>
                </a:solidFill>
                <a:ea typeface="+mj-ea"/>
              </a:rPr>
              <a:t>z dnia 11 maja 2015 r.</a:t>
            </a:r>
            <a:br>
              <a:rPr lang="pl-PL" sz="3200" dirty="0">
                <a:solidFill>
                  <a:srgbClr val="002060"/>
                </a:solidFill>
                <a:ea typeface="+mj-ea"/>
              </a:rPr>
            </a:br>
            <a:r>
              <a:rPr lang="pl-PL" sz="3200" dirty="0">
                <a:solidFill>
                  <a:srgbClr val="002060"/>
                </a:solidFill>
                <a:ea typeface="+mj-ea"/>
              </a:rPr>
              <a:t>w sprawie trybu i sposobu realizacji zadań w celu zapewniania przestrzegania przepisów</a:t>
            </a:r>
            <a:br>
              <a:rPr lang="pl-PL" sz="3200" dirty="0">
                <a:solidFill>
                  <a:srgbClr val="002060"/>
                </a:solidFill>
                <a:ea typeface="+mj-ea"/>
              </a:rPr>
            </a:br>
            <a:r>
              <a:rPr lang="pl-PL" sz="3200" dirty="0">
                <a:solidFill>
                  <a:srgbClr val="002060"/>
                </a:solidFill>
                <a:ea typeface="+mj-ea"/>
              </a:rPr>
              <a:t>o ochronie danych osobowych przez administratora bezpieczeństwa informacji</a:t>
            </a:r>
            <a:endParaRPr lang="pl-PL" sz="2400" dirty="0"/>
          </a:p>
        </p:txBody>
      </p:sp>
    </p:spTree>
    <p:extLst>
      <p:ext uri="{BB962C8B-B14F-4D97-AF65-F5344CB8AC3E}">
        <p14:creationId xmlns:p14="http://schemas.microsoft.com/office/powerpoint/2010/main" val="153058975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marL="228600" lvl="0" indent="-228600" algn="just" eaLnBrk="1" hangingPunct="1">
              <a:buSzPct val="100000"/>
              <a:defRPr/>
            </a:pPr>
            <a:r>
              <a:rPr lang="pl-PL" sz="2400" b="1" dirty="0">
                <a:solidFill>
                  <a:prstClr val="black"/>
                </a:solidFill>
                <a:latin typeface="Calibri Light"/>
                <a:cs typeface="+mn-cs"/>
              </a:rPr>
              <a:t>1. Rozporządzenie określa tryb i sposób:</a:t>
            </a:r>
          </a:p>
          <a:p>
            <a:pPr lvl="0" algn="just" eaLnBrk="1" hangingPunct="1">
              <a:buSzPct val="100000"/>
              <a:defRPr/>
            </a:pPr>
            <a:r>
              <a:rPr lang="pl-PL" sz="2400" dirty="0">
                <a:solidFill>
                  <a:prstClr val="black"/>
                </a:solidFill>
                <a:latin typeface="Calibri Light"/>
                <a:cs typeface="+mn-cs"/>
              </a:rPr>
              <a:t>2) nadzorowania:</a:t>
            </a:r>
          </a:p>
          <a:p>
            <a:pPr lvl="0" algn="just" eaLnBrk="1" hangingPunct="1">
              <a:buSzPct val="100000"/>
              <a:defRPr/>
            </a:pPr>
            <a:r>
              <a:rPr lang="pl-PL" sz="2400" dirty="0">
                <a:solidFill>
                  <a:prstClr val="black"/>
                </a:solidFill>
                <a:latin typeface="Calibri Light"/>
                <a:cs typeface="+mn-cs"/>
              </a:rPr>
              <a:t>a) opracowania i aktualizowania dokumentacji opisującej sposób przetwarzania danych osobowych oraz środki techniczne i organizacyjne zapewniające ochronę przetwarzanych danych osobowych odpowiednią do zagrożeń oraz kategorii danych objętych ochroną,</a:t>
            </a:r>
          </a:p>
          <a:p>
            <a:pPr lvl="0" algn="just" eaLnBrk="1" hangingPunct="1">
              <a:buSzPct val="100000"/>
              <a:defRPr/>
            </a:pPr>
            <a:r>
              <a:rPr lang="pl-PL" sz="2400" dirty="0">
                <a:solidFill>
                  <a:prstClr val="black"/>
                </a:solidFill>
                <a:latin typeface="Calibri Light"/>
                <a:cs typeface="+mn-cs"/>
              </a:rPr>
              <a:t>b) przestrzegania zasad określonych w dokumentacji, o której mowa </a:t>
            </a:r>
            <a:r>
              <a:rPr lang="pl-PL" sz="2400" dirty="0" smtClean="0">
                <a:solidFill>
                  <a:prstClr val="black"/>
                </a:solidFill>
                <a:latin typeface="Calibri Light"/>
                <a:cs typeface="+mn-cs"/>
              </a:rPr>
              <a:t>w lit. a</a:t>
            </a:r>
            <a:r>
              <a:rPr lang="pl-PL" sz="2400" dirty="0">
                <a:solidFill>
                  <a:prstClr val="black"/>
                </a:solidFill>
                <a:latin typeface="Calibri Light"/>
                <a:cs typeface="+mn-cs"/>
              </a:rPr>
              <a:t>.</a:t>
            </a:r>
            <a:endParaRPr lang="pl-PL" sz="2400" b="1" dirty="0">
              <a:solidFill>
                <a:prstClr val="black"/>
              </a:solidFill>
              <a:latin typeface="Calibri Light"/>
              <a:cs typeface="+mn-cs"/>
            </a:endParaRPr>
          </a:p>
          <a:p>
            <a:pPr marL="228600" lvl="0" indent="-228600" algn="r" eaLnBrk="1" hangingPunct="1">
              <a:buSzPct val="100000"/>
              <a:defRPr/>
            </a:pPr>
            <a:r>
              <a:rPr lang="pl-PL" sz="800" dirty="0">
                <a:solidFill>
                  <a:prstClr val="black"/>
                </a:solidFill>
                <a:latin typeface="Calibri Light"/>
                <a:cs typeface="+mn-cs"/>
              </a:rPr>
              <a:t>§ 1.2. </a:t>
            </a:r>
            <a:r>
              <a:rPr lang="pl-PL" sz="800" dirty="0" err="1">
                <a:solidFill>
                  <a:prstClr val="black"/>
                </a:solidFill>
                <a:latin typeface="Calibri Light"/>
                <a:cs typeface="+mn-cs"/>
              </a:rPr>
              <a:t>Roz.TiSR</a:t>
            </a:r>
            <a:endParaRPr lang="pl-PL" sz="800" dirty="0">
              <a:solidFill>
                <a:prstClr val="black"/>
              </a:solidFill>
              <a:latin typeface="Calibri Light"/>
              <a:cs typeface="+mn-cs"/>
            </a:endParaRP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75134950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buSzPct val="100000"/>
              <a:defRPr/>
            </a:pPr>
            <a:r>
              <a:rPr lang="pl-PL" sz="2800" b="1" dirty="0">
                <a:solidFill>
                  <a:prstClr val="black"/>
                </a:solidFill>
                <a:latin typeface="Calibri Light"/>
                <a:cs typeface="+mn-cs"/>
              </a:rPr>
              <a:t>Rozdział 3</a:t>
            </a:r>
          </a:p>
          <a:p>
            <a:pPr lvl="0" algn="ctr" eaLnBrk="1" hangingPunct="1">
              <a:buSzPct val="100000"/>
              <a:defRPr/>
            </a:pPr>
            <a:endParaRPr lang="pl-PL" sz="2800" b="1" dirty="0" smtClean="0">
              <a:solidFill>
                <a:prstClr val="black"/>
              </a:solidFill>
              <a:latin typeface="Calibri Light"/>
              <a:cs typeface="+mn-cs"/>
            </a:endParaRPr>
          </a:p>
          <a:p>
            <a:pPr lvl="0" algn="ctr" eaLnBrk="1" hangingPunct="1">
              <a:buSzPct val="100000"/>
              <a:defRPr/>
            </a:pPr>
            <a:r>
              <a:rPr lang="pl-PL" sz="2400" b="1" dirty="0" smtClean="0">
                <a:solidFill>
                  <a:prstClr val="black"/>
                </a:solidFill>
                <a:latin typeface="Calibri Light"/>
                <a:cs typeface="+mn-cs"/>
              </a:rPr>
              <a:t>Tryb </a:t>
            </a:r>
            <a:r>
              <a:rPr lang="pl-PL" sz="2400" b="1" dirty="0">
                <a:solidFill>
                  <a:prstClr val="black"/>
                </a:solidFill>
                <a:latin typeface="Calibri Light"/>
                <a:cs typeface="+mn-cs"/>
              </a:rPr>
              <a:t>i sposób nadzoru nad dokumentacją przetwarzania </a:t>
            </a:r>
            <a:r>
              <a:rPr lang="pl-PL" sz="2400" b="1" dirty="0" smtClean="0">
                <a:solidFill>
                  <a:prstClr val="black"/>
                </a:solidFill>
                <a:latin typeface="Calibri Light"/>
                <a:cs typeface="+mn-cs"/>
              </a:rPr>
              <a:t>danych</a:t>
            </a:r>
            <a:endParaRPr lang="pl-PL" sz="700"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22641797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marL="228600" lvl="0" indent="-228600" algn="just"/>
            <a:r>
              <a:rPr lang="pl-PL" sz="2400" b="1" dirty="0">
                <a:solidFill>
                  <a:prstClr val="black"/>
                </a:solidFill>
                <a:latin typeface="Calibri Light"/>
                <a:cs typeface="+mn-cs"/>
              </a:rPr>
              <a:t>Co się chroni w firmie?</a:t>
            </a:r>
          </a:p>
          <a:p>
            <a:pPr lvl="0" algn="just"/>
            <a:endParaRPr lang="pl-PL" sz="2400" b="1" dirty="0">
              <a:solidFill>
                <a:prstClr val="black"/>
              </a:solidFill>
              <a:latin typeface="Calibri Light"/>
              <a:cs typeface="+mn-cs"/>
            </a:endParaRPr>
          </a:p>
          <a:p>
            <a:pPr lvl="0" algn="just"/>
            <a:r>
              <a:rPr lang="pl-PL" sz="2400" b="1" dirty="0">
                <a:solidFill>
                  <a:prstClr val="black"/>
                </a:solidFill>
                <a:latin typeface="Calibri Light"/>
                <a:cs typeface="+mn-cs"/>
              </a:rPr>
              <a:t>Aktywa – </a:t>
            </a:r>
            <a:r>
              <a:rPr lang="pl-PL" sz="2400" dirty="0">
                <a:solidFill>
                  <a:prstClr val="black"/>
                </a:solidFill>
                <a:latin typeface="Calibri Light"/>
                <a:cs typeface="+mn-cs"/>
              </a:rPr>
              <a:t>wszystko, co ma wartość dla organizacji.</a:t>
            </a:r>
          </a:p>
          <a:p>
            <a:pPr lvl="0" algn="just"/>
            <a:endParaRPr lang="pl-PL" sz="2400" dirty="0">
              <a:solidFill>
                <a:prstClr val="black"/>
              </a:solidFill>
              <a:latin typeface="Calibri Light"/>
              <a:cs typeface="+mn-cs"/>
            </a:endParaRPr>
          </a:p>
          <a:p>
            <a:pPr lvl="0" algn="just"/>
            <a:r>
              <a:rPr lang="pl-PL" sz="2400" b="1" dirty="0">
                <a:solidFill>
                  <a:prstClr val="black"/>
                </a:solidFill>
                <a:latin typeface="Calibri Light"/>
                <a:cs typeface="+mn-cs"/>
              </a:rPr>
              <a:t>Informacja - </a:t>
            </a:r>
            <a:r>
              <a:rPr lang="pl-PL" sz="2400" dirty="0">
                <a:solidFill>
                  <a:prstClr val="black"/>
                </a:solidFill>
                <a:latin typeface="Calibri Light"/>
                <a:cs typeface="+mn-cs"/>
              </a:rPr>
              <a:t>to też aktywa, które podobnie jak inne ważne aktywa biznesowe, </a:t>
            </a:r>
            <a:r>
              <a:rPr lang="pl-PL" sz="2400" dirty="0" smtClean="0">
                <a:solidFill>
                  <a:prstClr val="black"/>
                </a:solidFill>
                <a:latin typeface="Calibri Light"/>
                <a:cs typeface="+mn-cs"/>
              </a:rPr>
              <a:t/>
            </a:r>
            <a:br>
              <a:rPr lang="pl-PL" sz="2400" dirty="0" smtClean="0">
                <a:solidFill>
                  <a:prstClr val="black"/>
                </a:solidFill>
                <a:latin typeface="Calibri Light"/>
                <a:cs typeface="+mn-cs"/>
              </a:rPr>
            </a:br>
            <a:r>
              <a:rPr lang="pl-PL" sz="2400" dirty="0" smtClean="0">
                <a:solidFill>
                  <a:prstClr val="black"/>
                </a:solidFill>
                <a:latin typeface="Calibri Light"/>
                <a:cs typeface="+mn-cs"/>
              </a:rPr>
              <a:t>są </a:t>
            </a:r>
            <a:r>
              <a:rPr lang="pl-PL" sz="2400" dirty="0">
                <a:solidFill>
                  <a:prstClr val="black"/>
                </a:solidFill>
                <a:latin typeface="Calibri Light"/>
                <a:cs typeface="+mn-cs"/>
              </a:rPr>
              <a:t>niezbędne do działalności biznesowej organizacji. </a:t>
            </a:r>
            <a:endParaRPr lang="pl-PL" sz="2400" b="1" dirty="0">
              <a:solidFill>
                <a:prstClr val="black"/>
              </a:solidFill>
              <a:latin typeface="Calibri Light"/>
              <a:cs typeface="+mn-cs"/>
            </a:endParaRPr>
          </a:p>
          <a:p>
            <a:pPr lvl="0" algn="just"/>
            <a:endParaRPr lang="pl-PL" sz="2400" b="1" dirty="0">
              <a:solidFill>
                <a:prstClr val="black"/>
              </a:solidFill>
              <a:latin typeface="Calibri Light"/>
              <a:cs typeface="+mn-cs"/>
            </a:endParaRPr>
          </a:p>
          <a:p>
            <a:pPr lvl="0" algn="just"/>
            <a:r>
              <a:rPr lang="pl-PL" sz="2400" b="1" dirty="0">
                <a:solidFill>
                  <a:prstClr val="black"/>
                </a:solidFill>
                <a:latin typeface="Calibri Light"/>
                <a:cs typeface="+mn-cs"/>
              </a:rPr>
              <a:t>Aktywa Informacyjne – </a:t>
            </a:r>
            <a:r>
              <a:rPr lang="pl-PL" sz="2400" dirty="0">
                <a:solidFill>
                  <a:prstClr val="black"/>
                </a:solidFill>
                <a:latin typeface="Calibri Light"/>
                <a:cs typeface="+mn-cs"/>
              </a:rPr>
              <a:t>funkcjonujące w organizacji elektroniczne lub fizyczne zbiory informacji, elementy infrastruktury oraz narzędzia służące do przetwarzania informacji, a także wiedza i umiejętności pracowników.</a:t>
            </a:r>
          </a:p>
        </p:txBody>
      </p:sp>
      <p:sp>
        <p:nvSpPr>
          <p:cNvPr id="5" name="Tytuł 1"/>
          <p:cNvSpPr>
            <a:spLocks noGrp="1"/>
          </p:cNvSpPr>
          <p:nvPr>
            <p:ph type="title" idx="4294967295"/>
          </p:nvPr>
        </p:nvSpPr>
        <p:spPr>
          <a:xfrm>
            <a:off x="1981200" y="142852"/>
            <a:ext cx="8229600" cy="500066"/>
          </a:xfrm>
          <a:prstGeom prst="rect">
            <a:avLst/>
          </a:prstGeom>
        </p:spPr>
        <p:txBody>
          <a:bodyPr/>
          <a:lstStyle/>
          <a:p>
            <a:pPr algn="ctr" eaLnBrk="1" fontAlgn="auto" hangingPunct="1">
              <a:spcAft>
                <a:spcPts val="0"/>
              </a:spcAft>
              <a:defRPr/>
            </a:pPr>
            <a:r>
              <a:rPr lang="pl-PL" sz="2000" b="1" dirty="0">
                <a:solidFill>
                  <a:srgbClr val="2F5597"/>
                </a:solidFill>
              </a:rPr>
              <a:t>Ochrona Danych Osobowych</a:t>
            </a:r>
            <a:endParaRPr lang="pl-PL" sz="2000" dirty="0"/>
          </a:p>
        </p:txBody>
      </p:sp>
    </p:spTree>
    <p:extLst>
      <p:ext uri="{BB962C8B-B14F-4D97-AF65-F5344CB8AC3E}">
        <p14:creationId xmlns:p14="http://schemas.microsoft.com/office/powerpoint/2010/main" val="134577439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marL="228600" lvl="0" indent="-228600" algn="ctr" eaLnBrk="1" hangingPunct="1">
              <a:buSzPct val="100000"/>
              <a:defRPr/>
            </a:pPr>
            <a:r>
              <a:rPr lang="pl-PL" sz="2400" b="1" dirty="0">
                <a:solidFill>
                  <a:prstClr val="black"/>
                </a:solidFill>
                <a:latin typeface="Calibri Light"/>
                <a:cs typeface="+mn-cs"/>
              </a:rPr>
              <a:t>Sprawując nadzór ABI dokonuje weryfikacji:</a:t>
            </a:r>
          </a:p>
          <a:p>
            <a:pPr marL="228600" lvl="0" indent="-228600" algn="just" eaLnBrk="1" hangingPunct="1">
              <a:buSzPct val="100000"/>
              <a:defRPr/>
            </a:pPr>
            <a:r>
              <a:rPr lang="pl-PL" sz="2400" dirty="0">
                <a:solidFill>
                  <a:prstClr val="black"/>
                </a:solidFill>
                <a:latin typeface="Calibri Light"/>
                <a:cs typeface="+mn-cs"/>
              </a:rPr>
              <a:t>1) opracowania i kompletności dokumentacji przetwarzania danych;</a:t>
            </a:r>
          </a:p>
          <a:p>
            <a:pPr marL="228600" lvl="0" indent="-228600" algn="just" eaLnBrk="1" hangingPunct="1">
              <a:buSzPct val="100000"/>
              <a:defRPr/>
            </a:pPr>
            <a:r>
              <a:rPr lang="pl-PL" sz="2400" dirty="0">
                <a:solidFill>
                  <a:prstClr val="black"/>
                </a:solidFill>
                <a:latin typeface="Calibri Light"/>
                <a:cs typeface="+mn-cs"/>
              </a:rPr>
              <a:t>2) zgodności dokumentacji przetwarzania danych z obowiązującymi przepisami prawa;</a:t>
            </a:r>
          </a:p>
          <a:p>
            <a:pPr marL="228600" lvl="0" indent="-228600" algn="just" eaLnBrk="1" hangingPunct="1">
              <a:buSzPct val="100000"/>
              <a:defRPr/>
            </a:pPr>
            <a:r>
              <a:rPr lang="pl-PL" sz="2400" dirty="0">
                <a:solidFill>
                  <a:prstClr val="black"/>
                </a:solidFill>
                <a:latin typeface="Calibri Light"/>
                <a:cs typeface="+mn-cs"/>
              </a:rPr>
              <a:t>3) stanu faktycznego w zakresie przetwarzania danych osobowych;</a:t>
            </a:r>
          </a:p>
          <a:p>
            <a:pPr marL="228600" lvl="0" indent="-228600" algn="just" eaLnBrk="1" hangingPunct="1">
              <a:buSzPct val="100000"/>
              <a:defRPr/>
            </a:pPr>
            <a:r>
              <a:rPr lang="pl-PL" sz="2400" dirty="0">
                <a:solidFill>
                  <a:prstClr val="black"/>
                </a:solidFill>
                <a:latin typeface="Calibri Light"/>
                <a:cs typeface="+mn-cs"/>
              </a:rPr>
              <a:t>4) zgodności ze stanem faktycznym przewidzianych w dokumentacji przetwarzania danych środków technicznych i organizacyjnych służących przeciwdziałaniu zagrożeniom dla ochrony danych osobowych;</a:t>
            </a:r>
          </a:p>
          <a:p>
            <a:pPr marL="228600" lvl="0" indent="-228600" algn="just" eaLnBrk="1" hangingPunct="1">
              <a:buSzPct val="100000"/>
              <a:defRPr/>
            </a:pPr>
            <a:r>
              <a:rPr lang="pl-PL" sz="2400" dirty="0">
                <a:solidFill>
                  <a:prstClr val="black"/>
                </a:solidFill>
                <a:latin typeface="Calibri Light"/>
                <a:cs typeface="+mn-cs"/>
              </a:rPr>
              <a:t>5) przestrzegania zasad i obowiązków określonych w dokumentacji przetwarzania danych.</a:t>
            </a:r>
          </a:p>
          <a:p>
            <a:pPr marL="228600" lvl="0" indent="-228600" algn="r" eaLnBrk="1" hangingPunct="1">
              <a:buSzPct val="100000"/>
              <a:defRPr/>
            </a:pPr>
            <a:r>
              <a:rPr lang="pl-PL" sz="800" dirty="0">
                <a:solidFill>
                  <a:prstClr val="black"/>
                </a:solidFill>
                <a:latin typeface="Calibri Light"/>
                <a:cs typeface="+mn-cs"/>
              </a:rPr>
              <a:t>§ 7.1. </a:t>
            </a:r>
            <a:r>
              <a:rPr lang="pl-PL" sz="800" dirty="0" err="1">
                <a:solidFill>
                  <a:prstClr val="black"/>
                </a:solidFill>
                <a:latin typeface="Calibri Light"/>
                <a:cs typeface="+mn-cs"/>
              </a:rPr>
              <a:t>Roz.TiSR</a:t>
            </a:r>
            <a:endParaRPr lang="pl-PL" sz="800" dirty="0">
              <a:solidFill>
                <a:prstClr val="black"/>
              </a:solidFill>
              <a:latin typeface="Calibri Light"/>
              <a:cs typeface="+mn-cs"/>
            </a:endParaRP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1015797946"/>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marL="228600" lvl="0" indent="-228600" algn="ctr" eaLnBrk="1" hangingPunct="1">
              <a:buSzPct val="100000"/>
              <a:defRPr/>
            </a:pPr>
            <a:r>
              <a:rPr lang="pl-PL" sz="2400" b="1" dirty="0">
                <a:solidFill>
                  <a:prstClr val="black"/>
                </a:solidFill>
                <a:latin typeface="Calibri Light"/>
                <a:cs typeface="+mn-cs"/>
              </a:rPr>
              <a:t>ABI przeprowadza weryfikację:</a:t>
            </a:r>
          </a:p>
          <a:p>
            <a:pPr lvl="0" algn="just" eaLnBrk="1" hangingPunct="1">
              <a:buSzPct val="100000"/>
              <a:defRPr/>
            </a:pPr>
            <a:r>
              <a:rPr lang="pl-PL" sz="2400" dirty="0">
                <a:solidFill>
                  <a:prstClr val="black"/>
                </a:solidFill>
                <a:latin typeface="Calibri Light"/>
                <a:cs typeface="+mn-cs"/>
              </a:rPr>
              <a:t>1) w sprawdzeniach, </a:t>
            </a:r>
          </a:p>
          <a:p>
            <a:pPr lvl="0" algn="just" eaLnBrk="1" hangingPunct="1">
              <a:buSzPct val="100000"/>
              <a:defRPr/>
            </a:pPr>
            <a:r>
              <a:rPr lang="pl-PL" sz="2400" dirty="0">
                <a:solidFill>
                  <a:prstClr val="black"/>
                </a:solidFill>
                <a:latin typeface="Calibri Light"/>
                <a:cs typeface="+mn-cs"/>
              </a:rPr>
              <a:t>2) poza sprawdzeniami, na podstawie zgłoszenia osoby wykonującej obowiązki określone w dokumentacji przetwarzania danych oraz własnego udziału ABI </a:t>
            </a:r>
            <a:r>
              <a:rPr lang="pl-PL" sz="2400" dirty="0" smtClean="0">
                <a:solidFill>
                  <a:prstClr val="black"/>
                </a:solidFill>
                <a:latin typeface="Calibri Light"/>
                <a:cs typeface="+mn-cs"/>
              </a:rPr>
              <a:t>w procedurach </a:t>
            </a:r>
            <a:r>
              <a:rPr lang="pl-PL" sz="2400" dirty="0">
                <a:solidFill>
                  <a:prstClr val="black"/>
                </a:solidFill>
                <a:latin typeface="Calibri Light"/>
                <a:cs typeface="+mn-cs"/>
              </a:rPr>
              <a:t>w niej określonych.</a:t>
            </a:r>
          </a:p>
          <a:p>
            <a:pPr lvl="0" algn="just" eaLnBrk="1" hangingPunct="1">
              <a:buSzPct val="100000"/>
              <a:defRPr/>
            </a:pPr>
            <a:r>
              <a:rPr lang="pl-PL" sz="2400" dirty="0">
                <a:solidFill>
                  <a:prstClr val="black"/>
                </a:solidFill>
                <a:latin typeface="Calibri Light"/>
                <a:cs typeface="+mn-cs"/>
              </a:rPr>
              <a:t>Administrator bezpieczeństwa informacji może przeprowadzić weryfikację poza sprawdzeniami, na podstawie zgłoszenia osoby trzeciej.</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166819208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buSzPct val="100000"/>
              <a:defRPr/>
            </a:pPr>
            <a:r>
              <a:rPr lang="pl-PL" sz="2400" b="1" dirty="0">
                <a:solidFill>
                  <a:prstClr val="black"/>
                </a:solidFill>
                <a:latin typeface="Calibri Light"/>
                <a:cs typeface="+mn-cs"/>
              </a:rPr>
              <a:t>W przypadku wykrycia podczas weryfikacji nieprawidłowości administrator bezpieczeństwa informacji:</a:t>
            </a:r>
          </a:p>
          <a:p>
            <a:pPr lvl="0" algn="just" eaLnBrk="1" hangingPunct="1">
              <a:buSzPct val="100000"/>
              <a:defRPr/>
            </a:pPr>
            <a:r>
              <a:rPr lang="pl-PL" sz="2400" dirty="0">
                <a:solidFill>
                  <a:prstClr val="black"/>
                </a:solidFill>
                <a:latin typeface="Calibri Light"/>
                <a:cs typeface="+mn-cs"/>
              </a:rPr>
              <a:t>1) zawiadamia administratora danych o nieopracowaniu lub brakach w dokumentacji przetwarzania danych lub jej elementach oraz działaniach podjętych w celu doprowadzenia dokumentacji do wymaganego stanu, w szczególności może przedstawić mu do wdrożenia projekty dokumentów usuwające stan niezgodności;</a:t>
            </a:r>
          </a:p>
          <a:p>
            <a:pPr lvl="0" algn="just" eaLnBrk="1" hangingPunct="1">
              <a:buSzPct val="100000"/>
              <a:defRPr/>
            </a:pPr>
            <a:r>
              <a:rPr lang="pl-PL" sz="2400" dirty="0">
                <a:solidFill>
                  <a:prstClr val="black"/>
                </a:solidFill>
                <a:latin typeface="Calibri Light"/>
                <a:cs typeface="+mn-cs"/>
              </a:rPr>
              <a:t>2) zawiadamia administratora danych o nieaktualności dokumentacji przetwarzania danych oraz może przedstawić administratorowi danych do wdrożenia projekty dokumentów aktualizujących;</a:t>
            </a: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1842701541"/>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buSzPct val="100000"/>
              <a:defRPr/>
            </a:pPr>
            <a:r>
              <a:rPr lang="pl-PL" sz="2400" b="1" dirty="0">
                <a:solidFill>
                  <a:prstClr val="black"/>
                </a:solidFill>
                <a:latin typeface="Calibri Light"/>
                <a:cs typeface="+mn-cs"/>
              </a:rPr>
              <a:t>W przypadku wykrycia podczas weryfikacji nieprawidłowości administrator bezpieczeństwa informacji:</a:t>
            </a:r>
          </a:p>
          <a:p>
            <a:pPr lvl="0" algn="just" eaLnBrk="1" hangingPunct="1">
              <a:buSzPct val="100000"/>
              <a:tabLst>
                <a:tab pos="179388" algn="l"/>
              </a:tabLst>
              <a:defRPr/>
            </a:pPr>
            <a:r>
              <a:rPr lang="pl-PL" sz="2400" dirty="0">
                <a:solidFill>
                  <a:prstClr val="black"/>
                </a:solidFill>
                <a:latin typeface="Calibri Light"/>
                <a:cs typeface="+mn-cs"/>
              </a:rPr>
              <a:t>3) poucza lub instruuje osobę nieprzestrzegającą zasad określonych </a:t>
            </a:r>
            <a:r>
              <a:rPr lang="pl-PL" sz="2400" dirty="0" smtClean="0">
                <a:solidFill>
                  <a:prstClr val="black"/>
                </a:solidFill>
                <a:latin typeface="Calibri Light"/>
                <a:cs typeface="+mn-cs"/>
              </a:rPr>
              <a:t>w dokumentacji </a:t>
            </a:r>
            <a:r>
              <a:rPr lang="pl-PL" sz="2400" dirty="0">
                <a:solidFill>
                  <a:prstClr val="black"/>
                </a:solidFill>
                <a:latin typeface="Calibri Light"/>
                <a:cs typeface="+mn-cs"/>
              </a:rPr>
              <a:t>przetwarzania danych o prawidłowym sposobie </a:t>
            </a:r>
            <a:r>
              <a:rPr lang="pl-PL" sz="2400" dirty="0" smtClean="0">
                <a:solidFill>
                  <a:prstClr val="black"/>
                </a:solidFill>
                <a:latin typeface="Calibri Light"/>
                <a:cs typeface="+mn-cs"/>
              </a:rPr>
              <a:t>ich realizacji </a:t>
            </a:r>
            <a:r>
              <a:rPr lang="pl-PL" sz="2400" dirty="0">
                <a:solidFill>
                  <a:prstClr val="black"/>
                </a:solidFill>
                <a:latin typeface="Calibri Light"/>
                <a:cs typeface="+mn-cs"/>
              </a:rPr>
              <a:t>lub zawiadamia administratora danych, wskazując osobę odpowiedzialną za naruszenie tych zasad oraz jego zakres.</a:t>
            </a:r>
          </a:p>
          <a:p>
            <a:pPr lvl="0" algn="just" eaLnBrk="1" hangingPunct="1">
              <a:tabLst>
                <a:tab pos="179388" algn="l"/>
              </a:tabLst>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443648589"/>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just" eaLnBrk="1" hangingPunct="1">
              <a:buSzPct val="100000"/>
              <a:defRPr/>
            </a:pPr>
            <a:endParaRPr lang="pl-PL" sz="2400" dirty="0" smtClean="0">
              <a:solidFill>
                <a:prstClr val="black"/>
              </a:solidFill>
              <a:latin typeface="Calibri Light"/>
              <a:cs typeface="+mn-cs"/>
            </a:endParaRPr>
          </a:p>
          <a:p>
            <a:pPr lvl="0" algn="just" eaLnBrk="1" hangingPunct="1">
              <a:buSzPct val="100000"/>
              <a:defRPr/>
            </a:pPr>
            <a:r>
              <a:rPr lang="pl-PL" sz="2400" dirty="0" smtClean="0">
                <a:solidFill>
                  <a:prstClr val="black"/>
                </a:solidFill>
                <a:latin typeface="Calibri Light"/>
                <a:cs typeface="+mn-cs"/>
              </a:rPr>
              <a:t>Zawiadomienia </a:t>
            </a:r>
            <a:r>
              <a:rPr lang="pl-PL" sz="2400" dirty="0">
                <a:solidFill>
                  <a:prstClr val="black"/>
                </a:solidFill>
                <a:latin typeface="Calibri Light"/>
                <a:cs typeface="+mn-cs"/>
              </a:rPr>
              <a:t>mogą być zawarte w sprawozdaniu albo w odrębnym dokumencie.</a:t>
            </a:r>
          </a:p>
          <a:p>
            <a:pPr lvl="0" algn="just" eaLnBrk="1" hangingPunct="1">
              <a:buSzPct val="100000"/>
              <a:defRPr/>
            </a:pPr>
            <a:endParaRPr lang="pl-PL" sz="2400" dirty="0">
              <a:solidFill>
                <a:prstClr val="black"/>
              </a:solidFill>
              <a:latin typeface="Calibri Light"/>
              <a:cs typeface="+mn-cs"/>
            </a:endParaRPr>
          </a:p>
          <a:p>
            <a:pPr lvl="0" algn="just" eaLnBrk="1" hangingPunct="1">
              <a:buSzPct val="100000"/>
              <a:defRPr/>
            </a:pPr>
            <a:r>
              <a:rPr lang="pl-PL" sz="2400" dirty="0">
                <a:solidFill>
                  <a:prstClr val="black"/>
                </a:solidFill>
                <a:latin typeface="Calibri Light"/>
                <a:cs typeface="+mn-cs"/>
              </a:rPr>
              <a:t>Pouczenia lub instrukcje są zawarte w odrębnym dokumencie skierowanym do osoby nieprzestrzegającej zasad określonych </a:t>
            </a:r>
            <a:r>
              <a:rPr lang="pl-PL" sz="2400" dirty="0" smtClean="0">
                <a:solidFill>
                  <a:prstClr val="black"/>
                </a:solidFill>
                <a:latin typeface="Calibri Light"/>
                <a:cs typeface="+mn-cs"/>
              </a:rPr>
              <a:t>w dokumentacji </a:t>
            </a:r>
            <a:r>
              <a:rPr lang="pl-PL" sz="2400" dirty="0">
                <a:solidFill>
                  <a:prstClr val="black"/>
                </a:solidFill>
                <a:latin typeface="Calibri Light"/>
                <a:cs typeface="+mn-cs"/>
              </a:rPr>
              <a:t>przetwarzania danych.</a:t>
            </a:r>
          </a:p>
          <a:p>
            <a:pPr lvl="0" algn="just" eaLnBrk="1" hangingPunct="1">
              <a:buSzPct val="100000"/>
              <a:defRPr/>
            </a:pPr>
            <a:endParaRPr lang="pl-PL" sz="2400" dirty="0">
              <a:solidFill>
                <a:prstClr val="black"/>
              </a:solidFill>
              <a:latin typeface="Calibri Light"/>
              <a:cs typeface="+mn-cs"/>
            </a:endParaRPr>
          </a:p>
          <a:p>
            <a:pPr lvl="0" algn="just" eaLnBrk="1" hangingPunct="1">
              <a:buSzPct val="100000"/>
              <a:defRPr/>
            </a:pPr>
            <a:r>
              <a:rPr lang="pl-PL" sz="2400" dirty="0">
                <a:solidFill>
                  <a:prstClr val="black"/>
                </a:solidFill>
                <a:latin typeface="Calibri Light"/>
                <a:cs typeface="+mn-cs"/>
              </a:rPr>
              <a:t>Dokumenty są sporządzane w postaci papierowej albo postaci elektronicznej.</a:t>
            </a:r>
          </a:p>
          <a:p>
            <a:pPr lvl="0" algn="r" eaLnBrk="1" hangingPunct="1">
              <a:buSzPct val="100000"/>
              <a:defRPr/>
            </a:pPr>
            <a:r>
              <a:rPr lang="pl-PL" sz="800" dirty="0">
                <a:solidFill>
                  <a:prstClr val="black"/>
                </a:solidFill>
                <a:latin typeface="Calibri Light"/>
                <a:cs typeface="+mn-cs"/>
              </a:rPr>
              <a:t>§ 8.2-4. </a:t>
            </a:r>
            <a:r>
              <a:rPr lang="pl-PL" sz="800" dirty="0" err="1">
                <a:solidFill>
                  <a:prstClr val="black"/>
                </a:solidFill>
                <a:latin typeface="Calibri Light"/>
                <a:cs typeface="+mn-cs"/>
              </a:rPr>
              <a:t>Roz.TiSR</a:t>
            </a:r>
            <a:endParaRPr lang="pl-PL" sz="800" dirty="0">
              <a:solidFill>
                <a:prstClr val="black"/>
              </a:solidFill>
              <a:latin typeface="Calibri Light"/>
              <a:cs typeface="+mn-cs"/>
            </a:endParaRP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371951639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313151" y="1825625"/>
            <a:ext cx="11348581" cy="4351338"/>
          </a:xfrm>
        </p:spPr>
        <p:txBody>
          <a:bodyPr>
            <a:normAutofit/>
          </a:bodyPr>
          <a:lstStyle/>
          <a:p>
            <a:pPr algn="just"/>
            <a:endParaRPr lang="pl-PL" sz="3200" dirty="0" smtClean="0">
              <a:solidFill>
                <a:srgbClr val="002060"/>
              </a:solidFill>
              <a:ea typeface="+mj-ea"/>
            </a:endParaRPr>
          </a:p>
          <a:p>
            <a:pPr algn="just"/>
            <a:endParaRPr lang="pl-PL" sz="3200" dirty="0" smtClean="0">
              <a:solidFill>
                <a:srgbClr val="002060"/>
              </a:solidFill>
              <a:ea typeface="+mj-ea"/>
            </a:endParaRPr>
          </a:p>
          <a:p>
            <a:pPr algn="ctr"/>
            <a:r>
              <a:rPr lang="pl-PL" sz="3200" dirty="0" smtClean="0">
                <a:solidFill>
                  <a:srgbClr val="002060"/>
                </a:solidFill>
                <a:ea typeface="+mj-ea"/>
              </a:rPr>
              <a:t>PBDO</a:t>
            </a:r>
            <a:endParaRPr lang="pl-PL" sz="2400" dirty="0"/>
          </a:p>
        </p:txBody>
      </p:sp>
    </p:spTree>
    <p:extLst>
      <p:ext uri="{BB962C8B-B14F-4D97-AF65-F5344CB8AC3E}">
        <p14:creationId xmlns:p14="http://schemas.microsoft.com/office/powerpoint/2010/main" val="82303977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idx="4294967295"/>
          </p:nvPr>
        </p:nvSpPr>
        <p:spPr>
          <a:xfrm>
            <a:off x="1981200" y="142852"/>
            <a:ext cx="8229600" cy="500066"/>
          </a:xfrm>
          <a:prstGeom prst="rect">
            <a:avLst/>
          </a:prstGeom>
        </p:spPr>
        <p:txBody>
          <a:bodyPr/>
          <a:lstStyle/>
          <a:p>
            <a:pPr algn="ctr" eaLnBrk="1" fontAlgn="auto" hangingPunct="1">
              <a:spcAft>
                <a:spcPts val="0"/>
              </a:spcAft>
              <a:defRPr/>
            </a:pPr>
            <a:r>
              <a:rPr lang="pl-PL" sz="2000" b="1" dirty="0">
                <a:solidFill>
                  <a:srgbClr val="2F5597"/>
                </a:solidFill>
              </a:rPr>
              <a:t>Ochrona Danych Osobowych</a:t>
            </a:r>
            <a:endParaRPr lang="pl-PL" sz="2000" dirty="0"/>
          </a:p>
        </p:txBody>
      </p:sp>
      <p:sp>
        <p:nvSpPr>
          <p:cNvPr id="65539" name="Symbol zastępczy zawartości 2"/>
          <p:cNvSpPr>
            <a:spLocks noGrp="1"/>
          </p:cNvSpPr>
          <p:nvPr>
            <p:ph idx="4294967295"/>
          </p:nvPr>
        </p:nvSpPr>
        <p:spPr>
          <a:xfrm>
            <a:off x="371061" y="1205947"/>
            <a:ext cx="11542643" cy="5102777"/>
          </a:xfrm>
        </p:spPr>
        <p:txBody>
          <a:bodyPr/>
          <a:lstStyle/>
          <a:p>
            <a:pPr marL="0" lvl="0" indent="0" algn="ctr" eaLnBrk="1" hangingPunct="1">
              <a:buNone/>
              <a:defRPr/>
            </a:pPr>
            <a:r>
              <a:rPr lang="pl-PL" sz="2400" b="1" dirty="0">
                <a:solidFill>
                  <a:prstClr val="black"/>
                </a:solidFill>
              </a:rPr>
              <a:t>Dokumentacja opisująca sposób przetwarzania danych osobowych</a:t>
            </a:r>
          </a:p>
          <a:p>
            <a:pPr marL="0" lvl="0" indent="0" algn="ctr" eaLnBrk="1" hangingPunct="1">
              <a:buNone/>
              <a:defRPr/>
            </a:pPr>
            <a:endParaRPr lang="pl-PL" sz="2400" b="1" dirty="0">
              <a:solidFill>
                <a:prstClr val="black"/>
              </a:solidFill>
            </a:endParaRPr>
          </a:p>
          <a:p>
            <a:pPr marL="0" lvl="0" indent="0" algn="ctr">
              <a:buNone/>
              <a:defRPr/>
            </a:pPr>
            <a:r>
              <a:rPr lang="pl-PL" sz="2400" b="1" dirty="0">
                <a:solidFill>
                  <a:prstClr val="black"/>
                </a:solidFill>
              </a:rPr>
              <a:t>Polityka bezpieczeństwa zawiera w szczególności (§ 4):</a:t>
            </a:r>
          </a:p>
          <a:p>
            <a:pPr marL="0" lvl="0" indent="0" algn="just">
              <a:buNone/>
              <a:defRPr/>
            </a:pPr>
            <a:r>
              <a:rPr lang="pl-PL" sz="2000" dirty="0" smtClean="0">
                <a:solidFill>
                  <a:prstClr val="black"/>
                </a:solidFill>
              </a:rPr>
              <a:t>1) </a:t>
            </a:r>
            <a:r>
              <a:rPr lang="pl-PL" sz="2000" u="sng" dirty="0" smtClean="0">
                <a:solidFill>
                  <a:prstClr val="black"/>
                </a:solidFill>
              </a:rPr>
              <a:t>wykaz </a:t>
            </a:r>
            <a:r>
              <a:rPr lang="pl-PL" sz="2000" u="sng" dirty="0">
                <a:solidFill>
                  <a:prstClr val="black"/>
                </a:solidFill>
              </a:rPr>
              <a:t>budynków</a:t>
            </a:r>
            <a:r>
              <a:rPr lang="pl-PL" sz="2000" dirty="0">
                <a:solidFill>
                  <a:prstClr val="black"/>
                </a:solidFill>
              </a:rPr>
              <a:t>, pomieszczeń lub części pomieszczeń, tworzących obszar, w którym przetwarzane są dane osobowe;</a:t>
            </a:r>
          </a:p>
          <a:p>
            <a:pPr marL="0" lvl="0" indent="0" algn="just">
              <a:buNone/>
              <a:defRPr/>
            </a:pPr>
            <a:r>
              <a:rPr lang="pl-PL" sz="2000" dirty="0" smtClean="0">
                <a:solidFill>
                  <a:prstClr val="black"/>
                </a:solidFill>
              </a:rPr>
              <a:t>2) </a:t>
            </a:r>
            <a:r>
              <a:rPr lang="pl-PL" sz="2000" u="sng" dirty="0" smtClean="0">
                <a:solidFill>
                  <a:prstClr val="black"/>
                </a:solidFill>
              </a:rPr>
              <a:t>wykaz </a:t>
            </a:r>
            <a:r>
              <a:rPr lang="pl-PL" sz="2000" u="sng" dirty="0">
                <a:solidFill>
                  <a:prstClr val="black"/>
                </a:solidFill>
              </a:rPr>
              <a:t>zbiorów danych osobowych </a:t>
            </a:r>
            <a:r>
              <a:rPr lang="pl-PL" sz="2000" dirty="0">
                <a:solidFill>
                  <a:prstClr val="black"/>
                </a:solidFill>
              </a:rPr>
              <a:t>wraz ze wskazaniem programów zastosowanych do przetwarzania tych danych;</a:t>
            </a:r>
          </a:p>
          <a:p>
            <a:pPr marL="0" lvl="0" indent="0" algn="just">
              <a:buNone/>
              <a:defRPr/>
            </a:pPr>
            <a:r>
              <a:rPr lang="pl-PL" sz="2000" dirty="0" smtClean="0">
                <a:solidFill>
                  <a:prstClr val="black"/>
                </a:solidFill>
              </a:rPr>
              <a:t>3) </a:t>
            </a:r>
            <a:r>
              <a:rPr lang="pl-PL" sz="2000" u="sng" dirty="0" smtClean="0">
                <a:solidFill>
                  <a:prstClr val="black"/>
                </a:solidFill>
              </a:rPr>
              <a:t>opis </a:t>
            </a:r>
            <a:r>
              <a:rPr lang="pl-PL" sz="2000" u="sng" dirty="0">
                <a:solidFill>
                  <a:prstClr val="black"/>
                </a:solidFill>
              </a:rPr>
              <a:t>struktury zbiorów danych </a:t>
            </a:r>
            <a:r>
              <a:rPr lang="pl-PL" sz="2000" dirty="0">
                <a:solidFill>
                  <a:prstClr val="black"/>
                </a:solidFill>
              </a:rPr>
              <a:t>wskazujący zawartość poszczególnych pól informacyjnych i powiązania między nimi;</a:t>
            </a:r>
          </a:p>
          <a:p>
            <a:pPr marL="0" lvl="0" indent="0" algn="just">
              <a:buNone/>
              <a:defRPr/>
            </a:pPr>
            <a:r>
              <a:rPr lang="pl-PL" sz="2000" dirty="0" smtClean="0">
                <a:solidFill>
                  <a:prstClr val="black"/>
                </a:solidFill>
              </a:rPr>
              <a:t>4) </a:t>
            </a:r>
            <a:r>
              <a:rPr lang="pl-PL" sz="2000" u="sng" dirty="0" smtClean="0">
                <a:solidFill>
                  <a:prstClr val="black"/>
                </a:solidFill>
              </a:rPr>
              <a:t>sposób </a:t>
            </a:r>
            <a:r>
              <a:rPr lang="pl-PL" sz="2000" u="sng" dirty="0">
                <a:solidFill>
                  <a:prstClr val="black"/>
                </a:solidFill>
              </a:rPr>
              <a:t>przepływu danych pomiędzy </a:t>
            </a:r>
            <a:r>
              <a:rPr lang="pl-PL" sz="2000" dirty="0">
                <a:solidFill>
                  <a:prstClr val="black"/>
                </a:solidFill>
              </a:rPr>
              <a:t>poszczególnymi systemami;</a:t>
            </a:r>
          </a:p>
          <a:p>
            <a:pPr marL="0" lvl="0" indent="0" algn="just">
              <a:buNone/>
              <a:defRPr/>
            </a:pPr>
            <a:r>
              <a:rPr lang="pl-PL" sz="2000" dirty="0" smtClean="0">
                <a:solidFill>
                  <a:prstClr val="black"/>
                </a:solidFill>
              </a:rPr>
              <a:t>5) </a:t>
            </a:r>
            <a:r>
              <a:rPr lang="pl-PL" sz="2000" u="sng" dirty="0" smtClean="0">
                <a:solidFill>
                  <a:prstClr val="black"/>
                </a:solidFill>
              </a:rPr>
              <a:t>określenie </a:t>
            </a:r>
            <a:r>
              <a:rPr lang="pl-PL" sz="2000" u="sng" dirty="0">
                <a:solidFill>
                  <a:prstClr val="black"/>
                </a:solidFill>
              </a:rPr>
              <a:t>środków technicznych i organizacyjnych </a:t>
            </a:r>
            <a:r>
              <a:rPr lang="pl-PL" sz="2000" dirty="0">
                <a:solidFill>
                  <a:prstClr val="black"/>
                </a:solidFill>
              </a:rPr>
              <a:t>niezbędnych dla zapewnienia poufności, integralności </a:t>
            </a:r>
            <a:r>
              <a:rPr lang="pl-PL" sz="2000" dirty="0" smtClean="0">
                <a:solidFill>
                  <a:prstClr val="black"/>
                </a:solidFill>
              </a:rPr>
              <a:t>i rozliczalności </a:t>
            </a:r>
            <a:r>
              <a:rPr lang="pl-PL" sz="2000" dirty="0">
                <a:solidFill>
                  <a:prstClr val="black"/>
                </a:solidFill>
              </a:rPr>
              <a:t>przetwarzanych danych</a:t>
            </a:r>
            <a:r>
              <a:rPr lang="pl-PL" sz="2000" dirty="0" smtClean="0">
                <a:solidFill>
                  <a:prstClr val="black"/>
                </a:solidFill>
              </a:rPr>
              <a:t>.</a:t>
            </a:r>
            <a:endParaRPr lang="pl-PL" sz="2000" b="1" i="1" dirty="0">
              <a:solidFill>
                <a:prstClr val="black"/>
              </a:solidFill>
            </a:endParaRPr>
          </a:p>
        </p:txBody>
      </p:sp>
      <p:sp>
        <p:nvSpPr>
          <p:cNvPr id="5" name="Symbol zastępczy numeru slajdu 4"/>
          <p:cNvSpPr txBox="1">
            <a:spLocks noGrp="1"/>
          </p:cNvSpPr>
          <p:nvPr/>
        </p:nvSpPr>
        <p:spPr>
          <a:xfrm>
            <a:off x="9448800" y="6416676"/>
            <a:ext cx="762000" cy="365125"/>
          </a:xfrm>
          <a:prstGeom prst="rect">
            <a:avLst/>
          </a:prstGeom>
          <a:noFill/>
        </p:spPr>
        <p:txBody>
          <a:bodyPr lIns="0" rIns="0" anchor="b"/>
          <a:lstStyle/>
          <a:p>
            <a:pPr algn="r">
              <a:defRPr/>
            </a:pPr>
            <a:fld id="{8EF5A821-583C-4536-B1D6-135D1BD51E2C}" type="slidenum">
              <a:rPr lang="pl-PL" sz="1200">
                <a:solidFill>
                  <a:schemeClr val="tx1">
                    <a:shade val="50000"/>
                  </a:schemeClr>
                </a:solidFill>
              </a:rPr>
              <a:pPr algn="r">
                <a:defRPr/>
              </a:pPr>
              <a:t>86</a:t>
            </a:fld>
            <a:endParaRPr lang="pl-PL" sz="1200">
              <a:solidFill>
                <a:schemeClr val="tx1">
                  <a:shade val="50000"/>
                </a:schemeClr>
              </a:solidFill>
            </a:endParaRPr>
          </a:p>
        </p:txBody>
      </p:sp>
    </p:spTree>
    <p:extLst>
      <p:ext uri="{BB962C8B-B14F-4D97-AF65-F5344CB8AC3E}">
        <p14:creationId xmlns:p14="http://schemas.microsoft.com/office/powerpoint/2010/main" val="2417113258"/>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313151" y="1825625"/>
            <a:ext cx="11348581" cy="4351338"/>
          </a:xfrm>
        </p:spPr>
        <p:txBody>
          <a:bodyPr>
            <a:normAutofit/>
          </a:bodyPr>
          <a:lstStyle/>
          <a:p>
            <a:pPr algn="just"/>
            <a:endParaRPr lang="pl-PL" sz="3200" dirty="0" smtClean="0">
              <a:solidFill>
                <a:srgbClr val="002060"/>
              </a:solidFill>
              <a:ea typeface="+mj-ea"/>
            </a:endParaRPr>
          </a:p>
          <a:p>
            <a:pPr algn="just"/>
            <a:endParaRPr lang="pl-PL" sz="3200" dirty="0" smtClean="0">
              <a:solidFill>
                <a:srgbClr val="002060"/>
              </a:solidFill>
              <a:ea typeface="+mj-ea"/>
            </a:endParaRPr>
          </a:p>
          <a:p>
            <a:pPr algn="ctr"/>
            <a:r>
              <a:rPr lang="pl-PL" sz="3200" dirty="0" smtClean="0">
                <a:solidFill>
                  <a:srgbClr val="002060"/>
                </a:solidFill>
                <a:ea typeface="+mj-ea"/>
              </a:rPr>
              <a:t>IZSI</a:t>
            </a:r>
            <a:endParaRPr lang="pl-PL" sz="2400" dirty="0"/>
          </a:p>
        </p:txBody>
      </p:sp>
    </p:spTree>
    <p:extLst>
      <p:ext uri="{BB962C8B-B14F-4D97-AF65-F5344CB8AC3E}">
        <p14:creationId xmlns:p14="http://schemas.microsoft.com/office/powerpoint/2010/main" val="188585443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defRPr/>
            </a:pPr>
            <a:r>
              <a:rPr lang="pl-PL" sz="2800" b="1" dirty="0">
                <a:solidFill>
                  <a:prstClr val="black"/>
                </a:solidFill>
                <a:latin typeface="Calibri Light"/>
                <a:cs typeface="+mn-cs"/>
              </a:rPr>
              <a:t>Dokumentacja opisująca sposób przetwarzania danych osobowych</a:t>
            </a:r>
          </a:p>
          <a:p>
            <a:pPr lvl="0" algn="just" eaLnBrk="1" hangingPunct="1">
              <a:defRPr/>
            </a:pPr>
            <a:endParaRPr lang="pl-PL" sz="1600" b="1" dirty="0">
              <a:solidFill>
                <a:prstClr val="black"/>
              </a:solidFill>
              <a:latin typeface="Calibri Light"/>
              <a:cs typeface="+mn-cs"/>
            </a:endParaRPr>
          </a:p>
          <a:p>
            <a:pPr lvl="0" algn="just">
              <a:defRPr/>
            </a:pPr>
            <a:r>
              <a:rPr lang="pl-PL" sz="2400" dirty="0">
                <a:solidFill>
                  <a:prstClr val="black"/>
                </a:solidFill>
                <a:latin typeface="Calibri Light"/>
                <a:cs typeface="+mn-cs"/>
              </a:rPr>
              <a:t>Instrukcja zarządzania systemem informatycznym służącym do przetwarzania danych osobowych zawiera w szczególności (§ 5):</a:t>
            </a:r>
          </a:p>
          <a:p>
            <a:pPr lvl="0" algn="just">
              <a:defRPr/>
            </a:pPr>
            <a:r>
              <a:rPr lang="pl-PL" sz="2000" dirty="0" smtClean="0">
                <a:solidFill>
                  <a:prstClr val="black"/>
                </a:solidFill>
                <a:latin typeface="Calibri Light"/>
                <a:cs typeface="+mn-cs"/>
              </a:rPr>
              <a:t>1) procedury </a:t>
            </a:r>
            <a:r>
              <a:rPr lang="pl-PL" sz="2000" dirty="0">
                <a:solidFill>
                  <a:prstClr val="black"/>
                </a:solidFill>
                <a:latin typeface="Calibri Light"/>
                <a:cs typeface="+mn-cs"/>
              </a:rPr>
              <a:t>nadawania uprawnień do przetwarzania danych i rejestrowania tych uprawnień w systemie informatycznym oraz wskazanie osoby odpowiedzialnej za te czynności;</a:t>
            </a:r>
          </a:p>
          <a:p>
            <a:pPr lvl="0" algn="just">
              <a:defRPr/>
            </a:pPr>
            <a:r>
              <a:rPr lang="pl-PL" sz="2000" dirty="0" smtClean="0">
                <a:solidFill>
                  <a:prstClr val="black"/>
                </a:solidFill>
                <a:latin typeface="Calibri Light"/>
                <a:cs typeface="+mn-cs"/>
              </a:rPr>
              <a:t>2) stosowane </a:t>
            </a:r>
            <a:r>
              <a:rPr lang="pl-PL" sz="2000" dirty="0">
                <a:solidFill>
                  <a:prstClr val="black"/>
                </a:solidFill>
                <a:latin typeface="Calibri Light"/>
                <a:cs typeface="+mn-cs"/>
              </a:rPr>
              <a:t>metody i środki uwierzytelnienia oraz procedury związane z ich </a:t>
            </a:r>
            <a:r>
              <a:rPr lang="pl-PL" sz="2000" dirty="0" smtClean="0">
                <a:solidFill>
                  <a:prstClr val="black"/>
                </a:solidFill>
                <a:latin typeface="Calibri Light"/>
                <a:cs typeface="+mn-cs"/>
              </a:rPr>
              <a:t>zarządzaniem i użytkowaniem</a:t>
            </a:r>
            <a:r>
              <a:rPr lang="pl-PL" sz="2000" dirty="0">
                <a:solidFill>
                  <a:prstClr val="black"/>
                </a:solidFill>
                <a:latin typeface="Calibri Light"/>
                <a:cs typeface="+mn-cs"/>
              </a:rPr>
              <a:t>;</a:t>
            </a:r>
          </a:p>
          <a:p>
            <a:pPr lvl="0" algn="just">
              <a:defRPr/>
            </a:pPr>
            <a:r>
              <a:rPr lang="pl-PL" sz="2000" dirty="0" smtClean="0">
                <a:solidFill>
                  <a:prstClr val="black"/>
                </a:solidFill>
                <a:latin typeface="Calibri Light"/>
                <a:cs typeface="+mn-cs"/>
              </a:rPr>
              <a:t>3) procedury </a:t>
            </a:r>
            <a:r>
              <a:rPr lang="pl-PL" sz="2000" dirty="0">
                <a:solidFill>
                  <a:prstClr val="black"/>
                </a:solidFill>
                <a:latin typeface="Calibri Light"/>
                <a:cs typeface="+mn-cs"/>
              </a:rPr>
              <a:t>rozpoczęcia, zawieszenia i zakończenia pracy przeznaczone dla użytkowników systemu;</a:t>
            </a:r>
          </a:p>
          <a:p>
            <a:pPr lvl="0" algn="just">
              <a:defRPr/>
            </a:pPr>
            <a:r>
              <a:rPr lang="pl-PL" sz="2000" dirty="0" smtClean="0">
                <a:solidFill>
                  <a:prstClr val="black"/>
                </a:solidFill>
                <a:latin typeface="Calibri Light"/>
                <a:cs typeface="+mn-cs"/>
              </a:rPr>
              <a:t>4) procedury </a:t>
            </a:r>
            <a:r>
              <a:rPr lang="pl-PL" sz="2000" dirty="0">
                <a:solidFill>
                  <a:prstClr val="black"/>
                </a:solidFill>
                <a:latin typeface="Calibri Light"/>
                <a:cs typeface="+mn-cs"/>
              </a:rPr>
              <a:t>tworzenia kopii zapasowych zbiorów danych oraz programów i narzędzi programowych służących do ich przetwarzania</a:t>
            </a:r>
            <a:r>
              <a:rPr lang="pl-PL" sz="2000" dirty="0" smtClean="0">
                <a:solidFill>
                  <a:prstClr val="black"/>
                </a:solidFill>
                <a:latin typeface="Calibri Light"/>
                <a:cs typeface="+mn-cs"/>
              </a:rPr>
              <a:t>;</a:t>
            </a:r>
            <a:endParaRPr lang="pl-PL" sz="2000"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59510911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defRPr/>
            </a:pPr>
            <a:r>
              <a:rPr lang="pl-PL" sz="2800" b="1" dirty="0">
                <a:solidFill>
                  <a:prstClr val="black"/>
                </a:solidFill>
                <a:latin typeface="Calibri Light"/>
                <a:cs typeface="+mn-cs"/>
              </a:rPr>
              <a:t>Dokumentacja opisująca sposób przetwarzania danych osobowych</a:t>
            </a:r>
          </a:p>
          <a:p>
            <a:pPr lvl="0" algn="just" eaLnBrk="1" hangingPunct="1">
              <a:defRPr/>
            </a:pPr>
            <a:endParaRPr lang="pl-PL" sz="1600" b="1" dirty="0">
              <a:solidFill>
                <a:prstClr val="black"/>
              </a:solidFill>
              <a:latin typeface="Calibri Light"/>
              <a:cs typeface="+mn-cs"/>
            </a:endParaRPr>
          </a:p>
          <a:p>
            <a:pPr lvl="0" algn="just">
              <a:defRPr/>
            </a:pPr>
            <a:r>
              <a:rPr lang="pl-PL" sz="2400" dirty="0">
                <a:solidFill>
                  <a:prstClr val="black"/>
                </a:solidFill>
                <a:latin typeface="Calibri Light"/>
                <a:cs typeface="+mn-cs"/>
              </a:rPr>
              <a:t>Instrukcja zarządzania systemem informatycznym służącym do przetwarzania danych osobowych zawiera w szczególności (§ 5):</a:t>
            </a:r>
          </a:p>
          <a:p>
            <a:pPr lvl="0" algn="just">
              <a:tabLst>
                <a:tab pos="355600" algn="l"/>
              </a:tabLst>
              <a:defRPr/>
            </a:pPr>
            <a:r>
              <a:rPr lang="pl-PL" sz="2000" dirty="0">
                <a:solidFill>
                  <a:prstClr val="black"/>
                </a:solidFill>
                <a:latin typeface="Calibri Light"/>
                <a:cs typeface="+mn-cs"/>
              </a:rPr>
              <a:t>5)	sposób, miejsce i okres przechowywania:</a:t>
            </a:r>
          </a:p>
          <a:p>
            <a:pPr lvl="0" algn="just">
              <a:defRPr/>
            </a:pPr>
            <a:r>
              <a:rPr lang="pl-PL" sz="2000" dirty="0" smtClean="0">
                <a:solidFill>
                  <a:prstClr val="black"/>
                </a:solidFill>
                <a:latin typeface="Calibri Light"/>
                <a:cs typeface="+mn-cs"/>
              </a:rPr>
              <a:t>a</a:t>
            </a:r>
            <a:r>
              <a:rPr lang="pl-PL" sz="2000" dirty="0">
                <a:solidFill>
                  <a:prstClr val="black"/>
                </a:solidFill>
                <a:latin typeface="Calibri Light"/>
                <a:cs typeface="+mn-cs"/>
              </a:rPr>
              <a:t>) elektronicznych nośników informacji zawierających dane osobowe,</a:t>
            </a:r>
          </a:p>
          <a:p>
            <a:pPr lvl="0" algn="just">
              <a:defRPr/>
            </a:pPr>
            <a:r>
              <a:rPr lang="pl-PL" sz="2000" dirty="0" smtClean="0">
                <a:solidFill>
                  <a:prstClr val="black"/>
                </a:solidFill>
                <a:latin typeface="Calibri Light"/>
                <a:cs typeface="+mn-cs"/>
              </a:rPr>
              <a:t>b) kopii </a:t>
            </a:r>
            <a:r>
              <a:rPr lang="pl-PL" sz="2000" dirty="0">
                <a:solidFill>
                  <a:prstClr val="black"/>
                </a:solidFill>
                <a:latin typeface="Calibri Light"/>
                <a:cs typeface="+mn-cs"/>
              </a:rPr>
              <a:t>zapasowych danych,</a:t>
            </a:r>
          </a:p>
          <a:p>
            <a:pPr lvl="0" algn="just">
              <a:defRPr/>
            </a:pPr>
            <a:r>
              <a:rPr lang="pl-PL" sz="2000" dirty="0" smtClean="0">
                <a:solidFill>
                  <a:prstClr val="black"/>
                </a:solidFill>
                <a:latin typeface="Calibri Light"/>
                <a:cs typeface="+mn-cs"/>
              </a:rPr>
              <a:t>6) sposób </a:t>
            </a:r>
            <a:r>
              <a:rPr lang="pl-PL" sz="2000" dirty="0">
                <a:solidFill>
                  <a:prstClr val="black"/>
                </a:solidFill>
                <a:latin typeface="Calibri Light"/>
                <a:cs typeface="+mn-cs"/>
              </a:rPr>
              <a:t>zabezpieczenia systemu informatycznego przed działalnością oprogramowania, którego celem jest uzyskanie nieuprawnionego dostępu do systemu.</a:t>
            </a:r>
          </a:p>
          <a:p>
            <a:pPr lvl="0" algn="just">
              <a:defRPr/>
            </a:pPr>
            <a:r>
              <a:rPr lang="pl-PL" sz="2000" dirty="0" smtClean="0">
                <a:solidFill>
                  <a:prstClr val="black"/>
                </a:solidFill>
                <a:latin typeface="Calibri Light"/>
                <a:cs typeface="+mn-cs"/>
              </a:rPr>
              <a:t>7) sposób </a:t>
            </a:r>
            <a:r>
              <a:rPr lang="pl-PL" sz="2000" dirty="0">
                <a:solidFill>
                  <a:prstClr val="black"/>
                </a:solidFill>
                <a:latin typeface="Calibri Light"/>
                <a:cs typeface="+mn-cs"/>
              </a:rPr>
              <a:t>realizacji odnotowania komu zostają udostępnione dane,</a:t>
            </a:r>
          </a:p>
          <a:p>
            <a:pPr lvl="0" algn="just">
              <a:defRPr/>
            </a:pPr>
            <a:r>
              <a:rPr lang="pl-PL" sz="2000" dirty="0" smtClean="0">
                <a:solidFill>
                  <a:prstClr val="black"/>
                </a:solidFill>
                <a:latin typeface="Calibri Light"/>
                <a:cs typeface="+mn-cs"/>
              </a:rPr>
              <a:t>8) procedury </a:t>
            </a:r>
            <a:r>
              <a:rPr lang="pl-PL" sz="2000" dirty="0">
                <a:solidFill>
                  <a:prstClr val="black"/>
                </a:solidFill>
                <a:latin typeface="Calibri Light"/>
                <a:cs typeface="+mn-cs"/>
              </a:rPr>
              <a:t>wykonywania przeglądów i konserwacji systemów oraz nośników informacji służących </a:t>
            </a:r>
            <a:r>
              <a:rPr lang="pl-PL" sz="2000" dirty="0" smtClean="0">
                <a:solidFill>
                  <a:prstClr val="black"/>
                </a:solidFill>
                <a:latin typeface="Calibri Light"/>
                <a:cs typeface="+mn-cs"/>
              </a:rPr>
              <a:t>do przetwarzania </a:t>
            </a:r>
            <a:r>
              <a:rPr lang="pl-PL" sz="2000" dirty="0">
                <a:solidFill>
                  <a:prstClr val="black"/>
                </a:solidFill>
                <a:latin typeface="Calibri Light"/>
                <a:cs typeface="+mn-cs"/>
              </a:rPr>
              <a:t>danych</a:t>
            </a:r>
            <a:r>
              <a:rPr lang="pl-PL" sz="2000" dirty="0" smtClean="0">
                <a:solidFill>
                  <a:prstClr val="black"/>
                </a:solidFill>
                <a:latin typeface="Calibri Light"/>
                <a:cs typeface="+mn-cs"/>
              </a:rPr>
              <a:t>.</a:t>
            </a:r>
            <a:endParaRPr lang="pl-PL" sz="2000"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12598465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lstStyle/>
          <a:p>
            <a:pPr marL="228600" lvl="0" indent="-228600" algn="just"/>
            <a:r>
              <a:rPr lang="pl-PL" sz="2800" b="1" dirty="0">
                <a:solidFill>
                  <a:prstClr val="black"/>
                </a:solidFill>
                <a:latin typeface="Calibri Light"/>
                <a:cs typeface="+mn-cs"/>
              </a:rPr>
              <a:t>W jakim obszarze identyfikujemy ryzyka?</a:t>
            </a:r>
          </a:p>
          <a:p>
            <a:pPr marL="185738" lvl="0" indent="-49213" algn="just"/>
            <a:endParaRPr lang="pl-PL" sz="2000" b="1" dirty="0" smtClean="0">
              <a:solidFill>
                <a:prstClr val="black"/>
              </a:solidFill>
              <a:latin typeface="Calibri Light"/>
              <a:cs typeface="+mn-cs"/>
            </a:endParaRPr>
          </a:p>
          <a:p>
            <a:pPr lvl="0" algn="just"/>
            <a:r>
              <a:rPr lang="pl-PL" sz="2400" b="1" u="sng" dirty="0" smtClean="0">
                <a:solidFill>
                  <a:prstClr val="black"/>
                </a:solidFill>
                <a:latin typeface="Calibri Light"/>
                <a:cs typeface="+mn-cs"/>
              </a:rPr>
              <a:t>BEZPIECZEŃSTWO </a:t>
            </a:r>
            <a:r>
              <a:rPr lang="pl-PL" sz="2400" b="1" u="sng" dirty="0">
                <a:solidFill>
                  <a:prstClr val="black"/>
                </a:solidFill>
                <a:latin typeface="Calibri Light"/>
                <a:cs typeface="+mn-cs"/>
              </a:rPr>
              <a:t>INFORMACJI </a:t>
            </a:r>
            <a:r>
              <a:rPr lang="pl-PL" sz="2400" b="1" dirty="0">
                <a:solidFill>
                  <a:prstClr val="black"/>
                </a:solidFill>
                <a:latin typeface="Calibri Light"/>
                <a:cs typeface="+mn-cs"/>
              </a:rPr>
              <a:t>– </a:t>
            </a:r>
            <a:r>
              <a:rPr lang="pl-PL" sz="2400" dirty="0">
                <a:solidFill>
                  <a:prstClr val="black"/>
                </a:solidFill>
                <a:latin typeface="Calibri Light"/>
                <a:cs typeface="+mn-cs"/>
              </a:rPr>
              <a:t>to zachowanie</a:t>
            </a:r>
            <a:r>
              <a:rPr lang="pl-PL" sz="2400" b="1" dirty="0">
                <a:solidFill>
                  <a:prstClr val="black"/>
                </a:solidFill>
                <a:latin typeface="Calibri Light"/>
                <a:cs typeface="+mn-cs"/>
              </a:rPr>
              <a:t> poufności, integralności i dostępności </a:t>
            </a:r>
            <a:r>
              <a:rPr lang="pl-PL" sz="2400" dirty="0">
                <a:solidFill>
                  <a:prstClr val="black"/>
                </a:solidFill>
                <a:latin typeface="Calibri Light"/>
                <a:cs typeface="+mn-cs"/>
              </a:rPr>
              <a:t>informacji</a:t>
            </a:r>
            <a:r>
              <a:rPr lang="pl-PL" sz="2400" dirty="0" smtClean="0">
                <a:solidFill>
                  <a:prstClr val="black"/>
                </a:solidFill>
                <a:latin typeface="Calibri Light"/>
                <a:cs typeface="+mn-cs"/>
              </a:rPr>
              <a:t>.</a:t>
            </a:r>
          </a:p>
          <a:p>
            <a:pPr lvl="0" algn="just"/>
            <a:endParaRPr lang="pl-PL" sz="800" b="1" dirty="0">
              <a:solidFill>
                <a:prstClr val="black"/>
              </a:solidFill>
              <a:latin typeface="Calibri Light"/>
              <a:cs typeface="+mn-cs"/>
            </a:endParaRPr>
          </a:p>
          <a:p>
            <a:pPr lvl="0" algn="just"/>
            <a:r>
              <a:rPr lang="pl-PL" sz="2000" b="1" dirty="0">
                <a:solidFill>
                  <a:prstClr val="black"/>
                </a:solidFill>
                <a:latin typeface="Calibri Light"/>
                <a:cs typeface="+mn-cs"/>
              </a:rPr>
              <a:t>POUFNOŚĆ – </a:t>
            </a:r>
            <a:r>
              <a:rPr lang="pl-PL" sz="2000" dirty="0">
                <a:solidFill>
                  <a:prstClr val="black"/>
                </a:solidFill>
                <a:latin typeface="Calibri Light"/>
                <a:cs typeface="+mn-cs"/>
              </a:rPr>
              <a:t>właściwość polegająca na tym, że informacja nie jest udostępniana lub wyjawiana nieupoważnionym osobom, podmiotom lub procesom</a:t>
            </a:r>
            <a:r>
              <a:rPr lang="pl-PL" sz="2000" dirty="0" smtClean="0">
                <a:solidFill>
                  <a:prstClr val="black"/>
                </a:solidFill>
                <a:latin typeface="Calibri Light"/>
                <a:cs typeface="+mn-cs"/>
              </a:rPr>
              <a:t>.</a:t>
            </a:r>
          </a:p>
          <a:p>
            <a:pPr lvl="0" algn="just"/>
            <a:endParaRPr lang="pl-PL" sz="800" dirty="0">
              <a:solidFill>
                <a:prstClr val="black"/>
              </a:solidFill>
              <a:latin typeface="Calibri Light"/>
              <a:cs typeface="+mn-cs"/>
            </a:endParaRPr>
          </a:p>
          <a:p>
            <a:pPr lvl="0" algn="just"/>
            <a:r>
              <a:rPr lang="pl-PL" sz="2000" b="1" dirty="0">
                <a:solidFill>
                  <a:prstClr val="black"/>
                </a:solidFill>
                <a:latin typeface="Calibri Light"/>
                <a:cs typeface="+mn-cs"/>
              </a:rPr>
              <a:t>INTEGRALNOŚĆ – </a:t>
            </a:r>
            <a:r>
              <a:rPr lang="pl-PL" sz="2000" dirty="0">
                <a:solidFill>
                  <a:prstClr val="black"/>
                </a:solidFill>
                <a:latin typeface="Calibri Light"/>
                <a:cs typeface="+mn-cs"/>
              </a:rPr>
              <a:t>właściwość polegająca na zapewnieniu dokładności i kompletności aktywów. </a:t>
            </a:r>
            <a:endParaRPr lang="pl-PL" sz="2000" dirty="0" smtClean="0">
              <a:solidFill>
                <a:prstClr val="black"/>
              </a:solidFill>
              <a:latin typeface="Calibri Light"/>
              <a:cs typeface="+mn-cs"/>
            </a:endParaRPr>
          </a:p>
          <a:p>
            <a:pPr lvl="0" algn="just"/>
            <a:endParaRPr lang="pl-PL" sz="800" dirty="0">
              <a:solidFill>
                <a:prstClr val="black"/>
              </a:solidFill>
              <a:latin typeface="Calibri Light"/>
              <a:cs typeface="+mn-cs"/>
            </a:endParaRPr>
          </a:p>
          <a:p>
            <a:pPr lvl="0" algn="just"/>
            <a:r>
              <a:rPr lang="pl-PL" sz="2000" b="1" dirty="0">
                <a:solidFill>
                  <a:prstClr val="black"/>
                </a:solidFill>
                <a:latin typeface="Calibri Light"/>
                <a:cs typeface="+mn-cs"/>
              </a:rPr>
              <a:t>DOSTĘPNOŚĆ – </a:t>
            </a:r>
            <a:r>
              <a:rPr lang="pl-PL" sz="2000" dirty="0">
                <a:solidFill>
                  <a:prstClr val="black"/>
                </a:solidFill>
                <a:latin typeface="Calibri Light"/>
                <a:cs typeface="+mn-cs"/>
              </a:rPr>
              <a:t>właściwość bycia dostępnym i użytecznym na żądanie upoważnionego podmiotu</a:t>
            </a:r>
            <a:r>
              <a:rPr lang="pl-PL" sz="2000" dirty="0" smtClean="0">
                <a:solidFill>
                  <a:prstClr val="black"/>
                </a:solidFill>
                <a:latin typeface="Calibri Light"/>
                <a:cs typeface="+mn-cs"/>
              </a:rPr>
              <a:t>.</a:t>
            </a:r>
          </a:p>
          <a:p>
            <a:pPr lvl="0" algn="just"/>
            <a:endParaRPr lang="pl-PL" sz="800" dirty="0">
              <a:solidFill>
                <a:prstClr val="black"/>
              </a:solidFill>
              <a:latin typeface="Calibri Light"/>
              <a:cs typeface="+mn-cs"/>
            </a:endParaRPr>
          </a:p>
          <a:p>
            <a:pPr lvl="0" algn="just"/>
            <a:r>
              <a:rPr lang="pl-PL" sz="2000" b="1" dirty="0">
                <a:solidFill>
                  <a:prstClr val="black"/>
                </a:solidFill>
                <a:latin typeface="Calibri Light"/>
                <a:cs typeface="+mn-cs"/>
              </a:rPr>
              <a:t>ROZLICZALNOŚĆ (ODO) - </a:t>
            </a:r>
            <a:r>
              <a:rPr lang="pl-PL" sz="2000" dirty="0">
                <a:solidFill>
                  <a:prstClr val="black"/>
                </a:solidFill>
                <a:latin typeface="Calibri Light"/>
                <a:cs typeface="+mn-cs"/>
              </a:rPr>
              <a:t>rozumie się przez to właściwość zapewniającą, że działania podmiotu mogą być przypisane w sposób jednoznaczny tylko temu podmiotowi.</a:t>
            </a:r>
          </a:p>
        </p:txBody>
      </p:sp>
      <p:sp>
        <p:nvSpPr>
          <p:cNvPr id="5" name="Tytuł 1"/>
          <p:cNvSpPr>
            <a:spLocks noGrp="1"/>
          </p:cNvSpPr>
          <p:nvPr>
            <p:ph type="title" idx="4294967295"/>
          </p:nvPr>
        </p:nvSpPr>
        <p:spPr>
          <a:xfrm>
            <a:off x="1981200" y="142852"/>
            <a:ext cx="8229600" cy="500066"/>
          </a:xfrm>
          <a:prstGeom prst="rect">
            <a:avLst/>
          </a:prstGeom>
        </p:spPr>
        <p:txBody>
          <a:bodyPr/>
          <a:lstStyle/>
          <a:p>
            <a:pPr algn="ctr" eaLnBrk="1" fontAlgn="auto" hangingPunct="1">
              <a:spcAft>
                <a:spcPts val="0"/>
              </a:spcAft>
              <a:defRPr/>
            </a:pPr>
            <a:r>
              <a:rPr lang="pl-PL" sz="2000" b="1" dirty="0">
                <a:solidFill>
                  <a:srgbClr val="2F5597"/>
                </a:solidFill>
              </a:rPr>
              <a:t>Ochrona Danych Osobowych</a:t>
            </a:r>
            <a:endParaRPr lang="pl-PL" sz="2000" dirty="0"/>
          </a:p>
        </p:txBody>
      </p:sp>
    </p:spTree>
    <p:extLst>
      <p:ext uri="{BB962C8B-B14F-4D97-AF65-F5344CB8AC3E}">
        <p14:creationId xmlns:p14="http://schemas.microsoft.com/office/powerpoint/2010/main" val="420034145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313151" y="1825625"/>
            <a:ext cx="11348581" cy="4351338"/>
          </a:xfrm>
        </p:spPr>
        <p:txBody>
          <a:bodyPr>
            <a:normAutofit/>
          </a:bodyPr>
          <a:lstStyle/>
          <a:p>
            <a:pPr algn="just"/>
            <a:endParaRPr lang="pl-PL" sz="3200" dirty="0" smtClean="0">
              <a:solidFill>
                <a:srgbClr val="002060"/>
              </a:solidFill>
              <a:ea typeface="+mj-ea"/>
            </a:endParaRPr>
          </a:p>
          <a:p>
            <a:pPr algn="just"/>
            <a:endParaRPr lang="pl-PL" sz="3200" dirty="0" smtClean="0">
              <a:solidFill>
                <a:srgbClr val="002060"/>
              </a:solidFill>
              <a:ea typeface="+mj-ea"/>
            </a:endParaRPr>
          </a:p>
          <a:p>
            <a:pPr algn="ctr"/>
            <a:r>
              <a:rPr lang="pl-PL" sz="3200" dirty="0" smtClean="0">
                <a:solidFill>
                  <a:srgbClr val="002060"/>
                </a:solidFill>
                <a:ea typeface="+mj-ea"/>
              </a:rPr>
              <a:t>UPOWAŻNIENIE</a:t>
            </a:r>
            <a:endParaRPr lang="pl-PL" sz="2400" dirty="0"/>
          </a:p>
        </p:txBody>
      </p:sp>
    </p:spTree>
    <p:extLst>
      <p:ext uri="{BB962C8B-B14F-4D97-AF65-F5344CB8AC3E}">
        <p14:creationId xmlns:p14="http://schemas.microsoft.com/office/powerpoint/2010/main" val="97363612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just" eaLnBrk="1" hangingPunct="1">
              <a:lnSpc>
                <a:spcPct val="100000"/>
              </a:lnSpc>
              <a:spcBef>
                <a:spcPts val="0"/>
              </a:spcBef>
              <a:buSzPct val="100000"/>
              <a:defRPr/>
            </a:pPr>
            <a:endParaRPr lang="pl-PL" sz="2000" u="sng" dirty="0" smtClean="0">
              <a:solidFill>
                <a:prstClr val="black"/>
              </a:solidFill>
              <a:latin typeface="Calibri Light"/>
              <a:cs typeface="+mn-cs"/>
            </a:endParaRPr>
          </a:p>
          <a:p>
            <a:pPr lvl="0" algn="just" eaLnBrk="1" hangingPunct="1">
              <a:lnSpc>
                <a:spcPct val="100000"/>
              </a:lnSpc>
              <a:spcBef>
                <a:spcPts val="0"/>
              </a:spcBef>
              <a:buSzPct val="100000"/>
              <a:defRPr/>
            </a:pPr>
            <a:r>
              <a:rPr lang="pl-PL" sz="2000" u="sng" dirty="0" smtClean="0">
                <a:solidFill>
                  <a:prstClr val="black"/>
                </a:solidFill>
                <a:latin typeface="Calibri Light"/>
                <a:cs typeface="+mn-cs"/>
              </a:rPr>
              <a:t>Do </a:t>
            </a:r>
            <a:r>
              <a:rPr lang="pl-PL" sz="2000" u="sng" dirty="0">
                <a:solidFill>
                  <a:prstClr val="black"/>
                </a:solidFill>
                <a:latin typeface="Calibri Light"/>
                <a:cs typeface="+mn-cs"/>
              </a:rPr>
              <a:t>przetwarzania danych mogą być dopuszczone wyłącznie osoby posiadające upoważnienie</a:t>
            </a:r>
            <a:r>
              <a:rPr lang="pl-PL" sz="2000" dirty="0">
                <a:solidFill>
                  <a:prstClr val="black"/>
                </a:solidFill>
                <a:latin typeface="Calibri Light"/>
                <a:cs typeface="+mn-cs"/>
              </a:rPr>
              <a:t> </a:t>
            </a:r>
            <a:r>
              <a:rPr lang="pl-PL" sz="2000" dirty="0" smtClean="0">
                <a:solidFill>
                  <a:prstClr val="black"/>
                </a:solidFill>
                <a:latin typeface="Calibri Light"/>
                <a:cs typeface="+mn-cs"/>
              </a:rPr>
              <a:t>nadane przez </a:t>
            </a:r>
            <a:r>
              <a:rPr lang="pl-PL" sz="2000" dirty="0">
                <a:solidFill>
                  <a:prstClr val="black"/>
                </a:solidFill>
                <a:latin typeface="Calibri Light"/>
                <a:cs typeface="+mn-cs"/>
              </a:rPr>
              <a:t>administratora danych.</a:t>
            </a:r>
          </a:p>
          <a:p>
            <a:pPr lvl="0" algn="just" eaLnBrk="1" hangingPunct="1">
              <a:spcBef>
                <a:spcPts val="0"/>
              </a:spcBef>
              <a:buSzPct val="100000"/>
              <a:defRPr/>
            </a:pPr>
            <a:endParaRPr lang="pl-PL" sz="2000" dirty="0">
              <a:solidFill>
                <a:prstClr val="black"/>
              </a:solidFill>
              <a:latin typeface="Calibri Light"/>
              <a:cs typeface="+mn-cs"/>
            </a:endParaRPr>
          </a:p>
          <a:p>
            <a:pPr lvl="0" algn="just" eaLnBrk="1" hangingPunct="1">
              <a:spcBef>
                <a:spcPts val="0"/>
              </a:spcBef>
              <a:buSzPct val="100000"/>
              <a:defRPr/>
            </a:pPr>
            <a:r>
              <a:rPr lang="pl-PL" sz="2000" dirty="0">
                <a:solidFill>
                  <a:prstClr val="black"/>
                </a:solidFill>
                <a:latin typeface="Calibri Light"/>
                <a:cs typeface="+mn-cs"/>
              </a:rPr>
              <a:t>Administrator danych jest </a:t>
            </a:r>
            <a:r>
              <a:rPr lang="pl-PL" sz="2000" u="sng" dirty="0">
                <a:solidFill>
                  <a:prstClr val="black"/>
                </a:solidFill>
                <a:latin typeface="Calibri Light"/>
                <a:cs typeface="+mn-cs"/>
              </a:rPr>
              <a:t>obowiązany zapewnić kontrolę</a:t>
            </a:r>
            <a:r>
              <a:rPr lang="pl-PL" sz="2000" dirty="0">
                <a:solidFill>
                  <a:prstClr val="black"/>
                </a:solidFill>
                <a:latin typeface="Calibri Light"/>
                <a:cs typeface="+mn-cs"/>
              </a:rPr>
              <a:t> nad tym, </a:t>
            </a:r>
            <a:r>
              <a:rPr lang="pl-PL" sz="2000" u="sng" dirty="0">
                <a:solidFill>
                  <a:prstClr val="black"/>
                </a:solidFill>
                <a:latin typeface="Calibri Light"/>
                <a:cs typeface="+mn-cs"/>
              </a:rPr>
              <a:t>jakie dane osobowe</a:t>
            </a:r>
            <a:r>
              <a:rPr lang="pl-PL" sz="2000" dirty="0">
                <a:solidFill>
                  <a:prstClr val="black"/>
                </a:solidFill>
                <a:latin typeface="Calibri Light"/>
                <a:cs typeface="+mn-cs"/>
              </a:rPr>
              <a:t>, </a:t>
            </a:r>
            <a:r>
              <a:rPr lang="pl-PL" sz="2000" u="sng" dirty="0">
                <a:solidFill>
                  <a:prstClr val="black"/>
                </a:solidFill>
                <a:latin typeface="Calibri Light"/>
                <a:cs typeface="+mn-cs"/>
              </a:rPr>
              <a:t>kiedy i przez kogo zostały do zbioru wprowadzone </a:t>
            </a:r>
            <a:r>
              <a:rPr lang="pl-PL" sz="2000" dirty="0">
                <a:solidFill>
                  <a:prstClr val="black"/>
                </a:solidFill>
                <a:latin typeface="Calibri Light"/>
                <a:cs typeface="+mn-cs"/>
              </a:rPr>
              <a:t>oraz </a:t>
            </a:r>
            <a:r>
              <a:rPr lang="pl-PL" sz="2000" u="sng" dirty="0">
                <a:solidFill>
                  <a:prstClr val="black"/>
                </a:solidFill>
                <a:latin typeface="Calibri Light"/>
                <a:cs typeface="+mn-cs"/>
              </a:rPr>
              <a:t>komu są przekazywane</a:t>
            </a:r>
            <a:r>
              <a:rPr lang="pl-PL" sz="2000" dirty="0">
                <a:solidFill>
                  <a:prstClr val="black"/>
                </a:solidFill>
                <a:latin typeface="Calibri Light"/>
                <a:cs typeface="+mn-cs"/>
              </a:rPr>
              <a:t>.</a:t>
            </a:r>
          </a:p>
          <a:p>
            <a:pPr lvl="0" algn="just" eaLnBrk="1" hangingPunct="1">
              <a:spcBef>
                <a:spcPts val="0"/>
              </a:spcBef>
              <a:buSzPct val="100000"/>
              <a:defRPr/>
            </a:pPr>
            <a:endParaRPr lang="pl-PL" sz="2000" dirty="0">
              <a:solidFill>
                <a:prstClr val="black"/>
              </a:solidFill>
              <a:latin typeface="Calibri Light"/>
              <a:cs typeface="+mn-cs"/>
            </a:endParaRPr>
          </a:p>
          <a:p>
            <a:pPr lvl="0" algn="just" eaLnBrk="1" hangingPunct="1">
              <a:spcBef>
                <a:spcPts val="0"/>
              </a:spcBef>
              <a:buSzPct val="100000"/>
              <a:defRPr/>
            </a:pPr>
            <a:r>
              <a:rPr lang="pl-PL" sz="2000" dirty="0">
                <a:solidFill>
                  <a:prstClr val="black"/>
                </a:solidFill>
                <a:latin typeface="Calibri Light"/>
                <a:cs typeface="+mn-cs"/>
              </a:rPr>
              <a:t>Administrator danych prowadzi ewidencję osób upoważnionych do ich przetwarzania, która powinna zawierać:</a:t>
            </a:r>
          </a:p>
          <a:p>
            <a:pPr lvl="0" algn="just" eaLnBrk="1" hangingPunct="1">
              <a:spcBef>
                <a:spcPts val="0"/>
              </a:spcBef>
              <a:buSzPct val="100000"/>
              <a:defRPr/>
            </a:pPr>
            <a:r>
              <a:rPr lang="pl-PL" sz="2000" dirty="0">
                <a:solidFill>
                  <a:prstClr val="black"/>
                </a:solidFill>
                <a:latin typeface="Calibri Light"/>
                <a:cs typeface="+mn-cs"/>
              </a:rPr>
              <a:t>1) imię i nazwisko osoby upoważnionej,</a:t>
            </a:r>
          </a:p>
          <a:p>
            <a:pPr lvl="0" algn="just" eaLnBrk="1" hangingPunct="1">
              <a:spcBef>
                <a:spcPts val="0"/>
              </a:spcBef>
              <a:buSzPct val="100000"/>
              <a:defRPr/>
            </a:pPr>
            <a:r>
              <a:rPr lang="pl-PL" sz="2000" dirty="0">
                <a:solidFill>
                  <a:prstClr val="black"/>
                </a:solidFill>
                <a:latin typeface="Calibri Light"/>
                <a:cs typeface="+mn-cs"/>
              </a:rPr>
              <a:t>2) datę nadania i ustania oraz zakres upoważnienia do przetwarzania danych osobowych,</a:t>
            </a:r>
          </a:p>
          <a:p>
            <a:pPr lvl="0" algn="just" eaLnBrk="1" hangingPunct="1">
              <a:spcBef>
                <a:spcPts val="0"/>
              </a:spcBef>
              <a:buSzPct val="100000"/>
              <a:defRPr/>
            </a:pPr>
            <a:r>
              <a:rPr lang="pl-PL" sz="2000" dirty="0">
                <a:solidFill>
                  <a:prstClr val="black"/>
                </a:solidFill>
                <a:latin typeface="Calibri Light"/>
                <a:cs typeface="+mn-cs"/>
              </a:rPr>
              <a:t>3) identyfikator, jeżeli dane są przetwarzane w systemie informatycznym.</a:t>
            </a:r>
          </a:p>
          <a:p>
            <a:pPr lvl="0" algn="just" eaLnBrk="1" hangingPunct="1">
              <a:spcBef>
                <a:spcPts val="0"/>
              </a:spcBef>
              <a:buSzPct val="100000"/>
              <a:defRPr/>
            </a:pPr>
            <a:endParaRPr lang="pl-PL" sz="2000" dirty="0">
              <a:solidFill>
                <a:prstClr val="black"/>
              </a:solidFill>
              <a:latin typeface="Calibri Light"/>
              <a:cs typeface="+mn-cs"/>
            </a:endParaRPr>
          </a:p>
          <a:p>
            <a:pPr lvl="0" algn="just" eaLnBrk="1" hangingPunct="1">
              <a:spcBef>
                <a:spcPts val="0"/>
              </a:spcBef>
              <a:buSzPct val="100000"/>
              <a:defRPr/>
            </a:pPr>
            <a:r>
              <a:rPr lang="pl-PL" sz="2000" dirty="0">
                <a:solidFill>
                  <a:prstClr val="black"/>
                </a:solidFill>
                <a:latin typeface="Calibri Light"/>
                <a:cs typeface="+mn-cs"/>
              </a:rPr>
              <a:t>Osoby, które zostały upoważnione do przetwarzania danych, są obowiązane zachować w tajemnicy </a:t>
            </a:r>
            <a:r>
              <a:rPr lang="pl-PL" sz="2000" dirty="0" smtClean="0">
                <a:solidFill>
                  <a:prstClr val="black"/>
                </a:solidFill>
                <a:latin typeface="Calibri Light"/>
                <a:cs typeface="+mn-cs"/>
              </a:rPr>
              <a:t>te dane </a:t>
            </a:r>
            <a:r>
              <a:rPr lang="pl-PL" sz="2000" dirty="0">
                <a:solidFill>
                  <a:prstClr val="black"/>
                </a:solidFill>
                <a:latin typeface="Calibri Light"/>
                <a:cs typeface="+mn-cs"/>
              </a:rPr>
              <a:t>osobowe oraz sposoby ich zabezpieczenia. (nawet po zakończeniu pracy u danego pracodawcy</a:t>
            </a:r>
            <a:r>
              <a:rPr lang="pl-PL" sz="2000" dirty="0" smtClean="0">
                <a:solidFill>
                  <a:prstClr val="black"/>
                </a:solidFill>
                <a:latin typeface="Calibri Light"/>
                <a:cs typeface="+mn-cs"/>
              </a:rPr>
              <a:t>).</a:t>
            </a:r>
            <a:endParaRPr lang="pl-PL" sz="2000" dirty="0">
              <a:solidFill>
                <a:prstClr val="black"/>
              </a:solidFill>
              <a:latin typeface="Calibri Light"/>
              <a:cs typeface="+mn-cs"/>
            </a:endParaRPr>
          </a:p>
          <a:p>
            <a:pPr lvl="0" algn="just" eaLnBrk="1" hangingPunct="1">
              <a:defRPr/>
            </a:pPr>
            <a:endParaRPr lang="pl-PL" sz="2400" i="1"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213669435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marL="228600" lvl="0" indent="-228600" algn="ctr" eaLnBrk="1" hangingPunct="1">
              <a:buSzPct val="100000"/>
              <a:defRPr/>
            </a:pPr>
            <a:r>
              <a:rPr lang="pl-PL" sz="2400" b="1" dirty="0">
                <a:solidFill>
                  <a:prstClr val="black"/>
                </a:solidFill>
                <a:latin typeface="Calibri Light"/>
                <a:cs typeface="+mn-cs"/>
              </a:rPr>
              <a:t>Upoważnienie pracownika do przetwarzania danych:</a:t>
            </a:r>
          </a:p>
          <a:p>
            <a:pPr marL="228600" lvl="0" indent="-228600" algn="just" eaLnBrk="1" hangingPunct="1">
              <a:buSzPct val="100000"/>
              <a:defRPr/>
            </a:pPr>
            <a:endParaRPr lang="pl-PL" sz="2400" b="1" dirty="0">
              <a:solidFill>
                <a:prstClr val="black"/>
              </a:solidFill>
              <a:latin typeface="Calibri Light"/>
              <a:cs typeface="+mn-cs"/>
            </a:endParaRPr>
          </a:p>
          <a:p>
            <a:pPr marL="342900" lvl="0" indent="-342900" algn="just" eaLnBrk="1" hangingPunct="1">
              <a:buSzPct val="100000"/>
              <a:buFont typeface="Arial" panose="020B0604020202020204" pitchFamily="34" charset="0"/>
              <a:buChar char="•"/>
              <a:defRPr/>
            </a:pPr>
            <a:r>
              <a:rPr lang="pl-PL" sz="2400" dirty="0">
                <a:solidFill>
                  <a:prstClr val="black"/>
                </a:solidFill>
                <a:latin typeface="Calibri Light"/>
                <a:cs typeface="+mn-cs"/>
              </a:rPr>
              <a:t>Forma pisemna,</a:t>
            </a:r>
          </a:p>
          <a:p>
            <a:pPr marL="342900" lvl="0" indent="-342900" algn="just" eaLnBrk="1" hangingPunct="1">
              <a:buSzPct val="100000"/>
              <a:buFont typeface="Arial" panose="020B0604020202020204" pitchFamily="34" charset="0"/>
              <a:buChar char="•"/>
              <a:defRPr/>
            </a:pPr>
            <a:r>
              <a:rPr lang="pl-PL" sz="2400" dirty="0">
                <a:solidFill>
                  <a:prstClr val="black"/>
                </a:solidFill>
                <a:latin typeface="Calibri Light"/>
                <a:cs typeface="+mn-cs"/>
              </a:rPr>
              <a:t>Do zbioru przetwarzania w formie manualnej i w systemach informatycznych,</a:t>
            </a:r>
          </a:p>
          <a:p>
            <a:pPr marL="342900" lvl="0" indent="-342900" algn="just" eaLnBrk="1" hangingPunct="1">
              <a:buSzPct val="100000"/>
              <a:buFont typeface="Arial" panose="020B0604020202020204" pitchFamily="34" charset="0"/>
              <a:buChar char="•"/>
              <a:defRPr/>
            </a:pPr>
            <a:r>
              <a:rPr lang="pl-PL" sz="2400" dirty="0">
                <a:solidFill>
                  <a:prstClr val="black"/>
                </a:solidFill>
                <a:latin typeface="Calibri Light"/>
                <a:cs typeface="+mn-cs"/>
              </a:rPr>
              <a:t>Indywidualny charakter (określenie osoby, zbioru, czynności przetwarzania)</a:t>
            </a:r>
          </a:p>
          <a:p>
            <a:pPr marL="342900" lvl="0" indent="-342900" algn="just" eaLnBrk="1" hangingPunct="1">
              <a:buSzPct val="100000"/>
              <a:buFont typeface="Arial" panose="020B0604020202020204" pitchFamily="34" charset="0"/>
              <a:buChar char="•"/>
              <a:defRPr/>
            </a:pPr>
            <a:r>
              <a:rPr lang="pl-PL" sz="2400" dirty="0">
                <a:solidFill>
                  <a:prstClr val="black"/>
                </a:solidFill>
                <a:latin typeface="Calibri Light"/>
                <a:cs typeface="+mn-cs"/>
              </a:rPr>
              <a:t>Uzyskanie oświadczenia o zachowaniu w tajemnicy danych osobowych i metody </a:t>
            </a:r>
            <a:r>
              <a:rPr lang="pl-PL" sz="2400" dirty="0" smtClean="0">
                <a:solidFill>
                  <a:prstClr val="black"/>
                </a:solidFill>
                <a:latin typeface="Calibri Light"/>
                <a:cs typeface="+mn-cs"/>
              </a:rPr>
              <a:t>ich zabezpieczenia.</a:t>
            </a:r>
            <a:endParaRPr lang="pl-PL" sz="2400"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279983618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313151" y="1825625"/>
            <a:ext cx="11348581" cy="4351338"/>
          </a:xfrm>
        </p:spPr>
        <p:txBody>
          <a:bodyPr>
            <a:normAutofit/>
          </a:bodyPr>
          <a:lstStyle/>
          <a:p>
            <a:pPr algn="just"/>
            <a:endParaRPr lang="pl-PL" sz="3200" dirty="0" smtClean="0">
              <a:solidFill>
                <a:srgbClr val="002060"/>
              </a:solidFill>
              <a:ea typeface="+mj-ea"/>
            </a:endParaRPr>
          </a:p>
          <a:p>
            <a:pPr algn="just"/>
            <a:endParaRPr lang="pl-PL" sz="3200" dirty="0" smtClean="0">
              <a:solidFill>
                <a:srgbClr val="002060"/>
              </a:solidFill>
              <a:ea typeface="+mj-ea"/>
            </a:endParaRPr>
          </a:p>
          <a:p>
            <a:pPr algn="ctr"/>
            <a:r>
              <a:rPr lang="pl-PL" sz="3200" dirty="0" smtClean="0">
                <a:solidFill>
                  <a:srgbClr val="002060"/>
                </a:solidFill>
                <a:ea typeface="+mj-ea"/>
              </a:rPr>
              <a:t>EWIDENCJA</a:t>
            </a:r>
            <a:endParaRPr lang="pl-PL" sz="2400" dirty="0"/>
          </a:p>
        </p:txBody>
      </p:sp>
    </p:spTree>
    <p:extLst>
      <p:ext uri="{BB962C8B-B14F-4D97-AF65-F5344CB8AC3E}">
        <p14:creationId xmlns:p14="http://schemas.microsoft.com/office/powerpoint/2010/main" val="154083970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1693" y="1628801"/>
            <a:ext cx="10208615" cy="3939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4615005"/>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313151" y="1825625"/>
            <a:ext cx="11348581" cy="4351338"/>
          </a:xfrm>
        </p:spPr>
        <p:txBody>
          <a:bodyPr>
            <a:normAutofit/>
          </a:bodyPr>
          <a:lstStyle/>
          <a:p>
            <a:pPr algn="just"/>
            <a:endParaRPr lang="pl-PL" sz="3200" dirty="0" smtClean="0">
              <a:solidFill>
                <a:srgbClr val="002060"/>
              </a:solidFill>
              <a:ea typeface="+mj-ea"/>
            </a:endParaRPr>
          </a:p>
          <a:p>
            <a:pPr algn="just"/>
            <a:endParaRPr lang="pl-PL" sz="3200" dirty="0" smtClean="0">
              <a:solidFill>
                <a:srgbClr val="002060"/>
              </a:solidFill>
              <a:ea typeface="+mj-ea"/>
            </a:endParaRPr>
          </a:p>
          <a:p>
            <a:pPr algn="ctr"/>
            <a:r>
              <a:rPr lang="pl-PL" sz="3200" dirty="0" smtClean="0">
                <a:solidFill>
                  <a:srgbClr val="002060"/>
                </a:solidFill>
                <a:ea typeface="+mj-ea"/>
              </a:rPr>
              <a:t>POZIOMY BEZPIECZEŃSTWA</a:t>
            </a:r>
            <a:endParaRPr lang="pl-PL" sz="2400" dirty="0"/>
          </a:p>
        </p:txBody>
      </p:sp>
    </p:spTree>
    <p:extLst>
      <p:ext uri="{BB962C8B-B14F-4D97-AF65-F5344CB8AC3E}">
        <p14:creationId xmlns:p14="http://schemas.microsoft.com/office/powerpoint/2010/main" val="125770476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a:bodyPr>
          <a:lstStyle/>
          <a:p>
            <a:pPr lvl="0" algn="ctr" eaLnBrk="1" hangingPunct="1">
              <a:defRPr/>
            </a:pPr>
            <a:r>
              <a:rPr lang="pl-PL" sz="2400" b="1" dirty="0">
                <a:solidFill>
                  <a:prstClr val="black"/>
                </a:solidFill>
                <a:latin typeface="Calibri Light"/>
                <a:cs typeface="+mn-cs"/>
              </a:rPr>
              <a:t>Poziomy bezpieczeństwa przetwarzania danych osobowych w systemie informatycznym:</a:t>
            </a:r>
          </a:p>
          <a:p>
            <a:pPr lvl="0" algn="just">
              <a:defRPr/>
            </a:pPr>
            <a:r>
              <a:rPr lang="pl-PL" dirty="0" smtClean="0">
                <a:solidFill>
                  <a:prstClr val="black"/>
                </a:solidFill>
                <a:latin typeface="Calibri Light"/>
                <a:cs typeface="+mn-cs"/>
              </a:rPr>
              <a:t>1) </a:t>
            </a:r>
            <a:r>
              <a:rPr lang="pl-PL" b="1" u="sng" dirty="0" smtClean="0">
                <a:solidFill>
                  <a:prstClr val="black"/>
                </a:solidFill>
                <a:effectLst>
                  <a:outerShdw blurRad="38100" dist="38100" dir="2700000" algn="tl">
                    <a:srgbClr val="000000">
                      <a:alpha val="43137"/>
                    </a:srgbClr>
                  </a:outerShdw>
                </a:effectLst>
                <a:latin typeface="Calibri Light"/>
                <a:cs typeface="+mn-cs"/>
              </a:rPr>
              <a:t>Podstawowy</a:t>
            </a:r>
            <a:r>
              <a:rPr lang="pl-PL" b="1" dirty="0" smtClean="0">
                <a:solidFill>
                  <a:prstClr val="black"/>
                </a:solidFill>
                <a:latin typeface="Calibri Light"/>
                <a:cs typeface="+mn-cs"/>
              </a:rPr>
              <a:t> </a:t>
            </a:r>
            <a:r>
              <a:rPr lang="pl-PL" dirty="0">
                <a:solidFill>
                  <a:prstClr val="black"/>
                </a:solidFill>
                <a:latin typeface="Calibri Light"/>
                <a:cs typeface="+mn-cs"/>
              </a:rPr>
              <a:t>stosuje się, gdy:</a:t>
            </a:r>
          </a:p>
          <a:p>
            <a:pPr lvl="0" algn="just">
              <a:buFont typeface="Book Antiqua" pitchFamily="18" charset="0"/>
              <a:buChar char="―"/>
              <a:defRPr/>
            </a:pPr>
            <a:r>
              <a:rPr lang="pl-PL" dirty="0">
                <a:solidFill>
                  <a:prstClr val="black"/>
                </a:solidFill>
                <a:latin typeface="Calibri Light"/>
                <a:cs typeface="+mn-cs"/>
              </a:rPr>
              <a:t> w systemie informatycznym </a:t>
            </a:r>
            <a:r>
              <a:rPr lang="pl-PL" b="1" u="sng" dirty="0">
                <a:solidFill>
                  <a:prstClr val="black"/>
                </a:solidFill>
                <a:latin typeface="Calibri Light"/>
                <a:cs typeface="+mn-cs"/>
              </a:rPr>
              <a:t>nie są przetwarzane dane</a:t>
            </a:r>
            <a:r>
              <a:rPr lang="pl-PL" dirty="0">
                <a:solidFill>
                  <a:prstClr val="black"/>
                </a:solidFill>
                <a:latin typeface="Calibri Light"/>
                <a:cs typeface="+mn-cs"/>
              </a:rPr>
              <a:t>, o których mowa w art. 27 ODO (</a:t>
            </a:r>
            <a:r>
              <a:rPr lang="pl-PL" i="1" dirty="0">
                <a:solidFill>
                  <a:prstClr val="black"/>
                </a:solidFill>
                <a:latin typeface="Calibri Light"/>
                <a:cs typeface="+mn-cs"/>
              </a:rPr>
              <a:t>wrażliwe</a:t>
            </a:r>
            <a:r>
              <a:rPr lang="pl-PL" dirty="0">
                <a:solidFill>
                  <a:prstClr val="black"/>
                </a:solidFill>
                <a:latin typeface="Calibri Light"/>
                <a:cs typeface="+mn-cs"/>
              </a:rPr>
              <a:t>), oraz</a:t>
            </a:r>
          </a:p>
          <a:p>
            <a:pPr lvl="0" algn="just">
              <a:buFont typeface="Book Antiqua" pitchFamily="18" charset="0"/>
              <a:buChar char="―"/>
              <a:defRPr/>
            </a:pPr>
            <a:r>
              <a:rPr lang="pl-PL" dirty="0">
                <a:solidFill>
                  <a:prstClr val="black"/>
                </a:solidFill>
                <a:latin typeface="Calibri Light"/>
                <a:cs typeface="+mn-cs"/>
              </a:rPr>
              <a:t> żadne z urządzeń systemu informatycznego, służącego do przetwarzania danych osobowych nie jest połączone </a:t>
            </a:r>
            <a:r>
              <a:rPr lang="pl-PL" dirty="0" smtClean="0">
                <a:solidFill>
                  <a:prstClr val="black"/>
                </a:solidFill>
                <a:latin typeface="Calibri Light"/>
                <a:cs typeface="+mn-cs"/>
              </a:rPr>
              <a:t>z siecią </a:t>
            </a:r>
            <a:r>
              <a:rPr lang="pl-PL" dirty="0">
                <a:solidFill>
                  <a:prstClr val="black"/>
                </a:solidFill>
                <a:latin typeface="Calibri Light"/>
                <a:cs typeface="+mn-cs"/>
              </a:rPr>
              <a:t>publiczną.</a:t>
            </a:r>
          </a:p>
          <a:p>
            <a:pPr lvl="0" algn="just">
              <a:defRPr/>
            </a:pPr>
            <a:r>
              <a:rPr lang="pl-PL" dirty="0" smtClean="0">
                <a:solidFill>
                  <a:prstClr val="black"/>
                </a:solidFill>
                <a:latin typeface="Calibri Light"/>
                <a:cs typeface="+mn-cs"/>
              </a:rPr>
              <a:t>2) </a:t>
            </a:r>
            <a:r>
              <a:rPr lang="pl-PL" b="1" u="sng" dirty="0" smtClean="0">
                <a:solidFill>
                  <a:prstClr val="black"/>
                </a:solidFill>
                <a:effectLst>
                  <a:outerShdw blurRad="38100" dist="38100" dir="2700000" algn="tl">
                    <a:srgbClr val="000000">
                      <a:alpha val="43137"/>
                    </a:srgbClr>
                  </a:outerShdw>
                </a:effectLst>
                <a:latin typeface="Calibri Light"/>
                <a:cs typeface="+mn-cs"/>
              </a:rPr>
              <a:t>Podwyższony</a:t>
            </a:r>
            <a:r>
              <a:rPr lang="pl-PL" dirty="0" smtClean="0">
                <a:solidFill>
                  <a:prstClr val="black"/>
                </a:solidFill>
                <a:effectLst>
                  <a:outerShdw blurRad="38100" dist="38100" dir="2700000" algn="tl">
                    <a:srgbClr val="000000">
                      <a:alpha val="43137"/>
                    </a:srgbClr>
                  </a:outerShdw>
                </a:effectLst>
                <a:latin typeface="Calibri Light"/>
                <a:cs typeface="+mn-cs"/>
              </a:rPr>
              <a:t> </a:t>
            </a:r>
            <a:r>
              <a:rPr lang="pl-PL" dirty="0">
                <a:solidFill>
                  <a:prstClr val="black"/>
                </a:solidFill>
                <a:latin typeface="Calibri Light"/>
                <a:cs typeface="+mn-cs"/>
              </a:rPr>
              <a:t>stosuje się, gdy:</a:t>
            </a:r>
          </a:p>
          <a:p>
            <a:pPr lvl="0" algn="just">
              <a:buFont typeface="Book Antiqua" pitchFamily="18" charset="0"/>
              <a:buChar char="―"/>
              <a:defRPr/>
            </a:pPr>
            <a:r>
              <a:rPr lang="pl-PL" dirty="0">
                <a:solidFill>
                  <a:prstClr val="black"/>
                </a:solidFill>
                <a:latin typeface="Calibri Light"/>
                <a:cs typeface="+mn-cs"/>
              </a:rPr>
              <a:t>w systemie informatycznym </a:t>
            </a:r>
            <a:r>
              <a:rPr lang="pl-PL" b="1" u="sng" dirty="0">
                <a:solidFill>
                  <a:prstClr val="black"/>
                </a:solidFill>
                <a:latin typeface="Calibri Light"/>
                <a:cs typeface="+mn-cs"/>
              </a:rPr>
              <a:t>przetwarzane są dane </a:t>
            </a:r>
            <a:r>
              <a:rPr lang="pl-PL" dirty="0">
                <a:solidFill>
                  <a:prstClr val="black"/>
                </a:solidFill>
                <a:latin typeface="Calibri Light"/>
                <a:cs typeface="+mn-cs"/>
              </a:rPr>
              <a:t>osobowe, o których mowa w art. 27 ODO (</a:t>
            </a:r>
            <a:r>
              <a:rPr lang="pl-PL" i="1" dirty="0">
                <a:solidFill>
                  <a:prstClr val="black"/>
                </a:solidFill>
                <a:latin typeface="Calibri Light"/>
                <a:cs typeface="+mn-cs"/>
              </a:rPr>
              <a:t>wrażliwe</a:t>
            </a:r>
            <a:r>
              <a:rPr lang="pl-PL" dirty="0">
                <a:solidFill>
                  <a:prstClr val="black"/>
                </a:solidFill>
                <a:latin typeface="Calibri Light"/>
                <a:cs typeface="+mn-cs"/>
              </a:rPr>
              <a:t>), oraz</a:t>
            </a:r>
          </a:p>
          <a:p>
            <a:pPr lvl="0" algn="just">
              <a:buFont typeface="Book Antiqua" pitchFamily="18" charset="0"/>
              <a:buChar char="―"/>
              <a:defRPr/>
            </a:pPr>
            <a:r>
              <a:rPr lang="pl-PL" dirty="0">
                <a:solidFill>
                  <a:prstClr val="black"/>
                </a:solidFill>
                <a:latin typeface="Calibri Light"/>
                <a:cs typeface="+mn-cs"/>
              </a:rPr>
              <a:t>żadne z urządzeń systemu informatycznego, służącego do przetwarzania danych osobowych nie jest połączone </a:t>
            </a:r>
            <a:r>
              <a:rPr lang="pl-PL" dirty="0" smtClean="0">
                <a:solidFill>
                  <a:prstClr val="black"/>
                </a:solidFill>
                <a:latin typeface="Calibri Light"/>
                <a:cs typeface="+mn-cs"/>
              </a:rPr>
              <a:t>z siecią </a:t>
            </a:r>
            <a:r>
              <a:rPr lang="pl-PL" dirty="0">
                <a:solidFill>
                  <a:prstClr val="black"/>
                </a:solidFill>
                <a:latin typeface="Calibri Light"/>
                <a:cs typeface="+mn-cs"/>
              </a:rPr>
              <a:t>publiczną.</a:t>
            </a:r>
          </a:p>
          <a:p>
            <a:pPr lvl="0" algn="just">
              <a:defRPr/>
            </a:pPr>
            <a:r>
              <a:rPr lang="pl-PL" dirty="0" smtClean="0">
                <a:solidFill>
                  <a:prstClr val="black"/>
                </a:solidFill>
                <a:latin typeface="Calibri Light"/>
                <a:cs typeface="+mn-cs"/>
              </a:rPr>
              <a:t>3) </a:t>
            </a:r>
            <a:r>
              <a:rPr lang="pl-PL" b="1" u="sng" dirty="0" smtClean="0">
                <a:solidFill>
                  <a:prstClr val="black"/>
                </a:solidFill>
                <a:effectLst>
                  <a:outerShdw blurRad="38100" dist="38100" dir="2700000" algn="tl">
                    <a:srgbClr val="000000">
                      <a:alpha val="43137"/>
                    </a:srgbClr>
                  </a:outerShdw>
                </a:effectLst>
                <a:latin typeface="Calibri Light"/>
                <a:cs typeface="+mn-cs"/>
              </a:rPr>
              <a:t>Wysoki</a:t>
            </a:r>
            <a:r>
              <a:rPr lang="pl-PL" b="1" dirty="0" smtClean="0">
                <a:solidFill>
                  <a:prstClr val="black"/>
                </a:solidFill>
                <a:latin typeface="Calibri Light"/>
                <a:cs typeface="+mn-cs"/>
              </a:rPr>
              <a:t> </a:t>
            </a:r>
            <a:r>
              <a:rPr lang="pl-PL" dirty="0">
                <a:solidFill>
                  <a:prstClr val="black"/>
                </a:solidFill>
                <a:latin typeface="Calibri Light"/>
                <a:cs typeface="+mn-cs"/>
              </a:rPr>
              <a:t>stosuje się, gdy:</a:t>
            </a:r>
          </a:p>
          <a:p>
            <a:pPr lvl="0" algn="just">
              <a:defRPr/>
            </a:pPr>
            <a:r>
              <a:rPr lang="pl-PL" dirty="0">
                <a:solidFill>
                  <a:prstClr val="black"/>
                </a:solidFill>
                <a:latin typeface="Calibri Light"/>
                <a:cs typeface="+mn-cs"/>
              </a:rPr>
              <a:t> przynajmniej jedno urządzenie systemu informatycznego, służącego do przetwarzania danych osobowych, połączone jest z siecią publiczną</a:t>
            </a:r>
            <a:r>
              <a:rPr lang="pl-PL" dirty="0" smtClean="0">
                <a:solidFill>
                  <a:prstClr val="black"/>
                </a:solidFill>
                <a:latin typeface="Calibri Light"/>
                <a:cs typeface="+mn-cs"/>
              </a:rPr>
              <a:t>.</a:t>
            </a:r>
            <a:endParaRPr lang="pl-PL"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3085800030"/>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313151" y="1825625"/>
            <a:ext cx="11348581" cy="4351338"/>
          </a:xfrm>
        </p:spPr>
        <p:txBody>
          <a:bodyPr>
            <a:normAutofit/>
          </a:bodyPr>
          <a:lstStyle/>
          <a:p>
            <a:pPr algn="just"/>
            <a:endParaRPr lang="pl-PL" sz="3200" dirty="0" smtClean="0">
              <a:solidFill>
                <a:srgbClr val="002060"/>
              </a:solidFill>
              <a:ea typeface="+mj-ea"/>
            </a:endParaRPr>
          </a:p>
          <a:p>
            <a:pPr algn="just"/>
            <a:endParaRPr lang="pl-PL" sz="3200" dirty="0" smtClean="0">
              <a:solidFill>
                <a:srgbClr val="002060"/>
              </a:solidFill>
              <a:ea typeface="+mj-ea"/>
            </a:endParaRPr>
          </a:p>
          <a:p>
            <a:pPr algn="ctr"/>
            <a:r>
              <a:rPr lang="pl-PL" sz="3200" dirty="0" smtClean="0">
                <a:solidFill>
                  <a:srgbClr val="002060"/>
                </a:solidFill>
                <a:ea typeface="+mj-ea"/>
              </a:rPr>
              <a:t>GIODO</a:t>
            </a:r>
            <a:endParaRPr lang="pl-PL" sz="2400" dirty="0"/>
          </a:p>
        </p:txBody>
      </p:sp>
    </p:spTree>
    <p:extLst>
      <p:ext uri="{BB962C8B-B14F-4D97-AF65-F5344CB8AC3E}">
        <p14:creationId xmlns:p14="http://schemas.microsoft.com/office/powerpoint/2010/main" val="177174952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2"/>
          <p:cNvSpPr>
            <a:spLocks noGrp="1"/>
          </p:cNvSpPr>
          <p:nvPr>
            <p:ph idx="1"/>
          </p:nvPr>
        </p:nvSpPr>
        <p:spPr>
          <a:xfrm>
            <a:off x="781877" y="1192695"/>
            <a:ext cx="10853531" cy="5116029"/>
          </a:xfrm>
        </p:spPr>
        <p:txBody>
          <a:bodyPr>
            <a:normAutofit lnSpcReduction="10000"/>
          </a:bodyPr>
          <a:lstStyle/>
          <a:p>
            <a:pPr lvl="0" eaLnBrk="1" hangingPunct="1">
              <a:buSzPct val="100000"/>
            </a:pPr>
            <a:r>
              <a:rPr lang="pl-PL" dirty="0">
                <a:solidFill>
                  <a:prstClr val="black"/>
                </a:solidFill>
                <a:latin typeface="Calibri Light"/>
                <a:cs typeface="+mn-cs"/>
              </a:rPr>
              <a:t>- Organem do spraw ochrony danych osobowych jest Generalny Inspektor Ochrony Danych Osobowych.</a:t>
            </a:r>
          </a:p>
          <a:p>
            <a:pPr lvl="0" eaLnBrk="1" hangingPunct="1">
              <a:buSzPct val="100000"/>
            </a:pPr>
            <a:r>
              <a:rPr lang="pl-PL" dirty="0">
                <a:solidFill>
                  <a:prstClr val="black"/>
                </a:solidFill>
                <a:latin typeface="Calibri Light"/>
                <a:cs typeface="+mn-cs"/>
              </a:rPr>
              <a:t>- GIODO wykonuje swoje zadania przy pomocy Biura Generalnego Inspektora Ochrony Danych Osobowych, zwanego dalej Biurem.</a:t>
            </a:r>
          </a:p>
          <a:p>
            <a:pPr lvl="0" algn="ctr" eaLnBrk="1" hangingPunct="1">
              <a:buSzPct val="100000"/>
            </a:pPr>
            <a:r>
              <a:rPr lang="pl-PL" sz="2400" b="1" dirty="0">
                <a:solidFill>
                  <a:prstClr val="black"/>
                </a:solidFill>
                <a:latin typeface="Calibri Light"/>
                <a:cs typeface="+mn-cs"/>
              </a:rPr>
              <a:t>Do zadań GIODO w szczególności należy:</a:t>
            </a:r>
          </a:p>
          <a:p>
            <a:pPr lvl="0" eaLnBrk="1" hangingPunct="1">
              <a:buSzPct val="100000"/>
            </a:pPr>
            <a:r>
              <a:rPr lang="pl-PL" dirty="0">
                <a:solidFill>
                  <a:prstClr val="black"/>
                </a:solidFill>
                <a:latin typeface="Calibri Light"/>
                <a:cs typeface="+mn-cs"/>
              </a:rPr>
              <a:t>1)   kontrola zgodności przetwarzania danych z przepisami o ochronie danych osobowych;</a:t>
            </a:r>
          </a:p>
          <a:p>
            <a:pPr lvl="0" eaLnBrk="1" hangingPunct="1">
              <a:buSzPct val="100000"/>
            </a:pPr>
            <a:r>
              <a:rPr lang="pl-PL" dirty="0">
                <a:solidFill>
                  <a:prstClr val="black"/>
                </a:solidFill>
                <a:latin typeface="Calibri Light"/>
                <a:cs typeface="+mn-cs"/>
              </a:rPr>
              <a:t>2)   wydawanie decyzji administracyjnych i rozpatrywanie skarg w sprawach wykonania przepisów o ochronie danych osobowych;</a:t>
            </a:r>
          </a:p>
          <a:p>
            <a:pPr lvl="0" eaLnBrk="1" hangingPunct="1">
              <a:buSzPct val="100000"/>
            </a:pPr>
            <a:r>
              <a:rPr lang="pl-PL" dirty="0">
                <a:solidFill>
                  <a:prstClr val="black"/>
                </a:solidFill>
                <a:latin typeface="Calibri Light"/>
                <a:cs typeface="+mn-cs"/>
              </a:rPr>
              <a:t>3)   zapewnienie wykonania przez zobowiązanych obowiązków o charakterze niepieniężnym wynikających z decyzji, </a:t>
            </a:r>
            <a:r>
              <a:rPr lang="pl-PL" dirty="0" smtClean="0">
                <a:solidFill>
                  <a:prstClr val="black"/>
                </a:solidFill>
                <a:latin typeface="Calibri Light"/>
                <a:cs typeface="+mn-cs"/>
              </a:rPr>
              <a:t/>
            </a:r>
            <a:br>
              <a:rPr lang="pl-PL" dirty="0" smtClean="0">
                <a:solidFill>
                  <a:prstClr val="black"/>
                </a:solidFill>
                <a:latin typeface="Calibri Light"/>
                <a:cs typeface="+mn-cs"/>
              </a:rPr>
            </a:br>
            <a:r>
              <a:rPr lang="pl-PL" dirty="0" smtClean="0">
                <a:solidFill>
                  <a:prstClr val="black"/>
                </a:solidFill>
                <a:latin typeface="Calibri Light"/>
                <a:cs typeface="+mn-cs"/>
              </a:rPr>
              <a:t>o </a:t>
            </a:r>
            <a:r>
              <a:rPr lang="pl-PL" dirty="0">
                <a:solidFill>
                  <a:prstClr val="black"/>
                </a:solidFill>
                <a:latin typeface="Calibri Light"/>
                <a:cs typeface="+mn-cs"/>
              </a:rPr>
              <a:t>których mowa w pkt 2, przez stosowanie środków egzekucyjnych przewidzianych w ustawie o postępowaniu egzekucyjnym w administracji ;</a:t>
            </a:r>
          </a:p>
          <a:p>
            <a:pPr lvl="0" eaLnBrk="1" hangingPunct="1">
              <a:buSzPct val="100000"/>
            </a:pPr>
            <a:r>
              <a:rPr lang="pl-PL" dirty="0">
                <a:solidFill>
                  <a:prstClr val="black"/>
                </a:solidFill>
                <a:latin typeface="Calibri Light"/>
                <a:cs typeface="+mn-cs"/>
              </a:rPr>
              <a:t>4)   prowadzenie rejestru zbiorów danych oraz rejestru administratorów bezpieczeństwa informacji, a także udzielanie informacji o zarejestrowanych zbiorach danych i zarejestrowanych administratorach bezpieczeństwa informacji;</a:t>
            </a:r>
          </a:p>
          <a:p>
            <a:pPr lvl="0" eaLnBrk="1" hangingPunct="1">
              <a:buSzPct val="100000"/>
            </a:pPr>
            <a:r>
              <a:rPr lang="pl-PL" dirty="0">
                <a:solidFill>
                  <a:prstClr val="black"/>
                </a:solidFill>
                <a:latin typeface="Calibri Light"/>
                <a:cs typeface="+mn-cs"/>
              </a:rPr>
              <a:t>5)   opiniowanie projektów ustaw i rozporządzeń dotyczących ochrony danych osobowych;</a:t>
            </a:r>
          </a:p>
          <a:p>
            <a:pPr lvl="0" eaLnBrk="1" hangingPunct="1">
              <a:buSzPct val="100000"/>
            </a:pPr>
            <a:r>
              <a:rPr lang="pl-PL" dirty="0">
                <a:solidFill>
                  <a:prstClr val="black"/>
                </a:solidFill>
                <a:latin typeface="Calibri Light"/>
                <a:cs typeface="+mn-cs"/>
              </a:rPr>
              <a:t>6)   inicjowanie i podejmowanie przedsięwzięć w zakresie doskonalenia ochrony danych osobowych;</a:t>
            </a:r>
          </a:p>
          <a:p>
            <a:pPr lvl="0" eaLnBrk="1" hangingPunct="1">
              <a:buSzPct val="100000"/>
            </a:pPr>
            <a:r>
              <a:rPr lang="pl-PL" dirty="0">
                <a:solidFill>
                  <a:prstClr val="black"/>
                </a:solidFill>
                <a:latin typeface="Calibri Light"/>
                <a:cs typeface="+mn-cs"/>
              </a:rPr>
              <a:t>7)   uczestniczenie w pracach międzynarodowych organizacji i instytucji zajmujących się problematyką ochrony danych osobowych</a:t>
            </a:r>
            <a:r>
              <a:rPr lang="pl-PL" dirty="0" smtClean="0">
                <a:solidFill>
                  <a:prstClr val="black"/>
                </a:solidFill>
                <a:latin typeface="Calibri Light"/>
                <a:cs typeface="+mn-cs"/>
              </a:rPr>
              <a:t>.</a:t>
            </a:r>
            <a:endParaRPr lang="pl-PL" dirty="0">
              <a:solidFill>
                <a:prstClr val="black"/>
              </a:solidFill>
              <a:latin typeface="Calibri Light"/>
              <a:cs typeface="+mn-cs"/>
            </a:endParaRPr>
          </a:p>
        </p:txBody>
      </p:sp>
      <p:sp>
        <p:nvSpPr>
          <p:cNvPr id="5" name="Tytuł 1"/>
          <p:cNvSpPr txBox="1">
            <a:spLocks/>
          </p:cNvSpPr>
          <p:nvPr/>
        </p:nvSpPr>
        <p:spPr>
          <a:xfrm>
            <a:off x="1981200" y="142852"/>
            <a:ext cx="8229600" cy="500066"/>
          </a:xfrm>
          <a:prstGeom prst="rect">
            <a:avLst/>
          </a:prstGeom>
        </p:spPr>
        <p:txBody>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eaLnBrk="1" fontAlgn="auto" hangingPunct="1">
              <a:spcAft>
                <a:spcPts val="0"/>
              </a:spcAft>
              <a:defRPr/>
            </a:pPr>
            <a:r>
              <a:rPr lang="pl-PL" sz="2000" b="1" smtClean="0">
                <a:solidFill>
                  <a:srgbClr val="2F5597"/>
                </a:solidFill>
              </a:rPr>
              <a:t>Ochrona Danych Osobowych</a:t>
            </a:r>
            <a:endParaRPr lang="pl-PL" sz="2000" dirty="0"/>
          </a:p>
        </p:txBody>
      </p:sp>
    </p:spTree>
    <p:extLst>
      <p:ext uri="{BB962C8B-B14F-4D97-AF65-F5344CB8AC3E}">
        <p14:creationId xmlns:p14="http://schemas.microsoft.com/office/powerpoint/2010/main" val="1784680670"/>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zawartości 2"/>
          <p:cNvSpPr>
            <a:spLocks noGrp="1"/>
          </p:cNvSpPr>
          <p:nvPr>
            <p:ph idx="1"/>
          </p:nvPr>
        </p:nvSpPr>
        <p:spPr>
          <a:xfrm>
            <a:off x="313151" y="1825625"/>
            <a:ext cx="11348581" cy="4351338"/>
          </a:xfrm>
        </p:spPr>
        <p:txBody>
          <a:bodyPr>
            <a:normAutofit/>
          </a:bodyPr>
          <a:lstStyle/>
          <a:p>
            <a:pPr algn="just"/>
            <a:endParaRPr lang="pl-PL" sz="3200" dirty="0" smtClean="0">
              <a:solidFill>
                <a:srgbClr val="002060"/>
              </a:solidFill>
              <a:ea typeface="+mj-ea"/>
            </a:endParaRPr>
          </a:p>
          <a:p>
            <a:pPr algn="just"/>
            <a:endParaRPr lang="pl-PL" sz="3200" dirty="0" smtClean="0">
              <a:solidFill>
                <a:srgbClr val="002060"/>
              </a:solidFill>
              <a:ea typeface="+mj-ea"/>
            </a:endParaRPr>
          </a:p>
          <a:p>
            <a:pPr algn="ctr"/>
            <a:r>
              <a:rPr lang="pl-PL" sz="3200" dirty="0" smtClean="0">
                <a:solidFill>
                  <a:srgbClr val="002060"/>
                </a:solidFill>
                <a:ea typeface="+mj-ea"/>
              </a:rPr>
              <a:t>KONTROLA</a:t>
            </a:r>
            <a:endParaRPr lang="pl-PL" sz="2400" dirty="0"/>
          </a:p>
        </p:txBody>
      </p:sp>
    </p:spTree>
    <p:extLst>
      <p:ext uri="{BB962C8B-B14F-4D97-AF65-F5344CB8AC3E}">
        <p14:creationId xmlns:p14="http://schemas.microsoft.com/office/powerpoint/2010/main" val="3556074135"/>
      </p:ext>
    </p:extLst>
  </p:cSld>
  <p:clrMapOvr>
    <a:masterClrMapping/>
  </p:clrMapOvr>
</p:sld>
</file>

<file path=ppt/theme/theme1.xml><?xml version="1.0" encoding="utf-8"?>
<a:theme xmlns:a="http://schemas.openxmlformats.org/drawingml/2006/main" name="1_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372</TotalTime>
  <Words>22411</Words>
  <Application>Microsoft Office PowerPoint</Application>
  <PresentationFormat>Panoramiczny</PresentationFormat>
  <Paragraphs>2269</Paragraphs>
  <Slides>161</Slides>
  <Notes>129</Notes>
  <HiddenSlides>0</HiddenSlides>
  <MMClips>0</MMClips>
  <ScaleCrop>false</ScaleCrop>
  <HeadingPairs>
    <vt:vector size="6" baseType="variant">
      <vt:variant>
        <vt:lpstr>Używane czcionki</vt:lpstr>
      </vt:variant>
      <vt:variant>
        <vt:i4>8</vt:i4>
      </vt:variant>
      <vt:variant>
        <vt:lpstr>Motyw</vt:lpstr>
      </vt:variant>
      <vt:variant>
        <vt:i4>1</vt:i4>
      </vt:variant>
      <vt:variant>
        <vt:lpstr>Tytuły slajdów</vt:lpstr>
      </vt:variant>
      <vt:variant>
        <vt:i4>161</vt:i4>
      </vt:variant>
    </vt:vector>
  </HeadingPairs>
  <TitlesOfParts>
    <vt:vector size="170" baseType="lpstr">
      <vt:lpstr>Arial</vt:lpstr>
      <vt:lpstr>Book Antiqua</vt:lpstr>
      <vt:lpstr>Calibri</vt:lpstr>
      <vt:lpstr>Calibri Light</vt:lpstr>
      <vt:lpstr>Mongolian Baiti</vt:lpstr>
      <vt:lpstr>Tw Cen MT Condensed</vt:lpstr>
      <vt:lpstr>Wingdings</vt:lpstr>
      <vt:lpstr>Wingdings 2</vt:lpstr>
      <vt:lpstr>1_Motyw pakietu Office</vt:lpstr>
      <vt:lpstr>Ochrona danych osobowych</vt:lpstr>
      <vt:lpstr>Prezentacja programu PowerPoint</vt:lpstr>
      <vt:lpstr>Prezentacja programu PowerPoint</vt:lpstr>
      <vt:lpstr>Ochrona Danych Osobowych</vt:lpstr>
      <vt:lpstr>Ochrona Danych Osobowych</vt:lpstr>
      <vt:lpstr>Ochrona Danych Osobowych</vt:lpstr>
      <vt:lpstr>Ochrona Danych Osobowych</vt:lpstr>
      <vt:lpstr>Ochrona Danych Osobowych</vt:lpstr>
      <vt:lpstr>Ochrona Danych Osobowych</vt:lpstr>
      <vt:lpstr>Ochrona Danych Osobowych</vt:lpstr>
      <vt:lpstr>Prezentacja programu PowerPoint</vt:lpstr>
      <vt:lpstr>Ochrona Danych Osobowych</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Ochrona Danych Osobowych</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Dziękuję za uwagę</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Krycki Wojciech</dc:creator>
  <cp:lastModifiedBy>Rosiński Rafał</cp:lastModifiedBy>
  <cp:revision>80</cp:revision>
  <dcterms:created xsi:type="dcterms:W3CDTF">2015-06-11T09:42:04Z</dcterms:created>
  <dcterms:modified xsi:type="dcterms:W3CDTF">2017-06-26T11:12:36Z</dcterms:modified>
</cp:coreProperties>
</file>