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7" r:id="rId2"/>
    <p:sldId id="274" r:id="rId3"/>
    <p:sldId id="281" r:id="rId4"/>
    <p:sldId id="275" r:id="rId5"/>
    <p:sldId id="279" r:id="rId6"/>
    <p:sldId id="280" r:id="rId7"/>
    <p:sldId id="276" r:id="rId8"/>
  </p:sldIdLst>
  <p:sldSz cx="12192000" cy="6858000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Lewandowska Katarzyna" initials="LK" lastIdx="3" clrIdx="0">
    <p:extLst>
      <p:ext uri="{19B8F6BF-5375-455C-9EA6-DF929625EA0E}">
        <p15:presenceInfo xmlns:p15="http://schemas.microsoft.com/office/powerpoint/2012/main" userId="S-1-5-21-3393568487-1861379847-1670424583-5456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FFC300"/>
    <a:srgbClr val="FF66CB"/>
    <a:srgbClr val="FFD138"/>
    <a:srgbClr val="FFDB3A"/>
    <a:srgbClr val="FFF568"/>
    <a:srgbClr val="FFD338"/>
    <a:srgbClr val="5198D7"/>
    <a:srgbClr val="FF66CC"/>
    <a:srgbClr val="CC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 pośredni 2 — Ak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Styl pośredni 2 — Ak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93296810-A885-4BE3-A3E7-6D5BEEA58F35}" styleName="Styl pośredni 2 — Ak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DF18680-E054-41AD-8BC1-D1AEF772440D}" styleName="Styl pośredni 2 — Ak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8FD4443E-F989-4FC4-A0C8-D5A2AF1F390B}" styleName="Styl ciemny 1 — Akcent 5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wholeTbl>
    <a:band1H>
      <a:tcStyle>
        <a:tcBdr/>
        <a:fill>
          <a:solidFill>
            <a:schemeClr val="accent5">
              <a:shade val="60000"/>
            </a:schemeClr>
          </a:solidFill>
        </a:fill>
      </a:tcStyle>
    </a:band1H>
    <a:band1V>
      <a:tcStyle>
        <a:tcBdr/>
        <a:fill>
          <a:solidFill>
            <a:schemeClr val="accent5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5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5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5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22838BEF-8BB2-4498-84A7-C5851F593DF1}" styleName="Styl pośredni 4 — Ak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125E5076-3810-47DD-B79F-674D7AD40C01}" styleName="Styl ciemny 1 — Akcent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5A111915-BE36-4E01-A7E5-04B1672EAD32}" styleName="Styl jasny 2 — Ak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546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630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6D17A35-C75F-4211-A2B4-168136110B3F}" type="doc">
      <dgm:prSet loTypeId="urn:microsoft.com/office/officeart/2005/8/layout/hProcess9" loCatId="process" qsTypeId="urn:microsoft.com/office/officeart/2005/8/quickstyle/simple1" qsCatId="simple" csTypeId="urn:microsoft.com/office/officeart/2005/8/colors/accent1_2" csCatId="accent1" phldr="1"/>
      <dgm:spPr/>
    </dgm:pt>
    <dgm:pt modelId="{235D4B99-DD6E-4DA4-8D2A-9B5324F2B9AB}">
      <dgm:prSet phldrT="[Tekst]" custT="1">
        <dgm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dgm:style>
      </dgm:prSet>
      <dgm:spPr>
        <a:gradFill flip="none" rotWithShape="1">
          <a:gsLst>
            <a:gs pos="0">
              <a:schemeClr val="accent4">
                <a:lumMod val="67000"/>
              </a:schemeClr>
            </a:gs>
            <a:gs pos="48000">
              <a:schemeClr val="accent4">
                <a:lumMod val="97000"/>
                <a:lumOff val="3000"/>
              </a:schemeClr>
            </a:gs>
            <a:gs pos="100000">
              <a:schemeClr val="accent4">
                <a:lumMod val="60000"/>
                <a:lumOff val="40000"/>
              </a:schemeClr>
            </a:gs>
          </a:gsLst>
          <a:lin ang="16200000" scaled="1"/>
          <a:tileRect/>
        </a:gra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ctr"/>
          <a:r>
            <a:rPr lang="pl-PL" sz="2400" dirty="0">
              <a:solidFill>
                <a:schemeClr val="bg1"/>
              </a:solidFill>
            </a:rPr>
            <a:t>Rekrutacja online</a:t>
          </a:r>
        </a:p>
      </dgm:t>
    </dgm:pt>
    <dgm:pt modelId="{410F7AE3-D2A6-49F5-8B89-A698A3A3A7B1}" type="parTrans" cxnId="{E4F29EDC-3696-4F97-B254-93C13A66717D}">
      <dgm:prSet/>
      <dgm:spPr/>
      <dgm:t>
        <a:bodyPr/>
        <a:lstStyle/>
        <a:p>
          <a:pPr algn="ctr"/>
          <a:endParaRPr lang="pl-PL"/>
        </a:p>
      </dgm:t>
    </dgm:pt>
    <dgm:pt modelId="{5D3A194C-4525-4601-9EE4-8307CC8673F5}" type="sibTrans" cxnId="{E4F29EDC-3696-4F97-B254-93C13A66717D}">
      <dgm:prSet/>
      <dgm:spPr/>
      <dgm:t>
        <a:bodyPr/>
        <a:lstStyle/>
        <a:p>
          <a:pPr algn="ctr"/>
          <a:endParaRPr lang="pl-PL"/>
        </a:p>
      </dgm:t>
    </dgm:pt>
    <dgm:pt modelId="{13A75E6F-D46D-4AF7-9C76-774DB38AA96B}">
      <dgm:prSet phldrT="[Tekst]"/>
      <dgm:spPr>
        <a:solidFill>
          <a:srgbClr val="3F85BB"/>
        </a:solidFill>
        <a:ln>
          <a:noFill/>
        </a:ln>
        <a:effectLst>
          <a:outerShdw blurRad="190500" dist="228600" dir="2700000" algn="ctr">
            <a:srgbClr val="000000">
              <a:alpha val="30000"/>
            </a:srgbClr>
          </a:outerShdw>
        </a:effectLst>
        <a:scene3d>
          <a:camera prst="orthographicFront">
            <a:rot lat="0" lon="0" rev="0"/>
          </a:camera>
          <a:lightRig rig="glow" dir="t">
            <a:rot lat="0" lon="0" rev="4800000"/>
          </a:lightRig>
        </a:scene3d>
        <a:sp3d prstMaterial="matte">
          <a:bevelT w="127000" h="63500"/>
        </a:sp3d>
      </dgm:spPr>
      <dgm:t>
        <a:bodyPr/>
        <a:lstStyle/>
        <a:p>
          <a:pPr algn="ctr"/>
          <a:r>
            <a:rPr lang="pl-PL" dirty="0"/>
            <a:t>Rejestracja w BUR </a:t>
          </a:r>
        </a:p>
      </dgm:t>
    </dgm:pt>
    <dgm:pt modelId="{8CBE9A60-094A-4F5F-AC70-A0BD0F5F54D2}" type="parTrans" cxnId="{049915D7-B247-47FC-8EE9-D2CF85EA2AC2}">
      <dgm:prSet/>
      <dgm:spPr/>
      <dgm:t>
        <a:bodyPr/>
        <a:lstStyle/>
        <a:p>
          <a:pPr algn="ctr"/>
          <a:endParaRPr lang="pl-PL"/>
        </a:p>
      </dgm:t>
    </dgm:pt>
    <dgm:pt modelId="{AD10254C-D87E-43E3-B0D4-489E7918F52E}" type="sibTrans" cxnId="{049915D7-B247-47FC-8EE9-D2CF85EA2AC2}">
      <dgm:prSet/>
      <dgm:spPr/>
      <dgm:t>
        <a:bodyPr/>
        <a:lstStyle/>
        <a:p>
          <a:pPr algn="ctr"/>
          <a:endParaRPr lang="pl-PL"/>
        </a:p>
      </dgm:t>
    </dgm:pt>
    <dgm:pt modelId="{C07ACC3E-4295-424E-BDD9-281648FBB91C}">
      <dgm:prSet/>
      <dgm:spPr>
        <a:solidFill>
          <a:srgbClr val="3F85BB"/>
        </a:solidFill>
        <a:ln>
          <a:noFill/>
        </a:ln>
        <a:effectLst>
          <a:outerShdw blurRad="190500" dist="228600" dir="2700000" algn="ctr">
            <a:srgbClr val="000000">
              <a:alpha val="30000"/>
            </a:srgbClr>
          </a:outerShdw>
        </a:effectLst>
        <a:scene3d>
          <a:camera prst="orthographicFront">
            <a:rot lat="0" lon="0" rev="0"/>
          </a:camera>
          <a:lightRig rig="glow" dir="t">
            <a:rot lat="0" lon="0" rev="4800000"/>
          </a:lightRig>
        </a:scene3d>
        <a:sp3d prstMaterial="matte">
          <a:bevelT w="127000" h="63500"/>
        </a:sp3d>
      </dgm:spPr>
      <dgm:t>
        <a:bodyPr/>
        <a:lstStyle/>
        <a:p>
          <a:pPr algn="ctr"/>
          <a:r>
            <a:rPr lang="pl-PL" b="0" dirty="0"/>
            <a:t>Wybór usługi rozwojowej </a:t>
          </a:r>
        </a:p>
        <a:p>
          <a:pPr algn="ctr"/>
          <a:r>
            <a:rPr lang="pl-PL" b="0" dirty="0"/>
            <a:t>oraz </a:t>
          </a:r>
        </a:p>
        <a:p>
          <a:pPr algn="ctr"/>
          <a:r>
            <a:rPr lang="pl-PL" b="0" dirty="0"/>
            <a:t>określenie ilości bonów szkoleniowych</a:t>
          </a:r>
        </a:p>
      </dgm:t>
    </dgm:pt>
    <dgm:pt modelId="{E779FF27-4681-453B-8CC9-B920F748AB2C}" type="parTrans" cxnId="{511BA92A-16D2-40BF-8484-2EEDAAB519A0}">
      <dgm:prSet/>
      <dgm:spPr/>
      <dgm:t>
        <a:bodyPr/>
        <a:lstStyle/>
        <a:p>
          <a:pPr algn="ctr"/>
          <a:endParaRPr lang="pl-PL"/>
        </a:p>
      </dgm:t>
    </dgm:pt>
    <dgm:pt modelId="{2E4DCD4E-89A6-4062-B45F-EA4661D3E733}" type="sibTrans" cxnId="{511BA92A-16D2-40BF-8484-2EEDAAB519A0}">
      <dgm:prSet/>
      <dgm:spPr/>
      <dgm:t>
        <a:bodyPr/>
        <a:lstStyle/>
        <a:p>
          <a:pPr algn="ctr"/>
          <a:endParaRPr lang="pl-PL"/>
        </a:p>
      </dgm:t>
    </dgm:pt>
    <dgm:pt modelId="{EAC1E73A-8421-44A7-8D17-ADAFB2B1799A}">
      <dgm:prSet/>
      <dgm:spPr>
        <a:solidFill>
          <a:srgbClr val="3F85BB"/>
        </a:solidFill>
        <a:ln>
          <a:noFill/>
        </a:ln>
        <a:effectLst>
          <a:outerShdw blurRad="190500" dist="228600" dir="2700000" algn="ctr">
            <a:srgbClr val="000000">
              <a:alpha val="30000"/>
            </a:srgbClr>
          </a:outerShdw>
        </a:effectLst>
        <a:scene3d>
          <a:camera prst="orthographicFront">
            <a:rot lat="0" lon="0" rev="0"/>
          </a:camera>
          <a:lightRig rig="glow" dir="t">
            <a:rot lat="0" lon="0" rev="4800000"/>
          </a:lightRig>
        </a:scene3d>
        <a:sp3d prstMaterial="matte">
          <a:bevelT w="127000" h="63500"/>
        </a:sp3d>
      </dgm:spPr>
      <dgm:t>
        <a:bodyPr/>
        <a:lstStyle/>
        <a:p>
          <a:pPr algn="ctr"/>
          <a:r>
            <a:rPr lang="pl-PL" dirty="0"/>
            <a:t>Umowa </a:t>
          </a:r>
          <a:br>
            <a:rPr lang="pl-PL" dirty="0"/>
          </a:br>
          <a:r>
            <a:rPr lang="pl-PL" dirty="0"/>
            <a:t>o dofinansowanie usług zawarta między</a:t>
          </a:r>
        </a:p>
        <a:p>
          <a:pPr algn="ctr"/>
          <a:r>
            <a:rPr lang="pl-PL" dirty="0"/>
            <a:t>WUP a Uczestnikiem projektu</a:t>
          </a:r>
        </a:p>
      </dgm:t>
    </dgm:pt>
    <dgm:pt modelId="{4002EE84-3B30-4DAA-BB80-3CC48B999ABE}" type="parTrans" cxnId="{78567ED3-12C3-4950-A687-FFC58CFE8D28}">
      <dgm:prSet/>
      <dgm:spPr/>
      <dgm:t>
        <a:bodyPr/>
        <a:lstStyle/>
        <a:p>
          <a:pPr algn="ctr"/>
          <a:endParaRPr lang="pl-PL"/>
        </a:p>
      </dgm:t>
    </dgm:pt>
    <dgm:pt modelId="{DA704698-C46C-4A0F-9C7B-C2230E4E9583}" type="sibTrans" cxnId="{78567ED3-12C3-4950-A687-FFC58CFE8D28}">
      <dgm:prSet/>
      <dgm:spPr/>
      <dgm:t>
        <a:bodyPr/>
        <a:lstStyle/>
        <a:p>
          <a:pPr algn="ctr"/>
          <a:endParaRPr lang="pl-PL"/>
        </a:p>
      </dgm:t>
    </dgm:pt>
    <dgm:pt modelId="{5CE0E463-B693-4736-8833-13DDC5A81702}">
      <dgm:prSet phldrT="[Tekst]"/>
      <dgm:spPr>
        <a:solidFill>
          <a:srgbClr val="3F85BB"/>
        </a:solidFill>
        <a:ln>
          <a:noFill/>
        </a:ln>
        <a:effectLst>
          <a:outerShdw blurRad="190500" dist="228600" dir="2700000" algn="ctr">
            <a:srgbClr val="000000">
              <a:alpha val="30000"/>
            </a:srgbClr>
          </a:outerShdw>
        </a:effectLst>
        <a:scene3d>
          <a:camera prst="orthographicFront">
            <a:rot lat="0" lon="0" rev="0"/>
          </a:camera>
          <a:lightRig rig="glow" dir="t">
            <a:rot lat="0" lon="0" rev="4800000"/>
          </a:lightRig>
        </a:scene3d>
        <a:sp3d prstMaterial="matte">
          <a:bevelT w="127000" h="63500"/>
        </a:sp3d>
      </dgm:spPr>
      <dgm:t>
        <a:bodyPr/>
        <a:lstStyle/>
        <a:p>
          <a:pPr algn="ctr"/>
          <a:r>
            <a:rPr lang="pl-PL" dirty="0"/>
            <a:t>Doradztwo</a:t>
          </a:r>
        </a:p>
        <a:p>
          <a:pPr algn="ctr"/>
          <a:r>
            <a:rPr lang="pl-PL" dirty="0"/>
            <a:t>zawodowe</a:t>
          </a:r>
        </a:p>
        <a:p>
          <a:pPr algn="ctr"/>
          <a:r>
            <a:rPr lang="pl-PL" dirty="0"/>
            <a:t>- podstawowe online</a:t>
          </a:r>
        </a:p>
        <a:p>
          <a:pPr algn="ctr"/>
          <a:r>
            <a:rPr lang="pl-PL" dirty="0"/>
            <a:t>- i/lub pogłębione  z doradcą zawodowym</a:t>
          </a:r>
        </a:p>
      </dgm:t>
    </dgm:pt>
    <dgm:pt modelId="{0B30282E-B4C4-4258-9476-54C9C888AF36}" type="sibTrans" cxnId="{ECF3697E-11E7-4ADD-9A20-357DBF262356}">
      <dgm:prSet/>
      <dgm:spPr/>
      <dgm:t>
        <a:bodyPr/>
        <a:lstStyle/>
        <a:p>
          <a:pPr algn="ctr"/>
          <a:endParaRPr lang="pl-PL"/>
        </a:p>
      </dgm:t>
    </dgm:pt>
    <dgm:pt modelId="{F4D7A08D-B3C2-49E0-8217-A5167D748331}" type="parTrans" cxnId="{ECF3697E-11E7-4ADD-9A20-357DBF262356}">
      <dgm:prSet/>
      <dgm:spPr/>
      <dgm:t>
        <a:bodyPr/>
        <a:lstStyle/>
        <a:p>
          <a:pPr algn="ctr"/>
          <a:endParaRPr lang="pl-PL"/>
        </a:p>
      </dgm:t>
    </dgm:pt>
    <dgm:pt modelId="{34C578B8-71E0-4BDC-802C-268ABDE3A7C1}" type="pres">
      <dgm:prSet presAssocID="{96D17A35-C75F-4211-A2B4-168136110B3F}" presName="CompostProcess" presStyleCnt="0">
        <dgm:presLayoutVars>
          <dgm:dir/>
          <dgm:resizeHandles val="exact"/>
        </dgm:presLayoutVars>
      </dgm:prSet>
      <dgm:spPr/>
    </dgm:pt>
    <dgm:pt modelId="{87971681-C533-4A23-A339-2D81483BCB56}" type="pres">
      <dgm:prSet presAssocID="{96D17A35-C75F-4211-A2B4-168136110B3F}" presName="arrow" presStyleLbl="bgShp" presStyleIdx="0" presStyleCnt="1" custLinFactNeighborX="7175" custLinFactNeighborY="-10686"/>
      <dgm:spPr>
        <a:solidFill>
          <a:schemeClr val="bg2">
            <a:lumMod val="90000"/>
          </a:schemeClr>
        </a:solidFill>
      </dgm:spPr>
    </dgm:pt>
    <dgm:pt modelId="{EC3061A1-CA26-430F-8413-DFA35B3CBADB}" type="pres">
      <dgm:prSet presAssocID="{96D17A35-C75F-4211-A2B4-168136110B3F}" presName="linearProcess" presStyleCnt="0"/>
      <dgm:spPr/>
    </dgm:pt>
    <dgm:pt modelId="{782C6EA5-88C4-4D6C-8D3B-317F4615FE6F}" type="pres">
      <dgm:prSet presAssocID="{235D4B99-DD6E-4DA4-8D2A-9B5324F2B9AB}" presName="textNode" presStyleLbl="node1" presStyleIdx="0" presStyleCnt="5" custScaleX="161312" custScaleY="250000" custLinFactNeighborX="9877" custLinFactNeighborY="50518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AD78FC4A-AED1-416D-BEF4-1016BD9DA069}" type="pres">
      <dgm:prSet presAssocID="{5D3A194C-4525-4601-9EE4-8307CC8673F5}" presName="sibTrans" presStyleCnt="0"/>
      <dgm:spPr/>
    </dgm:pt>
    <dgm:pt modelId="{A465F171-DB49-40CB-A76D-BA80FA29A2D5}" type="pres">
      <dgm:prSet presAssocID="{5CE0E463-B693-4736-8833-13DDC5A81702}" presName="textNode" presStyleLbl="node1" presStyleIdx="1" presStyleCnt="5" custLinFactNeighborX="-8945" custLinFactNeighborY="3083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96EA809E-EF93-4AC0-9428-E42EDCD1F350}" type="pres">
      <dgm:prSet presAssocID="{0B30282E-B4C4-4258-9476-54C9C888AF36}" presName="sibTrans" presStyleCnt="0"/>
      <dgm:spPr/>
    </dgm:pt>
    <dgm:pt modelId="{9787EB17-F843-461A-99AD-FAD2431E3491}" type="pres">
      <dgm:prSet presAssocID="{C07ACC3E-4295-424E-BDD9-281648FBB91C}" presName="text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CD6A432D-11A9-4068-AA95-56870C277F17}" type="pres">
      <dgm:prSet presAssocID="{2E4DCD4E-89A6-4062-B45F-EA4661D3E733}" presName="sibTrans" presStyleCnt="0"/>
      <dgm:spPr/>
    </dgm:pt>
    <dgm:pt modelId="{512E3A7A-5EDD-4411-9DB7-1738E9FFB7E8}" type="pres">
      <dgm:prSet presAssocID="{13A75E6F-D46D-4AF7-9C76-774DB38AA96B}" presName="text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8090FB98-E371-4D52-AA0C-C7F5F7BD9D77}" type="pres">
      <dgm:prSet presAssocID="{AD10254C-D87E-43E3-B0D4-489E7918F52E}" presName="sibTrans" presStyleCnt="0"/>
      <dgm:spPr/>
    </dgm:pt>
    <dgm:pt modelId="{BF953180-EA2B-4367-9D24-1A5A940F90B0}" type="pres">
      <dgm:prSet presAssocID="{EAC1E73A-8421-44A7-8D17-ADAFB2B1799A}" presName="text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</dgm:ptLst>
  <dgm:cxnLst>
    <dgm:cxn modelId="{76F64FA6-A2E2-48C1-BE20-6B1D095DCBC8}" type="presOf" srcId="{C07ACC3E-4295-424E-BDD9-281648FBB91C}" destId="{9787EB17-F843-461A-99AD-FAD2431E3491}" srcOrd="0" destOrd="0" presId="urn:microsoft.com/office/officeart/2005/8/layout/hProcess9"/>
    <dgm:cxn modelId="{E664513E-22D7-4F5F-924F-9FD0ADFF598F}" type="presOf" srcId="{235D4B99-DD6E-4DA4-8D2A-9B5324F2B9AB}" destId="{782C6EA5-88C4-4D6C-8D3B-317F4615FE6F}" srcOrd="0" destOrd="0" presId="urn:microsoft.com/office/officeart/2005/8/layout/hProcess9"/>
    <dgm:cxn modelId="{049915D7-B247-47FC-8EE9-D2CF85EA2AC2}" srcId="{96D17A35-C75F-4211-A2B4-168136110B3F}" destId="{13A75E6F-D46D-4AF7-9C76-774DB38AA96B}" srcOrd="3" destOrd="0" parTransId="{8CBE9A60-094A-4F5F-AC70-A0BD0F5F54D2}" sibTransId="{AD10254C-D87E-43E3-B0D4-489E7918F52E}"/>
    <dgm:cxn modelId="{511BA92A-16D2-40BF-8484-2EEDAAB519A0}" srcId="{96D17A35-C75F-4211-A2B4-168136110B3F}" destId="{C07ACC3E-4295-424E-BDD9-281648FBB91C}" srcOrd="2" destOrd="0" parTransId="{E779FF27-4681-453B-8CC9-B920F748AB2C}" sibTransId="{2E4DCD4E-89A6-4062-B45F-EA4661D3E733}"/>
    <dgm:cxn modelId="{A433CB26-267E-458B-ACE9-9189CE5A47C9}" type="presOf" srcId="{13A75E6F-D46D-4AF7-9C76-774DB38AA96B}" destId="{512E3A7A-5EDD-4411-9DB7-1738E9FFB7E8}" srcOrd="0" destOrd="0" presId="urn:microsoft.com/office/officeart/2005/8/layout/hProcess9"/>
    <dgm:cxn modelId="{78567ED3-12C3-4950-A687-FFC58CFE8D28}" srcId="{96D17A35-C75F-4211-A2B4-168136110B3F}" destId="{EAC1E73A-8421-44A7-8D17-ADAFB2B1799A}" srcOrd="4" destOrd="0" parTransId="{4002EE84-3B30-4DAA-BB80-3CC48B999ABE}" sibTransId="{DA704698-C46C-4A0F-9C7B-C2230E4E9583}"/>
    <dgm:cxn modelId="{ECF3697E-11E7-4ADD-9A20-357DBF262356}" srcId="{96D17A35-C75F-4211-A2B4-168136110B3F}" destId="{5CE0E463-B693-4736-8833-13DDC5A81702}" srcOrd="1" destOrd="0" parTransId="{F4D7A08D-B3C2-49E0-8217-A5167D748331}" sibTransId="{0B30282E-B4C4-4258-9476-54C9C888AF36}"/>
    <dgm:cxn modelId="{7F4CCE7D-AC7C-4A0B-8480-2B002EA96E7E}" type="presOf" srcId="{96D17A35-C75F-4211-A2B4-168136110B3F}" destId="{34C578B8-71E0-4BDC-802C-268ABDE3A7C1}" srcOrd="0" destOrd="0" presId="urn:microsoft.com/office/officeart/2005/8/layout/hProcess9"/>
    <dgm:cxn modelId="{E4AFB8C1-05FB-4554-8E04-151B7AE3EBA1}" type="presOf" srcId="{EAC1E73A-8421-44A7-8D17-ADAFB2B1799A}" destId="{BF953180-EA2B-4367-9D24-1A5A940F90B0}" srcOrd="0" destOrd="0" presId="urn:microsoft.com/office/officeart/2005/8/layout/hProcess9"/>
    <dgm:cxn modelId="{E4F29EDC-3696-4F97-B254-93C13A66717D}" srcId="{96D17A35-C75F-4211-A2B4-168136110B3F}" destId="{235D4B99-DD6E-4DA4-8D2A-9B5324F2B9AB}" srcOrd="0" destOrd="0" parTransId="{410F7AE3-D2A6-49F5-8B89-A698A3A3A7B1}" sibTransId="{5D3A194C-4525-4601-9EE4-8307CC8673F5}"/>
    <dgm:cxn modelId="{964F2BC1-BF40-49E9-886A-A40B122ED1F6}" type="presOf" srcId="{5CE0E463-B693-4736-8833-13DDC5A81702}" destId="{A465F171-DB49-40CB-A76D-BA80FA29A2D5}" srcOrd="0" destOrd="0" presId="urn:microsoft.com/office/officeart/2005/8/layout/hProcess9"/>
    <dgm:cxn modelId="{59A34B14-CC31-441C-9A0E-75F0DE7F3713}" type="presParOf" srcId="{34C578B8-71E0-4BDC-802C-268ABDE3A7C1}" destId="{87971681-C533-4A23-A339-2D81483BCB56}" srcOrd="0" destOrd="0" presId="urn:microsoft.com/office/officeart/2005/8/layout/hProcess9"/>
    <dgm:cxn modelId="{A27970B7-F59E-4940-94EE-555A7E3B5C02}" type="presParOf" srcId="{34C578B8-71E0-4BDC-802C-268ABDE3A7C1}" destId="{EC3061A1-CA26-430F-8413-DFA35B3CBADB}" srcOrd="1" destOrd="0" presId="urn:microsoft.com/office/officeart/2005/8/layout/hProcess9"/>
    <dgm:cxn modelId="{6E87ACB3-665C-4FBD-81DA-3EF0D466F69A}" type="presParOf" srcId="{EC3061A1-CA26-430F-8413-DFA35B3CBADB}" destId="{782C6EA5-88C4-4D6C-8D3B-317F4615FE6F}" srcOrd="0" destOrd="0" presId="urn:microsoft.com/office/officeart/2005/8/layout/hProcess9"/>
    <dgm:cxn modelId="{6C7495F0-8867-4B09-8278-9E668B88E6BB}" type="presParOf" srcId="{EC3061A1-CA26-430F-8413-DFA35B3CBADB}" destId="{AD78FC4A-AED1-416D-BEF4-1016BD9DA069}" srcOrd="1" destOrd="0" presId="urn:microsoft.com/office/officeart/2005/8/layout/hProcess9"/>
    <dgm:cxn modelId="{86496232-81B0-4F7B-A5C6-23CDB7FC7B02}" type="presParOf" srcId="{EC3061A1-CA26-430F-8413-DFA35B3CBADB}" destId="{A465F171-DB49-40CB-A76D-BA80FA29A2D5}" srcOrd="2" destOrd="0" presId="urn:microsoft.com/office/officeart/2005/8/layout/hProcess9"/>
    <dgm:cxn modelId="{D654DE28-B3A1-4FFA-83AC-F22EF7AE75FB}" type="presParOf" srcId="{EC3061A1-CA26-430F-8413-DFA35B3CBADB}" destId="{96EA809E-EF93-4AC0-9428-E42EDCD1F350}" srcOrd="3" destOrd="0" presId="urn:microsoft.com/office/officeart/2005/8/layout/hProcess9"/>
    <dgm:cxn modelId="{0E13D724-66D3-4AE2-98EC-3D3DD07A3706}" type="presParOf" srcId="{EC3061A1-CA26-430F-8413-DFA35B3CBADB}" destId="{9787EB17-F843-461A-99AD-FAD2431E3491}" srcOrd="4" destOrd="0" presId="urn:microsoft.com/office/officeart/2005/8/layout/hProcess9"/>
    <dgm:cxn modelId="{7D14E281-D6AF-4C2B-9D13-05CB1FDC7BA4}" type="presParOf" srcId="{EC3061A1-CA26-430F-8413-DFA35B3CBADB}" destId="{CD6A432D-11A9-4068-AA95-56870C277F17}" srcOrd="5" destOrd="0" presId="urn:microsoft.com/office/officeart/2005/8/layout/hProcess9"/>
    <dgm:cxn modelId="{332E963D-C6B7-4B6F-AA52-C38D00776B75}" type="presParOf" srcId="{EC3061A1-CA26-430F-8413-DFA35B3CBADB}" destId="{512E3A7A-5EDD-4411-9DB7-1738E9FFB7E8}" srcOrd="6" destOrd="0" presId="urn:microsoft.com/office/officeart/2005/8/layout/hProcess9"/>
    <dgm:cxn modelId="{3B342603-243A-42AA-8930-19DD5FCCF074}" type="presParOf" srcId="{EC3061A1-CA26-430F-8413-DFA35B3CBADB}" destId="{8090FB98-E371-4D52-AA0C-C7F5F7BD9D77}" srcOrd="7" destOrd="0" presId="urn:microsoft.com/office/officeart/2005/8/layout/hProcess9"/>
    <dgm:cxn modelId="{F1B91746-3FC8-4833-90C9-17BA81169580}" type="presParOf" srcId="{EC3061A1-CA26-430F-8413-DFA35B3CBADB}" destId="{BF953180-EA2B-4367-9D24-1A5A940F90B0}" srcOrd="8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4D7677F-0FA9-4DB1-AE60-243635612D13}" type="doc">
      <dgm:prSet loTypeId="urn:microsoft.com/office/officeart/2005/8/layout/process4" loCatId="list" qsTypeId="urn:microsoft.com/office/officeart/2005/8/quickstyle/3d2" qsCatId="3D" csTypeId="urn:microsoft.com/office/officeart/2005/8/colors/accent2_2" csCatId="accent2" phldr="1"/>
      <dgm:spPr/>
      <dgm:t>
        <a:bodyPr/>
        <a:lstStyle/>
        <a:p>
          <a:endParaRPr lang="pl-PL"/>
        </a:p>
      </dgm:t>
    </dgm:pt>
    <dgm:pt modelId="{74946F78-AB05-4B2C-8CB3-A84E27580F6E}">
      <dgm:prSet phldrT="[Tekst]" custT="1"/>
      <dgm:spPr/>
      <dgm:t>
        <a:bodyPr/>
        <a:lstStyle/>
        <a:p>
          <a:pPr algn="ctr"/>
          <a:r>
            <a:rPr lang="pl-PL" sz="1400" dirty="0"/>
            <a:t>SYSTEM</a:t>
          </a:r>
        </a:p>
      </dgm:t>
    </dgm:pt>
    <dgm:pt modelId="{7977D26F-45F7-4668-A11F-7762C500C319}" type="parTrans" cxnId="{39ED8814-260A-4420-8943-13DE48AE0ADB}">
      <dgm:prSet/>
      <dgm:spPr/>
      <dgm:t>
        <a:bodyPr/>
        <a:lstStyle/>
        <a:p>
          <a:endParaRPr lang="pl-PL"/>
        </a:p>
      </dgm:t>
    </dgm:pt>
    <dgm:pt modelId="{AB5C62F0-4821-4BAE-83C2-C52A8D14DF3E}" type="sibTrans" cxnId="{39ED8814-260A-4420-8943-13DE48AE0ADB}">
      <dgm:prSet/>
      <dgm:spPr/>
      <dgm:t>
        <a:bodyPr/>
        <a:lstStyle/>
        <a:p>
          <a:endParaRPr lang="pl-PL"/>
        </a:p>
      </dgm:t>
    </dgm:pt>
    <dgm:pt modelId="{603253D9-88D5-4FF7-AFDE-7B86E0F5F990}">
      <dgm:prSet phldrT="[Tekst]" custT="1"/>
      <dgm:spPr/>
      <dgm:t>
        <a:bodyPr/>
        <a:lstStyle/>
        <a:p>
          <a:r>
            <a:rPr lang="pl-PL" sz="1400" dirty="0"/>
            <a:t>Formularz Rekrutacyjny</a:t>
          </a:r>
        </a:p>
      </dgm:t>
    </dgm:pt>
    <dgm:pt modelId="{22B8C61F-B87E-4B18-B3CD-1222201B54AB}" type="parTrans" cxnId="{1AE0AF80-8CD2-40F9-97B1-3183CC9012CA}">
      <dgm:prSet/>
      <dgm:spPr/>
      <dgm:t>
        <a:bodyPr/>
        <a:lstStyle/>
        <a:p>
          <a:endParaRPr lang="pl-PL"/>
        </a:p>
      </dgm:t>
    </dgm:pt>
    <dgm:pt modelId="{EB76F492-B30D-4846-8AEB-E9AF031AE2CC}" type="sibTrans" cxnId="{1AE0AF80-8CD2-40F9-97B1-3183CC9012CA}">
      <dgm:prSet/>
      <dgm:spPr/>
      <dgm:t>
        <a:bodyPr/>
        <a:lstStyle/>
        <a:p>
          <a:endParaRPr lang="pl-PL"/>
        </a:p>
      </dgm:t>
    </dgm:pt>
    <dgm:pt modelId="{864F0C8F-2880-456F-A909-3CB8786C85EE}">
      <dgm:prSet phldrT="[Tekst]" custT="1"/>
      <dgm:spPr>
        <a:solidFill>
          <a:srgbClr val="FCCB36"/>
        </a:solidFill>
      </dgm:spPr>
      <dgm:t>
        <a:bodyPr/>
        <a:lstStyle/>
        <a:p>
          <a:r>
            <a:rPr lang="pl-PL" sz="800" dirty="0"/>
            <a:t>Kandydat/Uczestnik projektu po </a:t>
          </a:r>
          <a:r>
            <a:rPr lang="pl-PL" sz="800" dirty="0" smtClean="0"/>
            <a:t>wejściu na stronę/kliknięciu </a:t>
          </a:r>
          <a:r>
            <a:rPr lang="pl-PL" sz="800" dirty="0"/>
            <a:t>na link zostanie przekierowany do interfejsu SYSTEMU i otrzyma narzędzie do kontaktu z WUP i załatwienia wszelkich </a:t>
          </a:r>
          <a:r>
            <a:rPr lang="pl-PL" sz="800" dirty="0" smtClean="0"/>
            <a:t>formalności w projekcie </a:t>
          </a:r>
          <a:endParaRPr lang="pl-PL" sz="800" dirty="0"/>
        </a:p>
      </dgm:t>
    </dgm:pt>
    <dgm:pt modelId="{2AA7FC55-D106-47BF-9C0A-4E30A28E24F0}" type="sibTrans" cxnId="{CB9C9A1C-674B-401E-A52F-3297620E72E6}">
      <dgm:prSet/>
      <dgm:spPr/>
      <dgm:t>
        <a:bodyPr/>
        <a:lstStyle/>
        <a:p>
          <a:endParaRPr lang="pl-PL"/>
        </a:p>
      </dgm:t>
    </dgm:pt>
    <dgm:pt modelId="{53EB67BC-FED2-477C-AC87-6FA9C798CB6A}" type="parTrans" cxnId="{CB9C9A1C-674B-401E-A52F-3297620E72E6}">
      <dgm:prSet/>
      <dgm:spPr/>
      <dgm:t>
        <a:bodyPr/>
        <a:lstStyle/>
        <a:p>
          <a:endParaRPr lang="pl-PL"/>
        </a:p>
      </dgm:t>
    </dgm:pt>
    <dgm:pt modelId="{92FDE505-8EAA-431C-8C99-0ED98091C3E1}">
      <dgm:prSet phldrT="[Tekst]" custT="1"/>
      <dgm:spPr>
        <a:solidFill>
          <a:srgbClr val="FFD338"/>
        </a:solidFill>
      </dgm:spPr>
      <dgm:t>
        <a:bodyPr/>
        <a:lstStyle/>
        <a:p>
          <a:r>
            <a:rPr lang="pl-PL" sz="800" dirty="0"/>
            <a:t>Kandydat do projektu przy założeniu konto w SYSTEMIE przechodni pierwszą weryfikację poprzez </a:t>
          </a:r>
          <a:r>
            <a:rPr lang="pl-PL" sz="800" dirty="0" smtClean="0"/>
            <a:t>wypełnienie ankiety weryfikującej spełnianie </a:t>
          </a:r>
          <a:r>
            <a:rPr lang="pl-PL" sz="800" dirty="0"/>
            <a:t>warunków udziału w projekcie </a:t>
          </a:r>
        </a:p>
      </dgm:t>
    </dgm:pt>
    <dgm:pt modelId="{E9E0DE91-1D1B-4AC8-8916-4065B246E4E7}" type="sibTrans" cxnId="{8BD7EB56-4E72-45EA-BADD-8639EFD69C23}">
      <dgm:prSet/>
      <dgm:spPr/>
      <dgm:t>
        <a:bodyPr/>
        <a:lstStyle/>
        <a:p>
          <a:endParaRPr lang="pl-PL"/>
        </a:p>
      </dgm:t>
    </dgm:pt>
    <dgm:pt modelId="{661BEBA0-FA25-4DD1-AB56-9A2BDE34481D}" type="parTrans" cxnId="{8BD7EB56-4E72-45EA-BADD-8639EFD69C23}">
      <dgm:prSet/>
      <dgm:spPr/>
      <dgm:t>
        <a:bodyPr/>
        <a:lstStyle/>
        <a:p>
          <a:endParaRPr lang="pl-PL"/>
        </a:p>
      </dgm:t>
    </dgm:pt>
    <dgm:pt modelId="{C4566C2D-FAC5-4839-80CA-1F3AA49DA326}">
      <dgm:prSet custT="1"/>
      <dgm:spPr>
        <a:solidFill>
          <a:srgbClr val="FCCB36"/>
        </a:solidFill>
      </dgm:spPr>
      <dgm:t>
        <a:bodyPr/>
        <a:lstStyle/>
        <a:p>
          <a:r>
            <a:rPr lang="pl-PL" sz="800" dirty="0"/>
            <a:t>Interfejs - czytelny, intuicyjny, nowoczesny, stanowi źródło wiedzy o projekcie oraz promuje ideę uczenia się przez całe życie</a:t>
          </a:r>
        </a:p>
      </dgm:t>
    </dgm:pt>
    <dgm:pt modelId="{4664D71C-36A0-4978-8CF7-8CD07C665899}" type="parTrans" cxnId="{AA2043B8-503C-45D3-BA97-BCBE60EF0B9E}">
      <dgm:prSet/>
      <dgm:spPr/>
      <dgm:t>
        <a:bodyPr/>
        <a:lstStyle/>
        <a:p>
          <a:endParaRPr lang="pl-PL"/>
        </a:p>
      </dgm:t>
    </dgm:pt>
    <dgm:pt modelId="{BE56937B-7085-4ACC-A369-E5CF5F8F3AC5}" type="sibTrans" cxnId="{AA2043B8-503C-45D3-BA97-BCBE60EF0B9E}">
      <dgm:prSet/>
      <dgm:spPr/>
      <dgm:t>
        <a:bodyPr/>
        <a:lstStyle/>
        <a:p>
          <a:endParaRPr lang="pl-PL"/>
        </a:p>
      </dgm:t>
    </dgm:pt>
    <dgm:pt modelId="{DA62FCD8-BBE8-4BCC-99E8-8B86F96FE735}">
      <dgm:prSet custT="1"/>
      <dgm:spPr/>
      <dgm:t>
        <a:bodyPr/>
        <a:lstStyle/>
        <a:p>
          <a:r>
            <a:rPr lang="pl-PL" sz="1400" dirty="0"/>
            <a:t>Założenie konta</a:t>
          </a:r>
        </a:p>
      </dgm:t>
    </dgm:pt>
    <dgm:pt modelId="{C449EA04-D8AA-4583-A3E5-BD856D634EC0}" type="sibTrans" cxnId="{5171A776-9F02-4BAF-AE1F-8966250116DD}">
      <dgm:prSet/>
      <dgm:spPr/>
      <dgm:t>
        <a:bodyPr/>
        <a:lstStyle/>
        <a:p>
          <a:endParaRPr lang="pl-PL"/>
        </a:p>
      </dgm:t>
    </dgm:pt>
    <dgm:pt modelId="{875DAB46-3219-4928-BC8B-D4239170568D}" type="parTrans" cxnId="{5171A776-9F02-4BAF-AE1F-8966250116DD}">
      <dgm:prSet/>
      <dgm:spPr/>
      <dgm:t>
        <a:bodyPr/>
        <a:lstStyle/>
        <a:p>
          <a:endParaRPr lang="pl-PL"/>
        </a:p>
      </dgm:t>
    </dgm:pt>
    <dgm:pt modelId="{A9CA376C-485B-498A-B5F1-44A8AA8F3DEC}">
      <dgm:prSet phldrT="[Tekst]" custT="1"/>
      <dgm:spPr>
        <a:solidFill>
          <a:srgbClr val="FFD338"/>
        </a:solidFill>
      </dgm:spPr>
      <dgm:t>
        <a:bodyPr/>
        <a:lstStyle/>
        <a:p>
          <a:r>
            <a:rPr lang="pl-PL" sz="800" baseline="0" dirty="0"/>
            <a:t>Następnie, przechodzi przez funkcję sprawdzającą czy konto Kandydata już istnieje w SYSTEMIE poprzez weryfikacją adresu mailowego</a:t>
          </a:r>
          <a:endParaRPr lang="pl-PL" sz="800" dirty="0"/>
        </a:p>
      </dgm:t>
    </dgm:pt>
    <dgm:pt modelId="{5EB6E915-CF8A-4667-8527-A00CC140679D}" type="parTrans" cxnId="{825B8112-6C5E-4618-AE72-97158DB744BE}">
      <dgm:prSet/>
      <dgm:spPr/>
      <dgm:t>
        <a:bodyPr/>
        <a:lstStyle/>
        <a:p>
          <a:endParaRPr lang="pl-PL"/>
        </a:p>
      </dgm:t>
    </dgm:pt>
    <dgm:pt modelId="{72523F21-C116-47E6-8029-28A5DC0EDCC9}" type="sibTrans" cxnId="{825B8112-6C5E-4618-AE72-97158DB744BE}">
      <dgm:prSet/>
      <dgm:spPr/>
      <dgm:t>
        <a:bodyPr/>
        <a:lstStyle/>
        <a:p>
          <a:endParaRPr lang="pl-PL"/>
        </a:p>
      </dgm:t>
    </dgm:pt>
    <dgm:pt modelId="{2C82D9C3-3A64-444C-B90A-C0710DCAB522}">
      <dgm:prSet custT="1"/>
      <dgm:spPr>
        <a:solidFill>
          <a:srgbClr val="FFD338"/>
        </a:solidFill>
      </dgm:spPr>
      <dgm:t>
        <a:bodyPr/>
        <a:lstStyle/>
        <a:p>
          <a:r>
            <a:rPr lang="pl-PL" sz="800" dirty="0"/>
            <a:t>Regulacja naborów przez Administratora</a:t>
          </a:r>
        </a:p>
      </dgm:t>
    </dgm:pt>
    <dgm:pt modelId="{28446389-A6C9-4C33-B837-99A6D9B79178}" type="parTrans" cxnId="{D06D5EE1-B7BC-410B-8A6D-1318160F4BAE}">
      <dgm:prSet/>
      <dgm:spPr/>
      <dgm:t>
        <a:bodyPr/>
        <a:lstStyle/>
        <a:p>
          <a:endParaRPr lang="pl-PL"/>
        </a:p>
      </dgm:t>
    </dgm:pt>
    <dgm:pt modelId="{E708C1A1-DC46-4524-AB73-FD120E80A898}" type="sibTrans" cxnId="{D06D5EE1-B7BC-410B-8A6D-1318160F4BAE}">
      <dgm:prSet/>
      <dgm:spPr/>
      <dgm:t>
        <a:bodyPr/>
        <a:lstStyle/>
        <a:p>
          <a:endParaRPr lang="pl-PL"/>
        </a:p>
      </dgm:t>
    </dgm:pt>
    <dgm:pt modelId="{9155E3A1-BD9B-4024-A00F-A4E381FF1CCF}">
      <dgm:prSet custT="1"/>
      <dgm:spPr>
        <a:solidFill>
          <a:srgbClr val="FCCB36"/>
        </a:solidFill>
      </dgm:spPr>
      <dgm:t>
        <a:bodyPr/>
        <a:lstStyle/>
        <a:p>
          <a:r>
            <a:rPr lang="pl-PL" sz="800" dirty="0"/>
            <a:t>daje możliwość rekrutacji do projektu, zbudowania bazy danych Uczestników projektu, skorzystania z usługi doradztwa zawodowego, podpisania i zawarcia umowy o dofinansowanie usług, prowadzenia rozliczeń finansowych  </a:t>
          </a:r>
        </a:p>
      </dgm:t>
    </dgm:pt>
    <dgm:pt modelId="{B1EE5804-6DC0-4296-AA0A-EF9585C1D83D}" type="parTrans" cxnId="{C8E9FF3A-93F8-4ADD-9B12-70ECD63F91A0}">
      <dgm:prSet/>
      <dgm:spPr/>
      <dgm:t>
        <a:bodyPr/>
        <a:lstStyle/>
        <a:p>
          <a:endParaRPr lang="pl-PL"/>
        </a:p>
      </dgm:t>
    </dgm:pt>
    <dgm:pt modelId="{83CA052B-5A69-43E5-A048-CF11F2E7EE96}" type="sibTrans" cxnId="{C8E9FF3A-93F8-4ADD-9B12-70ECD63F91A0}">
      <dgm:prSet/>
      <dgm:spPr/>
      <dgm:t>
        <a:bodyPr/>
        <a:lstStyle/>
        <a:p>
          <a:endParaRPr lang="pl-PL"/>
        </a:p>
      </dgm:t>
    </dgm:pt>
    <dgm:pt modelId="{C4E827AA-C476-4F64-BB0F-75441552FC01}">
      <dgm:prSet custT="1"/>
      <dgm:spPr>
        <a:solidFill>
          <a:srgbClr val="FCCB36"/>
        </a:solidFill>
      </dgm:spPr>
      <dgm:t>
        <a:bodyPr/>
        <a:lstStyle/>
        <a:p>
          <a:r>
            <a:rPr lang="pl-PL" sz="800" dirty="0"/>
            <a:t>zawiera </a:t>
          </a:r>
          <a:r>
            <a:rPr lang="pl-PL" sz="800" dirty="0" smtClean="0"/>
            <a:t>formularz </a:t>
          </a:r>
          <a:r>
            <a:rPr lang="pl-PL" sz="800" dirty="0"/>
            <a:t>kontaktowy – Kandydat/Uczestnik i nie tylko może wysłać wiadomość/pytanie do Biura ZBS</a:t>
          </a:r>
        </a:p>
      </dgm:t>
    </dgm:pt>
    <dgm:pt modelId="{19F23210-9CB2-4BCD-A42B-CAC5C95E9B39}" type="parTrans" cxnId="{9D20F282-304E-4737-AC37-3599518018BC}">
      <dgm:prSet/>
      <dgm:spPr/>
      <dgm:t>
        <a:bodyPr/>
        <a:lstStyle/>
        <a:p>
          <a:endParaRPr lang="pl-PL"/>
        </a:p>
      </dgm:t>
    </dgm:pt>
    <dgm:pt modelId="{77427498-F833-4C0C-8601-0F14170FAF70}" type="sibTrans" cxnId="{9D20F282-304E-4737-AC37-3599518018BC}">
      <dgm:prSet/>
      <dgm:spPr/>
      <dgm:t>
        <a:bodyPr/>
        <a:lstStyle/>
        <a:p>
          <a:endParaRPr lang="pl-PL"/>
        </a:p>
      </dgm:t>
    </dgm:pt>
    <dgm:pt modelId="{FE722C10-5318-4E0F-B874-E06DF762DB85}">
      <dgm:prSet phldrT="[Tekst]" custT="1"/>
      <dgm:spPr>
        <a:solidFill>
          <a:srgbClr val="FFD338"/>
        </a:solidFill>
      </dgm:spPr>
      <dgm:t>
        <a:bodyPr/>
        <a:lstStyle/>
        <a:p>
          <a:r>
            <a:rPr lang="pl-PL" sz="800" dirty="0"/>
            <a:t>Jednocześnie, SYSTEM weryfikuje poprawność adresu mailowego poprzez konieczność aktywacji konta poprzez klikniecie linku wysłanego w wiadomość mailowej</a:t>
          </a:r>
        </a:p>
      </dgm:t>
    </dgm:pt>
    <dgm:pt modelId="{2B21A774-5DEF-40BD-BEC5-44B24B55DF7C}" type="sibTrans" cxnId="{7400AA24-4395-408A-9262-600C78377E13}">
      <dgm:prSet/>
      <dgm:spPr/>
      <dgm:t>
        <a:bodyPr/>
        <a:lstStyle/>
        <a:p>
          <a:endParaRPr lang="pl-PL"/>
        </a:p>
      </dgm:t>
    </dgm:pt>
    <dgm:pt modelId="{A6D61DC7-3D88-4246-B86E-D4DCF3B48C81}" type="parTrans" cxnId="{7400AA24-4395-408A-9262-600C78377E13}">
      <dgm:prSet/>
      <dgm:spPr/>
      <dgm:t>
        <a:bodyPr/>
        <a:lstStyle/>
        <a:p>
          <a:endParaRPr lang="pl-PL"/>
        </a:p>
      </dgm:t>
    </dgm:pt>
    <dgm:pt modelId="{D43F50C1-3B7F-4F52-8B3A-3474A54EE81D}">
      <dgm:prSet custT="1"/>
      <dgm:spPr>
        <a:solidFill>
          <a:srgbClr val="FFDB3A"/>
        </a:solidFill>
      </dgm:spPr>
      <dgm:t>
        <a:bodyPr/>
        <a:lstStyle/>
        <a:p>
          <a:r>
            <a:rPr lang="pl-PL" sz="800" dirty="0"/>
            <a:t>NIE - w przypadku nie zakwalifikowania/braku uzupełnienia dokumentów, pracownik Biura ZBS wysłała e-maila z </a:t>
          </a:r>
          <a:r>
            <a:rPr lang="pl-PL" sz="800" dirty="0" smtClean="0"/>
            <a:t>info. </a:t>
          </a:r>
          <a:r>
            <a:rPr lang="pl-PL" sz="800" dirty="0"/>
            <a:t>zwrotną o ZAKOŃCZENIU procesu rekrutacyjnego </a:t>
          </a:r>
        </a:p>
      </dgm:t>
    </dgm:pt>
    <dgm:pt modelId="{5739AB46-73C8-4C67-BF8E-3B6B27DBBD45}" type="sibTrans" cxnId="{8D5BD12A-8625-4130-AE59-FDC1A961E1B0}">
      <dgm:prSet/>
      <dgm:spPr/>
      <dgm:t>
        <a:bodyPr/>
        <a:lstStyle/>
        <a:p>
          <a:endParaRPr lang="pl-PL"/>
        </a:p>
      </dgm:t>
    </dgm:pt>
    <dgm:pt modelId="{239BCD84-E79E-44A7-8986-0B5E3E87E7D8}" type="parTrans" cxnId="{8D5BD12A-8625-4130-AE59-FDC1A961E1B0}">
      <dgm:prSet/>
      <dgm:spPr/>
      <dgm:t>
        <a:bodyPr/>
        <a:lstStyle/>
        <a:p>
          <a:endParaRPr lang="pl-PL"/>
        </a:p>
      </dgm:t>
    </dgm:pt>
    <dgm:pt modelId="{7F1B42EC-B5BD-439D-A840-F3D438CF1642}">
      <dgm:prSet phldrT="[Tekst]" custT="1"/>
      <dgm:spPr>
        <a:solidFill>
          <a:srgbClr val="FFDB3A"/>
        </a:solidFill>
      </dgm:spPr>
      <dgm:t>
        <a:bodyPr/>
        <a:lstStyle/>
        <a:p>
          <a:pPr>
            <a:lnSpc>
              <a:spcPct val="50000"/>
            </a:lnSpc>
          </a:pPr>
          <a:r>
            <a:rPr lang="pl-PL" sz="800" dirty="0"/>
            <a:t>TAK - Kandydat otrzymuje 2 e-maile z WUP:</a:t>
          </a:r>
        </a:p>
        <a:p>
          <a:pPr>
            <a:lnSpc>
              <a:spcPct val="50000"/>
            </a:lnSpc>
          </a:pPr>
          <a:r>
            <a:rPr lang="pl-PL" sz="800" dirty="0"/>
            <a:t>1.  Info. o zakwalifikowaniu do projektu i instrukcją </a:t>
          </a:r>
          <a:r>
            <a:rPr lang="pl-PL" sz="800" dirty="0" smtClean="0"/>
            <a:t>udziału w usłudze </a:t>
          </a:r>
          <a:r>
            <a:rPr lang="pl-PL" sz="800" dirty="0"/>
            <a:t>doradztwa zawodowego,   </a:t>
          </a:r>
        </a:p>
        <a:p>
          <a:pPr>
            <a:lnSpc>
              <a:spcPct val="50000"/>
            </a:lnSpc>
          </a:pPr>
          <a:r>
            <a:rPr lang="pl-PL" sz="800" dirty="0"/>
            <a:t>2. </a:t>
          </a:r>
          <a:r>
            <a:rPr lang="pl-PL" sz="800" dirty="0" smtClean="0"/>
            <a:t>Po wypełnieniu formularza potrzeb rozwojowych, link do </a:t>
          </a:r>
          <a:r>
            <a:rPr lang="pl-PL" sz="800" dirty="0"/>
            <a:t>usługi doradztwa zawodowego </a:t>
          </a:r>
          <a:r>
            <a:rPr lang="pl-PL" sz="800" dirty="0" smtClean="0"/>
            <a:t>(aktywny </a:t>
          </a:r>
          <a:r>
            <a:rPr lang="pl-PL" sz="800" dirty="0"/>
            <a:t>przez 7 </a:t>
          </a:r>
          <a:r>
            <a:rPr lang="pl-PL" sz="800" dirty="0" smtClean="0"/>
            <a:t>dni)</a:t>
          </a:r>
          <a:endParaRPr lang="pl-PL" sz="800" dirty="0"/>
        </a:p>
      </dgm:t>
    </dgm:pt>
    <dgm:pt modelId="{04736F76-ECEC-4185-99D5-1AC1F647DEEF}" type="sibTrans" cxnId="{76E88252-A36E-4FC9-83E0-62400768F554}">
      <dgm:prSet/>
      <dgm:spPr/>
      <dgm:t>
        <a:bodyPr/>
        <a:lstStyle/>
        <a:p>
          <a:endParaRPr lang="pl-PL"/>
        </a:p>
      </dgm:t>
    </dgm:pt>
    <dgm:pt modelId="{F954F6AD-B1E7-444E-B346-384F9532FF23}" type="parTrans" cxnId="{76E88252-A36E-4FC9-83E0-62400768F554}">
      <dgm:prSet/>
      <dgm:spPr/>
      <dgm:t>
        <a:bodyPr/>
        <a:lstStyle/>
        <a:p>
          <a:endParaRPr lang="pl-PL"/>
        </a:p>
      </dgm:t>
    </dgm:pt>
    <dgm:pt modelId="{CEF13242-6F35-481B-A9D8-F2894A624740}">
      <dgm:prSet phldrT="[Tekst]" custT="1"/>
      <dgm:spPr>
        <a:solidFill>
          <a:srgbClr val="FFDB3A"/>
        </a:solidFill>
      </dgm:spPr>
      <dgm:t>
        <a:bodyPr/>
        <a:lstStyle/>
        <a:p>
          <a:r>
            <a:rPr lang="pl-PL" sz="800" dirty="0"/>
            <a:t>Pracownik Biura ZSB weryfikuje dokumenty i kwalifikuje (tak/nie/wzywa do poprawy dok.) Kandydata do </a:t>
          </a:r>
          <a:r>
            <a:rPr lang="pl-PL" sz="800" dirty="0" smtClean="0"/>
            <a:t>projektu, </a:t>
          </a:r>
          <a:r>
            <a:rPr lang="pl-PL" sz="800" dirty="0"/>
            <a:t>do usługi doradztwa zawodowego, a następ. do podpisania umowy o dofinansowanie usług</a:t>
          </a:r>
        </a:p>
      </dgm:t>
    </dgm:pt>
    <dgm:pt modelId="{1D262280-3ED0-4904-A407-49D522BED770}" type="sibTrans" cxnId="{CEFB97DB-14BA-4F31-831B-DB1A16303C03}">
      <dgm:prSet/>
      <dgm:spPr/>
      <dgm:t>
        <a:bodyPr/>
        <a:lstStyle/>
        <a:p>
          <a:endParaRPr lang="pl-PL"/>
        </a:p>
      </dgm:t>
    </dgm:pt>
    <dgm:pt modelId="{BEE5A347-1EC5-4307-93D0-8B633F4F4854}" type="parTrans" cxnId="{CEFB97DB-14BA-4F31-831B-DB1A16303C03}">
      <dgm:prSet/>
      <dgm:spPr/>
      <dgm:t>
        <a:bodyPr/>
        <a:lstStyle/>
        <a:p>
          <a:endParaRPr lang="pl-PL"/>
        </a:p>
      </dgm:t>
    </dgm:pt>
    <dgm:pt modelId="{DFBD6B1A-6064-4053-9736-93D5B7997B42}">
      <dgm:prSet custT="1"/>
      <dgm:spPr>
        <a:solidFill>
          <a:srgbClr val="FFD338"/>
        </a:solidFill>
      </dgm:spPr>
      <dgm:t>
        <a:bodyPr/>
        <a:lstStyle/>
        <a:p>
          <a:r>
            <a:rPr lang="pl-PL" sz="800" dirty="0"/>
            <a:t>Automatyczna rejestracja</a:t>
          </a:r>
          <a:endParaRPr lang="pl-PL" dirty="0"/>
        </a:p>
      </dgm:t>
    </dgm:pt>
    <dgm:pt modelId="{D348ED83-62B9-4930-9396-30118B0AD3A0}" type="parTrans" cxnId="{4C08A4EF-8D88-4C96-A4BC-88EF608FDEA3}">
      <dgm:prSet/>
      <dgm:spPr/>
      <dgm:t>
        <a:bodyPr/>
        <a:lstStyle/>
        <a:p>
          <a:endParaRPr lang="pl-PL"/>
        </a:p>
      </dgm:t>
    </dgm:pt>
    <dgm:pt modelId="{6D1FA129-D3BB-4F66-BA7E-7112DDCDE5AB}" type="sibTrans" cxnId="{4C08A4EF-8D88-4C96-A4BC-88EF608FDEA3}">
      <dgm:prSet/>
      <dgm:spPr/>
      <dgm:t>
        <a:bodyPr/>
        <a:lstStyle/>
        <a:p>
          <a:endParaRPr lang="pl-PL"/>
        </a:p>
      </dgm:t>
    </dgm:pt>
    <dgm:pt modelId="{2C75E965-D7E7-47F4-BC0D-674D4AA80BC9}">
      <dgm:prSet custT="1"/>
      <dgm:spPr>
        <a:solidFill>
          <a:srgbClr val="FFD338"/>
        </a:solidFill>
      </dgm:spPr>
      <dgm:t>
        <a:bodyPr/>
        <a:lstStyle/>
        <a:p>
          <a:r>
            <a:rPr lang="pl-PL" sz="800" dirty="0"/>
            <a:t>Blokowanie złożenia kolejnego FZ z tym samym nr PESEL</a:t>
          </a:r>
          <a:endParaRPr lang="pl-PL" dirty="0"/>
        </a:p>
      </dgm:t>
    </dgm:pt>
    <dgm:pt modelId="{A33AB27F-B677-4644-AEA2-57FBA64DA239}" type="parTrans" cxnId="{E62351D9-6D4C-41A1-9084-F31085F53BCA}">
      <dgm:prSet/>
      <dgm:spPr/>
      <dgm:t>
        <a:bodyPr/>
        <a:lstStyle/>
        <a:p>
          <a:endParaRPr lang="pl-PL"/>
        </a:p>
      </dgm:t>
    </dgm:pt>
    <dgm:pt modelId="{EFAE12CA-B061-4E58-90F5-BB51273BF7DD}" type="sibTrans" cxnId="{E62351D9-6D4C-41A1-9084-F31085F53BCA}">
      <dgm:prSet/>
      <dgm:spPr/>
      <dgm:t>
        <a:bodyPr/>
        <a:lstStyle/>
        <a:p>
          <a:endParaRPr lang="pl-PL"/>
        </a:p>
      </dgm:t>
    </dgm:pt>
    <dgm:pt modelId="{6D0EF2DA-B78B-44E5-BFCD-69CB9774511D}">
      <dgm:prSet custT="1"/>
      <dgm:spPr>
        <a:solidFill>
          <a:srgbClr val="FFD338"/>
        </a:solidFill>
      </dgm:spPr>
      <dgm:t>
        <a:bodyPr/>
        <a:lstStyle/>
        <a:p>
          <a:r>
            <a:rPr lang="pl-PL" sz="800" dirty="0"/>
            <a:t>Pasek postępu aplikacji Kandydata i odblokowywanie kolejnych „Przycisków”</a:t>
          </a:r>
          <a:endParaRPr lang="pl-PL" dirty="0"/>
        </a:p>
      </dgm:t>
    </dgm:pt>
    <dgm:pt modelId="{B259908B-38E1-496C-9F5A-4478A3EDD5D0}" type="parTrans" cxnId="{EDD3A9B6-0C66-47A2-9EA9-271B1D71D6C0}">
      <dgm:prSet/>
      <dgm:spPr/>
      <dgm:t>
        <a:bodyPr/>
        <a:lstStyle/>
        <a:p>
          <a:endParaRPr lang="pl-PL"/>
        </a:p>
      </dgm:t>
    </dgm:pt>
    <dgm:pt modelId="{2DF2CFA4-1866-40D8-8DA2-A1467E38E0C6}" type="sibTrans" cxnId="{EDD3A9B6-0C66-47A2-9EA9-271B1D71D6C0}">
      <dgm:prSet/>
      <dgm:spPr/>
      <dgm:t>
        <a:bodyPr/>
        <a:lstStyle/>
        <a:p>
          <a:endParaRPr lang="pl-PL"/>
        </a:p>
      </dgm:t>
    </dgm:pt>
    <dgm:pt modelId="{D1CB7BBF-CC4E-488A-A3E3-B2C492E52625}">
      <dgm:prSet custT="1"/>
      <dgm:spPr>
        <a:solidFill>
          <a:srgbClr val="FFD338"/>
        </a:solidFill>
      </dgm:spPr>
      <dgm:t>
        <a:bodyPr/>
        <a:lstStyle/>
        <a:p>
          <a:r>
            <a:rPr lang="pl-PL" sz="800" dirty="0"/>
            <a:t>Dodawania rozwijanej kafeterii z wyborem opcji itd.</a:t>
          </a:r>
          <a:endParaRPr lang="pl-PL" dirty="0"/>
        </a:p>
      </dgm:t>
    </dgm:pt>
    <dgm:pt modelId="{9A00F2F8-8492-4119-BD0C-2B908BCAE18A}" type="parTrans" cxnId="{C0E96556-A215-4640-B813-DF13271BFE61}">
      <dgm:prSet/>
      <dgm:spPr/>
      <dgm:t>
        <a:bodyPr/>
        <a:lstStyle/>
        <a:p>
          <a:endParaRPr lang="pl-PL"/>
        </a:p>
      </dgm:t>
    </dgm:pt>
    <dgm:pt modelId="{0061DD7F-2C52-44ED-9AA1-1459397FFB27}" type="sibTrans" cxnId="{C0E96556-A215-4640-B813-DF13271BFE61}">
      <dgm:prSet/>
      <dgm:spPr/>
      <dgm:t>
        <a:bodyPr/>
        <a:lstStyle/>
        <a:p>
          <a:endParaRPr lang="pl-PL"/>
        </a:p>
      </dgm:t>
    </dgm:pt>
    <dgm:pt modelId="{53F1AFCD-99C1-4E3D-9716-6DFDC0F2B02C}">
      <dgm:prSet custT="1"/>
      <dgm:spPr>
        <a:solidFill>
          <a:srgbClr val="FFD338"/>
        </a:solidFill>
      </dgm:spPr>
      <dgm:t>
        <a:bodyPr/>
        <a:lstStyle/>
        <a:p>
          <a:r>
            <a:rPr lang="pl-PL" sz="800" dirty="0"/>
            <a:t>SYSTEM będzie wymuszał złożenie określonych załączników</a:t>
          </a:r>
          <a:endParaRPr lang="pl-PL" dirty="0"/>
        </a:p>
      </dgm:t>
    </dgm:pt>
    <dgm:pt modelId="{052BC213-1B84-4039-A7F2-6637A40BC78D}" type="parTrans" cxnId="{B85253D5-CF4C-4F7B-B5E8-971E907387B2}">
      <dgm:prSet/>
      <dgm:spPr/>
      <dgm:t>
        <a:bodyPr/>
        <a:lstStyle/>
        <a:p>
          <a:endParaRPr lang="pl-PL"/>
        </a:p>
      </dgm:t>
    </dgm:pt>
    <dgm:pt modelId="{657DCE2B-C411-4C8D-BE74-071BF4E654E7}" type="sibTrans" cxnId="{B85253D5-CF4C-4F7B-B5E8-971E907387B2}">
      <dgm:prSet/>
      <dgm:spPr/>
      <dgm:t>
        <a:bodyPr/>
        <a:lstStyle/>
        <a:p>
          <a:endParaRPr lang="pl-PL"/>
        </a:p>
      </dgm:t>
    </dgm:pt>
    <dgm:pt modelId="{5AE302E2-0DA5-47A1-8E72-C7C31B2CF81B}">
      <dgm:prSet custT="1"/>
      <dgm:spPr>
        <a:solidFill>
          <a:srgbClr val="FFD338"/>
        </a:solidFill>
      </dgm:spPr>
      <dgm:t>
        <a:bodyPr/>
        <a:lstStyle/>
        <a:p>
          <a:r>
            <a:rPr lang="pl-PL" sz="800" dirty="0"/>
            <a:t>Edytowalne wypełnianie FZ oraz dodanie/usuwanie załączników</a:t>
          </a:r>
          <a:endParaRPr lang="pl-PL" dirty="0"/>
        </a:p>
      </dgm:t>
    </dgm:pt>
    <dgm:pt modelId="{540A3BED-8716-4BBB-8E6A-CA6CA77A6336}" type="parTrans" cxnId="{D5D21D8D-2B64-4DEA-9EE9-F5AAEA532C82}">
      <dgm:prSet/>
      <dgm:spPr/>
      <dgm:t>
        <a:bodyPr/>
        <a:lstStyle/>
        <a:p>
          <a:endParaRPr lang="pl-PL"/>
        </a:p>
      </dgm:t>
    </dgm:pt>
    <dgm:pt modelId="{61AE75C2-5A74-413C-9E1A-F94DA43A94EB}" type="sibTrans" cxnId="{D5D21D8D-2B64-4DEA-9EE9-F5AAEA532C82}">
      <dgm:prSet/>
      <dgm:spPr/>
      <dgm:t>
        <a:bodyPr/>
        <a:lstStyle/>
        <a:p>
          <a:endParaRPr lang="pl-PL"/>
        </a:p>
      </dgm:t>
    </dgm:pt>
    <dgm:pt modelId="{76A03517-17E0-44D1-A609-E9B3CA6BF891}">
      <dgm:prSet custT="1"/>
      <dgm:spPr>
        <a:solidFill>
          <a:srgbClr val="FFD338"/>
        </a:solidFill>
      </dgm:spPr>
      <dgm:t>
        <a:bodyPr/>
        <a:lstStyle/>
        <a:p>
          <a:r>
            <a:rPr lang="pl-PL" sz="800" b="1" dirty="0"/>
            <a:t>Podpis </a:t>
          </a:r>
          <a:r>
            <a:rPr lang="pl-PL" sz="800" b="1" dirty="0" smtClean="0"/>
            <a:t>- podpisem </a:t>
          </a:r>
          <a:r>
            <a:rPr lang="pl-PL" sz="800" b="1" dirty="0"/>
            <a:t>zaufanym/kwalifikowanym </a:t>
          </a:r>
          <a:r>
            <a:rPr lang="pl-PL" sz="800" b="1" dirty="0" smtClean="0"/>
            <a:t>podpisem elektronicznym</a:t>
          </a:r>
          <a:endParaRPr lang="pl-PL" b="1" dirty="0"/>
        </a:p>
      </dgm:t>
    </dgm:pt>
    <dgm:pt modelId="{4C4FBEAB-FC5E-4464-BD86-13D493796CB3}" type="parTrans" cxnId="{B645C720-B343-44DA-BB56-A0464240222A}">
      <dgm:prSet/>
      <dgm:spPr/>
      <dgm:t>
        <a:bodyPr/>
        <a:lstStyle/>
        <a:p>
          <a:endParaRPr lang="pl-PL"/>
        </a:p>
      </dgm:t>
    </dgm:pt>
    <dgm:pt modelId="{E9849861-E0D3-4C67-AA57-A17AB6EDA33D}" type="sibTrans" cxnId="{B645C720-B343-44DA-BB56-A0464240222A}">
      <dgm:prSet/>
      <dgm:spPr/>
      <dgm:t>
        <a:bodyPr/>
        <a:lstStyle/>
        <a:p>
          <a:endParaRPr lang="pl-PL"/>
        </a:p>
      </dgm:t>
    </dgm:pt>
    <dgm:pt modelId="{E5FE2172-C55B-4294-BF46-4E3E7A34CD03}">
      <dgm:prSet custT="1"/>
      <dgm:spPr>
        <a:solidFill>
          <a:srgbClr val="FFD338"/>
        </a:solidFill>
      </dgm:spPr>
      <dgm:t>
        <a:bodyPr/>
        <a:lstStyle/>
        <a:p>
          <a:r>
            <a:rPr lang="pl-PL" sz="800" dirty="0"/>
            <a:t>Walidacja</a:t>
          </a:r>
        </a:p>
      </dgm:t>
    </dgm:pt>
    <dgm:pt modelId="{6A367B61-2C1D-45A7-8D9C-F8A639BDBD71}" type="parTrans" cxnId="{D9E4D644-1203-4CEB-B583-BD016CA82F90}">
      <dgm:prSet/>
      <dgm:spPr/>
      <dgm:t>
        <a:bodyPr/>
        <a:lstStyle/>
        <a:p>
          <a:endParaRPr lang="pl-PL"/>
        </a:p>
      </dgm:t>
    </dgm:pt>
    <dgm:pt modelId="{0368E999-EB3E-46F6-9B60-2FC009AEE2AB}" type="sibTrans" cxnId="{D9E4D644-1203-4CEB-B583-BD016CA82F90}">
      <dgm:prSet/>
      <dgm:spPr/>
      <dgm:t>
        <a:bodyPr/>
        <a:lstStyle/>
        <a:p>
          <a:endParaRPr lang="pl-PL"/>
        </a:p>
      </dgm:t>
    </dgm:pt>
    <dgm:pt modelId="{122BD95E-025A-4430-BA86-4B97E4C3EC43}">
      <dgm:prSet custT="1"/>
      <dgm:spPr>
        <a:solidFill>
          <a:srgbClr val="FFD338"/>
        </a:solidFill>
      </dgm:spPr>
      <dgm:t>
        <a:bodyPr/>
        <a:lstStyle/>
        <a:p>
          <a:r>
            <a:rPr lang="pl-PL" sz="800" dirty="0" smtClean="0"/>
            <a:t>pobranie/wydruk/podgląd </a:t>
          </a:r>
          <a:r>
            <a:rPr lang="pl-PL" sz="800" dirty="0"/>
            <a:t>złożonego FZ wraz z załącznikami</a:t>
          </a:r>
          <a:endParaRPr lang="pl-PL" dirty="0"/>
        </a:p>
      </dgm:t>
    </dgm:pt>
    <dgm:pt modelId="{0E08A8B5-1964-4C81-9C0C-D5191E92FF1C}" type="sibTrans" cxnId="{2BC1321C-4298-4CC1-9464-A6FDA5875B9F}">
      <dgm:prSet/>
      <dgm:spPr/>
      <dgm:t>
        <a:bodyPr/>
        <a:lstStyle/>
        <a:p>
          <a:endParaRPr lang="pl-PL"/>
        </a:p>
      </dgm:t>
    </dgm:pt>
    <dgm:pt modelId="{8DCF8F23-48CC-418F-ACB6-42761190D544}" type="parTrans" cxnId="{2BC1321C-4298-4CC1-9464-A6FDA5875B9F}">
      <dgm:prSet/>
      <dgm:spPr/>
      <dgm:t>
        <a:bodyPr/>
        <a:lstStyle/>
        <a:p>
          <a:endParaRPr lang="pl-PL"/>
        </a:p>
      </dgm:t>
    </dgm:pt>
    <dgm:pt modelId="{F83BB5FB-C658-4D51-B790-226A41C89DB5}">
      <dgm:prSet custT="1"/>
      <dgm:spPr/>
      <dgm:t>
        <a:bodyPr/>
        <a:lstStyle/>
        <a:p>
          <a:r>
            <a:rPr lang="pl-PL" sz="1400" dirty="0"/>
            <a:t>Weryfikacja Formularza rekrutacyjnego i zał. przez WUP</a:t>
          </a:r>
        </a:p>
      </dgm:t>
    </dgm:pt>
    <dgm:pt modelId="{9A98ACAB-CD53-40CC-BCFE-1BB93D13D41E}" type="sibTrans" cxnId="{0F134D39-FDDD-4F24-8384-4FDFCCB65E24}">
      <dgm:prSet/>
      <dgm:spPr/>
      <dgm:t>
        <a:bodyPr/>
        <a:lstStyle/>
        <a:p>
          <a:endParaRPr lang="pl-PL"/>
        </a:p>
      </dgm:t>
    </dgm:pt>
    <dgm:pt modelId="{DF7E6590-4402-4FD1-AE2E-C1BB099AE3A0}" type="parTrans" cxnId="{0F134D39-FDDD-4F24-8384-4FDFCCB65E24}">
      <dgm:prSet/>
      <dgm:spPr/>
      <dgm:t>
        <a:bodyPr/>
        <a:lstStyle/>
        <a:p>
          <a:endParaRPr lang="pl-PL"/>
        </a:p>
      </dgm:t>
    </dgm:pt>
    <dgm:pt modelId="{58111302-BED4-41B3-B81E-C01A98E02340}" type="pres">
      <dgm:prSet presAssocID="{74D7677F-0FA9-4DB1-AE60-243635612D13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pl-PL"/>
        </a:p>
      </dgm:t>
    </dgm:pt>
    <dgm:pt modelId="{68D57186-ED52-42B7-8BF8-E68BE38A423F}" type="pres">
      <dgm:prSet presAssocID="{F83BB5FB-C658-4D51-B790-226A41C89DB5}" presName="boxAndChildren" presStyleCnt="0"/>
      <dgm:spPr/>
    </dgm:pt>
    <dgm:pt modelId="{D8294C22-71B0-4508-8222-C44A084D0CE1}" type="pres">
      <dgm:prSet presAssocID="{F83BB5FB-C658-4D51-B790-226A41C89DB5}" presName="parentTextBox" presStyleLbl="node1" presStyleIdx="0" presStyleCnt="4"/>
      <dgm:spPr/>
      <dgm:t>
        <a:bodyPr/>
        <a:lstStyle/>
        <a:p>
          <a:endParaRPr lang="pl-PL"/>
        </a:p>
      </dgm:t>
    </dgm:pt>
    <dgm:pt modelId="{91EA9BCB-0D3F-487A-9E82-7B850D7D44CA}" type="pres">
      <dgm:prSet presAssocID="{F83BB5FB-C658-4D51-B790-226A41C89DB5}" presName="entireBox" presStyleLbl="node1" presStyleIdx="0" presStyleCnt="4"/>
      <dgm:spPr/>
      <dgm:t>
        <a:bodyPr/>
        <a:lstStyle/>
        <a:p>
          <a:endParaRPr lang="pl-PL"/>
        </a:p>
      </dgm:t>
    </dgm:pt>
    <dgm:pt modelId="{5976E449-515D-47EB-AEA8-4630C30EB2D5}" type="pres">
      <dgm:prSet presAssocID="{F83BB5FB-C658-4D51-B790-226A41C89DB5}" presName="descendantBox" presStyleCnt="0"/>
      <dgm:spPr/>
    </dgm:pt>
    <dgm:pt modelId="{DE8E4B3E-8170-4201-9BA1-AEF02D101CE8}" type="pres">
      <dgm:prSet presAssocID="{CEF13242-6F35-481B-A9D8-F2894A624740}" presName="childTextBox" presStyleLbl="fgAccFollowNode1" presStyleIdx="0" presStyleCnt="20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1FBA7F87-7E1B-4B9E-8063-72BA7F36D6FE}" type="pres">
      <dgm:prSet presAssocID="{7F1B42EC-B5BD-439D-A840-F3D438CF1642}" presName="childTextBox" presStyleLbl="fgAccFollowNode1" presStyleIdx="1" presStyleCnt="20" custScaleX="98519" custScaleY="99431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306163B0-3E17-4E8D-BEEA-0EADF001D1A0}" type="pres">
      <dgm:prSet presAssocID="{D43F50C1-3B7F-4F52-8B3A-3474A54EE81D}" presName="childTextBox" presStyleLbl="fgAccFollowNode1" presStyleIdx="2" presStyleCnt="20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50DC7E10-BFAE-40D8-B779-70D3FC29CD90}" type="pres">
      <dgm:prSet presAssocID="{EB76F492-B30D-4846-8AEB-E9AF031AE2CC}" presName="sp" presStyleCnt="0"/>
      <dgm:spPr/>
    </dgm:pt>
    <dgm:pt modelId="{EF274F75-18BE-4D40-B08F-51F0775A0C01}" type="pres">
      <dgm:prSet presAssocID="{603253D9-88D5-4FF7-AFDE-7B86E0F5F990}" presName="arrowAndChildren" presStyleCnt="0"/>
      <dgm:spPr/>
    </dgm:pt>
    <dgm:pt modelId="{76958B1D-9B00-4EF3-9D4D-AA84E29105E7}" type="pres">
      <dgm:prSet presAssocID="{603253D9-88D5-4FF7-AFDE-7B86E0F5F990}" presName="parentTextArrow" presStyleLbl="node1" presStyleIdx="0" presStyleCnt="4"/>
      <dgm:spPr/>
      <dgm:t>
        <a:bodyPr/>
        <a:lstStyle/>
        <a:p>
          <a:endParaRPr lang="pl-PL"/>
        </a:p>
      </dgm:t>
    </dgm:pt>
    <dgm:pt modelId="{ED207C05-54B1-4E6A-967D-A076A3533FDF}" type="pres">
      <dgm:prSet presAssocID="{603253D9-88D5-4FF7-AFDE-7B86E0F5F990}" presName="arrow" presStyleLbl="node1" presStyleIdx="1" presStyleCnt="4"/>
      <dgm:spPr/>
      <dgm:t>
        <a:bodyPr/>
        <a:lstStyle/>
        <a:p>
          <a:endParaRPr lang="pl-PL"/>
        </a:p>
      </dgm:t>
    </dgm:pt>
    <dgm:pt modelId="{C08AAF09-EF28-4060-9455-1A625C57FE88}" type="pres">
      <dgm:prSet presAssocID="{603253D9-88D5-4FF7-AFDE-7B86E0F5F990}" presName="descendantArrow" presStyleCnt="0"/>
      <dgm:spPr/>
    </dgm:pt>
    <dgm:pt modelId="{2DFD0812-F33E-4C19-8460-996043623064}" type="pres">
      <dgm:prSet presAssocID="{2C82D9C3-3A64-444C-B90A-C0710DCAB522}" presName="childTextArrow" presStyleLbl="fgAccFollowNode1" presStyleIdx="3" presStyleCnt="20" custScaleX="107655" custScaleY="103860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165728CE-D295-4AC0-8A66-EFAE3719AAA1}" type="pres">
      <dgm:prSet presAssocID="{DFBD6B1A-6064-4053-9736-93D5B7997B42}" presName="childTextArrow" presStyleLbl="fgAccFollowNode1" presStyleIdx="4" presStyleCnt="20" custScaleX="59431" custScaleY="100707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C53B6761-9C0C-4FC1-A2BC-B186DEDFE0F9}" type="pres">
      <dgm:prSet presAssocID="{2C75E965-D7E7-47F4-BC0D-674D4AA80BC9}" presName="childTextArrow" presStyleLbl="fgAccFollowNode1" presStyleIdx="5" presStyleCnt="20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0DC7E573-76B1-4741-9878-1E5505B48013}" type="pres">
      <dgm:prSet presAssocID="{6D0EF2DA-B78B-44E5-BFCD-69CB9774511D}" presName="childTextArrow" presStyleLbl="fgAccFollowNode1" presStyleIdx="6" presStyleCnt="20" custScaleX="116462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C0721034-6D42-44C4-BA90-39DA524086A6}" type="pres">
      <dgm:prSet presAssocID="{E5FE2172-C55B-4294-BF46-4E3E7A34CD03}" presName="childTextArrow" presStyleLbl="fgAccFollowNode1" presStyleIdx="7" presStyleCnt="20" custScaleX="63115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A8C0B39B-B311-47ED-B555-35E104960BA2}" type="pres">
      <dgm:prSet presAssocID="{D1CB7BBF-CC4E-488A-A3E3-B2C492E52625}" presName="childTextArrow" presStyleLbl="fgAccFollowNode1" presStyleIdx="8" presStyleCnt="20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0A229F76-21DD-48D7-A0F3-C93A7A8AE648}" type="pres">
      <dgm:prSet presAssocID="{53F1AFCD-99C1-4E3D-9716-6DFDC0F2B02C}" presName="childTextArrow" presStyleLbl="fgAccFollowNode1" presStyleIdx="9" presStyleCnt="20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3CD5CF9C-5AEE-4A84-BF8B-A1E98518995C}" type="pres">
      <dgm:prSet presAssocID="{5AE302E2-0DA5-47A1-8E72-C7C31B2CF81B}" presName="childTextArrow" presStyleLbl="fgAccFollowNode1" presStyleIdx="10" presStyleCnt="20" custScaleX="104803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0F508D9C-6785-477B-BCBA-8C7725A1511D}" type="pres">
      <dgm:prSet presAssocID="{76A03517-17E0-44D1-A609-E9B3CA6BF891}" presName="childTextArrow" presStyleLbl="fgAccFollowNode1" presStyleIdx="11" presStyleCnt="20" custScaleX="107255" custScaleY="166120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36547C15-9845-46FE-9688-E0B7069894F3}" type="pres">
      <dgm:prSet presAssocID="{122BD95E-025A-4430-BA86-4B97E4C3EC43}" presName="childTextArrow" presStyleLbl="fgAccFollowNode1" presStyleIdx="12" presStyleCnt="20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C433D918-4701-4D58-8BE2-9B9BC8509323}" type="pres">
      <dgm:prSet presAssocID="{C449EA04-D8AA-4583-A3E5-BD856D634EC0}" presName="sp" presStyleCnt="0"/>
      <dgm:spPr/>
    </dgm:pt>
    <dgm:pt modelId="{27D537FD-5409-4702-A75B-4B199B70C3D5}" type="pres">
      <dgm:prSet presAssocID="{DA62FCD8-BBE8-4BCC-99E8-8B86F96FE735}" presName="arrowAndChildren" presStyleCnt="0"/>
      <dgm:spPr/>
    </dgm:pt>
    <dgm:pt modelId="{09028906-6EB6-4FCA-89E6-55D6190A63C4}" type="pres">
      <dgm:prSet presAssocID="{DA62FCD8-BBE8-4BCC-99E8-8B86F96FE735}" presName="parentTextArrow" presStyleLbl="node1" presStyleIdx="1" presStyleCnt="4"/>
      <dgm:spPr/>
      <dgm:t>
        <a:bodyPr/>
        <a:lstStyle/>
        <a:p>
          <a:endParaRPr lang="pl-PL"/>
        </a:p>
      </dgm:t>
    </dgm:pt>
    <dgm:pt modelId="{1D2824A1-A80A-4991-8B6E-343092D67622}" type="pres">
      <dgm:prSet presAssocID="{DA62FCD8-BBE8-4BCC-99E8-8B86F96FE735}" presName="arrow" presStyleLbl="node1" presStyleIdx="2" presStyleCnt="4" custLinFactNeighborY="665"/>
      <dgm:spPr/>
      <dgm:t>
        <a:bodyPr/>
        <a:lstStyle/>
        <a:p>
          <a:endParaRPr lang="pl-PL"/>
        </a:p>
      </dgm:t>
    </dgm:pt>
    <dgm:pt modelId="{ED0F5F76-B5ED-4101-8F66-F5F5072AA0F6}" type="pres">
      <dgm:prSet presAssocID="{DA62FCD8-BBE8-4BCC-99E8-8B86F96FE735}" presName="descendantArrow" presStyleCnt="0"/>
      <dgm:spPr/>
    </dgm:pt>
    <dgm:pt modelId="{2A669C2F-D3AB-4DAF-83FB-2C151F30546D}" type="pres">
      <dgm:prSet presAssocID="{92FDE505-8EAA-431C-8C99-0ED98091C3E1}" presName="childTextArrow" presStyleLbl="fgAccFollowNode1" presStyleIdx="13" presStyleCnt="20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F718185A-E5C6-475E-AC11-39EE6CE25A90}" type="pres">
      <dgm:prSet presAssocID="{FE722C10-5318-4E0F-B874-E06DF762DB85}" presName="childTextArrow" presStyleLbl="fgAccFollowNode1" presStyleIdx="14" presStyleCnt="20" custLinFactX="576" custLinFactNeighborX="100000" custLinFactNeighborY="2224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0EB206A3-46AD-4B15-9333-D5FDB7FB1DEF}" type="pres">
      <dgm:prSet presAssocID="{A9CA376C-485B-498A-B5F1-44A8AA8F3DEC}" presName="childTextArrow" presStyleLbl="fgAccFollowNode1" presStyleIdx="15" presStyleCnt="20" custLinFactNeighborX="-99525" custLinFactNeighborY="-1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A7B3BC51-477F-4B9F-82BD-740FBA0EAF60}" type="pres">
      <dgm:prSet presAssocID="{AB5C62F0-4821-4BAE-83C2-C52A8D14DF3E}" presName="sp" presStyleCnt="0"/>
      <dgm:spPr/>
    </dgm:pt>
    <dgm:pt modelId="{57B475AB-C4BF-487E-B1ED-90D5EEE7C600}" type="pres">
      <dgm:prSet presAssocID="{74946F78-AB05-4B2C-8CB3-A84E27580F6E}" presName="arrowAndChildren" presStyleCnt="0"/>
      <dgm:spPr/>
    </dgm:pt>
    <dgm:pt modelId="{62267785-A81C-4049-856C-517A8914320D}" type="pres">
      <dgm:prSet presAssocID="{74946F78-AB05-4B2C-8CB3-A84E27580F6E}" presName="parentTextArrow" presStyleLbl="node1" presStyleIdx="2" presStyleCnt="4"/>
      <dgm:spPr/>
      <dgm:t>
        <a:bodyPr/>
        <a:lstStyle/>
        <a:p>
          <a:endParaRPr lang="pl-PL"/>
        </a:p>
      </dgm:t>
    </dgm:pt>
    <dgm:pt modelId="{F2F507F8-A94E-4DE3-9290-F0C7D60F06D2}" type="pres">
      <dgm:prSet presAssocID="{74946F78-AB05-4B2C-8CB3-A84E27580F6E}" presName="arrow" presStyleLbl="node1" presStyleIdx="3" presStyleCnt="4" custLinFactNeighborX="143" custLinFactNeighborY="-15956"/>
      <dgm:spPr/>
      <dgm:t>
        <a:bodyPr/>
        <a:lstStyle/>
        <a:p>
          <a:endParaRPr lang="pl-PL"/>
        </a:p>
      </dgm:t>
    </dgm:pt>
    <dgm:pt modelId="{7A7BBF25-5EE0-4EE6-AF52-0D2AB6253E93}" type="pres">
      <dgm:prSet presAssocID="{74946F78-AB05-4B2C-8CB3-A84E27580F6E}" presName="descendantArrow" presStyleCnt="0"/>
      <dgm:spPr/>
    </dgm:pt>
    <dgm:pt modelId="{34487281-B4B9-41CD-A1E9-C7412E412063}" type="pres">
      <dgm:prSet presAssocID="{864F0C8F-2880-456F-A909-3CB8786C85EE}" presName="childTextArrow" presStyleLbl="fgAccFollowNode1" presStyleIdx="16" presStyleCnt="20" custScaleY="118001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285BBBF5-4A15-41EA-867B-66AAE964FFA0}" type="pres">
      <dgm:prSet presAssocID="{C4566C2D-FAC5-4839-80CA-1F3AA49DA326}" presName="childTextArrow" presStyleLbl="fgAccFollowNode1" presStyleIdx="17" presStyleCnt="20" custScaleY="131342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DD0AA82A-C7F4-4F05-984E-1B0E93997748}" type="pres">
      <dgm:prSet presAssocID="{9155E3A1-BD9B-4024-A00F-A4E381FF1CCF}" presName="childTextArrow" presStyleLbl="fgAccFollowNode1" presStyleIdx="18" presStyleCnt="20" custScaleY="122449" custLinFactNeighborY="2223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B3A861F4-0D22-44C9-8BBA-67D99A34CED3}" type="pres">
      <dgm:prSet presAssocID="{C4E827AA-C476-4F64-BB0F-75441552FC01}" presName="childTextArrow" presStyleLbl="fgAccFollowNode1" presStyleIdx="19" presStyleCnt="20" custScaleY="126895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</dgm:ptLst>
  <dgm:cxnLst>
    <dgm:cxn modelId="{CB9C9A1C-674B-401E-A52F-3297620E72E6}" srcId="{74946F78-AB05-4B2C-8CB3-A84E27580F6E}" destId="{864F0C8F-2880-456F-A909-3CB8786C85EE}" srcOrd="0" destOrd="0" parTransId="{53EB67BC-FED2-477C-AC87-6FA9C798CB6A}" sibTransId="{2AA7FC55-D106-47BF-9C0A-4E30A28E24F0}"/>
    <dgm:cxn modelId="{41AB0A1A-4074-4056-9736-C68F94B17249}" type="presOf" srcId="{C4E827AA-C476-4F64-BB0F-75441552FC01}" destId="{B3A861F4-0D22-44C9-8BBA-67D99A34CED3}" srcOrd="0" destOrd="0" presId="urn:microsoft.com/office/officeart/2005/8/layout/process4"/>
    <dgm:cxn modelId="{C8A3E25A-EAE2-42C9-9E59-A2DE11E5C76D}" type="presOf" srcId="{F83BB5FB-C658-4D51-B790-226A41C89DB5}" destId="{D8294C22-71B0-4508-8222-C44A084D0CE1}" srcOrd="0" destOrd="0" presId="urn:microsoft.com/office/officeart/2005/8/layout/process4"/>
    <dgm:cxn modelId="{CEFB97DB-14BA-4F31-831B-DB1A16303C03}" srcId="{F83BB5FB-C658-4D51-B790-226A41C89DB5}" destId="{CEF13242-6F35-481B-A9D8-F2894A624740}" srcOrd="0" destOrd="0" parTransId="{BEE5A347-1EC5-4307-93D0-8B633F4F4854}" sibTransId="{1D262280-3ED0-4904-A407-49D522BED770}"/>
    <dgm:cxn modelId="{EDD3A9B6-0C66-47A2-9EA9-271B1D71D6C0}" srcId="{603253D9-88D5-4FF7-AFDE-7B86E0F5F990}" destId="{6D0EF2DA-B78B-44E5-BFCD-69CB9774511D}" srcOrd="3" destOrd="0" parTransId="{B259908B-38E1-496C-9F5A-4478A3EDD5D0}" sibTransId="{2DF2CFA4-1866-40D8-8DA2-A1467E38E0C6}"/>
    <dgm:cxn modelId="{A2B9DC7D-C052-4624-934A-B87744FC831C}" type="presOf" srcId="{FE722C10-5318-4E0F-B874-E06DF762DB85}" destId="{F718185A-E5C6-475E-AC11-39EE6CE25A90}" srcOrd="0" destOrd="0" presId="urn:microsoft.com/office/officeart/2005/8/layout/process4"/>
    <dgm:cxn modelId="{0F4D4B02-F521-4454-B893-8E39A4F8B0B9}" type="presOf" srcId="{53F1AFCD-99C1-4E3D-9716-6DFDC0F2B02C}" destId="{0A229F76-21DD-48D7-A0F3-C93A7A8AE648}" srcOrd="0" destOrd="0" presId="urn:microsoft.com/office/officeart/2005/8/layout/process4"/>
    <dgm:cxn modelId="{76E88252-A36E-4FC9-83E0-62400768F554}" srcId="{F83BB5FB-C658-4D51-B790-226A41C89DB5}" destId="{7F1B42EC-B5BD-439D-A840-F3D438CF1642}" srcOrd="1" destOrd="0" parTransId="{F954F6AD-B1E7-444E-B346-384F9532FF23}" sibTransId="{04736F76-ECEC-4185-99D5-1AC1F647DEEF}"/>
    <dgm:cxn modelId="{819D6F7B-9C30-4313-851C-3571FAEB18D6}" type="presOf" srcId="{C4566C2D-FAC5-4839-80CA-1F3AA49DA326}" destId="{285BBBF5-4A15-41EA-867B-66AAE964FFA0}" srcOrd="0" destOrd="0" presId="urn:microsoft.com/office/officeart/2005/8/layout/process4"/>
    <dgm:cxn modelId="{B85253D5-CF4C-4F7B-B5E8-971E907387B2}" srcId="{603253D9-88D5-4FF7-AFDE-7B86E0F5F990}" destId="{53F1AFCD-99C1-4E3D-9716-6DFDC0F2B02C}" srcOrd="6" destOrd="0" parTransId="{052BC213-1B84-4039-A7F2-6637A40BC78D}" sibTransId="{657DCE2B-C411-4C8D-BE74-071BF4E654E7}"/>
    <dgm:cxn modelId="{3188DA8A-3BB8-4D61-8CB9-60D16972C7CE}" type="presOf" srcId="{2C75E965-D7E7-47F4-BC0D-674D4AA80BC9}" destId="{C53B6761-9C0C-4FC1-A2BC-B186DEDFE0F9}" srcOrd="0" destOrd="0" presId="urn:microsoft.com/office/officeart/2005/8/layout/process4"/>
    <dgm:cxn modelId="{C8E9FF3A-93F8-4ADD-9B12-70ECD63F91A0}" srcId="{74946F78-AB05-4B2C-8CB3-A84E27580F6E}" destId="{9155E3A1-BD9B-4024-A00F-A4E381FF1CCF}" srcOrd="2" destOrd="0" parTransId="{B1EE5804-6DC0-4296-AA0A-EF9585C1D83D}" sibTransId="{83CA052B-5A69-43E5-A048-CF11F2E7EE96}"/>
    <dgm:cxn modelId="{D3E5EBC5-D900-4141-BFAD-28E56B68B9DF}" type="presOf" srcId="{9155E3A1-BD9B-4024-A00F-A4E381FF1CCF}" destId="{DD0AA82A-C7F4-4F05-984E-1B0E93997748}" srcOrd="0" destOrd="0" presId="urn:microsoft.com/office/officeart/2005/8/layout/process4"/>
    <dgm:cxn modelId="{0F134D39-FDDD-4F24-8384-4FDFCCB65E24}" srcId="{74D7677F-0FA9-4DB1-AE60-243635612D13}" destId="{F83BB5FB-C658-4D51-B790-226A41C89DB5}" srcOrd="3" destOrd="0" parTransId="{DF7E6590-4402-4FD1-AE2E-C1BB099AE3A0}" sibTransId="{9A98ACAB-CD53-40CC-BCFE-1BB93D13D41E}"/>
    <dgm:cxn modelId="{6AE9B088-711A-40E5-9DDA-C1E0635F8CF8}" type="presOf" srcId="{DA62FCD8-BBE8-4BCC-99E8-8B86F96FE735}" destId="{09028906-6EB6-4FCA-89E6-55D6190A63C4}" srcOrd="0" destOrd="0" presId="urn:microsoft.com/office/officeart/2005/8/layout/process4"/>
    <dgm:cxn modelId="{39ED8814-260A-4420-8943-13DE48AE0ADB}" srcId="{74D7677F-0FA9-4DB1-AE60-243635612D13}" destId="{74946F78-AB05-4B2C-8CB3-A84E27580F6E}" srcOrd="0" destOrd="0" parTransId="{7977D26F-45F7-4668-A11F-7762C500C319}" sibTransId="{AB5C62F0-4821-4BAE-83C2-C52A8D14DF3E}"/>
    <dgm:cxn modelId="{3A849DA7-BE8C-4A30-8222-EB2BFC67FA36}" type="presOf" srcId="{D1CB7BBF-CC4E-488A-A3E3-B2C492E52625}" destId="{A8C0B39B-B311-47ED-B555-35E104960BA2}" srcOrd="0" destOrd="0" presId="urn:microsoft.com/office/officeart/2005/8/layout/process4"/>
    <dgm:cxn modelId="{3CCF9242-D8F7-448E-AE12-C854EDB7107C}" type="presOf" srcId="{76A03517-17E0-44D1-A609-E9B3CA6BF891}" destId="{0F508D9C-6785-477B-BCBA-8C7725A1511D}" srcOrd="0" destOrd="0" presId="urn:microsoft.com/office/officeart/2005/8/layout/process4"/>
    <dgm:cxn modelId="{ACC67236-25DC-46B0-9108-970CDDC1FFAB}" type="presOf" srcId="{6D0EF2DA-B78B-44E5-BFCD-69CB9774511D}" destId="{0DC7E573-76B1-4741-9878-1E5505B48013}" srcOrd="0" destOrd="0" presId="urn:microsoft.com/office/officeart/2005/8/layout/process4"/>
    <dgm:cxn modelId="{2BFB9073-505F-4022-A217-3886FF8F1EBC}" type="presOf" srcId="{122BD95E-025A-4430-BA86-4B97E4C3EC43}" destId="{36547C15-9845-46FE-9688-E0B7069894F3}" srcOrd="0" destOrd="0" presId="urn:microsoft.com/office/officeart/2005/8/layout/process4"/>
    <dgm:cxn modelId="{2D00EDBC-06B0-4F9E-965B-88B163A27ABA}" type="presOf" srcId="{A9CA376C-485B-498A-B5F1-44A8AA8F3DEC}" destId="{0EB206A3-46AD-4B15-9333-D5FDB7FB1DEF}" srcOrd="0" destOrd="0" presId="urn:microsoft.com/office/officeart/2005/8/layout/process4"/>
    <dgm:cxn modelId="{9D20F282-304E-4737-AC37-3599518018BC}" srcId="{74946F78-AB05-4B2C-8CB3-A84E27580F6E}" destId="{C4E827AA-C476-4F64-BB0F-75441552FC01}" srcOrd="3" destOrd="0" parTransId="{19F23210-9CB2-4BCD-A42B-CAC5C95E9B39}" sibTransId="{77427498-F833-4C0C-8601-0F14170FAF70}"/>
    <dgm:cxn modelId="{D5D21D8D-2B64-4DEA-9EE9-F5AAEA532C82}" srcId="{603253D9-88D5-4FF7-AFDE-7B86E0F5F990}" destId="{5AE302E2-0DA5-47A1-8E72-C7C31B2CF81B}" srcOrd="7" destOrd="0" parTransId="{540A3BED-8716-4BBB-8E6A-CA6CA77A6336}" sibTransId="{61AE75C2-5A74-413C-9E1A-F94DA43A94EB}"/>
    <dgm:cxn modelId="{2BC1321C-4298-4CC1-9464-A6FDA5875B9F}" srcId="{603253D9-88D5-4FF7-AFDE-7B86E0F5F990}" destId="{122BD95E-025A-4430-BA86-4B97E4C3EC43}" srcOrd="9" destOrd="0" parTransId="{8DCF8F23-48CC-418F-ACB6-42761190D544}" sibTransId="{0E08A8B5-1964-4C81-9C0C-D5191E92FF1C}"/>
    <dgm:cxn modelId="{E62351D9-6D4C-41A1-9084-F31085F53BCA}" srcId="{603253D9-88D5-4FF7-AFDE-7B86E0F5F990}" destId="{2C75E965-D7E7-47F4-BC0D-674D4AA80BC9}" srcOrd="2" destOrd="0" parTransId="{A33AB27F-B677-4644-AEA2-57FBA64DA239}" sibTransId="{EFAE12CA-B061-4E58-90F5-BB51273BF7DD}"/>
    <dgm:cxn modelId="{1AE0AF80-8CD2-40F9-97B1-3183CC9012CA}" srcId="{74D7677F-0FA9-4DB1-AE60-243635612D13}" destId="{603253D9-88D5-4FF7-AFDE-7B86E0F5F990}" srcOrd="2" destOrd="0" parTransId="{22B8C61F-B87E-4B18-B3CD-1222201B54AB}" sibTransId="{EB76F492-B30D-4846-8AEB-E9AF031AE2CC}"/>
    <dgm:cxn modelId="{7722FA5D-F5F7-467C-B1F7-900FB0DA6F6F}" type="presOf" srcId="{CEF13242-6F35-481B-A9D8-F2894A624740}" destId="{DE8E4B3E-8170-4201-9BA1-AEF02D101CE8}" srcOrd="0" destOrd="0" presId="urn:microsoft.com/office/officeart/2005/8/layout/process4"/>
    <dgm:cxn modelId="{AA2043B8-503C-45D3-BA97-BCBE60EF0B9E}" srcId="{74946F78-AB05-4B2C-8CB3-A84E27580F6E}" destId="{C4566C2D-FAC5-4839-80CA-1F3AA49DA326}" srcOrd="1" destOrd="0" parTransId="{4664D71C-36A0-4978-8CF7-8CD07C665899}" sibTransId="{BE56937B-7085-4ACC-A369-E5CF5F8F3AC5}"/>
    <dgm:cxn modelId="{825B8112-6C5E-4618-AE72-97158DB744BE}" srcId="{DA62FCD8-BBE8-4BCC-99E8-8B86F96FE735}" destId="{A9CA376C-485B-498A-B5F1-44A8AA8F3DEC}" srcOrd="2" destOrd="0" parTransId="{5EB6E915-CF8A-4667-8527-A00CC140679D}" sibTransId="{72523F21-C116-47E6-8029-28A5DC0EDCC9}"/>
    <dgm:cxn modelId="{246484F5-F7C2-4417-97AC-D1166D1CB34C}" type="presOf" srcId="{DFBD6B1A-6064-4053-9736-93D5B7997B42}" destId="{165728CE-D295-4AC0-8A66-EFAE3719AAA1}" srcOrd="0" destOrd="0" presId="urn:microsoft.com/office/officeart/2005/8/layout/process4"/>
    <dgm:cxn modelId="{D06D5EE1-B7BC-410B-8A6D-1318160F4BAE}" srcId="{603253D9-88D5-4FF7-AFDE-7B86E0F5F990}" destId="{2C82D9C3-3A64-444C-B90A-C0710DCAB522}" srcOrd="0" destOrd="0" parTransId="{28446389-A6C9-4C33-B837-99A6D9B79178}" sibTransId="{E708C1A1-DC46-4524-AB73-FD120E80A898}"/>
    <dgm:cxn modelId="{D9AA8B78-D93D-450D-ABB3-995C18F0C819}" type="presOf" srcId="{74946F78-AB05-4B2C-8CB3-A84E27580F6E}" destId="{F2F507F8-A94E-4DE3-9290-F0C7D60F06D2}" srcOrd="1" destOrd="0" presId="urn:microsoft.com/office/officeart/2005/8/layout/process4"/>
    <dgm:cxn modelId="{F728D05F-DD1F-4CFF-8598-DFFD642CE5D0}" type="presOf" srcId="{603253D9-88D5-4FF7-AFDE-7B86E0F5F990}" destId="{76958B1D-9B00-4EF3-9D4D-AA84E29105E7}" srcOrd="0" destOrd="0" presId="urn:microsoft.com/office/officeart/2005/8/layout/process4"/>
    <dgm:cxn modelId="{4605513C-0B40-4B6D-8A2E-63157644E5A9}" type="presOf" srcId="{74D7677F-0FA9-4DB1-AE60-243635612D13}" destId="{58111302-BED4-41B3-B81E-C01A98E02340}" srcOrd="0" destOrd="0" presId="urn:microsoft.com/office/officeart/2005/8/layout/process4"/>
    <dgm:cxn modelId="{336F200B-72F4-4F5B-8715-A60037E798A1}" type="presOf" srcId="{92FDE505-8EAA-431C-8C99-0ED98091C3E1}" destId="{2A669C2F-D3AB-4DAF-83FB-2C151F30546D}" srcOrd="0" destOrd="0" presId="urn:microsoft.com/office/officeart/2005/8/layout/process4"/>
    <dgm:cxn modelId="{C0E96556-A215-4640-B813-DF13271BFE61}" srcId="{603253D9-88D5-4FF7-AFDE-7B86E0F5F990}" destId="{D1CB7BBF-CC4E-488A-A3E3-B2C492E52625}" srcOrd="5" destOrd="0" parTransId="{9A00F2F8-8492-4119-BD0C-2B908BCAE18A}" sibTransId="{0061DD7F-2C52-44ED-9AA1-1459397FFB27}"/>
    <dgm:cxn modelId="{8D5BD12A-8625-4130-AE59-FDC1A961E1B0}" srcId="{F83BB5FB-C658-4D51-B790-226A41C89DB5}" destId="{D43F50C1-3B7F-4F52-8B3A-3474A54EE81D}" srcOrd="2" destOrd="0" parTransId="{239BCD84-E79E-44A7-8986-0B5E3E87E7D8}" sibTransId="{5739AB46-73C8-4C67-BF8E-3B6B27DBBD45}"/>
    <dgm:cxn modelId="{D9E4D644-1203-4CEB-B583-BD016CA82F90}" srcId="{603253D9-88D5-4FF7-AFDE-7B86E0F5F990}" destId="{E5FE2172-C55B-4294-BF46-4E3E7A34CD03}" srcOrd="4" destOrd="0" parTransId="{6A367B61-2C1D-45A7-8D9C-F8A639BDBD71}" sibTransId="{0368E999-EB3E-46F6-9B60-2FC009AEE2AB}"/>
    <dgm:cxn modelId="{71D3E916-FA09-445F-89F1-7EB629920E0E}" type="presOf" srcId="{864F0C8F-2880-456F-A909-3CB8786C85EE}" destId="{34487281-B4B9-41CD-A1E9-C7412E412063}" srcOrd="0" destOrd="0" presId="urn:microsoft.com/office/officeart/2005/8/layout/process4"/>
    <dgm:cxn modelId="{8BD7EB56-4E72-45EA-BADD-8639EFD69C23}" srcId="{DA62FCD8-BBE8-4BCC-99E8-8B86F96FE735}" destId="{92FDE505-8EAA-431C-8C99-0ED98091C3E1}" srcOrd="0" destOrd="0" parTransId="{661BEBA0-FA25-4DD1-AB56-9A2BDE34481D}" sibTransId="{E9E0DE91-1D1B-4AC8-8916-4065B246E4E7}"/>
    <dgm:cxn modelId="{ADD54C83-23EB-471F-A7C8-9AFA28DBBC48}" type="presOf" srcId="{74946F78-AB05-4B2C-8CB3-A84E27580F6E}" destId="{62267785-A81C-4049-856C-517A8914320D}" srcOrd="0" destOrd="0" presId="urn:microsoft.com/office/officeart/2005/8/layout/process4"/>
    <dgm:cxn modelId="{65783FE4-AA80-4DD5-A18B-51709BD843B8}" type="presOf" srcId="{5AE302E2-0DA5-47A1-8E72-C7C31B2CF81B}" destId="{3CD5CF9C-5AEE-4A84-BF8B-A1E98518995C}" srcOrd="0" destOrd="0" presId="urn:microsoft.com/office/officeart/2005/8/layout/process4"/>
    <dgm:cxn modelId="{BEDACE56-1F7F-45C8-B180-97A7BBEF1E57}" type="presOf" srcId="{603253D9-88D5-4FF7-AFDE-7B86E0F5F990}" destId="{ED207C05-54B1-4E6A-967D-A076A3533FDF}" srcOrd="1" destOrd="0" presId="urn:microsoft.com/office/officeart/2005/8/layout/process4"/>
    <dgm:cxn modelId="{4C08A4EF-8D88-4C96-A4BC-88EF608FDEA3}" srcId="{603253D9-88D5-4FF7-AFDE-7B86E0F5F990}" destId="{DFBD6B1A-6064-4053-9736-93D5B7997B42}" srcOrd="1" destOrd="0" parTransId="{D348ED83-62B9-4930-9396-30118B0AD3A0}" sibTransId="{6D1FA129-D3BB-4F66-BA7E-7112DDCDE5AB}"/>
    <dgm:cxn modelId="{39CBEFC5-F83D-4832-B23D-74E590748ACB}" type="presOf" srcId="{F83BB5FB-C658-4D51-B790-226A41C89DB5}" destId="{91EA9BCB-0D3F-487A-9E82-7B850D7D44CA}" srcOrd="1" destOrd="0" presId="urn:microsoft.com/office/officeart/2005/8/layout/process4"/>
    <dgm:cxn modelId="{7400AA24-4395-408A-9262-600C78377E13}" srcId="{DA62FCD8-BBE8-4BCC-99E8-8B86F96FE735}" destId="{FE722C10-5318-4E0F-B874-E06DF762DB85}" srcOrd="1" destOrd="0" parTransId="{A6D61DC7-3D88-4246-B86E-D4DCF3B48C81}" sibTransId="{2B21A774-5DEF-40BD-BEC5-44B24B55DF7C}"/>
    <dgm:cxn modelId="{A8F0511C-395E-42F7-9481-B3EBD19937E0}" type="presOf" srcId="{DA62FCD8-BBE8-4BCC-99E8-8B86F96FE735}" destId="{1D2824A1-A80A-4991-8B6E-343092D67622}" srcOrd="1" destOrd="0" presId="urn:microsoft.com/office/officeart/2005/8/layout/process4"/>
    <dgm:cxn modelId="{B645C720-B343-44DA-BB56-A0464240222A}" srcId="{603253D9-88D5-4FF7-AFDE-7B86E0F5F990}" destId="{76A03517-17E0-44D1-A609-E9B3CA6BF891}" srcOrd="8" destOrd="0" parTransId="{4C4FBEAB-FC5E-4464-BD86-13D493796CB3}" sibTransId="{E9849861-E0D3-4C67-AA57-A17AB6EDA33D}"/>
    <dgm:cxn modelId="{5171A776-9F02-4BAF-AE1F-8966250116DD}" srcId="{74D7677F-0FA9-4DB1-AE60-243635612D13}" destId="{DA62FCD8-BBE8-4BCC-99E8-8B86F96FE735}" srcOrd="1" destOrd="0" parTransId="{875DAB46-3219-4928-BC8B-D4239170568D}" sibTransId="{C449EA04-D8AA-4583-A3E5-BD856D634EC0}"/>
    <dgm:cxn modelId="{CA0DACD7-A9E3-41E8-A156-EFFBCA34A468}" type="presOf" srcId="{7F1B42EC-B5BD-439D-A840-F3D438CF1642}" destId="{1FBA7F87-7E1B-4B9E-8063-72BA7F36D6FE}" srcOrd="0" destOrd="0" presId="urn:microsoft.com/office/officeart/2005/8/layout/process4"/>
    <dgm:cxn modelId="{C2438CAE-7169-4BBE-BEFC-A50FCCF531CF}" type="presOf" srcId="{E5FE2172-C55B-4294-BF46-4E3E7A34CD03}" destId="{C0721034-6D42-44C4-BA90-39DA524086A6}" srcOrd="0" destOrd="0" presId="urn:microsoft.com/office/officeart/2005/8/layout/process4"/>
    <dgm:cxn modelId="{5FAAB083-52CE-4AA9-9EA7-646E60F2D102}" type="presOf" srcId="{D43F50C1-3B7F-4F52-8B3A-3474A54EE81D}" destId="{306163B0-3E17-4E8D-BEEA-0EADF001D1A0}" srcOrd="0" destOrd="0" presId="urn:microsoft.com/office/officeart/2005/8/layout/process4"/>
    <dgm:cxn modelId="{B187DA6E-6D29-49F0-BF95-DA041FA17FEC}" type="presOf" srcId="{2C82D9C3-3A64-444C-B90A-C0710DCAB522}" destId="{2DFD0812-F33E-4C19-8460-996043623064}" srcOrd="0" destOrd="0" presId="urn:microsoft.com/office/officeart/2005/8/layout/process4"/>
    <dgm:cxn modelId="{3CE67E76-483D-4234-A585-17852991975C}" type="presParOf" srcId="{58111302-BED4-41B3-B81E-C01A98E02340}" destId="{68D57186-ED52-42B7-8BF8-E68BE38A423F}" srcOrd="0" destOrd="0" presId="urn:microsoft.com/office/officeart/2005/8/layout/process4"/>
    <dgm:cxn modelId="{0ACACD5E-14E3-4861-B65E-02BF182C836F}" type="presParOf" srcId="{68D57186-ED52-42B7-8BF8-E68BE38A423F}" destId="{D8294C22-71B0-4508-8222-C44A084D0CE1}" srcOrd="0" destOrd="0" presId="urn:microsoft.com/office/officeart/2005/8/layout/process4"/>
    <dgm:cxn modelId="{54150852-70F8-4BD1-A4C6-A86056AA636C}" type="presParOf" srcId="{68D57186-ED52-42B7-8BF8-E68BE38A423F}" destId="{91EA9BCB-0D3F-487A-9E82-7B850D7D44CA}" srcOrd="1" destOrd="0" presId="urn:microsoft.com/office/officeart/2005/8/layout/process4"/>
    <dgm:cxn modelId="{3F31B83C-F261-438C-B1E5-3F24A95A59A9}" type="presParOf" srcId="{68D57186-ED52-42B7-8BF8-E68BE38A423F}" destId="{5976E449-515D-47EB-AEA8-4630C30EB2D5}" srcOrd="2" destOrd="0" presId="urn:microsoft.com/office/officeart/2005/8/layout/process4"/>
    <dgm:cxn modelId="{B9B3988F-0C96-44EE-B9C9-FCF89CCF1310}" type="presParOf" srcId="{5976E449-515D-47EB-AEA8-4630C30EB2D5}" destId="{DE8E4B3E-8170-4201-9BA1-AEF02D101CE8}" srcOrd="0" destOrd="0" presId="urn:microsoft.com/office/officeart/2005/8/layout/process4"/>
    <dgm:cxn modelId="{043B4352-C56D-4883-8BC7-E848558A19DC}" type="presParOf" srcId="{5976E449-515D-47EB-AEA8-4630C30EB2D5}" destId="{1FBA7F87-7E1B-4B9E-8063-72BA7F36D6FE}" srcOrd="1" destOrd="0" presId="urn:microsoft.com/office/officeart/2005/8/layout/process4"/>
    <dgm:cxn modelId="{A9BB9333-FCD5-4D5C-99CF-3C2EEE055F42}" type="presParOf" srcId="{5976E449-515D-47EB-AEA8-4630C30EB2D5}" destId="{306163B0-3E17-4E8D-BEEA-0EADF001D1A0}" srcOrd="2" destOrd="0" presId="urn:microsoft.com/office/officeart/2005/8/layout/process4"/>
    <dgm:cxn modelId="{33EE56F6-3C8C-494E-87A5-5B63A53112D1}" type="presParOf" srcId="{58111302-BED4-41B3-B81E-C01A98E02340}" destId="{50DC7E10-BFAE-40D8-B779-70D3FC29CD90}" srcOrd="1" destOrd="0" presId="urn:microsoft.com/office/officeart/2005/8/layout/process4"/>
    <dgm:cxn modelId="{7065040A-160B-48E5-8DE0-F2D06F51D82D}" type="presParOf" srcId="{58111302-BED4-41B3-B81E-C01A98E02340}" destId="{EF274F75-18BE-4D40-B08F-51F0775A0C01}" srcOrd="2" destOrd="0" presId="urn:microsoft.com/office/officeart/2005/8/layout/process4"/>
    <dgm:cxn modelId="{BC6E9783-04CF-4A87-9C73-90B0FFDF1A23}" type="presParOf" srcId="{EF274F75-18BE-4D40-B08F-51F0775A0C01}" destId="{76958B1D-9B00-4EF3-9D4D-AA84E29105E7}" srcOrd="0" destOrd="0" presId="urn:microsoft.com/office/officeart/2005/8/layout/process4"/>
    <dgm:cxn modelId="{215733EB-862B-4C4E-A9D7-EB0A5F3DEAA1}" type="presParOf" srcId="{EF274F75-18BE-4D40-B08F-51F0775A0C01}" destId="{ED207C05-54B1-4E6A-967D-A076A3533FDF}" srcOrd="1" destOrd="0" presId="urn:microsoft.com/office/officeart/2005/8/layout/process4"/>
    <dgm:cxn modelId="{6CFA2C04-8E3C-495A-AC3D-FD3E3D727D12}" type="presParOf" srcId="{EF274F75-18BE-4D40-B08F-51F0775A0C01}" destId="{C08AAF09-EF28-4060-9455-1A625C57FE88}" srcOrd="2" destOrd="0" presId="urn:microsoft.com/office/officeart/2005/8/layout/process4"/>
    <dgm:cxn modelId="{3987A12D-BA8F-4CAE-8C37-4220AB020181}" type="presParOf" srcId="{C08AAF09-EF28-4060-9455-1A625C57FE88}" destId="{2DFD0812-F33E-4C19-8460-996043623064}" srcOrd="0" destOrd="0" presId="urn:microsoft.com/office/officeart/2005/8/layout/process4"/>
    <dgm:cxn modelId="{7D9CB343-C709-41E2-8A3D-42AFD706E333}" type="presParOf" srcId="{C08AAF09-EF28-4060-9455-1A625C57FE88}" destId="{165728CE-D295-4AC0-8A66-EFAE3719AAA1}" srcOrd="1" destOrd="0" presId="urn:microsoft.com/office/officeart/2005/8/layout/process4"/>
    <dgm:cxn modelId="{9DA7C452-F649-4742-886A-AAC4B625F25A}" type="presParOf" srcId="{C08AAF09-EF28-4060-9455-1A625C57FE88}" destId="{C53B6761-9C0C-4FC1-A2BC-B186DEDFE0F9}" srcOrd="2" destOrd="0" presId="urn:microsoft.com/office/officeart/2005/8/layout/process4"/>
    <dgm:cxn modelId="{802F1A65-94E6-44CD-BC12-F5816405EAD1}" type="presParOf" srcId="{C08AAF09-EF28-4060-9455-1A625C57FE88}" destId="{0DC7E573-76B1-4741-9878-1E5505B48013}" srcOrd="3" destOrd="0" presId="urn:microsoft.com/office/officeart/2005/8/layout/process4"/>
    <dgm:cxn modelId="{5E3B5A24-165E-41DC-AD25-463A80ABDC92}" type="presParOf" srcId="{C08AAF09-EF28-4060-9455-1A625C57FE88}" destId="{C0721034-6D42-44C4-BA90-39DA524086A6}" srcOrd="4" destOrd="0" presId="urn:microsoft.com/office/officeart/2005/8/layout/process4"/>
    <dgm:cxn modelId="{FEE21D86-63D1-4B2D-9D4B-BB950C344EC9}" type="presParOf" srcId="{C08AAF09-EF28-4060-9455-1A625C57FE88}" destId="{A8C0B39B-B311-47ED-B555-35E104960BA2}" srcOrd="5" destOrd="0" presId="urn:microsoft.com/office/officeart/2005/8/layout/process4"/>
    <dgm:cxn modelId="{792C23DF-13B8-499B-B84B-1FD992FB51A5}" type="presParOf" srcId="{C08AAF09-EF28-4060-9455-1A625C57FE88}" destId="{0A229F76-21DD-48D7-A0F3-C93A7A8AE648}" srcOrd="6" destOrd="0" presId="urn:microsoft.com/office/officeart/2005/8/layout/process4"/>
    <dgm:cxn modelId="{15F5AF4A-FD03-459D-9E3D-A3D28948F1C7}" type="presParOf" srcId="{C08AAF09-EF28-4060-9455-1A625C57FE88}" destId="{3CD5CF9C-5AEE-4A84-BF8B-A1E98518995C}" srcOrd="7" destOrd="0" presId="urn:microsoft.com/office/officeart/2005/8/layout/process4"/>
    <dgm:cxn modelId="{012AB3BB-8725-4CDE-AAB6-63D82CCB1707}" type="presParOf" srcId="{C08AAF09-EF28-4060-9455-1A625C57FE88}" destId="{0F508D9C-6785-477B-BCBA-8C7725A1511D}" srcOrd="8" destOrd="0" presId="urn:microsoft.com/office/officeart/2005/8/layout/process4"/>
    <dgm:cxn modelId="{534E3B4B-55B0-4506-B398-613F85D85612}" type="presParOf" srcId="{C08AAF09-EF28-4060-9455-1A625C57FE88}" destId="{36547C15-9845-46FE-9688-E0B7069894F3}" srcOrd="9" destOrd="0" presId="urn:microsoft.com/office/officeart/2005/8/layout/process4"/>
    <dgm:cxn modelId="{E5B853AA-E504-4834-B9B6-08B4ED7FB59A}" type="presParOf" srcId="{58111302-BED4-41B3-B81E-C01A98E02340}" destId="{C433D918-4701-4D58-8BE2-9B9BC8509323}" srcOrd="3" destOrd="0" presId="urn:microsoft.com/office/officeart/2005/8/layout/process4"/>
    <dgm:cxn modelId="{80385D5F-A81B-42BB-BD26-84C4AF415F36}" type="presParOf" srcId="{58111302-BED4-41B3-B81E-C01A98E02340}" destId="{27D537FD-5409-4702-A75B-4B199B70C3D5}" srcOrd="4" destOrd="0" presId="urn:microsoft.com/office/officeart/2005/8/layout/process4"/>
    <dgm:cxn modelId="{DDF74F63-A861-43D5-90CE-7D71F0317416}" type="presParOf" srcId="{27D537FD-5409-4702-A75B-4B199B70C3D5}" destId="{09028906-6EB6-4FCA-89E6-55D6190A63C4}" srcOrd="0" destOrd="0" presId="urn:microsoft.com/office/officeart/2005/8/layout/process4"/>
    <dgm:cxn modelId="{BD637223-16AD-480C-BE24-B91003F7F7AF}" type="presParOf" srcId="{27D537FD-5409-4702-A75B-4B199B70C3D5}" destId="{1D2824A1-A80A-4991-8B6E-343092D67622}" srcOrd="1" destOrd="0" presId="urn:microsoft.com/office/officeart/2005/8/layout/process4"/>
    <dgm:cxn modelId="{08514CB6-01E9-4D79-B1BD-8A8DFA1428AB}" type="presParOf" srcId="{27D537FD-5409-4702-A75B-4B199B70C3D5}" destId="{ED0F5F76-B5ED-4101-8F66-F5F5072AA0F6}" srcOrd="2" destOrd="0" presId="urn:microsoft.com/office/officeart/2005/8/layout/process4"/>
    <dgm:cxn modelId="{44CE8C57-84E9-47F0-B9E1-B28FAD8D86A2}" type="presParOf" srcId="{ED0F5F76-B5ED-4101-8F66-F5F5072AA0F6}" destId="{2A669C2F-D3AB-4DAF-83FB-2C151F30546D}" srcOrd="0" destOrd="0" presId="urn:microsoft.com/office/officeart/2005/8/layout/process4"/>
    <dgm:cxn modelId="{A643054C-F8C6-4755-A6B1-581F709D566D}" type="presParOf" srcId="{ED0F5F76-B5ED-4101-8F66-F5F5072AA0F6}" destId="{F718185A-E5C6-475E-AC11-39EE6CE25A90}" srcOrd="1" destOrd="0" presId="urn:microsoft.com/office/officeart/2005/8/layout/process4"/>
    <dgm:cxn modelId="{020343FC-A4BC-4336-B6D9-26233238DAE9}" type="presParOf" srcId="{ED0F5F76-B5ED-4101-8F66-F5F5072AA0F6}" destId="{0EB206A3-46AD-4B15-9333-D5FDB7FB1DEF}" srcOrd="2" destOrd="0" presId="urn:microsoft.com/office/officeart/2005/8/layout/process4"/>
    <dgm:cxn modelId="{6C0BD9A6-FC8B-4A45-A1F9-7878C81EA010}" type="presParOf" srcId="{58111302-BED4-41B3-B81E-C01A98E02340}" destId="{A7B3BC51-477F-4B9F-82BD-740FBA0EAF60}" srcOrd="5" destOrd="0" presId="urn:microsoft.com/office/officeart/2005/8/layout/process4"/>
    <dgm:cxn modelId="{F4392355-CD8A-4B0E-B5AE-0C9828FABB55}" type="presParOf" srcId="{58111302-BED4-41B3-B81E-C01A98E02340}" destId="{57B475AB-C4BF-487E-B1ED-90D5EEE7C600}" srcOrd="6" destOrd="0" presId="urn:microsoft.com/office/officeart/2005/8/layout/process4"/>
    <dgm:cxn modelId="{90639EE7-28FA-4CD0-9B03-4BC853BD669B}" type="presParOf" srcId="{57B475AB-C4BF-487E-B1ED-90D5EEE7C600}" destId="{62267785-A81C-4049-856C-517A8914320D}" srcOrd="0" destOrd="0" presId="urn:microsoft.com/office/officeart/2005/8/layout/process4"/>
    <dgm:cxn modelId="{F33AA4FD-0254-4D8C-B37E-87D984523004}" type="presParOf" srcId="{57B475AB-C4BF-487E-B1ED-90D5EEE7C600}" destId="{F2F507F8-A94E-4DE3-9290-F0C7D60F06D2}" srcOrd="1" destOrd="0" presId="urn:microsoft.com/office/officeart/2005/8/layout/process4"/>
    <dgm:cxn modelId="{0FB8476A-F09D-4EA2-AAEE-3CCF9DA10246}" type="presParOf" srcId="{57B475AB-C4BF-487E-B1ED-90D5EEE7C600}" destId="{7A7BBF25-5EE0-4EE6-AF52-0D2AB6253E93}" srcOrd="2" destOrd="0" presId="urn:microsoft.com/office/officeart/2005/8/layout/process4"/>
    <dgm:cxn modelId="{C41CED33-D1AA-41EE-9BF6-11AA2B5CF78E}" type="presParOf" srcId="{7A7BBF25-5EE0-4EE6-AF52-0D2AB6253E93}" destId="{34487281-B4B9-41CD-A1E9-C7412E412063}" srcOrd="0" destOrd="0" presId="urn:microsoft.com/office/officeart/2005/8/layout/process4"/>
    <dgm:cxn modelId="{F218586C-4B69-42E9-B9A5-226D9EF949C2}" type="presParOf" srcId="{7A7BBF25-5EE0-4EE6-AF52-0D2AB6253E93}" destId="{285BBBF5-4A15-41EA-867B-66AAE964FFA0}" srcOrd="1" destOrd="0" presId="urn:microsoft.com/office/officeart/2005/8/layout/process4"/>
    <dgm:cxn modelId="{FD55F3C0-155E-4425-8EBA-F61189EF6109}" type="presParOf" srcId="{7A7BBF25-5EE0-4EE6-AF52-0D2AB6253E93}" destId="{DD0AA82A-C7F4-4F05-984E-1B0E93997748}" srcOrd="2" destOrd="0" presId="urn:microsoft.com/office/officeart/2005/8/layout/process4"/>
    <dgm:cxn modelId="{C4BE327E-7D8E-41FC-99B9-9BD7C4E9AA98}" type="presParOf" srcId="{7A7BBF25-5EE0-4EE6-AF52-0D2AB6253E93}" destId="{B3A861F4-0D22-44C9-8BBA-67D99A34CED3}" srcOrd="3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7971681-C533-4A23-A339-2D81483BCB56}">
      <dsp:nvSpPr>
        <dsp:cNvPr id="0" name=""/>
        <dsp:cNvSpPr/>
      </dsp:nvSpPr>
      <dsp:spPr>
        <a:xfrm>
          <a:off x="1331642" y="0"/>
          <a:ext cx="8323533" cy="1522079"/>
        </a:xfrm>
        <a:prstGeom prst="rightArrow">
          <a:avLst/>
        </a:prstGeom>
        <a:solidFill>
          <a:schemeClr val="bg2">
            <a:lumMod val="90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82C6EA5-88C4-4D6C-8D3B-317F4615FE6F}">
      <dsp:nvSpPr>
        <dsp:cNvPr id="0" name=""/>
        <dsp:cNvSpPr/>
      </dsp:nvSpPr>
      <dsp:spPr>
        <a:xfrm>
          <a:off x="12571" y="0"/>
          <a:ext cx="2714989" cy="1522079"/>
        </a:xfrm>
        <a:prstGeom prst="roundRect">
          <a:avLst/>
        </a:prstGeom>
        <a:gradFill flip="none" rotWithShape="1">
          <a:gsLst>
            <a:gs pos="0">
              <a:schemeClr val="accent4">
                <a:lumMod val="67000"/>
              </a:schemeClr>
            </a:gs>
            <a:gs pos="48000">
              <a:schemeClr val="accent4">
                <a:lumMod val="97000"/>
                <a:lumOff val="3000"/>
              </a:schemeClr>
            </a:gs>
            <a:gs pos="100000">
              <a:schemeClr val="accent4">
                <a:lumMod val="60000"/>
                <a:lumOff val="40000"/>
              </a:schemeClr>
            </a:gs>
          </a:gsLst>
          <a:lin ang="16200000" scaled="1"/>
          <a:tileRect/>
        </a:gra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2400" kern="1200" dirty="0">
              <a:solidFill>
                <a:schemeClr val="bg1"/>
              </a:solidFill>
            </a:rPr>
            <a:t>Rekrutacja online</a:t>
          </a:r>
        </a:p>
      </dsp:txBody>
      <dsp:txXfrm>
        <a:off x="86873" y="74302"/>
        <a:ext cx="2566385" cy="1373475"/>
      </dsp:txXfrm>
    </dsp:sp>
    <dsp:sp modelId="{A465F171-DB49-40CB-A76D-BA80FA29A2D5}">
      <dsp:nvSpPr>
        <dsp:cNvPr id="0" name=""/>
        <dsp:cNvSpPr/>
      </dsp:nvSpPr>
      <dsp:spPr>
        <a:xfrm>
          <a:off x="2795875" y="475393"/>
          <a:ext cx="1683067" cy="608831"/>
        </a:xfrm>
        <a:prstGeom prst="roundRect">
          <a:avLst/>
        </a:prstGeom>
        <a:solidFill>
          <a:srgbClr val="3F85BB"/>
        </a:solidFill>
        <a:ln w="12700" cap="flat" cmpd="sng" algn="ctr">
          <a:noFill/>
          <a:prstDash val="solid"/>
          <a:miter lim="800000"/>
        </a:ln>
        <a:effectLst>
          <a:outerShdw blurRad="190500" dist="228600" dir="2700000" algn="ctr" rotWithShape="0">
            <a:srgbClr val="000000">
              <a:alpha val="30000"/>
            </a:srgbClr>
          </a:outerShdw>
        </a:effectLst>
        <a:scene3d>
          <a:camera prst="orthographicFront">
            <a:rot lat="0" lon="0" rev="0"/>
          </a:camera>
          <a:lightRig rig="glow" dir="t">
            <a:rot lat="0" lon="0" rev="4800000"/>
          </a:lightRig>
        </a:scene3d>
        <a:sp3d prstMaterial="matte">
          <a:bevelT w="127000" h="635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600" kern="1200" dirty="0"/>
            <a:t>Doradztwo</a:t>
          </a:r>
        </a:p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600" kern="1200" dirty="0"/>
            <a:t>zawodowe</a:t>
          </a:r>
        </a:p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600" kern="1200" dirty="0"/>
            <a:t>- podstawowe online</a:t>
          </a:r>
        </a:p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600" kern="1200" dirty="0"/>
            <a:t>- i/lub pogłębione  z doradcą zawodowym</a:t>
          </a:r>
        </a:p>
      </dsp:txBody>
      <dsp:txXfrm>
        <a:off x="2825596" y="505114"/>
        <a:ext cx="1623625" cy="549389"/>
      </dsp:txXfrm>
    </dsp:sp>
    <dsp:sp modelId="{9787EB17-F843-461A-99AD-FAD2431E3491}">
      <dsp:nvSpPr>
        <dsp:cNvPr id="0" name=""/>
        <dsp:cNvSpPr/>
      </dsp:nvSpPr>
      <dsp:spPr>
        <a:xfrm>
          <a:off x="4570623" y="456623"/>
          <a:ext cx="1683067" cy="608831"/>
        </a:xfrm>
        <a:prstGeom prst="roundRect">
          <a:avLst/>
        </a:prstGeom>
        <a:solidFill>
          <a:srgbClr val="3F85BB"/>
        </a:solidFill>
        <a:ln w="12700" cap="flat" cmpd="sng" algn="ctr">
          <a:noFill/>
          <a:prstDash val="solid"/>
          <a:miter lim="800000"/>
        </a:ln>
        <a:effectLst>
          <a:outerShdw blurRad="190500" dist="228600" dir="2700000" algn="ctr" rotWithShape="0">
            <a:srgbClr val="000000">
              <a:alpha val="30000"/>
            </a:srgbClr>
          </a:outerShdw>
        </a:effectLst>
        <a:scene3d>
          <a:camera prst="orthographicFront">
            <a:rot lat="0" lon="0" rev="0"/>
          </a:camera>
          <a:lightRig rig="glow" dir="t">
            <a:rot lat="0" lon="0" rev="4800000"/>
          </a:lightRig>
        </a:scene3d>
        <a:sp3d prstMaterial="matte">
          <a:bevelT w="127000" h="635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600" b="0" kern="1200" dirty="0"/>
            <a:t>Wybór usługi rozwojowej </a:t>
          </a:r>
        </a:p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600" b="0" kern="1200" dirty="0"/>
            <a:t>oraz </a:t>
          </a:r>
        </a:p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600" b="0" kern="1200" dirty="0"/>
            <a:t>określenie ilości bonów szkoleniowych</a:t>
          </a:r>
        </a:p>
      </dsp:txBody>
      <dsp:txXfrm>
        <a:off x="4600344" y="486344"/>
        <a:ext cx="1623625" cy="549389"/>
      </dsp:txXfrm>
    </dsp:sp>
    <dsp:sp modelId="{512E3A7A-5EDD-4411-9DB7-1738E9FFB7E8}">
      <dsp:nvSpPr>
        <dsp:cNvPr id="0" name=""/>
        <dsp:cNvSpPr/>
      </dsp:nvSpPr>
      <dsp:spPr>
        <a:xfrm>
          <a:off x="6337844" y="456623"/>
          <a:ext cx="1683067" cy="608831"/>
        </a:xfrm>
        <a:prstGeom prst="roundRect">
          <a:avLst/>
        </a:prstGeom>
        <a:solidFill>
          <a:srgbClr val="3F85BB"/>
        </a:solidFill>
        <a:ln w="12700" cap="flat" cmpd="sng" algn="ctr">
          <a:noFill/>
          <a:prstDash val="solid"/>
          <a:miter lim="800000"/>
        </a:ln>
        <a:effectLst>
          <a:outerShdw blurRad="190500" dist="228600" dir="2700000" algn="ctr" rotWithShape="0">
            <a:srgbClr val="000000">
              <a:alpha val="30000"/>
            </a:srgbClr>
          </a:outerShdw>
        </a:effectLst>
        <a:scene3d>
          <a:camera prst="orthographicFront">
            <a:rot lat="0" lon="0" rev="0"/>
          </a:camera>
          <a:lightRig rig="glow" dir="t">
            <a:rot lat="0" lon="0" rev="4800000"/>
          </a:lightRig>
        </a:scene3d>
        <a:sp3d prstMaterial="matte">
          <a:bevelT w="127000" h="635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600" kern="1200" dirty="0"/>
            <a:t>Rejestracja w BUR </a:t>
          </a:r>
        </a:p>
      </dsp:txBody>
      <dsp:txXfrm>
        <a:off x="6367565" y="486344"/>
        <a:ext cx="1623625" cy="549389"/>
      </dsp:txXfrm>
    </dsp:sp>
    <dsp:sp modelId="{BF953180-EA2B-4367-9D24-1A5A940F90B0}">
      <dsp:nvSpPr>
        <dsp:cNvPr id="0" name=""/>
        <dsp:cNvSpPr/>
      </dsp:nvSpPr>
      <dsp:spPr>
        <a:xfrm>
          <a:off x="8105064" y="456623"/>
          <a:ext cx="1683067" cy="608831"/>
        </a:xfrm>
        <a:prstGeom prst="roundRect">
          <a:avLst/>
        </a:prstGeom>
        <a:solidFill>
          <a:srgbClr val="3F85BB"/>
        </a:solidFill>
        <a:ln w="12700" cap="flat" cmpd="sng" algn="ctr">
          <a:noFill/>
          <a:prstDash val="solid"/>
          <a:miter lim="800000"/>
        </a:ln>
        <a:effectLst>
          <a:outerShdw blurRad="190500" dist="228600" dir="2700000" algn="ctr" rotWithShape="0">
            <a:srgbClr val="000000">
              <a:alpha val="30000"/>
            </a:srgbClr>
          </a:outerShdw>
        </a:effectLst>
        <a:scene3d>
          <a:camera prst="orthographicFront">
            <a:rot lat="0" lon="0" rev="0"/>
          </a:camera>
          <a:lightRig rig="glow" dir="t">
            <a:rot lat="0" lon="0" rev="4800000"/>
          </a:lightRig>
        </a:scene3d>
        <a:sp3d prstMaterial="matte">
          <a:bevelT w="127000" h="635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600" kern="1200" dirty="0"/>
            <a:t>Umowa </a:t>
          </a:r>
          <a:br>
            <a:rPr lang="pl-PL" sz="600" kern="1200" dirty="0"/>
          </a:br>
          <a:r>
            <a:rPr lang="pl-PL" sz="600" kern="1200" dirty="0"/>
            <a:t>o dofinansowanie usług zawarta między</a:t>
          </a:r>
        </a:p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600" kern="1200" dirty="0"/>
            <a:t>WUP a Uczestnikiem projektu</a:t>
          </a:r>
        </a:p>
      </dsp:txBody>
      <dsp:txXfrm>
        <a:off x="8134785" y="486344"/>
        <a:ext cx="1623625" cy="54938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1EA9BCB-0D3F-487A-9E82-7B850D7D44CA}">
      <dsp:nvSpPr>
        <dsp:cNvPr id="0" name=""/>
        <dsp:cNvSpPr/>
      </dsp:nvSpPr>
      <dsp:spPr>
        <a:xfrm>
          <a:off x="0" y="3715939"/>
          <a:ext cx="11637818" cy="812956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400" kern="1200" dirty="0"/>
            <a:t>Weryfikacja Formularza rekrutacyjnego i zał. przez WUP</a:t>
          </a:r>
        </a:p>
      </dsp:txBody>
      <dsp:txXfrm>
        <a:off x="0" y="3715939"/>
        <a:ext cx="11637818" cy="438996"/>
      </dsp:txXfrm>
    </dsp:sp>
    <dsp:sp modelId="{DE8E4B3E-8170-4201-9BA1-AEF02D101CE8}">
      <dsp:nvSpPr>
        <dsp:cNvPr id="0" name=""/>
        <dsp:cNvSpPr/>
      </dsp:nvSpPr>
      <dsp:spPr>
        <a:xfrm>
          <a:off x="453" y="4138677"/>
          <a:ext cx="3898214" cy="373960"/>
        </a:xfrm>
        <a:prstGeom prst="rect">
          <a:avLst/>
        </a:prstGeom>
        <a:solidFill>
          <a:srgbClr val="FFDB3A"/>
        </a:solidFill>
        <a:ln w="6350" cap="flat" cmpd="sng" algn="ctr">
          <a:solidFill>
            <a:schemeClr val="accent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5400" h="3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6896" tIns="10160" rIns="56896" bIns="1016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800" kern="1200" dirty="0"/>
            <a:t>Pracownik Biura ZSB weryfikuje dokumenty i kwalifikuje (tak/nie/wzywa do poprawy dok.) Kandydata do </a:t>
          </a:r>
          <a:r>
            <a:rPr lang="pl-PL" sz="800" kern="1200" dirty="0" smtClean="0"/>
            <a:t>projektu, </a:t>
          </a:r>
          <a:r>
            <a:rPr lang="pl-PL" sz="800" kern="1200" dirty="0"/>
            <a:t>do usługi doradztwa zawodowego, a następ. do podpisania umowy o dofinansowanie usług</a:t>
          </a:r>
        </a:p>
      </dsp:txBody>
      <dsp:txXfrm>
        <a:off x="453" y="4138677"/>
        <a:ext cx="3898214" cy="373960"/>
      </dsp:txXfrm>
    </dsp:sp>
    <dsp:sp modelId="{1FBA7F87-7E1B-4B9E-8063-72BA7F36D6FE}">
      <dsp:nvSpPr>
        <dsp:cNvPr id="0" name=""/>
        <dsp:cNvSpPr/>
      </dsp:nvSpPr>
      <dsp:spPr>
        <a:xfrm>
          <a:off x="3898668" y="4139741"/>
          <a:ext cx="3840481" cy="371832"/>
        </a:xfrm>
        <a:prstGeom prst="rect">
          <a:avLst/>
        </a:prstGeom>
        <a:solidFill>
          <a:srgbClr val="FFDB3A"/>
        </a:solidFill>
        <a:ln w="6350" cap="flat" cmpd="sng" algn="ctr">
          <a:solidFill>
            <a:schemeClr val="accent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5400" h="3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6896" tIns="10160" rIns="56896" bIns="10160" numCol="1" spcCol="1270" anchor="ctr" anchorCtr="0">
          <a:noAutofit/>
        </a:bodyPr>
        <a:lstStyle/>
        <a:p>
          <a:pPr lvl="0" algn="ctr" defTabSz="355600">
            <a:lnSpc>
              <a:spcPct val="50000"/>
            </a:lnSpc>
            <a:spcBef>
              <a:spcPct val="0"/>
            </a:spcBef>
            <a:spcAft>
              <a:spcPct val="35000"/>
            </a:spcAft>
          </a:pPr>
          <a:r>
            <a:rPr lang="pl-PL" sz="800" kern="1200" dirty="0"/>
            <a:t>TAK - Kandydat otrzymuje 2 e-maile z WUP:</a:t>
          </a:r>
        </a:p>
        <a:p>
          <a:pPr lvl="0" algn="ctr" defTabSz="355600">
            <a:lnSpc>
              <a:spcPct val="50000"/>
            </a:lnSpc>
            <a:spcBef>
              <a:spcPct val="0"/>
            </a:spcBef>
            <a:spcAft>
              <a:spcPct val="35000"/>
            </a:spcAft>
          </a:pPr>
          <a:r>
            <a:rPr lang="pl-PL" sz="800" kern="1200" dirty="0"/>
            <a:t>1.  Info. o zakwalifikowaniu do projektu i instrukcją </a:t>
          </a:r>
          <a:r>
            <a:rPr lang="pl-PL" sz="800" kern="1200" dirty="0" smtClean="0"/>
            <a:t>udziału w usłudze </a:t>
          </a:r>
          <a:r>
            <a:rPr lang="pl-PL" sz="800" kern="1200" dirty="0"/>
            <a:t>doradztwa zawodowego,   </a:t>
          </a:r>
        </a:p>
        <a:p>
          <a:pPr lvl="0" algn="ctr" defTabSz="355600">
            <a:lnSpc>
              <a:spcPct val="50000"/>
            </a:lnSpc>
            <a:spcBef>
              <a:spcPct val="0"/>
            </a:spcBef>
            <a:spcAft>
              <a:spcPct val="35000"/>
            </a:spcAft>
          </a:pPr>
          <a:r>
            <a:rPr lang="pl-PL" sz="800" kern="1200" dirty="0"/>
            <a:t>2. </a:t>
          </a:r>
          <a:r>
            <a:rPr lang="pl-PL" sz="800" kern="1200" dirty="0" smtClean="0"/>
            <a:t>Po wypełnieniu formularza potrzeb rozwojowych, link do </a:t>
          </a:r>
          <a:r>
            <a:rPr lang="pl-PL" sz="800" kern="1200" dirty="0"/>
            <a:t>usługi doradztwa zawodowego </a:t>
          </a:r>
          <a:r>
            <a:rPr lang="pl-PL" sz="800" kern="1200" dirty="0" smtClean="0"/>
            <a:t>(aktywny </a:t>
          </a:r>
          <a:r>
            <a:rPr lang="pl-PL" sz="800" kern="1200" dirty="0"/>
            <a:t>przez 7 </a:t>
          </a:r>
          <a:r>
            <a:rPr lang="pl-PL" sz="800" kern="1200" dirty="0" smtClean="0"/>
            <a:t>dni)</a:t>
          </a:r>
          <a:endParaRPr lang="pl-PL" sz="800" kern="1200" dirty="0"/>
        </a:p>
      </dsp:txBody>
      <dsp:txXfrm>
        <a:off x="3898668" y="4139741"/>
        <a:ext cx="3840481" cy="371832"/>
      </dsp:txXfrm>
    </dsp:sp>
    <dsp:sp modelId="{306163B0-3E17-4E8D-BEEA-0EADF001D1A0}">
      <dsp:nvSpPr>
        <dsp:cNvPr id="0" name=""/>
        <dsp:cNvSpPr/>
      </dsp:nvSpPr>
      <dsp:spPr>
        <a:xfrm>
          <a:off x="7739149" y="4138677"/>
          <a:ext cx="3898214" cy="373960"/>
        </a:xfrm>
        <a:prstGeom prst="rect">
          <a:avLst/>
        </a:prstGeom>
        <a:solidFill>
          <a:srgbClr val="FFDB3A"/>
        </a:solidFill>
        <a:ln w="6350" cap="flat" cmpd="sng" algn="ctr">
          <a:solidFill>
            <a:schemeClr val="accent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5400" h="3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6896" tIns="10160" rIns="56896" bIns="1016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800" kern="1200" dirty="0"/>
            <a:t>NIE - w przypadku nie zakwalifikowania/braku uzupełnienia dokumentów, pracownik Biura ZBS wysłała e-maila z </a:t>
          </a:r>
          <a:r>
            <a:rPr lang="pl-PL" sz="800" kern="1200" dirty="0" smtClean="0"/>
            <a:t>info. </a:t>
          </a:r>
          <a:r>
            <a:rPr lang="pl-PL" sz="800" kern="1200" dirty="0"/>
            <a:t>zwrotną o ZAKOŃCZENIU procesu rekrutacyjnego </a:t>
          </a:r>
        </a:p>
      </dsp:txBody>
      <dsp:txXfrm>
        <a:off x="7739149" y="4138677"/>
        <a:ext cx="3898214" cy="373960"/>
      </dsp:txXfrm>
    </dsp:sp>
    <dsp:sp modelId="{ED207C05-54B1-4E6A-967D-A076A3533FDF}">
      <dsp:nvSpPr>
        <dsp:cNvPr id="0" name=""/>
        <dsp:cNvSpPr/>
      </dsp:nvSpPr>
      <dsp:spPr>
        <a:xfrm rot="10800000">
          <a:off x="0" y="2477806"/>
          <a:ext cx="11637818" cy="1250327"/>
        </a:xfrm>
        <a:prstGeom prst="upArrowCallou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400" kern="1200" dirty="0"/>
            <a:t>Formularz Rekrutacyjny</a:t>
          </a:r>
        </a:p>
      </dsp:txBody>
      <dsp:txXfrm rot="-10800000">
        <a:off x="0" y="2477806"/>
        <a:ext cx="11637818" cy="438864"/>
      </dsp:txXfrm>
    </dsp:sp>
    <dsp:sp modelId="{2DFD0812-F33E-4C19-8460-996043623064}">
      <dsp:nvSpPr>
        <dsp:cNvPr id="0" name=""/>
        <dsp:cNvSpPr/>
      </dsp:nvSpPr>
      <dsp:spPr>
        <a:xfrm>
          <a:off x="3212" y="2909456"/>
          <a:ext cx="1306091" cy="388278"/>
        </a:xfrm>
        <a:prstGeom prst="rect">
          <a:avLst/>
        </a:prstGeom>
        <a:solidFill>
          <a:srgbClr val="FFD338"/>
        </a:solidFill>
        <a:ln w="6350" cap="flat" cmpd="sng" algn="ctr">
          <a:solidFill>
            <a:schemeClr val="accent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5400" h="3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6896" tIns="10160" rIns="56896" bIns="1016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800" kern="1200" dirty="0"/>
            <a:t>Regulacja naborów przez Administratora</a:t>
          </a:r>
        </a:p>
      </dsp:txBody>
      <dsp:txXfrm>
        <a:off x="3212" y="2909456"/>
        <a:ext cx="1306091" cy="388278"/>
      </dsp:txXfrm>
    </dsp:sp>
    <dsp:sp modelId="{165728CE-D295-4AC0-8A66-EFAE3719AAA1}">
      <dsp:nvSpPr>
        <dsp:cNvPr id="0" name=""/>
        <dsp:cNvSpPr/>
      </dsp:nvSpPr>
      <dsp:spPr>
        <a:xfrm>
          <a:off x="1309304" y="2915350"/>
          <a:ext cx="721028" cy="376491"/>
        </a:xfrm>
        <a:prstGeom prst="rect">
          <a:avLst/>
        </a:prstGeom>
        <a:solidFill>
          <a:srgbClr val="FFD338"/>
        </a:solidFill>
        <a:ln w="6350" cap="flat" cmpd="sng" algn="ctr">
          <a:solidFill>
            <a:schemeClr val="accent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5400" h="3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6896" tIns="10160" rIns="56896" bIns="1016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800" kern="1200" dirty="0"/>
            <a:t>Automatyczna rejestracja</a:t>
          </a:r>
          <a:endParaRPr lang="pl-PL" kern="1200" dirty="0"/>
        </a:p>
      </dsp:txBody>
      <dsp:txXfrm>
        <a:off x="1309304" y="2915350"/>
        <a:ext cx="721028" cy="376491"/>
      </dsp:txXfrm>
    </dsp:sp>
    <dsp:sp modelId="{C53B6761-9C0C-4FC1-A2BC-B186DEDFE0F9}">
      <dsp:nvSpPr>
        <dsp:cNvPr id="0" name=""/>
        <dsp:cNvSpPr/>
      </dsp:nvSpPr>
      <dsp:spPr>
        <a:xfrm>
          <a:off x="2030332" y="2916671"/>
          <a:ext cx="1213219" cy="373847"/>
        </a:xfrm>
        <a:prstGeom prst="rect">
          <a:avLst/>
        </a:prstGeom>
        <a:solidFill>
          <a:srgbClr val="FFD338"/>
        </a:solidFill>
        <a:ln w="6350" cap="flat" cmpd="sng" algn="ctr">
          <a:solidFill>
            <a:schemeClr val="accent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5400" h="3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6896" tIns="10160" rIns="56896" bIns="1016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800" kern="1200" dirty="0"/>
            <a:t>Blokowanie złożenia kolejnego FZ z tym samym nr PESEL</a:t>
          </a:r>
          <a:endParaRPr lang="pl-PL" kern="1200" dirty="0"/>
        </a:p>
      </dsp:txBody>
      <dsp:txXfrm>
        <a:off x="2030332" y="2916671"/>
        <a:ext cx="1213219" cy="373847"/>
      </dsp:txXfrm>
    </dsp:sp>
    <dsp:sp modelId="{0DC7E573-76B1-4741-9878-1E5505B48013}">
      <dsp:nvSpPr>
        <dsp:cNvPr id="0" name=""/>
        <dsp:cNvSpPr/>
      </dsp:nvSpPr>
      <dsp:spPr>
        <a:xfrm>
          <a:off x="3243552" y="2916671"/>
          <a:ext cx="1412940" cy="373847"/>
        </a:xfrm>
        <a:prstGeom prst="rect">
          <a:avLst/>
        </a:prstGeom>
        <a:solidFill>
          <a:srgbClr val="FFD338"/>
        </a:solidFill>
        <a:ln w="6350" cap="flat" cmpd="sng" algn="ctr">
          <a:solidFill>
            <a:schemeClr val="accent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5400" h="3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6896" tIns="10160" rIns="56896" bIns="1016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800" kern="1200" dirty="0"/>
            <a:t>Pasek postępu aplikacji Kandydata i odblokowywanie kolejnych „Przycisków”</a:t>
          </a:r>
          <a:endParaRPr lang="pl-PL" kern="1200" dirty="0"/>
        </a:p>
      </dsp:txBody>
      <dsp:txXfrm>
        <a:off x="3243552" y="2916671"/>
        <a:ext cx="1412940" cy="373847"/>
      </dsp:txXfrm>
    </dsp:sp>
    <dsp:sp modelId="{C0721034-6D42-44C4-BA90-39DA524086A6}">
      <dsp:nvSpPr>
        <dsp:cNvPr id="0" name=""/>
        <dsp:cNvSpPr/>
      </dsp:nvSpPr>
      <dsp:spPr>
        <a:xfrm>
          <a:off x="4656492" y="2916671"/>
          <a:ext cx="765723" cy="373847"/>
        </a:xfrm>
        <a:prstGeom prst="rect">
          <a:avLst/>
        </a:prstGeom>
        <a:solidFill>
          <a:srgbClr val="FFD338"/>
        </a:solidFill>
        <a:ln w="6350" cap="flat" cmpd="sng" algn="ctr">
          <a:solidFill>
            <a:schemeClr val="accent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5400" h="3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6896" tIns="10160" rIns="56896" bIns="1016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800" kern="1200" dirty="0"/>
            <a:t>Walidacja</a:t>
          </a:r>
        </a:p>
      </dsp:txBody>
      <dsp:txXfrm>
        <a:off x="4656492" y="2916671"/>
        <a:ext cx="765723" cy="373847"/>
      </dsp:txXfrm>
    </dsp:sp>
    <dsp:sp modelId="{A8C0B39B-B311-47ED-B555-35E104960BA2}">
      <dsp:nvSpPr>
        <dsp:cNvPr id="0" name=""/>
        <dsp:cNvSpPr/>
      </dsp:nvSpPr>
      <dsp:spPr>
        <a:xfrm>
          <a:off x="5422216" y="2916671"/>
          <a:ext cx="1213219" cy="373847"/>
        </a:xfrm>
        <a:prstGeom prst="rect">
          <a:avLst/>
        </a:prstGeom>
        <a:solidFill>
          <a:srgbClr val="FFD338"/>
        </a:solidFill>
        <a:ln w="6350" cap="flat" cmpd="sng" algn="ctr">
          <a:solidFill>
            <a:schemeClr val="accent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5400" h="3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6896" tIns="10160" rIns="56896" bIns="1016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800" kern="1200" dirty="0"/>
            <a:t>Dodawania rozwijanej kafeterii z wyborem opcji itd.</a:t>
          </a:r>
          <a:endParaRPr lang="pl-PL" kern="1200" dirty="0"/>
        </a:p>
      </dsp:txBody>
      <dsp:txXfrm>
        <a:off x="5422216" y="2916671"/>
        <a:ext cx="1213219" cy="373847"/>
      </dsp:txXfrm>
    </dsp:sp>
    <dsp:sp modelId="{0A229F76-21DD-48D7-A0F3-C93A7A8AE648}">
      <dsp:nvSpPr>
        <dsp:cNvPr id="0" name=""/>
        <dsp:cNvSpPr/>
      </dsp:nvSpPr>
      <dsp:spPr>
        <a:xfrm>
          <a:off x="6635436" y="2916671"/>
          <a:ext cx="1213219" cy="373847"/>
        </a:xfrm>
        <a:prstGeom prst="rect">
          <a:avLst/>
        </a:prstGeom>
        <a:solidFill>
          <a:srgbClr val="FFD338"/>
        </a:solidFill>
        <a:ln w="6350" cap="flat" cmpd="sng" algn="ctr">
          <a:solidFill>
            <a:schemeClr val="accent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5400" h="3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6896" tIns="10160" rIns="56896" bIns="1016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800" kern="1200" dirty="0"/>
            <a:t>SYSTEM będzie wymuszał złożenie określonych załączników</a:t>
          </a:r>
          <a:endParaRPr lang="pl-PL" kern="1200" dirty="0"/>
        </a:p>
      </dsp:txBody>
      <dsp:txXfrm>
        <a:off x="6635436" y="2916671"/>
        <a:ext cx="1213219" cy="373847"/>
      </dsp:txXfrm>
    </dsp:sp>
    <dsp:sp modelId="{3CD5CF9C-5AEE-4A84-BF8B-A1E98518995C}">
      <dsp:nvSpPr>
        <dsp:cNvPr id="0" name=""/>
        <dsp:cNvSpPr/>
      </dsp:nvSpPr>
      <dsp:spPr>
        <a:xfrm>
          <a:off x="7848656" y="2916671"/>
          <a:ext cx="1271490" cy="373847"/>
        </a:xfrm>
        <a:prstGeom prst="rect">
          <a:avLst/>
        </a:prstGeom>
        <a:solidFill>
          <a:srgbClr val="FFD338"/>
        </a:solidFill>
        <a:ln w="6350" cap="flat" cmpd="sng" algn="ctr">
          <a:solidFill>
            <a:schemeClr val="accent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5400" h="3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6896" tIns="10160" rIns="56896" bIns="1016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800" kern="1200" dirty="0"/>
            <a:t>Edytowalne wypełnianie FZ oraz dodanie/usuwanie załączników</a:t>
          </a:r>
          <a:endParaRPr lang="pl-PL" kern="1200" dirty="0"/>
        </a:p>
      </dsp:txBody>
      <dsp:txXfrm>
        <a:off x="7848656" y="2916671"/>
        <a:ext cx="1271490" cy="373847"/>
      </dsp:txXfrm>
    </dsp:sp>
    <dsp:sp modelId="{0F508D9C-6785-477B-BCBA-8C7725A1511D}">
      <dsp:nvSpPr>
        <dsp:cNvPr id="0" name=""/>
        <dsp:cNvSpPr/>
      </dsp:nvSpPr>
      <dsp:spPr>
        <a:xfrm>
          <a:off x="9120146" y="2793077"/>
          <a:ext cx="1301238" cy="621036"/>
        </a:xfrm>
        <a:prstGeom prst="rect">
          <a:avLst/>
        </a:prstGeom>
        <a:solidFill>
          <a:srgbClr val="FFD338"/>
        </a:solidFill>
        <a:ln w="6350" cap="flat" cmpd="sng" algn="ctr">
          <a:solidFill>
            <a:schemeClr val="accent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5400" h="3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6896" tIns="10160" rIns="56896" bIns="1016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800" b="1" kern="1200" dirty="0"/>
            <a:t>Podpis </a:t>
          </a:r>
          <a:r>
            <a:rPr lang="pl-PL" sz="800" b="1" kern="1200" dirty="0" smtClean="0"/>
            <a:t>- podpisem </a:t>
          </a:r>
          <a:r>
            <a:rPr lang="pl-PL" sz="800" b="1" kern="1200" dirty="0"/>
            <a:t>zaufanym/kwalifikowanym </a:t>
          </a:r>
          <a:r>
            <a:rPr lang="pl-PL" sz="800" b="1" kern="1200" dirty="0" smtClean="0"/>
            <a:t>podpisem elektronicznym</a:t>
          </a:r>
          <a:endParaRPr lang="pl-PL" b="1" kern="1200" dirty="0"/>
        </a:p>
      </dsp:txBody>
      <dsp:txXfrm>
        <a:off x="9120146" y="2793077"/>
        <a:ext cx="1301238" cy="621036"/>
      </dsp:txXfrm>
    </dsp:sp>
    <dsp:sp modelId="{36547C15-9845-46FE-9688-E0B7069894F3}">
      <dsp:nvSpPr>
        <dsp:cNvPr id="0" name=""/>
        <dsp:cNvSpPr/>
      </dsp:nvSpPr>
      <dsp:spPr>
        <a:xfrm>
          <a:off x="10421385" y="2916671"/>
          <a:ext cx="1213219" cy="373847"/>
        </a:xfrm>
        <a:prstGeom prst="rect">
          <a:avLst/>
        </a:prstGeom>
        <a:solidFill>
          <a:srgbClr val="FFD338"/>
        </a:solidFill>
        <a:ln w="6350" cap="flat" cmpd="sng" algn="ctr">
          <a:solidFill>
            <a:schemeClr val="accent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5400" h="3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6896" tIns="10160" rIns="56896" bIns="1016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800" kern="1200" dirty="0" smtClean="0"/>
            <a:t>pobranie/wydruk/podgląd </a:t>
          </a:r>
          <a:r>
            <a:rPr lang="pl-PL" sz="800" kern="1200" dirty="0"/>
            <a:t>złożonego FZ wraz z załącznikami</a:t>
          </a:r>
          <a:endParaRPr lang="pl-PL" kern="1200" dirty="0"/>
        </a:p>
      </dsp:txBody>
      <dsp:txXfrm>
        <a:off x="10421385" y="2916671"/>
        <a:ext cx="1213219" cy="373847"/>
      </dsp:txXfrm>
    </dsp:sp>
    <dsp:sp modelId="{1D2824A1-A80A-4991-8B6E-343092D67622}">
      <dsp:nvSpPr>
        <dsp:cNvPr id="0" name=""/>
        <dsp:cNvSpPr/>
      </dsp:nvSpPr>
      <dsp:spPr>
        <a:xfrm rot="10800000">
          <a:off x="0" y="1247988"/>
          <a:ext cx="11637818" cy="1250327"/>
        </a:xfrm>
        <a:prstGeom prst="upArrowCallou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400" kern="1200" dirty="0"/>
            <a:t>Założenie konta</a:t>
          </a:r>
        </a:p>
      </dsp:txBody>
      <dsp:txXfrm rot="-10800000">
        <a:off x="0" y="1247988"/>
        <a:ext cx="11637818" cy="438864"/>
      </dsp:txXfrm>
    </dsp:sp>
    <dsp:sp modelId="{2A669C2F-D3AB-4DAF-83FB-2C151F30546D}">
      <dsp:nvSpPr>
        <dsp:cNvPr id="0" name=""/>
        <dsp:cNvSpPr/>
      </dsp:nvSpPr>
      <dsp:spPr>
        <a:xfrm>
          <a:off x="5682" y="1678538"/>
          <a:ext cx="3875484" cy="373847"/>
        </a:xfrm>
        <a:prstGeom prst="rect">
          <a:avLst/>
        </a:prstGeom>
        <a:solidFill>
          <a:srgbClr val="FFD338"/>
        </a:solidFill>
        <a:ln w="6350" cap="flat" cmpd="sng" algn="ctr">
          <a:solidFill>
            <a:schemeClr val="accent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5400" h="3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6896" tIns="10160" rIns="56896" bIns="1016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800" kern="1200" dirty="0"/>
            <a:t>Kandydat do projektu przy założeniu konto w SYSTEMIE przechodni pierwszą weryfikację poprzez </a:t>
          </a:r>
          <a:r>
            <a:rPr lang="pl-PL" sz="800" kern="1200" dirty="0" smtClean="0"/>
            <a:t>wypełnienie ankiety weryfikującej spełnianie </a:t>
          </a:r>
          <a:r>
            <a:rPr lang="pl-PL" sz="800" kern="1200" dirty="0"/>
            <a:t>warunków udziału w projekcie </a:t>
          </a:r>
        </a:p>
      </dsp:txBody>
      <dsp:txXfrm>
        <a:off x="5682" y="1678538"/>
        <a:ext cx="3875484" cy="373847"/>
      </dsp:txXfrm>
    </dsp:sp>
    <dsp:sp modelId="{F718185A-E5C6-475E-AC11-39EE6CE25A90}">
      <dsp:nvSpPr>
        <dsp:cNvPr id="0" name=""/>
        <dsp:cNvSpPr/>
      </dsp:nvSpPr>
      <dsp:spPr>
        <a:xfrm>
          <a:off x="7762333" y="1686852"/>
          <a:ext cx="3875484" cy="373847"/>
        </a:xfrm>
        <a:prstGeom prst="rect">
          <a:avLst/>
        </a:prstGeom>
        <a:solidFill>
          <a:srgbClr val="FFD338"/>
        </a:solidFill>
        <a:ln w="6350" cap="flat" cmpd="sng" algn="ctr">
          <a:solidFill>
            <a:schemeClr val="accent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5400" h="3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6896" tIns="10160" rIns="56896" bIns="1016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800" kern="1200" dirty="0"/>
            <a:t>Jednocześnie, SYSTEM weryfikuje poprawność adresu mailowego poprzez konieczność aktywacji konta poprzez klikniecie linku wysłanego w wiadomość mailowej</a:t>
          </a:r>
        </a:p>
      </dsp:txBody>
      <dsp:txXfrm>
        <a:off x="7762333" y="1686852"/>
        <a:ext cx="3875484" cy="373847"/>
      </dsp:txXfrm>
    </dsp:sp>
    <dsp:sp modelId="{0EB206A3-46AD-4B15-9333-D5FDB7FB1DEF}">
      <dsp:nvSpPr>
        <dsp:cNvPr id="0" name=""/>
        <dsp:cNvSpPr/>
      </dsp:nvSpPr>
      <dsp:spPr>
        <a:xfrm>
          <a:off x="3899575" y="1678534"/>
          <a:ext cx="3875484" cy="373847"/>
        </a:xfrm>
        <a:prstGeom prst="rect">
          <a:avLst/>
        </a:prstGeom>
        <a:solidFill>
          <a:srgbClr val="FFD338"/>
        </a:solidFill>
        <a:ln w="6350" cap="flat" cmpd="sng" algn="ctr">
          <a:solidFill>
            <a:schemeClr val="accent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5400" h="3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6896" tIns="10160" rIns="56896" bIns="1016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800" kern="1200" baseline="0" dirty="0"/>
            <a:t>Następnie, przechodzi przez funkcję sprawdzającą czy konto Kandydata już istnieje w SYSTEMIE poprzez weryfikacją adresu mailowego</a:t>
          </a:r>
          <a:endParaRPr lang="pl-PL" sz="800" kern="1200" dirty="0"/>
        </a:p>
      </dsp:txBody>
      <dsp:txXfrm>
        <a:off x="3899575" y="1678534"/>
        <a:ext cx="3875484" cy="373847"/>
      </dsp:txXfrm>
    </dsp:sp>
    <dsp:sp modelId="{F2F507F8-A94E-4DE3-9290-F0C7D60F06D2}">
      <dsp:nvSpPr>
        <dsp:cNvPr id="0" name=""/>
        <dsp:cNvSpPr/>
      </dsp:nvSpPr>
      <dsp:spPr>
        <a:xfrm rot="10800000">
          <a:off x="0" y="0"/>
          <a:ext cx="11637818" cy="1250327"/>
        </a:xfrm>
        <a:prstGeom prst="upArrowCallou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400" kern="1200" dirty="0"/>
            <a:t>SYSTEM</a:t>
          </a:r>
        </a:p>
      </dsp:txBody>
      <dsp:txXfrm rot="-10800000">
        <a:off x="0" y="0"/>
        <a:ext cx="11637818" cy="438864"/>
      </dsp:txXfrm>
    </dsp:sp>
    <dsp:sp modelId="{34487281-B4B9-41CD-A1E9-C7412E412063}">
      <dsp:nvSpPr>
        <dsp:cNvPr id="0" name=""/>
        <dsp:cNvSpPr/>
      </dsp:nvSpPr>
      <dsp:spPr>
        <a:xfrm>
          <a:off x="0" y="406757"/>
          <a:ext cx="2909454" cy="441144"/>
        </a:xfrm>
        <a:prstGeom prst="rect">
          <a:avLst/>
        </a:prstGeom>
        <a:solidFill>
          <a:srgbClr val="FCCB36"/>
        </a:solidFill>
        <a:ln w="6350" cap="flat" cmpd="sng" algn="ctr">
          <a:solidFill>
            <a:schemeClr val="accent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5400" h="3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6896" tIns="10160" rIns="56896" bIns="1016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800" kern="1200" dirty="0"/>
            <a:t>Kandydat/Uczestnik projektu po </a:t>
          </a:r>
          <a:r>
            <a:rPr lang="pl-PL" sz="800" kern="1200" dirty="0" smtClean="0"/>
            <a:t>wejściu na stronę/kliknięciu </a:t>
          </a:r>
          <a:r>
            <a:rPr lang="pl-PL" sz="800" kern="1200" dirty="0"/>
            <a:t>na link zostanie przekierowany do interfejsu SYSTEMU i otrzyma narzędzie do kontaktu z WUP i załatwienia wszelkich </a:t>
          </a:r>
          <a:r>
            <a:rPr lang="pl-PL" sz="800" kern="1200" dirty="0" smtClean="0"/>
            <a:t>formalności w projekcie </a:t>
          </a:r>
          <a:endParaRPr lang="pl-PL" sz="800" kern="1200" dirty="0"/>
        </a:p>
      </dsp:txBody>
      <dsp:txXfrm>
        <a:off x="0" y="406757"/>
        <a:ext cx="2909454" cy="441144"/>
      </dsp:txXfrm>
    </dsp:sp>
    <dsp:sp modelId="{285BBBF5-4A15-41EA-867B-66AAE964FFA0}">
      <dsp:nvSpPr>
        <dsp:cNvPr id="0" name=""/>
        <dsp:cNvSpPr/>
      </dsp:nvSpPr>
      <dsp:spPr>
        <a:xfrm>
          <a:off x="2909454" y="381819"/>
          <a:ext cx="2909454" cy="491019"/>
        </a:xfrm>
        <a:prstGeom prst="rect">
          <a:avLst/>
        </a:prstGeom>
        <a:solidFill>
          <a:srgbClr val="FCCB36"/>
        </a:solidFill>
        <a:ln w="6350" cap="flat" cmpd="sng" algn="ctr">
          <a:solidFill>
            <a:schemeClr val="accent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5400" h="3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6896" tIns="10160" rIns="56896" bIns="1016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800" kern="1200" dirty="0"/>
            <a:t>Interfejs - czytelny, intuicyjny, nowoczesny, stanowi źródło wiedzy o projekcie oraz promuje ideę uczenia się przez całe życie</a:t>
          </a:r>
        </a:p>
      </dsp:txBody>
      <dsp:txXfrm>
        <a:off x="2909454" y="381819"/>
        <a:ext cx="2909454" cy="491019"/>
      </dsp:txXfrm>
    </dsp:sp>
    <dsp:sp modelId="{DD0AA82A-C7F4-4F05-984E-1B0E93997748}">
      <dsp:nvSpPr>
        <dsp:cNvPr id="0" name=""/>
        <dsp:cNvSpPr/>
      </dsp:nvSpPr>
      <dsp:spPr>
        <a:xfrm>
          <a:off x="5818909" y="406753"/>
          <a:ext cx="2909454" cy="457773"/>
        </a:xfrm>
        <a:prstGeom prst="rect">
          <a:avLst/>
        </a:prstGeom>
        <a:solidFill>
          <a:srgbClr val="FCCB36"/>
        </a:solidFill>
        <a:ln w="6350" cap="flat" cmpd="sng" algn="ctr">
          <a:solidFill>
            <a:schemeClr val="accent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5400" h="3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6896" tIns="10160" rIns="56896" bIns="1016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800" kern="1200" dirty="0"/>
            <a:t>daje możliwość rekrutacji do projektu, zbudowania bazy danych Uczestników projektu, skorzystania z usługi doradztwa zawodowego, podpisania i zawarcia umowy o dofinansowanie usług, prowadzenia rozliczeń finansowych  </a:t>
          </a:r>
        </a:p>
      </dsp:txBody>
      <dsp:txXfrm>
        <a:off x="5818909" y="406753"/>
        <a:ext cx="2909454" cy="457773"/>
      </dsp:txXfrm>
    </dsp:sp>
    <dsp:sp modelId="{B3A861F4-0D22-44C9-8BBA-67D99A34CED3}">
      <dsp:nvSpPr>
        <dsp:cNvPr id="0" name=""/>
        <dsp:cNvSpPr/>
      </dsp:nvSpPr>
      <dsp:spPr>
        <a:xfrm>
          <a:off x="8728363" y="390131"/>
          <a:ext cx="2909454" cy="474394"/>
        </a:xfrm>
        <a:prstGeom prst="rect">
          <a:avLst/>
        </a:prstGeom>
        <a:solidFill>
          <a:srgbClr val="FCCB36"/>
        </a:solidFill>
        <a:ln w="6350" cap="flat" cmpd="sng" algn="ctr">
          <a:solidFill>
            <a:schemeClr val="accent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5400" h="3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6896" tIns="10160" rIns="56896" bIns="1016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800" kern="1200" dirty="0"/>
            <a:t>zawiera </a:t>
          </a:r>
          <a:r>
            <a:rPr lang="pl-PL" sz="800" kern="1200" dirty="0" smtClean="0"/>
            <a:t>formularz </a:t>
          </a:r>
          <a:r>
            <a:rPr lang="pl-PL" sz="800" kern="1200" dirty="0"/>
            <a:t>kontaktowy – Kandydat/Uczestnik i nie tylko może wysłać wiadomość/pytanie do Biura ZBS</a:t>
          </a:r>
        </a:p>
      </dsp:txBody>
      <dsp:txXfrm>
        <a:off x="8728363" y="390131"/>
        <a:ext cx="2909454" cy="47439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8E2B892-2CAB-4DAE-92F9-18FC8B9BD449}" type="datetimeFigureOut">
              <a:rPr lang="pl-PL" smtClean="0"/>
              <a:t>30.09.2024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9908FBE-F5FB-4F2F-8B34-F138E3736B8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6544907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/>
              <a:t>Kliknij, aby edytować styl wzorca podtytułu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ADD435-C6B9-4EC4-B31C-6CCEB8648710}" type="datetimeFigureOut">
              <a:rPr lang="pl-PL" smtClean="0"/>
              <a:t>30.09.2024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E40BDD-A0A8-4D9C-8427-6180897DB9AB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0479294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ADD435-C6B9-4EC4-B31C-6CCEB8648710}" type="datetimeFigureOut">
              <a:rPr lang="pl-PL" smtClean="0"/>
              <a:t>30.09.2024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E40BDD-A0A8-4D9C-8427-6180897DB9AB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0502751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ADD435-C6B9-4EC4-B31C-6CCEB8648710}" type="datetimeFigureOut">
              <a:rPr lang="pl-PL" smtClean="0"/>
              <a:t>30.09.2024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E40BDD-A0A8-4D9C-8427-6180897DB9AB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2265002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ADD435-C6B9-4EC4-B31C-6CCEB8648710}" type="datetimeFigureOut">
              <a:rPr lang="pl-PL" smtClean="0"/>
              <a:t>30.09.2024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E40BDD-A0A8-4D9C-8427-6180897DB9AB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1302823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ADD435-C6B9-4EC4-B31C-6CCEB8648710}" type="datetimeFigureOut">
              <a:rPr lang="pl-PL" smtClean="0"/>
              <a:t>30.09.2024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E40BDD-A0A8-4D9C-8427-6180897DB9AB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0089712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ADD435-C6B9-4EC4-B31C-6CCEB8648710}" type="datetimeFigureOut">
              <a:rPr lang="pl-PL" smtClean="0"/>
              <a:t>30.09.2024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E40BDD-A0A8-4D9C-8427-6180897DB9AB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4918231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ADD435-C6B9-4EC4-B31C-6CCEB8648710}" type="datetimeFigureOut">
              <a:rPr lang="pl-PL" smtClean="0"/>
              <a:t>30.09.2024</a:t>
            </a:fld>
            <a:endParaRPr 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E40BDD-A0A8-4D9C-8427-6180897DB9AB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0385790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ADD435-C6B9-4EC4-B31C-6CCEB8648710}" type="datetimeFigureOut">
              <a:rPr lang="pl-PL" smtClean="0"/>
              <a:t>30.09.2024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E40BDD-A0A8-4D9C-8427-6180897DB9AB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3519485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ADD435-C6B9-4EC4-B31C-6CCEB8648710}" type="datetimeFigureOut">
              <a:rPr lang="pl-PL" smtClean="0"/>
              <a:t>30.09.2024</a:t>
            </a:fld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E40BDD-A0A8-4D9C-8427-6180897DB9AB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982014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ADD435-C6B9-4EC4-B31C-6CCEB8648710}" type="datetimeFigureOut">
              <a:rPr lang="pl-PL" smtClean="0"/>
              <a:t>30.09.2024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E40BDD-A0A8-4D9C-8427-6180897DB9AB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0489375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ADD435-C6B9-4EC4-B31C-6CCEB8648710}" type="datetimeFigureOut">
              <a:rPr lang="pl-PL" smtClean="0"/>
              <a:t>30.09.2024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E40BDD-A0A8-4D9C-8427-6180897DB9AB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3207495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ADD435-C6B9-4EC4-B31C-6CCEB8648710}" type="datetimeFigureOut">
              <a:rPr lang="pl-PL" smtClean="0"/>
              <a:t>30.09.2024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E40BDD-A0A8-4D9C-8427-6180897DB9AB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888389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emf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emf"/><Relationship Id="rId3" Type="http://schemas.openxmlformats.org/officeDocument/2006/relationships/image" Target="../media/image13.png"/><Relationship Id="rId7" Type="http://schemas.openxmlformats.org/officeDocument/2006/relationships/image" Target="../media/image16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emf"/><Relationship Id="rId3" Type="http://schemas.openxmlformats.org/officeDocument/2006/relationships/image" Target="../media/image19.png"/><Relationship Id="rId7" Type="http://schemas.openxmlformats.org/officeDocument/2006/relationships/image" Target="../media/image23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10" Type="http://schemas.openxmlformats.org/officeDocument/2006/relationships/image" Target="../media/image26.emf"/><Relationship Id="rId4" Type="http://schemas.openxmlformats.org/officeDocument/2006/relationships/image" Target="../media/image20.png"/><Relationship Id="rId9" Type="http://schemas.openxmlformats.org/officeDocument/2006/relationships/image" Target="../media/image25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3" Type="http://schemas.openxmlformats.org/officeDocument/2006/relationships/image" Target="../media/image28.png"/><Relationship Id="rId7" Type="http://schemas.openxmlformats.org/officeDocument/2006/relationships/image" Target="../media/image32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29.emf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emf"/><Relationship Id="rId3" Type="http://schemas.openxmlformats.org/officeDocument/2006/relationships/image" Target="../media/image35.png"/><Relationship Id="rId7" Type="http://schemas.openxmlformats.org/officeDocument/2006/relationships/image" Target="../media/image38.emf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7.png"/><Relationship Id="rId5" Type="http://schemas.openxmlformats.org/officeDocument/2006/relationships/image" Target="../media/image36.png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Symbol zastępczy zawartości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75793266"/>
              </p:ext>
            </p:extLst>
          </p:nvPr>
        </p:nvGraphicFramePr>
        <p:xfrm>
          <a:off x="922713" y="107215"/>
          <a:ext cx="9792392" cy="152207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val="75509335"/>
              </p:ext>
            </p:extLst>
          </p:nvPr>
        </p:nvGraphicFramePr>
        <p:xfrm>
          <a:off x="232757" y="1870363"/>
          <a:ext cx="11637818" cy="45304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20439513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Obraz 2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67143" y="717409"/>
            <a:ext cx="9617298" cy="2389839"/>
          </a:xfrm>
          <a:prstGeom prst="rect">
            <a:avLst/>
          </a:prstGeom>
        </p:spPr>
      </p:pic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91613" y="212446"/>
            <a:ext cx="10602210" cy="583613"/>
          </a:xfrm>
        </p:spPr>
        <p:txBody>
          <a:bodyPr>
            <a:normAutofit/>
          </a:bodyPr>
          <a:lstStyle/>
          <a:p>
            <a:r>
              <a:rPr lang="pl-PL" sz="1800" b="1" dirty="0"/>
              <a:t>Moduł klienta projektu – część 1_panel Kandydata do projektu/Uczestnika projektu </a:t>
            </a:r>
            <a:r>
              <a:rPr lang="pl-PL" sz="1800" b="1" dirty="0">
                <a:solidFill>
                  <a:srgbClr val="00B050"/>
                </a:solidFill>
              </a:rPr>
              <a:t>Skrzynka odbiorcza</a:t>
            </a:r>
          </a:p>
        </p:txBody>
      </p:sp>
      <p:sp>
        <p:nvSpPr>
          <p:cNvPr id="6" name="Schemat blokowy: wiele dokumentów 5"/>
          <p:cNvSpPr/>
          <p:nvPr/>
        </p:nvSpPr>
        <p:spPr>
          <a:xfrm>
            <a:off x="445793" y="944059"/>
            <a:ext cx="11097005" cy="2654417"/>
          </a:xfrm>
          <a:prstGeom prst="flowChartMultidocument">
            <a:avLst/>
          </a:prstGeom>
          <a:gradFill flip="none" rotWithShape="1">
            <a:gsLst>
              <a:gs pos="0">
                <a:schemeClr val="accent1">
                  <a:lumMod val="67000"/>
                </a:schemeClr>
              </a:gs>
              <a:gs pos="48000">
                <a:schemeClr val="accent1">
                  <a:lumMod val="97000"/>
                  <a:lumOff val="3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path path="circle">
              <a:fillToRect t="100000" r="100000"/>
            </a:path>
            <a:tileRect l="-100000" b="-100000"/>
          </a:gradFill>
          <a:ln w="9525">
            <a:solidFill>
              <a:schemeClr val="tx1"/>
            </a:solidFill>
          </a:ln>
          <a:effectLst>
            <a:glow rad="228600">
              <a:schemeClr val="accent3">
                <a:satMod val="175000"/>
                <a:alpha val="40000"/>
              </a:schemeClr>
            </a:glow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10" name="pole tekstowe 9"/>
          <p:cNvSpPr txBox="1"/>
          <p:nvPr/>
        </p:nvSpPr>
        <p:spPr>
          <a:xfrm>
            <a:off x="1120979" y="1450663"/>
            <a:ext cx="295101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200" b="1" dirty="0">
                <a:solidFill>
                  <a:schemeClr val="bg1"/>
                </a:solidFill>
              </a:rPr>
              <a:t>Skrzynka odbiorcza</a:t>
            </a:r>
          </a:p>
          <a:p>
            <a:r>
              <a:rPr lang="pl-PL" sz="1200" dirty="0">
                <a:solidFill>
                  <a:schemeClr val="bg1"/>
                </a:solidFill>
              </a:rPr>
              <a:t> </a:t>
            </a:r>
          </a:p>
        </p:txBody>
      </p:sp>
      <p:sp>
        <p:nvSpPr>
          <p:cNvPr id="11" name="pole tekstowe 10"/>
          <p:cNvSpPr txBox="1"/>
          <p:nvPr/>
        </p:nvSpPr>
        <p:spPr>
          <a:xfrm>
            <a:off x="1643441" y="3057261"/>
            <a:ext cx="3358342" cy="17872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pl-PL" dirty="0"/>
          </a:p>
        </p:txBody>
      </p:sp>
      <p:graphicFrame>
        <p:nvGraphicFramePr>
          <p:cNvPr id="14" name="Tabela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09425160"/>
              </p:ext>
            </p:extLst>
          </p:nvPr>
        </p:nvGraphicFramePr>
        <p:xfrm>
          <a:off x="410902" y="4450272"/>
          <a:ext cx="11131896" cy="170114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12972">
                  <a:extLst>
                    <a:ext uri="{9D8B030D-6E8A-4147-A177-3AD203B41FA5}">
                      <a16:colId xmlns:a16="http://schemas.microsoft.com/office/drawing/2014/main" val="2178132633"/>
                    </a:ext>
                  </a:extLst>
                </a:gridCol>
                <a:gridCol w="1849252">
                  <a:extLst>
                    <a:ext uri="{9D8B030D-6E8A-4147-A177-3AD203B41FA5}">
                      <a16:colId xmlns:a16="http://schemas.microsoft.com/office/drawing/2014/main" val="1026354637"/>
                    </a:ext>
                  </a:extLst>
                </a:gridCol>
                <a:gridCol w="7869672">
                  <a:extLst>
                    <a:ext uri="{9D8B030D-6E8A-4147-A177-3AD203B41FA5}">
                      <a16:colId xmlns:a16="http://schemas.microsoft.com/office/drawing/2014/main" val="1907916164"/>
                    </a:ext>
                  </a:extLst>
                </a:gridCol>
              </a:tblGrid>
              <a:tr h="648909">
                <a:tc>
                  <a:txBody>
                    <a:bodyPr/>
                    <a:lstStyle/>
                    <a:p>
                      <a:r>
                        <a:rPr lang="pl-PL" sz="1000" dirty="0"/>
                        <a:t>Data wpływu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000" dirty="0"/>
                        <a:t>Status ważności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900" dirty="0"/>
                        <a:t>Tytuł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85572733"/>
                  </a:ext>
                </a:extLst>
              </a:tr>
              <a:tr h="526118">
                <a:tc>
                  <a:txBody>
                    <a:bodyPr/>
                    <a:lstStyle/>
                    <a:p>
                      <a:r>
                        <a:rPr lang="pl-PL" sz="900" dirty="0"/>
                        <a:t>02.04.2024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900" dirty="0"/>
                        <a:t>Przypomnienie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900" dirty="0"/>
                        <a:t>Pozostały 3 dni do końca…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56271557"/>
                  </a:ext>
                </a:extLst>
              </a:tr>
              <a:tr h="526118">
                <a:tc>
                  <a:txBody>
                    <a:bodyPr/>
                    <a:lstStyle/>
                    <a:p>
                      <a:r>
                        <a:rPr lang="pl-PL" sz="900" dirty="0"/>
                        <a:t>01.04.2024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900" dirty="0"/>
                        <a:t>Wysoki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900" dirty="0"/>
                        <a:t>Umowa została podpisana…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12549710"/>
                  </a:ext>
                </a:extLst>
              </a:tr>
            </a:tbl>
          </a:graphicData>
        </a:graphic>
      </p:graphicFrame>
      <p:sp>
        <p:nvSpPr>
          <p:cNvPr id="16" name="pole tekstowe 15"/>
          <p:cNvSpPr txBox="1"/>
          <p:nvPr/>
        </p:nvSpPr>
        <p:spPr>
          <a:xfrm>
            <a:off x="6251802" y="1990840"/>
            <a:ext cx="42543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900" dirty="0">
                <a:solidFill>
                  <a:schemeClr val="bg1"/>
                </a:solidFill>
              </a:rPr>
              <a:t>Uwagi:</a:t>
            </a:r>
          </a:p>
          <a:p>
            <a:r>
              <a:rPr lang="pl-PL" sz="900" dirty="0">
                <a:solidFill>
                  <a:schemeClr val="bg1"/>
                </a:solidFill>
              </a:rPr>
              <a:t>1. W skrzynce publikowane </a:t>
            </a:r>
            <a:r>
              <a:rPr lang="pl-PL" sz="900" dirty="0" smtClean="0">
                <a:solidFill>
                  <a:schemeClr val="bg1"/>
                </a:solidFill>
              </a:rPr>
              <a:t>są </a:t>
            </a:r>
            <a:r>
              <a:rPr lang="pl-PL" sz="900" dirty="0">
                <a:solidFill>
                  <a:schemeClr val="bg1"/>
                </a:solidFill>
              </a:rPr>
              <a:t>tylko maile ze strony WUP-u</a:t>
            </a:r>
          </a:p>
          <a:p>
            <a:pPr marL="228600" indent="-228600">
              <a:buAutoNum type="arabicPeriod" startAt="2"/>
            </a:pPr>
            <a:r>
              <a:rPr lang="pl-PL" sz="900" dirty="0">
                <a:solidFill>
                  <a:schemeClr val="bg1"/>
                </a:solidFill>
              </a:rPr>
              <a:t>       Znak ikony w przypadku posiadania nieodebranych wiadomości.</a:t>
            </a:r>
          </a:p>
          <a:p>
            <a:endParaRPr lang="pl-PL" sz="900" dirty="0">
              <a:solidFill>
                <a:schemeClr val="bg1"/>
              </a:solidFill>
            </a:endParaRPr>
          </a:p>
        </p:txBody>
      </p:sp>
      <p:sp>
        <p:nvSpPr>
          <p:cNvPr id="17" name="pole tekstowe 16"/>
          <p:cNvSpPr txBox="1"/>
          <p:nvPr/>
        </p:nvSpPr>
        <p:spPr>
          <a:xfrm>
            <a:off x="2146246" y="916107"/>
            <a:ext cx="79802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000" b="1" dirty="0">
                <a:solidFill>
                  <a:schemeClr val="bg1"/>
                </a:solidFill>
              </a:rPr>
              <a:t>Rekrutacja</a:t>
            </a:r>
          </a:p>
        </p:txBody>
      </p:sp>
      <p:pic>
        <p:nvPicPr>
          <p:cNvPr id="19" name="Obraz 1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14538" y="957598"/>
            <a:ext cx="152605" cy="163241"/>
          </a:xfrm>
          <a:prstGeom prst="rect">
            <a:avLst/>
          </a:prstGeom>
        </p:spPr>
      </p:pic>
      <p:pic>
        <p:nvPicPr>
          <p:cNvPr id="26" name="Obraz 2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95457" y="2297736"/>
            <a:ext cx="187715" cy="143547"/>
          </a:xfrm>
          <a:prstGeom prst="rect">
            <a:avLst/>
          </a:prstGeom>
        </p:spPr>
      </p:pic>
      <p:pic>
        <p:nvPicPr>
          <p:cNvPr id="29" name="Obraz 2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976850" y="1468973"/>
            <a:ext cx="4005689" cy="293821"/>
          </a:xfrm>
          <a:prstGeom prst="rect">
            <a:avLst/>
          </a:prstGeom>
        </p:spPr>
      </p:pic>
      <p:pic>
        <p:nvPicPr>
          <p:cNvPr id="3" name="Obraz 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239014" y="766572"/>
            <a:ext cx="138420" cy="151603"/>
          </a:xfrm>
          <a:prstGeom prst="rect">
            <a:avLst/>
          </a:prstGeom>
        </p:spPr>
      </p:pic>
      <p:sp>
        <p:nvSpPr>
          <p:cNvPr id="4" name="pole tekstowe 3"/>
          <p:cNvSpPr txBox="1"/>
          <p:nvPr/>
        </p:nvSpPr>
        <p:spPr>
          <a:xfrm>
            <a:off x="2398331" y="713227"/>
            <a:ext cx="82543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900" b="1" dirty="0">
                <a:solidFill>
                  <a:schemeClr val="bg1"/>
                </a:solidFill>
              </a:rPr>
              <a:t>Rezygnacja</a:t>
            </a:r>
          </a:p>
        </p:txBody>
      </p:sp>
      <p:pic>
        <p:nvPicPr>
          <p:cNvPr id="5" name="Obraz 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541353" y="1180964"/>
            <a:ext cx="2132189" cy="156450"/>
          </a:xfrm>
          <a:prstGeom prst="rect">
            <a:avLst/>
          </a:prstGeom>
        </p:spPr>
      </p:pic>
      <p:pic>
        <p:nvPicPr>
          <p:cNvPr id="7" name="Obraz 6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467952" y="958324"/>
            <a:ext cx="2074846" cy="151407"/>
          </a:xfrm>
          <a:prstGeom prst="rect">
            <a:avLst/>
          </a:prstGeom>
        </p:spPr>
      </p:pic>
      <p:sp>
        <p:nvSpPr>
          <p:cNvPr id="13" name="pole tekstowe 12"/>
          <p:cNvSpPr txBox="1"/>
          <p:nvPr/>
        </p:nvSpPr>
        <p:spPr>
          <a:xfrm>
            <a:off x="410902" y="3875713"/>
            <a:ext cx="11131896" cy="369332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pl-PL" dirty="0"/>
              <a:t>          </a:t>
            </a:r>
            <a:r>
              <a:rPr lang="pl-PL" sz="1400" dirty="0">
                <a:solidFill>
                  <a:schemeClr val="bg1"/>
                </a:solidFill>
              </a:rPr>
              <a:t>Skrzynka odbiorcza</a:t>
            </a:r>
          </a:p>
        </p:txBody>
      </p:sp>
      <p:pic>
        <p:nvPicPr>
          <p:cNvPr id="8" name="Obraz 7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96269" y="3946162"/>
            <a:ext cx="356554" cy="267665"/>
          </a:xfrm>
          <a:prstGeom prst="rect">
            <a:avLst/>
          </a:prstGeom>
        </p:spPr>
      </p:pic>
      <p:pic>
        <p:nvPicPr>
          <p:cNvPr id="20" name="Obraz 19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56131" y="1441304"/>
            <a:ext cx="356554" cy="267665"/>
          </a:xfrm>
          <a:prstGeom prst="rect">
            <a:avLst/>
          </a:prstGeom>
        </p:spPr>
      </p:pic>
      <p:pic>
        <p:nvPicPr>
          <p:cNvPr id="15" name="Obraz 14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278782" y="1180964"/>
            <a:ext cx="271945" cy="204116"/>
          </a:xfrm>
          <a:prstGeom prst="rect">
            <a:avLst/>
          </a:prstGeom>
        </p:spPr>
      </p:pic>
      <p:sp>
        <p:nvSpPr>
          <p:cNvPr id="21" name="pole tekstowe 20"/>
          <p:cNvSpPr txBox="1"/>
          <p:nvPr/>
        </p:nvSpPr>
        <p:spPr>
          <a:xfrm>
            <a:off x="1074651" y="1928610"/>
            <a:ext cx="4140487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000" dirty="0">
                <a:solidFill>
                  <a:schemeClr val="bg1"/>
                </a:solidFill>
              </a:rPr>
              <a:t>W tej zakładce </a:t>
            </a:r>
            <a:r>
              <a:rPr lang="pl-PL" sz="1000" dirty="0" smtClean="0">
                <a:solidFill>
                  <a:schemeClr val="bg1"/>
                </a:solidFill>
              </a:rPr>
              <a:t>znajdziesz </a:t>
            </a:r>
            <a:r>
              <a:rPr lang="pl-PL" sz="1000" dirty="0">
                <a:solidFill>
                  <a:schemeClr val="bg1"/>
                </a:solidFill>
              </a:rPr>
              <a:t>Skrzynkę odbiorczą. </a:t>
            </a:r>
            <a:endParaRPr lang="pl-PL" sz="1000" dirty="0" smtClean="0">
              <a:solidFill>
                <a:schemeClr val="bg1"/>
              </a:solidFill>
            </a:endParaRPr>
          </a:p>
          <a:p>
            <a:r>
              <a:rPr lang="pl-PL" sz="1000" dirty="0" smtClean="0">
                <a:solidFill>
                  <a:schemeClr val="bg1"/>
                </a:solidFill>
              </a:rPr>
              <a:t>W </a:t>
            </a:r>
            <a:r>
              <a:rPr lang="pl-PL" sz="1000" dirty="0">
                <a:solidFill>
                  <a:schemeClr val="bg1"/>
                </a:solidFill>
              </a:rPr>
              <a:t>Skrzynce odbiorczej będą zapisywane wszystkie wiadomości e-mail, </a:t>
            </a:r>
            <a:endParaRPr lang="pl-PL" sz="1000" dirty="0" smtClean="0">
              <a:solidFill>
                <a:schemeClr val="bg1"/>
              </a:solidFill>
            </a:endParaRPr>
          </a:p>
          <a:p>
            <a:r>
              <a:rPr lang="pl-PL" sz="1000" dirty="0" smtClean="0">
                <a:solidFill>
                  <a:schemeClr val="bg1"/>
                </a:solidFill>
              </a:rPr>
              <a:t>które otrzymasz z </a:t>
            </a:r>
            <a:r>
              <a:rPr lang="pl-PL" sz="1000" dirty="0">
                <a:solidFill>
                  <a:schemeClr val="bg1"/>
                </a:solidFill>
              </a:rPr>
              <a:t>WUP Szczecin. </a:t>
            </a:r>
          </a:p>
          <a:p>
            <a:r>
              <a:rPr lang="pl-PL" sz="1000" dirty="0">
                <a:solidFill>
                  <a:schemeClr val="bg1"/>
                </a:solidFill>
              </a:rPr>
              <a:t>Jednak, pamiętaj, że nie możesz wysyłać wiadomości z tego modułu. </a:t>
            </a:r>
          </a:p>
          <a:p>
            <a:endParaRPr lang="pl-PL" sz="1000" dirty="0">
              <a:solidFill>
                <a:schemeClr val="bg1"/>
              </a:solidFill>
            </a:endParaRPr>
          </a:p>
          <a:p>
            <a:r>
              <a:rPr lang="pl-PL" sz="1000" dirty="0">
                <a:solidFill>
                  <a:schemeClr val="bg1"/>
                </a:solidFill>
              </a:rPr>
              <a:t>W przyrodzie i u Nas nic nie ginie!</a:t>
            </a:r>
          </a:p>
          <a:p>
            <a:endParaRPr lang="pl-PL" sz="1000" dirty="0">
              <a:solidFill>
                <a:schemeClr val="bg1"/>
              </a:solidFill>
            </a:endParaRPr>
          </a:p>
          <a:p>
            <a:r>
              <a:rPr lang="pl-PL" sz="1000" dirty="0">
                <a:solidFill>
                  <a:schemeClr val="bg1"/>
                </a:solidFill>
              </a:rPr>
              <a:t>Z poważaniem,</a:t>
            </a:r>
          </a:p>
          <a:p>
            <a:r>
              <a:rPr lang="pl-PL" sz="1000" dirty="0">
                <a:solidFill>
                  <a:schemeClr val="bg1"/>
                </a:solidFill>
              </a:rPr>
              <a:t>Biuro projektu „Zachodniopomorskie Bony Szkoleniowe”</a:t>
            </a:r>
          </a:p>
          <a:p>
            <a:endParaRPr lang="pl-PL" sz="1000" dirty="0">
              <a:solidFill>
                <a:schemeClr val="bg1"/>
              </a:solidFill>
            </a:endParaRPr>
          </a:p>
        </p:txBody>
      </p:sp>
      <p:sp>
        <p:nvSpPr>
          <p:cNvPr id="18" name="pole tekstowe 17"/>
          <p:cNvSpPr txBox="1"/>
          <p:nvPr/>
        </p:nvSpPr>
        <p:spPr>
          <a:xfrm>
            <a:off x="1593330" y="1151496"/>
            <a:ext cx="142978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000" b="1" dirty="0">
                <a:solidFill>
                  <a:schemeClr val="bg1"/>
                </a:solidFill>
              </a:rPr>
              <a:t>Załączniki</a:t>
            </a:r>
          </a:p>
        </p:txBody>
      </p:sp>
    </p:spTree>
    <p:extLst>
      <p:ext uri="{BB962C8B-B14F-4D97-AF65-F5344CB8AC3E}">
        <p14:creationId xmlns:p14="http://schemas.microsoft.com/office/powerpoint/2010/main" val="25949149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ymbol zastępczy zawartości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8486" y="763930"/>
            <a:ext cx="11182229" cy="2389839"/>
          </a:xfrm>
          <a:prstGeom prst="rect">
            <a:avLst/>
          </a:prstGeom>
        </p:spPr>
      </p:pic>
      <p:pic>
        <p:nvPicPr>
          <p:cNvPr id="5" name="Obraz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5525" y="892721"/>
            <a:ext cx="379631" cy="431972"/>
          </a:xfrm>
          <a:prstGeom prst="rect">
            <a:avLst/>
          </a:prstGeom>
        </p:spPr>
      </p:pic>
      <p:sp>
        <p:nvSpPr>
          <p:cNvPr id="6" name="Tytuł 1"/>
          <p:cNvSpPr txBox="1">
            <a:spLocks/>
          </p:cNvSpPr>
          <p:nvPr/>
        </p:nvSpPr>
        <p:spPr>
          <a:xfrm>
            <a:off x="408486" y="290254"/>
            <a:ext cx="10602210" cy="583613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l-PL" sz="1800" b="1" dirty="0"/>
              <a:t>Moduł klienta projektu – część 2_panel Kandydata do projektu/Uczestnika projektu </a:t>
            </a:r>
            <a:r>
              <a:rPr lang="pl-PL" sz="1800" b="1" dirty="0">
                <a:solidFill>
                  <a:srgbClr val="00B050"/>
                </a:solidFill>
              </a:rPr>
              <a:t>Załączniki</a:t>
            </a:r>
          </a:p>
        </p:txBody>
      </p:sp>
      <p:sp>
        <p:nvSpPr>
          <p:cNvPr id="7" name="pole tekstowe 6"/>
          <p:cNvSpPr txBox="1"/>
          <p:nvPr/>
        </p:nvSpPr>
        <p:spPr>
          <a:xfrm>
            <a:off x="1203911" y="892721"/>
            <a:ext cx="164592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200" b="1" dirty="0">
                <a:solidFill>
                  <a:schemeClr val="bg1"/>
                </a:solidFill>
              </a:rPr>
              <a:t>Załączniki</a:t>
            </a:r>
          </a:p>
        </p:txBody>
      </p:sp>
      <p:sp>
        <p:nvSpPr>
          <p:cNvPr id="9" name="pole tekstowe 8"/>
          <p:cNvSpPr txBox="1"/>
          <p:nvPr/>
        </p:nvSpPr>
        <p:spPr>
          <a:xfrm>
            <a:off x="1125335" y="1169720"/>
            <a:ext cx="7578090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000" dirty="0">
                <a:solidFill>
                  <a:schemeClr val="bg1"/>
                </a:solidFill>
              </a:rPr>
              <a:t>W części Załączniki możesz dodawać </a:t>
            </a:r>
            <a:r>
              <a:rPr lang="pl-PL" sz="1000" dirty="0" smtClean="0">
                <a:solidFill>
                  <a:schemeClr val="bg1"/>
                </a:solidFill>
              </a:rPr>
              <a:t>i podpisywać dokumenty</a:t>
            </a:r>
            <a:r>
              <a:rPr lang="pl-PL" sz="1000" dirty="0">
                <a:solidFill>
                  <a:schemeClr val="bg1"/>
                </a:solidFill>
              </a:rPr>
              <a:t>, które będą bezpiecznie przechowywane. </a:t>
            </a:r>
          </a:p>
          <a:p>
            <a:r>
              <a:rPr lang="pl-PL" sz="1000" dirty="0">
                <a:solidFill>
                  <a:schemeClr val="bg1"/>
                </a:solidFill>
              </a:rPr>
              <a:t>Za pośrednictwem tej zakładki będziesz składać wszystkie niezbędne dokumenty, jeśli zajdzie taka potrzeba lub zostaniesz o to poproszony.</a:t>
            </a:r>
          </a:p>
          <a:p>
            <a:endParaRPr lang="pl-PL" sz="1000" dirty="0">
              <a:solidFill>
                <a:schemeClr val="bg1"/>
              </a:solidFill>
            </a:endParaRPr>
          </a:p>
          <a:p>
            <a:r>
              <a:rPr lang="pl-PL" sz="1000" dirty="0">
                <a:solidFill>
                  <a:schemeClr val="bg1"/>
                </a:solidFill>
              </a:rPr>
              <a:t>Pamiętaj!</a:t>
            </a:r>
          </a:p>
          <a:p>
            <a:r>
              <a:rPr lang="pl-PL" sz="1000" dirty="0">
                <a:solidFill>
                  <a:schemeClr val="bg1"/>
                </a:solidFill>
              </a:rPr>
              <a:t>Podpisz dokumenty, które składasz do urzędu. Dokumenty niewymagające Twojego podpisu to te, które zostały wystawione przez upoważnione instytucje lub osoby.</a:t>
            </a:r>
          </a:p>
          <a:p>
            <a:endParaRPr lang="pl-PL" sz="1000" dirty="0">
              <a:solidFill>
                <a:schemeClr val="bg1"/>
              </a:solidFill>
            </a:endParaRPr>
          </a:p>
          <a:p>
            <a:r>
              <a:rPr lang="pl-PL" sz="1000" dirty="0">
                <a:solidFill>
                  <a:schemeClr val="bg1"/>
                </a:solidFill>
              </a:rPr>
              <a:t>Nie musisz się martwić – Twoje dokumenty będą tutaj bezpieczne jak w skarbcu banku centralnego, ale bez zbędnej biurokracji!</a:t>
            </a:r>
          </a:p>
          <a:p>
            <a:endParaRPr lang="pl-PL" sz="1000" dirty="0">
              <a:solidFill>
                <a:schemeClr val="bg1"/>
              </a:solidFill>
            </a:endParaRPr>
          </a:p>
          <a:p>
            <a:r>
              <a:rPr lang="pl-PL" sz="1000" dirty="0">
                <a:solidFill>
                  <a:schemeClr val="bg1"/>
                </a:solidFill>
              </a:rPr>
              <a:t>Z poważaniem,</a:t>
            </a:r>
          </a:p>
          <a:p>
            <a:r>
              <a:rPr lang="pl-PL" sz="1000" dirty="0">
                <a:solidFill>
                  <a:schemeClr val="bg1"/>
                </a:solidFill>
              </a:rPr>
              <a:t>Biuro projektu „Zachodniopomorskie Bony Szkoleniowe”</a:t>
            </a:r>
          </a:p>
        </p:txBody>
      </p:sp>
      <p:graphicFrame>
        <p:nvGraphicFramePr>
          <p:cNvPr id="10" name="Tabela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46033820"/>
              </p:ext>
            </p:extLst>
          </p:nvPr>
        </p:nvGraphicFramePr>
        <p:xfrm>
          <a:off x="496538" y="3876731"/>
          <a:ext cx="11131897" cy="156926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88110">
                  <a:extLst>
                    <a:ext uri="{9D8B030D-6E8A-4147-A177-3AD203B41FA5}">
                      <a16:colId xmlns:a16="http://schemas.microsoft.com/office/drawing/2014/main" val="2298586999"/>
                    </a:ext>
                  </a:extLst>
                </a:gridCol>
                <a:gridCol w="1501743">
                  <a:extLst>
                    <a:ext uri="{9D8B030D-6E8A-4147-A177-3AD203B41FA5}">
                      <a16:colId xmlns:a16="http://schemas.microsoft.com/office/drawing/2014/main" val="2564399045"/>
                    </a:ext>
                  </a:extLst>
                </a:gridCol>
                <a:gridCol w="2474168">
                  <a:extLst>
                    <a:ext uri="{9D8B030D-6E8A-4147-A177-3AD203B41FA5}">
                      <a16:colId xmlns:a16="http://schemas.microsoft.com/office/drawing/2014/main" val="2448498540"/>
                    </a:ext>
                  </a:extLst>
                </a:gridCol>
                <a:gridCol w="1712885">
                  <a:extLst>
                    <a:ext uri="{9D8B030D-6E8A-4147-A177-3AD203B41FA5}">
                      <a16:colId xmlns:a16="http://schemas.microsoft.com/office/drawing/2014/main" val="1975379026"/>
                    </a:ext>
                  </a:extLst>
                </a:gridCol>
                <a:gridCol w="3554991">
                  <a:extLst>
                    <a:ext uri="{9D8B030D-6E8A-4147-A177-3AD203B41FA5}">
                      <a16:colId xmlns:a16="http://schemas.microsoft.com/office/drawing/2014/main" val="334701729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200" u="none" strike="noStrike" dirty="0">
                          <a:effectLst/>
                        </a:rPr>
                        <a:t>Data złożenia</a:t>
                      </a:r>
                      <a:endParaRPr lang="pl-PL" sz="12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200" u="none" strike="noStrike" dirty="0">
                          <a:effectLst/>
                        </a:rPr>
                        <a:t>Nowy dokument</a:t>
                      </a:r>
                      <a:endParaRPr lang="pl-PL" sz="12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200" u="none" strike="noStrike" dirty="0" smtClean="0">
                          <a:effectLst/>
                        </a:rPr>
                        <a:t>Nadawca</a:t>
                      </a:r>
                      <a:endParaRPr lang="pl-PL" sz="12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200" u="none" strike="noStrike" dirty="0">
                          <a:effectLst/>
                        </a:rPr>
                        <a:t>Dokument widoczny </a:t>
                      </a:r>
                      <a:endParaRPr lang="pl-PL" sz="12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200" u="none" strike="noStrike" dirty="0">
                          <a:effectLst/>
                        </a:rPr>
                        <a:t>Nazwa dokumentu</a:t>
                      </a:r>
                      <a:endParaRPr lang="pl-PL" sz="12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49163365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200" u="none" strike="noStrike" dirty="0">
                          <a:effectLst/>
                        </a:rPr>
                        <a:t>20.02.2024</a:t>
                      </a:r>
                      <a:endParaRPr lang="pl-PL" sz="12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200" u="none" strike="noStrike" dirty="0">
                          <a:effectLst/>
                        </a:rPr>
                        <a:t>nowy</a:t>
                      </a:r>
                      <a:endParaRPr lang="pl-PL" sz="12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Adam Nowak</a:t>
                      </a:r>
                      <a:endParaRPr lang="pl-PL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200" u="none" strike="noStrike" dirty="0">
                          <a:effectLst/>
                        </a:rPr>
                        <a:t>tak</a:t>
                      </a:r>
                      <a:endParaRPr lang="pl-PL" sz="12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l-PL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Oświadczenie</a:t>
                      </a:r>
                      <a:r>
                        <a:rPr lang="pl-PL" sz="12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 o zamieszkaniu/</a:t>
                      </a:r>
                      <a:r>
                        <a:rPr lang="pl-PL" sz="1200" b="0" i="0" u="none" strike="noStrike" baseline="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Dokument podpisany</a:t>
                      </a:r>
                      <a:endParaRPr lang="pl-PL" sz="1200" b="0" i="0" u="none" strike="noStrike" dirty="0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350395949"/>
                  </a:ext>
                </a:extLst>
              </a:tr>
              <a:tr h="452298"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200" u="none" strike="noStrike" dirty="0">
                          <a:effectLst/>
                        </a:rPr>
                        <a:t>21.02.2024</a:t>
                      </a:r>
                      <a:endParaRPr lang="pl-PL" sz="12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200" u="none" strike="noStrike" dirty="0">
                          <a:effectLst/>
                        </a:rPr>
                        <a:t>nowy</a:t>
                      </a:r>
                      <a:endParaRPr lang="pl-PL" sz="12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200" u="none" strike="noStrike" dirty="0" smtClean="0">
                          <a:effectLst/>
                        </a:rPr>
                        <a:t>Adam Nowak</a:t>
                      </a:r>
                      <a:endParaRPr lang="pl-PL" sz="1200" u="none" strike="noStrike" dirty="0">
                        <a:effectLst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200" u="none" strike="noStrike" dirty="0">
                          <a:effectLst/>
                        </a:rPr>
                        <a:t>tak</a:t>
                      </a:r>
                      <a:endParaRPr lang="pl-PL" sz="12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l-PL" sz="1200" u="none" strike="noStrike" dirty="0">
                          <a:effectLst/>
                        </a:rPr>
                        <a:t>Zaświadczenie </a:t>
                      </a:r>
                      <a:r>
                        <a:rPr lang="pl-PL" sz="1200" u="none" strike="noStrike" dirty="0" smtClean="0">
                          <a:effectLst/>
                        </a:rPr>
                        <a:t>o</a:t>
                      </a:r>
                      <a:r>
                        <a:rPr lang="pl-PL" sz="1200" u="none" strike="noStrike" baseline="0" dirty="0" smtClean="0">
                          <a:effectLst/>
                        </a:rPr>
                        <a:t> </a:t>
                      </a:r>
                      <a:r>
                        <a:rPr lang="pl-PL" sz="1200" u="none" strike="noStrike" dirty="0" smtClean="0">
                          <a:effectLst/>
                        </a:rPr>
                        <a:t>zameldowaniu</a:t>
                      </a:r>
                      <a:endParaRPr lang="pl-PL" sz="12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65408976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22.02.2024</a:t>
                      </a:r>
                      <a:endParaRPr lang="pl-PL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200" u="none" strike="noStrike" dirty="0" smtClean="0">
                          <a:effectLst/>
                        </a:rPr>
                        <a:t>nowy</a:t>
                      </a:r>
                      <a:endParaRPr lang="pl-PL" sz="1200" b="0" i="0" u="none" strike="noStrike" dirty="0" smtClean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ctr" fontAlgn="ctr"/>
                      <a:endParaRPr lang="pl-PL" sz="12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WUP Szczecin</a:t>
                      </a:r>
                      <a:endParaRPr lang="pl-PL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tak</a:t>
                      </a:r>
                      <a:endParaRPr lang="pl-PL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l-PL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Informacja o zakwalifikowaniu do udziału w projekcie</a:t>
                      </a:r>
                      <a:endParaRPr lang="pl-PL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3306797"/>
                  </a:ext>
                </a:extLst>
              </a:tr>
            </a:tbl>
          </a:graphicData>
        </a:graphic>
      </p:graphicFrame>
      <p:sp>
        <p:nvSpPr>
          <p:cNvPr id="11" name="pole tekstowe 10"/>
          <p:cNvSpPr txBox="1"/>
          <p:nvPr/>
        </p:nvSpPr>
        <p:spPr>
          <a:xfrm>
            <a:off x="496538" y="3330584"/>
            <a:ext cx="11131896" cy="369332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pl-PL" dirty="0"/>
              <a:t>          </a:t>
            </a:r>
            <a:r>
              <a:rPr lang="pl-PL" sz="1400" dirty="0">
                <a:solidFill>
                  <a:schemeClr val="bg1"/>
                </a:solidFill>
              </a:rPr>
              <a:t>Załączniki</a:t>
            </a:r>
          </a:p>
        </p:txBody>
      </p:sp>
      <p:pic>
        <p:nvPicPr>
          <p:cNvPr id="12" name="Obraz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1163" y="3406879"/>
            <a:ext cx="347502" cy="262151"/>
          </a:xfrm>
          <a:prstGeom prst="rect">
            <a:avLst/>
          </a:prstGeom>
        </p:spPr>
      </p:pic>
      <p:pic>
        <p:nvPicPr>
          <p:cNvPr id="13" name="Obraz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916189" y="820376"/>
            <a:ext cx="4558836" cy="3428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67521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97572" y="192651"/>
            <a:ext cx="10515600" cy="470617"/>
          </a:xfrm>
        </p:spPr>
        <p:txBody>
          <a:bodyPr>
            <a:normAutofit/>
          </a:bodyPr>
          <a:lstStyle/>
          <a:p>
            <a:r>
              <a:rPr lang="pl-PL" sz="1800" b="1" dirty="0"/>
              <a:t>Moduł klienta projektu – część 3_panel Kandydata do projektu/Uczestnika projektu </a:t>
            </a:r>
            <a:r>
              <a:rPr lang="pl-PL" sz="1800" b="1" dirty="0">
                <a:solidFill>
                  <a:srgbClr val="00B050"/>
                </a:solidFill>
              </a:rPr>
              <a:t>Rekrutacja</a:t>
            </a:r>
            <a:r>
              <a:rPr lang="pl-PL" sz="1800" b="1" dirty="0"/>
              <a:t> </a:t>
            </a:r>
          </a:p>
        </p:txBody>
      </p:sp>
      <p:pic>
        <p:nvPicPr>
          <p:cNvPr id="4" name="Symbol zastępczy zawartości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21476" y="802312"/>
            <a:ext cx="11182229" cy="2389839"/>
          </a:xfrm>
          <a:prstGeom prst="rect">
            <a:avLst/>
          </a:prstGeom>
        </p:spPr>
      </p:pic>
      <p:pic>
        <p:nvPicPr>
          <p:cNvPr id="5" name="Obraz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5150" y="917245"/>
            <a:ext cx="449168" cy="478146"/>
          </a:xfrm>
          <a:prstGeom prst="rect">
            <a:avLst/>
          </a:prstGeom>
        </p:spPr>
      </p:pic>
      <p:sp>
        <p:nvSpPr>
          <p:cNvPr id="8" name="Prostokąt 7"/>
          <p:cNvSpPr/>
          <p:nvPr/>
        </p:nvSpPr>
        <p:spPr>
          <a:xfrm>
            <a:off x="1523821" y="937892"/>
            <a:ext cx="86382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l-PL" sz="1200" b="1" dirty="0">
                <a:solidFill>
                  <a:schemeClr val="bg1"/>
                </a:solidFill>
              </a:rPr>
              <a:t>Rekrutacja</a:t>
            </a:r>
            <a:endParaRPr lang="pl-PL" sz="1200" b="1" dirty="0"/>
          </a:p>
        </p:txBody>
      </p:sp>
      <p:sp>
        <p:nvSpPr>
          <p:cNvPr id="12" name="pole tekstowe 11"/>
          <p:cNvSpPr txBox="1"/>
          <p:nvPr/>
        </p:nvSpPr>
        <p:spPr>
          <a:xfrm>
            <a:off x="1555124" y="1374753"/>
            <a:ext cx="1091380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000" dirty="0">
                <a:solidFill>
                  <a:schemeClr val="bg1"/>
                </a:solidFill>
              </a:rPr>
              <a:t>Cieszymy się, że masz już konto w naszym SYSTEMIE! Teraz przyszedł czas, abyś oficjalnie dołączył do naszego projektu. </a:t>
            </a:r>
          </a:p>
          <a:p>
            <a:r>
              <a:rPr lang="pl-PL" sz="1000" dirty="0">
                <a:solidFill>
                  <a:schemeClr val="bg1"/>
                </a:solidFill>
              </a:rPr>
              <a:t>W tym celu prosimy o wypełnienie formularza zgłoszeniowego. Wygeneruj dokument i sprawdź dane. Załącz niezbędne dokumentu w formie załączników. </a:t>
            </a:r>
          </a:p>
          <a:p>
            <a:r>
              <a:rPr lang="pl-PL" sz="1000" dirty="0">
                <a:solidFill>
                  <a:schemeClr val="bg1"/>
                </a:solidFill>
              </a:rPr>
              <a:t>Następnie, podpisz dokumenty. Gdy wszystko będzie gotowe, wystarczy jedno kliknięcie, aby przesłać podpisane dokumenty do WUP Szczecin.</a:t>
            </a:r>
          </a:p>
          <a:p>
            <a:r>
              <a:rPr lang="pl-PL" sz="1000" dirty="0">
                <a:solidFill>
                  <a:schemeClr val="bg1"/>
                </a:solidFill>
              </a:rPr>
              <a:t>Pamiętaj, że jeśli potrzebujesz więcej czasu na uzupełnienie lub poprawienie dokumentów, możesz zapisać dotychczasowe postępy i dokończyć je w dogodnym dla siebie momencie.</a:t>
            </a:r>
          </a:p>
          <a:p>
            <a:r>
              <a:rPr lang="pl-PL" sz="1000" dirty="0">
                <a:solidFill>
                  <a:schemeClr val="bg1"/>
                </a:solidFill>
              </a:rPr>
              <a:t>Dziękujemy za zaufanie i dołączenie do naszego projektu!</a:t>
            </a:r>
          </a:p>
          <a:p>
            <a:endParaRPr lang="pl-PL" sz="1000" dirty="0">
              <a:solidFill>
                <a:schemeClr val="bg1"/>
              </a:solidFill>
            </a:endParaRPr>
          </a:p>
          <a:p>
            <a:r>
              <a:rPr lang="pl-PL" sz="1000" dirty="0">
                <a:solidFill>
                  <a:schemeClr val="bg1"/>
                </a:solidFill>
              </a:rPr>
              <a:t>Z poważaniem,</a:t>
            </a:r>
          </a:p>
          <a:p>
            <a:r>
              <a:rPr lang="pl-PL" sz="1000" dirty="0">
                <a:solidFill>
                  <a:schemeClr val="bg1"/>
                </a:solidFill>
              </a:rPr>
              <a:t>Biuro projektu „Zachodniopomorskie Bony Szkoleniowe”</a:t>
            </a:r>
          </a:p>
          <a:p>
            <a:endParaRPr lang="pl-PL" sz="1000" dirty="0">
              <a:solidFill>
                <a:schemeClr val="bg1"/>
              </a:solidFill>
            </a:endParaRPr>
          </a:p>
        </p:txBody>
      </p:sp>
      <p:pic>
        <p:nvPicPr>
          <p:cNvPr id="15" name="Obraz 1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17673" y="860658"/>
            <a:ext cx="5292545" cy="398075"/>
          </a:xfrm>
          <a:prstGeom prst="rect">
            <a:avLst/>
          </a:prstGeom>
        </p:spPr>
      </p:pic>
      <p:sp>
        <p:nvSpPr>
          <p:cNvPr id="19" name="Prostokąt zaokrąglony 18"/>
          <p:cNvSpPr/>
          <p:nvPr/>
        </p:nvSpPr>
        <p:spPr>
          <a:xfrm>
            <a:off x="521476" y="3317654"/>
            <a:ext cx="5635425" cy="3124120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7" name="pole tekstowe 16"/>
          <p:cNvSpPr txBox="1"/>
          <p:nvPr/>
        </p:nvSpPr>
        <p:spPr>
          <a:xfrm>
            <a:off x="1111714" y="3406629"/>
            <a:ext cx="314327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400" b="1" dirty="0">
                <a:solidFill>
                  <a:schemeClr val="bg1"/>
                </a:solidFill>
              </a:rPr>
              <a:t>Generator Formularza zgłoszeniowego</a:t>
            </a:r>
          </a:p>
        </p:txBody>
      </p:sp>
      <p:pic>
        <p:nvPicPr>
          <p:cNvPr id="6" name="Obraz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82900" y="3826133"/>
            <a:ext cx="3341494" cy="2213935"/>
          </a:xfrm>
          <a:prstGeom prst="rect">
            <a:avLst/>
          </a:prstGeom>
        </p:spPr>
      </p:pic>
      <p:sp>
        <p:nvSpPr>
          <p:cNvPr id="20" name="Prostokąt zaokrąglony 19"/>
          <p:cNvSpPr/>
          <p:nvPr/>
        </p:nvSpPr>
        <p:spPr>
          <a:xfrm>
            <a:off x="6877703" y="2990121"/>
            <a:ext cx="4664850" cy="1608062"/>
          </a:xfrm>
          <a:prstGeom prst="roundRect">
            <a:avLst/>
          </a:prstGeom>
          <a:gradFill>
            <a:gsLst>
              <a:gs pos="100000">
                <a:schemeClr val="accent1">
                  <a:lumMod val="67000"/>
                </a:schemeClr>
              </a:gs>
              <a:gs pos="36000">
                <a:schemeClr val="accent1">
                  <a:lumMod val="97000"/>
                  <a:lumOff val="3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path path="circle">
              <a:fillToRect t="100000" r="100000"/>
            </a:path>
          </a:gra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1" name="pole tekstowe 20"/>
          <p:cNvSpPr txBox="1"/>
          <p:nvPr/>
        </p:nvSpPr>
        <p:spPr>
          <a:xfrm>
            <a:off x="7186024" y="3171783"/>
            <a:ext cx="4048209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1400" dirty="0">
                <a:solidFill>
                  <a:schemeClr val="bg1"/>
                </a:solidFill>
              </a:rPr>
              <a:t>Twój Formularz zgłoszeniowy</a:t>
            </a:r>
          </a:p>
          <a:p>
            <a:pPr algn="ctr"/>
            <a:endParaRPr lang="pl-PL" sz="1400" dirty="0">
              <a:solidFill>
                <a:schemeClr val="bg1"/>
              </a:solidFill>
            </a:endParaRPr>
          </a:p>
          <a:p>
            <a:r>
              <a:rPr lang="pl-PL" sz="1000" dirty="0">
                <a:solidFill>
                  <a:schemeClr val="bg1"/>
                </a:solidFill>
              </a:rPr>
              <a:t>Po wysłaniu dokumentów rekrutacyjnych, Kandydat do projektu będzie miał możliwość podglądu złożonych dokumentów (bez możliwości edycji):</a:t>
            </a:r>
          </a:p>
          <a:p>
            <a:endParaRPr lang="pl-PL" sz="1000" dirty="0">
              <a:solidFill>
                <a:schemeClr val="bg1"/>
              </a:solidFill>
            </a:endParaRPr>
          </a:p>
          <a:p>
            <a:pPr algn="ctr"/>
            <a:r>
              <a:rPr lang="pl-PL" sz="1000" dirty="0">
                <a:solidFill>
                  <a:schemeClr val="bg1"/>
                </a:solidFill>
              </a:rPr>
              <a:t>Formularz zgłoszeniowy  &lt;Pobierz&gt;</a:t>
            </a:r>
          </a:p>
        </p:txBody>
      </p:sp>
      <p:sp>
        <p:nvSpPr>
          <p:cNvPr id="22" name="Prostokąt zaokrąglony 21"/>
          <p:cNvSpPr/>
          <p:nvPr/>
        </p:nvSpPr>
        <p:spPr>
          <a:xfrm>
            <a:off x="6911315" y="4663441"/>
            <a:ext cx="4668315" cy="1778334"/>
          </a:xfrm>
          <a:prstGeom prst="roundRect">
            <a:avLst/>
          </a:prstGeom>
          <a:gradFill flip="none" rotWithShape="1">
            <a:gsLst>
              <a:gs pos="0">
                <a:schemeClr val="accent6">
                  <a:lumMod val="89000"/>
                </a:schemeClr>
              </a:gs>
              <a:gs pos="23000">
                <a:schemeClr val="accent6">
                  <a:lumMod val="89000"/>
                </a:schemeClr>
              </a:gs>
              <a:gs pos="69000">
                <a:schemeClr val="accent6">
                  <a:lumMod val="75000"/>
                </a:schemeClr>
              </a:gs>
              <a:gs pos="97000">
                <a:schemeClr val="accent6">
                  <a:lumMod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/>
          </a:p>
        </p:txBody>
      </p:sp>
      <p:sp>
        <p:nvSpPr>
          <p:cNvPr id="24" name="pole tekstowe 23"/>
          <p:cNvSpPr txBox="1"/>
          <p:nvPr/>
        </p:nvSpPr>
        <p:spPr>
          <a:xfrm>
            <a:off x="6661355" y="5347855"/>
            <a:ext cx="4588536" cy="5735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pl-PL" dirty="0"/>
          </a:p>
        </p:txBody>
      </p:sp>
      <p:sp>
        <p:nvSpPr>
          <p:cNvPr id="25" name="pole tekstowe 24"/>
          <p:cNvSpPr txBox="1"/>
          <p:nvPr/>
        </p:nvSpPr>
        <p:spPr>
          <a:xfrm>
            <a:off x="7127664" y="4752389"/>
            <a:ext cx="4285742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1400" dirty="0">
                <a:solidFill>
                  <a:schemeClr val="bg1"/>
                </a:solidFill>
              </a:rPr>
              <a:t>Wynik/status rekrutacji</a:t>
            </a:r>
          </a:p>
          <a:p>
            <a:pPr algn="ctr"/>
            <a:endParaRPr lang="pl-PL" sz="1400" dirty="0">
              <a:solidFill>
                <a:schemeClr val="bg1"/>
              </a:solidFill>
            </a:endParaRPr>
          </a:p>
          <a:p>
            <a:pPr marL="228600" indent="-228600">
              <a:buFont typeface="+mj-lt"/>
              <a:buAutoNum type="arabicParenR"/>
            </a:pPr>
            <a:r>
              <a:rPr lang="pl-PL" sz="1000" dirty="0">
                <a:solidFill>
                  <a:schemeClr val="bg1"/>
                </a:solidFill>
              </a:rPr>
              <a:t>oczekuje na rozpatrzenie (automatycznie po złożeniu dokumentów przez Kandydata),</a:t>
            </a:r>
          </a:p>
          <a:p>
            <a:pPr marL="228600" indent="-228600">
              <a:buFont typeface="+mj-lt"/>
              <a:buAutoNum type="arabicParenR"/>
            </a:pPr>
            <a:r>
              <a:rPr lang="pl-PL" sz="1000" dirty="0">
                <a:solidFill>
                  <a:schemeClr val="bg1"/>
                </a:solidFill>
              </a:rPr>
              <a:t>rozpatrywany (automatycznie po otwarciu dokumentów przez pracownika WUP),</a:t>
            </a:r>
          </a:p>
          <a:p>
            <a:pPr marL="228600" indent="-228600">
              <a:buFont typeface="+mj-lt"/>
              <a:buAutoNum type="arabicParenR"/>
            </a:pPr>
            <a:r>
              <a:rPr lang="pl-PL" sz="1000" dirty="0">
                <a:solidFill>
                  <a:schemeClr val="bg1"/>
                </a:solidFill>
              </a:rPr>
              <a:t>wezwanie do uzupełnienia dokumentów, </a:t>
            </a:r>
          </a:p>
          <a:p>
            <a:pPr marL="228600" indent="-228600">
              <a:buFont typeface="+mj-lt"/>
              <a:buAutoNum type="arabicParenR"/>
            </a:pPr>
            <a:r>
              <a:rPr lang="pl-PL" sz="1000" dirty="0" smtClean="0">
                <a:solidFill>
                  <a:schemeClr val="bg1"/>
                </a:solidFill>
              </a:rPr>
              <a:t>zakwalifikowany </a:t>
            </a:r>
            <a:r>
              <a:rPr lang="pl-PL" sz="1000" dirty="0">
                <a:solidFill>
                  <a:schemeClr val="bg1"/>
                </a:solidFill>
              </a:rPr>
              <a:t>do projektu,</a:t>
            </a:r>
          </a:p>
          <a:p>
            <a:pPr marL="228600" indent="-228600">
              <a:buFont typeface="+mj-lt"/>
              <a:buAutoNum type="arabicParenR"/>
            </a:pPr>
            <a:r>
              <a:rPr lang="pl-PL" sz="1000" dirty="0" smtClean="0">
                <a:solidFill>
                  <a:schemeClr val="bg1"/>
                </a:solidFill>
              </a:rPr>
              <a:t>niekwalifikowany </a:t>
            </a:r>
            <a:r>
              <a:rPr lang="pl-PL" sz="1000" dirty="0">
                <a:solidFill>
                  <a:schemeClr val="bg1"/>
                </a:solidFill>
              </a:rPr>
              <a:t>do projektu.</a:t>
            </a:r>
          </a:p>
        </p:txBody>
      </p:sp>
      <p:sp>
        <p:nvSpPr>
          <p:cNvPr id="26" name="Przycisk akcji: Pomoc 25">
            <a:hlinkClick r:id="" action="ppaction://noaction" highlightClick="1"/>
          </p:cNvPr>
          <p:cNvSpPr/>
          <p:nvPr/>
        </p:nvSpPr>
        <p:spPr>
          <a:xfrm>
            <a:off x="4208202" y="3853771"/>
            <a:ext cx="207818" cy="173662"/>
          </a:xfrm>
          <a:prstGeom prst="actionButtonHelp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7" name="Strzałka w prawo 26"/>
          <p:cNvSpPr/>
          <p:nvPr/>
        </p:nvSpPr>
        <p:spPr>
          <a:xfrm>
            <a:off x="1192181" y="6115935"/>
            <a:ext cx="2932213" cy="336005"/>
          </a:xfrm>
          <a:prstGeom prst="rightArrow">
            <a:avLst/>
          </a:prstGeom>
          <a:gradFill>
            <a:gsLst>
              <a:gs pos="12992">
                <a:schemeClr val="accent4">
                  <a:lumMod val="40000"/>
                  <a:lumOff val="60000"/>
                </a:schemeClr>
              </a:gs>
              <a:gs pos="30000">
                <a:srgbClr val="FFF568"/>
              </a:gs>
              <a:gs pos="4000">
                <a:srgbClr val="FFC300"/>
              </a:gs>
              <a:gs pos="6000">
                <a:srgbClr val="BCD3BE"/>
              </a:gs>
              <a:gs pos="100000">
                <a:schemeClr val="accent2"/>
              </a:gs>
              <a:gs pos="5000">
                <a:schemeClr val="accent4"/>
              </a:gs>
              <a:gs pos="39000">
                <a:schemeClr val="accent4">
                  <a:lumMod val="40000"/>
                  <a:lumOff val="60000"/>
                </a:schemeClr>
              </a:gs>
            </a:gsLst>
            <a:path path="circle">
              <a:fillToRect t="100000" r="100000"/>
            </a:path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8" name="Owal 27"/>
          <p:cNvSpPr/>
          <p:nvPr/>
        </p:nvSpPr>
        <p:spPr>
          <a:xfrm>
            <a:off x="727621" y="6060186"/>
            <a:ext cx="393290" cy="361470"/>
          </a:xfrm>
          <a:prstGeom prst="ellipse">
            <a:avLst/>
          </a:prstGeom>
          <a:solidFill>
            <a:srgbClr val="FFDB3A"/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9" name="pole tekstowe 28"/>
          <p:cNvSpPr txBox="1"/>
          <p:nvPr/>
        </p:nvSpPr>
        <p:spPr>
          <a:xfrm>
            <a:off x="697572" y="6156542"/>
            <a:ext cx="46612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800" dirty="0"/>
              <a:t>1 z 30</a:t>
            </a:r>
          </a:p>
        </p:txBody>
      </p:sp>
      <p:sp>
        <p:nvSpPr>
          <p:cNvPr id="9" name="pole tekstowe 8"/>
          <p:cNvSpPr txBox="1"/>
          <p:nvPr/>
        </p:nvSpPr>
        <p:spPr>
          <a:xfrm>
            <a:off x="4194413" y="3848512"/>
            <a:ext cx="1808706" cy="14993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pl-PL" sz="1000" dirty="0"/>
          </a:p>
        </p:txBody>
      </p:sp>
      <p:pic>
        <p:nvPicPr>
          <p:cNvPr id="11" name="Obraz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848388" y="5618721"/>
            <a:ext cx="1029316" cy="101911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3" name="Obraz 1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254988" y="5639747"/>
            <a:ext cx="932333" cy="9980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4" name="Obraz 13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585189" y="3505050"/>
            <a:ext cx="1392147" cy="2086670"/>
          </a:xfrm>
          <a:prstGeom prst="rect">
            <a:avLst/>
          </a:prstGeom>
        </p:spPr>
      </p:pic>
      <p:sp>
        <p:nvSpPr>
          <p:cNvPr id="16" name="Prążkowana strzałka w prawo 15"/>
          <p:cNvSpPr/>
          <p:nvPr/>
        </p:nvSpPr>
        <p:spPr>
          <a:xfrm>
            <a:off x="5258219" y="6044666"/>
            <a:ext cx="503357" cy="223751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9305595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388663" y="131959"/>
            <a:ext cx="10943268" cy="374708"/>
          </a:xfrm>
        </p:spPr>
        <p:txBody>
          <a:bodyPr>
            <a:normAutofit/>
          </a:bodyPr>
          <a:lstStyle/>
          <a:p>
            <a:r>
              <a:rPr lang="pl-PL" sz="1800" b="1" dirty="0"/>
              <a:t>Moduł klienta – część 4_panel Uczestnika projektu </a:t>
            </a:r>
            <a:r>
              <a:rPr lang="pl-PL" sz="1800" b="1" dirty="0">
                <a:solidFill>
                  <a:srgbClr val="00B050"/>
                </a:solidFill>
              </a:rPr>
              <a:t>Usługa doradztwa zawodowego</a:t>
            </a:r>
          </a:p>
        </p:txBody>
      </p:sp>
      <p:pic>
        <p:nvPicPr>
          <p:cNvPr id="4" name="Obraz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8663" y="506668"/>
            <a:ext cx="11649614" cy="2263226"/>
          </a:xfrm>
          <a:prstGeom prst="rect">
            <a:avLst/>
          </a:prstGeom>
        </p:spPr>
      </p:pic>
      <p:sp>
        <p:nvSpPr>
          <p:cNvPr id="5" name="pole tekstowe 4"/>
          <p:cNvSpPr txBox="1"/>
          <p:nvPr/>
        </p:nvSpPr>
        <p:spPr>
          <a:xfrm>
            <a:off x="1105592" y="673177"/>
            <a:ext cx="275982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200" b="1" dirty="0">
                <a:solidFill>
                  <a:schemeClr val="bg1"/>
                </a:solidFill>
              </a:rPr>
              <a:t>Doradztwo zawodowe</a:t>
            </a:r>
          </a:p>
        </p:txBody>
      </p:sp>
      <p:pic>
        <p:nvPicPr>
          <p:cNvPr id="3" name="Obraz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8056" y="622954"/>
            <a:ext cx="505044" cy="440788"/>
          </a:xfrm>
          <a:prstGeom prst="rect">
            <a:avLst/>
          </a:prstGeom>
        </p:spPr>
      </p:pic>
      <p:pic>
        <p:nvPicPr>
          <p:cNvPr id="10" name="Obraz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06369" y="827680"/>
            <a:ext cx="2763656" cy="1483472"/>
          </a:xfrm>
          <a:prstGeom prst="rect">
            <a:avLst/>
          </a:prstGeom>
        </p:spPr>
      </p:pic>
      <p:sp>
        <p:nvSpPr>
          <p:cNvPr id="13" name="Prostokąt zaokrąglony 12"/>
          <p:cNvSpPr/>
          <p:nvPr/>
        </p:nvSpPr>
        <p:spPr>
          <a:xfrm>
            <a:off x="501316" y="2836241"/>
            <a:ext cx="5564421" cy="1787234"/>
          </a:xfrm>
          <a:prstGeom prst="roundRect">
            <a:avLst/>
          </a:prstGeom>
          <a:gradFill flip="none" rotWithShape="1">
            <a:gsLst>
              <a:gs pos="0">
                <a:schemeClr val="accent1">
                  <a:lumMod val="67000"/>
                </a:schemeClr>
              </a:gs>
              <a:gs pos="48000">
                <a:schemeClr val="accent1">
                  <a:lumMod val="97000"/>
                  <a:lumOff val="3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pic>
        <p:nvPicPr>
          <p:cNvPr id="14" name="Obraz 1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9699" y="4793464"/>
            <a:ext cx="5612722" cy="1736266"/>
          </a:xfrm>
          <a:prstGeom prst="rect">
            <a:avLst/>
          </a:prstGeom>
        </p:spPr>
      </p:pic>
      <p:sp>
        <p:nvSpPr>
          <p:cNvPr id="16" name="pole tekstowe 15"/>
          <p:cNvSpPr txBox="1"/>
          <p:nvPr/>
        </p:nvSpPr>
        <p:spPr>
          <a:xfrm>
            <a:off x="1103100" y="3807657"/>
            <a:ext cx="426858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1200" dirty="0">
                <a:solidFill>
                  <a:schemeClr val="bg1"/>
                </a:solidFill>
              </a:rPr>
              <a:t>Generator formularza identyfikacji potrzeb rozwojowych </a:t>
            </a:r>
          </a:p>
          <a:p>
            <a:pPr algn="ctr"/>
            <a:r>
              <a:rPr lang="pl-PL" sz="1200" dirty="0">
                <a:solidFill>
                  <a:schemeClr val="bg1"/>
                </a:solidFill>
              </a:rPr>
              <a:t>- Dane potrzebne do rozpoczęcia usługi doradztwa zawodowego</a:t>
            </a:r>
          </a:p>
        </p:txBody>
      </p:sp>
      <p:graphicFrame>
        <p:nvGraphicFramePr>
          <p:cNvPr id="18" name="Tabela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18628281"/>
              </p:ext>
            </p:extLst>
          </p:nvPr>
        </p:nvGraphicFramePr>
        <p:xfrm>
          <a:off x="694336" y="5350539"/>
          <a:ext cx="2815983" cy="911329"/>
        </p:xfrm>
        <a:graphic>
          <a:graphicData uri="http://schemas.openxmlformats.org/drawingml/2006/table">
            <a:tbl>
              <a:tblPr/>
              <a:tblGrid>
                <a:gridCol w="657506">
                  <a:extLst>
                    <a:ext uri="{9D8B030D-6E8A-4147-A177-3AD203B41FA5}">
                      <a16:colId xmlns:a16="http://schemas.microsoft.com/office/drawing/2014/main" val="1310843168"/>
                    </a:ext>
                  </a:extLst>
                </a:gridCol>
                <a:gridCol w="726340">
                  <a:extLst>
                    <a:ext uri="{9D8B030D-6E8A-4147-A177-3AD203B41FA5}">
                      <a16:colId xmlns:a16="http://schemas.microsoft.com/office/drawing/2014/main" val="3714881061"/>
                    </a:ext>
                  </a:extLst>
                </a:gridCol>
                <a:gridCol w="1432137">
                  <a:extLst>
                    <a:ext uri="{9D8B030D-6E8A-4147-A177-3AD203B41FA5}">
                      <a16:colId xmlns:a16="http://schemas.microsoft.com/office/drawing/2014/main" val="95009767"/>
                    </a:ext>
                  </a:extLst>
                </a:gridCol>
              </a:tblGrid>
              <a:tr h="340893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pl-PL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Tryb </a:t>
                      </a:r>
                    </a:p>
                  </a:txBody>
                  <a:tcPr marL="4733" marR="4733" marT="4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Status</a:t>
                      </a:r>
                    </a:p>
                  </a:txBody>
                  <a:tcPr marL="4733" marR="4733" marT="4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31261238"/>
                  </a:ext>
                </a:extLst>
              </a:tr>
              <a:tr h="245663">
                <a:tc>
                  <a:txBody>
                    <a:bodyPr/>
                    <a:lstStyle/>
                    <a:p>
                      <a:pPr algn="ctr" fontAlgn="ctr"/>
                      <a:r>
                        <a:rPr lang="pl-PL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Postawowy</a:t>
                      </a:r>
                    </a:p>
                  </a:txBody>
                  <a:tcPr marL="4733" marR="4733" marT="4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Wybrano</a:t>
                      </a:r>
                    </a:p>
                  </a:txBody>
                  <a:tcPr marL="4733" marR="4733" marT="4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l-PL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do realizacja /w trakcie/zakończony pozytywnie/brak realizacji</a:t>
                      </a:r>
                    </a:p>
                  </a:txBody>
                  <a:tcPr marL="4733" marR="4733" marT="47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67155155"/>
                  </a:ext>
                </a:extLst>
              </a:tr>
              <a:tr h="245663">
                <a:tc>
                  <a:txBody>
                    <a:bodyPr/>
                    <a:lstStyle/>
                    <a:p>
                      <a:pPr algn="ctr" fontAlgn="ctr"/>
                      <a:r>
                        <a:rPr lang="pl-PL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Rozszerzony</a:t>
                      </a:r>
                    </a:p>
                  </a:txBody>
                  <a:tcPr marL="4733" marR="4733" marT="4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Nie wybrano</a:t>
                      </a:r>
                    </a:p>
                  </a:txBody>
                  <a:tcPr marL="4733" marR="4733" marT="4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l-PL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Nie wybrano v do realizacja /w trakcie/zakończony pozytywnie/brak realizacji</a:t>
                      </a:r>
                    </a:p>
                  </a:txBody>
                  <a:tcPr marL="4733" marR="4733" marT="47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83983789"/>
                  </a:ext>
                </a:extLst>
              </a:tr>
            </a:tbl>
          </a:graphicData>
        </a:graphic>
      </p:graphicFrame>
      <p:pic>
        <p:nvPicPr>
          <p:cNvPr id="23" name="Obraz 2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253568" y="4780416"/>
            <a:ext cx="5464757" cy="1749314"/>
          </a:xfrm>
          <a:prstGeom prst="rect">
            <a:avLst/>
          </a:prstGeom>
        </p:spPr>
      </p:pic>
      <p:pic>
        <p:nvPicPr>
          <p:cNvPr id="22" name="Obraz 2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213470" y="2862645"/>
            <a:ext cx="5544955" cy="1787235"/>
          </a:xfrm>
          <a:prstGeom prst="rect">
            <a:avLst/>
          </a:prstGeom>
        </p:spPr>
      </p:pic>
      <p:pic>
        <p:nvPicPr>
          <p:cNvPr id="7" name="Obraz 6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483927" y="2888208"/>
            <a:ext cx="2612439" cy="1732719"/>
          </a:xfrm>
          <a:prstGeom prst="rect">
            <a:avLst/>
          </a:prstGeom>
        </p:spPr>
      </p:pic>
      <p:sp>
        <p:nvSpPr>
          <p:cNvPr id="24" name="pole tekstowe 23"/>
          <p:cNvSpPr txBox="1"/>
          <p:nvPr/>
        </p:nvSpPr>
        <p:spPr>
          <a:xfrm>
            <a:off x="9273355" y="3452056"/>
            <a:ext cx="263280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200" dirty="0">
                <a:solidFill>
                  <a:schemeClr val="bg1"/>
                </a:solidFill>
              </a:rPr>
              <a:t>Kalendarz Spotkań </a:t>
            </a:r>
          </a:p>
          <a:p>
            <a:r>
              <a:rPr lang="pl-PL" sz="1200" dirty="0">
                <a:solidFill>
                  <a:schemeClr val="bg1"/>
                </a:solidFill>
              </a:rPr>
              <a:t>– umów się na spotkanie z doradcą zawodowym</a:t>
            </a:r>
          </a:p>
        </p:txBody>
      </p:sp>
      <p:sp>
        <p:nvSpPr>
          <p:cNvPr id="25" name="pole tekstowe 24"/>
          <p:cNvSpPr txBox="1"/>
          <p:nvPr/>
        </p:nvSpPr>
        <p:spPr>
          <a:xfrm>
            <a:off x="6626418" y="5530578"/>
            <a:ext cx="185373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200" dirty="0">
                <a:solidFill>
                  <a:schemeClr val="bg1"/>
                </a:solidFill>
              </a:rPr>
              <a:t>Efekt końcowy !</a:t>
            </a:r>
          </a:p>
        </p:txBody>
      </p:sp>
      <p:sp>
        <p:nvSpPr>
          <p:cNvPr id="26" name="pole tekstowe 25"/>
          <p:cNvSpPr txBox="1"/>
          <p:nvPr/>
        </p:nvSpPr>
        <p:spPr>
          <a:xfrm>
            <a:off x="2443942" y="4944985"/>
            <a:ext cx="153785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200" dirty="0">
                <a:solidFill>
                  <a:schemeClr val="bg1"/>
                </a:solidFill>
              </a:rPr>
              <a:t>Śledź swoje postępy</a:t>
            </a:r>
          </a:p>
        </p:txBody>
      </p:sp>
      <p:sp>
        <p:nvSpPr>
          <p:cNvPr id="30" name="Schemat blokowy: proces 29"/>
          <p:cNvSpPr/>
          <p:nvPr/>
        </p:nvSpPr>
        <p:spPr>
          <a:xfrm>
            <a:off x="2344189" y="3134823"/>
            <a:ext cx="1737360" cy="359518"/>
          </a:xfrm>
          <a:prstGeom prst="flowChartProcess">
            <a:avLst/>
          </a:prstGeom>
          <a:gradFill flip="none" rotWithShape="1">
            <a:gsLst>
              <a:gs pos="0">
                <a:srgbClr val="92D050">
                  <a:shade val="30000"/>
                  <a:satMod val="115000"/>
                </a:srgbClr>
              </a:gs>
              <a:gs pos="50000">
                <a:srgbClr val="92D050">
                  <a:shade val="67500"/>
                  <a:satMod val="115000"/>
                </a:srgbClr>
              </a:gs>
              <a:gs pos="100000">
                <a:srgbClr val="92D05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32" name="pole tekstowe 31"/>
          <p:cNvSpPr txBox="1"/>
          <p:nvPr/>
        </p:nvSpPr>
        <p:spPr>
          <a:xfrm>
            <a:off x="2838409" y="3134874"/>
            <a:ext cx="797970" cy="369332"/>
          </a:xfrm>
          <a:prstGeom prst="rect">
            <a:avLst/>
          </a:prstGeom>
          <a:noFill/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r>
              <a:rPr lang="pl-PL" dirty="0">
                <a:solidFill>
                  <a:schemeClr val="bg1"/>
                </a:solidFill>
              </a:rPr>
              <a:t>START</a:t>
            </a:r>
          </a:p>
        </p:txBody>
      </p:sp>
      <p:sp>
        <p:nvSpPr>
          <p:cNvPr id="33" name="Prostokąt 32"/>
          <p:cNvSpPr/>
          <p:nvPr/>
        </p:nvSpPr>
        <p:spPr>
          <a:xfrm>
            <a:off x="8713666" y="4813158"/>
            <a:ext cx="1665757" cy="307203"/>
          </a:xfrm>
          <a:prstGeom prst="rect">
            <a:avLst/>
          </a:prstGeom>
          <a:solidFill>
            <a:srgbClr val="FF0000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34" name="pole tekstowe 33"/>
          <p:cNvSpPr txBox="1"/>
          <p:nvPr/>
        </p:nvSpPr>
        <p:spPr>
          <a:xfrm>
            <a:off x="9096366" y="4804542"/>
            <a:ext cx="13140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>
                <a:solidFill>
                  <a:schemeClr val="bg1"/>
                </a:solidFill>
              </a:rPr>
              <a:t>META</a:t>
            </a:r>
          </a:p>
        </p:txBody>
      </p:sp>
      <p:sp>
        <p:nvSpPr>
          <p:cNvPr id="35" name="pole tekstowe 34"/>
          <p:cNvSpPr txBox="1"/>
          <p:nvPr/>
        </p:nvSpPr>
        <p:spPr>
          <a:xfrm>
            <a:off x="3510319" y="5702623"/>
            <a:ext cx="266033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000" dirty="0">
                <a:solidFill>
                  <a:schemeClr val="bg1"/>
                </a:solidFill>
              </a:rPr>
              <a:t>LINK: https://………………. (nieaktywny)</a:t>
            </a:r>
          </a:p>
        </p:txBody>
      </p:sp>
      <p:sp>
        <p:nvSpPr>
          <p:cNvPr id="36" name="pole tekstowe 35"/>
          <p:cNvSpPr txBox="1"/>
          <p:nvPr/>
        </p:nvSpPr>
        <p:spPr>
          <a:xfrm>
            <a:off x="3490367" y="6066023"/>
            <a:ext cx="266033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000" dirty="0">
                <a:solidFill>
                  <a:schemeClr val="bg1"/>
                </a:solidFill>
              </a:rPr>
              <a:t>LINK: https://………………. (aktywny)</a:t>
            </a:r>
          </a:p>
        </p:txBody>
      </p:sp>
      <p:pic>
        <p:nvPicPr>
          <p:cNvPr id="37" name="Obraz 36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827817" y="3246151"/>
            <a:ext cx="395464" cy="529071"/>
          </a:xfrm>
          <a:prstGeom prst="rect">
            <a:avLst/>
          </a:prstGeom>
        </p:spPr>
      </p:pic>
      <p:sp>
        <p:nvSpPr>
          <p:cNvPr id="6" name="pole tekstowe 5"/>
          <p:cNvSpPr txBox="1"/>
          <p:nvPr/>
        </p:nvSpPr>
        <p:spPr>
          <a:xfrm>
            <a:off x="1105592" y="894452"/>
            <a:ext cx="7935805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200" dirty="0">
                <a:solidFill>
                  <a:schemeClr val="bg1"/>
                </a:solidFill>
              </a:rPr>
              <a:t>Witaj! </a:t>
            </a:r>
            <a:endParaRPr lang="pl-PL" dirty="0">
              <a:solidFill>
                <a:schemeClr val="bg1"/>
              </a:solidFill>
            </a:endParaRPr>
          </a:p>
          <a:p>
            <a:r>
              <a:rPr lang="pl-PL" sz="1000" dirty="0">
                <a:solidFill>
                  <a:schemeClr val="bg1"/>
                </a:solidFill>
              </a:rPr>
              <a:t>Masz przed sobą możliwość skorzystania z usługi doradztwa zawodowego. W zakładce „Doradztwo zawodowe” znajdziesz:</a:t>
            </a:r>
          </a:p>
          <a:p>
            <a:endParaRPr lang="pl-PL" sz="1000" dirty="0">
              <a:solidFill>
                <a:schemeClr val="bg1"/>
              </a:solidFill>
            </a:endParaRPr>
          </a:p>
          <a:p>
            <a:pPr marL="171450" indent="-171450">
              <a:buFont typeface="Wingdings" panose="05000000000000000000" pitchFamily="2" charset="2"/>
              <a:buChar char="ü"/>
            </a:pPr>
            <a:r>
              <a:rPr lang="pl-PL" sz="1000" dirty="0">
                <a:solidFill>
                  <a:schemeClr val="bg1"/>
                </a:solidFill>
              </a:rPr>
              <a:t>Generator formularza identyfikacji potrzeb rozwojowych - wypełnij dane potrzebne do rozpoczęcia procesu doradztwa.</a:t>
            </a:r>
          </a:p>
          <a:p>
            <a:pPr marL="171450" indent="-171450">
              <a:buFont typeface="Wingdings" panose="05000000000000000000" pitchFamily="2" charset="2"/>
              <a:buChar char="ü"/>
            </a:pPr>
            <a:r>
              <a:rPr lang="pl-PL" sz="1000" dirty="0">
                <a:solidFill>
                  <a:schemeClr val="bg1"/>
                </a:solidFill>
              </a:rPr>
              <a:t>Moduł Kalendarza spotkań - w razie potrzeby zapisz się na konsultacje z doradcą zawodowym</a:t>
            </a:r>
            <a:r>
              <a:rPr lang="pl-PL" sz="1000" dirty="0" smtClean="0">
                <a:solidFill>
                  <a:schemeClr val="bg1"/>
                </a:solidFill>
              </a:rPr>
              <a:t>.</a:t>
            </a:r>
          </a:p>
          <a:p>
            <a:pPr marL="171450" indent="-171450">
              <a:buFont typeface="Wingdings" panose="05000000000000000000" pitchFamily="2" charset="2"/>
              <a:buChar char="ü"/>
            </a:pPr>
            <a:r>
              <a:rPr lang="pl-PL" sz="1000" dirty="0" smtClean="0">
                <a:solidFill>
                  <a:schemeClr val="bg1"/>
                </a:solidFill>
              </a:rPr>
              <a:t>Status Twojego uczestnictwa w usłudze rozwojowej. </a:t>
            </a:r>
          </a:p>
          <a:p>
            <a:pPr marL="171450" indent="-171450">
              <a:buFont typeface="Wingdings" panose="05000000000000000000" pitchFamily="2" charset="2"/>
              <a:buChar char="ü"/>
            </a:pPr>
            <a:r>
              <a:rPr lang="pl-PL" sz="1000" dirty="0" smtClean="0">
                <a:solidFill>
                  <a:schemeClr val="bg1"/>
                </a:solidFill>
              </a:rPr>
              <a:t>Informacje zwrotną </a:t>
            </a:r>
            <a:r>
              <a:rPr lang="pl-PL" sz="1000" dirty="0">
                <a:solidFill>
                  <a:schemeClr val="bg1"/>
                </a:solidFill>
              </a:rPr>
              <a:t>z usługi doradztwa zawodowego </a:t>
            </a:r>
            <a:r>
              <a:rPr lang="pl-PL" sz="1000" dirty="0" smtClean="0">
                <a:solidFill>
                  <a:schemeClr val="bg1"/>
                </a:solidFill>
              </a:rPr>
              <a:t>, w tym rekomendacje doradcy zawodowego w zakresie rodzaju i kategorii </a:t>
            </a:r>
            <a:r>
              <a:rPr lang="pl-PL" sz="1000" dirty="0">
                <a:solidFill>
                  <a:schemeClr val="bg1"/>
                </a:solidFill>
              </a:rPr>
              <a:t>rozwojowych, </a:t>
            </a:r>
            <a:endParaRPr lang="pl-PL" sz="1000" dirty="0" smtClean="0">
              <a:solidFill>
                <a:schemeClr val="bg1"/>
              </a:solidFill>
            </a:endParaRPr>
          </a:p>
          <a:p>
            <a:r>
              <a:rPr lang="pl-PL" sz="1000" dirty="0" smtClean="0">
                <a:solidFill>
                  <a:schemeClr val="bg1"/>
                </a:solidFill>
              </a:rPr>
              <a:t>      w ramach których </a:t>
            </a:r>
            <a:r>
              <a:rPr lang="pl-PL" sz="1000" dirty="0">
                <a:solidFill>
                  <a:schemeClr val="bg1"/>
                </a:solidFill>
              </a:rPr>
              <a:t>powinnaś/powinieneś się rozwijać </a:t>
            </a:r>
            <a:r>
              <a:rPr lang="pl-PL" sz="1000" dirty="0" smtClean="0">
                <a:solidFill>
                  <a:schemeClr val="bg1"/>
                </a:solidFill>
              </a:rPr>
              <a:t>(</a:t>
            </a:r>
            <a:r>
              <a:rPr lang="pl-PL" sz="1000" dirty="0">
                <a:solidFill>
                  <a:schemeClr val="bg1"/>
                </a:solidFill>
              </a:rPr>
              <a:t>kategorie te są zgodne z kategoriami usług w Bazie Usług Rozwojowych).</a:t>
            </a:r>
          </a:p>
          <a:p>
            <a:endParaRPr lang="pl-PL" sz="1000" dirty="0">
              <a:solidFill>
                <a:schemeClr val="bg1"/>
              </a:solidFill>
            </a:endParaRPr>
          </a:p>
          <a:p>
            <a:r>
              <a:rPr lang="pl-PL" sz="1000" dirty="0">
                <a:solidFill>
                  <a:schemeClr val="bg1"/>
                </a:solidFill>
              </a:rPr>
              <a:t>Skorzystaj z tych narzędzi, aby maksymalnie wykorzystać swoją szansę na rozwój! </a:t>
            </a:r>
          </a:p>
        </p:txBody>
      </p:sp>
      <p:pic>
        <p:nvPicPr>
          <p:cNvPr id="11" name="Obraz 10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8056664" y="5119744"/>
            <a:ext cx="3079037" cy="14099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73879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az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1036" y="675464"/>
            <a:ext cx="10937172" cy="2277246"/>
          </a:xfrm>
          <a:prstGeom prst="rect">
            <a:avLst/>
          </a:prstGeom>
        </p:spPr>
      </p:pic>
      <p:pic>
        <p:nvPicPr>
          <p:cNvPr id="3" name="Obraz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79659" y="739820"/>
            <a:ext cx="3749365" cy="274344"/>
          </a:xfrm>
          <a:prstGeom prst="rect">
            <a:avLst/>
          </a:prstGeom>
        </p:spPr>
      </p:pic>
      <p:sp>
        <p:nvSpPr>
          <p:cNvPr id="4" name="pole tekstowe 3"/>
          <p:cNvSpPr txBox="1"/>
          <p:nvPr/>
        </p:nvSpPr>
        <p:spPr>
          <a:xfrm>
            <a:off x="420540" y="273954"/>
            <a:ext cx="84374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b="1" dirty="0"/>
              <a:t>Moduł klienta – część 5_panel Uczestnika do projektu </a:t>
            </a:r>
            <a:r>
              <a:rPr lang="pl-PL" b="1" dirty="0">
                <a:solidFill>
                  <a:srgbClr val="00B050"/>
                </a:solidFill>
              </a:rPr>
              <a:t>Umowa o dofinansowanie usług</a:t>
            </a:r>
          </a:p>
        </p:txBody>
      </p:sp>
      <p:sp>
        <p:nvSpPr>
          <p:cNvPr id="5" name="pole tekstowe 4"/>
          <p:cNvSpPr txBox="1"/>
          <p:nvPr/>
        </p:nvSpPr>
        <p:spPr>
          <a:xfrm>
            <a:off x="1039091" y="749217"/>
            <a:ext cx="474656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200" b="1" dirty="0">
                <a:solidFill>
                  <a:schemeClr val="bg1"/>
                </a:solidFill>
              </a:rPr>
              <a:t>Umowa o dofinasowanie usług rozwojowych</a:t>
            </a:r>
          </a:p>
        </p:txBody>
      </p:sp>
      <p:pic>
        <p:nvPicPr>
          <p:cNvPr id="6" name="Obraz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4698" y="749217"/>
            <a:ext cx="394393" cy="406451"/>
          </a:xfrm>
          <a:prstGeom prst="rect">
            <a:avLst/>
          </a:prstGeom>
        </p:spPr>
      </p:pic>
      <p:sp>
        <p:nvSpPr>
          <p:cNvPr id="7" name="pole tekstowe 6"/>
          <p:cNvSpPr txBox="1"/>
          <p:nvPr/>
        </p:nvSpPr>
        <p:spPr>
          <a:xfrm>
            <a:off x="1039091" y="1087349"/>
            <a:ext cx="675824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000" dirty="0">
                <a:solidFill>
                  <a:schemeClr val="bg1"/>
                </a:solidFill>
              </a:rPr>
              <a:t>Dzieli Cię już tylko jeden krok, aby móc skorzystać z dofinansowania do podniesienia swoich kwalifikacji, kompetencji </a:t>
            </a:r>
            <a:endParaRPr lang="pl-PL" sz="1000" dirty="0" smtClean="0">
              <a:solidFill>
                <a:schemeClr val="bg1"/>
              </a:solidFill>
            </a:endParaRPr>
          </a:p>
          <a:p>
            <a:r>
              <a:rPr lang="pl-PL" sz="1000" dirty="0" smtClean="0">
                <a:solidFill>
                  <a:schemeClr val="bg1"/>
                </a:solidFill>
              </a:rPr>
              <a:t>i </a:t>
            </a:r>
            <a:r>
              <a:rPr lang="pl-PL" sz="1000" dirty="0">
                <a:solidFill>
                  <a:schemeClr val="bg1"/>
                </a:solidFill>
              </a:rPr>
              <a:t>umiejętności! </a:t>
            </a:r>
          </a:p>
          <a:p>
            <a:endParaRPr lang="pl-PL" sz="1000" dirty="0">
              <a:solidFill>
                <a:schemeClr val="bg1"/>
              </a:solidFill>
            </a:endParaRPr>
          </a:p>
          <a:p>
            <a:r>
              <a:rPr lang="pl-PL" sz="1000" dirty="0">
                <a:solidFill>
                  <a:schemeClr val="bg1"/>
                </a:solidFill>
              </a:rPr>
              <a:t>Korzystając z tej zakładki wypełnisz i podpiszesz umowę o dofinansowanie usług rozwojowych. </a:t>
            </a:r>
          </a:p>
          <a:p>
            <a:r>
              <a:rPr lang="pl-PL" sz="1000" dirty="0">
                <a:solidFill>
                  <a:schemeClr val="bg1"/>
                </a:solidFill>
              </a:rPr>
              <a:t>Możesz wybierać spośród szkoleń, egzaminów i studiów podyplomowych zgodnych z Twoimi celami zawodowymi. </a:t>
            </a:r>
          </a:p>
          <a:p>
            <a:r>
              <a:rPr lang="pl-PL" sz="1000" dirty="0">
                <a:solidFill>
                  <a:schemeClr val="bg1"/>
                </a:solidFill>
              </a:rPr>
              <a:t>Dzięki elektronicznym bonom szkoleniowym i Bazie Usług Rozwojowych z łatwością znajdziesz najlepsze dla siebie formy wsparcia. W zależności od Twojej sytuacji, umowa zostanie objęta odpowiednim poziomem dofinansowania: 70% lub 85%.</a:t>
            </a:r>
          </a:p>
          <a:p>
            <a:endParaRPr lang="pl-PL" sz="1000" dirty="0">
              <a:solidFill>
                <a:schemeClr val="bg1"/>
              </a:solidFill>
            </a:endParaRPr>
          </a:p>
          <a:p>
            <a:r>
              <a:rPr lang="pl-PL" sz="1000" dirty="0">
                <a:solidFill>
                  <a:schemeClr val="bg1"/>
                </a:solidFill>
              </a:rPr>
              <a:t>Skorzystaj z tej możliwości i rozwijaj swoje umiejętności już teraz!</a:t>
            </a:r>
          </a:p>
        </p:txBody>
      </p:sp>
      <p:pic>
        <p:nvPicPr>
          <p:cNvPr id="8" name="Obraz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789" y="3017066"/>
            <a:ext cx="5208120" cy="3553868"/>
          </a:xfrm>
          <a:prstGeom prst="rect">
            <a:avLst/>
          </a:prstGeom>
        </p:spPr>
      </p:pic>
      <p:pic>
        <p:nvPicPr>
          <p:cNvPr id="9" name="Obraz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905404" y="1146271"/>
            <a:ext cx="2685605" cy="1225745"/>
          </a:xfrm>
          <a:prstGeom prst="rect">
            <a:avLst/>
          </a:prstGeom>
        </p:spPr>
      </p:pic>
      <p:sp>
        <p:nvSpPr>
          <p:cNvPr id="10" name="pole tekstowe 9"/>
          <p:cNvSpPr txBox="1"/>
          <p:nvPr/>
        </p:nvSpPr>
        <p:spPr>
          <a:xfrm>
            <a:off x="867274" y="3096608"/>
            <a:ext cx="2344763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1400" dirty="0">
                <a:solidFill>
                  <a:schemeClr val="bg1"/>
                </a:solidFill>
              </a:rPr>
              <a:t>Generator Umowy </a:t>
            </a:r>
          </a:p>
          <a:p>
            <a:pPr algn="ctr"/>
            <a:r>
              <a:rPr lang="pl-PL" sz="1400" dirty="0">
                <a:solidFill>
                  <a:schemeClr val="bg1"/>
                </a:solidFill>
              </a:rPr>
              <a:t>o dofinansowanie usług rozwojowych</a:t>
            </a:r>
          </a:p>
        </p:txBody>
      </p:sp>
      <p:pic>
        <p:nvPicPr>
          <p:cNvPr id="11" name="Obraz 1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456402" y="5053838"/>
            <a:ext cx="396274" cy="524301"/>
          </a:xfrm>
          <a:prstGeom prst="rect">
            <a:avLst/>
          </a:prstGeom>
        </p:spPr>
      </p:pic>
      <p:sp>
        <p:nvSpPr>
          <p:cNvPr id="12" name="pole tekstowe 11"/>
          <p:cNvSpPr txBox="1"/>
          <p:nvPr/>
        </p:nvSpPr>
        <p:spPr>
          <a:xfrm>
            <a:off x="3387435" y="3219553"/>
            <a:ext cx="2061556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000" dirty="0">
                <a:solidFill>
                  <a:schemeClr val="bg1"/>
                </a:solidFill>
              </a:rPr>
              <a:t>Co musisz wiedzieć, aby zawrzeć umowę!</a:t>
            </a:r>
          </a:p>
          <a:p>
            <a:endParaRPr lang="pl-PL" sz="1000" dirty="0">
              <a:solidFill>
                <a:schemeClr val="bg1"/>
              </a:solidFill>
            </a:endParaRPr>
          </a:p>
          <a:p>
            <a:pPr marL="228600" indent="-228600">
              <a:buAutoNum type="arabicPeriod"/>
            </a:pPr>
            <a:r>
              <a:rPr lang="pl-PL" sz="1000" dirty="0">
                <a:solidFill>
                  <a:schemeClr val="bg1"/>
                </a:solidFill>
              </a:rPr>
              <a:t>Ile potrzebujesz bonów szkoleniowych?</a:t>
            </a:r>
          </a:p>
          <a:p>
            <a:pPr marL="228600" indent="-228600">
              <a:buAutoNum type="arabicPeriod"/>
            </a:pPr>
            <a:r>
              <a:rPr lang="pl-PL" sz="1000" dirty="0" smtClean="0">
                <a:solidFill>
                  <a:schemeClr val="bg1"/>
                </a:solidFill>
              </a:rPr>
              <a:t>Pamiętaj</a:t>
            </a:r>
            <a:r>
              <a:rPr lang="pl-PL" sz="1000" dirty="0">
                <a:solidFill>
                  <a:schemeClr val="bg1"/>
                </a:solidFill>
              </a:rPr>
              <a:t>, że będziesz zobowiązany do wniesienia wkładu własnego w postaci 30% lub 15%  wartości kwoty na jaką zawrzesz umowę.</a:t>
            </a:r>
          </a:p>
          <a:p>
            <a:pPr marL="228600" indent="-228600">
              <a:buAutoNum type="arabicPeriod"/>
            </a:pPr>
            <a:endParaRPr lang="pl-PL" sz="1000" dirty="0">
              <a:solidFill>
                <a:schemeClr val="bg1"/>
              </a:solidFill>
            </a:endParaRPr>
          </a:p>
          <a:p>
            <a:r>
              <a:rPr lang="pl-PL" sz="1000" dirty="0">
                <a:solidFill>
                  <a:schemeClr val="bg1"/>
                </a:solidFill>
              </a:rPr>
              <a:t>W przypadku pytań, zajrzyj do „Najczęstsze pytania i odpowiedzi” lub skontaktuj się z nami:</a:t>
            </a:r>
          </a:p>
          <a:p>
            <a:r>
              <a:rPr lang="pl-PL" sz="1000" dirty="0">
                <a:solidFill>
                  <a:schemeClr val="bg1"/>
                </a:solidFill>
              </a:rPr>
              <a:t>Mail: bonyszkoleniowe@wup.pl</a:t>
            </a:r>
          </a:p>
          <a:p>
            <a:r>
              <a:rPr lang="pl-PL" sz="1000" dirty="0">
                <a:solidFill>
                  <a:schemeClr val="bg1"/>
                </a:solidFill>
              </a:rPr>
              <a:t>Telefony: 91 359 91 32</a:t>
            </a:r>
          </a:p>
        </p:txBody>
      </p:sp>
      <p:sp>
        <p:nvSpPr>
          <p:cNvPr id="16" name="Prostokąt 15"/>
          <p:cNvSpPr/>
          <p:nvPr/>
        </p:nvSpPr>
        <p:spPr>
          <a:xfrm>
            <a:off x="6609756" y="3031488"/>
            <a:ext cx="5091777" cy="353944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pic>
        <p:nvPicPr>
          <p:cNvPr id="13" name="Obraz 12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876150" y="3965111"/>
            <a:ext cx="1765308" cy="2177454"/>
          </a:xfrm>
          <a:prstGeom prst="rect">
            <a:avLst/>
          </a:prstGeom>
        </p:spPr>
      </p:pic>
      <p:sp>
        <p:nvSpPr>
          <p:cNvPr id="17" name="pole tekstowe 16"/>
          <p:cNvSpPr txBox="1"/>
          <p:nvPr/>
        </p:nvSpPr>
        <p:spPr>
          <a:xfrm>
            <a:off x="8919569" y="3862500"/>
            <a:ext cx="2626822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000" dirty="0">
                <a:solidFill>
                  <a:schemeClr val="bg1"/>
                </a:solidFill>
              </a:rPr>
              <a:t>Uczestnicy, którzy wybrali usługę rozwojową prowadzącą do nabycia kwalifikacji zarejestrowanej w Zintegrowanym Rejestrze Kwalifikacji, kwalifikują się do premii w postaci obniżenia wkładu własnego</a:t>
            </a:r>
            <a:br>
              <a:rPr lang="pl-PL" sz="1000" dirty="0">
                <a:solidFill>
                  <a:schemeClr val="bg1"/>
                </a:solidFill>
              </a:rPr>
            </a:br>
            <a:r>
              <a:rPr lang="pl-PL" sz="1000" dirty="0">
                <a:solidFill>
                  <a:schemeClr val="bg1"/>
                </a:solidFill>
              </a:rPr>
              <a:t>o dodatkowe 5% od zrealizowanej usługi rozwojowej. </a:t>
            </a:r>
          </a:p>
          <a:p>
            <a:endParaRPr lang="pl-PL" sz="1000" dirty="0">
              <a:solidFill>
                <a:schemeClr val="bg1"/>
              </a:solidFill>
            </a:endParaRPr>
          </a:p>
          <a:p>
            <a:r>
              <a:rPr lang="pl-PL" sz="1000" dirty="0">
                <a:solidFill>
                  <a:schemeClr val="bg1"/>
                </a:solidFill>
              </a:rPr>
              <a:t>Ta premia stanowi uznanie dla zaangażowania uczestników w rozwój kwalifikacji zgodnie z art. 2 pkt 8 ustawy z dnia 22 grudnia 2015 r. o Zintegrowanym Systemie Kwalifikacji.</a:t>
            </a:r>
          </a:p>
          <a:p>
            <a:endParaRPr lang="pl-PL" sz="1000" dirty="0">
              <a:solidFill>
                <a:schemeClr val="bg1"/>
              </a:solidFill>
            </a:endParaRPr>
          </a:p>
          <a:p>
            <a:r>
              <a:rPr lang="pl-PL" sz="1000" dirty="0">
                <a:solidFill>
                  <a:schemeClr val="bg1"/>
                </a:solidFill>
              </a:rPr>
              <a:t>Rozliczenie premii następuje w momencie końcowego rozliczenia umowy w postaci zwrotu środków na konto uczestnika.</a:t>
            </a:r>
          </a:p>
        </p:txBody>
      </p:sp>
      <p:sp>
        <p:nvSpPr>
          <p:cNvPr id="18" name="pole tekstowe 17"/>
          <p:cNvSpPr txBox="1"/>
          <p:nvPr/>
        </p:nvSpPr>
        <p:spPr>
          <a:xfrm>
            <a:off x="7240385" y="3149190"/>
            <a:ext cx="3674226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1400" dirty="0">
                <a:solidFill>
                  <a:schemeClr val="bg1"/>
                </a:solidFill>
              </a:rPr>
              <a:t>Premia </a:t>
            </a:r>
            <a:r>
              <a:rPr lang="pl-PL" sz="2000" dirty="0">
                <a:solidFill>
                  <a:schemeClr val="bg1"/>
                </a:solidFill>
              </a:rPr>
              <a:t>5% </a:t>
            </a:r>
            <a:r>
              <a:rPr lang="pl-PL" sz="1400" dirty="0">
                <a:solidFill>
                  <a:schemeClr val="bg1"/>
                </a:solidFill>
              </a:rPr>
              <a:t>w postaci zwrotu środków finansowych!</a:t>
            </a:r>
          </a:p>
        </p:txBody>
      </p:sp>
    </p:spTree>
    <p:extLst>
      <p:ext uri="{BB962C8B-B14F-4D97-AF65-F5344CB8AC3E}">
        <p14:creationId xmlns:p14="http://schemas.microsoft.com/office/powerpoint/2010/main" val="270745521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ole tekstowe 1"/>
          <p:cNvSpPr txBox="1"/>
          <p:nvPr/>
        </p:nvSpPr>
        <p:spPr>
          <a:xfrm>
            <a:off x="362350" y="400686"/>
            <a:ext cx="84374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/>
              <a:t>Moduł klienta – część 6_panel Kandydata do projektu/Uczestnika projektu </a:t>
            </a:r>
            <a:r>
              <a:rPr lang="pl-PL" dirty="0">
                <a:solidFill>
                  <a:srgbClr val="00B050"/>
                </a:solidFill>
              </a:rPr>
              <a:t>Rezygnacja </a:t>
            </a:r>
          </a:p>
        </p:txBody>
      </p:sp>
      <p:pic>
        <p:nvPicPr>
          <p:cNvPr id="5" name="Obraz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02858" y="3267442"/>
            <a:ext cx="1786283" cy="323116"/>
          </a:xfrm>
          <a:prstGeom prst="rect">
            <a:avLst/>
          </a:prstGeom>
        </p:spPr>
      </p:pic>
      <p:sp>
        <p:nvSpPr>
          <p:cNvPr id="6" name="Prostokąt 5"/>
          <p:cNvSpPr/>
          <p:nvPr/>
        </p:nvSpPr>
        <p:spPr>
          <a:xfrm>
            <a:off x="1008729" y="1471352"/>
            <a:ext cx="1086078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800" dirty="0">
                <a:solidFill>
                  <a:schemeClr val="bg1"/>
                </a:solidFill>
              </a:rPr>
              <a:t>Skrzynka odbiorcza</a:t>
            </a:r>
          </a:p>
        </p:txBody>
      </p:sp>
      <p:pic>
        <p:nvPicPr>
          <p:cNvPr id="8" name="Obraz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7060" y="872712"/>
            <a:ext cx="10937172" cy="2073928"/>
          </a:xfrm>
          <a:prstGeom prst="rect">
            <a:avLst/>
          </a:prstGeom>
        </p:spPr>
      </p:pic>
      <p:pic>
        <p:nvPicPr>
          <p:cNvPr id="7" name="Obraz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34086" y="924943"/>
            <a:ext cx="4048070" cy="297028"/>
          </a:xfrm>
          <a:prstGeom prst="rect">
            <a:avLst/>
          </a:prstGeom>
        </p:spPr>
      </p:pic>
      <p:pic>
        <p:nvPicPr>
          <p:cNvPr id="9" name="Obraz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12875" y="1021927"/>
            <a:ext cx="454920" cy="487415"/>
          </a:xfrm>
          <a:prstGeom prst="rect">
            <a:avLst/>
          </a:prstGeom>
        </p:spPr>
      </p:pic>
      <p:sp>
        <p:nvSpPr>
          <p:cNvPr id="11" name="pole tekstowe 10"/>
          <p:cNvSpPr txBox="1"/>
          <p:nvPr/>
        </p:nvSpPr>
        <p:spPr>
          <a:xfrm>
            <a:off x="1326861" y="1033427"/>
            <a:ext cx="15129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200" b="1" dirty="0">
                <a:solidFill>
                  <a:schemeClr val="bg1"/>
                </a:solidFill>
              </a:rPr>
              <a:t>Rezygnacja</a:t>
            </a:r>
          </a:p>
        </p:txBody>
      </p:sp>
      <p:pic>
        <p:nvPicPr>
          <p:cNvPr id="12" name="Obraz 1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176615" y="5225724"/>
            <a:ext cx="1183484" cy="119970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3" name="Obraz 1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331088" y="5217313"/>
            <a:ext cx="1210093" cy="117486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aphicFrame>
        <p:nvGraphicFramePr>
          <p:cNvPr id="14" name="Tabela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37755996"/>
              </p:ext>
            </p:extLst>
          </p:nvPr>
        </p:nvGraphicFramePr>
        <p:xfrm>
          <a:off x="517060" y="3663054"/>
          <a:ext cx="8128000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64000">
                  <a:extLst>
                    <a:ext uri="{9D8B030D-6E8A-4147-A177-3AD203B41FA5}">
                      <a16:colId xmlns:a16="http://schemas.microsoft.com/office/drawing/2014/main" val="2547338913"/>
                    </a:ext>
                  </a:extLst>
                </a:gridCol>
                <a:gridCol w="4064000">
                  <a:extLst>
                    <a:ext uri="{9D8B030D-6E8A-4147-A177-3AD203B41FA5}">
                      <a16:colId xmlns:a16="http://schemas.microsoft.com/office/drawing/2014/main" val="122073148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pl-PL" sz="1000" dirty="0"/>
                        <a:t>Dane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pl-PL" sz="1000" dirty="0"/>
                        <a:t>Do wypełnienia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9563494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pl-PL" sz="1000" dirty="0"/>
                        <a:t>Dzień rezygnacji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pl-PL" sz="1000" dirty="0"/>
                        <a:t>10.05.2024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158214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pl-PL" sz="1000" dirty="0"/>
                        <a:t>Powód rezygnacji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/>
                        <a:t>…..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08530171"/>
                  </a:ext>
                </a:extLst>
              </a:tr>
            </a:tbl>
          </a:graphicData>
        </a:graphic>
      </p:graphicFrame>
      <p:pic>
        <p:nvPicPr>
          <p:cNvPr id="15" name="Obraz 14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580278" y="3807229"/>
            <a:ext cx="1484166" cy="2224596"/>
          </a:xfrm>
          <a:prstGeom prst="rect">
            <a:avLst/>
          </a:prstGeom>
        </p:spPr>
      </p:pic>
      <p:sp>
        <p:nvSpPr>
          <p:cNvPr id="16" name="Prążkowana strzałka w prawo 15"/>
          <p:cNvSpPr/>
          <p:nvPr/>
        </p:nvSpPr>
        <p:spPr>
          <a:xfrm>
            <a:off x="6467302" y="5552902"/>
            <a:ext cx="794643" cy="349134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3" name="Prostokąt zaokrąglony 2"/>
          <p:cNvSpPr/>
          <p:nvPr/>
        </p:nvSpPr>
        <p:spPr>
          <a:xfrm>
            <a:off x="6947130" y="4663821"/>
            <a:ext cx="1668433" cy="29087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4" name="pole tekstowe 3"/>
          <p:cNvSpPr txBox="1"/>
          <p:nvPr/>
        </p:nvSpPr>
        <p:spPr>
          <a:xfrm>
            <a:off x="7098272" y="4686151"/>
            <a:ext cx="268420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000" dirty="0">
                <a:solidFill>
                  <a:schemeClr val="bg1">
                    <a:lumMod val="95000"/>
                  </a:schemeClr>
                </a:solidFill>
              </a:rPr>
              <a:t>Wygeneruj dokument</a:t>
            </a:r>
          </a:p>
        </p:txBody>
      </p:sp>
      <p:sp>
        <p:nvSpPr>
          <p:cNvPr id="10" name="pole tekstowe 9"/>
          <p:cNvSpPr txBox="1"/>
          <p:nvPr/>
        </p:nvSpPr>
        <p:spPr>
          <a:xfrm>
            <a:off x="1326861" y="1470914"/>
            <a:ext cx="593508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000" dirty="0">
                <a:solidFill>
                  <a:schemeClr val="bg1"/>
                </a:solidFill>
              </a:rPr>
              <a:t>Jeśli musisz zrezygnować z udziału w projekcie, ta zakładka jest właśnie dla Ciebie. Tutaj wypełnisz, podpiszesz </a:t>
            </a:r>
          </a:p>
          <a:p>
            <a:r>
              <a:rPr lang="pl-PL" sz="1000" dirty="0">
                <a:solidFill>
                  <a:schemeClr val="bg1"/>
                </a:solidFill>
              </a:rPr>
              <a:t>i wyślesz swoje oświadczenie o rezygnacji. System automatycznie powiadomi nas o Twojej decyzji, a po jej zaakceptowaniu otrzymasz e-mail potwierdzający przyjęcie Twojej rezygnacji. </a:t>
            </a:r>
          </a:p>
          <a:p>
            <a:endParaRPr lang="pl-PL" sz="1000" dirty="0">
              <a:solidFill>
                <a:schemeClr val="bg1"/>
              </a:solidFill>
            </a:endParaRPr>
          </a:p>
          <a:p>
            <a:r>
              <a:rPr lang="pl-PL" sz="1000" dirty="0">
                <a:solidFill>
                  <a:schemeClr val="bg1"/>
                </a:solidFill>
              </a:rPr>
              <a:t>Bez stresu, bez problemów – u nas nawet rezygnacja to łatwizna!</a:t>
            </a:r>
          </a:p>
          <a:p>
            <a:endParaRPr lang="pl-PL" sz="1000" dirty="0">
              <a:solidFill>
                <a:schemeClr val="bg1"/>
              </a:solidFill>
            </a:endParaRPr>
          </a:p>
          <a:p>
            <a:r>
              <a:rPr lang="pl-PL" sz="1000" dirty="0">
                <a:solidFill>
                  <a:schemeClr val="bg1"/>
                </a:solidFill>
              </a:rPr>
              <a:t>Z poważaniem,</a:t>
            </a:r>
          </a:p>
          <a:p>
            <a:r>
              <a:rPr lang="pl-PL" sz="1000" dirty="0">
                <a:solidFill>
                  <a:schemeClr val="bg1"/>
                </a:solidFill>
              </a:rPr>
              <a:t>Biuro projektu „Zachodniopomorskie Bony Szkoleniowe”</a:t>
            </a:r>
          </a:p>
          <a:p>
            <a:endParaRPr lang="pl-PL" sz="1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8037280"/>
      </p:ext>
    </p:extLst>
  </p:cSld>
  <p:clrMapOvr>
    <a:masterClrMapping/>
  </p:clrMapOvr>
</p:sld>
</file>

<file path=ppt/theme/theme1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8267</TotalTime>
  <Words>1285</Words>
  <Application>Microsoft Office PowerPoint</Application>
  <PresentationFormat>Panoramiczny</PresentationFormat>
  <Paragraphs>195</Paragraphs>
  <Slides>7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4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Wingdings</vt:lpstr>
      <vt:lpstr>Motyw pakietu Office</vt:lpstr>
      <vt:lpstr>Prezentacja programu PowerPoint</vt:lpstr>
      <vt:lpstr>Moduł klienta projektu – część 1_panel Kandydata do projektu/Uczestnika projektu Skrzynka odbiorcza</vt:lpstr>
      <vt:lpstr>Prezentacja programu PowerPoint</vt:lpstr>
      <vt:lpstr>Moduł klienta projektu – część 3_panel Kandydata do projektu/Uczestnika projektu Rekrutacja </vt:lpstr>
      <vt:lpstr>Moduł klienta – część 4_panel Uczestnika projektu Usługa doradztwa zawodowego</vt:lpstr>
      <vt:lpstr>Prezentacja programu PowerPoint</vt:lpstr>
      <vt:lpstr>Prezentacja programu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Lewandowska Katarzyna</dc:creator>
  <cp:lastModifiedBy>Białowąs Marcin</cp:lastModifiedBy>
  <cp:revision>726</cp:revision>
  <dcterms:created xsi:type="dcterms:W3CDTF">2024-03-01T07:58:00Z</dcterms:created>
  <dcterms:modified xsi:type="dcterms:W3CDTF">2024-09-30T05:32:13Z</dcterms:modified>
</cp:coreProperties>
</file>