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75" r:id="rId2"/>
    <p:sldId id="440" r:id="rId3"/>
    <p:sldId id="783" r:id="rId4"/>
    <p:sldId id="542" r:id="rId5"/>
    <p:sldId id="656" r:id="rId6"/>
    <p:sldId id="777" r:id="rId7"/>
    <p:sldId id="545" r:id="rId8"/>
    <p:sldId id="547" r:id="rId9"/>
    <p:sldId id="781" r:id="rId10"/>
    <p:sldId id="614" r:id="rId11"/>
    <p:sldId id="784" r:id="rId12"/>
    <p:sldId id="554" r:id="rId13"/>
    <p:sldId id="782" r:id="rId14"/>
    <p:sldId id="765" r:id="rId15"/>
    <p:sldId id="775" r:id="rId16"/>
    <p:sldId id="766" r:id="rId17"/>
    <p:sldId id="767" r:id="rId18"/>
    <p:sldId id="768" r:id="rId19"/>
    <p:sldId id="769" r:id="rId20"/>
    <p:sldId id="770" r:id="rId21"/>
    <p:sldId id="771" r:id="rId22"/>
    <p:sldId id="516" r:id="rId23"/>
    <p:sldId id="517" r:id="rId24"/>
    <p:sldId id="518" r:id="rId25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66CC"/>
    <a:srgbClr val="CC00FF"/>
    <a:srgbClr val="003366"/>
    <a:srgbClr val="24496E"/>
    <a:srgbClr val="800000"/>
    <a:srgbClr val="9900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53" autoAdjust="0"/>
  </p:normalViewPr>
  <p:slideViewPr>
    <p:cSldViewPr>
      <p:cViewPr>
        <p:scale>
          <a:sx n="78" d="100"/>
          <a:sy n="78" d="100"/>
        </p:scale>
        <p:origin x="-103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Wup-szczecin\pokl\-PUNKT%20KONSULTACYJNY%20EFS-\AG\Stan%20wdra&#380;ania\2011\kwiecie&#324;\MRR\ciastko%20I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2075381879244768"/>
          <c:y val="0.12278484696599813"/>
          <c:w val="0.54191293127628359"/>
          <c:h val="0.66163560326333315"/>
        </c:manualLayout>
      </c:layout>
      <c:pie3DChart>
        <c:varyColors val="1"/>
        <c:ser>
          <c:idx val="0"/>
          <c:order val="0"/>
          <c:explosion val="25"/>
          <c:dPt>
            <c:idx val="15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5.3266951006124441E-2"/>
                  <c:y val="-0.1027887139107611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"/>
              <c:layout>
                <c:manualLayout>
                  <c:x val="2.7320556392995368E-2"/>
                  <c:y val="-8.188956128047850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2"/>
              <c:layout>
                <c:manualLayout>
                  <c:x val="6.8079932339016533E-2"/>
                  <c:y val="-6.5193556362856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3"/>
              <c:layout>
                <c:manualLayout>
                  <c:x val="3.8374014187584536E-2"/>
                  <c:y val="-1.4521937961123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4"/>
              <c:layout>
                <c:manualLayout>
                  <c:x val="6.2821974839352215E-2"/>
                  <c:y val="-2.575862408933238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5"/>
              <c:layout>
                <c:manualLayout>
                  <c:x val="2.5201594152692866E-2"/>
                  <c:y val="5.637840631209472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6"/>
              <c:layout>
                <c:manualLayout>
                  <c:x val="-5.7845147477849452E-3"/>
                  <c:y val="0.1140792946644819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7"/>
              <c:layout>
                <c:manualLayout>
                  <c:x val="-3.7907881441019219E-2"/>
                  <c:y val="0.1050291300856389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8"/>
              <c:layout>
                <c:manualLayout>
                  <c:x val="2.1866856417026462E-2"/>
                  <c:y val="7.966079526694373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9"/>
              <c:layout>
                <c:manualLayout>
                  <c:x val="-5.6639733350810434E-2"/>
                  <c:y val="6.416486119342337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0"/>
              <c:layout>
                <c:manualLayout>
                  <c:x val="-4.2806183115339104E-2"/>
                  <c:y val="7.5749371567386163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1"/>
              <c:layout>
                <c:manualLayout>
                  <c:x val="-1.5703867274893243E-2"/>
                  <c:y val="-3.293483591758437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2"/>
              <c:layout>
                <c:manualLayout>
                  <c:x val="-4.4182687496166634E-2"/>
                  <c:y val="-8.794968390758130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3"/>
              <c:layout>
                <c:manualLayout>
                  <c:x val="-7.1594722246435247E-2"/>
                  <c:y val="-3.596479598161117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4"/>
              <c:layout>
                <c:manualLayout>
                  <c:x val="-8.1984936384797202E-2"/>
                  <c:y val="-8.220688019747059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5"/>
              <c:layout>
                <c:manualLayout>
                  <c:x val="2.8248184844053191E-2"/>
                  <c:y val="-6.477496267791987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spPr>
              <a:noFill/>
              <a:ln w="25400">
                <a:noFill/>
              </a:ln>
            </c:spPr>
            <c:showLegendKey val="1"/>
            <c:showVal val="1"/>
            <c:showCatName val="1"/>
            <c:showLeaderLines val="1"/>
          </c:dLbls>
          <c:cat>
            <c:strRef>
              <c:f>Arkusz1!$C$5:$C$20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Arkusz1!$D$5:$D$20</c:f>
              <c:numCache>
                <c:formatCode>0.00%</c:formatCode>
                <c:ptCount val="16"/>
                <c:pt idx="0">
                  <c:v>0.61400000000000143</c:v>
                </c:pt>
                <c:pt idx="1">
                  <c:v>0.64800000000000169</c:v>
                </c:pt>
                <c:pt idx="2">
                  <c:v>0.61700000000000144</c:v>
                </c:pt>
                <c:pt idx="3">
                  <c:v>0.59800000000000064</c:v>
                </c:pt>
                <c:pt idx="4">
                  <c:v>0.63400000000000156</c:v>
                </c:pt>
                <c:pt idx="5">
                  <c:v>0.69500000000000128</c:v>
                </c:pt>
                <c:pt idx="6">
                  <c:v>0.52500000000000002</c:v>
                </c:pt>
                <c:pt idx="7">
                  <c:v>0.61700000000000144</c:v>
                </c:pt>
                <c:pt idx="8">
                  <c:v>0.71000000000000063</c:v>
                </c:pt>
                <c:pt idx="9">
                  <c:v>0.55000000000000004</c:v>
                </c:pt>
                <c:pt idx="10">
                  <c:v>0.61500000000000143</c:v>
                </c:pt>
                <c:pt idx="11">
                  <c:v>0.56499999999999995</c:v>
                </c:pt>
                <c:pt idx="12">
                  <c:v>0.67200000000000193</c:v>
                </c:pt>
                <c:pt idx="13">
                  <c:v>0.69200000000000128</c:v>
                </c:pt>
                <c:pt idx="14">
                  <c:v>0.45</c:v>
                </c:pt>
                <c:pt idx="15">
                  <c:v>0.68900000000000128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8732635357850003E-2"/>
          <c:y val="0.86356685907074759"/>
          <c:w val="0.91749865215187876"/>
          <c:h val="0.13611602451130991"/>
        </c:manualLayout>
      </c:layout>
    </c:legend>
    <c:plotVisOnly val="1"/>
    <c:dispBlanksAs val="zero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F4D4A7-D5BD-467C-9091-24292482ACC7}" type="datetimeFigureOut">
              <a:rPr lang="pl-PL"/>
              <a:pPr>
                <a:defRPr/>
              </a:pPr>
              <a:t>2011-06-15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88B3A4-FB36-4690-8602-D9763DB8817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2DAFFCD-7EE3-42DD-A711-2DD378B24A3B}" type="datetimeFigureOut">
              <a:rPr lang="pl-PL"/>
              <a:pPr>
                <a:defRPr/>
              </a:pPr>
              <a:t>2011-06-15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4B56EE-C170-4D27-A01A-1110A24796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2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AED8C4-BE3E-4D2B-9819-CC0275BC0162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2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74343027-31BD-4E75-A1A8-32548CF07A8B}" type="slidenum">
              <a:rPr lang="en-GB" sz="1200"/>
              <a:pPr algn="r"/>
              <a:t>24</a:t>
            </a:fld>
            <a:endParaRPr lang="en-GB" sz="1200"/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0" y="659765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l-PL" sz="1200" b="1">
                <a:solidFill>
                  <a:schemeClr val="bg1"/>
                </a:solidFill>
              </a:rPr>
              <a:t>Wojewódzki Urząd Pracy w Szczecinie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11188" y="1052513"/>
            <a:ext cx="7993062" cy="0"/>
          </a:xfrm>
          <a:prstGeom prst="line">
            <a:avLst/>
          </a:prstGeom>
          <a:noFill/>
          <a:ln w="25400">
            <a:solidFill>
              <a:srgbClr val="24496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0" name="Picture 14" descr="listownik_PO_K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1550" y="149225"/>
            <a:ext cx="72723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pokl@wup.p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oklkoszalin@wup.p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_szczecin@roefs.p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_koszalin@roefs.pl" TargetMode="External"/><Relationship Id="rId4" Type="http://schemas.openxmlformats.org/officeDocument/2006/relationships/hyperlink" Target="mailto:pokl@wup.p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ChangeArrowheads="1"/>
          </p:cNvSpPr>
          <p:nvPr/>
        </p:nvSpPr>
        <p:spPr bwMode="auto">
          <a:xfrm>
            <a:off x="684213" y="1700213"/>
            <a:ext cx="78486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r>
              <a:rPr lang="pl-PL" sz="3200" b="1" dirty="0"/>
              <a:t>Spotkanie informacyjne</a:t>
            </a:r>
          </a:p>
          <a:p>
            <a:pPr algn="ctr"/>
            <a:endParaRPr lang="pl-PL" sz="1600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Dokumentacja konkursowa</a:t>
            </a:r>
          </a:p>
          <a:p>
            <a:pPr algn="ctr"/>
            <a:r>
              <a:rPr lang="pl-PL" sz="2000" b="1" dirty="0"/>
              <a:t>Nr </a:t>
            </a:r>
            <a:r>
              <a:rPr lang="pl-PL" sz="2000" b="1" dirty="0" smtClean="0"/>
              <a:t>1/9.3/11</a:t>
            </a:r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1600" b="1" dirty="0" smtClean="0"/>
              <a:t>Szczecin,14 czerwca </a:t>
            </a:r>
            <a:r>
              <a:rPr lang="pl-PL" sz="1600" b="1" dirty="0"/>
              <a:t>2011 r.</a:t>
            </a:r>
            <a:endParaRPr lang="pl-PL" sz="1400" b="1" dirty="0"/>
          </a:p>
        </p:txBody>
      </p:sp>
      <p:sp>
        <p:nvSpPr>
          <p:cNvPr id="2051" name="pole tekstowe 2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 dirty="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5310336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dostępu </a:t>
            </a:r>
            <a:r>
              <a:rPr lang="pl-PL" b="1" dirty="0" smtClean="0">
                <a:latin typeface="+mj-lt"/>
                <a:cs typeface="Arial" charset="0"/>
              </a:rPr>
              <a:t>(</a:t>
            </a:r>
            <a:r>
              <a:rPr lang="pl-PL" b="1" u="sng" dirty="0" smtClean="0">
                <a:latin typeface="+mj-lt"/>
                <a:cs typeface="Arial" charset="0"/>
              </a:rPr>
              <a:t>kryterium obligatoryjne</a:t>
            </a:r>
            <a:r>
              <a:rPr lang="pl-PL" b="1" dirty="0" smtClean="0">
                <a:latin typeface="+mj-lt"/>
                <a:cs typeface="Arial" charset="0"/>
              </a:rPr>
              <a:t>):</a:t>
            </a:r>
          </a:p>
          <a:p>
            <a:pPr algn="just">
              <a:buFont typeface="+mj-lt"/>
              <a:buAutoNum type="arabicPeriod"/>
              <a:defRPr/>
            </a:pPr>
            <a:r>
              <a:rPr lang="pl-PL" dirty="0" smtClean="0">
                <a:latin typeface="+mj-lt"/>
              </a:rPr>
              <a:t>Okres realizacji projektu nie przekracza 36 miesięcy.</a:t>
            </a: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	</a:t>
            </a:r>
            <a:r>
              <a:rPr lang="pl-PL" sz="1400" i="1" dirty="0" smtClean="0">
                <a:latin typeface="+mj-lt"/>
              </a:rPr>
              <a:t>Kryterium dotyczy typu projektu nr 2.</a:t>
            </a:r>
          </a:p>
          <a:p>
            <a:pPr algn="just">
              <a:buNone/>
            </a:pPr>
            <a:endParaRPr lang="pl-PL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2. 	Okres realizacji projektu nie przekracza 24 miesięcy.</a:t>
            </a: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	</a:t>
            </a:r>
            <a:r>
              <a:rPr lang="pl-PL" sz="1400" i="1" dirty="0" smtClean="0">
                <a:latin typeface="+mj-lt"/>
              </a:rPr>
              <a:t>Kryterium dotyczy typów projektów nr 1, 3, 4 i 5</a:t>
            </a:r>
          </a:p>
          <a:p>
            <a:pPr algn="just">
              <a:buNone/>
            </a:pPr>
            <a:endParaRPr lang="pl-PL" i="1" dirty="0" smtClean="0">
              <a:latin typeface="+mj-lt"/>
            </a:endParaRP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3. 	Minimalna wartość projektu wynosi 200 tysięcy zł.</a:t>
            </a: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	</a:t>
            </a:r>
            <a:r>
              <a:rPr lang="pl-PL" sz="1400" i="1" dirty="0" smtClean="0">
                <a:latin typeface="+mj-lt"/>
              </a:rPr>
              <a:t>Kryterium dotyczy typów projektów nr 1, 2, 3, 4 i 5</a:t>
            </a:r>
          </a:p>
          <a:p>
            <a:pPr>
              <a:buNone/>
            </a:pPr>
            <a:endParaRPr lang="pl-PL" dirty="0" smtClean="0">
              <a:latin typeface="+mj-lt"/>
            </a:endParaRPr>
          </a:p>
          <a:p>
            <a:pPr marL="355600" algn="just">
              <a:buNone/>
            </a:pPr>
            <a:r>
              <a:rPr lang="pl-PL" dirty="0" smtClean="0">
                <a:latin typeface="+mj-lt"/>
              </a:rPr>
              <a:t>4.	Projekt jest skierowany do grup docelowych z obszaru województwa      zachodniopomorskiego (osoby fizyczne, które uczą się, pracują lub zamieszkują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na obszarze województwa zachodniopomorskiego w rozumieniu przepisów Kodeksu Cywilnego, w przypadku innych podmiotów posiadają one jednostkę organizacyjną na obszarze województwa zachodniopomorskiego).</a:t>
            </a: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	</a:t>
            </a: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	Kryterium dotyczy typów projektów nr 2, 3, 4 i 5.</a:t>
            </a:r>
          </a:p>
          <a:p>
            <a:pPr algn="just">
              <a:buNone/>
            </a:pPr>
            <a:endParaRPr lang="pl-PL" b="1" i="1" dirty="0" smtClean="0"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5.	Działania podejmowane w ramach kampanii informacyjnych w zakresie formalnego</a:t>
            </a:r>
          </a:p>
          <a:p>
            <a:pPr algn="just">
              <a:buNone/>
            </a:pPr>
            <a:r>
              <a:rPr lang="pl-PL" dirty="0" smtClean="0"/>
              <a:t>	kształcenia ustawicznego w formach szkolnych, w tym w kontekście potrzeb regionalnego lub lokalnego rynku pracy mogą obejmować jedynie teren województwa</a:t>
            </a:r>
          </a:p>
          <a:p>
            <a:pPr algn="just">
              <a:buNone/>
            </a:pPr>
            <a:r>
              <a:rPr lang="pl-PL" dirty="0" smtClean="0"/>
              <a:t>	zachodniopomorskiego.</a:t>
            </a:r>
          </a:p>
          <a:p>
            <a:pPr algn="just">
              <a:buNone/>
            </a:pPr>
            <a:r>
              <a:rPr lang="pl-PL" i="1" dirty="0" smtClean="0"/>
              <a:t>	Kryterium dotyczy typu projektu nr 1.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6. 	Projektodawca w okresie realizacji projektu prowadzi biuro projektu (lub posiada siedzibę, filię, delegaturę, oddział czy inną prawnie dozwoloną formę organizacyjną działalności podmiotu) na terenie województwa zachodniopomorskiego z możliwością udostępnienia pełnej dokumentacji wdrażanego projektu oraz zapewniające uczestnikom projektu możliwość osobistego kontaktu z kadrą projektu.</a:t>
            </a:r>
          </a:p>
          <a:p>
            <a:pPr algn="just">
              <a:buNone/>
            </a:pPr>
            <a:r>
              <a:rPr lang="pl-PL" i="1" dirty="0" smtClean="0"/>
              <a:t>	Kryterium dotyczy typów projektu nr 1, 2, 3, 4 i 5.</a:t>
            </a:r>
            <a:endParaRPr lang="pl-PL" b="1" dirty="0" smtClean="0">
              <a:cs typeface="Arial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48300"/>
          </a:xfrm>
        </p:spPr>
        <p:txBody>
          <a:bodyPr/>
          <a:lstStyle/>
          <a:p>
            <a:pPr algn="just">
              <a:buFontTx/>
              <a:buNone/>
              <a:defRPr/>
            </a:pPr>
            <a:endParaRPr lang="pl-PL" b="1" dirty="0" smtClean="0">
              <a:latin typeface="+mj-lt"/>
              <a:cs typeface="Arial" charset="0"/>
            </a:endParaRPr>
          </a:p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strategiczne </a:t>
            </a:r>
            <a:r>
              <a:rPr lang="pl-PL" b="1" dirty="0" smtClean="0">
                <a:latin typeface="+mj-lt"/>
                <a:cs typeface="Arial" charset="0"/>
              </a:rPr>
              <a:t>(premia punktowa - kryterium fakultatywne) :</a:t>
            </a:r>
          </a:p>
          <a:p>
            <a:pPr algn="just">
              <a:buFontTx/>
              <a:buNone/>
              <a:defRPr/>
            </a:pPr>
            <a:endParaRPr lang="pl-PL" dirty="0" smtClean="0">
              <a:latin typeface="+mj-lt"/>
              <a:cs typeface="Arial" pitchFamily="34" charset="0"/>
            </a:endParaRPr>
          </a:p>
          <a:p>
            <a:pPr algn="just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1. 	</a:t>
            </a:r>
            <a:r>
              <a:rPr lang="pl-PL" dirty="0" smtClean="0">
                <a:latin typeface="+mj-lt"/>
              </a:rPr>
              <a:t>Projekt zakłada doradztwo dla osób dorosłych w zakresie wyboru kierunku i formy kształcenia formalnego, z uwzględnieniem potrzeb regionalnego lub lokalnego rynku pracy i kwalifikacji zawodowych.</a:t>
            </a: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	</a:t>
            </a:r>
            <a:r>
              <a:rPr lang="pl-PL" sz="1400" i="1" dirty="0" smtClean="0">
                <a:latin typeface="+mj-lt"/>
              </a:rPr>
              <a:t>Kryterium dotyczy typów projektu nr 2, 3 i 4.</a:t>
            </a:r>
          </a:p>
          <a:p>
            <a:pPr algn="just">
              <a:buNone/>
            </a:pPr>
            <a:r>
              <a:rPr lang="pl-PL" sz="1400" i="1" dirty="0" smtClean="0">
                <a:latin typeface="+mj-lt"/>
              </a:rPr>
              <a:t>	Waga punktowa: 10</a:t>
            </a:r>
          </a:p>
          <a:p>
            <a:pPr algn="just">
              <a:buNone/>
            </a:pPr>
            <a:endParaRPr lang="pl-PL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2.	Rezultatem działań projektu jest uzyskanie uprawnień zawodowych lub kwalifikacji,</a:t>
            </a:r>
          </a:p>
          <a:p>
            <a:pPr marL="354013" indent="-354013" algn="just">
              <a:buNone/>
            </a:pPr>
            <a:r>
              <a:rPr lang="pl-PL" dirty="0" smtClean="0">
                <a:latin typeface="+mj-lt"/>
              </a:rPr>
              <a:t>      potwierdzonych formalnym dokumentem (świadectwo maturalne, dokument            potwierdzający uzyskanie prawa wykonywania zawodu).</a:t>
            </a: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	</a:t>
            </a:r>
            <a:r>
              <a:rPr lang="pl-PL" sz="1400" i="1" dirty="0" smtClean="0">
                <a:latin typeface="+mj-lt"/>
              </a:rPr>
              <a:t>Kryterium dotyczy typów projektu nr 2, 3 i 4.</a:t>
            </a:r>
          </a:p>
          <a:p>
            <a:pPr algn="just">
              <a:buNone/>
            </a:pPr>
            <a:r>
              <a:rPr lang="pl-PL" sz="1400" i="1" dirty="0" smtClean="0">
                <a:latin typeface="+mj-lt"/>
              </a:rPr>
              <a:t>	Waga punktowa: 10</a:t>
            </a:r>
          </a:p>
          <a:p>
            <a:pPr algn="just">
              <a:buFontTx/>
              <a:buNone/>
              <a:defRPr/>
            </a:pPr>
            <a:endParaRPr lang="pl-PL" sz="1400" dirty="0" smtClean="0"/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i="1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3. 	</a:t>
            </a:r>
            <a:r>
              <a:rPr lang="pl-PL" dirty="0" smtClean="0">
                <a:latin typeface="+mj-lt"/>
              </a:rPr>
              <a:t>Projekt jest komplementarny z inwestycjami zrealizowanymi/ realizowanymi, bądź planowanymi do realizacji finansowanymi ze źródeł innych niż EFS. Jako planowane należy traktować inwestycje, w przypadku których na dzień składania wniosku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o dofinansowanie Beneficjent dysponuje oficjalnym stanowiskiem instytucji przyznającej dofinansowanie, o którym mowa w kryterium o zakwalifikowaniu inwestycji do otrzymania dofinansowania.</a:t>
            </a: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Kryterium dotyczy typów projektu nr 1, 2, 3, 4 i 5.</a:t>
            </a: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Waga punktowa: 10</a:t>
            </a:r>
          </a:p>
          <a:p>
            <a:pPr algn="just">
              <a:buNone/>
            </a:pPr>
            <a:endParaRPr lang="pl-PL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4.Projekt zakłada objecie wsparciem i uwzględnia potrzeby osób niepełnosprawnych.</a:t>
            </a:r>
          </a:p>
          <a:p>
            <a:pPr algn="just">
              <a:buNone/>
            </a:pPr>
            <a:endParaRPr lang="pl-PL" i="1" dirty="0" smtClean="0">
              <a:latin typeface="+mj-lt"/>
            </a:endParaRP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Kryterium dotyczy typów projektu nr 2, 3, 4 i 5.</a:t>
            </a:r>
          </a:p>
          <a:p>
            <a:pPr algn="just">
              <a:buNone/>
            </a:pPr>
            <a:r>
              <a:rPr lang="pl-PL" i="1" dirty="0" smtClean="0">
                <a:latin typeface="+mj-lt"/>
              </a:rPr>
              <a:t>Waga punktowa: 10</a:t>
            </a:r>
            <a:endParaRPr lang="pl-PL" dirty="0" smtClean="0">
              <a:latin typeface="+mj-lt"/>
            </a:endParaRPr>
          </a:p>
          <a:p>
            <a:pPr algn="just">
              <a:buFontTx/>
              <a:buNone/>
              <a:defRPr/>
            </a:pPr>
            <a:r>
              <a:rPr lang="pl-PL" dirty="0" smtClean="0">
                <a:latin typeface="+mj-lt"/>
              </a:rPr>
              <a:t>	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ole tekstowe 1"/>
          <p:cNvSpPr txBox="1">
            <a:spLocks noChangeArrowheads="1"/>
          </p:cNvSpPr>
          <p:nvPr/>
        </p:nvSpPr>
        <p:spPr bwMode="auto">
          <a:xfrm>
            <a:off x="539750" y="1700213"/>
            <a:ext cx="7920038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u="sng" dirty="0">
                <a:solidFill>
                  <a:srgbClr val="FF0000"/>
                </a:solidFill>
              </a:rPr>
              <a:t>O czym należy pamiętać: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GWA 6.4;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Dokumentacja konkursowa;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Ważne dokumenty;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ole tekstowe 1"/>
          <p:cNvSpPr txBox="1">
            <a:spLocks noChangeArrowheads="1"/>
          </p:cNvSpPr>
          <p:nvPr/>
        </p:nvSpPr>
        <p:spPr bwMode="auto">
          <a:xfrm>
            <a:off x="1258888" y="2205038"/>
            <a:ext cx="62658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2800" b="1" dirty="0"/>
          </a:p>
          <a:p>
            <a:pPr algn="ctr"/>
            <a:endParaRPr lang="pl-PL" sz="2800" b="1" dirty="0"/>
          </a:p>
          <a:p>
            <a:pPr algn="ctr"/>
            <a:r>
              <a:rPr lang="pl-PL" sz="2800" b="1" dirty="0"/>
              <a:t>Generator Wniosków Aplikacyjnych - wersja 6.4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125538"/>
            <a:ext cx="8964613" cy="6318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3.1 Uzasadnienie potrzeby realizacji i cele projektu</a:t>
            </a:r>
          </a:p>
        </p:txBody>
      </p:sp>
      <p:pic>
        <p:nvPicPr>
          <p:cNvPr id="17411" name="Picture 10"/>
          <p:cNvPicPr>
            <a:picLocks noChangeAspect="1" noChangeArrowheads="1"/>
          </p:cNvPicPr>
          <p:nvPr/>
        </p:nvPicPr>
        <p:blipFill>
          <a:blip r:embed="rId3" cstate="print"/>
          <a:srcRect l="4724" t="12918" r="8563" b="11810"/>
          <a:stretch>
            <a:fillRect/>
          </a:stretch>
        </p:blipFill>
        <p:spPr bwMode="auto">
          <a:xfrm>
            <a:off x="323850" y="1773238"/>
            <a:ext cx="849788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863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3.2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Grupy docelowe</a:t>
            </a:r>
          </a:p>
        </p:txBody>
      </p:sp>
      <p:pic>
        <p:nvPicPr>
          <p:cNvPr id="18435" name="Picture 12"/>
          <p:cNvPicPr>
            <a:picLocks noChangeAspect="1" noChangeArrowheads="1"/>
          </p:cNvPicPr>
          <p:nvPr/>
        </p:nvPicPr>
        <p:blipFill>
          <a:blip r:embed="rId3" cstate="print"/>
          <a:srcRect l="4134" t="34695" r="5315" b="40970"/>
          <a:stretch>
            <a:fillRect/>
          </a:stretch>
        </p:blipFill>
        <p:spPr bwMode="auto">
          <a:xfrm>
            <a:off x="395288" y="2133600"/>
            <a:ext cx="82804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3.3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Zadania</a:t>
            </a:r>
            <a:r>
              <a:rPr lang="pl-PL" sz="30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9459" name="Picture 7"/>
          <p:cNvPicPr>
            <a:picLocks noChangeAspect="1" noChangeArrowheads="1"/>
          </p:cNvPicPr>
          <p:nvPr/>
        </p:nvPicPr>
        <p:blipFill>
          <a:blip r:embed="rId3" cstate="print"/>
          <a:srcRect l="2658" t="28421" r="3839" b="33957"/>
          <a:stretch>
            <a:fillRect/>
          </a:stretch>
        </p:blipFill>
        <p:spPr bwMode="auto">
          <a:xfrm>
            <a:off x="250825" y="2133600"/>
            <a:ext cx="85693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032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3.4 Ryzyko nieosiągnięcia założeń projektu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3" cstate="print"/>
          <a:srcRect l="2362" t="30635" r="3543" b="9966"/>
          <a:stretch>
            <a:fillRect/>
          </a:stretch>
        </p:blipFill>
        <p:spPr bwMode="auto">
          <a:xfrm>
            <a:off x="395288" y="1700213"/>
            <a:ext cx="8208962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428625" y="1928813"/>
            <a:ext cx="8229600" cy="3571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200" dirty="0" smtClean="0"/>
              <a:t>Stan wdrażania </a:t>
            </a:r>
            <a:br>
              <a:rPr lang="pl-PL" sz="3200" dirty="0" smtClean="0"/>
            </a:br>
            <a:r>
              <a:rPr lang="pl-PL" sz="3200" dirty="0" smtClean="0"/>
              <a:t>Programu Operacyjnego Kapitał Ludzki</a:t>
            </a:r>
            <a:br>
              <a:rPr lang="pl-PL" sz="3200" dirty="0" smtClean="0"/>
            </a:br>
            <a:r>
              <a:rPr lang="pl-PL" sz="3200" dirty="0" smtClean="0"/>
              <a:t>w województwie zachodniopomorskim</a:t>
            </a: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1800" i="1" dirty="0" smtClean="0"/>
              <a:t>Stan na dzień 30.04.2011 r.</a:t>
            </a:r>
            <a:r>
              <a:rPr lang="pl-PL" sz="2400" i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3.5 Oddziaływanie projektu</a:t>
            </a:r>
          </a:p>
        </p:txBody>
      </p:sp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1258888" y="1268413"/>
            <a:ext cx="67691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 dirty="0"/>
          </a:p>
        </p:txBody>
      </p:sp>
      <p:pic>
        <p:nvPicPr>
          <p:cNvPr id="21508" name="Picture 23"/>
          <p:cNvPicPr>
            <a:picLocks noChangeAspect="1" noChangeArrowheads="1"/>
          </p:cNvPicPr>
          <p:nvPr/>
        </p:nvPicPr>
        <p:blipFill>
          <a:blip r:embed="rId3" cstate="print"/>
          <a:srcRect l="2362" t="28421" r="3543" b="46136"/>
          <a:stretch>
            <a:fillRect/>
          </a:stretch>
        </p:blipFill>
        <p:spPr bwMode="auto">
          <a:xfrm>
            <a:off x="395288" y="1989138"/>
            <a:ext cx="82804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746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Punkty 3.6 i 3.7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 cstate="print"/>
          <a:srcRect l="5315" t="19193" r="7382" b="10704"/>
          <a:stretch>
            <a:fillRect/>
          </a:stretch>
        </p:blipFill>
        <p:spPr bwMode="auto">
          <a:xfrm>
            <a:off x="395288" y="1773238"/>
            <a:ext cx="8280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285875" y="5857875"/>
            <a:ext cx="6697663" cy="642938"/>
          </a:xfrm>
          <a:prstGeom prst="rect">
            <a:avLst/>
          </a:prstGeom>
          <a:noFill/>
          <a:ln w="9360">
            <a:solidFill>
              <a:srgbClr val="C3CBEB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169863" indent="-169863" algn="ctr">
              <a:buClr>
                <a:srgbClr val="333399"/>
              </a:buClr>
              <a:buFont typeface="Arial" charset="0"/>
              <a:buNone/>
              <a:tabLst>
                <a:tab pos="169863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1600" b="1" dirty="0"/>
              <a:t>Punkt</a:t>
            </a:r>
            <a:r>
              <a:rPr lang="pl-PL" sz="1600" b="1" dirty="0"/>
              <a:t> </a:t>
            </a:r>
            <a:r>
              <a:rPr lang="en-GB" sz="1600" b="1" dirty="0"/>
              <a:t> Konsultacyjny EFS</a:t>
            </a:r>
            <a:r>
              <a:rPr lang="en-GB" sz="1600" dirty="0"/>
              <a:t> działa w godzinach: </a:t>
            </a:r>
            <a:br>
              <a:rPr lang="en-GB" sz="1600" dirty="0"/>
            </a:br>
            <a:r>
              <a:rPr lang="en-GB" sz="1600" dirty="0"/>
              <a:t>9.00 – 15.00 od poniedziałku do piątku</a:t>
            </a:r>
            <a:r>
              <a:rPr lang="en-GB" sz="1400" dirty="0"/>
              <a:t>	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079500" y="1071563"/>
            <a:ext cx="7021513" cy="46434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u="sng" dirty="0" err="1"/>
              <a:t>Dodatkowych</a:t>
            </a:r>
            <a:r>
              <a:rPr lang="en-GB" b="1" u="sng" dirty="0"/>
              <a:t> </a:t>
            </a:r>
            <a:r>
              <a:rPr lang="en-GB" b="1" u="sng" dirty="0" err="1"/>
              <a:t>informacji</a:t>
            </a:r>
            <a:r>
              <a:rPr lang="en-GB" b="1" u="sng" dirty="0"/>
              <a:t> </a:t>
            </a:r>
            <a:r>
              <a:rPr lang="en-GB" b="1" u="sng" dirty="0" err="1"/>
              <a:t>udziela</a:t>
            </a:r>
            <a:r>
              <a:rPr lang="pl-PL" b="1" u="sng" dirty="0"/>
              <a:t>ją</a:t>
            </a:r>
            <a:r>
              <a:rPr lang="en-GB" b="1" u="sng" dirty="0"/>
              <a:t>: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dirty="0"/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dirty="0">
                <a:solidFill>
                  <a:srgbClr val="FF0000"/>
                </a:solidFill>
              </a:rPr>
              <a:t>Punkt Konsultacyjny EFS</a:t>
            </a:r>
            <a:endParaRPr lang="en-GB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Wojewódzki Urz</a:t>
            </a:r>
            <a:r>
              <a:rPr lang="pl-PL" sz="1600" dirty="0"/>
              <a:t>ą</a:t>
            </a:r>
            <a:r>
              <a:rPr lang="en-GB" sz="1600" dirty="0"/>
              <a:t>d Pracy w Szczecinie</a:t>
            </a:r>
            <a:br>
              <a:rPr lang="en-GB" sz="1600" dirty="0"/>
            </a:br>
            <a:r>
              <a:rPr lang="en-GB" sz="1600" dirty="0"/>
              <a:t>ul. </a:t>
            </a:r>
            <a:r>
              <a:rPr lang="pl-PL" sz="1600" dirty="0"/>
              <a:t>A. </a:t>
            </a:r>
            <a:r>
              <a:rPr lang="en-GB" sz="1600" dirty="0"/>
              <a:t>Mickiewicza 41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tel. 91 42 56 163/164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 e-mail: </a:t>
            </a:r>
            <a:r>
              <a:rPr lang="en-GB" sz="1600" b="1" i="1" dirty="0">
                <a:hlinkClick r:id="rId3"/>
              </a:rPr>
              <a:t>pokl@wup.pl</a:t>
            </a:r>
            <a:endParaRPr lang="pl-PL" sz="1600" b="1" i="1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300" dirty="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dirty="0">
                <a:solidFill>
                  <a:srgbClr val="301800"/>
                </a:solidFill>
                <a:hlinkClick r:id="rId3"/>
              </a:rPr>
              <a:t>www.pokl.wup.pl</a:t>
            </a:r>
            <a:endParaRPr lang="en-GB" sz="1400" b="1" dirty="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dirty="0"/>
              <a:t>o</a:t>
            </a:r>
            <a:r>
              <a:rPr lang="en-GB" dirty="0"/>
              <a:t>raz </a:t>
            </a:r>
            <a:endParaRPr lang="pl-PL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dirty="0">
                <a:solidFill>
                  <a:srgbClr val="FF0000"/>
                </a:solidFill>
              </a:rPr>
              <a:t>Punkt Konsultacyjny EFS 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600" dirty="0"/>
              <a:t>Wojewódzki Urząd Pracy - f</a:t>
            </a:r>
            <a:r>
              <a:rPr lang="en-GB" sz="1600" dirty="0"/>
              <a:t>ili</a:t>
            </a:r>
            <a:r>
              <a:rPr lang="pl-PL" sz="1600" dirty="0"/>
              <a:t>a Koszalin</a:t>
            </a:r>
            <a:r>
              <a:rPr lang="en-GB" sz="1600" dirty="0"/>
              <a:t> </a:t>
            </a:r>
            <a:br>
              <a:rPr lang="en-GB" sz="1600" dirty="0"/>
            </a:br>
            <a:r>
              <a:rPr lang="en-GB" sz="1600" dirty="0"/>
              <a:t>ul. Słowiańska 15a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tel. 94 344 50 25/26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e-mail: </a:t>
            </a:r>
            <a:r>
              <a:rPr lang="en-GB" sz="1600" b="1" i="1" dirty="0">
                <a:hlinkClick r:id="rId4"/>
              </a:rPr>
              <a:t>poklkoszalin@wup.pl</a:t>
            </a:r>
            <a:endParaRPr lang="pl-PL" sz="1600" b="1" i="1" dirty="0"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200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u="sng" dirty="0">
                <a:hlinkClick r:id="rId3"/>
              </a:rPr>
              <a:t>www.pokl.wup.pl</a:t>
            </a: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 dirty="0">
              <a:hlinkClick r:id="rId4"/>
            </a:endParaRPr>
          </a:p>
          <a:p>
            <a:pPr marL="333375" indent="-333375" algn="ctr">
              <a:buClr>
                <a:srgbClr val="0099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 dirty="0">
              <a:solidFill>
                <a:srgbClr val="009999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143250" y="5500688"/>
            <a:ext cx="292893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SKYPE: WUP_SZCZECIN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rostokąt 1"/>
          <p:cNvSpPr>
            <a:spLocks noChangeArrowheads="1"/>
          </p:cNvSpPr>
          <p:nvPr/>
        </p:nvSpPr>
        <p:spPr bwMode="auto">
          <a:xfrm>
            <a:off x="500063" y="1071563"/>
            <a:ext cx="7786687" cy="786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000" b="1" dirty="0"/>
              <a:t>Instytucje, które pomogą Państwu przygotować projekt:</a:t>
            </a:r>
          </a:p>
          <a:p>
            <a:pPr algn="ctr">
              <a:defRPr/>
            </a:pPr>
            <a:endParaRPr lang="pl-PL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Szczecinie</a:t>
            </a:r>
          </a:p>
          <a:p>
            <a:pPr algn="ctr">
              <a:defRPr/>
            </a:pPr>
            <a:r>
              <a:rPr lang="pl-PL" sz="1600" i="1" dirty="0"/>
              <a:t>Zachodniopomorska Agencja Rozwoju Regionalnego S.A.</a:t>
            </a:r>
          </a:p>
          <a:p>
            <a:pPr algn="ctr">
              <a:defRPr/>
            </a:pPr>
            <a:r>
              <a:rPr lang="pl-PL" sz="1600" dirty="0"/>
              <a:t>ul. Św. Ducha 2</a:t>
            </a:r>
          </a:p>
          <a:p>
            <a:pPr algn="ctr">
              <a:defRPr/>
            </a:pPr>
            <a:r>
              <a:rPr lang="pl-PL" sz="1600" dirty="0"/>
              <a:t>70-223 Szczecin</a:t>
            </a:r>
          </a:p>
          <a:p>
            <a:pPr algn="ctr">
              <a:defRPr/>
            </a:pPr>
            <a:r>
              <a:rPr lang="pl-PL" sz="1600" dirty="0"/>
              <a:t>tel. 91 432 93 13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3"/>
              </a:rPr>
              <a:t>info_szczecin@roefs.pl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www.szczecin.roefs.pl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dirty="0"/>
              <a:t>oraz </a:t>
            </a: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Koszalinie</a:t>
            </a:r>
          </a:p>
          <a:p>
            <a:pPr algn="ctr">
              <a:defRPr/>
            </a:pPr>
            <a:r>
              <a:rPr lang="pl-PL" sz="1600" i="1" dirty="0"/>
              <a:t>Koszalińska Agencja Rozwoju Regionalnego S.A. </a:t>
            </a:r>
          </a:p>
          <a:p>
            <a:pPr algn="ctr">
              <a:defRPr/>
            </a:pPr>
            <a:r>
              <a:rPr lang="pl-PL" sz="1600" dirty="0"/>
              <a:t>ul. Przemysłowa 8</a:t>
            </a:r>
          </a:p>
          <a:p>
            <a:pPr algn="ctr">
              <a:defRPr/>
            </a:pPr>
            <a:r>
              <a:rPr lang="pl-PL" sz="1600" dirty="0"/>
              <a:t>75-216 Koszalin</a:t>
            </a:r>
          </a:p>
          <a:p>
            <a:pPr algn="ctr">
              <a:defRPr/>
            </a:pPr>
            <a:r>
              <a:rPr lang="pl-PL" sz="1600" dirty="0"/>
              <a:t>tel. 94 343 26 33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5"/>
              </a:rPr>
              <a:t>info_koszalin@roefs.pl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www.koszalin.roefs.pl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>
              <a:defRPr/>
            </a:pPr>
            <a:endParaRPr lang="pl-PL" sz="1600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r>
              <a:rPr lang="pl-P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ole tekstowe 4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  <p:sp>
        <p:nvSpPr>
          <p:cNvPr id="25603" name="pole tekstowe 5"/>
          <p:cNvSpPr txBox="1">
            <a:spLocks noChangeArrowheads="1"/>
          </p:cNvSpPr>
          <p:nvPr/>
        </p:nvSpPr>
        <p:spPr bwMode="auto">
          <a:xfrm>
            <a:off x="2143125" y="2714625"/>
            <a:ext cx="4786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600"/>
              <a:t>Dziękujemy za uwagę!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ole tekstowe 4"/>
          <p:cNvSpPr txBox="1">
            <a:spLocks noChangeArrowheads="1"/>
          </p:cNvSpPr>
          <p:nvPr/>
        </p:nvSpPr>
        <p:spPr bwMode="auto">
          <a:xfrm>
            <a:off x="1428750" y="1143000"/>
            <a:ext cx="5786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>
                <a:solidFill>
                  <a:schemeClr val="tx1"/>
                </a:solidFill>
              </a:rPr>
              <a:t>Stopień wykorzystania alokacji 2007-2013</a:t>
            </a:r>
          </a:p>
        </p:txBody>
      </p:sp>
      <p:sp>
        <p:nvSpPr>
          <p:cNvPr id="3075" name="pole tekstowe 3"/>
          <p:cNvSpPr txBox="1">
            <a:spLocks noChangeArrowheads="1"/>
          </p:cNvSpPr>
          <p:nvPr/>
        </p:nvSpPr>
        <p:spPr bwMode="auto">
          <a:xfrm>
            <a:off x="539750" y="6381750"/>
            <a:ext cx="4679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800">
                <a:solidFill>
                  <a:schemeClr val="tx1"/>
                </a:solidFill>
              </a:rPr>
              <a:t>*Stan na dzień 30.04.2011 r.</a:t>
            </a:r>
          </a:p>
          <a:p>
            <a:r>
              <a:rPr lang="pl-PL" sz="800">
                <a:solidFill>
                  <a:schemeClr val="tx1"/>
                </a:solidFill>
              </a:rPr>
              <a:t> r.</a:t>
            </a:r>
          </a:p>
        </p:txBody>
      </p:sp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179512" y="1556792"/>
          <a:ext cx="8784976" cy="4638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r>
              <a:rPr lang="pl-PL" sz="2800" b="1" dirty="0" smtClean="0">
                <a:latin typeface="Arial" charset="0"/>
              </a:rPr>
              <a:t>Konkurs nr 1/9.3/11</a:t>
            </a:r>
            <a:endParaRPr lang="pl-PL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071563"/>
            <a:ext cx="8229600" cy="43735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r>
              <a:rPr lang="pl-PL" sz="2000" b="1" dirty="0" smtClean="0">
                <a:solidFill>
                  <a:srgbClr val="FF0000"/>
                </a:solidFill>
                <a:latin typeface="+mj-lt"/>
              </a:rPr>
              <a:t>Najważniejsze informacje :</a:t>
            </a:r>
          </a:p>
          <a:p>
            <a:pPr eaLnBrk="1" hangingPunct="1"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Konkurs zamknięty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Alokacja: </a:t>
            </a:r>
            <a:r>
              <a:rPr lang="pl-PL" sz="2000" dirty="0" smtClean="0">
                <a:latin typeface="+mj-lt"/>
              </a:rPr>
              <a:t>8 302 614,88 zł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Termin ogłoszenia konkursu: 07.06.2011 r. 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Nabór wniosków:  07.06.2011 r. - 19.07.2011 r.</a:t>
            </a:r>
          </a:p>
          <a:p>
            <a:pPr eaLnBrk="1" hangingPunct="1">
              <a:defRPr/>
            </a:pPr>
            <a:endParaRPr lang="pl-PL" sz="1400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  <a:latin typeface="+mj-lt"/>
              </a:rPr>
              <a:t>	</a:t>
            </a:r>
          </a:p>
          <a:p>
            <a:pPr algn="ctr" eaLnBrk="1" hangingPunct="1">
              <a:buFontTx/>
              <a:buNone/>
              <a:defRPr/>
            </a:pPr>
            <a:endParaRPr lang="pl-PL" b="1" u="sng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188" y="1125538"/>
            <a:ext cx="8001000" cy="4983162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dirty="0" smtClean="0">
                <a:latin typeface="+mj-lt"/>
              </a:rPr>
              <a:t>				</a:t>
            </a:r>
            <a:r>
              <a:rPr lang="pl-PL" sz="1400" b="1" i="1" dirty="0" smtClean="0">
                <a:solidFill>
                  <a:srgbClr val="FF0000"/>
                </a:solidFill>
                <a:latin typeface="+mj-lt"/>
              </a:rPr>
              <a:t>Dopuszczalne typy projektów</a:t>
            </a: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1.	Kampanie informacyjne w zakresie formalnego kształcenia ustawicznego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 formach szkolnych, w tym, w kontekście potrzeb regionalnego lub lokalnego rynku pracy;</a:t>
            </a:r>
          </a:p>
          <a:p>
            <a:pPr algn="just"/>
            <a:endParaRPr lang="pl-PL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2.	Kształcenie w formach szkolnych osób dorosłych z własnej inicjatywy zainteresowanych uzupełnieniem lub podwyższeniem swojego wykształcenia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kwalifikacji ogólnych i zawodowych;</a:t>
            </a:r>
          </a:p>
          <a:p>
            <a:pPr algn="just"/>
            <a:endParaRPr lang="pl-PL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3.	Programy formalnego potwierdzania kwalifikacji ogólnych i zawodowych zdobytych</a:t>
            </a:r>
          </a:p>
          <a:p>
            <a:pPr algn="just">
              <a:buNone/>
            </a:pPr>
            <a:r>
              <a:rPr lang="pl-PL" dirty="0" smtClean="0">
                <a:latin typeface="+mj-lt"/>
              </a:rPr>
              <a:t>	w sposób pozaformalny i nieformalny (wsparcie dla osób, które z własnej  inicjatywy deklarują chęć przystąpienia do egzaminu zewnętrznego i potwierdzenia posiadanych kwalifikacji);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500" y="1143000"/>
            <a:ext cx="8248972" cy="4983163"/>
          </a:xfrm>
        </p:spPr>
        <p:txBody>
          <a:bodyPr/>
          <a:lstStyle/>
          <a:p>
            <a:pPr>
              <a:buNone/>
            </a:pPr>
            <a:r>
              <a:rPr lang="pl-PL" sz="1400" b="1" i="1" dirty="0" smtClean="0">
                <a:solidFill>
                  <a:srgbClr val="FF0000"/>
                </a:solidFill>
              </a:rPr>
              <a:t>Dopuszczalne typy projektów   c.d.:</a:t>
            </a:r>
            <a:endParaRPr lang="pl-PL" sz="1400" dirty="0" smtClean="0"/>
          </a:p>
          <a:p>
            <a:endParaRPr lang="pl-PL" sz="1400" dirty="0" smtClean="0"/>
          </a:p>
          <a:p>
            <a:pPr algn="just">
              <a:buNone/>
            </a:pPr>
            <a:r>
              <a:rPr lang="pl-PL" dirty="0" smtClean="0">
                <a:latin typeface="+mj-lt"/>
              </a:rPr>
              <a:t>4.	Usługi doradcze dla osób dorosłych z własnej inicjatywy zainteresowanych kształceniem formalnym w formach szkolnych w zakresie wyboru kierunku i formy kształcenia formalnego w kontekście potrzeb regionalnego lub lokalnego rynku pracy;</a:t>
            </a:r>
          </a:p>
          <a:p>
            <a:pPr algn="just"/>
            <a:endParaRPr lang="pl-PL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5.	Wsparcie dla szkół dla dorosłych, placówek kształcenia ustawicznego, praktycznego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doskonalenia zawodowego w zakresie kształcenia formalnego w formach szkolnych</a:t>
            </a:r>
          </a:p>
          <a:p>
            <a:pPr algn="just">
              <a:buNone/>
            </a:pPr>
            <a:r>
              <a:rPr lang="pl-PL" dirty="0" smtClean="0">
                <a:latin typeface="+mj-lt"/>
              </a:rPr>
              <a:t>	ukierunkowane na:</a:t>
            </a:r>
          </a:p>
          <a:p>
            <a:pPr marL="354013" indent="-354013" algn="just">
              <a:buNone/>
            </a:pPr>
            <a:r>
              <a:rPr lang="pl-PL" dirty="0" smtClean="0">
                <a:latin typeface="+mj-lt"/>
              </a:rPr>
              <a:t>	- monitorowanie potrzeb oraz rozszerzanie lub dostosowywanie oferty edukacyjnej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do potrzeb regionalnego i lokalnego rynku pracy;</a:t>
            </a:r>
          </a:p>
          <a:p>
            <a:pPr algn="just">
              <a:buNone/>
            </a:pPr>
            <a:r>
              <a:rPr lang="pl-PL" dirty="0" smtClean="0">
                <a:latin typeface="+mj-lt"/>
              </a:rPr>
              <a:t>      - podwyższanie jakości oferty edukacyjnej, w tym również, w przypadku form  pozaszkolnych,</a:t>
            </a:r>
          </a:p>
          <a:p>
            <a:pPr algn="just">
              <a:buNone/>
            </a:pPr>
            <a:r>
              <a:rPr lang="pl-PL" dirty="0" smtClean="0">
                <a:latin typeface="+mj-lt"/>
              </a:rPr>
              <a:t>	- ubieganie się o akredytację kuratora oświaty;</a:t>
            </a:r>
          </a:p>
          <a:p>
            <a:pPr algn="just">
              <a:buNone/>
            </a:pPr>
            <a:r>
              <a:rPr lang="pl-PL" dirty="0" smtClean="0">
                <a:latin typeface="+mj-lt"/>
              </a:rPr>
              <a:t>	- rozwój innowacyjnych form kształcenia ustawicznego, w tym również w formie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e-learningu.</a:t>
            </a:r>
            <a:endParaRPr lang="pl-PL" dirty="0" smtClean="0"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dirty="0" smtClean="0">
                <a:latin typeface="+mj-lt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052513"/>
            <a:ext cx="7929562" cy="5019675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Wymagania odnośnie grupy docelowej</a:t>
            </a:r>
          </a:p>
          <a:p>
            <a:pPr>
              <a:buNone/>
            </a:pPr>
            <a:endParaRPr lang="pl-PL" sz="1400" b="1" u="sng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>
              <a:buNone/>
            </a:pPr>
            <a:endParaRPr lang="pl-PL" sz="1400" b="1" u="sng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Projekty muszą być skierowane bezpośrednio do następujących grup odbiorców:</a:t>
            </a:r>
          </a:p>
          <a:p>
            <a:pPr algn="just"/>
            <a:r>
              <a:rPr lang="pl-PL" dirty="0" smtClean="0">
                <a:latin typeface="+mj-lt"/>
              </a:rPr>
              <a:t>osób w wieku 25 – 64 lat (oraz osób nie uczące się w wieku 18 – 24 lat) zgłaszających z własnej inicjatywy chęć kształcenia ustawicznego w formach szkolnych;</a:t>
            </a:r>
          </a:p>
          <a:p>
            <a:pPr algn="just"/>
            <a:r>
              <a:rPr lang="pl-PL" dirty="0" smtClean="0">
                <a:latin typeface="+mj-lt"/>
              </a:rPr>
              <a:t>szkół dla dorosłych, placówek kształcenia ustawicznego, praktycznego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doskonalenia zawodowego prowadzących formalne kształcenia ustawiczne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(z wyjątkiem szkół policealnych);</a:t>
            </a:r>
          </a:p>
          <a:p>
            <a:pPr algn="just"/>
            <a:r>
              <a:rPr lang="pl-PL" dirty="0" smtClean="0">
                <a:latin typeface="+mj-lt"/>
              </a:rPr>
              <a:t>partnerów społeczno – gospodarczych;</a:t>
            </a:r>
          </a:p>
          <a:p>
            <a:pPr algn="just"/>
            <a:r>
              <a:rPr lang="pl-PL" dirty="0" smtClean="0">
                <a:latin typeface="+mj-lt"/>
              </a:rPr>
              <a:t>pracodawców.</a:t>
            </a:r>
            <a:endParaRPr lang="pl-PL" b="1" u="sng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9219" name="Prostokąt 3"/>
          <p:cNvSpPr>
            <a:spLocks noChangeArrowheads="1"/>
          </p:cNvSpPr>
          <p:nvPr/>
        </p:nvSpPr>
        <p:spPr bwMode="auto">
          <a:xfrm>
            <a:off x="928688" y="1060450"/>
            <a:ext cx="821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0" indent="-266700"/>
            <a:r>
              <a:rPr lang="pl-PL" b="1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285875"/>
            <a:ext cx="7929562" cy="51673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pl-PL" b="1" dirty="0" smtClean="0">
                <a:latin typeface="Arial" charset="0"/>
              </a:rPr>
              <a:t>Ogólne kryteria horyzontalne:</a:t>
            </a:r>
          </a:p>
          <a:p>
            <a:pPr algn="just">
              <a:buFontTx/>
              <a:buAutoNum type="arabicPeriod"/>
              <a:defRPr/>
            </a:pPr>
            <a:endParaRPr lang="pl-PL" b="1" dirty="0" smtClean="0">
              <a:latin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właściwymi politykami i zasadami wspólnotowymi (w tym: polityką równych szans i koncepcją zrównoważonego rozwoju) oraz prawodawstwem wspólnotowym.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prawodawstwem krajowym.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ze Szczegółowym </a:t>
            </a:r>
            <a:r>
              <a:rPr lang="pl-PL" smtClean="0">
                <a:latin typeface="Arial" charset="0"/>
                <a:cs typeface="Arial" charset="0"/>
              </a:rPr>
              <a:t>Opisem Priorytetów.</a:t>
            </a: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marL="0" algn="just"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</a:rPr>
              <a:t>Uwaga! </a:t>
            </a:r>
          </a:p>
          <a:p>
            <a:pPr marL="0" algn="just">
              <a:buFontTx/>
              <a:buNone/>
              <a:defRPr/>
            </a:pPr>
            <a:r>
              <a:rPr lang="pl-PL" sz="1400" dirty="0" smtClean="0"/>
              <a:t>Jeśli projekt nie jest zgodny ze standardem minimum, </a:t>
            </a:r>
            <a:r>
              <a:rPr lang="pl-PL" sz="1400" b="1" dirty="0" smtClean="0"/>
              <a:t>nie oznacza to automatycznie, że jest niezgodny z pozostałymi politykami i zasadami wspólnotowymi</a:t>
            </a:r>
            <a:r>
              <a:rPr lang="pl-PL" sz="1400" dirty="0" smtClean="0"/>
              <a:t>. A zatem pytania: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zasadą równości szans kobiet i mężczyzn ? oraz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pozostałymi politykami i zasadami wspólnotowymi (w tym polityką równości szans i koncepcją zrównoważonego rozwoju)? </a:t>
            </a:r>
            <a:r>
              <a:rPr lang="pl-PL" sz="1400" dirty="0" smtClean="0"/>
              <a:t>zawarte w Karty oceny merytorycznej wniosku o dofinansowanie projektu składanego w trybie konkursowym </a:t>
            </a:r>
            <a:r>
              <a:rPr lang="pl-PL" sz="1400" b="1" dirty="0" smtClean="0">
                <a:solidFill>
                  <a:srgbClr val="FF0000"/>
                </a:solidFill>
              </a:rPr>
              <a:t>traktowane </a:t>
            </a:r>
            <a:br>
              <a:rPr lang="pl-PL" sz="1400" b="1" dirty="0" smtClean="0">
                <a:solidFill>
                  <a:srgbClr val="FF0000"/>
                </a:solidFill>
              </a:rPr>
            </a:br>
            <a:r>
              <a:rPr lang="pl-PL" sz="1400" b="1" dirty="0" smtClean="0">
                <a:solidFill>
                  <a:srgbClr val="FF0000"/>
                </a:solidFill>
              </a:rPr>
              <a:t>są rozłącznie.</a:t>
            </a:r>
            <a:endParaRPr lang="pl-PL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tyw pakietu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Motyw pakietu Office">
    <a:majorFont>
      <a:latin typeface="Arial"/>
      <a:ea typeface=""/>
      <a:cs typeface="Lucida Sans Unicode"/>
    </a:majorFont>
    <a:minorFont>
      <a:latin typeface="Tahoma"/>
      <a:ea typeface=""/>
      <a:cs typeface="Lucida Sans Unicode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6640</TotalTime>
  <Words>412</Words>
  <Application>Microsoft Office PowerPoint</Application>
  <PresentationFormat>Pokaz na ekranie (4:3)</PresentationFormat>
  <Paragraphs>218</Paragraphs>
  <Slides>24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Projekt domyślny</vt:lpstr>
      <vt:lpstr>Slajd 1</vt:lpstr>
      <vt:lpstr> Stan wdrażania  Programu Operacyjnego Kapitał Ludzki w województwie zachodniopomorskim    Stan na dzień 30.04.2011 r. 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Punkt 3.1 Uzasadnienie potrzeby realizacji i cele projektu</vt:lpstr>
      <vt:lpstr>Punkt 3.2 Grupy docelowe</vt:lpstr>
      <vt:lpstr>Punkt 3.3 Zadania </vt:lpstr>
      <vt:lpstr>Punkt 3.4 Ryzyko nieosiągnięcia założeń projektu</vt:lpstr>
      <vt:lpstr>Punkt 3.5 Oddziaływanie projektu</vt:lpstr>
      <vt:lpstr>Punkty 3.6 i 3.7</vt:lpstr>
      <vt:lpstr>Slajd 22</vt:lpstr>
      <vt:lpstr>Slajd 23</vt:lpstr>
      <vt:lpstr>Slajd 24</vt:lpstr>
    </vt:vector>
  </TitlesOfParts>
  <Company>WUP Szczecin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leszek.teszka</dc:creator>
  <cp:lastModifiedBy>justyna.hawelka</cp:lastModifiedBy>
  <cp:revision>606</cp:revision>
  <dcterms:created xsi:type="dcterms:W3CDTF">2007-08-02T08:01:27Z</dcterms:created>
  <dcterms:modified xsi:type="dcterms:W3CDTF">2011-06-15T08:19:29Z</dcterms:modified>
</cp:coreProperties>
</file>