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75" r:id="rId2"/>
    <p:sldId id="440" r:id="rId3"/>
    <p:sldId id="783" r:id="rId4"/>
    <p:sldId id="542" r:id="rId5"/>
    <p:sldId id="656" r:id="rId6"/>
    <p:sldId id="777" r:id="rId7"/>
    <p:sldId id="785" r:id="rId8"/>
    <p:sldId id="547" r:id="rId9"/>
    <p:sldId id="781" r:id="rId10"/>
    <p:sldId id="614" r:id="rId11"/>
    <p:sldId id="786" r:id="rId12"/>
    <p:sldId id="554" r:id="rId13"/>
    <p:sldId id="782" r:id="rId14"/>
    <p:sldId id="765" r:id="rId15"/>
    <p:sldId id="775" r:id="rId16"/>
    <p:sldId id="766" r:id="rId17"/>
    <p:sldId id="767" r:id="rId18"/>
    <p:sldId id="768" r:id="rId19"/>
    <p:sldId id="769" r:id="rId20"/>
    <p:sldId id="770" r:id="rId21"/>
    <p:sldId id="771" r:id="rId22"/>
    <p:sldId id="516" r:id="rId23"/>
    <p:sldId id="517" r:id="rId24"/>
    <p:sldId id="518" r:id="rId25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66CC"/>
    <a:srgbClr val="CC00FF"/>
    <a:srgbClr val="003366"/>
    <a:srgbClr val="24496E"/>
    <a:srgbClr val="800000"/>
    <a:srgbClr val="9900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53" autoAdjust="0"/>
  </p:normalViewPr>
  <p:slideViewPr>
    <p:cSldViewPr>
      <p:cViewPr>
        <p:scale>
          <a:sx n="78" d="100"/>
          <a:sy n="78" d="100"/>
        </p:scale>
        <p:origin x="-133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Wup-szczecin\pokl\-PUNKT%20KONSULTACYJNY%20EFS-\AG\Stan%20wdra&#380;ania\2011\kwiecie&#324;\MRR\ciastko%20I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2075381879244776"/>
          <c:y val="0.12278484696599819"/>
          <c:w val="0.54191293127628359"/>
          <c:h val="0.66163560326333393"/>
        </c:manualLayout>
      </c:layout>
      <c:pie3DChart>
        <c:varyColors val="1"/>
        <c:ser>
          <c:idx val="0"/>
          <c:order val="0"/>
          <c:explosion val="25"/>
          <c:dPt>
            <c:idx val="15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326695100612449E-2"/>
                  <c:y val="-0.1027887139107611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"/>
              <c:layout>
                <c:manualLayout>
                  <c:x val="2.7320556392995365E-2"/>
                  <c:y val="-8.188956128047850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2"/>
              <c:layout>
                <c:manualLayout>
                  <c:x val="6.8079932339016533E-2"/>
                  <c:y val="-6.5193556362856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3"/>
              <c:layout>
                <c:manualLayout>
                  <c:x val="3.837401418758455E-2"/>
                  <c:y val="-1.452193796112351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4"/>
              <c:layout>
                <c:manualLayout>
                  <c:x val="6.2821974839352285E-2"/>
                  <c:y val="-2.575862408933238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5"/>
              <c:layout>
                <c:manualLayout>
                  <c:x val="2.5201594152692863E-2"/>
                  <c:y val="5.637840631209471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6"/>
              <c:layout>
                <c:manualLayout>
                  <c:x val="-5.7845147477849452E-3"/>
                  <c:y val="0.1140792946644819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7"/>
              <c:layout>
                <c:manualLayout>
                  <c:x val="-3.7907881441019246E-2"/>
                  <c:y val="0.1050291300856390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8"/>
              <c:layout>
                <c:manualLayout>
                  <c:x val="2.186685641702648E-2"/>
                  <c:y val="7.96607952669437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9"/>
              <c:layout>
                <c:manualLayout>
                  <c:x val="-5.6639733350810427E-2"/>
                  <c:y val="6.41648611934234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0"/>
              <c:layout>
                <c:manualLayout>
                  <c:x val="-4.2806183115339125E-2"/>
                  <c:y val="7.574937156738618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1"/>
              <c:layout>
                <c:manualLayout>
                  <c:x val="-1.5703867274893243E-2"/>
                  <c:y val="-3.293483591758441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2"/>
              <c:layout>
                <c:manualLayout>
                  <c:x val="-4.4182687496166703E-2"/>
                  <c:y val="-8.794968390758130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3"/>
              <c:layout>
                <c:manualLayout>
                  <c:x val="-7.1594722246435302E-2"/>
                  <c:y val="-3.596479598161118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4"/>
              <c:layout>
                <c:manualLayout>
                  <c:x val="-8.1984936384797244E-2"/>
                  <c:y val="-8.220688019747070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5"/>
              <c:layout>
                <c:manualLayout>
                  <c:x val="2.8248184844053188E-2"/>
                  <c:y val="-6.477496267791987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spPr>
              <a:noFill/>
              <a:ln w="25400">
                <a:noFill/>
              </a:ln>
            </c:spPr>
            <c:showLegendKey val="1"/>
            <c:showVal val="1"/>
            <c:showCatName val="1"/>
            <c:showLeaderLines val="1"/>
          </c:dLbls>
          <c:cat>
            <c:strRef>
              <c:f>Arkusz1!$C$5:$C$20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Arkusz1!$D$5:$D$20</c:f>
              <c:numCache>
                <c:formatCode>0.00%</c:formatCode>
                <c:ptCount val="16"/>
                <c:pt idx="0">
                  <c:v>0.61400000000000177</c:v>
                </c:pt>
                <c:pt idx="1">
                  <c:v>0.64800000000000202</c:v>
                </c:pt>
                <c:pt idx="2">
                  <c:v>0.61700000000000177</c:v>
                </c:pt>
                <c:pt idx="3">
                  <c:v>0.59800000000000053</c:v>
                </c:pt>
                <c:pt idx="4">
                  <c:v>0.63400000000000201</c:v>
                </c:pt>
                <c:pt idx="5">
                  <c:v>0.69500000000000173</c:v>
                </c:pt>
                <c:pt idx="6">
                  <c:v>0.52500000000000002</c:v>
                </c:pt>
                <c:pt idx="7">
                  <c:v>0.61700000000000177</c:v>
                </c:pt>
                <c:pt idx="8">
                  <c:v>0.71000000000000063</c:v>
                </c:pt>
                <c:pt idx="9">
                  <c:v>0.55000000000000004</c:v>
                </c:pt>
                <c:pt idx="10">
                  <c:v>0.61500000000000177</c:v>
                </c:pt>
                <c:pt idx="11">
                  <c:v>0.56499999999999995</c:v>
                </c:pt>
                <c:pt idx="12">
                  <c:v>0.67200000000000226</c:v>
                </c:pt>
                <c:pt idx="13">
                  <c:v>0.69200000000000172</c:v>
                </c:pt>
                <c:pt idx="14">
                  <c:v>0.45</c:v>
                </c:pt>
                <c:pt idx="15">
                  <c:v>0.68900000000000172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8732635357850052E-2"/>
          <c:y val="0.86356685907074759"/>
          <c:w val="0.91749865215187942"/>
          <c:h val="0.13611602451130991"/>
        </c:manualLayout>
      </c:layout>
    </c:legend>
    <c:plotVisOnly val="1"/>
    <c:dispBlanksAs val="zero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F4D4A7-D5BD-467C-9091-24292482ACC7}" type="datetimeFigureOut">
              <a:rPr lang="pl-PL"/>
              <a:pPr>
                <a:defRPr/>
              </a:pPr>
              <a:t>2011-06-20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88B3A4-FB36-4690-8602-D9763DB881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DAFFCD-7EE3-42DD-A711-2DD378B24A3B}" type="datetimeFigureOut">
              <a:rPr lang="pl-PL"/>
              <a:pPr>
                <a:defRPr/>
              </a:pPr>
              <a:t>2011-06-20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4B56EE-C170-4D27-A01A-1110A24796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2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AED8C4-BE3E-4D2B-9819-CC0275BC0162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2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74343027-31BD-4E75-A1A8-32548CF07A8B}" type="slidenum">
              <a:rPr lang="en-GB" sz="1200"/>
              <a:pPr algn="r"/>
              <a:t>24</a:t>
            </a:fld>
            <a:endParaRPr lang="en-GB" sz="1200"/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0" y="659765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l-PL" sz="1200" b="1">
                <a:solidFill>
                  <a:schemeClr val="bg1"/>
                </a:solidFill>
              </a:rPr>
              <a:t>Wojewódzki Urząd Pracy w Szczecinie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11188" y="1052513"/>
            <a:ext cx="7993062" cy="0"/>
          </a:xfrm>
          <a:prstGeom prst="line">
            <a:avLst/>
          </a:prstGeom>
          <a:noFill/>
          <a:ln w="25400">
            <a:solidFill>
              <a:srgbClr val="24496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0" name="Picture 14" descr="listownik_PO_K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550" y="149225"/>
            <a:ext cx="72723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pokl@wup.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oklkoszalin@wup.p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_szczecin@roefs.p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_koszalin@roefs.pl" TargetMode="External"/><Relationship Id="rId4" Type="http://schemas.openxmlformats.org/officeDocument/2006/relationships/hyperlink" Target="mailto:pokl@wup.p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/>
        </p:nvSpPr>
        <p:spPr bwMode="auto">
          <a:xfrm>
            <a:off x="684213" y="1700213"/>
            <a:ext cx="78486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r>
              <a:rPr lang="pl-PL" sz="3200" b="1" dirty="0"/>
              <a:t>Spotkanie informacyjne</a:t>
            </a:r>
          </a:p>
          <a:p>
            <a:pPr algn="ctr"/>
            <a:endParaRPr lang="pl-PL" sz="1600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Dokumentacja konkursowa</a:t>
            </a:r>
          </a:p>
          <a:p>
            <a:pPr algn="ctr"/>
            <a:r>
              <a:rPr lang="pl-PL" sz="2000" b="1" dirty="0"/>
              <a:t>Nr </a:t>
            </a:r>
            <a:r>
              <a:rPr lang="pl-PL" sz="2000" b="1" dirty="0" smtClean="0"/>
              <a:t>1/8.2.1/11</a:t>
            </a:r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1600" b="1" dirty="0" smtClean="0"/>
              <a:t>Szczecin, 20 czerwca </a:t>
            </a:r>
            <a:r>
              <a:rPr lang="pl-PL" sz="1600" b="1" dirty="0"/>
              <a:t>2011 r.</a:t>
            </a:r>
            <a:endParaRPr lang="pl-PL" sz="1400" b="1" dirty="0"/>
          </a:p>
        </p:txBody>
      </p:sp>
      <p:sp>
        <p:nvSpPr>
          <p:cNvPr id="2051" name="pole tekstowe 2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 dirty="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28624" y="1143000"/>
            <a:ext cx="8535863" cy="5310336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dostępu </a:t>
            </a:r>
            <a:r>
              <a:rPr lang="pl-PL" b="1" dirty="0" smtClean="0">
                <a:latin typeface="+mj-lt"/>
                <a:cs typeface="Arial" charset="0"/>
              </a:rPr>
              <a:t>(</a:t>
            </a:r>
            <a:r>
              <a:rPr lang="pl-PL" b="1" u="sng" dirty="0" smtClean="0">
                <a:latin typeface="+mj-lt"/>
                <a:cs typeface="Arial" charset="0"/>
              </a:rPr>
              <a:t>kryterium obligatoryjne</a:t>
            </a:r>
            <a:r>
              <a:rPr lang="pl-PL" b="1" dirty="0" smtClean="0">
                <a:latin typeface="+mj-lt"/>
                <a:cs typeface="Arial" charset="0"/>
              </a:rPr>
              <a:t>):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  <a:defRPr/>
            </a:pP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l-PL" dirty="0" smtClean="0">
                <a:latin typeface="+mj-lt"/>
              </a:rPr>
              <a:t>O</a:t>
            </a:r>
            <a:r>
              <a:rPr lang="x-none" smtClean="0">
                <a:latin typeface="+mj-lt"/>
              </a:rPr>
              <a:t>kres realizacji projektu</a:t>
            </a:r>
            <a:r>
              <a:rPr lang="pl-PL" dirty="0" smtClean="0">
                <a:latin typeface="+mj-lt"/>
              </a:rPr>
              <a:t> nie przekracza 24 miesięcy</a:t>
            </a:r>
            <a:r>
              <a:rPr lang="x-none" smtClean="0">
                <a:latin typeface="+mj-lt"/>
              </a:rPr>
              <a:t>.</a:t>
            </a:r>
            <a:r>
              <a:rPr lang="x-none" b="1" smtClean="0">
                <a:latin typeface="+mj-lt"/>
              </a:rPr>
              <a:t> </a:t>
            </a:r>
            <a:endParaRPr lang="pl-PL" b="1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  <a:defRPr/>
            </a:pPr>
            <a:r>
              <a:rPr lang="pl-PL" i="1" dirty="0" smtClean="0">
                <a:latin typeface="+mj-lt"/>
              </a:rPr>
              <a:t>	</a:t>
            </a:r>
            <a:r>
              <a:rPr lang="x-none" i="1" smtClean="0">
                <a:latin typeface="+mj-lt"/>
              </a:rPr>
              <a:t>Kryterium dotyczy wszystkich typów projektów</a:t>
            </a:r>
            <a:r>
              <a:rPr lang="pl-PL" i="1" dirty="0" smtClean="0">
                <a:latin typeface="+mj-lt"/>
              </a:rPr>
              <a:t>.</a:t>
            </a:r>
          </a:p>
          <a:p>
            <a:pPr lvl="0" algn="just"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2.	Projekt realizowany w porozumieniu przedsiębiorstwo – sektor naukowo-badawczy. </a:t>
            </a:r>
            <a:r>
              <a:rPr lang="pl-PL" i="1" dirty="0" smtClean="0">
                <a:latin typeface="+mj-lt"/>
              </a:rPr>
              <a:t>Kryterium dotyczy 1 typu projektu.</a:t>
            </a: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3.	Projekt jest skierowany do grup docelowych z obszaru województwa zachodniopomorskiego (w przypadku osób fizycznych uczą się, pracują  lub  zamieszkują one na obszarze województwa zachodniopomorskiego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rozumieniu przepisów Kodeksu Cywilnego, w przypadku innych podmiotów posiadają one jednostkę organizacyjną na obszarze województwa zachodniopomorskiego). </a:t>
            </a:r>
            <a:r>
              <a:rPr lang="pl-PL" i="1" dirty="0" smtClean="0">
                <a:latin typeface="+mj-lt"/>
              </a:rPr>
              <a:t>Kryterium dotyczy wszystkich typów projektów.</a:t>
            </a: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endParaRPr lang="pl-PL" i="1" dirty="0" smtClean="0">
              <a:latin typeface="+mj-lt"/>
            </a:endParaRPr>
          </a:p>
          <a:p>
            <a:pPr algn="just">
              <a:buNone/>
            </a:pPr>
            <a:endParaRPr lang="pl-PL" b="1" i="1" dirty="0" smtClean="0"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cs typeface="Arial" charset="0"/>
              </a:rPr>
              <a:t>kryteria dostępu c.d.:</a:t>
            </a:r>
            <a:endParaRPr lang="pl-PL" b="1" dirty="0" smtClean="0">
              <a:cs typeface="Arial" charset="0"/>
            </a:endParaRPr>
          </a:p>
          <a:p>
            <a:pPr lvl="0">
              <a:buNone/>
            </a:pPr>
            <a:endParaRPr lang="pl-PL" dirty="0" smtClean="0"/>
          </a:p>
          <a:p>
            <a:pPr lvl="0" algn="just">
              <a:buAutoNum type="arabicPeriod" startAt="4"/>
            </a:pPr>
            <a:r>
              <a:rPr lang="pl-PL" dirty="0" smtClean="0">
                <a:latin typeface="+mj-lt"/>
              </a:rPr>
              <a:t>Projektodawca w okresie realizacji projektu prowadzi biuro projektu (lub posiada siedzibę, filię, delegaturę, oddział czy inną prawnie dozwoloną formę organizacyjną działalności podmiotu) na terenie województwa zachodniopomorskiego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z możliwością udostępnienia pełnej dokumentacji wdrażanego projektu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oraz zapewniające uczestnikom projektu możliwość osobistego kontaktu z kadrą projektu. </a:t>
            </a:r>
          </a:p>
          <a:p>
            <a:pPr lvl="0" algn="just">
              <a:buNone/>
            </a:pPr>
            <a:r>
              <a:rPr lang="pl-PL" i="1" dirty="0" smtClean="0">
                <a:latin typeface="+mj-lt"/>
              </a:rPr>
              <a:t>	Kryterium dotyczy wszystkich typów projektów.</a:t>
            </a:r>
            <a:endParaRPr lang="pl-PL" dirty="0" smtClean="0">
              <a:latin typeface="+mj-lt"/>
            </a:endParaRPr>
          </a:p>
          <a:p>
            <a:pPr algn="just"/>
            <a:endParaRPr lang="pl-PL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48300"/>
          </a:xfrm>
        </p:spPr>
        <p:txBody>
          <a:bodyPr/>
          <a:lstStyle/>
          <a:p>
            <a:pPr algn="just">
              <a:buFontTx/>
              <a:buNone/>
              <a:defRPr/>
            </a:pPr>
            <a:endParaRPr lang="pl-PL" b="1" dirty="0" smtClean="0">
              <a:latin typeface="+mj-lt"/>
              <a:cs typeface="Arial" charset="0"/>
            </a:endParaRPr>
          </a:p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strategiczne </a:t>
            </a:r>
            <a:r>
              <a:rPr lang="pl-PL" b="1" dirty="0" smtClean="0">
                <a:latin typeface="+mj-lt"/>
                <a:cs typeface="Arial" charset="0"/>
              </a:rPr>
              <a:t>(premia punktowa - kryterium fakultatywne) :</a:t>
            </a: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pitchFamily="34" charset="0"/>
            </a:endParaRPr>
          </a:p>
          <a:p>
            <a:pPr lvl="0" algn="just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1. 	</a:t>
            </a:r>
            <a:r>
              <a:rPr lang="pl-PL" sz="1400" dirty="0" smtClean="0">
                <a:latin typeface="+mj-lt"/>
              </a:rPr>
              <a:t>W trakcie stażu realizowane będą zadania w obszarze tematycznym szczególnie istotnym </a:t>
            </a:r>
            <a:br>
              <a:rPr lang="pl-PL" sz="1400" dirty="0" smtClean="0">
                <a:latin typeface="+mj-lt"/>
              </a:rPr>
            </a:br>
            <a:r>
              <a:rPr lang="pl-PL" sz="1400" dirty="0" smtClean="0">
                <a:latin typeface="+mj-lt"/>
              </a:rPr>
              <a:t>z punktu widzenia regionu, zwłaszcza: branży spożywczej w tym przetwórstwa, informatyki, automatyki, mechatroniki, robotyki, biotechnologii, matematyki, energii odnawialnej, efektywności energetycznej, efektywności korzystania z zasobów energetycznych, nowoczesnych usług zdrowotnych, w tym w szczególności usług opiekuńczych nad osobami starszymi, przemysłu drzewno - meblarskiego, logistyczno - spedycyjnego, chemicznego, sektora turystycznego, obsługi portów, budowlano-montażowy.</a:t>
            </a:r>
          </a:p>
          <a:p>
            <a:pPr lvl="0">
              <a:buNone/>
            </a:pPr>
            <a:r>
              <a:rPr lang="pl-PL" sz="1400" dirty="0" smtClean="0">
                <a:latin typeface="+mj-lt"/>
              </a:rPr>
              <a:t>	</a:t>
            </a:r>
            <a:r>
              <a:rPr lang="x-none" sz="1400" b="1" smtClean="0">
                <a:latin typeface="+mj-lt"/>
              </a:rPr>
              <a:t>Waga punktowa: 20</a:t>
            </a:r>
            <a:endParaRPr lang="pl-PL" sz="1400" b="1" dirty="0" smtClean="0">
              <a:latin typeface="+mj-lt"/>
            </a:endParaRPr>
          </a:p>
          <a:p>
            <a:pPr lvl="0">
              <a:buNone/>
            </a:pPr>
            <a:r>
              <a:rPr lang="pl-PL" sz="1400" dirty="0" smtClean="0">
                <a:latin typeface="+mj-lt"/>
              </a:rPr>
              <a:t>	</a:t>
            </a:r>
            <a:r>
              <a:rPr lang="x-none" sz="1400" smtClean="0">
                <a:latin typeface="+mj-lt"/>
              </a:rPr>
              <a:t>Stosuje się do typu projekt</a:t>
            </a:r>
            <a:r>
              <a:rPr lang="pl-PL" sz="1400" dirty="0" smtClean="0">
                <a:latin typeface="+mj-lt"/>
              </a:rPr>
              <a:t>u</a:t>
            </a:r>
            <a:r>
              <a:rPr lang="x-none" sz="1400" smtClean="0">
                <a:latin typeface="+mj-lt"/>
              </a:rPr>
              <a:t> 1</a:t>
            </a:r>
            <a:endParaRPr lang="pl-PL" sz="1400" dirty="0" smtClean="0">
              <a:latin typeface="+mj-lt"/>
            </a:endParaRPr>
          </a:p>
          <a:p>
            <a:pPr algn="just">
              <a:buNone/>
            </a:pPr>
            <a:endParaRPr lang="pl-PL" sz="1400" dirty="0" smtClean="0">
              <a:latin typeface="+mj-lt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  <a:cs typeface="Arial" pitchFamily="34" charset="0"/>
            </a:endParaRPr>
          </a:p>
          <a:p>
            <a:pPr lvl="0" algn="just">
              <a:buNone/>
            </a:pPr>
            <a:r>
              <a:rPr lang="pl-PL" sz="1400" dirty="0" smtClean="0">
                <a:latin typeface="+mj-lt"/>
              </a:rPr>
              <a:t>2.	Zatrudnienie wysoko wykwalifikowanego personelu związane jest z działaniami mającymi na celu podniesienie innowacyjności przedsiębiorstwa, wsparcia procesów zmiany w zakresie profilu działalności przedsiębiorstwa bądź wprowadzenia dodatkowych usług lub produktów, </a:t>
            </a:r>
            <a:br>
              <a:rPr lang="pl-PL" sz="1400" dirty="0" smtClean="0">
                <a:latin typeface="+mj-lt"/>
              </a:rPr>
            </a:br>
            <a:r>
              <a:rPr lang="pl-PL" sz="1400" dirty="0" smtClean="0">
                <a:latin typeface="+mj-lt"/>
              </a:rPr>
              <a:t>w szczególności w zakresie wprowadzania rozwiązań w obszarze efektywnego korzystania </a:t>
            </a:r>
            <a:br>
              <a:rPr lang="pl-PL" sz="1400" dirty="0" smtClean="0">
                <a:latin typeface="+mj-lt"/>
              </a:rPr>
            </a:br>
            <a:r>
              <a:rPr lang="pl-PL" sz="1400" dirty="0" smtClean="0">
                <a:latin typeface="+mj-lt"/>
              </a:rPr>
              <a:t>z zasobów energetycznych.</a:t>
            </a:r>
          </a:p>
          <a:p>
            <a:pPr lvl="0" algn="just">
              <a:buNone/>
            </a:pPr>
            <a:r>
              <a:rPr lang="pl-PL" sz="1400" dirty="0" smtClean="0">
                <a:latin typeface="+mj-lt"/>
              </a:rPr>
              <a:t>	</a:t>
            </a:r>
            <a:r>
              <a:rPr lang="x-none" sz="1400" b="1" smtClean="0">
                <a:latin typeface="+mj-lt"/>
              </a:rPr>
              <a:t>Waga punktowa: </a:t>
            </a:r>
            <a:r>
              <a:rPr lang="pl-PL" sz="1400" b="1" dirty="0" smtClean="0">
                <a:latin typeface="+mj-lt"/>
              </a:rPr>
              <a:t>10</a:t>
            </a:r>
          </a:p>
          <a:p>
            <a:pPr lvl="0">
              <a:buNone/>
            </a:pPr>
            <a:r>
              <a:rPr lang="pl-PL" sz="1400" dirty="0" smtClean="0">
                <a:latin typeface="+mj-lt"/>
              </a:rPr>
              <a:t>	</a:t>
            </a:r>
            <a:r>
              <a:rPr lang="x-none" sz="1400" smtClean="0">
                <a:latin typeface="+mj-lt"/>
              </a:rPr>
              <a:t>Stosuje się do typu projektów </a:t>
            </a:r>
            <a:r>
              <a:rPr lang="pl-PL" sz="1400" dirty="0" smtClean="0">
                <a:latin typeface="+mj-lt"/>
              </a:rPr>
              <a:t>2</a:t>
            </a:r>
          </a:p>
          <a:p>
            <a:pPr algn="just"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i="1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pl-PL" b="1" dirty="0" smtClean="0">
                <a:latin typeface="+mj-lt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</a:rPr>
              <a:t>kryteria strategiczne </a:t>
            </a:r>
            <a:r>
              <a:rPr lang="pl-PL" b="1" dirty="0" smtClean="0">
                <a:latin typeface="+mj-lt"/>
              </a:rPr>
              <a:t>c.d.:</a:t>
            </a:r>
          </a:p>
          <a:p>
            <a:pPr lvl="0">
              <a:buNone/>
            </a:pPr>
            <a:endParaRPr lang="pl-PL" dirty="0" smtClean="0">
              <a:latin typeface="+mj-lt"/>
            </a:endParaRPr>
          </a:p>
          <a:p>
            <a:pPr lvl="0" algn="just">
              <a:buNone/>
            </a:pPr>
            <a:r>
              <a:rPr lang="pl-PL" dirty="0" smtClean="0">
                <a:latin typeface="+mj-lt"/>
              </a:rPr>
              <a:t>3. 	</a:t>
            </a:r>
            <a:r>
              <a:rPr lang="x-none" smtClean="0">
                <a:latin typeface="+mj-lt"/>
              </a:rPr>
              <a:t>Wsparcie w ramach projektu przewiduje instrumenty dla nawiązania kontaktu przez uczestników, a w szczególności osoby, które otworzą firmy spin–off lub spin-out,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x-none" smtClean="0">
                <a:latin typeface="+mj-lt"/>
              </a:rPr>
              <a:t>z beneficjentami Działania 3.1 PO IG, tj. instytucjami wspierającymi powstawanie nowych firm innowacyjnych np. inkubatory przedsiębiorczości akademickiej, centra transferu technologii i innowacji, akceleratory technologii, parki naukowo-technologiczne, anioły biznesu np. w formie partnerstwa lub listu intencyjnego.</a:t>
            </a:r>
            <a:endParaRPr lang="pl-PL" dirty="0" smtClean="0">
              <a:latin typeface="+mj-lt"/>
            </a:endParaRPr>
          </a:p>
          <a:p>
            <a:pPr lvl="0" algn="just"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x-none" b="1" smtClean="0">
                <a:latin typeface="+mj-lt"/>
              </a:rPr>
              <a:t>Waga punktowa: </a:t>
            </a:r>
            <a:r>
              <a:rPr lang="pl-PL" b="1" dirty="0" smtClean="0">
                <a:latin typeface="+mj-lt"/>
              </a:rPr>
              <a:t>10</a:t>
            </a:r>
          </a:p>
          <a:p>
            <a:pPr lvl="0" algn="just"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x-none" smtClean="0">
                <a:latin typeface="+mj-lt"/>
              </a:rPr>
              <a:t>Stosuje się do typu projekt</a:t>
            </a:r>
            <a:r>
              <a:rPr lang="pl-PL" dirty="0" smtClean="0">
                <a:latin typeface="+mj-lt"/>
              </a:rPr>
              <a:t>u</a:t>
            </a:r>
            <a:r>
              <a:rPr lang="x-none" smtClean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3.</a:t>
            </a:r>
          </a:p>
          <a:p>
            <a:pPr algn="just">
              <a:buNone/>
            </a:pPr>
            <a:endParaRPr lang="pl-PL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ole tekstowe 1"/>
          <p:cNvSpPr txBox="1">
            <a:spLocks noChangeArrowheads="1"/>
          </p:cNvSpPr>
          <p:nvPr/>
        </p:nvSpPr>
        <p:spPr bwMode="auto">
          <a:xfrm>
            <a:off x="539750" y="1700213"/>
            <a:ext cx="7920038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u="sng" dirty="0">
                <a:solidFill>
                  <a:srgbClr val="FF0000"/>
                </a:solidFill>
              </a:rPr>
              <a:t>O czym należy pamiętać: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GWA 6.4;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Dokumentacja konkursowa;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Ważne dokumenty;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ole tekstowe 1"/>
          <p:cNvSpPr txBox="1">
            <a:spLocks noChangeArrowheads="1"/>
          </p:cNvSpPr>
          <p:nvPr/>
        </p:nvSpPr>
        <p:spPr bwMode="auto">
          <a:xfrm>
            <a:off x="1258888" y="2205038"/>
            <a:ext cx="62658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2800" b="1" dirty="0"/>
          </a:p>
          <a:p>
            <a:pPr algn="ctr"/>
            <a:endParaRPr lang="pl-PL" sz="2800" b="1" dirty="0"/>
          </a:p>
          <a:p>
            <a:pPr algn="ctr"/>
            <a:r>
              <a:rPr lang="pl-PL" sz="2800" b="1" dirty="0"/>
              <a:t>Generator Wniosków Aplikacyjnych - wersja 6.4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25538"/>
            <a:ext cx="8964613" cy="6318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3.1 Uzasadnienie potrzeby realizacji i cele projektu</a:t>
            </a:r>
          </a:p>
        </p:txBody>
      </p:sp>
      <p:pic>
        <p:nvPicPr>
          <p:cNvPr id="17411" name="Picture 10"/>
          <p:cNvPicPr>
            <a:picLocks noChangeAspect="1" noChangeArrowheads="1"/>
          </p:cNvPicPr>
          <p:nvPr/>
        </p:nvPicPr>
        <p:blipFill>
          <a:blip r:embed="rId3" cstate="print"/>
          <a:srcRect l="4724" t="12918" r="8563" b="11810"/>
          <a:stretch>
            <a:fillRect/>
          </a:stretch>
        </p:blipFill>
        <p:spPr bwMode="auto">
          <a:xfrm>
            <a:off x="323850" y="1773238"/>
            <a:ext cx="849788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863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3.2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Grupy docelowe</a:t>
            </a:r>
          </a:p>
        </p:txBody>
      </p:sp>
      <p:pic>
        <p:nvPicPr>
          <p:cNvPr id="18435" name="Picture 12"/>
          <p:cNvPicPr>
            <a:picLocks noChangeAspect="1" noChangeArrowheads="1"/>
          </p:cNvPicPr>
          <p:nvPr/>
        </p:nvPicPr>
        <p:blipFill>
          <a:blip r:embed="rId3" cstate="print"/>
          <a:srcRect l="4134" t="34695" r="5315" b="40970"/>
          <a:stretch>
            <a:fillRect/>
          </a:stretch>
        </p:blipFill>
        <p:spPr bwMode="auto">
          <a:xfrm>
            <a:off x="395288" y="2133600"/>
            <a:ext cx="82804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3.3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Zadania</a:t>
            </a:r>
            <a:r>
              <a:rPr lang="pl-PL" sz="3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9459" name="Picture 7"/>
          <p:cNvPicPr>
            <a:picLocks noChangeAspect="1" noChangeArrowheads="1"/>
          </p:cNvPicPr>
          <p:nvPr/>
        </p:nvPicPr>
        <p:blipFill>
          <a:blip r:embed="rId3" cstate="print"/>
          <a:srcRect l="2658" t="28421" r="3839" b="33957"/>
          <a:stretch>
            <a:fillRect/>
          </a:stretch>
        </p:blipFill>
        <p:spPr bwMode="auto">
          <a:xfrm>
            <a:off x="250825" y="2133600"/>
            <a:ext cx="85693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032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3.4 Ryzyko nieosiągnięcia założeń projektu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3" cstate="print"/>
          <a:srcRect l="2362" t="30635" r="3543" b="9966"/>
          <a:stretch>
            <a:fillRect/>
          </a:stretch>
        </p:blipFill>
        <p:spPr bwMode="auto">
          <a:xfrm>
            <a:off x="395288" y="1700213"/>
            <a:ext cx="820896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428625" y="1928813"/>
            <a:ext cx="8229600" cy="3571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200" dirty="0" smtClean="0"/>
              <a:t>Stan wdrażania </a:t>
            </a:r>
            <a:br>
              <a:rPr lang="pl-PL" sz="3200" dirty="0" smtClean="0"/>
            </a:br>
            <a:r>
              <a:rPr lang="pl-PL" sz="3200" dirty="0" smtClean="0"/>
              <a:t>Programu Operacyjnego Kapitał Ludzki</a:t>
            </a:r>
            <a:br>
              <a:rPr lang="pl-PL" sz="3200" dirty="0" smtClean="0"/>
            </a:br>
            <a:r>
              <a:rPr lang="pl-PL" sz="3200" dirty="0" smtClean="0"/>
              <a:t>w województwie zachodniopomorskim</a:t>
            </a: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1800" i="1" dirty="0" smtClean="0"/>
              <a:t>Stan na dzień 30.04.2011 r.</a:t>
            </a:r>
            <a:r>
              <a:rPr lang="pl-PL" sz="2400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3.5 Oddziaływanie projektu</a:t>
            </a:r>
          </a:p>
        </p:txBody>
      </p:sp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1258888" y="1268413"/>
            <a:ext cx="67691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 dirty="0"/>
          </a:p>
        </p:txBody>
      </p:sp>
      <p:pic>
        <p:nvPicPr>
          <p:cNvPr id="21508" name="Picture 23"/>
          <p:cNvPicPr>
            <a:picLocks noChangeAspect="1" noChangeArrowheads="1"/>
          </p:cNvPicPr>
          <p:nvPr/>
        </p:nvPicPr>
        <p:blipFill>
          <a:blip r:embed="rId3" cstate="print"/>
          <a:srcRect l="2362" t="28421" r="3543" b="46136"/>
          <a:stretch>
            <a:fillRect/>
          </a:stretch>
        </p:blipFill>
        <p:spPr bwMode="auto">
          <a:xfrm>
            <a:off x="395288" y="1989138"/>
            <a:ext cx="82804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746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Punkty 3.6 i 3.7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 cstate="print"/>
          <a:srcRect l="5315" t="19193" r="7382" b="10704"/>
          <a:stretch>
            <a:fillRect/>
          </a:stretch>
        </p:blipFill>
        <p:spPr bwMode="auto">
          <a:xfrm>
            <a:off x="395288" y="1773238"/>
            <a:ext cx="8280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285875" y="5857875"/>
            <a:ext cx="6697663" cy="642938"/>
          </a:xfrm>
          <a:prstGeom prst="rect">
            <a:avLst/>
          </a:prstGeom>
          <a:noFill/>
          <a:ln w="9360">
            <a:solidFill>
              <a:srgbClr val="C3CBEB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169863" indent="-169863" algn="ctr">
              <a:buClr>
                <a:srgbClr val="333399"/>
              </a:buClr>
              <a:buFont typeface="Arial" charset="0"/>
              <a:buNone/>
              <a:tabLst>
                <a:tab pos="169863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1600" b="1" dirty="0"/>
              <a:t>Punkt</a:t>
            </a:r>
            <a:r>
              <a:rPr lang="pl-PL" sz="1600" b="1" dirty="0"/>
              <a:t> </a:t>
            </a:r>
            <a:r>
              <a:rPr lang="en-GB" sz="1600" b="1" dirty="0"/>
              <a:t> Konsultacyjny EFS</a:t>
            </a:r>
            <a:r>
              <a:rPr lang="en-GB" sz="1600" dirty="0"/>
              <a:t> działa w godzinach: </a:t>
            </a:r>
            <a:br>
              <a:rPr lang="en-GB" sz="1600" dirty="0"/>
            </a:br>
            <a:r>
              <a:rPr lang="en-GB" sz="1600" dirty="0"/>
              <a:t>9.00 – 15.00 od poniedziałku do piątku</a:t>
            </a:r>
            <a:r>
              <a:rPr lang="en-GB" sz="1400" dirty="0"/>
              <a:t>	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079500" y="1071563"/>
            <a:ext cx="7021513" cy="46434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u="sng" dirty="0" err="1"/>
              <a:t>Dodatkowych</a:t>
            </a:r>
            <a:r>
              <a:rPr lang="en-GB" b="1" u="sng" dirty="0"/>
              <a:t> </a:t>
            </a:r>
            <a:r>
              <a:rPr lang="en-GB" b="1" u="sng" dirty="0" err="1"/>
              <a:t>informacji</a:t>
            </a:r>
            <a:r>
              <a:rPr lang="en-GB" b="1" u="sng" dirty="0"/>
              <a:t> </a:t>
            </a:r>
            <a:r>
              <a:rPr lang="en-GB" b="1" u="sng" dirty="0" err="1"/>
              <a:t>udziela</a:t>
            </a:r>
            <a:r>
              <a:rPr lang="pl-PL" b="1" u="sng" dirty="0"/>
              <a:t>ją</a:t>
            </a:r>
            <a:r>
              <a:rPr lang="en-GB" b="1" u="sng" dirty="0"/>
              <a:t>: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dirty="0"/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</a:t>
            </a:r>
            <a:endParaRPr lang="en-GB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Wojewódzki Urz</a:t>
            </a:r>
            <a:r>
              <a:rPr lang="pl-PL" sz="1600" dirty="0"/>
              <a:t>ą</a:t>
            </a:r>
            <a:r>
              <a:rPr lang="en-GB" sz="1600" dirty="0"/>
              <a:t>d Pracy w Szczecinie</a:t>
            </a:r>
            <a:br>
              <a:rPr lang="en-GB" sz="1600" dirty="0"/>
            </a:br>
            <a:r>
              <a:rPr lang="en-GB" sz="1600" dirty="0"/>
              <a:t>ul. </a:t>
            </a:r>
            <a:r>
              <a:rPr lang="pl-PL" sz="1600" dirty="0"/>
              <a:t>A. </a:t>
            </a:r>
            <a:r>
              <a:rPr lang="en-GB" sz="1600" dirty="0"/>
              <a:t>Mickiewicza 41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91 42 56 163/164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 e-mail: </a:t>
            </a:r>
            <a:r>
              <a:rPr lang="en-GB" sz="1600" b="1" i="1" dirty="0">
                <a:hlinkClick r:id="rId3"/>
              </a:rPr>
              <a:t>pokl@wup.pl</a:t>
            </a:r>
            <a:endParaRPr lang="pl-PL" sz="1600" b="1" i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300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dirty="0">
                <a:solidFill>
                  <a:srgbClr val="301800"/>
                </a:solidFill>
                <a:hlinkClick r:id="rId3"/>
              </a:rPr>
              <a:t>www.pokl.wup.pl</a:t>
            </a:r>
            <a:endParaRPr lang="en-GB" sz="1400" b="1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dirty="0"/>
              <a:t>o</a:t>
            </a:r>
            <a:r>
              <a:rPr lang="en-GB" dirty="0"/>
              <a:t>raz </a:t>
            </a: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 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600" dirty="0"/>
              <a:t>Wojewódzki Urząd Pracy - f</a:t>
            </a:r>
            <a:r>
              <a:rPr lang="en-GB" sz="1600" dirty="0"/>
              <a:t>ili</a:t>
            </a:r>
            <a:r>
              <a:rPr lang="pl-PL" sz="1600" dirty="0"/>
              <a:t>a Koszalin</a:t>
            </a:r>
            <a:r>
              <a:rPr lang="en-GB" sz="1600" dirty="0"/>
              <a:t> </a:t>
            </a:r>
            <a:br>
              <a:rPr lang="en-GB" sz="1600" dirty="0"/>
            </a:br>
            <a:r>
              <a:rPr lang="en-GB" sz="1600" dirty="0"/>
              <a:t>ul. Słowiańska 15a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94 344 50 25/26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e-mail: </a:t>
            </a:r>
            <a:r>
              <a:rPr lang="en-GB" sz="1600" b="1" i="1" dirty="0">
                <a:hlinkClick r:id="rId4"/>
              </a:rPr>
              <a:t>poklkoszalin@wup.pl</a:t>
            </a:r>
            <a:endParaRPr lang="pl-PL" sz="1600" b="1" i="1" dirty="0"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200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u="sng" dirty="0">
                <a:hlinkClick r:id="rId3"/>
              </a:rPr>
              <a:t>www.pokl.wup.pl</a:t>
            </a: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hlinkClick r:id="rId4"/>
            </a:endParaRPr>
          </a:p>
          <a:p>
            <a:pPr marL="333375" indent="-333375" algn="ctr">
              <a:buClr>
                <a:srgbClr val="0099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solidFill>
                <a:srgbClr val="009999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143250" y="5500688"/>
            <a:ext cx="292893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SKYPE: WUP_SZCZECIN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rostokąt 1"/>
          <p:cNvSpPr>
            <a:spLocks noChangeArrowheads="1"/>
          </p:cNvSpPr>
          <p:nvPr/>
        </p:nvSpPr>
        <p:spPr bwMode="auto">
          <a:xfrm>
            <a:off x="500063" y="1071563"/>
            <a:ext cx="7786687" cy="786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/>
              <a:t>Instytucje, które pomogą Państwu przygotować projekt:</a:t>
            </a:r>
          </a:p>
          <a:p>
            <a:pPr algn="ctr">
              <a:defRPr/>
            </a:pPr>
            <a:endParaRPr lang="pl-PL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Szczecinie</a:t>
            </a:r>
          </a:p>
          <a:p>
            <a:pPr algn="ctr">
              <a:defRPr/>
            </a:pPr>
            <a:r>
              <a:rPr lang="pl-PL" sz="1600" i="1" dirty="0"/>
              <a:t>Zachodniopomorska Agencja Rozwoju Regionalnego S.A.</a:t>
            </a:r>
          </a:p>
          <a:p>
            <a:pPr algn="ctr">
              <a:defRPr/>
            </a:pPr>
            <a:r>
              <a:rPr lang="pl-PL" sz="1600" dirty="0"/>
              <a:t>ul. Św. Ducha 2</a:t>
            </a:r>
          </a:p>
          <a:p>
            <a:pPr algn="ctr">
              <a:defRPr/>
            </a:pPr>
            <a:r>
              <a:rPr lang="pl-PL" sz="1600" dirty="0"/>
              <a:t>70-223 Szczecin</a:t>
            </a:r>
          </a:p>
          <a:p>
            <a:pPr algn="ctr">
              <a:defRPr/>
            </a:pPr>
            <a:r>
              <a:rPr lang="pl-PL" sz="1600" dirty="0"/>
              <a:t>tel. 91 432 93 13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3"/>
              </a:rPr>
              <a:t>info_szczecin@roefs.pl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www.szczecin.roefs.pl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dirty="0"/>
              <a:t>oraz </a:t>
            </a: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Koszalinie</a:t>
            </a:r>
          </a:p>
          <a:p>
            <a:pPr algn="ctr">
              <a:defRPr/>
            </a:pPr>
            <a:r>
              <a:rPr lang="pl-PL" sz="1600" i="1" dirty="0"/>
              <a:t>Koszalińska Agencja Rozwoju Regionalnego S.A. </a:t>
            </a:r>
          </a:p>
          <a:p>
            <a:pPr algn="ctr">
              <a:defRPr/>
            </a:pPr>
            <a:r>
              <a:rPr lang="pl-PL" sz="1600" dirty="0"/>
              <a:t>ul. Przemysłowa 8</a:t>
            </a:r>
          </a:p>
          <a:p>
            <a:pPr algn="ctr">
              <a:defRPr/>
            </a:pPr>
            <a:r>
              <a:rPr lang="pl-PL" sz="1600" dirty="0"/>
              <a:t>75-216 Koszalin</a:t>
            </a:r>
          </a:p>
          <a:p>
            <a:pPr algn="ctr">
              <a:defRPr/>
            </a:pPr>
            <a:r>
              <a:rPr lang="pl-PL" sz="1600" dirty="0"/>
              <a:t>tel. 94 343 26 33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5"/>
              </a:rPr>
              <a:t>info_koszalin@roefs.pl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www.koszalin.roefs.pl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>
              <a:defRPr/>
            </a:pPr>
            <a:endParaRPr lang="pl-PL" sz="1600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ole tekstowe 4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  <p:sp>
        <p:nvSpPr>
          <p:cNvPr id="25603" name="pole tekstowe 5"/>
          <p:cNvSpPr txBox="1">
            <a:spLocks noChangeArrowheads="1"/>
          </p:cNvSpPr>
          <p:nvPr/>
        </p:nvSpPr>
        <p:spPr bwMode="auto">
          <a:xfrm>
            <a:off x="2143125" y="2714625"/>
            <a:ext cx="4786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600"/>
              <a:t>Dziękujemy za uwagę!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ole tekstowe 4"/>
          <p:cNvSpPr txBox="1">
            <a:spLocks noChangeArrowheads="1"/>
          </p:cNvSpPr>
          <p:nvPr/>
        </p:nvSpPr>
        <p:spPr bwMode="auto">
          <a:xfrm>
            <a:off x="1428750" y="1143000"/>
            <a:ext cx="5786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>
                <a:solidFill>
                  <a:schemeClr val="tx1"/>
                </a:solidFill>
              </a:rPr>
              <a:t>Stopień wykorzystania alokacji 2007-2013</a:t>
            </a:r>
          </a:p>
        </p:txBody>
      </p:sp>
      <p:sp>
        <p:nvSpPr>
          <p:cNvPr id="3075" name="pole tekstowe 3"/>
          <p:cNvSpPr txBox="1">
            <a:spLocks noChangeArrowheads="1"/>
          </p:cNvSpPr>
          <p:nvPr/>
        </p:nvSpPr>
        <p:spPr bwMode="auto">
          <a:xfrm>
            <a:off x="539750" y="6381750"/>
            <a:ext cx="4679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800">
                <a:solidFill>
                  <a:schemeClr val="tx1"/>
                </a:solidFill>
              </a:rPr>
              <a:t>*Stan na dzień 30.04.2011 r.</a:t>
            </a:r>
          </a:p>
          <a:p>
            <a:r>
              <a:rPr lang="pl-PL" sz="800">
                <a:solidFill>
                  <a:schemeClr val="tx1"/>
                </a:solidFill>
              </a:rPr>
              <a:t> r.</a:t>
            </a:r>
          </a:p>
        </p:txBody>
      </p:sp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179512" y="1556792"/>
          <a:ext cx="8784976" cy="4638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r>
              <a:rPr lang="pl-PL" sz="2800" b="1" dirty="0" smtClean="0">
                <a:latin typeface="Arial" charset="0"/>
              </a:rPr>
              <a:t>Konkurs nr 1/8.2.1/11</a:t>
            </a:r>
            <a:endParaRPr lang="pl-PL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071562"/>
            <a:ext cx="8229600" cy="4661693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pl-PL" sz="2000" b="1" dirty="0" smtClean="0">
                <a:solidFill>
                  <a:srgbClr val="FF0000"/>
                </a:solidFill>
                <a:latin typeface="+mj-lt"/>
              </a:rPr>
              <a:t>Najważniejsze informacje :</a:t>
            </a:r>
          </a:p>
          <a:p>
            <a:pPr marL="182563" indent="-182563" eaLnBrk="1" hangingPunct="1">
              <a:defRPr/>
            </a:pPr>
            <a:r>
              <a:rPr lang="pl-PL" sz="2000" dirty="0" smtClean="0">
                <a:latin typeface="+mj-lt"/>
                <a:cs typeface="Arial" pitchFamily="34" charset="0"/>
              </a:rPr>
              <a:t>Konkurs otwarty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+mj-lt"/>
                <a:cs typeface="Arial" pitchFamily="34" charset="0"/>
              </a:rPr>
              <a:t> Alokacja: </a:t>
            </a:r>
            <a:r>
              <a:rPr lang="pl-PL" sz="2000" dirty="0" smtClean="0">
                <a:latin typeface="+mj-lt"/>
              </a:rPr>
              <a:t>12 000 </a:t>
            </a:r>
            <a:r>
              <a:rPr lang="pl-PL" sz="2000" dirty="0" err="1" smtClean="0">
                <a:latin typeface="+mj-lt"/>
              </a:rPr>
              <a:t>000</a:t>
            </a:r>
            <a:r>
              <a:rPr lang="pl-PL" sz="2000" dirty="0" smtClean="0">
                <a:latin typeface="+mj-lt"/>
              </a:rPr>
              <a:t> zł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+mj-lt"/>
                <a:cs typeface="Arial" pitchFamily="34" charset="0"/>
              </a:rPr>
              <a:t> Termin ogłoszenia konkursu: 14.06.2011 r. 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800" dirty="0" smtClean="0">
                <a:latin typeface="+mj-lt"/>
                <a:cs typeface="Arial" pitchFamily="34" charset="0"/>
              </a:rPr>
              <a:t>Nabór wniosków na posiedzenie KOP:</a:t>
            </a:r>
          </a:p>
          <a:p>
            <a:pPr marL="457200" indent="-4572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1800" dirty="0" smtClean="0">
                <a:latin typeface="+mj-lt"/>
              </a:rPr>
              <a:t>27 lipca 2011 r.– termin złożenia projektu warunkujący przekazanie wniosku do oceny merytorycznej na tym posiedzeniu Komisji upływa </a:t>
            </a:r>
            <a:br>
              <a:rPr lang="pl-PL" sz="1800" dirty="0" smtClean="0">
                <a:latin typeface="+mj-lt"/>
              </a:rPr>
            </a:br>
            <a:r>
              <a:rPr lang="pl-PL" sz="1800" dirty="0" smtClean="0">
                <a:latin typeface="+mj-lt"/>
              </a:rPr>
              <a:t>z dniem 8 lipca 2011 r. </a:t>
            </a:r>
          </a:p>
          <a:p>
            <a:pPr marL="457200" indent="-4572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1800" dirty="0" smtClean="0">
                <a:latin typeface="+mj-lt"/>
              </a:rPr>
              <a:t>7 września 2011 r.– termin złożenia projektu warunkujący przekazanie wniosku do oceny  merytorycznej na tym posiedzeniu Komisji </a:t>
            </a:r>
            <a:r>
              <a:rPr lang="pl-PL" sz="1800" smtClean="0">
                <a:latin typeface="+mj-lt"/>
              </a:rPr>
              <a:t>upływa </a:t>
            </a:r>
            <a:br>
              <a:rPr lang="pl-PL" sz="1800" smtClean="0">
                <a:latin typeface="+mj-lt"/>
              </a:rPr>
            </a:br>
            <a:r>
              <a:rPr lang="pl-PL" sz="1800" smtClean="0">
                <a:latin typeface="+mj-lt"/>
              </a:rPr>
              <a:t>z </a:t>
            </a:r>
            <a:r>
              <a:rPr lang="pl-PL" sz="1800" dirty="0" smtClean="0">
                <a:latin typeface="+mj-lt"/>
              </a:rPr>
              <a:t>dniem 19 sierpnia 2011 r. 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pl-PL" sz="1400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  <a:latin typeface="+mj-lt"/>
              </a:rPr>
              <a:t>	</a:t>
            </a:r>
          </a:p>
          <a:p>
            <a:pPr algn="ctr" eaLnBrk="1" hangingPunct="1">
              <a:buFontTx/>
              <a:buNone/>
              <a:defRPr/>
            </a:pPr>
            <a:endParaRPr lang="pl-PL" b="1" u="sng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125538"/>
            <a:ext cx="8001000" cy="4983162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dirty="0" smtClean="0">
                <a:latin typeface="+mj-lt"/>
              </a:rPr>
              <a:t>				</a:t>
            </a:r>
            <a:r>
              <a:rPr lang="pl-PL" b="1" dirty="0" smtClean="0">
                <a:solidFill>
                  <a:srgbClr val="FF0000"/>
                </a:solidFill>
                <a:latin typeface="+mj-lt"/>
              </a:rPr>
              <a:t>Dopuszczalne typy projektów</a:t>
            </a: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1.	Staże i szkolenia praktyczne dla:</a:t>
            </a:r>
          </a:p>
          <a:p>
            <a:pPr lvl="0" algn="just">
              <a:lnSpc>
                <a:spcPct val="150000"/>
              </a:lnSpc>
            </a:pPr>
            <a:r>
              <a:rPr lang="pl-PL" dirty="0" smtClean="0">
                <a:latin typeface="+mj-lt"/>
              </a:rPr>
              <a:t>pracowników przedsiębiorstw w jednostkach naukowych</a:t>
            </a:r>
          </a:p>
          <a:p>
            <a:pPr lvl="0" algn="just">
              <a:lnSpc>
                <a:spcPct val="150000"/>
              </a:lnSpc>
            </a:pPr>
            <a:r>
              <a:rPr lang="pl-PL" dirty="0" smtClean="0">
                <a:latin typeface="+mj-lt"/>
              </a:rPr>
              <a:t>pracowników naukowych jednostek naukowych oraz pracowników naukowych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naukowo – dydaktycznych uczelni – w przedsiębiorstwach.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2.	Tymczasowe zatrudnienie w MŚP wysoko wykwalifikowanego personelu.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3.	Szkolenia i doradztwo dla pracowników naukowych jednostek naukowych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oraz pracowników naukowych i naukowo – dydaktycznych uczelni, doktorantów, studentów i absolwentów uczelni zamierzających rozpocząć własną działalność gospodarzą typu spin </a:t>
            </a:r>
            <a:r>
              <a:rPr lang="pl-PL" dirty="0" err="1" smtClean="0">
                <a:latin typeface="+mj-lt"/>
              </a:rPr>
              <a:t>off</a:t>
            </a:r>
            <a:r>
              <a:rPr lang="pl-PL" dirty="0" smtClean="0">
                <a:latin typeface="+mj-lt"/>
              </a:rPr>
              <a:t> lub spin out.</a:t>
            </a:r>
          </a:p>
          <a:p>
            <a:pPr algn="just"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pl-PL" b="1" dirty="0" smtClean="0">
                <a:solidFill>
                  <a:srgbClr val="FF0000"/>
                </a:solidFill>
                <a:latin typeface="+mj-lt"/>
              </a:rPr>
              <a:t>Dopuszczalne typy projektów   c.d.:</a:t>
            </a: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AutoNum type="arabicPeriod" startAt="4"/>
            </a:pPr>
            <a:endParaRPr lang="pl-PL" dirty="0" smtClean="0"/>
          </a:p>
          <a:p>
            <a:pPr lvl="0" algn="just">
              <a:lnSpc>
                <a:spcPct val="150000"/>
              </a:lnSpc>
              <a:buAutoNum type="arabicPeriod" startAt="4"/>
            </a:pPr>
            <a:r>
              <a:rPr lang="pl-PL" dirty="0" smtClean="0"/>
              <a:t>Wsparcie tworzenia i rozwoju sieci współpracy i wymiany informacji między naukowcami a przedsiębiorcami w zakresie innowacji i transferu technologii </a:t>
            </a:r>
            <a:br>
              <a:rPr lang="pl-PL" dirty="0" smtClean="0"/>
            </a:br>
            <a:r>
              <a:rPr lang="pl-PL" dirty="0" smtClean="0"/>
              <a:t>na poziomie regionalnym i lokalnym w szczególności poprzez: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kampanie informacyjne i imprezy służące kojarzeniu partnerów i promocji transferu wiedzy i innowacji;</a:t>
            </a:r>
          </a:p>
          <a:p>
            <a:pPr lvl="0" algn="just">
              <a:lnSpc>
                <a:spcPct val="150000"/>
              </a:lnSpc>
            </a:pPr>
            <a:r>
              <a:rPr lang="pl-PL" dirty="0" smtClean="0"/>
              <a:t>rozwój systemu komunikowania się i wymiany informacji.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052513"/>
            <a:ext cx="7929562" cy="5019675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Wymagania odnośnie grupy docelowe:</a:t>
            </a:r>
          </a:p>
          <a:p>
            <a:pPr algn="just">
              <a:buFontTx/>
              <a:buNone/>
              <a:defRPr/>
            </a:pPr>
            <a:endParaRPr lang="pl-PL" dirty="0" smtClean="0"/>
          </a:p>
          <a:p>
            <a:pPr algn="just">
              <a:buFontTx/>
              <a:buNone/>
              <a:defRPr/>
            </a:pPr>
            <a:endParaRPr lang="pl-PL" dirty="0" smtClean="0"/>
          </a:p>
          <a:p>
            <a:pPr algn="just">
              <a:buFontTx/>
              <a:buNone/>
              <a:defRPr/>
            </a:pPr>
            <a:r>
              <a:rPr lang="x-none" smtClean="0"/>
              <a:t>Projekty muszą być skierowane bezpośrednio do następujących grup odbiorców:</a:t>
            </a:r>
            <a:endParaRPr lang="pl-PL" sz="1400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x-none" smtClean="0"/>
              <a:t>- przedsiębiorcy;</a:t>
            </a:r>
            <a:endParaRPr lang="pl-PL" sz="1400" dirty="0" smtClean="0"/>
          </a:p>
          <a:p>
            <a:pPr>
              <a:buNone/>
            </a:pPr>
            <a:r>
              <a:rPr lang="x-none" smtClean="0"/>
              <a:t>- pracownicy przedsiębiorstw;</a:t>
            </a:r>
            <a:endParaRPr lang="pl-PL" sz="1400" dirty="0" smtClean="0"/>
          </a:p>
          <a:p>
            <a:pPr>
              <a:buNone/>
            </a:pPr>
            <a:r>
              <a:rPr lang="x-none" smtClean="0"/>
              <a:t>- uczelnie;</a:t>
            </a:r>
            <a:endParaRPr lang="pl-PL" sz="1400" dirty="0" smtClean="0"/>
          </a:p>
          <a:p>
            <a:pPr>
              <a:buNone/>
            </a:pPr>
            <a:r>
              <a:rPr lang="x-none" smtClean="0"/>
              <a:t>- jednostki naukowe;</a:t>
            </a:r>
            <a:endParaRPr lang="pl-PL" sz="1400" dirty="0" smtClean="0"/>
          </a:p>
          <a:p>
            <a:pPr>
              <a:buNone/>
            </a:pPr>
            <a:r>
              <a:rPr lang="x-none" smtClean="0"/>
              <a:t>- pracownicy naukowi jednostek naukowych;</a:t>
            </a:r>
            <a:endParaRPr lang="pl-PL" sz="1400" dirty="0" smtClean="0"/>
          </a:p>
          <a:p>
            <a:pPr>
              <a:buNone/>
            </a:pPr>
            <a:r>
              <a:rPr lang="x-none" smtClean="0"/>
              <a:t>- pracownicy naukowi i naukowo –dydaktyczni uczelni</a:t>
            </a:r>
            <a:r>
              <a:rPr lang="pl-PL" dirty="0" smtClean="0"/>
              <a:t>;</a:t>
            </a:r>
            <a:endParaRPr lang="pl-PL" sz="1400" dirty="0" smtClean="0"/>
          </a:p>
          <a:p>
            <a:pPr marL="85725" indent="-85725">
              <a:buNone/>
            </a:pPr>
            <a:r>
              <a:rPr lang="pl-PL" dirty="0" smtClean="0"/>
              <a:t>- doktoranci, absolwenci uczelni (w okresie 12 miesięcy od daty ukończenia studiów)</a:t>
            </a:r>
            <a:br>
              <a:rPr lang="pl-PL" dirty="0" smtClean="0"/>
            </a:br>
            <a:r>
              <a:rPr lang="pl-PL" dirty="0" smtClean="0"/>
              <a:t> i studenci.</a:t>
            </a:r>
            <a:endParaRPr lang="pl-PL" sz="1400" dirty="0" smtClean="0"/>
          </a:p>
        </p:txBody>
      </p:sp>
      <p:sp>
        <p:nvSpPr>
          <p:cNvPr id="9219" name="Prostokąt 3"/>
          <p:cNvSpPr>
            <a:spLocks noChangeArrowheads="1"/>
          </p:cNvSpPr>
          <p:nvPr/>
        </p:nvSpPr>
        <p:spPr bwMode="auto">
          <a:xfrm>
            <a:off x="928688" y="1060450"/>
            <a:ext cx="821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0" indent="-266700"/>
            <a:r>
              <a:rPr lang="pl-PL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285875"/>
            <a:ext cx="7929562" cy="51673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pl-PL" b="1" dirty="0" smtClean="0">
                <a:latin typeface="Arial" charset="0"/>
              </a:rPr>
              <a:t>Ogólne kryteria horyzontalne:</a:t>
            </a:r>
          </a:p>
          <a:p>
            <a:pPr algn="just">
              <a:buFontTx/>
              <a:buAutoNum type="arabicPeriod"/>
              <a:defRPr/>
            </a:pPr>
            <a:endParaRPr lang="pl-PL" b="1" dirty="0" smtClean="0">
              <a:latin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właściwymi politykami i zasadami wspólnotowymi (w tym: polityką równych szans i koncepcją zrównoważonego rozwoju) oraz prawodawstwem wspólnotowym.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prawodawstwem krajowym.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ze Szczegółowym </a:t>
            </a:r>
            <a:r>
              <a:rPr lang="pl-PL" smtClean="0">
                <a:latin typeface="Arial" charset="0"/>
                <a:cs typeface="Arial" charset="0"/>
              </a:rPr>
              <a:t>Opisem Priorytetów.</a:t>
            </a: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marL="0" algn="just"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</a:rPr>
              <a:t>Uwaga! </a:t>
            </a:r>
          </a:p>
          <a:p>
            <a:pPr marL="0" algn="just">
              <a:buFontTx/>
              <a:buNone/>
              <a:defRPr/>
            </a:pPr>
            <a:r>
              <a:rPr lang="pl-PL" sz="1400" dirty="0" smtClean="0"/>
              <a:t>Jeśli projekt nie jest zgodny ze standardem minimum, </a:t>
            </a:r>
            <a:r>
              <a:rPr lang="pl-PL" sz="1400" b="1" dirty="0" smtClean="0"/>
              <a:t>nie oznacza to automatycznie, że jest niezgodny z pozostałymi politykami i zasadami wspólnotowymi</a:t>
            </a:r>
            <a:r>
              <a:rPr lang="pl-PL" sz="1400" dirty="0" smtClean="0"/>
              <a:t>. A zatem pytania: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zasadą równości szans kobiet i mężczyzn ? oraz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pozostałymi politykami i zasadami wspólnotowymi (w tym polityką równości szans i koncepcją zrównoważonego rozwoju)? </a:t>
            </a:r>
            <a:r>
              <a:rPr lang="pl-PL" sz="1400" dirty="0" smtClean="0"/>
              <a:t>zawarte w Karty oceny merytorycznej wniosku o dofinansowanie projektu składanego w trybie konkursowym </a:t>
            </a:r>
            <a:r>
              <a:rPr lang="pl-PL" sz="1400" b="1" dirty="0" smtClean="0">
                <a:solidFill>
                  <a:srgbClr val="FF0000"/>
                </a:solidFill>
              </a:rPr>
              <a:t>traktowane </a:t>
            </a:r>
            <a:br>
              <a:rPr lang="pl-PL" sz="1400" b="1" dirty="0" smtClean="0">
                <a:solidFill>
                  <a:srgbClr val="FF0000"/>
                </a:solidFill>
              </a:rPr>
            </a:br>
            <a:r>
              <a:rPr lang="pl-PL" sz="1400" b="1" dirty="0" smtClean="0">
                <a:solidFill>
                  <a:srgbClr val="FF0000"/>
                </a:solidFill>
              </a:rPr>
              <a:t>są rozłącznie.</a:t>
            </a:r>
            <a:endParaRPr lang="pl-PL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yw pakietu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Motyw pakietu Office">
    <a:majorFont>
      <a:latin typeface="Arial"/>
      <a:ea typeface=""/>
      <a:cs typeface="Lucida Sans Unicode"/>
    </a:majorFont>
    <a:minorFont>
      <a:latin typeface="Tahoma"/>
      <a:ea typeface=""/>
      <a:cs typeface="Lucida Sans Unicode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6666</TotalTime>
  <Words>453</Words>
  <Application>Microsoft Office PowerPoint</Application>
  <PresentationFormat>Pokaz na ekranie (4:3)</PresentationFormat>
  <Paragraphs>203</Paragraphs>
  <Slides>24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Projekt domyślny</vt:lpstr>
      <vt:lpstr>Slajd 1</vt:lpstr>
      <vt:lpstr> Stan wdrażania  Programu Operacyjnego Kapitał Ludzki w województwie zachodniopomorskim    Stan na dzień 30.04.2011 r. 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Punkt 3.1 Uzasadnienie potrzeby realizacji i cele projektu</vt:lpstr>
      <vt:lpstr>Punkt 3.2 Grupy docelowe</vt:lpstr>
      <vt:lpstr>Punkt 3.3 Zadania </vt:lpstr>
      <vt:lpstr>Punkt 3.4 Ryzyko nieosiągnięcia założeń projektu</vt:lpstr>
      <vt:lpstr>Punkt 3.5 Oddziaływanie projektu</vt:lpstr>
      <vt:lpstr>Punkty 3.6 i 3.7</vt:lpstr>
      <vt:lpstr>Slajd 22</vt:lpstr>
      <vt:lpstr>Slajd 23</vt:lpstr>
      <vt:lpstr>Slajd 24</vt:lpstr>
    </vt:vector>
  </TitlesOfParts>
  <Company>WUP Szczecin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leszek.teszka</dc:creator>
  <cp:lastModifiedBy>justyna.klonowska</cp:lastModifiedBy>
  <cp:revision>611</cp:revision>
  <dcterms:created xsi:type="dcterms:W3CDTF">2007-08-02T08:01:27Z</dcterms:created>
  <dcterms:modified xsi:type="dcterms:W3CDTF">2011-06-20T06:31:33Z</dcterms:modified>
</cp:coreProperties>
</file>