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75" r:id="rId2"/>
    <p:sldId id="440" r:id="rId3"/>
    <p:sldId id="776" r:id="rId4"/>
    <p:sldId id="542" r:id="rId5"/>
    <p:sldId id="656" r:id="rId6"/>
    <p:sldId id="545" r:id="rId7"/>
    <p:sldId id="547" r:id="rId8"/>
    <p:sldId id="764" r:id="rId9"/>
    <p:sldId id="614" r:id="rId10"/>
    <p:sldId id="773" r:id="rId11"/>
    <p:sldId id="777" r:id="rId12"/>
    <p:sldId id="778" r:id="rId13"/>
    <p:sldId id="554" r:id="rId14"/>
    <p:sldId id="779" r:id="rId15"/>
    <p:sldId id="765" r:id="rId16"/>
    <p:sldId id="775" r:id="rId17"/>
    <p:sldId id="766" r:id="rId18"/>
    <p:sldId id="767" r:id="rId19"/>
    <p:sldId id="768" r:id="rId20"/>
    <p:sldId id="769" r:id="rId21"/>
    <p:sldId id="770" r:id="rId22"/>
    <p:sldId id="771" r:id="rId23"/>
    <p:sldId id="516" r:id="rId24"/>
    <p:sldId id="517" r:id="rId25"/>
    <p:sldId id="518" r:id="rId26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0066CC"/>
    <a:srgbClr val="CC00FF"/>
    <a:srgbClr val="003366"/>
    <a:srgbClr val="24496E"/>
    <a:srgbClr val="800000"/>
    <a:srgbClr val="990099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53" autoAdjust="0"/>
  </p:normalViewPr>
  <p:slideViewPr>
    <p:cSldViewPr>
      <p:cViewPr>
        <p:scale>
          <a:sx n="78" d="100"/>
          <a:sy n="78" d="100"/>
        </p:scale>
        <p:origin x="-103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Wup-szczecin\pokl\-PUNKT%20KONSULTACYJNY%20EFS-\AG\Stan%20wdra&#380;ania\2011\luty%202011\MRR\ciastko%20I%2028.02.2011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22075381879244763"/>
          <c:y val="9.2668488307544747E-2"/>
          <c:w val="0.54191293127628359"/>
          <c:h val="0.66163560326333293"/>
        </c:manualLayout>
      </c:layout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FFFF0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0070C0"/>
              </a:solidFill>
            </c:spPr>
          </c:dPt>
          <c:dPt>
            <c:idx val="3"/>
            <c:spPr>
              <a:solidFill>
                <a:srgbClr val="7030A0"/>
              </a:solidFill>
            </c:spPr>
          </c:dPt>
          <c:dPt>
            <c:idx val="4"/>
            <c:spPr>
              <a:solidFill>
                <a:srgbClr val="47FFD1"/>
              </a:solidFill>
            </c:spPr>
          </c:dPt>
          <c:dPt>
            <c:idx val="5"/>
            <c:spPr>
              <a:solidFill>
                <a:srgbClr val="FFC000"/>
              </a:solidFill>
            </c:spPr>
          </c:dPt>
          <c:dPt>
            <c:idx val="6"/>
            <c:spPr>
              <a:solidFill>
                <a:srgbClr val="92D050"/>
              </a:solidFill>
            </c:spPr>
          </c:dPt>
          <c:dPt>
            <c:idx val="7"/>
            <c:spPr>
              <a:solidFill>
                <a:srgbClr val="0070C0"/>
              </a:solidFill>
            </c:spPr>
          </c:dPt>
          <c:dPt>
            <c:idx val="9"/>
            <c:spPr>
              <a:solidFill>
                <a:srgbClr val="002060"/>
              </a:solidFill>
            </c:spPr>
          </c:dPt>
          <c:dPt>
            <c:idx val="11"/>
            <c:spPr>
              <a:solidFill>
                <a:srgbClr val="A2B10F"/>
              </a:solidFill>
            </c:spPr>
          </c:dPt>
          <c:dPt>
            <c:idx val="12"/>
            <c:spPr>
              <a:solidFill>
                <a:srgbClr val="AAE2CA">
                  <a:lumMod val="75000"/>
                </a:srgbClr>
              </a:solidFill>
            </c:spPr>
          </c:dPt>
          <c:dPt>
            <c:idx val="14"/>
            <c:spPr>
              <a:solidFill>
                <a:srgbClr val="00B050"/>
              </a:solidFill>
            </c:spPr>
          </c:dPt>
          <c:dPt>
            <c:idx val="15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5.3266951006124441E-2"/>
                  <c:y val="-0.10278871391076115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1"/>
              <c:layout>
                <c:manualLayout>
                  <c:x val="2.7320556392995368E-2"/>
                  <c:y val="-8.1889561280478501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2"/>
              <c:layout>
                <c:manualLayout>
                  <c:x val="6.8079932339016533E-2"/>
                  <c:y val="-6.5193556362856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3"/>
              <c:layout>
                <c:manualLayout>
                  <c:x val="3.8374014187584515E-2"/>
                  <c:y val="-1.45219379611235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4"/>
              <c:layout>
                <c:manualLayout>
                  <c:x val="6.2821974839352188E-2"/>
                  <c:y val="-2.575862408933238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5"/>
              <c:layout>
                <c:manualLayout>
                  <c:x val="2.5201594152692866E-2"/>
                  <c:y val="5.6378406312094724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6"/>
              <c:layout>
                <c:manualLayout>
                  <c:x val="-5.7845147477849452E-3"/>
                  <c:y val="0.11407929466448199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7"/>
              <c:layout>
                <c:manualLayout>
                  <c:x val="-3.7907881441019198E-2"/>
                  <c:y val="0.10502913008563897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8"/>
              <c:layout>
                <c:manualLayout>
                  <c:x val="2.1866856417026456E-2"/>
                  <c:y val="7.9660795266943724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9"/>
              <c:layout>
                <c:manualLayout>
                  <c:x val="-5.663973335081042E-2"/>
                  <c:y val="6.41648611934233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10"/>
              <c:layout>
                <c:manualLayout>
                  <c:x val="-4.2806183115339104E-2"/>
                  <c:y val="7.5749371567386137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11"/>
              <c:layout>
                <c:manualLayout>
                  <c:x val="-1.5703867274893243E-2"/>
                  <c:y val="-3.2934835917584379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12"/>
              <c:layout>
                <c:manualLayout>
                  <c:x val="-4.4182687496166606E-2"/>
                  <c:y val="-8.7949683907581309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13"/>
              <c:layout>
                <c:manualLayout>
                  <c:x val="-7.1594722246435247E-2"/>
                  <c:y val="-3.5964795981611161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14"/>
              <c:layout>
                <c:manualLayout>
                  <c:x val="-8.1984936384797105E-2"/>
                  <c:y val="-8.2206880197470591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dLbl>
              <c:idx val="15"/>
              <c:layout>
                <c:manualLayout>
                  <c:x val="2.8248184844053191E-2"/>
                  <c:y val="-6.477496267791987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b="1"/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</c:dLbl>
            <c:spPr>
              <a:noFill/>
              <a:ln w="25400">
                <a:noFill/>
              </a:ln>
            </c:spPr>
            <c:showLegendKey val="1"/>
            <c:showVal val="1"/>
            <c:showCatName val="1"/>
            <c:showLeaderLines val="1"/>
          </c:dLbls>
          <c:cat>
            <c:strRef>
              <c:f>Arkusz1!$C$5:$C$20</c:f>
              <c:strCache>
                <c:ptCount val="16"/>
                <c:pt idx="0">
                  <c:v>Dolnośląskie</c:v>
                </c:pt>
                <c:pt idx="1">
                  <c:v>Kujawsko-Pomorskie</c:v>
                </c:pt>
                <c:pt idx="2">
                  <c:v>Lubelskie</c:v>
                </c:pt>
                <c:pt idx="3">
                  <c:v>Lubuskie</c:v>
                </c:pt>
                <c:pt idx="4">
                  <c:v>Łódzkie</c:v>
                </c:pt>
                <c:pt idx="5">
                  <c:v>Małopolskie</c:v>
                </c:pt>
                <c:pt idx="6">
                  <c:v>Mazowieckie</c:v>
                </c:pt>
                <c:pt idx="7">
                  <c:v>Opolskie</c:v>
                </c:pt>
                <c:pt idx="8">
                  <c:v>Podkarpackie</c:v>
                </c:pt>
                <c:pt idx="9">
                  <c:v>Podlaskie</c:v>
                </c:pt>
                <c:pt idx="10">
                  <c:v>Pomorskie</c:v>
                </c:pt>
                <c:pt idx="11">
                  <c:v>Śląskie</c:v>
                </c:pt>
                <c:pt idx="12">
                  <c:v>Świętokrzyskie</c:v>
                </c:pt>
                <c:pt idx="13">
                  <c:v>Warmińsko-Mazurskie</c:v>
                </c:pt>
                <c:pt idx="14">
                  <c:v>Wielkopolskie</c:v>
                </c:pt>
                <c:pt idx="15">
                  <c:v>Zachodniopomorskie</c:v>
                </c:pt>
              </c:strCache>
            </c:strRef>
          </c:cat>
          <c:val>
            <c:numRef>
              <c:f>Arkusz1!$D$5:$D$20</c:f>
              <c:numCache>
                <c:formatCode>0.00%</c:formatCode>
                <c:ptCount val="16"/>
                <c:pt idx="0">
                  <c:v>0.61000000000000065</c:v>
                </c:pt>
                <c:pt idx="1">
                  <c:v>0.64600000000000146</c:v>
                </c:pt>
                <c:pt idx="2">
                  <c:v>0.60500000000000065</c:v>
                </c:pt>
                <c:pt idx="3">
                  <c:v>0.59100000000000052</c:v>
                </c:pt>
                <c:pt idx="4">
                  <c:v>0.59300000000000053</c:v>
                </c:pt>
                <c:pt idx="5">
                  <c:v>0.69400000000000095</c:v>
                </c:pt>
                <c:pt idx="6">
                  <c:v>0.50900000000000001</c:v>
                </c:pt>
                <c:pt idx="7">
                  <c:v>0.60800000000000065</c:v>
                </c:pt>
                <c:pt idx="8">
                  <c:v>0.66300000000000181</c:v>
                </c:pt>
                <c:pt idx="9">
                  <c:v>0.52900000000000003</c:v>
                </c:pt>
                <c:pt idx="10">
                  <c:v>0.60200000000000065</c:v>
                </c:pt>
                <c:pt idx="11">
                  <c:v>0.52200000000000002</c:v>
                </c:pt>
                <c:pt idx="12">
                  <c:v>0.63500000000000145</c:v>
                </c:pt>
                <c:pt idx="13">
                  <c:v>0.66100000000000181</c:v>
                </c:pt>
                <c:pt idx="14">
                  <c:v>0.44300000000000034</c:v>
                </c:pt>
                <c:pt idx="15">
                  <c:v>0.65000000000000169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4.8732635357849968E-2"/>
          <c:y val="0.86356685907074759"/>
          <c:w val="0.91749865215187865"/>
          <c:h val="0.13611602451130991"/>
        </c:manualLayout>
      </c:layout>
    </c:legend>
    <c:plotVisOnly val="1"/>
    <c:dispBlanksAs val="zero"/>
  </c:chart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5178AC9-3CCC-41D9-94B7-E0CCA630D6C4}" type="datetimeFigureOut">
              <a:rPr lang="pl-PL"/>
              <a:pPr>
                <a:defRPr/>
              </a:pPr>
              <a:t>2011-05-04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D7A5811-611D-436E-AD99-33762A84AF8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93F0EBF-3E29-4084-A4CF-5091DF53FD70}" type="datetimeFigureOut">
              <a:rPr lang="pl-PL"/>
              <a:pPr>
                <a:defRPr/>
              </a:pPr>
              <a:t>2011-05-04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BA3F46D-EF63-46C9-A586-EF38D35C76D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2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EB30D48-A0ED-43A6-93B2-7B1FAAFC1B9D}" type="slidenum">
              <a:rPr lang="en-GB" smtClean="0"/>
              <a:pPr/>
              <a:t>23</a:t>
            </a:fld>
            <a:endParaRPr lang="en-GB" smtClean="0"/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917575" y="742950"/>
            <a:ext cx="4967288" cy="37242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4947" tIns="47474" rIns="94947" bIns="47474" anchor="ctr"/>
          <a:lstStyle/>
          <a:p>
            <a:endParaRPr lang="pl-PL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6463"/>
            <a:ext cx="5434013" cy="4462462"/>
          </a:xfrm>
          <a:noFill/>
        </p:spPr>
        <p:txBody>
          <a:bodyPr wrap="none" lIns="94958" tIns="47479" rIns="94958" bIns="47479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2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/>
            <a:fld id="{43F1477B-C76F-4E3D-BA27-514531546E4D}" type="slidenum">
              <a:rPr lang="en-GB" sz="1200"/>
              <a:pPr algn="r"/>
              <a:t>25</a:t>
            </a:fld>
            <a:endParaRPr lang="en-GB" sz="1200"/>
          </a:p>
        </p:txBody>
      </p:sp>
      <p:sp>
        <p:nvSpPr>
          <p:cNvPr id="38915" name="Text Box 1"/>
          <p:cNvSpPr txBox="1">
            <a:spLocks noChangeArrowheads="1"/>
          </p:cNvSpPr>
          <p:nvPr/>
        </p:nvSpPr>
        <p:spPr bwMode="auto">
          <a:xfrm>
            <a:off x="917575" y="742950"/>
            <a:ext cx="4967288" cy="37242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4947" tIns="47474" rIns="94947" bIns="47474" anchor="ctr"/>
          <a:lstStyle/>
          <a:p>
            <a:endParaRPr lang="pl-PL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6463"/>
            <a:ext cx="5434013" cy="4462462"/>
          </a:xfrm>
          <a:noFill/>
        </p:spPr>
        <p:txBody>
          <a:bodyPr wrap="none" lIns="94958" tIns="47479" rIns="94958" bIns="47479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l-PL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0" y="6597650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l-PL" sz="1200" b="1">
                <a:solidFill>
                  <a:schemeClr val="bg1"/>
                </a:solidFill>
              </a:rPr>
              <a:t>Wojewódzki Urząd Pracy w Szczecinie</a:t>
            </a: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611188" y="1052513"/>
            <a:ext cx="7993062" cy="0"/>
          </a:xfrm>
          <a:prstGeom prst="line">
            <a:avLst/>
          </a:prstGeom>
          <a:noFill/>
          <a:ln w="25400">
            <a:solidFill>
              <a:srgbClr val="24496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l-PL"/>
          </a:p>
        </p:txBody>
      </p:sp>
      <p:pic>
        <p:nvPicPr>
          <p:cNvPr id="1030" name="Picture 14" descr="listownik_PO_K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71550" y="149225"/>
            <a:ext cx="7272338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pokl@wup.p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poklkoszalin@wup.pl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info_szczecin@roefs.p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info_koszalin@roefs.pl" TargetMode="External"/><Relationship Id="rId4" Type="http://schemas.openxmlformats.org/officeDocument/2006/relationships/hyperlink" Target="mailto:pokl@wup.pl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"/>
          <p:cNvSpPr>
            <a:spLocks noChangeArrowheads="1"/>
          </p:cNvSpPr>
          <p:nvPr/>
        </p:nvSpPr>
        <p:spPr bwMode="auto">
          <a:xfrm>
            <a:off x="684213" y="1700213"/>
            <a:ext cx="7848600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l-PL" sz="1600" dirty="0"/>
          </a:p>
          <a:p>
            <a:pPr algn="ctr"/>
            <a:endParaRPr lang="pl-PL" sz="1600" dirty="0"/>
          </a:p>
          <a:p>
            <a:pPr algn="ctr"/>
            <a:endParaRPr lang="pl-PL" sz="1600" dirty="0"/>
          </a:p>
          <a:p>
            <a:pPr algn="ctr"/>
            <a:r>
              <a:rPr lang="pl-PL" sz="3200" b="1" dirty="0"/>
              <a:t>Spotkanie informacyjne</a:t>
            </a:r>
          </a:p>
          <a:p>
            <a:pPr algn="ctr"/>
            <a:endParaRPr lang="pl-PL" sz="1600" dirty="0"/>
          </a:p>
          <a:p>
            <a:pPr algn="ctr"/>
            <a:endParaRPr lang="pl-PL" sz="2000" b="1" dirty="0"/>
          </a:p>
          <a:p>
            <a:pPr algn="ctr"/>
            <a:r>
              <a:rPr lang="pl-PL" sz="2000" b="1" dirty="0"/>
              <a:t>Dokumentacja konkursowa</a:t>
            </a:r>
          </a:p>
          <a:p>
            <a:pPr algn="ctr"/>
            <a:r>
              <a:rPr lang="pl-PL" sz="2000" b="1" dirty="0"/>
              <a:t>Nr </a:t>
            </a:r>
            <a:r>
              <a:rPr lang="pl-PL" sz="2000" b="1" dirty="0" smtClean="0"/>
              <a:t>1/8.1.1/11</a:t>
            </a:r>
            <a:endParaRPr lang="pl-PL" sz="2000" b="1" dirty="0"/>
          </a:p>
          <a:p>
            <a:pPr algn="ctr"/>
            <a:endParaRPr lang="pl-PL" sz="2000" b="1" dirty="0"/>
          </a:p>
          <a:p>
            <a:pPr algn="ctr"/>
            <a:endParaRPr lang="pl-PL" sz="2000" b="1" dirty="0"/>
          </a:p>
          <a:p>
            <a:pPr algn="ctr"/>
            <a:endParaRPr lang="pl-PL" sz="2000" b="1" dirty="0"/>
          </a:p>
          <a:p>
            <a:pPr algn="ctr"/>
            <a:endParaRPr lang="pl-PL" sz="2000" b="1" dirty="0"/>
          </a:p>
          <a:p>
            <a:pPr algn="ctr"/>
            <a:r>
              <a:rPr lang="pl-PL" sz="1600" b="1" dirty="0"/>
              <a:t>Szczecin, </a:t>
            </a:r>
            <a:r>
              <a:rPr lang="pl-PL" sz="1600" b="1" dirty="0" smtClean="0"/>
              <a:t>20 maja </a:t>
            </a:r>
            <a:r>
              <a:rPr lang="pl-PL" sz="1600" b="1" dirty="0"/>
              <a:t>2011 r.</a:t>
            </a:r>
            <a:endParaRPr lang="pl-PL" sz="1400" b="1" dirty="0"/>
          </a:p>
        </p:txBody>
      </p:sp>
      <p:sp>
        <p:nvSpPr>
          <p:cNvPr id="2051" name="pole tekstowe 2"/>
          <p:cNvSpPr txBox="1">
            <a:spLocks noChangeArrowheads="1"/>
          </p:cNvSpPr>
          <p:nvPr/>
        </p:nvSpPr>
        <p:spPr bwMode="auto">
          <a:xfrm>
            <a:off x="214313" y="5857875"/>
            <a:ext cx="8715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400"/>
              <a:t>Spotkanie współfinansowane ze środków Unii Europejskiej – Europejskiego Funduszu Społecznego            w ramach Pomocy Technicznej Programu Operacyjnego Kapitał Ludzki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endParaRPr lang="pl-PL" dirty="0" smtClean="0"/>
          </a:p>
          <a:p>
            <a:pPr algn="just">
              <a:buAutoNum type="arabicPeriod" startAt="4"/>
            </a:pPr>
            <a:endParaRPr lang="pl-PL" i="1" dirty="0" smtClean="0">
              <a:latin typeface="+mj-lt"/>
            </a:endParaRPr>
          </a:p>
          <a:p>
            <a:pPr algn="just">
              <a:buNone/>
            </a:pPr>
            <a:r>
              <a:rPr lang="pl-PL" i="1" dirty="0" smtClean="0">
                <a:latin typeface="+mj-lt"/>
              </a:rPr>
              <a:t>5.	W przypadku obejmowania wsparciem osób fizycznych prowadzących jednoosobową działalność gospodarczą lub przedsiębiorców - właścicieli wkład prywatny może być wnoszony wyłącznie w formie pieniężnej. (stosuje się do typu projektów nr 1); </a:t>
            </a:r>
          </a:p>
          <a:p>
            <a:pPr algn="just">
              <a:buNone/>
            </a:pPr>
            <a:endParaRPr lang="pl-PL" i="1" dirty="0" smtClean="0">
              <a:latin typeface="+mj-lt"/>
            </a:endParaRPr>
          </a:p>
          <a:p>
            <a:pPr algn="just">
              <a:buAutoNum type="arabicPeriod" startAt="6"/>
            </a:pPr>
            <a:r>
              <a:rPr lang="pl-PL" i="1" dirty="0" smtClean="0">
                <a:latin typeface="+mj-lt"/>
              </a:rPr>
              <a:t>Projekt jest skierowany do grup docelowych z obszaru województwa zachodniopomorskiego (osób fizycznych, które uczą się, pracują lub zamieszkują </a:t>
            </a:r>
            <a:br>
              <a:rPr lang="pl-PL" i="1" dirty="0" smtClean="0">
                <a:latin typeface="+mj-lt"/>
              </a:rPr>
            </a:br>
            <a:r>
              <a:rPr lang="pl-PL" i="1" dirty="0" smtClean="0">
                <a:latin typeface="+mj-lt"/>
              </a:rPr>
              <a:t>na obszarze województwa zachodniopomorskiego w rozumieniu przepisów Kodeksu Cywilnego, w przypadku innych podmiotów, posiadają one jednostkę organizacyjną na obszarze województwa zachodniopomorskiego). (stosuje się do wszystkich typów projektów); </a:t>
            </a:r>
          </a:p>
          <a:p>
            <a:endParaRPr lang="pl-PL" dirty="0" smtClean="0"/>
          </a:p>
          <a:p>
            <a:pPr algn="just">
              <a:buNone/>
            </a:pPr>
            <a:r>
              <a:rPr lang="pl-PL" dirty="0" smtClean="0">
                <a:latin typeface="+mj-lt"/>
              </a:rPr>
              <a:t>7. 	Zakres doradztwa udzielanego w projekcie nie pokrywa się z zakresem doradztwa, na które przedsiębiorstwo otrzymało już wsparcie w ramach Poddziałania 1.3.1 RPO WZ. </a:t>
            </a:r>
            <a:r>
              <a:rPr lang="pl-PL" i="1" dirty="0" smtClean="0">
                <a:latin typeface="+mj-lt"/>
              </a:rPr>
              <a:t>(stosuje się do typu projektów nr 2); </a:t>
            </a:r>
          </a:p>
          <a:p>
            <a:pPr algn="just">
              <a:buAutoNum type="arabicPeriod" startAt="6"/>
            </a:pPr>
            <a:endParaRPr lang="pl-PL" i="1" dirty="0" smtClean="0">
              <a:latin typeface="+mj-lt"/>
            </a:endParaRPr>
          </a:p>
          <a:p>
            <a:pPr algn="just">
              <a:buFontTx/>
              <a:buAutoNum type="arabicPeriod" startAt="5"/>
              <a:defRPr/>
            </a:pPr>
            <a:endParaRPr lang="pl-PL" dirty="0" smtClean="0">
              <a:latin typeface="+mj-lt"/>
            </a:endParaRPr>
          </a:p>
          <a:p>
            <a:pPr algn="just">
              <a:buFontTx/>
              <a:buAutoNum type="arabicPeriod" startAt="5"/>
              <a:defRPr/>
            </a:pPr>
            <a:endParaRPr lang="pl-PL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algn="just">
              <a:buAutoNum type="arabicPeriod" startAt="8"/>
            </a:pPr>
            <a:r>
              <a:rPr lang="pl-PL" dirty="0" smtClean="0">
                <a:latin typeface="+mj-lt"/>
              </a:rPr>
              <a:t>Wnioskodawca nie otrzymał pomocy z innych programów operacyjnych w odniesieniu do tych samych wydatków kwalifikowanych związanych z danym projektem, </a:t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a uczestnikiem projektu nie jest uczestnik Działania 6.2 Promocja Przedsiębiorczości i samozatrudnienia lub Poddziałania 8.1.2 Wsparcie procesów adaptacyjnych </a:t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i modernizacyjnych w regionie otrzymujący wsparcie pomostowe. </a:t>
            </a:r>
            <a:r>
              <a:rPr lang="pl-PL" i="1" dirty="0" smtClean="0">
                <a:latin typeface="+mj-lt"/>
              </a:rPr>
              <a:t>(stosuje się do typu projektów nr 2); </a:t>
            </a:r>
          </a:p>
          <a:p>
            <a:pPr algn="just">
              <a:buAutoNum type="arabicPeriod" startAt="8"/>
            </a:pPr>
            <a:endParaRPr lang="pl-PL" i="1" dirty="0" smtClean="0">
              <a:latin typeface="+mj-lt"/>
            </a:endParaRPr>
          </a:p>
          <a:p>
            <a:pPr algn="just">
              <a:buAutoNum type="arabicPeriod" startAt="8"/>
            </a:pPr>
            <a:r>
              <a:rPr lang="pl-PL" i="1" dirty="0" smtClean="0">
                <a:latin typeface="+mj-lt"/>
              </a:rPr>
              <a:t>Projektodawca w okresie realizacji projektu prowadzi biuro projektu (lub posiada siedzibę, filię, delegaturę, oddział czy inną prawnie dozwoloną formę organizacyjną działalności podmiotu) na terenie województwa zachodniopomorskiego z możliwością udostępnienia pełnej dokumentacji wdrażanego projektu oraz zapewniające uczestnikom projektu możliwość osobistego kontaktu z kadrą projektu. (stosuje się </a:t>
            </a:r>
            <a:br>
              <a:rPr lang="pl-PL" i="1" dirty="0" smtClean="0">
                <a:latin typeface="+mj-lt"/>
              </a:rPr>
            </a:br>
            <a:r>
              <a:rPr lang="pl-PL" i="1" dirty="0" smtClean="0">
                <a:latin typeface="+mj-lt"/>
              </a:rPr>
              <a:t>do wszystkich typów projektów); </a:t>
            </a:r>
          </a:p>
          <a:p>
            <a:endParaRPr lang="pl-PL" dirty="0"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i="1" dirty="0" smtClean="0">
                <a:latin typeface="+mj-lt"/>
              </a:rPr>
              <a:t>10. 	Projekt zapewnia dodatkowo, obowiązkowo poza innymi szkoleniami, moduł poświęcony na szkolenia dla kadry kierowniczej z zakresu stasowania i wdrożenia jednej lub kilku z następujących strategii zarządzania: </a:t>
            </a:r>
            <a:r>
              <a:rPr lang="pl-PL" i="1" dirty="0" err="1" smtClean="0">
                <a:latin typeface="+mj-lt"/>
              </a:rPr>
              <a:t>intermentoring</a:t>
            </a:r>
            <a:r>
              <a:rPr lang="pl-PL" i="1" dirty="0" smtClean="0">
                <a:latin typeface="+mj-lt"/>
              </a:rPr>
              <a:t>; </a:t>
            </a:r>
            <a:r>
              <a:rPr lang="pl-PL" i="1" dirty="0" err="1" smtClean="0">
                <a:latin typeface="+mj-lt"/>
              </a:rPr>
              <a:t>coaching</a:t>
            </a:r>
            <a:r>
              <a:rPr lang="pl-PL" i="1" dirty="0" smtClean="0">
                <a:latin typeface="+mj-lt"/>
              </a:rPr>
              <a:t>; zarządzanie różnorodnością, w tym w szczególności kontekście wieku oraz płci pracowników, a także szkolenia z zakresu zmniejszania obszarów dyskryminacji pracowników ze względu na wiek i płeć. (stosuje się do typu projektów nr 1); </a:t>
            </a:r>
          </a:p>
          <a:p>
            <a:pPr algn="just">
              <a:buNone/>
            </a:pPr>
            <a:endParaRPr lang="pl-PL" i="1" dirty="0" smtClean="0">
              <a:latin typeface="+mj-lt"/>
            </a:endParaRPr>
          </a:p>
          <a:p>
            <a:pPr algn="just">
              <a:buNone/>
            </a:pPr>
            <a:r>
              <a:rPr lang="pl-PL" i="1" dirty="0" smtClean="0">
                <a:latin typeface="+mj-lt"/>
              </a:rPr>
              <a:t>11. 	Projekt jest skierowany do przedsiębiorstw i ich pracowników działających </a:t>
            </a:r>
            <a:br>
              <a:rPr lang="pl-PL" i="1" dirty="0" smtClean="0">
                <a:latin typeface="+mj-lt"/>
              </a:rPr>
            </a:br>
            <a:r>
              <a:rPr lang="pl-PL" i="1" dirty="0" smtClean="0">
                <a:latin typeface="+mj-lt"/>
              </a:rPr>
              <a:t>w branżach stanowiących szansę rozwoju województwa, tj.: przemysłu drzewno - meblarskiego, logistyczno - spedycyjnych, sektora turystycznego, obsługi portów, spożywczego (w tym przetwórstwa), sektora ICT, energetyki odnawialnej, branży budowlano - montażowej, przemysłu chemicznego. (stosuje się do wszystkich typów projektów); </a:t>
            </a:r>
          </a:p>
          <a:p>
            <a:pPr algn="just"/>
            <a:endParaRPr lang="pl-PL" dirty="0">
              <a:latin typeface="+mj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448300"/>
          </a:xfrm>
        </p:spPr>
        <p:txBody>
          <a:bodyPr/>
          <a:lstStyle/>
          <a:p>
            <a:pPr algn="just">
              <a:buFontTx/>
              <a:buNone/>
              <a:defRPr/>
            </a:pPr>
            <a:endParaRPr lang="pl-PL" b="1" dirty="0" smtClean="0">
              <a:latin typeface="+mj-lt"/>
              <a:cs typeface="Arial" charset="0"/>
            </a:endParaRPr>
          </a:p>
          <a:p>
            <a:pPr algn="just">
              <a:buFontTx/>
              <a:buNone/>
              <a:defRPr/>
            </a:pPr>
            <a:r>
              <a:rPr lang="pl-PL" b="1" dirty="0" smtClean="0">
                <a:latin typeface="+mj-lt"/>
                <a:cs typeface="Arial" charset="0"/>
              </a:rPr>
              <a:t>Szczegółowe </a:t>
            </a:r>
            <a:r>
              <a:rPr lang="pl-PL" b="1" dirty="0" smtClean="0">
                <a:solidFill>
                  <a:srgbClr val="FF0000"/>
                </a:solidFill>
                <a:latin typeface="+mj-lt"/>
                <a:cs typeface="Arial" charset="0"/>
              </a:rPr>
              <a:t>kryteria strategiczne </a:t>
            </a:r>
            <a:r>
              <a:rPr lang="pl-PL" b="1" dirty="0" smtClean="0">
                <a:latin typeface="+mj-lt"/>
                <a:cs typeface="Arial" charset="0"/>
              </a:rPr>
              <a:t>(premia punktowa - kryterium fakultatywne) :</a:t>
            </a:r>
          </a:p>
          <a:p>
            <a:pPr algn="just">
              <a:buFontTx/>
              <a:buNone/>
              <a:defRPr/>
            </a:pPr>
            <a:endParaRPr lang="pl-PL" dirty="0" smtClean="0">
              <a:latin typeface="+mj-lt"/>
              <a:cs typeface="Arial" pitchFamily="34" charset="0"/>
            </a:endParaRPr>
          </a:p>
          <a:p>
            <a:pPr algn="just">
              <a:buAutoNum type="arabicPeriod"/>
            </a:pPr>
            <a:r>
              <a:rPr lang="pl-PL" dirty="0" smtClean="0">
                <a:latin typeface="+mj-lt"/>
              </a:rPr>
              <a:t>Projekt obejmuje wsparciem przedsiębiorstwa z obszarów wiejskich (wg definicji GUS) lub gmin o najtrudniejszej sytuacji ekonomicznej wymagających szczególnego wsparcia i konieczności aktywizacji lokalnych przedsiębiorstw (wg załącznika nr 6 </a:t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do RPO). </a:t>
            </a:r>
          </a:p>
          <a:p>
            <a:pPr algn="just">
              <a:buNone/>
            </a:pPr>
            <a:r>
              <a:rPr lang="pl-PL" b="1" dirty="0" smtClean="0">
                <a:latin typeface="+mj-lt"/>
              </a:rPr>
              <a:t>Waga punktowa: 10 </a:t>
            </a:r>
          </a:p>
          <a:p>
            <a:pPr algn="just">
              <a:buNone/>
            </a:pPr>
            <a:r>
              <a:rPr lang="pl-PL" b="1" dirty="0" smtClean="0">
                <a:latin typeface="+mj-lt"/>
              </a:rPr>
              <a:t>Stosuje się do typu projektów nr 1, 2 </a:t>
            </a:r>
          </a:p>
          <a:p>
            <a:pPr algn="just">
              <a:buNone/>
            </a:pPr>
            <a:endParaRPr lang="pl-PL" dirty="0" smtClean="0">
              <a:latin typeface="+mj-lt"/>
            </a:endParaRPr>
          </a:p>
          <a:p>
            <a:pPr algn="just">
              <a:buNone/>
            </a:pPr>
            <a:r>
              <a:rPr lang="pl-PL" dirty="0" smtClean="0">
                <a:latin typeface="+mj-lt"/>
              </a:rPr>
              <a:t>2.   	Projekt będzie realizowany dla konkretnych przedsiębiorstw wymienionych </a:t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we wniosku, realizując tym samym konkretne potrzeby przedsiębiorców lub Beneficjent będzie jednocześnie odbiorcą pomocy publicznej. </a:t>
            </a:r>
          </a:p>
          <a:p>
            <a:pPr algn="just">
              <a:buNone/>
            </a:pPr>
            <a:r>
              <a:rPr lang="pl-PL" b="1" dirty="0" smtClean="0">
                <a:latin typeface="+mj-lt"/>
              </a:rPr>
              <a:t>Waga punktowa: 20 </a:t>
            </a:r>
          </a:p>
          <a:p>
            <a:pPr algn="just">
              <a:buNone/>
            </a:pPr>
            <a:r>
              <a:rPr lang="pl-PL" b="1" dirty="0" smtClean="0">
                <a:latin typeface="+mj-lt"/>
              </a:rPr>
              <a:t>Stosuje się do typu projektów nr 1, 2 </a:t>
            </a:r>
          </a:p>
          <a:p>
            <a:pPr algn="just">
              <a:buNone/>
            </a:pPr>
            <a:endParaRPr lang="pl-PL" sz="1400" b="1" dirty="0" smtClean="0"/>
          </a:p>
          <a:p>
            <a:pPr algn="just">
              <a:buNone/>
            </a:pPr>
            <a:endParaRPr lang="pl-PL" sz="1400" b="1" dirty="0" smtClean="0"/>
          </a:p>
          <a:p>
            <a:pPr algn="just">
              <a:buNone/>
            </a:pPr>
            <a:endParaRPr lang="pl-PL" sz="1400" dirty="0" smtClean="0"/>
          </a:p>
          <a:p>
            <a:pPr algn="just">
              <a:buFontTx/>
              <a:buNone/>
              <a:defRPr/>
            </a:pPr>
            <a:r>
              <a:rPr lang="pl-PL" dirty="0" smtClean="0">
                <a:latin typeface="+mj-lt"/>
              </a:rPr>
              <a:t>	</a:t>
            </a:r>
          </a:p>
          <a:p>
            <a:pPr algn="just">
              <a:buFontTx/>
              <a:buNone/>
              <a:defRPr/>
            </a:pPr>
            <a:endParaRPr lang="pl-PL" sz="1400" dirty="0" smtClean="0"/>
          </a:p>
          <a:p>
            <a:pPr algn="just">
              <a:buFontTx/>
              <a:buNone/>
              <a:defRPr/>
            </a:pPr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None/>
              <a:defRPr/>
            </a:pPr>
            <a:endParaRPr lang="pl-PL" sz="1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None/>
              <a:defRPr/>
            </a:pPr>
            <a:endParaRPr lang="pl-PL" sz="1400" dirty="0" smtClean="0">
              <a:latin typeface="+mj-lt"/>
              <a:cs typeface="Arial" pitchFamily="34" charset="0"/>
            </a:endParaRPr>
          </a:p>
          <a:p>
            <a:pPr algn="just">
              <a:buFontTx/>
              <a:buNone/>
              <a:defRPr/>
            </a:pPr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None/>
              <a:defRPr/>
            </a:pPr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None/>
              <a:defRPr/>
            </a:pPr>
            <a:r>
              <a:rPr lang="pl-PL" sz="1400" i="1" dirty="0" smtClean="0">
                <a:latin typeface="Arial" pitchFamily="34" charset="0"/>
                <a:cs typeface="Arial" pitchFamily="34" charset="0"/>
              </a:rPr>
              <a:t>	</a:t>
            </a:r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None/>
              <a:defRPr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	</a:t>
            </a:r>
            <a:endParaRPr lang="pl-PL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AutoNum type="arabicPeriod" startAt="3"/>
            </a:pPr>
            <a:r>
              <a:rPr lang="pl-PL" dirty="0" smtClean="0">
                <a:latin typeface="+mj-lt"/>
              </a:rPr>
              <a:t>Projekt zapewnia dodatkowo, poza innymi szkoleniami lub innymi rodzajami doradztwa, szkolenia i doradztwo z jednego lub kilku następujących zakresów: efektywności korzystania z zasobów, energii odnawialnej, działalności badawczo rozwojowej, ochrony środowiska i/lub wykorzystuje rezultaty z PIW EQUAL wypracowane w obszarze zwiększenia zdolności dostosowawczych pracowników </a:t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w wieku 50+ do potrzeb przedsiębiorców. </a:t>
            </a:r>
          </a:p>
          <a:p>
            <a:pPr algn="just">
              <a:buNone/>
            </a:pPr>
            <a:r>
              <a:rPr lang="pl-PL" b="1" dirty="0" smtClean="0">
                <a:latin typeface="+mj-lt"/>
              </a:rPr>
              <a:t>Waga punktowa: 10 </a:t>
            </a:r>
          </a:p>
          <a:p>
            <a:pPr algn="just">
              <a:buNone/>
            </a:pPr>
            <a:r>
              <a:rPr lang="pl-PL" b="1" dirty="0" smtClean="0">
                <a:latin typeface="+mj-lt"/>
              </a:rPr>
              <a:t>Stosuje się do typu projektów nr 1, </a:t>
            </a:r>
            <a:r>
              <a:rPr lang="pl-PL" sz="1400" b="1" dirty="0" smtClean="0">
                <a:latin typeface="+mj-lt"/>
              </a:rPr>
              <a:t>2</a:t>
            </a:r>
            <a:endParaRPr lang="pl-PL" b="1" dirty="0">
              <a:latin typeface="+mj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pole tekstowe 1"/>
          <p:cNvSpPr txBox="1">
            <a:spLocks noChangeArrowheads="1"/>
          </p:cNvSpPr>
          <p:nvPr/>
        </p:nvSpPr>
        <p:spPr bwMode="auto">
          <a:xfrm>
            <a:off x="539750" y="1700213"/>
            <a:ext cx="7920038" cy="275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000" b="1" u="sng">
                <a:solidFill>
                  <a:srgbClr val="FF0000"/>
                </a:solidFill>
              </a:rPr>
              <a:t>O czym należy pamiętać:</a:t>
            </a:r>
          </a:p>
          <a:p>
            <a:pPr>
              <a:lnSpc>
                <a:spcPct val="150000"/>
              </a:lnSpc>
            </a:pPr>
            <a:endParaRPr lang="pl-PL"/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l-PL"/>
              <a:t> GWA 6.4;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l-PL"/>
              <a:t> Dokumentacja konkursowa;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l-PL"/>
              <a:t> Ważne dokumenty;</a:t>
            </a:r>
          </a:p>
          <a:p>
            <a:pPr>
              <a:lnSpc>
                <a:spcPct val="150000"/>
              </a:lnSpc>
            </a:pPr>
            <a:endParaRPr lang="pl-PL"/>
          </a:p>
          <a:p>
            <a:endParaRPr lang="pl-PL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ole tekstowe 1"/>
          <p:cNvSpPr txBox="1">
            <a:spLocks noChangeArrowheads="1"/>
          </p:cNvSpPr>
          <p:nvPr/>
        </p:nvSpPr>
        <p:spPr bwMode="auto">
          <a:xfrm>
            <a:off x="1258888" y="2205038"/>
            <a:ext cx="626586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l-PL" sz="2800" b="1"/>
          </a:p>
          <a:p>
            <a:pPr algn="ctr"/>
            <a:endParaRPr lang="pl-PL" sz="2800" b="1"/>
          </a:p>
          <a:p>
            <a:pPr algn="ctr"/>
            <a:r>
              <a:rPr lang="pl-PL" sz="2800" b="1"/>
              <a:t>Generator Wniosków Aplikacyjnych - wersja 6.4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125538"/>
            <a:ext cx="8964613" cy="63182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Punkt 3.1 Uzasadnienie potrzeby realizacji i cele projektu</a:t>
            </a:r>
          </a:p>
        </p:txBody>
      </p:sp>
      <p:pic>
        <p:nvPicPr>
          <p:cNvPr id="16387" name="Picture 10"/>
          <p:cNvPicPr>
            <a:picLocks noChangeAspect="1" noChangeArrowheads="1"/>
          </p:cNvPicPr>
          <p:nvPr/>
        </p:nvPicPr>
        <p:blipFill>
          <a:blip r:embed="rId3" cstate="print"/>
          <a:srcRect l="4724" t="12918" r="8563" b="11810"/>
          <a:stretch>
            <a:fillRect/>
          </a:stretch>
        </p:blipFill>
        <p:spPr bwMode="auto">
          <a:xfrm>
            <a:off x="323850" y="1773238"/>
            <a:ext cx="849788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5538"/>
            <a:ext cx="8229600" cy="8636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Punkt 3.2 </a:t>
            </a:r>
            <a:r>
              <a:rPr lang="pl-PL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Grupy docelowe</a:t>
            </a:r>
          </a:p>
        </p:txBody>
      </p:sp>
      <p:pic>
        <p:nvPicPr>
          <p:cNvPr id="17411" name="Picture 12"/>
          <p:cNvPicPr>
            <a:picLocks noChangeAspect="1" noChangeArrowheads="1"/>
          </p:cNvPicPr>
          <p:nvPr/>
        </p:nvPicPr>
        <p:blipFill>
          <a:blip r:embed="rId3" cstate="print"/>
          <a:srcRect l="4134" t="34695" r="5315" b="40970"/>
          <a:stretch>
            <a:fillRect/>
          </a:stretch>
        </p:blipFill>
        <p:spPr bwMode="auto">
          <a:xfrm>
            <a:off x="395288" y="2133600"/>
            <a:ext cx="8280400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96975"/>
            <a:ext cx="8229600" cy="63341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Punkt 3.3 </a:t>
            </a:r>
            <a:r>
              <a:rPr lang="pl-PL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Zadania</a:t>
            </a:r>
            <a:r>
              <a:rPr lang="pl-PL" sz="3000" b="1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18435" name="Picture 7"/>
          <p:cNvPicPr>
            <a:picLocks noChangeAspect="1" noChangeArrowheads="1"/>
          </p:cNvPicPr>
          <p:nvPr/>
        </p:nvPicPr>
        <p:blipFill>
          <a:blip r:embed="rId3" cstate="print"/>
          <a:srcRect l="2658" t="28421" r="3839" b="33957"/>
          <a:stretch>
            <a:fillRect/>
          </a:stretch>
        </p:blipFill>
        <p:spPr bwMode="auto">
          <a:xfrm>
            <a:off x="250825" y="2133600"/>
            <a:ext cx="8569325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 bwMode="auto">
          <a:xfrm>
            <a:off x="428625" y="1928813"/>
            <a:ext cx="8229600" cy="35718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200" dirty="0" smtClean="0"/>
              <a:t>Stan wdrażania </a:t>
            </a:r>
            <a:br>
              <a:rPr lang="pl-PL" sz="3200" dirty="0" smtClean="0"/>
            </a:br>
            <a:r>
              <a:rPr lang="pl-PL" sz="3200" dirty="0" smtClean="0"/>
              <a:t>Programu Operacyjnego Kapitał Ludzki</a:t>
            </a:r>
            <a:br>
              <a:rPr lang="pl-PL" sz="3200" dirty="0" smtClean="0"/>
            </a:br>
            <a:r>
              <a:rPr lang="pl-PL" sz="3200" dirty="0" smtClean="0"/>
              <a:t>w województwie zachodniopomorskim</a:t>
            </a:r>
            <a:r>
              <a:rPr lang="pl-PL" sz="2400" i="1" dirty="0" smtClean="0"/>
              <a:t/>
            </a:r>
            <a:br>
              <a:rPr lang="pl-PL" sz="2400" i="1" dirty="0" smtClean="0"/>
            </a:br>
            <a:r>
              <a:rPr lang="pl-PL" sz="2400" i="1" dirty="0" smtClean="0"/>
              <a:t/>
            </a:r>
            <a:br>
              <a:rPr lang="pl-PL" sz="2400" i="1" dirty="0" smtClean="0"/>
            </a:br>
            <a:r>
              <a:rPr lang="pl-PL" sz="2400" i="1" dirty="0" smtClean="0"/>
              <a:t/>
            </a:r>
            <a:br>
              <a:rPr lang="pl-PL" sz="2400" i="1" dirty="0" smtClean="0"/>
            </a:br>
            <a:r>
              <a:rPr lang="pl-PL" sz="2400" i="1" dirty="0" smtClean="0"/>
              <a:t/>
            </a:r>
            <a:br>
              <a:rPr lang="pl-PL" sz="2400" i="1" dirty="0" smtClean="0"/>
            </a:br>
            <a:r>
              <a:rPr lang="pl-PL" sz="1800" i="1" dirty="0" smtClean="0"/>
              <a:t>Stan na dzień 31.03.2011 r.</a:t>
            </a:r>
            <a:r>
              <a:rPr lang="pl-PL" sz="2400" i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5538"/>
            <a:ext cx="8229600" cy="503237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Punkt 3.4 Ryzyko nieosiągnięcia założeń projektu</a:t>
            </a:r>
          </a:p>
        </p:txBody>
      </p:sp>
      <p:pic>
        <p:nvPicPr>
          <p:cNvPr id="19459" name="Picture 5"/>
          <p:cNvPicPr>
            <a:picLocks noChangeAspect="1" noChangeArrowheads="1"/>
          </p:cNvPicPr>
          <p:nvPr/>
        </p:nvPicPr>
        <p:blipFill>
          <a:blip r:embed="rId3" cstate="print"/>
          <a:srcRect l="2362" t="30635" r="3543" b="9966"/>
          <a:stretch>
            <a:fillRect/>
          </a:stretch>
        </p:blipFill>
        <p:spPr bwMode="auto">
          <a:xfrm>
            <a:off x="395288" y="1700213"/>
            <a:ext cx="8208962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96975"/>
            <a:ext cx="8229600" cy="63341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Punkt 3.5 Oddziaływanie projektu</a:t>
            </a:r>
          </a:p>
        </p:txBody>
      </p:sp>
      <p:sp>
        <p:nvSpPr>
          <p:cNvPr id="20483" name="Text Box 13"/>
          <p:cNvSpPr txBox="1">
            <a:spLocks noChangeArrowheads="1"/>
          </p:cNvSpPr>
          <p:nvPr/>
        </p:nvSpPr>
        <p:spPr bwMode="auto">
          <a:xfrm>
            <a:off x="1258888" y="1268413"/>
            <a:ext cx="67691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l-PL"/>
          </a:p>
        </p:txBody>
      </p:sp>
      <p:pic>
        <p:nvPicPr>
          <p:cNvPr id="20484" name="Picture 23"/>
          <p:cNvPicPr>
            <a:picLocks noChangeAspect="1" noChangeArrowheads="1"/>
          </p:cNvPicPr>
          <p:nvPr/>
        </p:nvPicPr>
        <p:blipFill>
          <a:blip r:embed="rId3" cstate="print"/>
          <a:srcRect l="2362" t="28421" r="3543" b="46136"/>
          <a:stretch>
            <a:fillRect/>
          </a:stretch>
        </p:blipFill>
        <p:spPr bwMode="auto">
          <a:xfrm>
            <a:off x="395288" y="1989138"/>
            <a:ext cx="8280400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5538"/>
            <a:ext cx="8229600" cy="57467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l-PL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Punkty 3.6 i 3.7</a:t>
            </a:r>
          </a:p>
        </p:txBody>
      </p:sp>
      <p:pic>
        <p:nvPicPr>
          <p:cNvPr id="21507" name="Picture 4"/>
          <p:cNvPicPr>
            <a:picLocks noChangeAspect="1" noChangeArrowheads="1"/>
          </p:cNvPicPr>
          <p:nvPr/>
        </p:nvPicPr>
        <p:blipFill>
          <a:blip r:embed="rId3" cstate="print"/>
          <a:srcRect l="5315" t="19193" r="7382" b="10704"/>
          <a:stretch>
            <a:fillRect/>
          </a:stretch>
        </p:blipFill>
        <p:spPr bwMode="auto">
          <a:xfrm>
            <a:off x="395288" y="1773238"/>
            <a:ext cx="82804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1285875" y="5857875"/>
            <a:ext cx="6697663" cy="642938"/>
          </a:xfrm>
          <a:prstGeom prst="rect">
            <a:avLst/>
          </a:prstGeom>
          <a:noFill/>
          <a:ln w="9360">
            <a:solidFill>
              <a:srgbClr val="C3CBEB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marL="169863" indent="-169863" algn="ctr">
              <a:buClr>
                <a:srgbClr val="333399"/>
              </a:buClr>
              <a:buFont typeface="Arial" charset="0"/>
              <a:buNone/>
              <a:tabLst>
                <a:tab pos="169863" algn="l"/>
                <a:tab pos="895350" algn="l"/>
                <a:tab pos="1809750" algn="l"/>
                <a:tab pos="2724150" algn="l"/>
                <a:tab pos="3638550" algn="l"/>
                <a:tab pos="4552950" algn="l"/>
                <a:tab pos="5467350" algn="l"/>
                <a:tab pos="6381750" algn="l"/>
                <a:tab pos="7296150" algn="l"/>
                <a:tab pos="8210550" algn="l"/>
                <a:tab pos="9124950" algn="l"/>
                <a:tab pos="10039350" algn="l"/>
                <a:tab pos="10317163" algn="l"/>
                <a:tab pos="10766425" algn="l"/>
                <a:tab pos="10769600" algn="l"/>
                <a:tab pos="10772775" algn="l"/>
                <a:tab pos="10775950" algn="l"/>
                <a:tab pos="10779125" algn="l"/>
              </a:tabLst>
            </a:pPr>
            <a:r>
              <a:rPr lang="en-GB" sz="1600" b="1"/>
              <a:t>Punkt</a:t>
            </a:r>
            <a:r>
              <a:rPr lang="pl-PL" sz="1600" b="1"/>
              <a:t> </a:t>
            </a:r>
            <a:r>
              <a:rPr lang="en-GB" sz="1600" b="1"/>
              <a:t> Konsultacyjny EFS</a:t>
            </a:r>
            <a:r>
              <a:rPr lang="en-GB" sz="1600"/>
              <a:t> działa w godzinach: </a:t>
            </a:r>
            <a:br>
              <a:rPr lang="en-GB" sz="1600"/>
            </a:br>
            <a:r>
              <a:rPr lang="en-GB" sz="1600"/>
              <a:t>9.00 – 15.00 od poniedziałku do piątku</a:t>
            </a:r>
            <a:r>
              <a:rPr lang="en-GB" sz="1400"/>
              <a:t>	</a:t>
            </a: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1079500" y="1071563"/>
            <a:ext cx="7021513" cy="464343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b="1" u="sng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b="1" u="sng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b="1" u="sng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b="1" u="sng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b="1" u="sng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b="1" u="sng"/>
              <a:t>Dodatkowych informacji udziela</a:t>
            </a:r>
            <a:r>
              <a:rPr lang="pl-PL" b="1" u="sng"/>
              <a:t>ją</a:t>
            </a:r>
            <a:r>
              <a:rPr lang="en-GB" b="1" u="sng"/>
              <a:t>:</a:t>
            </a: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/>
              <a:t> </a:t>
            </a: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b="1">
                <a:solidFill>
                  <a:srgbClr val="FF0000"/>
                </a:solidFill>
              </a:rPr>
              <a:t>Punkt Konsultacyjny EFS</a:t>
            </a:r>
            <a:endParaRPr lang="en-GB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sz="1600"/>
              <a:t>Wojewódzki Urz</a:t>
            </a:r>
            <a:r>
              <a:rPr lang="pl-PL" sz="1600"/>
              <a:t>ą</a:t>
            </a:r>
            <a:r>
              <a:rPr lang="en-GB" sz="1600"/>
              <a:t>d Pracy w Szczecinie</a:t>
            </a:r>
            <a:br>
              <a:rPr lang="en-GB" sz="1600"/>
            </a:br>
            <a:r>
              <a:rPr lang="en-GB" sz="1600"/>
              <a:t>ul. </a:t>
            </a:r>
            <a:r>
              <a:rPr lang="pl-PL" sz="1600"/>
              <a:t>A. </a:t>
            </a:r>
            <a:r>
              <a:rPr lang="en-GB" sz="1600"/>
              <a:t>Mickiewicza 41</a:t>
            </a:r>
            <a:endParaRPr lang="pl-PL" sz="1600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sz="1600"/>
              <a:t>tel. 91 42 56 163/164</a:t>
            </a: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sz="1600"/>
              <a:t> e-mail: </a:t>
            </a:r>
            <a:r>
              <a:rPr lang="en-GB" sz="1600" b="1" i="1">
                <a:hlinkClick r:id="rId3"/>
              </a:rPr>
              <a:t>pokl@wup.pl</a:t>
            </a:r>
            <a:endParaRPr lang="pl-PL" sz="1600" b="1" i="1">
              <a:hlinkClick r:id="rId3"/>
            </a:endParaRP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sz="300">
              <a:solidFill>
                <a:srgbClr val="301800"/>
              </a:solidFill>
              <a:hlinkClick r:id="rId3"/>
            </a:endParaRP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pl-PL" sz="1400" b="1">
                <a:solidFill>
                  <a:srgbClr val="301800"/>
                </a:solidFill>
                <a:hlinkClick r:id="rId3"/>
              </a:rPr>
              <a:t>www.pokl.wup.pl</a:t>
            </a:r>
            <a:endParaRPr lang="en-GB" sz="1400" b="1">
              <a:solidFill>
                <a:srgbClr val="301800"/>
              </a:solidFill>
              <a:hlinkClick r:id="rId3"/>
            </a:endParaRP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pl-PL"/>
              <a:t>o</a:t>
            </a:r>
            <a:r>
              <a:rPr lang="en-GB"/>
              <a:t>raz </a:t>
            </a:r>
            <a:endParaRPr lang="pl-PL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b="1">
                <a:solidFill>
                  <a:srgbClr val="FF0000"/>
                </a:solidFill>
              </a:rPr>
              <a:t>Punkt Konsultacyjny EFS </a:t>
            </a:r>
            <a:r>
              <a:rPr lang="en-GB">
                <a:solidFill>
                  <a:srgbClr val="FF0000"/>
                </a:solidFill>
              </a:rPr>
              <a:t> </a:t>
            </a: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pl-PL" sz="1600"/>
              <a:t>Wojewódzki Urząd Pracy - f</a:t>
            </a:r>
            <a:r>
              <a:rPr lang="en-GB" sz="1600"/>
              <a:t>ili</a:t>
            </a:r>
            <a:r>
              <a:rPr lang="pl-PL" sz="1600"/>
              <a:t>a Koszalin</a:t>
            </a:r>
            <a:r>
              <a:rPr lang="en-GB" sz="1600"/>
              <a:t> </a:t>
            </a:r>
            <a:br>
              <a:rPr lang="en-GB" sz="1600"/>
            </a:br>
            <a:r>
              <a:rPr lang="en-GB" sz="1600"/>
              <a:t>ul. Słowiańska 15a</a:t>
            </a:r>
            <a:endParaRPr lang="pl-PL" sz="1600"/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sz="1600"/>
              <a:t>tel. 94 344 50 25/26 </a:t>
            </a: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en-GB" sz="1600"/>
              <a:t>e-mail: </a:t>
            </a:r>
            <a:r>
              <a:rPr lang="en-GB" sz="1600" b="1" i="1">
                <a:hlinkClick r:id="rId4"/>
              </a:rPr>
              <a:t>poklkoszalin@wup.pl</a:t>
            </a:r>
            <a:endParaRPr lang="pl-PL" sz="1600" b="1" i="1">
              <a:hlinkClick r:id="rId4"/>
            </a:endParaRPr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sz="200">
              <a:hlinkClick r:id="rId3"/>
            </a:endParaRPr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r>
              <a:rPr lang="pl-PL" sz="1400" b="1" u="sng">
                <a:hlinkClick r:id="rId3"/>
              </a:rPr>
              <a:t>www.pokl.wup.pl</a:t>
            </a:r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sz="1400" b="1" u="sng">
              <a:hlinkClick r:id="rId3"/>
            </a:endParaRPr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sz="1400" b="1" u="sng">
              <a:hlinkClick r:id="rId3"/>
            </a:endParaRPr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sz="1400" b="1">
              <a:hlinkClick r:id="rId3"/>
            </a:endParaRPr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pl-PL" sz="1400" b="1" u="sng">
              <a:hlinkClick r:id="rId3"/>
            </a:endParaRPr>
          </a:p>
          <a:p>
            <a:pPr marL="333375" indent="-333375" algn="ctr">
              <a:buClr>
                <a:srgbClr val="3333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en-GB" b="1" i="1">
              <a:hlinkClick r:id="rId4"/>
            </a:endParaRPr>
          </a:p>
          <a:p>
            <a:pPr marL="333375" indent="-333375" algn="ctr">
              <a:buClr>
                <a:srgbClr val="009999"/>
              </a:buClr>
              <a:buFont typeface="Arial" charset="0"/>
              <a:buNone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</a:pPr>
            <a:endParaRPr lang="en-GB" b="1" i="1">
              <a:solidFill>
                <a:srgbClr val="009999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143250" y="5500688"/>
            <a:ext cx="292893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1400" b="1" dirty="0">
                <a:solidFill>
                  <a:schemeClr val="accent1">
                    <a:lumMod val="50000"/>
                  </a:schemeClr>
                </a:solidFill>
              </a:rPr>
              <a:t>SKYPE: WUP_SZCZECIN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Prostokąt 1"/>
          <p:cNvSpPr>
            <a:spLocks noChangeArrowheads="1"/>
          </p:cNvSpPr>
          <p:nvPr/>
        </p:nvSpPr>
        <p:spPr bwMode="auto">
          <a:xfrm>
            <a:off x="500063" y="1071563"/>
            <a:ext cx="7786687" cy="786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endParaRPr lang="pl-PL" sz="2400" dirty="0"/>
          </a:p>
          <a:p>
            <a:pPr algn="ctr">
              <a:defRPr/>
            </a:pPr>
            <a:r>
              <a:rPr lang="pl-PL" sz="2000" b="1" dirty="0"/>
              <a:t>Instytucje, które pomogą Państwu przygotować projekt:</a:t>
            </a:r>
          </a:p>
          <a:p>
            <a:pPr algn="ctr">
              <a:defRPr/>
            </a:pPr>
            <a:endParaRPr lang="pl-PL" sz="1600" b="1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pl-PL" sz="1600" b="1" dirty="0">
                <a:solidFill>
                  <a:srgbClr val="FF0000"/>
                </a:solidFill>
              </a:rPr>
              <a:t>Regionalny Ośrodek EFS w Szczecinie</a:t>
            </a:r>
          </a:p>
          <a:p>
            <a:pPr algn="ctr">
              <a:defRPr/>
            </a:pPr>
            <a:r>
              <a:rPr lang="pl-PL" sz="1600" i="1" dirty="0"/>
              <a:t>Zachodniopomorska Agencja Rozwoju Regionalnego</a:t>
            </a:r>
          </a:p>
          <a:p>
            <a:pPr algn="ctr">
              <a:defRPr/>
            </a:pPr>
            <a:r>
              <a:rPr lang="pl-PL" sz="1600" dirty="0"/>
              <a:t>ul. Św. Ducha 2</a:t>
            </a:r>
          </a:p>
          <a:p>
            <a:pPr algn="ctr">
              <a:defRPr/>
            </a:pPr>
            <a:r>
              <a:rPr lang="pl-PL" sz="1600" dirty="0"/>
              <a:t>70-223 Szczecin</a:t>
            </a:r>
          </a:p>
          <a:p>
            <a:pPr algn="ctr">
              <a:defRPr/>
            </a:pPr>
            <a:r>
              <a:rPr lang="pl-PL" sz="1600" dirty="0"/>
              <a:t>tel. 91 432 93 13</a:t>
            </a:r>
          </a:p>
          <a:p>
            <a:pPr algn="ctr">
              <a:defRPr/>
            </a:pPr>
            <a:r>
              <a:rPr lang="pl-PL" sz="1600" dirty="0"/>
              <a:t>e-mail: </a:t>
            </a:r>
            <a:r>
              <a:rPr lang="pl-PL" sz="1600" dirty="0" err="1">
                <a:hlinkClick r:id="rId3"/>
              </a:rPr>
              <a:t>info_szczecin@roefs.pl</a:t>
            </a:r>
            <a:endParaRPr lang="pl-PL" sz="1600" dirty="0"/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/>
            </a:pPr>
            <a:endParaRPr lang="pl-PL" sz="500" b="1" dirty="0">
              <a:solidFill>
                <a:srgbClr val="301800"/>
              </a:solidFill>
              <a:hlinkClick r:id="rId4"/>
            </a:endParaRPr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/>
            </a:pPr>
            <a:r>
              <a:rPr lang="pl-PL" sz="1400" b="1" dirty="0" err="1">
                <a:solidFill>
                  <a:srgbClr val="301800"/>
                </a:solidFill>
                <a:hlinkClick r:id="rId4"/>
              </a:rPr>
              <a:t>www.szczecin.roefs.pl</a:t>
            </a:r>
            <a:endParaRPr lang="pl-PL" sz="1400" b="1" dirty="0">
              <a:solidFill>
                <a:srgbClr val="301800"/>
              </a:solidFill>
              <a:hlinkClick r:id="rId4"/>
            </a:endParaRPr>
          </a:p>
          <a:p>
            <a:pPr algn="ctr">
              <a:defRPr/>
            </a:pPr>
            <a:endParaRPr lang="pl-PL" sz="1600" dirty="0"/>
          </a:p>
          <a:p>
            <a:pPr algn="ctr">
              <a:defRPr/>
            </a:pPr>
            <a:r>
              <a:rPr lang="pl-PL" sz="1600" dirty="0"/>
              <a:t>oraz </a:t>
            </a:r>
          </a:p>
          <a:p>
            <a:pPr algn="ctr">
              <a:defRPr/>
            </a:pPr>
            <a:endParaRPr lang="pl-PL" sz="1600" dirty="0"/>
          </a:p>
          <a:p>
            <a:pPr algn="ctr">
              <a:defRPr/>
            </a:pPr>
            <a:r>
              <a:rPr lang="pl-PL" sz="1600" b="1" dirty="0">
                <a:solidFill>
                  <a:srgbClr val="FF0000"/>
                </a:solidFill>
              </a:rPr>
              <a:t>Regionalny Ośrodek EFS w Koszalinie</a:t>
            </a:r>
          </a:p>
          <a:p>
            <a:pPr algn="ctr">
              <a:defRPr/>
            </a:pPr>
            <a:r>
              <a:rPr lang="pl-PL" sz="1600" i="1" dirty="0"/>
              <a:t>Koszalińska Agencja Rozwoju Regionalnego S.A </a:t>
            </a:r>
          </a:p>
          <a:p>
            <a:pPr algn="ctr">
              <a:defRPr/>
            </a:pPr>
            <a:r>
              <a:rPr lang="pl-PL" sz="1600" dirty="0"/>
              <a:t>ul. Przemysłowa 8</a:t>
            </a:r>
          </a:p>
          <a:p>
            <a:pPr algn="ctr">
              <a:defRPr/>
            </a:pPr>
            <a:r>
              <a:rPr lang="pl-PL" sz="1600" dirty="0"/>
              <a:t>75-216 Koszalin</a:t>
            </a:r>
          </a:p>
          <a:p>
            <a:pPr algn="ctr">
              <a:defRPr/>
            </a:pPr>
            <a:r>
              <a:rPr lang="pl-PL" sz="1600" dirty="0"/>
              <a:t>tel. 94 343 26 33</a:t>
            </a:r>
          </a:p>
          <a:p>
            <a:pPr algn="ctr">
              <a:defRPr/>
            </a:pPr>
            <a:r>
              <a:rPr lang="pl-PL" sz="1600" dirty="0"/>
              <a:t>e-mail: </a:t>
            </a:r>
            <a:r>
              <a:rPr lang="pl-PL" sz="1600" dirty="0" err="1">
                <a:hlinkClick r:id="rId5"/>
              </a:rPr>
              <a:t>info_koszalin@roefs.pl</a:t>
            </a:r>
            <a:endParaRPr lang="pl-PL" sz="1600" dirty="0"/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/>
            </a:pPr>
            <a:endParaRPr lang="pl-PL" sz="500" b="1" dirty="0">
              <a:solidFill>
                <a:srgbClr val="301800"/>
              </a:solidFill>
              <a:hlinkClick r:id="rId4"/>
            </a:endParaRPr>
          </a:p>
          <a:p>
            <a:pPr marL="333375" indent="-333375" algn="ctr">
              <a:buClr>
                <a:srgbClr val="333399"/>
              </a:buCl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/>
            </a:pPr>
            <a:r>
              <a:rPr lang="pl-PL" sz="1400" b="1" dirty="0" err="1">
                <a:solidFill>
                  <a:srgbClr val="301800"/>
                </a:solidFill>
                <a:hlinkClick r:id="rId4"/>
              </a:rPr>
              <a:t>www.koszalin.roefs.pl</a:t>
            </a:r>
            <a:endParaRPr lang="pl-PL" sz="1400" b="1" dirty="0">
              <a:solidFill>
                <a:srgbClr val="301800"/>
              </a:solidFill>
              <a:hlinkClick r:id="rId4"/>
            </a:endParaRPr>
          </a:p>
          <a:p>
            <a:pPr algn="ctr">
              <a:defRPr/>
            </a:pPr>
            <a:endParaRPr lang="pl-PL" sz="1600" dirty="0"/>
          </a:p>
          <a:p>
            <a:pPr>
              <a:defRPr/>
            </a:pPr>
            <a:endParaRPr lang="pl-PL" sz="1600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r>
              <a:rPr lang="pl-PL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pole tekstowe 4"/>
          <p:cNvSpPr txBox="1">
            <a:spLocks noChangeArrowheads="1"/>
          </p:cNvSpPr>
          <p:nvPr/>
        </p:nvSpPr>
        <p:spPr bwMode="auto">
          <a:xfrm>
            <a:off x="214313" y="5857875"/>
            <a:ext cx="8715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400"/>
              <a:t>Spotkanie współfinansowane ze środków Unii Europejskiej – Europejskiego Funduszu Społecznego            w ramach Pomocy Technicznej Programu Operacyjnego Kapitał Ludzki</a:t>
            </a:r>
          </a:p>
        </p:txBody>
      </p:sp>
      <p:sp>
        <p:nvSpPr>
          <p:cNvPr id="24579" name="pole tekstowe 5"/>
          <p:cNvSpPr txBox="1">
            <a:spLocks noChangeArrowheads="1"/>
          </p:cNvSpPr>
          <p:nvPr/>
        </p:nvSpPr>
        <p:spPr bwMode="auto">
          <a:xfrm>
            <a:off x="2143125" y="2714625"/>
            <a:ext cx="47863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3600"/>
              <a:t>Dziękujemy za uwagę!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ole tekstowe 4"/>
          <p:cNvSpPr txBox="1">
            <a:spLocks noChangeArrowheads="1"/>
          </p:cNvSpPr>
          <p:nvPr/>
        </p:nvSpPr>
        <p:spPr bwMode="auto">
          <a:xfrm>
            <a:off x="1428750" y="1143000"/>
            <a:ext cx="5786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/>
              <a:t>Stopień wykorzystania alokacji 2007-2013</a:t>
            </a:r>
          </a:p>
        </p:txBody>
      </p:sp>
      <p:sp>
        <p:nvSpPr>
          <p:cNvPr id="4099" name="pole tekstowe 3"/>
          <p:cNvSpPr txBox="1">
            <a:spLocks noChangeArrowheads="1"/>
          </p:cNvSpPr>
          <p:nvPr/>
        </p:nvSpPr>
        <p:spPr bwMode="auto">
          <a:xfrm>
            <a:off x="539750" y="6381750"/>
            <a:ext cx="46799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800"/>
              <a:t>*Stan na dzień 28.02.2011 r.</a:t>
            </a:r>
          </a:p>
          <a:p>
            <a:r>
              <a:rPr lang="pl-PL" sz="800"/>
              <a:t> r.</a:t>
            </a:r>
          </a:p>
        </p:txBody>
      </p:sp>
      <p:graphicFrame>
        <p:nvGraphicFramePr>
          <p:cNvPr id="5" name="Wykres 4"/>
          <p:cNvGraphicFramePr>
            <a:graphicFrameLocks/>
          </p:cNvGraphicFramePr>
          <p:nvPr/>
        </p:nvGraphicFramePr>
        <p:xfrm>
          <a:off x="179512" y="1556792"/>
          <a:ext cx="878497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l-PL" b="1" dirty="0" smtClean="0">
              <a:latin typeface="Arial" charset="0"/>
            </a:endParaRPr>
          </a:p>
          <a:p>
            <a:pPr algn="ctr">
              <a:buFontTx/>
              <a:buNone/>
            </a:pPr>
            <a:endParaRPr lang="pl-PL" b="1" dirty="0" smtClean="0">
              <a:latin typeface="Arial" charset="0"/>
            </a:endParaRPr>
          </a:p>
          <a:p>
            <a:pPr algn="ctr">
              <a:buFontTx/>
              <a:buNone/>
            </a:pPr>
            <a:endParaRPr lang="pl-PL" b="1" dirty="0" smtClean="0">
              <a:latin typeface="Arial" charset="0"/>
            </a:endParaRPr>
          </a:p>
          <a:p>
            <a:pPr algn="ctr">
              <a:buFontTx/>
              <a:buNone/>
            </a:pPr>
            <a:endParaRPr lang="pl-PL" b="1" dirty="0" smtClean="0">
              <a:latin typeface="Arial" charset="0"/>
            </a:endParaRPr>
          </a:p>
          <a:p>
            <a:pPr algn="ctr">
              <a:buFontTx/>
              <a:buNone/>
            </a:pPr>
            <a:endParaRPr lang="pl-PL" b="1" dirty="0" smtClean="0">
              <a:latin typeface="Arial" charset="0"/>
            </a:endParaRPr>
          </a:p>
          <a:p>
            <a:pPr algn="ctr">
              <a:buFontTx/>
              <a:buNone/>
            </a:pPr>
            <a:r>
              <a:rPr lang="pl-PL" sz="2800" b="1" dirty="0" smtClean="0">
                <a:latin typeface="Arial" charset="0"/>
              </a:rPr>
              <a:t>Konkurs nr 1/8.1.1/11</a:t>
            </a:r>
            <a:endParaRPr lang="pl-PL" sz="28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ymbol zastępczy zawartości 2"/>
          <p:cNvSpPr>
            <a:spLocks noGrp="1"/>
          </p:cNvSpPr>
          <p:nvPr>
            <p:ph idx="1"/>
          </p:nvPr>
        </p:nvSpPr>
        <p:spPr>
          <a:xfrm>
            <a:off x="500062" y="1071562"/>
            <a:ext cx="8643937" cy="4733701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pl-PL" sz="1400" b="1" u="sng" dirty="0" smtClean="0">
              <a:latin typeface="+mj-lt"/>
            </a:endParaRPr>
          </a:p>
          <a:p>
            <a:pPr algn="ctr" eaLnBrk="1" hangingPunct="1">
              <a:buFontTx/>
              <a:buNone/>
              <a:defRPr/>
            </a:pPr>
            <a:endParaRPr lang="pl-PL" sz="1400" b="1" u="sng" dirty="0" smtClean="0">
              <a:latin typeface="+mj-lt"/>
            </a:endParaRPr>
          </a:p>
          <a:p>
            <a:pPr algn="ctr" eaLnBrk="1" hangingPunct="1">
              <a:buFontTx/>
              <a:buNone/>
              <a:defRPr/>
            </a:pPr>
            <a:r>
              <a:rPr lang="pl-PL" sz="2000" b="1" dirty="0" smtClean="0">
                <a:solidFill>
                  <a:srgbClr val="FF0000"/>
                </a:solidFill>
                <a:latin typeface="+mj-lt"/>
              </a:rPr>
              <a:t>Najważniejsze informacje :</a:t>
            </a:r>
          </a:p>
          <a:p>
            <a:pPr eaLnBrk="1" hangingPunct="1">
              <a:defRPr/>
            </a:pPr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smtClean="0">
                <a:latin typeface="+mj-lt"/>
                <a:cs typeface="Arial" pitchFamily="34" charset="0"/>
              </a:rPr>
              <a:t>Konkurs otwarty</a:t>
            </a: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pl-PL" dirty="0" smtClean="0">
                <a:latin typeface="+mj-lt"/>
                <a:cs typeface="Arial" pitchFamily="34" charset="0"/>
              </a:rPr>
              <a:t> Alokacja: </a:t>
            </a:r>
            <a:r>
              <a:rPr lang="pl-PL" dirty="0" smtClean="0">
                <a:latin typeface="+mj-lt"/>
              </a:rPr>
              <a:t>30 000 </a:t>
            </a:r>
            <a:r>
              <a:rPr lang="pl-PL" dirty="0" err="1" smtClean="0">
                <a:latin typeface="+mj-lt"/>
              </a:rPr>
              <a:t>000</a:t>
            </a:r>
            <a:r>
              <a:rPr lang="pl-PL" dirty="0" smtClean="0">
                <a:latin typeface="+mj-lt"/>
              </a:rPr>
              <a:t> zł. </a:t>
            </a: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pl-PL" dirty="0" smtClean="0">
                <a:latin typeface="+mj-lt"/>
                <a:cs typeface="Arial" pitchFamily="34" charset="0"/>
              </a:rPr>
              <a:t> Termin ogłoszenia konkursu: 29.04.2011 r.</a:t>
            </a: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pl-PL" dirty="0" smtClean="0">
                <a:latin typeface="+mj-lt"/>
                <a:cs typeface="Arial" pitchFamily="34" charset="0"/>
              </a:rPr>
              <a:t> Nabór </a:t>
            </a:r>
            <a:r>
              <a:rPr lang="pl-PL" dirty="0" smtClean="0">
                <a:latin typeface="+mj-lt"/>
                <a:cs typeface="Arial" pitchFamily="34" charset="0"/>
              </a:rPr>
              <a:t>wniosków</a:t>
            </a:r>
            <a:r>
              <a:rPr lang="pl-PL" dirty="0" smtClean="0">
                <a:latin typeface="+mj-lt"/>
                <a:cs typeface="Arial" pitchFamily="34" charset="0"/>
              </a:rPr>
              <a:t> </a:t>
            </a:r>
            <a:r>
              <a:rPr lang="pl-PL" dirty="0" smtClean="0">
                <a:latin typeface="+mj-lt"/>
                <a:cs typeface="Arial" pitchFamily="34" charset="0"/>
              </a:rPr>
              <a:t>na posiedzenie KOP:</a:t>
            </a:r>
            <a:endParaRPr lang="pl-PL" dirty="0" smtClean="0">
              <a:latin typeface="+mj-lt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dirty="0" smtClean="0">
                <a:latin typeface="+mj-lt"/>
              </a:rPr>
              <a:t>13 </a:t>
            </a:r>
            <a:r>
              <a:rPr lang="pl-PL" dirty="0" smtClean="0">
                <a:latin typeface="+mj-lt"/>
              </a:rPr>
              <a:t>czerwca 2011 r.– termin złożenia projektu warunkujący przekazanie wniosku do oceny merytorycznej na tym posiedzeniu Komisji upływa z </a:t>
            </a:r>
            <a:r>
              <a:rPr lang="pl-PL" dirty="0" smtClean="0">
                <a:latin typeface="+mj-lt"/>
              </a:rPr>
              <a:t>dniem 25 maja 2011 r. </a:t>
            </a:r>
            <a:endParaRPr lang="pl-PL" dirty="0" smtClean="0">
              <a:latin typeface="+mj-lt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dirty="0" smtClean="0">
                <a:latin typeface="+mj-lt"/>
              </a:rPr>
              <a:t>25 lipca 2011 r.– termin złożenia projektu warunkujący przekazanie wniosku do oceny  merytorycznej na tym posiedzeniu Komisji upływa z dniem 6 lipca 2011 r. </a:t>
            </a: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pl-PL" dirty="0" smtClean="0">
                <a:latin typeface="+mj-lt"/>
                <a:cs typeface="Arial" pitchFamily="34" charset="0"/>
              </a:rPr>
              <a:t> </a:t>
            </a:r>
          </a:p>
          <a:p>
            <a:pPr eaLnBrk="1" hangingPunct="1">
              <a:defRPr/>
            </a:pPr>
            <a:endParaRPr lang="pl-PL" sz="1400" dirty="0" smtClean="0">
              <a:latin typeface="+mj-lt"/>
            </a:endParaRPr>
          </a:p>
          <a:p>
            <a:pPr algn="ctr" eaLnBrk="1" hangingPunct="1">
              <a:buFontTx/>
              <a:buNone/>
              <a:defRPr/>
            </a:pPr>
            <a:endParaRPr lang="pl-PL" sz="1400" b="1" u="sng" dirty="0" smtClean="0">
              <a:solidFill>
                <a:srgbClr val="FF0000"/>
              </a:solidFill>
              <a:latin typeface="+mj-lt"/>
            </a:endParaRPr>
          </a:p>
          <a:p>
            <a:pPr algn="ctr" eaLnBrk="1" hangingPunct="1">
              <a:buFontTx/>
              <a:buNone/>
              <a:defRPr/>
            </a:pPr>
            <a:endParaRPr lang="pl-PL" sz="1400" b="1" u="sng" dirty="0" smtClean="0">
              <a:solidFill>
                <a:srgbClr val="FF0000"/>
              </a:solidFill>
              <a:latin typeface="+mj-lt"/>
            </a:endParaRPr>
          </a:p>
          <a:p>
            <a:pPr>
              <a:buFontTx/>
              <a:buNone/>
              <a:defRPr/>
            </a:pPr>
            <a:endParaRPr lang="pl-PL" sz="1400" b="1" dirty="0" smtClean="0">
              <a:solidFill>
                <a:srgbClr val="FF0000"/>
              </a:solidFill>
              <a:latin typeface="+mj-lt"/>
            </a:endParaRPr>
          </a:p>
          <a:p>
            <a:pPr>
              <a:buFontTx/>
              <a:buNone/>
              <a:defRPr/>
            </a:pPr>
            <a:endParaRPr lang="pl-PL" sz="1400" b="1" dirty="0" smtClean="0">
              <a:solidFill>
                <a:srgbClr val="FF0000"/>
              </a:solidFill>
              <a:latin typeface="+mj-lt"/>
            </a:endParaRPr>
          </a:p>
          <a:p>
            <a:pPr>
              <a:buFontTx/>
              <a:buNone/>
              <a:defRPr/>
            </a:pPr>
            <a:r>
              <a:rPr lang="pl-PL" sz="1400" b="1" dirty="0" smtClean="0">
                <a:solidFill>
                  <a:srgbClr val="FF0000"/>
                </a:solidFill>
                <a:latin typeface="+mj-lt"/>
              </a:rPr>
              <a:t>	</a:t>
            </a:r>
          </a:p>
          <a:p>
            <a:pPr algn="ctr" eaLnBrk="1" hangingPunct="1">
              <a:buFontTx/>
              <a:buNone/>
              <a:defRPr/>
            </a:pPr>
            <a:endParaRPr lang="pl-PL" b="1" u="sng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1500" y="1143000"/>
            <a:ext cx="8001000" cy="4983163"/>
          </a:xfrm>
        </p:spPr>
        <p:txBody>
          <a:bodyPr/>
          <a:lstStyle/>
          <a:p>
            <a:pPr algn="just">
              <a:buFontTx/>
              <a:buNone/>
              <a:defRPr/>
            </a:pPr>
            <a:r>
              <a:rPr lang="pl-PL" sz="1400" dirty="0" smtClean="0">
                <a:latin typeface="+mj-lt"/>
              </a:rPr>
              <a:t>				</a:t>
            </a:r>
            <a:endParaRPr lang="pl-PL" sz="1400" dirty="0" smtClean="0">
              <a:latin typeface="+mj-lt"/>
            </a:endParaRPr>
          </a:p>
          <a:p>
            <a:pPr algn="just">
              <a:buFontTx/>
              <a:buNone/>
              <a:defRPr/>
            </a:pPr>
            <a:r>
              <a:rPr lang="pl-PL" sz="1400" b="1" i="1" dirty="0" smtClean="0">
                <a:solidFill>
                  <a:srgbClr val="FF0000"/>
                </a:solidFill>
                <a:latin typeface="+mj-lt"/>
              </a:rPr>
              <a:t>	</a:t>
            </a:r>
            <a:r>
              <a:rPr lang="pl-PL" sz="1400" b="1" i="1" dirty="0" smtClean="0">
                <a:solidFill>
                  <a:srgbClr val="FF0000"/>
                </a:solidFill>
                <a:latin typeface="+mj-lt"/>
              </a:rPr>
              <a:t>		</a:t>
            </a:r>
            <a:r>
              <a:rPr lang="pl-PL" sz="1800" b="1" i="1" dirty="0" smtClean="0">
                <a:solidFill>
                  <a:srgbClr val="FF0000"/>
                </a:solidFill>
                <a:latin typeface="+mj-lt"/>
              </a:rPr>
              <a:t>Dopuszczalne typy projektów</a:t>
            </a:r>
            <a:endParaRPr lang="pl-PL" sz="1800" b="1" i="1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b="1" dirty="0" smtClean="0"/>
          </a:p>
          <a:p>
            <a:pPr algn="just">
              <a:buNone/>
            </a:pPr>
            <a:r>
              <a:rPr lang="pl-PL" dirty="0" smtClean="0">
                <a:latin typeface="+mj-lt"/>
              </a:rPr>
              <a:t>1.  Ogólne i specjalistyczne szkolenia1 oraz doradztwo związane ze szkoleniami dla kadr zarządzających i pracowników przedsiębiorstw w zakresie m.in.: zarządzania, identyfikacji potrzeb w zakresie kwalifikacji pracowników, organizacji pracy, elastycznych form pracy, wdrażania technologii produkcyjnych przyjaznych środowisku, wykorzystania w prowadzonej działalności technologii informacyjnych </a:t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i komunikacyjnych. </a:t>
            </a:r>
          </a:p>
          <a:p>
            <a:pPr algn="just">
              <a:buNone/>
            </a:pPr>
            <a:endParaRPr lang="pl-PL" dirty="0" smtClean="0">
              <a:latin typeface="+mj-lt"/>
            </a:endParaRPr>
          </a:p>
          <a:p>
            <a:pPr algn="just">
              <a:buNone/>
            </a:pPr>
            <a:r>
              <a:rPr lang="pl-PL" dirty="0" smtClean="0">
                <a:latin typeface="+mj-lt"/>
              </a:rPr>
              <a:t>2.   Doradztwo dla mikro-, małych i średnich przedsiębiorstw (MMŚP), w tym dla osób fizycznych prowadzących działalność gospodarczą, w szczególności w zakresie m.in. ekonomii, finansów, zarządzania zasobami ludzkimi lub rachunkowości </a:t>
            </a:r>
            <a:br>
              <a:rPr lang="pl-PL" dirty="0" smtClean="0">
                <a:latin typeface="+mj-lt"/>
              </a:rPr>
            </a:br>
            <a:r>
              <a:rPr lang="pl-PL" dirty="0" smtClean="0">
                <a:latin typeface="+mj-lt"/>
              </a:rPr>
              <a:t>(z wyłączeniem doradztwa związanego z procesami inwestycyjnymi)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052736"/>
            <a:ext cx="7929562" cy="5019675"/>
          </a:xfrm>
        </p:spPr>
        <p:txBody>
          <a:bodyPr/>
          <a:lstStyle/>
          <a:p>
            <a:pPr algn="just">
              <a:buFontTx/>
              <a:buNone/>
              <a:defRPr/>
            </a:pPr>
            <a:r>
              <a:rPr lang="pl-PL" b="1" u="sng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Wymagania odnośnie grupy docelowej</a:t>
            </a:r>
          </a:p>
          <a:p>
            <a:pPr algn="just">
              <a:buFontTx/>
              <a:buNone/>
              <a:defRPr/>
            </a:pPr>
            <a:r>
              <a:rPr lang="pl-PL" sz="1400" b="1" u="sng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 </a:t>
            </a:r>
          </a:p>
          <a:p>
            <a:endParaRPr lang="pl-PL" sz="1400" dirty="0" smtClean="0"/>
          </a:p>
          <a:p>
            <a:r>
              <a:rPr lang="pl-PL" dirty="0" smtClean="0">
                <a:latin typeface="+mj-lt"/>
              </a:rPr>
              <a:t>Projekty muszą być skierowane bezpośrednio do następujących grup odbiorców: </a:t>
            </a:r>
          </a:p>
          <a:p>
            <a:pPr>
              <a:buNone/>
            </a:pPr>
            <a:r>
              <a:rPr lang="pl-PL" b="1" dirty="0" smtClean="0">
                <a:latin typeface="+mj-lt"/>
              </a:rPr>
              <a:t>	przedsiębiorcy i ich pracownicy</a:t>
            </a:r>
            <a:endParaRPr lang="pl-PL" dirty="0" smtClean="0">
              <a:latin typeface="+mj-lt"/>
              <a:cs typeface="Arial" pitchFamily="34" charset="0"/>
            </a:endParaRPr>
          </a:p>
          <a:p>
            <a:pPr algn="just">
              <a:buFontTx/>
              <a:buNone/>
              <a:defRPr/>
            </a:pPr>
            <a:endParaRPr lang="pl-PL" dirty="0" smtClean="0">
              <a:latin typeface="+mj-lt"/>
            </a:endParaRPr>
          </a:p>
        </p:txBody>
      </p:sp>
      <p:sp>
        <p:nvSpPr>
          <p:cNvPr id="9219" name="Prostokąt 3"/>
          <p:cNvSpPr>
            <a:spLocks noChangeArrowheads="1"/>
          </p:cNvSpPr>
          <p:nvPr/>
        </p:nvSpPr>
        <p:spPr bwMode="auto">
          <a:xfrm>
            <a:off x="928688" y="1060450"/>
            <a:ext cx="82153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079500" indent="-266700"/>
            <a:r>
              <a:rPr lang="pl-PL" b="1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zawartości 2"/>
          <p:cNvSpPr>
            <a:spLocks noGrp="1"/>
          </p:cNvSpPr>
          <p:nvPr>
            <p:ph idx="1"/>
          </p:nvPr>
        </p:nvSpPr>
        <p:spPr>
          <a:xfrm>
            <a:off x="642938" y="1285875"/>
            <a:ext cx="7929562" cy="4857750"/>
          </a:xfrm>
        </p:spPr>
        <p:txBody>
          <a:bodyPr/>
          <a:lstStyle/>
          <a:p>
            <a:pPr>
              <a:buFontTx/>
              <a:buNone/>
            </a:pPr>
            <a:r>
              <a:rPr lang="pl-PL" b="1" smtClean="0">
                <a:latin typeface="Arial" charset="0"/>
              </a:rPr>
              <a:t>Ogólne </a:t>
            </a:r>
            <a:r>
              <a:rPr lang="pl-PL" b="1" smtClean="0">
                <a:solidFill>
                  <a:srgbClr val="FF0000"/>
                </a:solidFill>
                <a:latin typeface="Arial" charset="0"/>
              </a:rPr>
              <a:t>kryteria horyzontalne</a:t>
            </a:r>
            <a:r>
              <a:rPr lang="pl-PL" b="1" smtClean="0">
                <a:latin typeface="Arial" charset="0"/>
              </a:rPr>
              <a:t>:</a:t>
            </a:r>
          </a:p>
          <a:p>
            <a:pPr algn="just">
              <a:buFontTx/>
              <a:buAutoNum type="arabicPeriod"/>
            </a:pPr>
            <a:endParaRPr lang="pl-PL" b="1" smtClean="0">
              <a:latin typeface="Arial" charset="0"/>
            </a:endParaRPr>
          </a:p>
          <a:p>
            <a:pPr algn="just">
              <a:buFontTx/>
              <a:buAutoNum type="arabicPeriod"/>
            </a:pPr>
            <a:r>
              <a:rPr lang="pl-PL" smtClean="0">
                <a:latin typeface="Arial" charset="0"/>
                <a:cs typeface="Arial" charset="0"/>
              </a:rPr>
              <a:t>Zgodność z właściwymi politykami i zasadami wspólnotowymi (w tym: polityką równych szans i koncepcją zrównoważonego rozwoju) oraz prawodawstwem wspólnotowym.</a:t>
            </a:r>
          </a:p>
          <a:p>
            <a:pPr algn="just">
              <a:buFontTx/>
              <a:buAutoNum type="arabicPeriod"/>
            </a:pPr>
            <a:endParaRPr lang="pl-PL" smtClean="0">
              <a:latin typeface="Arial" charset="0"/>
              <a:cs typeface="Arial" charset="0"/>
            </a:endParaRPr>
          </a:p>
          <a:p>
            <a:pPr algn="just">
              <a:buFontTx/>
              <a:buAutoNum type="arabicPeriod"/>
            </a:pPr>
            <a:r>
              <a:rPr lang="pl-PL" smtClean="0">
                <a:latin typeface="Arial" charset="0"/>
                <a:cs typeface="Arial" charset="0"/>
              </a:rPr>
              <a:t>Zgodność z prawodawstwem krajowym.</a:t>
            </a:r>
          </a:p>
          <a:p>
            <a:pPr algn="just">
              <a:buFontTx/>
              <a:buAutoNum type="arabicPeriod"/>
            </a:pPr>
            <a:endParaRPr lang="pl-PL" smtClean="0">
              <a:latin typeface="Arial" charset="0"/>
              <a:cs typeface="Arial" charset="0"/>
            </a:endParaRPr>
          </a:p>
          <a:p>
            <a:pPr algn="just">
              <a:buFontTx/>
              <a:buAutoNum type="arabicPeriod"/>
            </a:pPr>
            <a:r>
              <a:rPr lang="pl-PL" smtClean="0">
                <a:latin typeface="Arial" charset="0"/>
                <a:cs typeface="Arial" charset="0"/>
              </a:rPr>
              <a:t>Zgodność ze Szczegółowym Opisem Priorytetów PO KL.</a:t>
            </a:r>
          </a:p>
          <a:p>
            <a:pPr algn="just">
              <a:buFontTx/>
              <a:buAutoNum type="arabicPeriod"/>
            </a:pPr>
            <a:endParaRPr lang="pl-PL" sz="1400" b="1" smtClean="0"/>
          </a:p>
          <a:p>
            <a:pPr algn="just">
              <a:buFontTx/>
              <a:buAutoNum type="arabicPeriod"/>
            </a:pPr>
            <a:endParaRPr lang="pl-PL" sz="1400" b="1" smtClean="0"/>
          </a:p>
          <a:p>
            <a:pPr algn="just">
              <a:buFontTx/>
              <a:buNone/>
            </a:pPr>
            <a:endParaRPr lang="pl-PL" sz="1400" b="1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zawartości 2"/>
          <p:cNvSpPr>
            <a:spLocks noGrp="1"/>
          </p:cNvSpPr>
          <p:nvPr>
            <p:ph idx="1"/>
          </p:nvPr>
        </p:nvSpPr>
        <p:spPr>
          <a:xfrm>
            <a:off x="428625" y="1143000"/>
            <a:ext cx="8229600" cy="4954588"/>
          </a:xfrm>
        </p:spPr>
        <p:txBody>
          <a:bodyPr/>
          <a:lstStyle/>
          <a:p>
            <a:pPr algn="just">
              <a:buFontTx/>
              <a:buNone/>
              <a:defRPr/>
            </a:pPr>
            <a:endParaRPr lang="pl-PL" b="1" dirty="0" smtClean="0">
              <a:latin typeface="+mj-lt"/>
              <a:cs typeface="Arial" charset="0"/>
            </a:endParaRPr>
          </a:p>
          <a:p>
            <a:pPr algn="just">
              <a:buFontTx/>
              <a:buNone/>
              <a:defRPr/>
            </a:pPr>
            <a:r>
              <a:rPr lang="pl-PL" b="1" dirty="0" smtClean="0">
                <a:latin typeface="+mj-lt"/>
                <a:cs typeface="Arial" charset="0"/>
              </a:rPr>
              <a:t>Szczegółowe </a:t>
            </a:r>
            <a:r>
              <a:rPr lang="pl-PL" b="1" dirty="0" smtClean="0">
                <a:solidFill>
                  <a:srgbClr val="FF0000"/>
                </a:solidFill>
                <a:latin typeface="+mj-lt"/>
                <a:cs typeface="Arial" charset="0"/>
              </a:rPr>
              <a:t>kryteria dostępu </a:t>
            </a:r>
            <a:r>
              <a:rPr lang="pl-PL" b="1" dirty="0" smtClean="0">
                <a:latin typeface="+mj-lt"/>
                <a:cs typeface="Arial" charset="0"/>
              </a:rPr>
              <a:t>(</a:t>
            </a:r>
            <a:r>
              <a:rPr lang="pl-PL" b="1" u="sng" dirty="0" smtClean="0">
                <a:latin typeface="+mj-lt"/>
                <a:cs typeface="Arial" charset="0"/>
              </a:rPr>
              <a:t>kryterium obligatoryjne</a:t>
            </a:r>
            <a:r>
              <a:rPr lang="pl-PL" b="1" dirty="0" smtClean="0">
                <a:latin typeface="+mj-lt"/>
                <a:cs typeface="Arial" charset="0"/>
              </a:rPr>
              <a:t>):</a:t>
            </a:r>
          </a:p>
          <a:p>
            <a:pPr>
              <a:buNone/>
            </a:pPr>
            <a:endParaRPr lang="pl-PL" b="1" dirty="0" smtClean="0">
              <a:latin typeface="+mj-lt"/>
            </a:endParaRPr>
          </a:p>
          <a:p>
            <a:pPr>
              <a:buNone/>
            </a:pPr>
            <a:r>
              <a:rPr lang="pl-PL" b="1" dirty="0" smtClean="0">
                <a:latin typeface="+mj-lt"/>
              </a:rPr>
              <a:t> </a:t>
            </a:r>
            <a:r>
              <a:rPr lang="pl-PL" dirty="0" smtClean="0">
                <a:latin typeface="+mj-lt"/>
              </a:rPr>
              <a:t>1. Okres realizacji projektu nie przekracza 24 miesięcy. </a:t>
            </a:r>
            <a:r>
              <a:rPr lang="pl-PL" i="1" dirty="0" smtClean="0">
                <a:latin typeface="+mj-lt"/>
              </a:rPr>
              <a:t>(stosuje się do wszystkich typów projektów); </a:t>
            </a:r>
          </a:p>
          <a:p>
            <a:pPr>
              <a:buNone/>
            </a:pPr>
            <a:endParaRPr lang="pl-PL" dirty="0" smtClean="0">
              <a:latin typeface="+mj-lt"/>
            </a:endParaRPr>
          </a:p>
          <a:p>
            <a:pPr>
              <a:buNone/>
            </a:pPr>
            <a:r>
              <a:rPr lang="pl-PL" dirty="0" smtClean="0">
                <a:latin typeface="+mj-lt"/>
              </a:rPr>
              <a:t>2. Minimalna wartość projektu wynosi 200 tysięcy zł. </a:t>
            </a:r>
            <a:r>
              <a:rPr lang="pl-PL" i="1" dirty="0" smtClean="0">
                <a:latin typeface="+mj-lt"/>
              </a:rPr>
              <a:t>(stosuje się typu projektów nr 1); </a:t>
            </a:r>
          </a:p>
          <a:p>
            <a:pPr>
              <a:buNone/>
            </a:pPr>
            <a:endParaRPr lang="pl-PL" dirty="0" smtClean="0">
              <a:latin typeface="+mj-lt"/>
            </a:endParaRPr>
          </a:p>
          <a:p>
            <a:pPr>
              <a:buNone/>
            </a:pPr>
            <a:r>
              <a:rPr lang="pl-PL" dirty="0" smtClean="0">
                <a:latin typeface="+mj-lt"/>
              </a:rPr>
              <a:t>3. Minimalna wartość projektu wynosi 100 tysięcy zł. </a:t>
            </a:r>
            <a:r>
              <a:rPr lang="pl-PL" i="1" dirty="0" smtClean="0">
                <a:latin typeface="+mj-lt"/>
              </a:rPr>
              <a:t>(stosuje się typu projektów nr 2);</a:t>
            </a:r>
            <a:endParaRPr lang="pl-PL" dirty="0" smtClean="0">
              <a:latin typeface="+mj-lt"/>
            </a:endParaRPr>
          </a:p>
          <a:p>
            <a:pPr marL="182563" indent="-182563">
              <a:buNone/>
            </a:pPr>
            <a:endParaRPr lang="pl-PL" dirty="0" smtClean="0"/>
          </a:p>
          <a:p>
            <a:pPr marL="182563" indent="-182563" algn="just">
              <a:buNone/>
            </a:pPr>
            <a:r>
              <a:rPr lang="pl-PL" dirty="0" smtClean="0"/>
              <a:t>4. </a:t>
            </a:r>
            <a:r>
              <a:rPr lang="pl-PL" dirty="0" smtClean="0">
                <a:latin typeface="+mj-lt"/>
              </a:rPr>
              <a:t>W projektach, w których beneficjent jest udzielającym pomocy publicznej, grupę   docelową stanowią w co najmniej 20% (z jednej lub kilku grup łącznie): osoby 50+, kobiety lub osoby niepełnosprawne. </a:t>
            </a:r>
            <a:r>
              <a:rPr lang="pl-PL" i="1" dirty="0" smtClean="0">
                <a:latin typeface="+mj-lt"/>
              </a:rPr>
              <a:t>(stosuje się do typu projektów nr 1); </a:t>
            </a:r>
          </a:p>
          <a:p>
            <a:pPr>
              <a:buNone/>
            </a:pPr>
            <a:endParaRPr lang="pl-PL" dirty="0" smtClean="0">
              <a:latin typeface="+mj-lt"/>
            </a:endParaRPr>
          </a:p>
          <a:p>
            <a:pPr algn="just">
              <a:buFontTx/>
              <a:buNone/>
              <a:defRPr/>
            </a:pPr>
            <a:endParaRPr lang="pl-PL" sz="1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tyw pakietu Offic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Motyw pakietu Office">
    <a:majorFont>
      <a:latin typeface="Arial"/>
      <a:ea typeface=""/>
      <a:cs typeface="Lucida Sans Unicode"/>
    </a:majorFont>
    <a:minorFont>
      <a:latin typeface="Tahoma"/>
      <a:ea typeface=""/>
      <a:cs typeface="Lucida Sans Unicode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6482</TotalTime>
  <Words>606</Words>
  <Application>Microsoft Office PowerPoint</Application>
  <PresentationFormat>Pokaz na ekranie (4:3)</PresentationFormat>
  <Paragraphs>204</Paragraphs>
  <Slides>25</Slides>
  <Notes>13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6" baseType="lpstr">
      <vt:lpstr>Projekt domyślny</vt:lpstr>
      <vt:lpstr>Slajd 1</vt:lpstr>
      <vt:lpstr> Stan wdrażania  Programu Operacyjnego Kapitał Ludzki w województwie zachodniopomorskim    Stan na dzień 31.03.2011 r. 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Punkt 3.1 Uzasadnienie potrzeby realizacji i cele projektu</vt:lpstr>
      <vt:lpstr>Punkt 3.2 Grupy docelowe</vt:lpstr>
      <vt:lpstr>Punkt 3.3 Zadania </vt:lpstr>
      <vt:lpstr>Punkt 3.4 Ryzyko nieosiągnięcia założeń projektu</vt:lpstr>
      <vt:lpstr>Punkt 3.5 Oddziaływanie projektu</vt:lpstr>
      <vt:lpstr>Punkty 3.6 i 3.7</vt:lpstr>
      <vt:lpstr>Slajd 23</vt:lpstr>
      <vt:lpstr>Slajd 24</vt:lpstr>
      <vt:lpstr>Slajd 25</vt:lpstr>
    </vt:vector>
  </TitlesOfParts>
  <Company>WUP Szczecin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leszek.teszka</dc:creator>
  <cp:lastModifiedBy>justyna.hawelka</cp:lastModifiedBy>
  <cp:revision>579</cp:revision>
  <dcterms:created xsi:type="dcterms:W3CDTF">2007-08-02T08:01:27Z</dcterms:created>
  <dcterms:modified xsi:type="dcterms:W3CDTF">2011-05-04T08:13:30Z</dcterms:modified>
</cp:coreProperties>
</file>