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75" r:id="rId2"/>
    <p:sldId id="440" r:id="rId3"/>
    <p:sldId id="776" r:id="rId4"/>
    <p:sldId id="542" r:id="rId5"/>
    <p:sldId id="656" r:id="rId6"/>
    <p:sldId id="545" r:id="rId7"/>
    <p:sldId id="547" r:id="rId8"/>
    <p:sldId id="764" r:id="rId9"/>
    <p:sldId id="614" r:id="rId10"/>
    <p:sldId id="773" r:id="rId11"/>
    <p:sldId id="777" r:id="rId12"/>
    <p:sldId id="778" r:id="rId13"/>
    <p:sldId id="554" r:id="rId14"/>
    <p:sldId id="779" r:id="rId15"/>
    <p:sldId id="765" r:id="rId16"/>
    <p:sldId id="775" r:id="rId17"/>
    <p:sldId id="766" r:id="rId18"/>
    <p:sldId id="767" r:id="rId19"/>
    <p:sldId id="768" r:id="rId20"/>
    <p:sldId id="769" r:id="rId21"/>
    <p:sldId id="770" r:id="rId22"/>
    <p:sldId id="771" r:id="rId23"/>
    <p:sldId id="516" r:id="rId24"/>
    <p:sldId id="517" r:id="rId25"/>
    <p:sldId id="518" r:id="rId26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luty%202011\MRR\ciastko%20I%2028.02.2011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075381879244763"/>
          <c:y val="9.2668488307544747E-2"/>
          <c:w val="0.54191293127628359"/>
          <c:h val="0.66163560326333293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47FFD1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dPt>
            <c:idx val="6"/>
            <c:spPr>
              <a:solidFill>
                <a:srgbClr val="92D050"/>
              </a:solidFill>
            </c:spPr>
          </c:dPt>
          <c:dPt>
            <c:idx val="7"/>
            <c:spPr>
              <a:solidFill>
                <a:srgbClr val="0070C0"/>
              </a:solidFill>
            </c:spPr>
          </c:dPt>
          <c:dPt>
            <c:idx val="9"/>
            <c:spPr>
              <a:solidFill>
                <a:srgbClr val="002060"/>
              </a:solidFill>
            </c:spPr>
          </c:dPt>
          <c:dPt>
            <c:idx val="11"/>
            <c:spPr>
              <a:solidFill>
                <a:srgbClr val="A2B10F"/>
              </a:solidFill>
            </c:spPr>
          </c:dPt>
          <c:dPt>
            <c:idx val="12"/>
            <c:spPr>
              <a:solidFill>
                <a:srgbClr val="AAE2CA">
                  <a:lumMod val="75000"/>
                </a:srgbClr>
              </a:solidFill>
            </c:spPr>
          </c:dPt>
          <c:dPt>
            <c:idx val="14"/>
            <c:spPr>
              <a:solidFill>
                <a:srgbClr val="00B05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441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68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15E-2"/>
                  <c:y val="-1.4521937961123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188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6E-2"/>
                  <c:y val="5.6378406312094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198E-2"/>
                  <c:y val="0.105029130085638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56E-2"/>
                  <c:y val="7.9660795266943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42E-2"/>
                  <c:y val="6.41648611934233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104E-2"/>
                  <c:y val="7.574937156738613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43E-2"/>
                  <c:y val="-3.293483591758437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606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247E-2"/>
                  <c:y val="-3.596479598161116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105E-2"/>
                  <c:y val="-8.220688019747059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91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Arkusz1!$C$5:$C$20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Arkusz1!$D$5:$D$20</c:f>
              <c:numCache>
                <c:formatCode>0.00%</c:formatCode>
                <c:ptCount val="16"/>
                <c:pt idx="0">
                  <c:v>0.61000000000000065</c:v>
                </c:pt>
                <c:pt idx="1">
                  <c:v>0.64600000000000146</c:v>
                </c:pt>
                <c:pt idx="2">
                  <c:v>0.60500000000000065</c:v>
                </c:pt>
                <c:pt idx="3">
                  <c:v>0.59100000000000052</c:v>
                </c:pt>
                <c:pt idx="4">
                  <c:v>0.59300000000000053</c:v>
                </c:pt>
                <c:pt idx="5">
                  <c:v>0.69400000000000095</c:v>
                </c:pt>
                <c:pt idx="6">
                  <c:v>0.50900000000000001</c:v>
                </c:pt>
                <c:pt idx="7">
                  <c:v>0.60800000000000065</c:v>
                </c:pt>
                <c:pt idx="8">
                  <c:v>0.66300000000000181</c:v>
                </c:pt>
                <c:pt idx="9">
                  <c:v>0.52900000000000003</c:v>
                </c:pt>
                <c:pt idx="10">
                  <c:v>0.60200000000000065</c:v>
                </c:pt>
                <c:pt idx="11">
                  <c:v>0.52200000000000002</c:v>
                </c:pt>
                <c:pt idx="12">
                  <c:v>0.63500000000000145</c:v>
                </c:pt>
                <c:pt idx="13">
                  <c:v>0.66100000000000181</c:v>
                </c:pt>
                <c:pt idx="14">
                  <c:v>0.44300000000000034</c:v>
                </c:pt>
                <c:pt idx="15">
                  <c:v>0.65000000000000169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49968E-2"/>
          <c:y val="0.86356685907074759"/>
          <c:w val="0.91749865215187865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5178AC9-3CCC-41D9-94B7-E0CCA630D6C4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D7A5811-611D-436E-AD99-33762A84AF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93F0EBF-3E29-4084-A4CF-5091DF53FD70}" type="datetimeFigureOut">
              <a:rPr lang="pl-PL"/>
              <a:pPr>
                <a:defRPr/>
              </a:pPr>
              <a:t>2011-05-04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A3F46D-EF63-46C9-A586-EF38D35C76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B30D48-A0ED-43A6-93B2-7B1FAAFC1B9D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43F1477B-C76F-4E3D-BA27-514531546E4D}" type="slidenum">
              <a:rPr lang="en-GB" sz="1200"/>
              <a:pPr algn="r"/>
              <a:t>25</a:t>
            </a:fld>
            <a:endParaRPr lang="en-GB" sz="120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1/8.1.1/11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/>
              <a:t>Szczecin, </a:t>
            </a:r>
            <a:r>
              <a:rPr lang="pl-PL" sz="1600" b="1" dirty="0" smtClean="0"/>
              <a:t>20 maja </a:t>
            </a:r>
            <a:r>
              <a:rPr lang="pl-PL" sz="1600" b="1" dirty="0"/>
              <a:t>2011 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endParaRPr lang="pl-PL" dirty="0" smtClean="0"/>
          </a:p>
          <a:p>
            <a:pPr algn="just">
              <a:buAutoNum type="arabicPeriod" startAt="4"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5.	W przypadku obejmowania wsparciem osób fizycznych prowadzących jednoosobową działalność gospodarczą lub przedsiębiorców - właścicieli wkład prywatny może być wnoszony wyłącznie w formie pieniężnej. (stosuje się do typu projektów nr 1); </a:t>
            </a:r>
          </a:p>
          <a:p>
            <a:pPr algn="just">
              <a:buNone/>
            </a:pPr>
            <a:endParaRPr lang="pl-PL" i="1" dirty="0" smtClean="0">
              <a:latin typeface="+mj-lt"/>
            </a:endParaRPr>
          </a:p>
          <a:p>
            <a:pPr algn="just">
              <a:buAutoNum type="arabicPeriod" startAt="6"/>
            </a:pPr>
            <a:r>
              <a:rPr lang="pl-PL" i="1" dirty="0" smtClean="0">
                <a:latin typeface="+mj-lt"/>
              </a:rPr>
              <a:t>Projekt jest skierowany do grup docelowych z obszaru województwa zachodniopomorskiego (osób fizycznych, które uczą się, pracują lub zamieszkują </a:t>
            </a:r>
            <a:br>
              <a:rPr lang="pl-PL" i="1" dirty="0" smtClean="0">
                <a:latin typeface="+mj-lt"/>
              </a:rPr>
            </a:br>
            <a:r>
              <a:rPr lang="pl-PL" i="1" dirty="0" smtClean="0">
                <a:latin typeface="+mj-lt"/>
              </a:rPr>
              <a:t>na obszarze województwa zachodniopomorskiego w rozumieniu przepisów Kodeksu Cywilnego, w przypadku innych podmiotów, posiadają one jednostkę organizacyjną na obszarze województwa zachodniopomorskiego). (stosuje się do wszystkich typów projektów); </a:t>
            </a:r>
          </a:p>
          <a:p>
            <a:endParaRPr lang="pl-PL" dirty="0" smtClean="0"/>
          </a:p>
          <a:p>
            <a:pPr algn="just">
              <a:buNone/>
            </a:pPr>
            <a:r>
              <a:rPr lang="pl-PL" dirty="0" smtClean="0">
                <a:latin typeface="+mj-lt"/>
              </a:rPr>
              <a:t>7. 	Zakres doradztwa udzielanego w projekcie nie pokrywa się z zakresem doradztwa, na które przedsiębiorstwo otrzymało już wsparcie w ramach Poddziałania 1.3.1 RPO WZ. </a:t>
            </a:r>
            <a:r>
              <a:rPr lang="pl-PL" i="1" dirty="0" smtClean="0">
                <a:latin typeface="+mj-lt"/>
              </a:rPr>
              <a:t>(stosuje się do typu projektów nr 2); </a:t>
            </a:r>
          </a:p>
          <a:p>
            <a:pPr algn="just">
              <a:buAutoNum type="arabicPeriod" startAt="6"/>
            </a:pPr>
            <a:endParaRPr lang="pl-PL" i="1" dirty="0" smtClean="0">
              <a:latin typeface="+mj-lt"/>
            </a:endParaRPr>
          </a:p>
          <a:p>
            <a:pPr algn="just">
              <a:buFontTx/>
              <a:buAutoNum type="arabicPeriod" startAt="5"/>
              <a:defRPr/>
            </a:pPr>
            <a:endParaRPr lang="pl-PL" dirty="0" smtClean="0">
              <a:latin typeface="+mj-lt"/>
            </a:endParaRPr>
          </a:p>
          <a:p>
            <a:pPr algn="just">
              <a:buFontTx/>
              <a:buAutoNum type="arabicPeriod" startAt="5"/>
              <a:defRPr/>
            </a:pPr>
            <a:endParaRPr lang="pl-PL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just">
              <a:buAutoNum type="arabicPeriod" startAt="8"/>
            </a:pPr>
            <a:r>
              <a:rPr lang="pl-PL" dirty="0" smtClean="0">
                <a:latin typeface="+mj-lt"/>
              </a:rPr>
              <a:t>Wnioskodawca nie otrzymał pomocy z innych programów operacyjnych w odniesieniu do tych samych wydatków kwalifikowanych związanych z danym projektem,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a uczestnikiem projektu nie jest uczestnik Działania 6.2 Promocja Przedsiębiorczości i samozatrudnienia lub Poddziałania 8.1.2 Wsparcie procesów adaptacyjnych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modernizacyjnych w regionie otrzymujący wsparcie pomostowe. </a:t>
            </a:r>
            <a:r>
              <a:rPr lang="pl-PL" i="1" dirty="0" smtClean="0">
                <a:latin typeface="+mj-lt"/>
              </a:rPr>
              <a:t>(stosuje się do typu projektów nr 2); </a:t>
            </a:r>
          </a:p>
          <a:p>
            <a:pPr algn="just">
              <a:buAutoNum type="arabicPeriod" startAt="8"/>
            </a:pPr>
            <a:endParaRPr lang="pl-PL" i="1" dirty="0" smtClean="0">
              <a:latin typeface="+mj-lt"/>
            </a:endParaRPr>
          </a:p>
          <a:p>
            <a:pPr algn="just">
              <a:buAutoNum type="arabicPeriod" startAt="8"/>
            </a:pPr>
            <a:r>
              <a:rPr lang="pl-PL" i="1" dirty="0" smtClean="0">
                <a:latin typeface="+mj-lt"/>
              </a:rPr>
              <a:t>Projektodawca w okresie realizacji projektu prowadzi biuro projektu (lub posiada siedzibę, filię, delegaturę, oddział czy inną prawnie dozwoloną formę organizacyjną działalności podmiotu) na terenie województwa zachodniopomorskiego z możliwością udostępnienia pełnej dokumentacji wdrażanego projektu oraz zapewniające uczestnikom projektu możliwość osobistego kontaktu z kadrą projektu. (stosuje się </a:t>
            </a:r>
            <a:br>
              <a:rPr lang="pl-PL" i="1" dirty="0" smtClean="0">
                <a:latin typeface="+mj-lt"/>
              </a:rPr>
            </a:br>
            <a:r>
              <a:rPr lang="pl-PL" i="1" dirty="0" smtClean="0">
                <a:latin typeface="+mj-lt"/>
              </a:rPr>
              <a:t>do wszystkich typów projektów); </a:t>
            </a:r>
          </a:p>
          <a:p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i="1" dirty="0" smtClean="0">
                <a:latin typeface="+mj-lt"/>
              </a:rPr>
              <a:t>10. 	Projekt zapewnia dodatkowo, obowiązkowo poza innymi szkoleniami, moduł poświęcony na szkolenia dla kadry kierowniczej z zakresu stasowania i wdrożenia jednej lub kilku z następujących strategii zarządzania: </a:t>
            </a:r>
            <a:r>
              <a:rPr lang="pl-PL" i="1" dirty="0" err="1" smtClean="0">
                <a:latin typeface="+mj-lt"/>
              </a:rPr>
              <a:t>intermentoring</a:t>
            </a:r>
            <a:r>
              <a:rPr lang="pl-PL" i="1" dirty="0" smtClean="0">
                <a:latin typeface="+mj-lt"/>
              </a:rPr>
              <a:t>; </a:t>
            </a:r>
            <a:r>
              <a:rPr lang="pl-PL" i="1" dirty="0" err="1" smtClean="0">
                <a:latin typeface="+mj-lt"/>
              </a:rPr>
              <a:t>coaching</a:t>
            </a:r>
            <a:r>
              <a:rPr lang="pl-PL" i="1" dirty="0" smtClean="0">
                <a:latin typeface="+mj-lt"/>
              </a:rPr>
              <a:t>; zarządzanie różnorodnością, w tym w szczególności kontekście wieku oraz płci pracowników, a także szkolenia z zakresu zmniejszania obszarów dyskryminacji pracowników ze względu na wiek i płeć. (stosuje się do typu projektów nr 1); </a:t>
            </a:r>
          </a:p>
          <a:p>
            <a:pPr algn="just">
              <a:buNone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11. 	Projekt jest skierowany do przedsiębiorstw i ich pracowników działających </a:t>
            </a:r>
            <a:br>
              <a:rPr lang="pl-PL" i="1" dirty="0" smtClean="0">
                <a:latin typeface="+mj-lt"/>
              </a:rPr>
            </a:br>
            <a:r>
              <a:rPr lang="pl-PL" i="1" dirty="0" smtClean="0">
                <a:latin typeface="+mj-lt"/>
              </a:rPr>
              <a:t>w branżach stanowiących szansę rozwoju województwa, tj.: przemysłu drzewno - meblarskiego, logistyczno - spedycyjnych, sektora turystycznego, obsługi portów, spożywczego (w tym przetwórstwa), sektora ICT, energetyki odnawialnej, branży budowlano - montażowej, przemysłu chemicznego. (stosuje się do wszystkich typów projektów); </a:t>
            </a:r>
          </a:p>
          <a:p>
            <a:pPr algn="just"/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pl-PL" dirty="0" smtClean="0">
                <a:latin typeface="+mj-lt"/>
              </a:rPr>
              <a:t>Projekt obejmuje wsparciem przedsiębiorstwa z obszarów wiejskich (wg definicji GUS) lub gmin o najtrudniejszej sytuacji ekonomicznej wymagających szczególnego wsparcia i konieczności aktywizacji lokalnych przedsiębiorstw (wg załącznika nr 6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RPO).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Waga punktowa: 10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Stosuje się do typu projektów nr 1, 2 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2.   	Projekt będzie realizowany dla konkretnych przedsiębiorstw wymienionych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we wniosku, realizując tym samym konkretne potrzeby przedsiębiorców lub Beneficjent będzie jednocześnie odbiorcą pomocy publicznej.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Waga punktowa: 20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Stosuje się do typu projektów nr 1, 2 </a:t>
            </a:r>
          </a:p>
          <a:p>
            <a:pPr algn="just">
              <a:buNone/>
            </a:pPr>
            <a:endParaRPr lang="pl-PL" sz="1400" b="1" dirty="0" smtClean="0"/>
          </a:p>
          <a:p>
            <a:pPr algn="just">
              <a:buNone/>
            </a:pPr>
            <a:endParaRPr lang="pl-PL" sz="1400" b="1" dirty="0" smtClean="0"/>
          </a:p>
          <a:p>
            <a:pPr algn="just">
              <a:buNone/>
            </a:pPr>
            <a:endParaRPr lang="pl-PL" sz="1400" dirty="0" smtClean="0"/>
          </a:p>
          <a:p>
            <a:pPr algn="just">
              <a:buFontTx/>
              <a:buNone/>
              <a:defRPr/>
            </a:pPr>
            <a:r>
              <a:rPr lang="pl-PL" dirty="0" smtClean="0">
                <a:latin typeface="+mj-lt"/>
              </a:rPr>
              <a:t>	</a:t>
            </a:r>
          </a:p>
          <a:p>
            <a:pPr algn="just">
              <a:buFontTx/>
              <a:buNone/>
              <a:defRPr/>
            </a:pPr>
            <a:endParaRPr lang="pl-PL" sz="1400" dirty="0" smtClean="0"/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AutoNum type="arabicPeriod" startAt="3"/>
            </a:pPr>
            <a:r>
              <a:rPr lang="pl-PL" dirty="0" smtClean="0">
                <a:latin typeface="+mj-lt"/>
              </a:rPr>
              <a:t>Projekt zapewnia dodatkowo, poza innymi szkoleniami lub innymi rodzajami doradztwa, szkolenia i doradztwo z jednego lub kilku następujących zakresów: efektywności korzystania z zasobów, energii odnawialnej, działalności badawczo rozwojowej, ochrony środowiska i/lub wykorzystuje rezultaty z PIW EQUAL wypracowane w obszarze zwiększenia zdolności dostosowawczych pracowników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wieku 50+ do potrzeb przedsiębiorców.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Waga punktowa: 10 </a:t>
            </a:r>
          </a:p>
          <a:p>
            <a:pPr algn="just">
              <a:buNone/>
            </a:pPr>
            <a:r>
              <a:rPr lang="pl-PL" b="1" dirty="0" smtClean="0">
                <a:latin typeface="+mj-lt"/>
              </a:rPr>
              <a:t>Stosuje się do typu projektów nr 1, </a:t>
            </a:r>
            <a:r>
              <a:rPr lang="pl-PL" sz="1400" b="1" dirty="0" smtClean="0">
                <a:latin typeface="+mj-lt"/>
              </a:rPr>
              <a:t>2</a:t>
            </a:r>
            <a:endParaRPr lang="pl-PL" b="1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Ważne dokumenty;</a:t>
            </a:r>
          </a:p>
          <a:p>
            <a:pPr>
              <a:lnSpc>
                <a:spcPct val="150000"/>
              </a:lnSpc>
            </a:pPr>
            <a:endParaRPr lang="pl-PL"/>
          </a:p>
          <a:p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/>
          </a:p>
          <a:p>
            <a:pPr algn="ctr"/>
            <a:endParaRPr lang="pl-PL" sz="2800" b="1"/>
          </a:p>
          <a:p>
            <a:pPr algn="ctr"/>
            <a:r>
              <a:rPr lang="pl-PL" sz="2800" b="1"/>
              <a:t>Generator Wniosków Aplikacyjnych - wersja 6.4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6387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7411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8435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31.03.2011 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0483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pic>
        <p:nvPicPr>
          <p:cNvPr id="20484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/>
              <a:t>Punkt</a:t>
            </a:r>
            <a:r>
              <a:rPr lang="pl-PL" sz="1600" b="1"/>
              <a:t> </a:t>
            </a:r>
            <a:r>
              <a:rPr lang="en-GB" sz="1600" b="1"/>
              <a:t> Konsultacyjny EFS</a:t>
            </a:r>
            <a:r>
              <a:rPr lang="en-GB" sz="1600"/>
              <a:t> działa w godzinach: </a:t>
            </a:r>
            <a:br>
              <a:rPr lang="en-GB" sz="1600"/>
            </a:br>
            <a:r>
              <a:rPr lang="en-GB" sz="1600"/>
              <a:t>9.00 – 15.00 od poniedziałku do piątku</a:t>
            </a:r>
            <a:r>
              <a:rPr lang="en-GB" sz="1400"/>
              <a:t>	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/>
              <a:t>Dodatkowych informacji udziela</a:t>
            </a:r>
            <a:r>
              <a:rPr lang="pl-PL" b="1" u="sng"/>
              <a:t>ją</a:t>
            </a:r>
            <a:r>
              <a:rPr lang="en-GB" b="1" u="sng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>
                <a:solidFill>
                  <a:srgbClr val="FF0000"/>
                </a:solidFill>
              </a:rPr>
              <a:t>Punkt Konsultacyjny EFS</a:t>
            </a:r>
            <a:endParaRPr lang="en-GB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Wojewódzki Urz</a:t>
            </a:r>
            <a:r>
              <a:rPr lang="pl-PL" sz="1600"/>
              <a:t>ą</a:t>
            </a:r>
            <a:r>
              <a:rPr lang="en-GB" sz="1600"/>
              <a:t>d Pracy w Szczecinie</a:t>
            </a:r>
            <a:br>
              <a:rPr lang="en-GB" sz="1600"/>
            </a:br>
            <a:r>
              <a:rPr lang="en-GB" sz="1600"/>
              <a:t>ul. </a:t>
            </a:r>
            <a:r>
              <a:rPr lang="pl-PL" sz="1600"/>
              <a:t>A. </a:t>
            </a:r>
            <a:r>
              <a:rPr lang="en-GB" sz="1600"/>
              <a:t>Mickiewicza 41</a:t>
            </a:r>
            <a:endParaRPr lang="pl-PL" sz="160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 e-mail: </a:t>
            </a:r>
            <a:r>
              <a:rPr lang="en-GB" sz="1600" b="1" i="1">
                <a:hlinkClick r:id="rId3"/>
              </a:rPr>
              <a:t>pokl@wup.pl</a:t>
            </a:r>
            <a:endParaRPr lang="pl-PL" sz="1600" b="1" i="1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/>
              <a:t>o</a:t>
            </a:r>
            <a:r>
              <a:rPr lang="en-GB"/>
              <a:t>raz </a:t>
            </a:r>
            <a:endParaRPr lang="pl-PL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>
                <a:solidFill>
                  <a:srgbClr val="FF0000"/>
                </a:solidFill>
              </a:rPr>
              <a:t>Punkt Konsultacyjny EFS </a:t>
            </a:r>
            <a:r>
              <a:rPr lang="en-GB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/>
              <a:t>Wojewódzki Urząd Pracy - f</a:t>
            </a:r>
            <a:r>
              <a:rPr lang="en-GB" sz="1600"/>
              <a:t>ili</a:t>
            </a:r>
            <a:r>
              <a:rPr lang="pl-PL" sz="1600"/>
              <a:t>a Koszalin</a:t>
            </a:r>
            <a:r>
              <a:rPr lang="en-GB" sz="1600"/>
              <a:t> </a:t>
            </a:r>
            <a:br>
              <a:rPr lang="en-GB" sz="1600"/>
            </a:br>
            <a:r>
              <a:rPr lang="en-GB" sz="1600"/>
              <a:t>ul. Słowiańska 15a</a:t>
            </a:r>
            <a:endParaRPr lang="pl-PL" sz="160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e-mail: </a:t>
            </a:r>
            <a:r>
              <a:rPr lang="en-GB" sz="1600" b="1" i="1">
                <a:hlinkClick r:id="rId4"/>
              </a:rPr>
              <a:t>poklkoszalin@wup.pl</a:t>
            </a:r>
            <a:endParaRPr lang="pl-PL" sz="1600" b="1" i="1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4579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le tekstowe 4"/>
          <p:cNvSpPr txBox="1">
            <a:spLocks noChangeArrowheads="1"/>
          </p:cNvSpPr>
          <p:nvPr/>
        </p:nvSpPr>
        <p:spPr bwMode="auto">
          <a:xfrm>
            <a:off x="1428750" y="1143000"/>
            <a:ext cx="5786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Stopień wykorzystania alokacji 2007-2013</a:t>
            </a:r>
          </a:p>
        </p:txBody>
      </p:sp>
      <p:sp>
        <p:nvSpPr>
          <p:cNvPr id="4099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/>
              <a:t>*Stan na dzień 28.02.2011 r.</a:t>
            </a:r>
          </a:p>
          <a:p>
            <a:r>
              <a:rPr lang="pl-PL" sz="800"/>
              <a:t> r.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179512" y="1556792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1/8.1.1/11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2" y="1071562"/>
            <a:ext cx="8643937" cy="4733701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+mj-lt"/>
                <a:cs typeface="Arial" pitchFamily="34" charset="0"/>
              </a:rPr>
              <a:t>Konkurs otwarty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Alokacja: </a:t>
            </a:r>
            <a:r>
              <a:rPr lang="pl-PL" dirty="0" smtClean="0">
                <a:latin typeface="+mj-lt"/>
              </a:rPr>
              <a:t>30 000 </a:t>
            </a:r>
            <a:r>
              <a:rPr lang="pl-PL" dirty="0" err="1" smtClean="0">
                <a:latin typeface="+mj-lt"/>
              </a:rPr>
              <a:t>000</a:t>
            </a:r>
            <a:r>
              <a:rPr lang="pl-PL" dirty="0" smtClean="0">
                <a:latin typeface="+mj-lt"/>
              </a:rPr>
              <a:t> zł.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Termin ogłoszenia konkursu: 29.04.2011 r.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Nabór </a:t>
            </a:r>
            <a:r>
              <a:rPr lang="pl-PL" dirty="0" smtClean="0">
                <a:latin typeface="+mj-lt"/>
                <a:cs typeface="Arial" pitchFamily="34" charset="0"/>
              </a:rPr>
              <a:t>wniosków</a:t>
            </a:r>
            <a:r>
              <a:rPr lang="pl-PL" dirty="0" smtClean="0">
                <a:latin typeface="+mj-lt"/>
                <a:cs typeface="Arial" pitchFamily="34" charset="0"/>
              </a:rPr>
              <a:t> </a:t>
            </a:r>
            <a:r>
              <a:rPr lang="pl-PL" dirty="0" smtClean="0">
                <a:latin typeface="+mj-lt"/>
                <a:cs typeface="Arial" pitchFamily="34" charset="0"/>
              </a:rPr>
              <a:t>na posiedzenie KOP:</a:t>
            </a:r>
            <a:endParaRPr lang="pl-PL" dirty="0" smtClean="0">
              <a:latin typeface="+mj-lt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dirty="0" smtClean="0">
                <a:latin typeface="+mj-lt"/>
              </a:rPr>
              <a:t>13 </a:t>
            </a:r>
            <a:r>
              <a:rPr lang="pl-PL" dirty="0" smtClean="0">
                <a:latin typeface="+mj-lt"/>
              </a:rPr>
              <a:t>czerwca 2011 r.– termin złożenia projektu warunkujący przekazanie wniosku do oceny merytorycznej na tym posiedzeniu Komisji upływa z </a:t>
            </a:r>
            <a:r>
              <a:rPr lang="pl-PL" dirty="0" smtClean="0">
                <a:latin typeface="+mj-lt"/>
              </a:rPr>
              <a:t>dniem 25 maja 2011 r. </a:t>
            </a:r>
            <a:endParaRPr lang="pl-PL" dirty="0" smtClean="0">
              <a:latin typeface="+mj-lt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dirty="0" smtClean="0">
                <a:latin typeface="+mj-lt"/>
              </a:rPr>
              <a:t>25 lipca 2011 r.– termin złożenia projektu warunkujący przekazanie wniosku do oceny  merytorycznej na tym posiedzeniu Komisji upływa z dniem 6 lipca 2011 r.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</a:t>
            </a: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500" y="1143000"/>
            <a:ext cx="8001000" cy="4983163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endParaRPr lang="pl-PL" sz="1400" dirty="0" smtClean="0">
              <a:latin typeface="+mj-lt"/>
            </a:endParaRPr>
          </a:p>
          <a:p>
            <a:pPr algn="just">
              <a:buFontTx/>
              <a:buNone/>
              <a:defRPr/>
            </a:pP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	</a:t>
            </a: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		</a:t>
            </a:r>
            <a:r>
              <a:rPr lang="pl-PL" sz="18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  <a:endParaRPr lang="pl-PL" sz="1800" b="1" i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dirty="0" smtClean="0">
                <a:latin typeface="+mj-lt"/>
              </a:rPr>
              <a:t>1.  Ogólne i specjalistyczne szkolenia1 oraz doradztwo związane ze szkoleniami dla kadr zarządzających i pracowników przedsiębiorstw w zakresie m.in.: zarządzania, identyfikacji potrzeb w zakresie kwalifikacji pracowników, organizacji pracy, elastycznych form pracy, wdrażania technologii produkcyjnych przyjaznych środowisku, wykorzystania w prowadzonej działalności technologii informacyjnych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komunikacyjnych. 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2.   Doradztwo dla mikro-, małych i średnich przedsiębiorstw (MMŚP), w tym dla osób fizycznych prowadzących działalność gospodarczą, w szczególności w zakresie m.in. ekonomii, finansów, zarządzania zasobami ludzkimi lub rachunkowości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(z wyłączeniem doradztwa związanego z procesami inwestycyjnymi)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052736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</a:p>
          <a:p>
            <a:endParaRPr lang="pl-PL" sz="1400" dirty="0" smtClean="0"/>
          </a:p>
          <a:p>
            <a:r>
              <a:rPr lang="pl-PL" dirty="0" smtClean="0">
                <a:latin typeface="+mj-lt"/>
              </a:rPr>
              <a:t>Projekty muszą być skierowane bezpośrednio do następujących grup odbiorców: </a:t>
            </a:r>
          </a:p>
          <a:p>
            <a:pPr>
              <a:buNone/>
            </a:pPr>
            <a:r>
              <a:rPr lang="pl-PL" b="1" dirty="0" smtClean="0">
                <a:latin typeface="+mj-lt"/>
              </a:rPr>
              <a:t>	przedsiębiorcy i ich pracownicy</a:t>
            </a: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</a:endParaRPr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4857750"/>
          </a:xfrm>
        </p:spPr>
        <p:txBody>
          <a:bodyPr/>
          <a:lstStyle/>
          <a:p>
            <a:pPr>
              <a:buFontTx/>
              <a:buNone/>
            </a:pPr>
            <a:r>
              <a:rPr lang="pl-PL" b="1" smtClean="0">
                <a:latin typeface="Arial" charset="0"/>
              </a:rPr>
              <a:t>Ogólne </a:t>
            </a:r>
            <a:r>
              <a:rPr lang="pl-PL" b="1" smtClean="0">
                <a:solidFill>
                  <a:srgbClr val="FF0000"/>
                </a:solidFill>
                <a:latin typeface="Arial" charset="0"/>
              </a:rPr>
              <a:t>kryteria horyzontalne</a:t>
            </a:r>
            <a:r>
              <a:rPr lang="pl-PL" b="1" smtClean="0">
                <a:latin typeface="Arial" charset="0"/>
              </a:rPr>
              <a:t>:</a:t>
            </a:r>
          </a:p>
          <a:p>
            <a:pPr algn="just">
              <a:buFontTx/>
              <a:buAutoNum type="arabicPeriod"/>
            </a:pPr>
            <a:endParaRPr lang="pl-PL" b="1" smtClean="0">
              <a:latin typeface="Arial" charset="0"/>
            </a:endParaRPr>
          </a:p>
          <a:p>
            <a:pPr algn="just">
              <a:buFontTx/>
              <a:buAutoNum type="arabicPeriod"/>
            </a:pPr>
            <a:r>
              <a:rPr lang="pl-PL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</a:pPr>
            <a:endParaRPr lang="pl-PL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</a:pPr>
            <a:r>
              <a:rPr lang="pl-PL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</a:pPr>
            <a:endParaRPr lang="pl-PL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</a:pPr>
            <a:r>
              <a:rPr lang="pl-PL" smtClean="0">
                <a:latin typeface="Arial" charset="0"/>
                <a:cs typeface="Arial" charset="0"/>
              </a:rPr>
              <a:t>Zgodność ze Szczegółowym Opisem Priorytetów PO KL.</a:t>
            </a:r>
          </a:p>
          <a:p>
            <a:pPr algn="just">
              <a:buFontTx/>
              <a:buAutoNum type="arabicPeriod"/>
            </a:pPr>
            <a:endParaRPr lang="pl-PL" sz="1400" b="1" smtClean="0"/>
          </a:p>
          <a:p>
            <a:pPr algn="just">
              <a:buFontTx/>
              <a:buAutoNum type="arabicPeriod"/>
            </a:pPr>
            <a:endParaRPr lang="pl-PL" sz="1400" b="1" smtClean="0"/>
          </a:p>
          <a:p>
            <a:pPr algn="just">
              <a:buFontTx/>
              <a:buNone/>
            </a:pPr>
            <a:endParaRPr lang="pl-PL" sz="14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4954588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>
              <a:buNone/>
            </a:pPr>
            <a:endParaRPr lang="pl-PL" b="1" dirty="0" smtClean="0">
              <a:latin typeface="+mj-lt"/>
            </a:endParaRPr>
          </a:p>
          <a:p>
            <a:pPr>
              <a:buNone/>
            </a:pPr>
            <a:r>
              <a:rPr lang="pl-PL" b="1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1. Okres realizacji projektu nie przekracza 24 miesięcy. </a:t>
            </a:r>
            <a:r>
              <a:rPr lang="pl-PL" i="1" dirty="0" smtClean="0">
                <a:latin typeface="+mj-lt"/>
              </a:rPr>
              <a:t>(stosuje się do wszystkich typów projektów); </a:t>
            </a:r>
          </a:p>
          <a:p>
            <a:pPr>
              <a:buNone/>
            </a:pPr>
            <a:endParaRPr lang="pl-PL" dirty="0" smtClean="0">
              <a:latin typeface="+mj-lt"/>
            </a:endParaRPr>
          </a:p>
          <a:p>
            <a:pPr>
              <a:buNone/>
            </a:pPr>
            <a:r>
              <a:rPr lang="pl-PL" dirty="0" smtClean="0">
                <a:latin typeface="+mj-lt"/>
              </a:rPr>
              <a:t>2. Minimalna wartość projektu wynosi 200 tysięcy zł. </a:t>
            </a:r>
            <a:r>
              <a:rPr lang="pl-PL" i="1" dirty="0" smtClean="0">
                <a:latin typeface="+mj-lt"/>
              </a:rPr>
              <a:t>(stosuje się typu projektów nr 1); </a:t>
            </a:r>
          </a:p>
          <a:p>
            <a:pPr>
              <a:buNone/>
            </a:pPr>
            <a:endParaRPr lang="pl-PL" dirty="0" smtClean="0">
              <a:latin typeface="+mj-lt"/>
            </a:endParaRPr>
          </a:p>
          <a:p>
            <a:pPr>
              <a:buNone/>
            </a:pPr>
            <a:r>
              <a:rPr lang="pl-PL" dirty="0" smtClean="0">
                <a:latin typeface="+mj-lt"/>
              </a:rPr>
              <a:t>3. Minimalna wartość projektu wynosi 100 tysięcy zł. </a:t>
            </a:r>
            <a:r>
              <a:rPr lang="pl-PL" i="1" dirty="0" smtClean="0">
                <a:latin typeface="+mj-lt"/>
              </a:rPr>
              <a:t>(stosuje się typu projektów nr 2);</a:t>
            </a:r>
            <a:endParaRPr lang="pl-PL" dirty="0" smtClean="0">
              <a:latin typeface="+mj-lt"/>
            </a:endParaRPr>
          </a:p>
          <a:p>
            <a:pPr marL="182563" indent="-182563">
              <a:buNone/>
            </a:pPr>
            <a:endParaRPr lang="pl-PL" dirty="0" smtClean="0"/>
          </a:p>
          <a:p>
            <a:pPr marL="182563" indent="-182563" algn="just">
              <a:buNone/>
            </a:pPr>
            <a:r>
              <a:rPr lang="pl-PL" dirty="0" smtClean="0"/>
              <a:t>4. </a:t>
            </a:r>
            <a:r>
              <a:rPr lang="pl-PL" dirty="0" smtClean="0">
                <a:latin typeface="+mj-lt"/>
              </a:rPr>
              <a:t>W projektach, w których beneficjent jest udzielającym pomocy publicznej, grupę   docelową stanowią w co najmniej 20% (z jednej lub kilku grup łącznie): osoby 50+, kobiety lub osoby niepełnosprawne. </a:t>
            </a:r>
            <a:r>
              <a:rPr lang="pl-PL" i="1" dirty="0" smtClean="0">
                <a:latin typeface="+mj-lt"/>
              </a:rPr>
              <a:t>(stosuje się do typu projektów nr 1); </a:t>
            </a:r>
          </a:p>
          <a:p>
            <a:pPr>
              <a:buNone/>
            </a:pPr>
            <a:endParaRPr lang="pl-PL" dirty="0" smtClean="0">
              <a:latin typeface="+mj-lt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6482</TotalTime>
  <Words>606</Words>
  <Application>Microsoft Office PowerPoint</Application>
  <PresentationFormat>Pokaz na ekranie (4:3)</PresentationFormat>
  <Paragraphs>204</Paragraphs>
  <Slides>25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Projekt domyślny</vt:lpstr>
      <vt:lpstr>Slajd 1</vt:lpstr>
      <vt:lpstr> Stan wdrażania  Programu Operacyjnego Kapitał Ludzki w województwie zachodniopomorskim    Stan na dzień 31.03.2011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23</vt:lpstr>
      <vt:lpstr>Slajd 24</vt:lpstr>
      <vt:lpstr>Slajd 25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579</cp:revision>
  <dcterms:created xsi:type="dcterms:W3CDTF">2007-08-02T08:01:27Z</dcterms:created>
  <dcterms:modified xsi:type="dcterms:W3CDTF">2011-05-04T08:13:30Z</dcterms:modified>
</cp:coreProperties>
</file>