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75" r:id="rId2"/>
    <p:sldId id="440" r:id="rId3"/>
    <p:sldId id="800" r:id="rId4"/>
    <p:sldId id="542" r:id="rId5"/>
    <p:sldId id="656" r:id="rId6"/>
    <p:sldId id="777" r:id="rId7"/>
    <p:sldId id="786" r:id="rId8"/>
    <p:sldId id="547" r:id="rId9"/>
    <p:sldId id="614" r:id="rId10"/>
    <p:sldId id="784" r:id="rId11"/>
    <p:sldId id="787" r:id="rId12"/>
    <p:sldId id="554" r:id="rId13"/>
    <p:sldId id="788" r:id="rId14"/>
    <p:sldId id="789" r:id="rId15"/>
    <p:sldId id="790" r:id="rId16"/>
    <p:sldId id="791" r:id="rId17"/>
    <p:sldId id="792" r:id="rId18"/>
    <p:sldId id="794" r:id="rId19"/>
    <p:sldId id="795" r:id="rId20"/>
    <p:sldId id="799" r:id="rId21"/>
    <p:sldId id="797" r:id="rId22"/>
    <p:sldId id="798" r:id="rId23"/>
    <p:sldId id="765" r:id="rId24"/>
    <p:sldId id="775" r:id="rId25"/>
    <p:sldId id="766" r:id="rId26"/>
    <p:sldId id="767" r:id="rId27"/>
    <p:sldId id="768" r:id="rId28"/>
    <p:sldId id="769" r:id="rId29"/>
    <p:sldId id="770" r:id="rId30"/>
    <p:sldId id="771" r:id="rId31"/>
    <p:sldId id="516" r:id="rId32"/>
    <p:sldId id="517" r:id="rId33"/>
    <p:sldId id="518" r:id="rId34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03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maj%202011\MRR\ciastko%20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8808691110823764"/>
          <c:y val="0.10721030996555951"/>
          <c:w val="0.54191293127628359"/>
          <c:h val="0.66163560326333104"/>
        </c:manualLayout>
      </c:layout>
      <c:pie3DChart>
        <c:varyColors val="1"/>
        <c:ser>
          <c:idx val="0"/>
          <c:order val="0"/>
          <c:explosion val="25"/>
          <c:dPt>
            <c:idx val="1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9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0"/>
            <c:spPr>
              <a:solidFill>
                <a:srgbClr val="74E2C0"/>
              </a:solidFill>
            </c:spPr>
          </c:dPt>
          <c:dPt>
            <c:idx val="11"/>
            <c:spPr>
              <a:solidFill>
                <a:srgbClr val="A2B10F"/>
              </a:solidFill>
            </c:spPr>
          </c:dPt>
          <c:dPt>
            <c:idx val="12"/>
            <c:spPr>
              <a:solidFill>
                <a:srgbClr val="002060"/>
              </a:solidFill>
            </c:spPr>
          </c:dPt>
          <c:dPt>
            <c:idx val="14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358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89E-2"/>
                  <c:y val="-8.188956128047847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05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488E-2"/>
                  <c:y val="-1.4521937961123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118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6E-2"/>
                  <c:y val="5.63784063120947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5.2364400312533692E-2"/>
                  <c:y val="7.830653496412880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17E-2"/>
                  <c:y val="7.966079526694354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337E-2"/>
                  <c:y val="6.416486119342319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021E-2"/>
                  <c:y val="7.574937156738610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26E-2"/>
                  <c:y val="-3.293483591758430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502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108E-2"/>
                  <c:y val="-3.596479598161111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022E-2"/>
                  <c:y val="-8.220688019747035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6802577491389888E-2"/>
                  <c:y val="-9.684214380220378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Arkusz1!$C$5:$C$20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Arkusz1!$D$5:$D$20</c:f>
              <c:numCache>
                <c:formatCode>0.00%</c:formatCode>
                <c:ptCount val="16"/>
                <c:pt idx="0">
                  <c:v>0.62600000000000056</c:v>
                </c:pt>
                <c:pt idx="1">
                  <c:v>0.69100000000000006</c:v>
                </c:pt>
                <c:pt idx="2">
                  <c:v>0.63800000000000068</c:v>
                </c:pt>
                <c:pt idx="3">
                  <c:v>0.61700000000000055</c:v>
                </c:pt>
                <c:pt idx="4">
                  <c:v>0.66900000000000082</c:v>
                </c:pt>
                <c:pt idx="5">
                  <c:v>0.72800000000000054</c:v>
                </c:pt>
                <c:pt idx="6">
                  <c:v>0.55400000000000005</c:v>
                </c:pt>
                <c:pt idx="7">
                  <c:v>0.63800000000000068</c:v>
                </c:pt>
                <c:pt idx="8">
                  <c:v>0.73100000000000054</c:v>
                </c:pt>
                <c:pt idx="9">
                  <c:v>0.57700000000000051</c:v>
                </c:pt>
                <c:pt idx="10">
                  <c:v>0.64400000000000068</c:v>
                </c:pt>
                <c:pt idx="11">
                  <c:v>0.59100000000000008</c:v>
                </c:pt>
                <c:pt idx="12">
                  <c:v>0.68900000000000006</c:v>
                </c:pt>
                <c:pt idx="13">
                  <c:v>0.70800000000000052</c:v>
                </c:pt>
                <c:pt idx="14">
                  <c:v>0.46600000000000008</c:v>
                </c:pt>
                <c:pt idx="15">
                  <c:v>0.72900000000000054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49809E-2"/>
          <c:y val="0.86356685907074759"/>
          <c:w val="0.9174986521518772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F4D4A7-D5BD-467C-9091-24292482ACC7}" type="datetimeFigureOut">
              <a:rPr lang="pl-PL"/>
              <a:pPr>
                <a:defRPr/>
              </a:pPr>
              <a:t>2011-07-05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8B3A4-FB36-4690-8602-D9763DB881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DAFFCD-7EE3-42DD-A711-2DD378B24A3B}" type="datetimeFigureOut">
              <a:rPr lang="pl-PL"/>
              <a:pPr>
                <a:defRPr/>
              </a:pPr>
              <a:t>2011-07-05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4B56EE-C170-4D27-A01A-1110A24796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AED8C4-BE3E-4D2B-9819-CC0275BC0162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74343027-31BD-4E75-A1A8-32548CF07A8B}" type="slidenum">
              <a:rPr lang="en-GB" sz="1200"/>
              <a:pPr algn="r"/>
              <a:t>33</a:t>
            </a:fld>
            <a:endParaRPr lang="en-GB" sz="120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1/7.2.1/11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 smtClean="0"/>
              <a:t>Szczecin, 5 lipca 2011 </a:t>
            </a:r>
            <a:r>
              <a:rPr lang="pl-PL" sz="1600" b="1" dirty="0"/>
              <a:t>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 dirty="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</a:t>
            </a:r>
            <a:r>
              <a:rPr lang="pl-PL" b="1" dirty="0" smtClean="0">
                <a:cs typeface="Arial" charset="0"/>
              </a:rPr>
              <a:t>(</a:t>
            </a:r>
            <a:r>
              <a:rPr lang="pl-PL" b="1" u="sng" dirty="0" smtClean="0">
                <a:cs typeface="Arial" charset="0"/>
              </a:rPr>
              <a:t>kryterium obligatoryjne</a:t>
            </a:r>
            <a:r>
              <a:rPr lang="pl-PL" b="1" dirty="0" smtClean="0">
                <a:cs typeface="Arial" charset="0"/>
              </a:rPr>
              <a:t>) c.d.: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4.	Projektodawca lub Partner na dzień złożenia wniosku o dofinansowanie posiada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co najmniej roczne doświadczenie w prowadzeniu działalności w obszarze merytorycznym, którego dotyczy projekt.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5.	Projekt jest skierowany do grup docelowych z obszaru województwa zachodniopomorskiego (osoby fizyczne, w wieku aktywności zawodowej, które uczą się, pracują lub zamieszkują one na obszarze województwa zachodniopomorskiego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rozumieniu przepisów Kodeksu Cywilnego, w przypadku innych podmiotów posiadają one jednostkę organizacyjną na obszarze województwa zachodniopomorskiego).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1-9);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</a:t>
            </a:r>
            <a:r>
              <a:rPr lang="pl-PL" b="1" dirty="0" smtClean="0">
                <a:cs typeface="Arial" charset="0"/>
              </a:rPr>
              <a:t>(</a:t>
            </a:r>
            <a:r>
              <a:rPr lang="pl-PL" b="1" u="sng" dirty="0" smtClean="0">
                <a:cs typeface="Arial" charset="0"/>
              </a:rPr>
              <a:t>kryterium obligatoryjne</a:t>
            </a:r>
            <a:r>
              <a:rPr lang="pl-PL" b="1" dirty="0" smtClean="0">
                <a:cs typeface="Arial" charset="0"/>
              </a:rPr>
              <a:t>) c.d.:</a:t>
            </a:r>
          </a:p>
          <a:p>
            <a:pPr lvl="0" algn="just">
              <a:lnSpc>
                <a:spcPct val="150000"/>
              </a:lnSpc>
              <a:buAutoNum type="arabicPeriod" startAt="6"/>
            </a:pPr>
            <a:r>
              <a:rPr lang="pl-PL" dirty="0" smtClean="0">
                <a:latin typeface="+mj-lt"/>
              </a:rPr>
              <a:t>Okres realizacji projektu nie jest krótszy niż 36 miesięcy, a wskaźnik efektywności zatrudnieniowej dla jego uczestników mierzony na zakończenie projektu wynosi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co najmniej 20%.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</a:t>
            </a:r>
            <a:r>
              <a:rPr lang="pl-PL" dirty="0" smtClean="0">
                <a:latin typeface="+mj-lt"/>
              </a:rPr>
              <a:t>;</a:t>
            </a:r>
          </a:p>
          <a:p>
            <a:pPr lvl="0" algn="just">
              <a:lnSpc>
                <a:spcPct val="150000"/>
              </a:lnSpc>
              <a:buAutoNum type="arabicPeriod" startAt="7"/>
            </a:pPr>
            <a:r>
              <a:rPr lang="pl-PL" dirty="0" smtClean="0">
                <a:latin typeface="+mj-lt"/>
              </a:rPr>
              <a:t>Projekt przewiduje realizację łącznie co najmniej 3 typów projektu, w odniesieniu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do każdego uczestnika projektu, gwarantujących kompleksowość wsparcia.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</a:t>
            </a:r>
            <a:r>
              <a:rPr lang="pl-PL" dirty="0" smtClean="0">
                <a:latin typeface="+mj-lt"/>
              </a:rPr>
              <a:t>;</a:t>
            </a:r>
          </a:p>
          <a:p>
            <a:pPr lvl="0" algn="just">
              <a:lnSpc>
                <a:spcPct val="150000"/>
              </a:lnSpc>
              <a:buAutoNum type="arabicPeriod" startAt="8"/>
            </a:pPr>
            <a:r>
              <a:rPr lang="pl-PL" dirty="0" smtClean="0">
                <a:latin typeface="+mj-lt"/>
              </a:rPr>
              <a:t>Grupę docelową w projekcie, w 100%, stanowią osoby niepełnosprawne oraz osoby sprawujące opiekę bezpośrednią nad nimi i/lub otoczenie w takim zakresie, w jakim jest to niezbędne dla wsparcia osób niepełnosprawnych.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1-9;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1. 	</a:t>
            </a:r>
            <a:r>
              <a:rPr lang="pl-PL" dirty="0" smtClean="0">
                <a:latin typeface="+mj-lt"/>
              </a:rPr>
              <a:t>Co najmniej 40% środków w ramach </a:t>
            </a:r>
            <a:r>
              <a:rPr lang="pl-PL" i="1" dirty="0" err="1" smtClean="0">
                <a:latin typeface="+mj-lt"/>
              </a:rPr>
              <a:t>cross-financingu</a:t>
            </a:r>
            <a:r>
              <a:rPr lang="pl-PL" dirty="0" smtClean="0">
                <a:latin typeface="+mj-lt"/>
              </a:rPr>
              <a:t> jest przeznaczonych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na adaptację infrastruktury dla osób niepełnosprawnych.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</a:t>
            </a:r>
            <a:r>
              <a:rPr lang="pl-PL" dirty="0" smtClean="0">
                <a:latin typeface="+mj-lt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b="1" dirty="0" smtClean="0">
                <a:latin typeface="+mj-lt"/>
              </a:rPr>
              <a:t>Waga punktowa: 20 pkt.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sz="1400" dirty="0" smtClean="0"/>
              <a:t> </a:t>
            </a:r>
          </a:p>
          <a:p>
            <a:pPr algn="just">
              <a:buNone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2/7.2.1/11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373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Konkurs zamknięty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Alokacja:</a:t>
            </a:r>
            <a:r>
              <a:rPr lang="pl-PL" sz="2000" b="1" dirty="0" smtClean="0"/>
              <a:t> </a:t>
            </a:r>
            <a:r>
              <a:rPr lang="pl-PL" sz="2000" dirty="0" smtClean="0">
                <a:latin typeface="+mj-lt"/>
              </a:rPr>
              <a:t>3 163 653 zł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Termin ogłoszenia konkursu: 30.06.2011 r.</a:t>
            </a:r>
            <a:r>
              <a:rPr lang="pl-PL" sz="2000" dirty="0" smtClean="0">
                <a:latin typeface="+mj-lt"/>
                <a:cs typeface="Arial" pitchFamily="34" charset="0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Nabór wniosków:  30.06.2011 - </a:t>
            </a:r>
            <a:r>
              <a:rPr lang="pl-PL" sz="2000" dirty="0" smtClean="0"/>
              <a:t>29.07.2011 r.,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pl-PL" sz="1400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4983162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dirty="0" smtClean="0">
                <a:latin typeface="+mj-lt"/>
              </a:rPr>
              <a:t>				</a:t>
            </a:r>
            <a:r>
              <a:rPr lang="pl-PL" sz="1400" b="1" i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1852409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Kursy i szkolenia umożliwiające nabycie, podniesienie lub zmianę kwalifikacji </a:t>
            </a:r>
            <a:b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 kompetencji zawodowych;</a:t>
            </a:r>
            <a:endParaRPr lang="pl-PL" sz="1600" dirty="0" smtClean="0">
              <a:latin typeface="+mj-lt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Staże, subsydiowane zatrudnienie i zajęcia reintegracji zawodowej u pracodawcy;</a:t>
            </a:r>
            <a:endParaRPr lang="pl-PL" sz="1600" dirty="0" smtClean="0"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	Poradnictwo psychologiczne, psychospołeczne lub zawodowe, prowadzące do integracji społecznej i zawodowej;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	Rozwój nowych form i metod wsparcia indywidualnego i środowiskowego na rzecz integracji zawodowej i społecznej (w tym np. środowiskowej pracy socjalnej, centrów aktywizacji lokalnej, animacji lokalnej,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streetworkingu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coachingu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treningu pracy);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	Rozwój usług społecznych przezwyciężających indywidualne bariery w integracji społecznej </a:t>
            </a:r>
            <a:b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w tym w powrocie na rynek pracy;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 algn="just">
              <a:lnSpc>
                <a:spcPct val="150000"/>
              </a:lnSpc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Dopuszczalne typy projektów  c.d.</a:t>
            </a:r>
          </a:p>
          <a:p>
            <a:pPr lvl="0" algn="just">
              <a:lnSpc>
                <a:spcPct val="150000"/>
              </a:lnSpc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6.	</a:t>
            </a:r>
            <a:r>
              <a:rPr lang="pl-PL" dirty="0" smtClean="0">
                <a:latin typeface="+mj-lt"/>
              </a:rPr>
              <a:t>Rozwijanie umiejętności i kompetencji społecznych, niezbędnych na rynku pracy;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7.	Wsparcie tworzenia i działalności środowiskowych instytucji aktywizujących osoby niepełnosprawne w tym zaburzone psychicznie 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8.	Promocja i wsparcie wolontariatu, w zakresie integracji osób wykluczonych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zagrożonych wykluczeniem społecznym;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9.	Wsparcie dla tworzenia i funkcjonowania pozaszkolnych form integracji społecznej młodzieży (świetlice środowiskowe w tym z programem socjoterapeutycznym, kluby środowiskowe) połączonych z realizacją działań w zakresie reintegracji zawodowej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społecznej.</a:t>
            </a:r>
          </a:p>
          <a:p>
            <a:pPr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052513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docelowej</a:t>
            </a:r>
          </a:p>
          <a:p>
            <a:pPr>
              <a:buNone/>
            </a:pPr>
            <a:endParaRPr lang="pl-PL" sz="1400" b="1" u="sng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sz="1400" dirty="0" smtClean="0"/>
              <a:t>1. 	</a:t>
            </a:r>
            <a:r>
              <a:rPr lang="pl-PL" sz="1400" dirty="0" smtClean="0">
                <a:latin typeface="+mj-lt"/>
              </a:rPr>
              <a:t>O</a:t>
            </a:r>
            <a:r>
              <a:rPr lang="pl-PL" dirty="0" smtClean="0">
                <a:latin typeface="+mj-lt"/>
              </a:rPr>
              <a:t>soby niezatrudnione, w wieku aktywności zawodowej (15 - 64 lata), zagrożone wykluczeniem społecznym z co najmniej jednego powodu spośród wskazanych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art. 7 ustawy z dnia 12 marca 2004 r. o pomocy społecznej (Dz. U. z 2009 r.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Nr 175 poz. 1362);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2.	Otoczenie osób wykluczonych społecznie (w zakresie typów projektów nr 3, 5, 8, 9 lub wsparcia towarzyszącego);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3.	Instytucje pomocy i integracji społecznej i ich pracownicy lub wolontariusze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(w zakresie typu projektów nr 8).</a:t>
            </a:r>
          </a:p>
          <a:p>
            <a:pPr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5310336"/>
          </a:xfrm>
        </p:spPr>
        <p:txBody>
          <a:bodyPr/>
          <a:lstStyle/>
          <a:p>
            <a:pPr lvl="0">
              <a:buNone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 lvl="0" algn="just">
              <a:lnSpc>
                <a:spcPct val="150000"/>
              </a:lnSpc>
              <a:buAutoNum type="arabicPeriod"/>
            </a:pPr>
            <a:r>
              <a:rPr lang="pl-PL" dirty="0" smtClean="0">
                <a:latin typeface="+mj-lt"/>
              </a:rPr>
              <a:t>Projektodawca złożył nie więcej niż dwa wnioski o dofinansowanie w ramach danego konkursu.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Stosuje się do typu/typów projektów nr 1-9;</a:t>
            </a:r>
          </a:p>
          <a:p>
            <a:pPr lvl="0" algn="just">
              <a:lnSpc>
                <a:spcPct val="150000"/>
              </a:lnSpc>
              <a:buAutoNum type="arabicPeriod" startAt="2"/>
            </a:pPr>
            <a:r>
              <a:rPr lang="pl-PL" dirty="0" smtClean="0">
                <a:latin typeface="+mj-lt"/>
              </a:rPr>
              <a:t>Minimalna wartość projektu wynosi 500 tysięcy złotych.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Stosuje się do typu/typów projektów nr 1-9;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3.	Beneficjent w okresie realizacji projektu prowadzi biuro projektu (lub posiada siedzibę, filię, delegaturę, oddział czy inną prawnie dozwolona formę organizacyjną działalności podmiotu) na terenie województwa zachodniopomorskiego,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z możliwością udostępnienia pełnej dokumentacji wdrażanego projektu oraz zapewniające uczestnikom możliwość osobistego kontaktu z kadrą projektu.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Stosuje się do typu/typów projektów nr 1-9);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7342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</a:t>
            </a:r>
            <a:r>
              <a:rPr lang="pl-PL" b="1" dirty="0" smtClean="0">
                <a:cs typeface="Arial" charset="0"/>
              </a:rPr>
              <a:t>(</a:t>
            </a:r>
            <a:r>
              <a:rPr lang="pl-PL" b="1" u="sng" dirty="0" smtClean="0">
                <a:cs typeface="Arial" charset="0"/>
              </a:rPr>
              <a:t>kryterium obligatoryjne</a:t>
            </a:r>
            <a:r>
              <a:rPr lang="pl-PL" b="1" dirty="0" smtClean="0">
                <a:cs typeface="Arial" charset="0"/>
              </a:rPr>
              <a:t>) c.d.: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4.</a:t>
            </a:r>
            <a:r>
              <a:rPr lang="pl-PL" dirty="0" smtClean="0"/>
              <a:t> 	Projektodawca lub Partner na dzień złożenia wniosku o dofinansowanie posiada </a:t>
            </a:r>
            <a:br>
              <a:rPr lang="pl-PL" dirty="0" smtClean="0"/>
            </a:br>
            <a:r>
              <a:rPr lang="pl-PL" dirty="0" smtClean="0"/>
              <a:t>co najmniej roczne doświadczenie w prowadzeniu działalności w obszarze merytorycznym, którego dotyczy projekt.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	</a:t>
            </a:r>
            <a:r>
              <a:rPr lang="pl-PL" i="1" dirty="0" smtClean="0"/>
              <a:t>Stosuje się do typu/typów projektów nr 1-9.</a:t>
            </a:r>
            <a:r>
              <a:rPr lang="pl-PL" i="1" dirty="0" smtClean="0">
                <a:latin typeface="+mj-lt"/>
              </a:rPr>
              <a:t>	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5.	Projekt jest skierowany do grup docelowych z obszaru województwa zachodniopomorskiego (osoby fizyczne, w wieku aktywności zawodowej, które uczą się, pracują lub zamieszkują one na obszarze województwa zachodniopomorskiego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rozumieniu przepisów Kodeksu Cywilnego, w przypadku innych podmiotów posiadają one jednostkę organizacyjną na obszarze województwa zachodniopomorskiego.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1-9;</a:t>
            </a:r>
          </a:p>
          <a:p>
            <a:pPr lvl="0" algn="just">
              <a:lnSpc>
                <a:spcPct val="150000"/>
              </a:lnSpc>
              <a:buNone/>
            </a:pPr>
            <a:endParaRPr lang="pl-PL" i="1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200" dirty="0" smtClean="0"/>
              <a:t>Stan wdrażania </a:t>
            </a:r>
            <a:br>
              <a:rPr lang="pl-PL" sz="3200" dirty="0" smtClean="0"/>
            </a:br>
            <a:r>
              <a:rPr lang="pl-PL" sz="3200" dirty="0" smtClean="0"/>
              <a:t>Programu Operacyjnego Kapitał Ludzki</a:t>
            </a:r>
            <a:br>
              <a:rPr lang="pl-PL" sz="3200" dirty="0" smtClean="0"/>
            </a:br>
            <a:r>
              <a:rPr lang="pl-PL" sz="3200" dirty="0" smtClean="0"/>
              <a:t>w województwie zachodniopomorskim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1800" i="1" dirty="0" smtClean="0"/>
              <a:t>Stan na dzień 31.05.2011 r.</a:t>
            </a:r>
            <a:r>
              <a:rPr lang="pl-PL" sz="24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</a:t>
            </a:r>
            <a:r>
              <a:rPr lang="pl-PL" b="1" dirty="0" smtClean="0">
                <a:cs typeface="Arial" charset="0"/>
              </a:rPr>
              <a:t>(</a:t>
            </a:r>
            <a:r>
              <a:rPr lang="pl-PL" b="1" u="sng" dirty="0" smtClean="0">
                <a:cs typeface="Arial" charset="0"/>
              </a:rPr>
              <a:t>kryterium obligatoryjne</a:t>
            </a:r>
            <a:r>
              <a:rPr lang="pl-PL" b="1" dirty="0" smtClean="0">
                <a:cs typeface="Arial" charset="0"/>
              </a:rPr>
              <a:t>) c.d.: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6</a:t>
            </a:r>
            <a:r>
              <a:rPr lang="pl-PL" dirty="0" smtClean="0"/>
              <a:t>.</a:t>
            </a:r>
            <a:r>
              <a:rPr lang="pl-PL" dirty="0" smtClean="0">
                <a:latin typeface="+mj-lt"/>
              </a:rPr>
              <a:t>	Okres realizacji projektu nie jest krótszy niż 36 miesięcy, a wskaźnik efektywności zatrudnieniowej dla jego uczestników mierzony na zakończenie projektu wynosi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co najmniej 20 % (stosuje się do typu/typów projektów nr 1-9);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7.	Projekt przewiduje realizację łącznie co najmniej 3 typów projektu, w odniesieniu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do każdego uczestnika projektu, gwarantujących kompleksowość wsparcia (stosuje się do typu/typów projektów nr 1-9);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  <a:cs typeface="Arial" pitchFamily="34" charset="0"/>
              </a:rPr>
              <a:t>1. 	</a:t>
            </a:r>
            <a:r>
              <a:rPr lang="pl-PL" dirty="0" smtClean="0">
                <a:latin typeface="+mj-lt"/>
              </a:rPr>
              <a:t>Wsparcie kierowane jest w 100 % do osób zagrożonych wykluczeniem społecznym zamieszkujących powiaty: drawski lub świdwiński lub białogardzki lub sławieński lub gminy znajdujące się w załączniku nr 6 Regionalnego Programu Operacyjnego Województwa Zachodniopomorskiego.</a:t>
            </a:r>
            <a:r>
              <a:rPr lang="pl-PL" b="1" dirty="0" smtClean="0">
                <a:latin typeface="+mj-lt"/>
              </a:rPr>
              <a:t>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b="1" dirty="0" smtClean="0">
                <a:latin typeface="+mj-lt"/>
              </a:rPr>
              <a:t>	</a:t>
            </a:r>
            <a:r>
              <a:rPr lang="pl-PL" sz="1400" b="1" dirty="0" smtClean="0">
                <a:latin typeface="+mj-lt"/>
              </a:rPr>
              <a:t>Stosuje się do typu/typów projektów nr 1-9;</a:t>
            </a:r>
            <a:endParaRPr lang="pl-PL" sz="1400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400" b="1" dirty="0" smtClean="0">
                <a:latin typeface="+mj-lt"/>
              </a:rPr>
              <a:t>	Waga punktowa – 20 pkt.</a:t>
            </a:r>
            <a:endParaRPr lang="pl-PL" sz="1400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2.	Grupę docelową w projekcie stanowią, w 100% osoby, które ukończyły 50 rok życia. </a:t>
            </a:r>
            <a:r>
              <a:rPr lang="pl-PL" sz="1400" b="1" dirty="0" smtClean="0">
                <a:latin typeface="+mj-lt"/>
              </a:rPr>
              <a:t>Stosuje się do typu/typów projektów nr 1-9);</a:t>
            </a:r>
            <a:endParaRPr lang="pl-PL" sz="1400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400" b="1" dirty="0" smtClean="0">
                <a:latin typeface="+mj-lt"/>
              </a:rPr>
              <a:t>	Waga punktowa – 20 pkt.</a:t>
            </a:r>
            <a:endParaRPr lang="pl-PL" sz="1400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400" dirty="0" smtClean="0">
                <a:latin typeface="+mj-lt"/>
              </a:rPr>
              <a:t> </a:t>
            </a:r>
          </a:p>
          <a:p>
            <a:pPr lvl="0" algn="just">
              <a:lnSpc>
                <a:spcPct val="150000"/>
              </a:lnSpc>
              <a:buNone/>
            </a:pPr>
            <a:endParaRPr lang="pl-PL" sz="1400" dirty="0" smtClean="0"/>
          </a:p>
          <a:p>
            <a:pPr algn="just">
              <a:buNone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51673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Arial" charset="0"/>
              </a:rPr>
              <a:t>Ogólne kryteria horyzontalne:</a:t>
            </a:r>
          </a:p>
          <a:p>
            <a:pPr algn="just">
              <a:buFontTx/>
              <a:buAutoNum type="arabicPeriod"/>
              <a:defRPr/>
            </a:pPr>
            <a:endParaRPr lang="pl-PL" b="1" dirty="0" smtClean="0">
              <a:latin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ze Szczegółowym </a:t>
            </a:r>
            <a:r>
              <a:rPr lang="pl-PL" smtClean="0">
                <a:latin typeface="Arial" charset="0"/>
                <a:cs typeface="Arial" charset="0"/>
              </a:rPr>
              <a:t>Opisem Priorytetów.</a:t>
            </a: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marL="0" algn="just"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</a:rPr>
              <a:t>Uwaga! </a:t>
            </a:r>
          </a:p>
          <a:p>
            <a:pPr marL="0" algn="just">
              <a:buFontTx/>
              <a:buNone/>
              <a:defRPr/>
            </a:pPr>
            <a:r>
              <a:rPr lang="pl-PL" sz="1400" dirty="0" smtClean="0"/>
              <a:t>Jeśli projekt nie jest zgodny ze standardem minimum, </a:t>
            </a:r>
            <a:r>
              <a:rPr lang="pl-PL" sz="1400" b="1" dirty="0" smtClean="0"/>
              <a:t>nie oznacza to automatycznie, że jest niezgodny z pozostałymi politykami i zasadami wspólnotowymi</a:t>
            </a:r>
            <a:r>
              <a:rPr lang="pl-PL" sz="1400" dirty="0" smtClean="0"/>
              <a:t>. A zatem pytania: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zasadą równości szans kobiet i mężczyzn ? oraz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pozostałymi politykami i zasadami wspólnotowymi (w tym polityką równości szans i koncepcją zrównoważonego rozwoju)? </a:t>
            </a:r>
            <a:r>
              <a:rPr lang="pl-PL" sz="1400" dirty="0" smtClean="0"/>
              <a:t>zawarte w Karty oceny merytorycznej wniosku o dofinansowanie projektu składanego w trybie konkursowym </a:t>
            </a:r>
            <a:r>
              <a:rPr lang="pl-PL" sz="1400" b="1" dirty="0" smtClean="0">
                <a:solidFill>
                  <a:srgbClr val="FF0000"/>
                </a:solidFill>
              </a:rPr>
              <a:t>traktowane 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są rozłącznie.</a:t>
            </a:r>
            <a:endParaRPr lang="pl-PL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 dirty="0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Ważne dokumenty;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 dirty="0"/>
          </a:p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Generator Wniosków Aplikacyjnych - wersja 6.4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8435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dirty="0"/>
          </a:p>
        </p:txBody>
      </p:sp>
      <p:pic>
        <p:nvPicPr>
          <p:cNvPr id="21508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le tekstowe 4"/>
          <p:cNvSpPr txBox="1">
            <a:spLocks noChangeArrowheads="1"/>
          </p:cNvSpPr>
          <p:nvPr/>
        </p:nvSpPr>
        <p:spPr bwMode="auto">
          <a:xfrm>
            <a:off x="1428750" y="1143000"/>
            <a:ext cx="5786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solidFill>
                  <a:schemeClr val="tx1"/>
                </a:solidFill>
              </a:rPr>
              <a:t>Stopień wykorzystania alokacji 2007-2013</a:t>
            </a:r>
          </a:p>
        </p:txBody>
      </p:sp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>
                <a:solidFill>
                  <a:schemeClr val="tx1"/>
                </a:solidFill>
              </a:rPr>
              <a:t>*Stan na dzień 31.05.2011 r.</a:t>
            </a:r>
          </a:p>
          <a:p>
            <a:r>
              <a:rPr lang="pl-PL" sz="800">
                <a:solidFill>
                  <a:schemeClr val="tx1"/>
                </a:solidFill>
              </a:rPr>
              <a:t> r.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179512" y="1556792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 dirty="0"/>
              <a:t>Punkt</a:t>
            </a:r>
            <a:r>
              <a:rPr lang="pl-PL" sz="1600" b="1" dirty="0"/>
              <a:t> </a:t>
            </a:r>
            <a:r>
              <a:rPr lang="en-GB" sz="1600" b="1" dirty="0"/>
              <a:t> Konsultacyjny EFS</a:t>
            </a:r>
            <a:r>
              <a:rPr lang="en-GB" sz="1600" dirty="0"/>
              <a:t> działa w godzinach: </a:t>
            </a:r>
            <a:br>
              <a:rPr lang="en-GB" sz="1600" dirty="0"/>
            </a:br>
            <a:r>
              <a:rPr lang="en-GB" sz="1600" dirty="0"/>
              <a:t>9.00 – 15.00 od poniedziałku do piątku</a:t>
            </a:r>
            <a:r>
              <a:rPr lang="en-GB" sz="1400" dirty="0"/>
              <a:t>	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 dirty="0" err="1"/>
              <a:t>Dodatkowych</a:t>
            </a:r>
            <a:r>
              <a:rPr lang="en-GB" b="1" u="sng" dirty="0"/>
              <a:t> </a:t>
            </a:r>
            <a:r>
              <a:rPr lang="en-GB" b="1" u="sng" dirty="0" err="1"/>
              <a:t>informacji</a:t>
            </a:r>
            <a:r>
              <a:rPr lang="en-GB" b="1" u="sng" dirty="0"/>
              <a:t> </a:t>
            </a:r>
            <a:r>
              <a:rPr lang="en-GB" b="1" u="sng" dirty="0" err="1"/>
              <a:t>udziela</a:t>
            </a:r>
            <a:r>
              <a:rPr lang="pl-PL" b="1" u="sng" dirty="0"/>
              <a:t>ją</a:t>
            </a:r>
            <a:r>
              <a:rPr lang="en-GB" b="1" u="sng" dirty="0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dirty="0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</a:t>
            </a:r>
            <a:endParaRPr lang="en-GB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Wojewódzki Urz</a:t>
            </a:r>
            <a:r>
              <a:rPr lang="pl-PL" sz="1600" dirty="0"/>
              <a:t>ą</a:t>
            </a:r>
            <a:r>
              <a:rPr lang="en-GB" sz="1600" dirty="0"/>
              <a:t>d Pracy w Szczecinie</a:t>
            </a:r>
            <a:br>
              <a:rPr lang="en-GB" sz="1600" dirty="0"/>
            </a:br>
            <a:r>
              <a:rPr lang="en-GB" sz="1600" dirty="0"/>
              <a:t>ul. </a:t>
            </a:r>
            <a:r>
              <a:rPr lang="pl-PL" sz="1600" dirty="0"/>
              <a:t>A. </a:t>
            </a:r>
            <a:r>
              <a:rPr lang="en-GB" sz="1600" dirty="0"/>
              <a:t>Mickiewicza 41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 e-mail: </a:t>
            </a:r>
            <a:r>
              <a:rPr lang="en-GB" sz="1600" b="1" i="1" dirty="0">
                <a:hlinkClick r:id="rId3"/>
              </a:rPr>
              <a:t>pokl@wup.pl</a:t>
            </a:r>
            <a:endParaRPr lang="pl-PL" sz="1600" b="1" i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dirty="0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dirty="0"/>
              <a:t>o</a:t>
            </a:r>
            <a:r>
              <a:rPr lang="en-GB" dirty="0"/>
              <a:t>raz </a:t>
            </a: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 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 dirty="0"/>
              <a:t>Wojewódzki Urząd Pracy - f</a:t>
            </a:r>
            <a:r>
              <a:rPr lang="en-GB" sz="1600" dirty="0"/>
              <a:t>ili</a:t>
            </a:r>
            <a:r>
              <a:rPr lang="pl-PL" sz="1600" dirty="0"/>
              <a:t>a Koszalin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ul. Słowiańska 15a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e-mail: </a:t>
            </a:r>
            <a:r>
              <a:rPr lang="en-GB" sz="1600" b="1" i="1" dirty="0">
                <a:hlinkClick r:id="rId4"/>
              </a:rPr>
              <a:t>poklkoszalin@wup.pl</a:t>
            </a:r>
            <a:endParaRPr lang="pl-PL" sz="1600" b="1" i="1" dirty="0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 dirty="0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 S.A.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S.A.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5603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1/7.2.1/11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373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Konkurs zamknięty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Alokacja: 5 000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zł.</a:t>
            </a:r>
            <a:endParaRPr lang="pl-PL" sz="2000" dirty="0" smtClean="0">
              <a:latin typeface="+mj-lt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Termin ogłoszenia konkursu: 30.06.2011 r.</a:t>
            </a:r>
            <a:r>
              <a:rPr lang="pl-PL" sz="2000" dirty="0" smtClean="0">
                <a:latin typeface="+mj-lt"/>
                <a:cs typeface="Arial" pitchFamily="34" charset="0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Nabór wniosków:  30.06.2011 - </a:t>
            </a:r>
            <a:r>
              <a:rPr lang="pl-PL" sz="2000" dirty="0" smtClean="0"/>
              <a:t>29.07.2011 r.,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pl-PL" sz="1400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4983162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dirty="0" smtClean="0">
                <a:latin typeface="+mj-lt"/>
              </a:rPr>
              <a:t>				</a:t>
            </a:r>
            <a:r>
              <a:rPr lang="pl-PL" sz="1400" b="1" i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1852409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Kursy i szkolenia umożliwiające nabycie, podniesienie lub zmianę kwalifikacji </a:t>
            </a:r>
            <a:b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 kompetencji zawodowych;</a:t>
            </a:r>
            <a:endParaRPr lang="pl-PL" sz="1600" dirty="0" smtClean="0">
              <a:latin typeface="+mj-lt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Staże, subsydiowane zatrudnienie i zajęcia reintegracji zawodowej u pracodawcy;</a:t>
            </a:r>
            <a:endParaRPr lang="pl-PL" sz="1600" dirty="0" smtClean="0"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	Poradnictwo psychologiczne, psychospołeczne lub zawodowe, prowadzące do integracji społecznej i zawodowej;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	Rozwój nowych form i metod wsparcia indywidualnego i środowiskowego na rzecz integracji zawodowej i społecznej (w tym np. środowiskowej pracy socjalnej, centrów aktywizacji lokalnej, animacji lokalnej,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streetworkingu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coachingu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treningu pracy);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	Rozwój usług społecznych przezwyciężających indywidualne bariery w integracji społecznej w tym w powrocie na rynek pracy;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 algn="just">
              <a:lnSpc>
                <a:spcPct val="150000"/>
              </a:lnSpc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Dopuszczalne typy projektów  c.d.</a:t>
            </a:r>
          </a:p>
          <a:p>
            <a:pPr lvl="0" algn="just">
              <a:lnSpc>
                <a:spcPct val="150000"/>
              </a:lnSpc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6.	</a:t>
            </a:r>
            <a:r>
              <a:rPr lang="pl-PL" dirty="0" smtClean="0">
                <a:latin typeface="+mj-lt"/>
              </a:rPr>
              <a:t>Rozwijanie umiejętności i kompetencji społecznych, niezbędnych na rynku pracy;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7.	Wsparcie tworzenia i działalności środowiskowych instytucji aktywizujących osoby niepełnosprawne w tym zaburzone psychicznie 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8.	Promocja i wsparcie wolontariatu, w zakresie integracji osób wykluczonych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zagrożonych wykluczeniem społecznym;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9.	Wsparcie dla tworzenia i funkcjonowania pozaszkolnych form integracji społecznej młodzieży (świetlice środowiskowe w tym z programem socjoterapeutycznym, kluby środowiskowe) połączonych z realizacją działań w zakresie reintegracji zawodowej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społecznej.</a:t>
            </a:r>
          </a:p>
          <a:p>
            <a:pPr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052513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docelowej</a:t>
            </a:r>
          </a:p>
          <a:p>
            <a:pPr>
              <a:buNone/>
            </a:pPr>
            <a:endParaRPr lang="pl-PL" sz="1400" b="1" u="sng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sz="1400" dirty="0" smtClean="0"/>
              <a:t>1. 	</a:t>
            </a:r>
            <a:r>
              <a:rPr lang="pl-PL" dirty="0" smtClean="0">
                <a:latin typeface="+mj-lt"/>
              </a:rPr>
              <a:t>Grupę docelową w projekcie w 100%, stanowią osoby niepełnosprawne oraz osoby sprawujące opiekę bezpośrednią nad nimi i/lub otoczenie w takim zakresie, w jakim jest to niezbędne dla wsparcia osób niepełnosprawnych (kryterium dostępu);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2.	Osoby niezatrudnione, w wieku aktywności zawodowej (15 - 64 lata), zagrożone wykluczeniem społecznym z co najmniej jednego powodu spośród wskazanych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art. 7 ustawy z dnia 12 marca 2004 r. o pomocy społecznej (Dz. U. z 2009 r.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Nr 175 poz. 1362);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3.	Otoczenie osób wykluczonych społecznie (w zakresie typów projektów nr 3, 5, 8, 9 lub wsparcia towarzyszącego);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4.	Instytucje pomocy i integracji społecznej i ich pracownicy lub wolontariusze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(w zakresie typu projektów nr 8)</a:t>
            </a:r>
          </a:p>
          <a:p>
            <a:pPr algn="just">
              <a:lnSpc>
                <a:spcPct val="150000"/>
              </a:lnSpc>
              <a:buNone/>
            </a:pPr>
            <a:r>
              <a:rPr lang="x-none" b="1" smtClean="0">
                <a:latin typeface="+mj-lt"/>
              </a:rPr>
              <a:t> </a:t>
            </a:r>
            <a:endParaRPr lang="pl-PL" dirty="0" smtClean="0">
              <a:latin typeface="+mj-lt"/>
            </a:endParaRPr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5310336"/>
          </a:xfrm>
        </p:spPr>
        <p:txBody>
          <a:bodyPr/>
          <a:lstStyle/>
          <a:p>
            <a:pPr lvl="0"/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 lvl="0"/>
            <a:endParaRPr lang="pl-PL" b="1" dirty="0" smtClean="0">
              <a:latin typeface="+mj-lt"/>
              <a:cs typeface="Arial" charset="0"/>
            </a:endParaRPr>
          </a:p>
          <a:p>
            <a:pPr lvl="0" algn="just">
              <a:lnSpc>
                <a:spcPct val="150000"/>
              </a:lnSpc>
              <a:buAutoNum type="arabicPeriod"/>
            </a:pPr>
            <a:r>
              <a:rPr lang="pl-PL" dirty="0" smtClean="0">
                <a:latin typeface="+mj-lt"/>
              </a:rPr>
              <a:t>Projektodawca złożył nie więcej niż dwa wnioski o dofinansowanie w ramach danego konkursu.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1-9.</a:t>
            </a:r>
          </a:p>
          <a:p>
            <a:pPr lvl="0" algn="just">
              <a:lnSpc>
                <a:spcPct val="150000"/>
              </a:lnSpc>
              <a:buAutoNum type="arabicPeriod" startAt="2"/>
            </a:pPr>
            <a:r>
              <a:rPr lang="pl-PL" dirty="0" smtClean="0">
                <a:latin typeface="+mj-lt"/>
              </a:rPr>
              <a:t>Minimalna wartość projektu wynosi 500 tysięcy złotych.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Stosuje się do typu/typów projektów nr 1-9.</a:t>
            </a:r>
            <a:endParaRPr lang="pl-PL" dirty="0" smtClean="0">
              <a:latin typeface="+mj-lt"/>
            </a:endParaRPr>
          </a:p>
          <a:p>
            <a:pPr algn="just">
              <a:lnSpc>
                <a:spcPct val="150000"/>
              </a:lnSpc>
              <a:buNone/>
            </a:pPr>
            <a:r>
              <a:rPr lang="x-none" smtClean="0">
                <a:latin typeface="+mj-lt"/>
              </a:rPr>
              <a:t> </a:t>
            </a:r>
            <a:r>
              <a:rPr lang="pl-PL" dirty="0" smtClean="0"/>
              <a:t>3.	Beneficjent w okresie realizacji projektu prowadzi biuro projektu (lub posiada siedzibę, filię, delegaturę, oddział czy inną prawnie dozwolona formę organizacyjną działalności podmiotu) na terenie województwa zachodniopomorskiego, z możliwością udostępnienia pełnej dokumentacji wdrażanego projektu oraz zapewniające uczestnikom możliwość osobistego kontaktu z kadrą projektu.</a:t>
            </a:r>
          </a:p>
          <a:p>
            <a:pPr lvl="0" algn="just">
              <a:lnSpc>
                <a:spcPct val="150000"/>
              </a:lnSpc>
              <a:buNone/>
              <a:defRPr/>
            </a:pPr>
            <a:r>
              <a:rPr lang="pl-PL" dirty="0" smtClean="0"/>
              <a:t>	</a:t>
            </a:r>
            <a:r>
              <a:rPr lang="pl-PL" i="1" dirty="0" smtClean="0"/>
              <a:t>Stosuje się do typu/typów projektów nr 1-9</a:t>
            </a:r>
            <a:r>
              <a:rPr lang="pl-PL" dirty="0" smtClean="0"/>
              <a:t>.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6701</TotalTime>
  <Words>511</Words>
  <Application>Microsoft Office PowerPoint</Application>
  <PresentationFormat>Pokaz na ekranie (4:3)</PresentationFormat>
  <Paragraphs>269</Paragraphs>
  <Slides>33</Slides>
  <Notes>15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Projekt domyślny</vt:lpstr>
      <vt:lpstr>Slajd 1</vt:lpstr>
      <vt:lpstr> Stan wdrażania  Programu Operacyjnego Kapitał Ludzki w województwie zachodniopomorskim    Stan na dzień 31.05.2011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31</vt:lpstr>
      <vt:lpstr>Slajd 32</vt:lpstr>
      <vt:lpstr>Slajd 33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justyna.hawelka</cp:lastModifiedBy>
  <cp:revision>620</cp:revision>
  <dcterms:created xsi:type="dcterms:W3CDTF">2007-08-02T08:01:27Z</dcterms:created>
  <dcterms:modified xsi:type="dcterms:W3CDTF">2011-07-05T06:15:37Z</dcterms:modified>
</cp:coreProperties>
</file>