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5" r:id="rId2"/>
    <p:sldId id="440" r:id="rId3"/>
    <p:sldId id="805" r:id="rId4"/>
    <p:sldId id="656" r:id="rId5"/>
    <p:sldId id="777" r:id="rId6"/>
    <p:sldId id="547" r:id="rId7"/>
    <p:sldId id="614" r:id="rId8"/>
    <p:sldId id="808" r:id="rId9"/>
    <p:sldId id="554" r:id="rId10"/>
    <p:sldId id="798" r:id="rId11"/>
    <p:sldId id="765" r:id="rId12"/>
    <p:sldId id="775" r:id="rId13"/>
    <p:sldId id="766" r:id="rId14"/>
    <p:sldId id="767" r:id="rId15"/>
    <p:sldId id="768" r:id="rId16"/>
    <p:sldId id="769" r:id="rId17"/>
    <p:sldId id="770" r:id="rId18"/>
    <p:sldId id="771" r:id="rId19"/>
    <p:sldId id="516" r:id="rId20"/>
    <p:sldId id="517" r:id="rId21"/>
    <p:sldId id="518" r:id="rId22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66CC"/>
    <a:srgbClr val="CC00FF"/>
    <a:srgbClr val="003366"/>
    <a:srgbClr val="24496E"/>
    <a:srgbClr val="800000"/>
    <a:srgbClr val="99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53" autoAdjust="0"/>
  </p:normalViewPr>
  <p:slideViewPr>
    <p:cSldViewPr>
      <p:cViewPr>
        <p:scale>
          <a:sx n="78" d="100"/>
          <a:sy n="78" d="100"/>
        </p:scale>
        <p:origin x="-103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up-szczecin\pokl\-PUNKT%20KONSULTACYJNY%20EFS-\AG\Stan%20wdra&#380;ania\2011\lipiec%202011\MRR\ciastko%20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2256985220191333"/>
          <c:y val="0.10289890175601416"/>
          <c:w val="0.54191293127628359"/>
          <c:h val="0.66163560326333226"/>
        </c:manualLayout>
      </c:layout>
      <c:pie3DChart>
        <c:varyColors val="1"/>
        <c:ser>
          <c:idx val="0"/>
          <c:order val="0"/>
          <c:explosion val="25"/>
          <c:dPt>
            <c:idx val="2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0070C0"/>
              </a:solidFill>
            </c:spPr>
          </c:dPt>
          <c:dPt>
            <c:idx val="10"/>
            <c:spPr>
              <a:solidFill>
                <a:srgbClr val="7030A0"/>
              </a:solidFill>
            </c:spPr>
          </c:dPt>
          <c:dPt>
            <c:idx val="11"/>
            <c:spPr>
              <a:solidFill>
                <a:srgbClr val="47FFD1"/>
              </a:solidFill>
            </c:spPr>
          </c:dPt>
          <c:dPt>
            <c:idx val="12"/>
            <c:spPr>
              <a:solidFill>
                <a:srgbClr val="A2B10F"/>
              </a:solidFill>
            </c:spPr>
          </c:dPt>
          <c:dPt>
            <c:idx val="14"/>
            <c:spPr>
              <a:solidFill>
                <a:srgbClr val="3333CC">
                  <a:lumMod val="20000"/>
                  <a:lumOff val="80000"/>
                </a:srgbClr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5.326695100612442E-2"/>
                  <c:y val="-0.10278871391076115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"/>
              <c:layout>
                <c:manualLayout>
                  <c:x val="2.7320556392995368E-2"/>
                  <c:y val="-8.188956128047850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2"/>
              <c:layout>
                <c:manualLayout>
                  <c:x val="6.8079932339016533E-2"/>
                  <c:y val="-6.5193556362856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3"/>
              <c:layout>
                <c:manualLayout>
                  <c:x val="3.8374014187584501E-2"/>
                  <c:y val="-1.45219379611235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4"/>
              <c:layout>
                <c:manualLayout>
                  <c:x val="6.2821974839352146E-2"/>
                  <c:y val="-2.575862408933238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5"/>
              <c:layout>
                <c:manualLayout>
                  <c:x val="2.5201594152692866E-2"/>
                  <c:y val="5.637840631209472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6"/>
              <c:layout>
                <c:manualLayout>
                  <c:x val="-5.7845147477849452E-3"/>
                  <c:y val="0.1140792946644819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7"/>
              <c:layout>
                <c:manualLayout>
                  <c:x val="-3.7907881441019177E-2"/>
                  <c:y val="0.1050291300856389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8"/>
              <c:layout>
                <c:manualLayout>
                  <c:x val="2.1866856417026445E-2"/>
                  <c:y val="7.96607952669436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9"/>
              <c:layout>
                <c:manualLayout>
                  <c:x val="-5.6639733350810399E-2"/>
                  <c:y val="6.416486119342332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0"/>
              <c:layout>
                <c:manualLayout>
                  <c:x val="-4.2806183115339076E-2"/>
                  <c:y val="7.574937156738612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1"/>
              <c:layout>
                <c:manualLayout>
                  <c:x val="-1.5703867274893236E-2"/>
                  <c:y val="-3.293483591758435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2"/>
              <c:layout>
                <c:manualLayout>
                  <c:x val="-4.4182687496166571E-2"/>
                  <c:y val="-8.7949683907581309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3"/>
              <c:layout>
                <c:manualLayout>
                  <c:x val="-7.1594722246435205E-2"/>
                  <c:y val="-3.596479598161114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4"/>
              <c:layout>
                <c:manualLayout>
                  <c:x val="-8.1984936384797077E-2"/>
                  <c:y val="-8.2206880197470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dLbl>
              <c:idx val="15"/>
              <c:layout>
                <c:manualLayout>
                  <c:x val="2.8248184844053188E-2"/>
                  <c:y val="-6.477496267791987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dLblPos val="bestFit"/>
              <c:showLegendKey val="1"/>
              <c:showVal val="1"/>
              <c:showCatName val="1"/>
            </c:dLbl>
            <c:spPr>
              <a:noFill/>
              <a:ln w="25400">
                <a:noFill/>
              </a:ln>
            </c:spPr>
            <c:showLegendKey val="1"/>
            <c:showVal val="1"/>
            <c:showCatName val="1"/>
            <c:showLeaderLines val="1"/>
          </c:dLbls>
          <c:cat>
            <c:strRef>
              <c:f>'[ciastko I.xls]Arkusz1'!$C$5:$C$20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'[ciastko I.xls]Arkusz1'!$D$5:$D$20</c:f>
              <c:numCache>
                <c:formatCode>0.00%</c:formatCode>
                <c:ptCount val="16"/>
                <c:pt idx="0">
                  <c:v>0.6640000000000017</c:v>
                </c:pt>
                <c:pt idx="1">
                  <c:v>0.70300000000000062</c:v>
                </c:pt>
                <c:pt idx="2">
                  <c:v>0.67400000000000171</c:v>
                </c:pt>
                <c:pt idx="3">
                  <c:v>0.64700000000000135</c:v>
                </c:pt>
                <c:pt idx="4">
                  <c:v>0.68900000000000072</c:v>
                </c:pt>
                <c:pt idx="5">
                  <c:v>0.72700000000000065</c:v>
                </c:pt>
                <c:pt idx="6">
                  <c:v>0.5850000000000003</c:v>
                </c:pt>
                <c:pt idx="7">
                  <c:v>0.65900000000000158</c:v>
                </c:pt>
                <c:pt idx="8">
                  <c:v>0.73400000000000065</c:v>
                </c:pt>
                <c:pt idx="9">
                  <c:v>0.57900000000000063</c:v>
                </c:pt>
                <c:pt idx="10">
                  <c:v>0.67600000000000171</c:v>
                </c:pt>
                <c:pt idx="11">
                  <c:v>0.61000000000000065</c:v>
                </c:pt>
                <c:pt idx="12">
                  <c:v>0.70400000000000063</c:v>
                </c:pt>
                <c:pt idx="13">
                  <c:v>0.70800000000000063</c:v>
                </c:pt>
                <c:pt idx="14">
                  <c:v>0.49900000000000061</c:v>
                </c:pt>
                <c:pt idx="15">
                  <c:v>0.71800000000000064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873263535784992E-2"/>
          <c:y val="0.86356685907074759"/>
          <c:w val="0.9174986521518782"/>
          <c:h val="0.13611602451130991"/>
        </c:manualLayout>
      </c:layout>
    </c:legend>
    <c:plotVisOnly val="1"/>
    <c:dispBlanksAs val="zero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A9566E-1F32-4784-801A-2A78B380DD16}" type="datetimeFigureOut">
              <a:rPr lang="pl-PL"/>
              <a:pPr>
                <a:defRPr/>
              </a:pPr>
              <a:t>2011-08-22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7A39B7-804C-4731-AB68-1AB0C5A76D2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A155D9-A911-45DE-8B1E-6288EF085EA9}" type="datetimeFigureOut">
              <a:rPr lang="pl-PL"/>
              <a:pPr>
                <a:defRPr/>
              </a:pPr>
              <a:t>2011-08-22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CC5574F-AB22-4F7C-BA77-E1F8AE45080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2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2AD154-6F3C-4479-8E3D-4AAB6C9EA6DE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2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EA034528-48D1-4747-8A3E-0073B06D2E1B}" type="slidenum">
              <a:rPr lang="en-GB" sz="1200"/>
              <a:pPr algn="r"/>
              <a:t>21</a:t>
            </a:fld>
            <a:endParaRPr lang="en-GB" sz="1200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917575" y="742950"/>
            <a:ext cx="4967288" cy="37242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4947" tIns="47474" rIns="94947" bIns="47474" anchor="ctr"/>
          <a:lstStyle/>
          <a:p>
            <a:endParaRPr lang="pl-PL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4013" cy="4462462"/>
          </a:xfrm>
          <a:noFill/>
        </p:spPr>
        <p:txBody>
          <a:bodyPr wrap="none" lIns="94958" tIns="47479" rIns="94958" bIns="47479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0" y="659765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l-PL" sz="1200" b="1">
                <a:solidFill>
                  <a:schemeClr val="bg1"/>
                </a:solidFill>
              </a:rPr>
              <a:t>Wojewódzki Urząd Pracy w Szczecinie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11188" y="1052513"/>
            <a:ext cx="7993062" cy="0"/>
          </a:xfrm>
          <a:prstGeom prst="line">
            <a:avLst/>
          </a:prstGeom>
          <a:noFill/>
          <a:ln w="25400">
            <a:solidFill>
              <a:srgbClr val="24496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1030" name="Picture 14" descr="listownik_PO_K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71550" y="149225"/>
            <a:ext cx="72723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pokl@wup.p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klkoszalin@wup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szczecin@roefs.p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_koszalin@roefs.pl" TargetMode="External"/><Relationship Id="rId4" Type="http://schemas.openxmlformats.org/officeDocument/2006/relationships/hyperlink" Target="mailto:pokl@wup.p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/>
        </p:nvSpPr>
        <p:spPr bwMode="auto">
          <a:xfrm>
            <a:off x="684213" y="1700213"/>
            <a:ext cx="78486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endParaRPr lang="pl-PL" sz="1600" dirty="0"/>
          </a:p>
          <a:p>
            <a:pPr algn="ctr"/>
            <a:r>
              <a:rPr lang="pl-PL" sz="3200" b="1" dirty="0"/>
              <a:t>Spotkanie informacyjne</a:t>
            </a:r>
          </a:p>
          <a:p>
            <a:pPr algn="ctr"/>
            <a:endParaRPr lang="pl-PL" sz="1600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Dokumentacja konkursowa</a:t>
            </a:r>
          </a:p>
          <a:p>
            <a:pPr algn="ctr"/>
            <a:r>
              <a:rPr lang="pl-PL" sz="2000" b="1" dirty="0"/>
              <a:t>Nr </a:t>
            </a:r>
            <a:r>
              <a:rPr lang="pl-PL" sz="2000" b="1" dirty="0" smtClean="0"/>
              <a:t>1/6.2/11</a:t>
            </a:r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1600" b="1" dirty="0"/>
              <a:t>Szczecin, </a:t>
            </a:r>
            <a:r>
              <a:rPr lang="pl-PL" sz="1600" b="1" dirty="0" smtClean="0"/>
              <a:t>24 </a:t>
            </a:r>
            <a:r>
              <a:rPr lang="pl-PL" sz="1600" b="1" dirty="0"/>
              <a:t>sierpnia 2011 r.</a:t>
            </a:r>
            <a:endParaRPr lang="pl-PL" sz="1400" b="1" dirty="0"/>
          </a:p>
        </p:txBody>
      </p:sp>
      <p:sp>
        <p:nvSpPr>
          <p:cNvPr id="2051" name="pole tekstowe 2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zawartości 2"/>
          <p:cNvSpPr>
            <a:spLocks noGrp="1"/>
          </p:cNvSpPr>
          <p:nvPr>
            <p:ph idx="1"/>
          </p:nvPr>
        </p:nvSpPr>
        <p:spPr>
          <a:xfrm>
            <a:off x="642938" y="1285875"/>
            <a:ext cx="7929562" cy="51673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Arial" charset="0"/>
              </a:rPr>
              <a:t>Ogólne kryteria horyzontalne:</a:t>
            </a:r>
          </a:p>
          <a:p>
            <a:pPr algn="just">
              <a:buFontTx/>
              <a:buAutoNum type="arabicPeriod"/>
              <a:defRPr/>
            </a:pPr>
            <a:endParaRPr lang="pl-PL" b="1" dirty="0" smtClean="0">
              <a:latin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właściwymi politykami i zasadami wspólnotowymi (w tym: polityką równych szans i koncepcją zrównoważonego rozwoju) oraz prawodawstwem wspólnotowym.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 prawodawstwem krajowym.</a:t>
            </a: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r>
              <a:rPr lang="pl-PL" dirty="0" smtClean="0">
                <a:latin typeface="Arial" charset="0"/>
                <a:cs typeface="Arial" charset="0"/>
              </a:rPr>
              <a:t>Zgodność ze Szczegółowym Opisem Priorytetów.</a:t>
            </a:r>
            <a:endParaRPr lang="pl-PL" dirty="0" smtClean="0">
              <a:latin typeface="Arial" charset="0"/>
              <a:cs typeface="Arial" charset="0"/>
            </a:endParaRPr>
          </a:p>
          <a:p>
            <a:pPr algn="just">
              <a:buFontTx/>
              <a:buAutoNum type="arabicPeriod"/>
              <a:defRPr/>
            </a:pPr>
            <a:endParaRPr lang="pl-PL" dirty="0" smtClean="0">
              <a:latin typeface="Arial" charset="0"/>
              <a:cs typeface="Arial" charset="0"/>
            </a:endParaRPr>
          </a:p>
          <a:p>
            <a:pPr marL="0" algn="just"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</a:rPr>
              <a:t>Uwaga! </a:t>
            </a:r>
          </a:p>
          <a:p>
            <a:pPr marL="0" algn="just">
              <a:buFontTx/>
              <a:buNone/>
              <a:defRPr/>
            </a:pPr>
            <a:r>
              <a:rPr lang="pl-PL" sz="1400" dirty="0" smtClean="0"/>
              <a:t>Jeśli projekt nie jest zgodny ze standardem minimum, </a:t>
            </a:r>
            <a:r>
              <a:rPr lang="pl-PL" sz="1400" b="1" dirty="0" smtClean="0"/>
              <a:t>nie oznacza to automatycznie, że jest niezgodny z pozostałymi politykami i zasadami wspólnotowymi</a:t>
            </a:r>
            <a:r>
              <a:rPr lang="pl-PL" sz="1400" dirty="0" smtClean="0"/>
              <a:t>. A zatem pytania: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zasadą równości szans kobiet i mężczyzn ? oraz </a:t>
            </a:r>
          </a:p>
          <a:p>
            <a:pPr marL="0" algn="just">
              <a:buFontTx/>
              <a:buNone/>
              <a:defRPr/>
            </a:pPr>
            <a:r>
              <a:rPr lang="pl-PL" sz="1400" i="1" dirty="0" smtClean="0"/>
              <a:t>Czy projekt jest zgodny z pozostałymi politykami i zasadami wspólnotowymi (w tym polityką równości szans i koncepcją zrównoważonego rozwoju)? </a:t>
            </a:r>
            <a:r>
              <a:rPr lang="pl-PL" sz="1400" dirty="0" smtClean="0"/>
              <a:t>zawarte w Karty oceny merytorycznej wniosku o dofinansowanie projektu składanego w trybie konkursowym </a:t>
            </a:r>
            <a:r>
              <a:rPr lang="pl-PL" sz="1400" b="1" dirty="0" smtClean="0">
                <a:solidFill>
                  <a:srgbClr val="FF0000"/>
                </a:solidFill>
              </a:rPr>
              <a:t>traktowane </a:t>
            </a:r>
            <a:br>
              <a:rPr lang="pl-PL" sz="1400" b="1" dirty="0" smtClean="0">
                <a:solidFill>
                  <a:srgbClr val="FF0000"/>
                </a:solidFill>
              </a:rPr>
            </a:br>
            <a:r>
              <a:rPr lang="pl-PL" sz="1400" b="1" dirty="0" smtClean="0">
                <a:solidFill>
                  <a:srgbClr val="FF0000"/>
                </a:solidFill>
              </a:rPr>
              <a:t>są rozłącznie.</a:t>
            </a:r>
            <a:endParaRPr lang="pl-PL" sz="14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ole tekstowe 1"/>
          <p:cNvSpPr txBox="1">
            <a:spLocks noChangeArrowheads="1"/>
          </p:cNvSpPr>
          <p:nvPr/>
        </p:nvSpPr>
        <p:spPr bwMode="auto">
          <a:xfrm>
            <a:off x="539750" y="1700213"/>
            <a:ext cx="7920038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u="sng">
                <a:solidFill>
                  <a:srgbClr val="FF0000"/>
                </a:solidFill>
              </a:rPr>
              <a:t>O czym należy pamiętać:</a:t>
            </a:r>
          </a:p>
          <a:p>
            <a:pPr>
              <a:lnSpc>
                <a:spcPct val="150000"/>
              </a:lnSpc>
            </a:pPr>
            <a:endParaRPr lang="pl-PL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/>
              <a:t> GWA 6.4;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/>
              <a:t> Dokumentacja konkursowa;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/>
              <a:t> Ważne dokumenty;</a:t>
            </a:r>
          </a:p>
          <a:p>
            <a:pPr>
              <a:lnSpc>
                <a:spcPct val="150000"/>
              </a:lnSpc>
            </a:pPr>
            <a:endParaRPr lang="pl-PL"/>
          </a:p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ole tekstowe 1"/>
          <p:cNvSpPr txBox="1">
            <a:spLocks noChangeArrowheads="1"/>
          </p:cNvSpPr>
          <p:nvPr/>
        </p:nvSpPr>
        <p:spPr bwMode="auto">
          <a:xfrm>
            <a:off x="1258888" y="2205038"/>
            <a:ext cx="62658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b="1"/>
          </a:p>
          <a:p>
            <a:pPr algn="ctr"/>
            <a:endParaRPr lang="pl-PL" sz="2800" b="1"/>
          </a:p>
          <a:p>
            <a:pPr algn="ctr"/>
            <a:r>
              <a:rPr lang="pl-PL" sz="2800" b="1"/>
              <a:t>Generator Wniosków Aplikacyjnych - wersja 6.4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125538"/>
            <a:ext cx="8964613" cy="6318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3.1 Uzasadnienie potrzeby realizacji i cele projektu</a:t>
            </a:r>
          </a:p>
        </p:txBody>
      </p:sp>
      <p:pic>
        <p:nvPicPr>
          <p:cNvPr id="15363" name="Picture 10"/>
          <p:cNvPicPr>
            <a:picLocks noChangeAspect="1" noChangeArrowheads="1"/>
          </p:cNvPicPr>
          <p:nvPr/>
        </p:nvPicPr>
        <p:blipFill>
          <a:blip r:embed="rId3" cstate="print"/>
          <a:srcRect l="4724" t="12918" r="8563" b="11810"/>
          <a:stretch>
            <a:fillRect/>
          </a:stretch>
        </p:blipFill>
        <p:spPr bwMode="auto">
          <a:xfrm>
            <a:off x="323850" y="1773238"/>
            <a:ext cx="849788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863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3.2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Grupy docelowe</a:t>
            </a:r>
          </a:p>
        </p:txBody>
      </p:sp>
      <p:pic>
        <p:nvPicPr>
          <p:cNvPr id="16387" name="Picture 12"/>
          <p:cNvPicPr>
            <a:picLocks noChangeAspect="1" noChangeArrowheads="1"/>
          </p:cNvPicPr>
          <p:nvPr/>
        </p:nvPicPr>
        <p:blipFill>
          <a:blip r:embed="rId3" cstate="print"/>
          <a:srcRect l="4134" t="34695" r="5315" b="40970"/>
          <a:stretch>
            <a:fillRect/>
          </a:stretch>
        </p:blipFill>
        <p:spPr bwMode="auto">
          <a:xfrm>
            <a:off x="395288" y="2133600"/>
            <a:ext cx="82804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3.3 </a:t>
            </a:r>
            <a:r>
              <a:rPr lang="pl-PL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Zadania</a:t>
            </a:r>
            <a:r>
              <a:rPr lang="pl-PL" sz="3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7411" name="Picture 7"/>
          <p:cNvPicPr>
            <a:picLocks noChangeAspect="1" noChangeArrowheads="1"/>
          </p:cNvPicPr>
          <p:nvPr/>
        </p:nvPicPr>
        <p:blipFill>
          <a:blip r:embed="rId3" cstate="print"/>
          <a:srcRect l="2658" t="28421" r="3839" b="33957"/>
          <a:stretch>
            <a:fillRect/>
          </a:stretch>
        </p:blipFill>
        <p:spPr bwMode="auto">
          <a:xfrm>
            <a:off x="250825" y="2133600"/>
            <a:ext cx="85693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032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3.4 Ryzyko nieosiągnięcia założeń projektu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3" cstate="print"/>
          <a:srcRect l="2362" t="30635" r="3543" b="9966"/>
          <a:stretch>
            <a:fillRect/>
          </a:stretch>
        </p:blipFill>
        <p:spPr bwMode="auto">
          <a:xfrm>
            <a:off x="395288" y="1700213"/>
            <a:ext cx="820896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633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 3.5 Oddziaływanie projektu</a:t>
            </a:r>
          </a:p>
        </p:txBody>
      </p:sp>
      <p:sp>
        <p:nvSpPr>
          <p:cNvPr id="19459" name="Text Box 13"/>
          <p:cNvSpPr txBox="1">
            <a:spLocks noChangeArrowheads="1"/>
          </p:cNvSpPr>
          <p:nvPr/>
        </p:nvSpPr>
        <p:spPr bwMode="auto">
          <a:xfrm>
            <a:off x="1258888" y="1268413"/>
            <a:ext cx="67691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pic>
        <p:nvPicPr>
          <p:cNvPr id="19460" name="Picture 23"/>
          <p:cNvPicPr>
            <a:picLocks noChangeAspect="1" noChangeArrowheads="1"/>
          </p:cNvPicPr>
          <p:nvPr/>
        </p:nvPicPr>
        <p:blipFill>
          <a:blip r:embed="rId3" cstate="print"/>
          <a:srcRect l="2362" t="28421" r="3543" b="46136"/>
          <a:stretch>
            <a:fillRect/>
          </a:stretch>
        </p:blipFill>
        <p:spPr bwMode="auto">
          <a:xfrm>
            <a:off x="395288" y="1989138"/>
            <a:ext cx="82804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5538"/>
            <a:ext cx="8229600" cy="5746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Punkty 3.6 i 3.7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 l="5315" t="19193" r="7382" b="10704"/>
          <a:stretch>
            <a:fillRect/>
          </a:stretch>
        </p:blipFill>
        <p:spPr bwMode="auto">
          <a:xfrm>
            <a:off x="395288" y="1773238"/>
            <a:ext cx="8280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285875" y="5857875"/>
            <a:ext cx="6697663" cy="642938"/>
          </a:xfrm>
          <a:prstGeom prst="rect">
            <a:avLst/>
          </a:prstGeom>
          <a:noFill/>
          <a:ln w="9360">
            <a:solidFill>
              <a:srgbClr val="C3CBEB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169863" indent="-169863" algn="ctr">
              <a:buClr>
                <a:srgbClr val="333399"/>
              </a:buClr>
              <a:buFont typeface="Arial" charset="0"/>
              <a:buNone/>
              <a:tabLst>
                <a:tab pos="169863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en-GB" sz="1600" b="1"/>
              <a:t>Punkt</a:t>
            </a:r>
            <a:r>
              <a:rPr lang="pl-PL" sz="1600" b="1"/>
              <a:t> </a:t>
            </a:r>
            <a:r>
              <a:rPr lang="en-GB" sz="1600" b="1"/>
              <a:t> Konsultacyjny EFS</a:t>
            </a:r>
            <a:r>
              <a:rPr lang="en-GB" sz="1600"/>
              <a:t> działa w godzinach: </a:t>
            </a:r>
            <a:br>
              <a:rPr lang="en-GB" sz="1600"/>
            </a:br>
            <a:r>
              <a:rPr lang="en-GB" sz="1600"/>
              <a:t>9.00 – 15.00 od poniedziałku do piątku</a:t>
            </a:r>
            <a:r>
              <a:rPr lang="en-GB" sz="1400"/>
              <a:t>	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079500" y="1071563"/>
            <a:ext cx="7021513" cy="46434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b="1" u="sng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 u="sng"/>
              <a:t>Dodatkowych informacji udziela</a:t>
            </a:r>
            <a:r>
              <a:rPr lang="pl-PL" b="1" u="sng"/>
              <a:t>ją</a:t>
            </a:r>
            <a:r>
              <a:rPr lang="en-GB" b="1" u="sng"/>
              <a:t>: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/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>
                <a:solidFill>
                  <a:srgbClr val="FF0000"/>
                </a:solidFill>
              </a:rPr>
              <a:t>Punkt Konsultacyjny EFS</a:t>
            </a:r>
            <a:endParaRPr lang="en-GB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Wojewódzki Urz</a:t>
            </a:r>
            <a:r>
              <a:rPr lang="pl-PL" sz="1600"/>
              <a:t>ą</a:t>
            </a:r>
            <a:r>
              <a:rPr lang="en-GB" sz="1600"/>
              <a:t>d Pracy w Szczecinie</a:t>
            </a:r>
            <a:br>
              <a:rPr lang="en-GB" sz="1600"/>
            </a:br>
            <a:r>
              <a:rPr lang="en-GB" sz="1600"/>
              <a:t>ul. </a:t>
            </a:r>
            <a:r>
              <a:rPr lang="pl-PL" sz="1600"/>
              <a:t>A. </a:t>
            </a:r>
            <a:r>
              <a:rPr lang="en-GB" sz="1600"/>
              <a:t>Mickiewicza 41</a:t>
            </a:r>
            <a:endParaRPr lang="pl-PL" sz="160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tel. 91 42 56 163/164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 e-mail: </a:t>
            </a:r>
            <a:r>
              <a:rPr lang="en-GB" sz="1600" b="1" i="1">
                <a:hlinkClick r:id="rId3"/>
              </a:rPr>
              <a:t>pokl@wup.pl</a:t>
            </a:r>
            <a:endParaRPr lang="pl-PL" sz="1600" b="1" i="1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300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>
                <a:solidFill>
                  <a:srgbClr val="301800"/>
                </a:solidFill>
                <a:hlinkClick r:id="rId3"/>
              </a:rPr>
              <a:t>www.pokl.wup.pl</a:t>
            </a:r>
            <a:endParaRPr lang="en-GB" sz="1400" b="1">
              <a:solidFill>
                <a:srgbClr val="301800"/>
              </a:solidFill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/>
              <a:t>o</a:t>
            </a:r>
            <a:r>
              <a:rPr lang="en-GB"/>
              <a:t>raz </a:t>
            </a:r>
            <a:endParaRPr lang="pl-PL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b="1">
                <a:solidFill>
                  <a:srgbClr val="FF0000"/>
                </a:solidFill>
              </a:rPr>
              <a:t>Punkt Konsultacyjny EFS </a:t>
            </a:r>
            <a:r>
              <a:rPr lang="en-GB">
                <a:solidFill>
                  <a:srgbClr val="FF0000"/>
                </a:solidFill>
              </a:rPr>
              <a:t>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600"/>
              <a:t>Wojewódzki Urząd Pracy - f</a:t>
            </a:r>
            <a:r>
              <a:rPr lang="en-GB" sz="1600"/>
              <a:t>ili</a:t>
            </a:r>
            <a:r>
              <a:rPr lang="pl-PL" sz="1600"/>
              <a:t>a Koszalin</a:t>
            </a:r>
            <a:r>
              <a:rPr lang="en-GB" sz="1600"/>
              <a:t> </a:t>
            </a:r>
            <a:br>
              <a:rPr lang="en-GB" sz="1600"/>
            </a:br>
            <a:r>
              <a:rPr lang="en-GB" sz="1600"/>
              <a:t>ul. Słowiańska 15a</a:t>
            </a:r>
            <a:endParaRPr lang="pl-PL" sz="1600"/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tel. 94 344 50 25/26 </a:t>
            </a: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en-GB" sz="1600"/>
              <a:t>e-mail: </a:t>
            </a:r>
            <a:r>
              <a:rPr lang="en-GB" sz="1600" b="1" i="1">
                <a:hlinkClick r:id="rId4"/>
              </a:rPr>
              <a:t>poklkoszalin@wup.pl</a:t>
            </a:r>
            <a:endParaRPr lang="pl-PL" sz="1600" b="1" i="1"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200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r>
              <a:rPr lang="pl-PL" sz="1400" b="1" u="sng">
                <a:hlinkClick r:id="rId3"/>
              </a:rPr>
              <a:t>www.pokl.wup.pl</a:t>
            </a: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>
              <a:hlinkClick r:id="rId3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pl-PL" sz="1400" b="1" u="sng">
              <a:hlinkClick r:id="rId3"/>
            </a:endParaRPr>
          </a:p>
          <a:p>
            <a:pPr marL="333375" indent="-333375" algn="ctr">
              <a:buClr>
                <a:srgbClr val="3333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>
              <a:hlinkClick r:id="rId4"/>
            </a:endParaRPr>
          </a:p>
          <a:p>
            <a:pPr marL="333375" indent="-333375" algn="ctr">
              <a:buClr>
                <a:srgbClr val="009999"/>
              </a:buClr>
              <a:buFont typeface="Arial" charset="0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b="1" i="1">
              <a:solidFill>
                <a:srgbClr val="009999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143250" y="5500688"/>
            <a:ext cx="292893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SKYPE: WUP_SZCZECIN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428625" y="1928813"/>
            <a:ext cx="8229600" cy="3571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sz="3600" smtClean="0"/>
              <a:t/>
            </a:r>
            <a:br>
              <a:rPr lang="pl-PL" sz="3600" smtClean="0"/>
            </a:br>
            <a:r>
              <a:rPr lang="pl-PL" sz="3200" smtClean="0"/>
              <a:t>Stan wdrażania </a:t>
            </a:r>
            <a:br>
              <a:rPr lang="pl-PL" sz="3200" smtClean="0"/>
            </a:br>
            <a:r>
              <a:rPr lang="pl-PL" sz="3200" smtClean="0"/>
              <a:t>Programu Operacyjnego Kapitał Ludzki</a:t>
            </a:r>
            <a:br>
              <a:rPr lang="pl-PL" sz="3200" smtClean="0"/>
            </a:br>
            <a:r>
              <a:rPr lang="pl-PL" sz="3200" smtClean="0"/>
              <a:t>w województwie zachodniopomorskim</a:t>
            </a:r>
            <a:r>
              <a:rPr lang="pl-PL" sz="2400" i="1" smtClean="0"/>
              <a:t/>
            </a:r>
            <a:br>
              <a:rPr lang="pl-PL" sz="2400" i="1" smtClean="0"/>
            </a:br>
            <a:r>
              <a:rPr lang="pl-PL" sz="2400" i="1" smtClean="0"/>
              <a:t/>
            </a:r>
            <a:br>
              <a:rPr lang="pl-PL" sz="2400" i="1" smtClean="0"/>
            </a:br>
            <a:r>
              <a:rPr lang="pl-PL" sz="2400" i="1" smtClean="0"/>
              <a:t/>
            </a:r>
            <a:br>
              <a:rPr lang="pl-PL" sz="2400" i="1" smtClean="0"/>
            </a:br>
            <a:r>
              <a:rPr lang="pl-PL" sz="2400" i="1" smtClean="0"/>
              <a:t/>
            </a:r>
            <a:br>
              <a:rPr lang="pl-PL" sz="2400" i="1" smtClean="0"/>
            </a:br>
            <a:r>
              <a:rPr lang="pl-PL" sz="1800" i="1" smtClean="0"/>
              <a:t>Stan na dzień 31.07.2011 r.</a:t>
            </a:r>
            <a:r>
              <a:rPr lang="pl-PL" sz="2400" i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rostokąt 1"/>
          <p:cNvSpPr>
            <a:spLocks noChangeArrowheads="1"/>
          </p:cNvSpPr>
          <p:nvPr/>
        </p:nvSpPr>
        <p:spPr bwMode="auto">
          <a:xfrm>
            <a:off x="500063" y="1071563"/>
            <a:ext cx="7786687" cy="786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pl-PL" sz="2400" dirty="0"/>
          </a:p>
          <a:p>
            <a:pPr algn="ctr">
              <a:defRPr/>
            </a:pPr>
            <a:r>
              <a:rPr lang="pl-PL" sz="2000" b="1" dirty="0"/>
              <a:t>Instytucje, które pomogą Państwu przygotować projekt:</a:t>
            </a:r>
          </a:p>
          <a:p>
            <a:pPr algn="ctr">
              <a:defRPr/>
            </a:pPr>
            <a:endParaRPr lang="pl-PL" sz="16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Szczecinie</a:t>
            </a:r>
          </a:p>
          <a:p>
            <a:pPr algn="ctr">
              <a:defRPr/>
            </a:pPr>
            <a:r>
              <a:rPr lang="pl-PL" sz="1600" i="1" dirty="0"/>
              <a:t>Zachodniopomorska Agencja Rozwoju Regionalnego S.A.</a:t>
            </a:r>
          </a:p>
          <a:p>
            <a:pPr algn="ctr">
              <a:defRPr/>
            </a:pPr>
            <a:r>
              <a:rPr lang="pl-PL" sz="1600" dirty="0"/>
              <a:t>ul. Św. Ducha 2</a:t>
            </a:r>
          </a:p>
          <a:p>
            <a:pPr algn="ctr">
              <a:defRPr/>
            </a:pPr>
            <a:r>
              <a:rPr lang="pl-PL" sz="1600" dirty="0"/>
              <a:t>70-223 Szczecin</a:t>
            </a:r>
          </a:p>
          <a:p>
            <a:pPr algn="ctr">
              <a:defRPr/>
            </a:pPr>
            <a:r>
              <a:rPr lang="pl-PL" sz="1600" dirty="0"/>
              <a:t>tel. 91 432 93 13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3"/>
              </a:rPr>
              <a:t>info_szczecin@roefs.pl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www.szczecin.roefs.pl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dirty="0"/>
              <a:t>oraz </a:t>
            </a:r>
          </a:p>
          <a:p>
            <a:pPr algn="ctr">
              <a:defRPr/>
            </a:pPr>
            <a:endParaRPr lang="pl-PL" sz="1600" dirty="0"/>
          </a:p>
          <a:p>
            <a:pPr algn="ctr">
              <a:defRPr/>
            </a:pPr>
            <a:r>
              <a:rPr lang="pl-PL" sz="1600" b="1" dirty="0">
                <a:solidFill>
                  <a:srgbClr val="FF0000"/>
                </a:solidFill>
              </a:rPr>
              <a:t>Regionalny Ośrodek EFS w Koszalinie</a:t>
            </a:r>
          </a:p>
          <a:p>
            <a:pPr algn="ctr">
              <a:defRPr/>
            </a:pPr>
            <a:r>
              <a:rPr lang="pl-PL" sz="1600" i="1" dirty="0"/>
              <a:t>Koszalińska Agencja Rozwoju Regionalnego S.A. </a:t>
            </a:r>
          </a:p>
          <a:p>
            <a:pPr algn="ctr">
              <a:defRPr/>
            </a:pPr>
            <a:r>
              <a:rPr lang="pl-PL" sz="1600" dirty="0"/>
              <a:t>ul. Przemysłowa 8</a:t>
            </a:r>
          </a:p>
          <a:p>
            <a:pPr algn="ctr">
              <a:defRPr/>
            </a:pPr>
            <a:r>
              <a:rPr lang="pl-PL" sz="1600" dirty="0"/>
              <a:t>75-216 Koszalin</a:t>
            </a:r>
          </a:p>
          <a:p>
            <a:pPr algn="ctr">
              <a:defRPr/>
            </a:pPr>
            <a:r>
              <a:rPr lang="pl-PL" sz="1600" dirty="0"/>
              <a:t>tel. 94 343 26 33</a:t>
            </a:r>
          </a:p>
          <a:p>
            <a:pPr algn="ctr">
              <a:defRPr/>
            </a:pPr>
            <a:r>
              <a:rPr lang="pl-PL" sz="1600" dirty="0"/>
              <a:t>e-mail: </a:t>
            </a:r>
            <a:r>
              <a:rPr lang="pl-PL" sz="1600" dirty="0" err="1">
                <a:hlinkClick r:id="rId5"/>
              </a:rPr>
              <a:t>info_koszalin@roefs.pl</a:t>
            </a:r>
            <a:endParaRPr lang="pl-PL" sz="1600" dirty="0"/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endParaRPr lang="pl-PL" sz="500" b="1" dirty="0">
              <a:solidFill>
                <a:srgbClr val="301800"/>
              </a:solidFill>
              <a:hlinkClick r:id="rId4"/>
            </a:endParaRPr>
          </a:p>
          <a:p>
            <a:pPr marL="333375" indent="-333375" algn="ctr">
              <a:buClr>
                <a:srgbClr val="333399"/>
              </a:buClr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  <a:defRPr/>
            </a:pPr>
            <a:r>
              <a:rPr lang="pl-PL" sz="1400" b="1" dirty="0" err="1">
                <a:solidFill>
                  <a:srgbClr val="301800"/>
                </a:solidFill>
                <a:hlinkClick r:id="rId4"/>
              </a:rPr>
              <a:t>www.koszalin.roefs.pl</a:t>
            </a:r>
            <a:endParaRPr lang="pl-PL" sz="1400" b="1" dirty="0">
              <a:solidFill>
                <a:srgbClr val="301800"/>
              </a:solidFill>
              <a:hlinkClick r:id="rId4"/>
            </a:endParaRPr>
          </a:p>
          <a:p>
            <a:pPr algn="ctr">
              <a:defRPr/>
            </a:pPr>
            <a:endParaRPr lang="pl-PL" sz="1600" dirty="0"/>
          </a:p>
          <a:p>
            <a:pPr>
              <a:defRPr/>
            </a:pPr>
            <a:endParaRPr lang="pl-PL" sz="1600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ole tekstowe 4"/>
          <p:cNvSpPr txBox="1">
            <a:spLocks noChangeArrowheads="1"/>
          </p:cNvSpPr>
          <p:nvPr/>
        </p:nvSpPr>
        <p:spPr bwMode="auto">
          <a:xfrm>
            <a:off x="214313" y="5857875"/>
            <a:ext cx="871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/>
              <a:t>Spotkanie współfinansowane ze środków Unii Europejskiej – Europejskiego Funduszu Społecznego            w ramach Pomocy Technicznej Programu Operacyjnego Kapitał Ludzki</a:t>
            </a:r>
          </a:p>
        </p:txBody>
      </p:sp>
      <p:sp>
        <p:nvSpPr>
          <p:cNvPr id="23555" name="pole tekstowe 5"/>
          <p:cNvSpPr txBox="1">
            <a:spLocks noChangeArrowheads="1"/>
          </p:cNvSpPr>
          <p:nvPr/>
        </p:nvSpPr>
        <p:spPr bwMode="auto">
          <a:xfrm>
            <a:off x="2143125" y="2714625"/>
            <a:ext cx="47863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3600"/>
              <a:t>Dziękujemy za uwagę!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le tekstowe 4"/>
          <p:cNvSpPr txBox="1">
            <a:spLocks noChangeArrowheads="1"/>
          </p:cNvSpPr>
          <p:nvPr/>
        </p:nvSpPr>
        <p:spPr bwMode="auto">
          <a:xfrm>
            <a:off x="1403350" y="1052513"/>
            <a:ext cx="5786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/>
              <a:t>Stopień wykorzystania alokacji 2007-2013</a:t>
            </a:r>
          </a:p>
        </p:txBody>
      </p:sp>
      <p:sp>
        <p:nvSpPr>
          <p:cNvPr id="4099" name="pole tekstowe 3"/>
          <p:cNvSpPr txBox="1">
            <a:spLocks noChangeArrowheads="1"/>
          </p:cNvSpPr>
          <p:nvPr/>
        </p:nvSpPr>
        <p:spPr bwMode="auto">
          <a:xfrm>
            <a:off x="539750" y="6381750"/>
            <a:ext cx="46799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800"/>
              <a:t>*Stan na dzień 31.07.2011 r.</a:t>
            </a:r>
          </a:p>
          <a:p>
            <a:r>
              <a:rPr lang="pl-PL" sz="800"/>
              <a:t> r.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251520" y="141277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373562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r>
              <a:rPr lang="pl-PL" sz="2000" b="1" dirty="0" smtClean="0">
                <a:solidFill>
                  <a:srgbClr val="FF0000"/>
                </a:solidFill>
                <a:latin typeface="+mj-lt"/>
              </a:rPr>
              <a:t>Najważniejsze informacje :</a:t>
            </a:r>
          </a:p>
          <a:p>
            <a:pPr eaLnBrk="1" hangingPunct="1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Konkurs zamknięty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Alokacja: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</a:t>
            </a:r>
            <a:r>
              <a:rPr lang="pl-PL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000 000,00 zł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Termin ogłoszenia konkursu: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22.08.2011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r.</a:t>
            </a:r>
            <a:r>
              <a:rPr lang="pl-PL" sz="2000" dirty="0" smtClean="0">
                <a:latin typeface="+mj-lt"/>
                <a:cs typeface="Arial" pitchFamily="34" charset="0"/>
              </a:rPr>
              <a:t> </a:t>
            </a:r>
            <a:endParaRPr lang="pl-PL" sz="2000" dirty="0" smtClean="0">
              <a:latin typeface="+mj-lt"/>
              <a:cs typeface="Arial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 Nabór wniosków: 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22.08.2011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- 20.09.2011 r.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pl-PL" sz="1400" dirty="0" smtClean="0"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 algn="ctr" eaLnBrk="1" hangingPunct="1">
              <a:buFontTx/>
              <a:buNone/>
              <a:defRPr/>
            </a:pPr>
            <a:endParaRPr lang="pl-PL" sz="1400" b="1" u="sng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pl-PL" sz="1400" b="1" dirty="0" smtClean="0">
                <a:solidFill>
                  <a:srgbClr val="FF0000"/>
                </a:solidFill>
                <a:latin typeface="+mj-lt"/>
              </a:rPr>
              <a:t>	</a:t>
            </a:r>
          </a:p>
          <a:p>
            <a:pPr algn="ctr" eaLnBrk="1" hangingPunct="1">
              <a:buFontTx/>
              <a:buNone/>
              <a:defRPr/>
            </a:pPr>
            <a:endParaRPr lang="pl-PL" b="1" u="sng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25538"/>
            <a:ext cx="8612188" cy="498316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sz="1400" dirty="0" smtClean="0">
                <a:latin typeface="+mj-lt"/>
              </a:rPr>
              <a:t>			</a:t>
            </a:r>
            <a:r>
              <a:rPr lang="pl-PL" sz="1800" dirty="0" smtClean="0">
                <a:latin typeface="+mj-lt"/>
              </a:rPr>
              <a:t>	</a:t>
            </a:r>
            <a:r>
              <a:rPr lang="pl-PL" sz="1800" b="1" i="1" dirty="0" smtClean="0">
                <a:solidFill>
                  <a:srgbClr val="FF0000"/>
                </a:solidFill>
                <a:latin typeface="+mj-lt"/>
              </a:rPr>
              <a:t>Dopuszczalne typy projektów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31404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l-PL" sz="1600" dirty="0" smtClean="0"/>
          </a:p>
          <a:p>
            <a:endParaRPr lang="pl-PL" sz="1600" dirty="0"/>
          </a:p>
          <a:p>
            <a:endParaRPr lang="pl-PL" sz="1600" dirty="0" smtClean="0"/>
          </a:p>
          <a:p>
            <a:endParaRPr lang="pl-PL" sz="1600" dirty="0"/>
          </a:p>
          <a:p>
            <a:endParaRPr lang="pl-PL" sz="1600" dirty="0" smtClean="0"/>
          </a:p>
          <a:p>
            <a:pPr algn="just"/>
            <a:r>
              <a:rPr lang="pl-PL" sz="1600" dirty="0" smtClean="0"/>
              <a:t>1</a:t>
            </a:r>
            <a:r>
              <a:rPr lang="pl-PL" sz="1600" dirty="0"/>
              <a:t>. Wsparcie dla osób zamierzających rozpocząć prowadzenie działalności </a:t>
            </a:r>
            <a:r>
              <a:rPr lang="pl-PL" sz="1600" dirty="0" smtClean="0"/>
              <a:t>gospodarczej (w </a:t>
            </a:r>
            <a:r>
              <a:rPr lang="pl-PL" sz="1600" dirty="0"/>
              <a:t>tym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na </a:t>
            </a:r>
            <a:r>
              <a:rPr lang="pl-PL" sz="1600" dirty="0"/>
              <a:t>założenie spółdzielni lub spółdzielni socjalnej) poprzez </a:t>
            </a:r>
            <a:r>
              <a:rPr lang="pl-PL" sz="1600" dirty="0" smtClean="0"/>
              <a:t>zastosowanie co </a:t>
            </a:r>
            <a:r>
              <a:rPr lang="pl-PL" sz="1600" dirty="0"/>
              <a:t>najmniej jednego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z </a:t>
            </a:r>
            <a:r>
              <a:rPr lang="pl-PL" sz="1600" dirty="0"/>
              <a:t>następujących </a:t>
            </a:r>
            <a:r>
              <a:rPr lang="pl-PL" sz="1600" dirty="0" smtClean="0"/>
              <a:t>instrumentów:</a:t>
            </a:r>
          </a:p>
          <a:p>
            <a:pPr algn="just"/>
            <a:endParaRPr lang="pl-PL" sz="1600" dirty="0"/>
          </a:p>
          <a:p>
            <a:pPr algn="just">
              <a:buFontTx/>
              <a:buChar char="-"/>
            </a:pPr>
            <a:r>
              <a:rPr lang="pl-PL" sz="1600" dirty="0" smtClean="0"/>
              <a:t>doradztwo </a:t>
            </a:r>
            <a:r>
              <a:rPr lang="pl-PL" sz="1600" dirty="0"/>
              <a:t>(indywidualne i grupowe) oraz szkolenia umożliwiające uzyskanie </a:t>
            </a:r>
            <a:r>
              <a:rPr lang="pl-PL" sz="1600" dirty="0" smtClean="0"/>
              <a:t>wiedzy i </a:t>
            </a:r>
            <a:r>
              <a:rPr lang="pl-PL" sz="1600" dirty="0"/>
              <a:t>umiejętności niezbędnych do podjęcia i prowadzenia działalności </a:t>
            </a:r>
            <a:r>
              <a:rPr lang="pl-PL" sz="1600" dirty="0" smtClean="0"/>
              <a:t>gospodarczej;</a:t>
            </a:r>
          </a:p>
          <a:p>
            <a:pPr algn="just"/>
            <a:endParaRPr lang="pl-PL" sz="1600" dirty="0" smtClean="0"/>
          </a:p>
          <a:p>
            <a:pPr algn="just">
              <a:buFontTx/>
              <a:buChar char="-"/>
            </a:pPr>
            <a:r>
              <a:rPr lang="pl-PL" sz="1600" dirty="0" smtClean="0"/>
              <a:t>przyznanie </a:t>
            </a:r>
            <a:r>
              <a:rPr lang="pl-PL" sz="1600" dirty="0"/>
              <a:t>środków finansowych na rozwój przedsiębiorczości (w tym w </a:t>
            </a:r>
            <a:r>
              <a:rPr lang="pl-PL" sz="1600" dirty="0" smtClean="0"/>
              <a:t>formie spółdzielni </a:t>
            </a:r>
            <a:r>
              <a:rPr lang="pl-PL" sz="1600" dirty="0"/>
              <a:t>lub spółdzielni socjalnej – o ile wszyscy udziałowcy są osobami, </a:t>
            </a:r>
            <a:r>
              <a:rPr lang="pl-PL" sz="1600" dirty="0" smtClean="0"/>
              <a:t>które rozpoczęły </a:t>
            </a:r>
            <a:r>
              <a:rPr lang="pl-PL" sz="1600" dirty="0"/>
              <a:t>prowadzenie </a:t>
            </a:r>
            <a:r>
              <a:rPr lang="pl-PL" sz="1600" dirty="0" smtClean="0"/>
              <a:t> działalności </a:t>
            </a:r>
            <a:r>
              <a:rPr lang="pl-PL" sz="1600" dirty="0"/>
              <a:t>w wyniku uczestnictwa w </a:t>
            </a:r>
            <a:r>
              <a:rPr lang="pl-PL" sz="1600" dirty="0" smtClean="0"/>
              <a:t>projekcie) do </a:t>
            </a:r>
            <a:r>
              <a:rPr lang="pl-PL" sz="1600" dirty="0"/>
              <a:t>wysokości 40 tys. zł na osobę (lub 20 tys. zł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na </a:t>
            </a:r>
            <a:r>
              <a:rPr lang="pl-PL" sz="1600" dirty="0"/>
              <a:t>osobę w przypadku </a:t>
            </a:r>
            <a:r>
              <a:rPr lang="pl-PL" sz="1600" dirty="0" smtClean="0"/>
              <a:t>spółdzielni lub </a:t>
            </a:r>
            <a:r>
              <a:rPr lang="pl-PL" sz="1600" dirty="0"/>
              <a:t>spółdzielni socjalnej</a:t>
            </a:r>
            <a:r>
              <a:rPr lang="pl-PL" sz="1600" dirty="0" smtClean="0"/>
              <a:t>);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- wsparcie </a:t>
            </a:r>
            <a:r>
              <a:rPr lang="pl-PL" sz="1600" dirty="0"/>
              <a:t>pomostowe udzielane w okresie do 6 / do 12 miesięcy od dnia </a:t>
            </a:r>
            <a:r>
              <a:rPr lang="pl-PL" sz="1600" dirty="0" smtClean="0"/>
              <a:t>zawarcia umowy </a:t>
            </a:r>
            <a:br>
              <a:rPr lang="pl-PL" sz="1600" dirty="0" smtClean="0"/>
            </a:br>
            <a:r>
              <a:rPr lang="pl-PL" sz="1600" dirty="0" smtClean="0"/>
              <a:t>o udzielenie </a:t>
            </a:r>
            <a:r>
              <a:rPr lang="pl-PL" sz="1600" dirty="0"/>
              <a:t>wsparcia pomostowego, obejmujące finansowe </a:t>
            </a:r>
            <a:r>
              <a:rPr lang="pl-PL" sz="1600" dirty="0" smtClean="0"/>
              <a:t>wsparcie pomostowe </a:t>
            </a:r>
            <a:r>
              <a:rPr lang="pl-PL" sz="1600" dirty="0"/>
              <a:t>wypłacane miesięcznie w kwocie do wysokości </a:t>
            </a:r>
            <a:r>
              <a:rPr lang="pl-PL" sz="1600" dirty="0" smtClean="0"/>
              <a:t>minimalnego wynagrodzenia </a:t>
            </a:r>
            <a:r>
              <a:rPr lang="pl-PL" sz="1600" dirty="0"/>
              <a:t>obowiązującego na dzień </a:t>
            </a:r>
            <a:r>
              <a:rPr lang="pl-PL" sz="1600" dirty="0" smtClean="0"/>
              <a:t> wypłacenia </a:t>
            </a:r>
            <a:r>
              <a:rPr lang="pl-PL" sz="1600" dirty="0"/>
              <a:t>dotacji oraz </a:t>
            </a:r>
            <a:r>
              <a:rPr lang="pl-PL" sz="1600" dirty="0" smtClean="0"/>
              <a:t>szkolenia i </a:t>
            </a:r>
            <a:r>
              <a:rPr lang="pl-PL" sz="1600" dirty="0"/>
              <a:t>doradztwo w zakresie efektywnego wykorzystania dotacji (wyłącznie dla osób, </a:t>
            </a:r>
            <a:r>
              <a:rPr lang="pl-PL" sz="1600" dirty="0" smtClean="0"/>
              <a:t>które rozpoczęły </a:t>
            </a:r>
            <a:r>
              <a:rPr lang="pl-PL" sz="1600" dirty="0"/>
              <a:t>działalność w ramach danego projektu</a:t>
            </a:r>
            <a:r>
              <a:rPr lang="pl-PL" sz="1600" dirty="0" smtClean="0"/>
              <a:t>).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340768"/>
            <a:ext cx="8352928" cy="5019675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Wymagania odnośnie grupy docelowej</a:t>
            </a:r>
          </a:p>
          <a:p>
            <a:pPr algn="just">
              <a:buFontTx/>
              <a:buNone/>
              <a:defRPr/>
            </a:pPr>
            <a:r>
              <a:rPr lang="pl-PL" sz="14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</a:p>
          <a:p>
            <a:pPr algn="just">
              <a:buAutoNum type="arabicPeriod"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fizyczne zamierzające rozpocząć prowadzenie działalności gospodarczej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</a:b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(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z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wyłączeniem osób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, które posiadały wpis do rejestru Ewidencji Działalności Gospodarczej,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były zarejestrowane 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Krajowym Rejestrze Sądowym lub prowadziły działalność na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podstawie odrębnych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przepisów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(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 tym m.in. działalność adwokacką, komorniczą lub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oświatową) 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okresie 12 miesięcy poprzedzających dzień przystąpienia do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projektu) 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tym w szczególności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: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-   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pozostające bez zatrudnienia przez okres co najmniej 12 kolejnych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miesięcy </a:t>
            </a:r>
            <a:r>
              <a:rPr lang="pl-PL" dirty="0" smtClean="0">
                <a:latin typeface="+mj-lt"/>
              </a:rPr>
              <a:t/>
            </a:r>
            <a:br>
              <a:rPr lang="pl-PL" dirty="0" smtClean="0">
                <a:latin typeface="+mj-lt"/>
              </a:rPr>
            </a:b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 ciągu  ostatnich 24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miesięcy poprzedzających dzień przystąpienia do projektu;</a:t>
            </a:r>
          </a:p>
          <a:p>
            <a:pPr marL="182563" indent="-182563" algn="just"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 kobiety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(w tym zwłaszcza kobiety powracające oraz wchodzące po raz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pierwszy </a:t>
            </a:r>
            <a:b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</a:b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 na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rynek pracy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po przerwie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związanej z urodzeniem i wychowaniem dzieci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);</a:t>
            </a:r>
          </a:p>
          <a:p>
            <a:pPr marL="182563" indent="-182563" algn="just"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 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do 25 roku życia, w tym studenci studiów dziennych;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-     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niepełnosprawne, w tym poszukujące pracy;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-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  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 45 roku życia;</a:t>
            </a:r>
          </a:p>
          <a:p>
            <a:pPr marL="354013" indent="-354013"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-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 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zamieszkujące w gminach wiejskich i miejsko – wiejskich oraz mieszkańcy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miast     do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25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tys. mieszkańców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zamierzające podjąć zatrudnienie w obszarach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niezwiązanych </a:t>
            </a:r>
            <a:b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</a:b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z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produkcją roślinną i/lub zwierzęcą.</a:t>
            </a:r>
            <a:endParaRPr lang="pl-PL" u="sng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7171" name="Prostokąt 3"/>
          <p:cNvSpPr>
            <a:spLocks noChangeArrowheads="1"/>
          </p:cNvSpPr>
          <p:nvPr/>
        </p:nvSpPr>
        <p:spPr bwMode="auto">
          <a:xfrm>
            <a:off x="928688" y="1060450"/>
            <a:ext cx="8215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0" indent="-266700"/>
            <a:r>
              <a:rPr lang="pl-PL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53101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	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):</a:t>
            </a:r>
          </a:p>
          <a:p>
            <a:pPr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marL="268288" indent="-268288" algn="just">
              <a:buNone/>
            </a:pPr>
            <a:endParaRPr lang="pl-PL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marL="268288" indent="-268288"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1. Projektodawca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składa nie więcej niż 2 wnioski o dofinansowanie projektu 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ramach danego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konkursu.</a:t>
            </a:r>
          </a:p>
          <a:p>
            <a:pPr algn="just">
              <a:buNone/>
            </a:pPr>
            <a:endParaRPr lang="pl-PL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2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.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Okres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realizacji projektu nie przekracza 24 miesięcy.</a:t>
            </a:r>
          </a:p>
          <a:p>
            <a:pPr algn="just">
              <a:buNone/>
            </a:pPr>
            <a:endParaRPr lang="pl-PL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3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.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Minimalna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wartość projektu wynosi 900 tysięcy złotych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.</a:t>
            </a:r>
          </a:p>
          <a:p>
            <a:pPr marL="268288" indent="-268288" algn="just">
              <a:buNone/>
            </a:pPr>
            <a:endParaRPr lang="pl-PL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marL="268288" indent="-268288"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4. Projektodawca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 okresie realizacji projektu prowadzi biuro projektu (lub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posiada siedzibę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, filię, delegaturę, oddział czy inną prawnie dozwoloną formę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organizacyjną działalności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podmiotu) na terenie województwa zachodniopomorskiego z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możliwością udostępnienia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pełnej dokumentacji wdrażanego projektu oraz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zapewniające uczestnikom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projektu możliwość osobistego kontaktu z kadrą projektu.</a:t>
            </a:r>
          </a:p>
          <a:p>
            <a:pPr algn="just">
              <a:buNone/>
            </a:pPr>
            <a:endParaRPr lang="pl-PL" dirty="0" smtClean="0"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741987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dostępu </a:t>
            </a:r>
            <a:r>
              <a:rPr lang="pl-PL" b="1" dirty="0" smtClean="0">
                <a:latin typeface="+mj-lt"/>
                <a:cs typeface="Arial" charset="0"/>
              </a:rPr>
              <a:t>(</a:t>
            </a:r>
            <a:r>
              <a:rPr lang="pl-PL" b="1" u="sng" dirty="0" smtClean="0">
                <a:latin typeface="+mj-lt"/>
                <a:cs typeface="Arial" charset="0"/>
              </a:rPr>
              <a:t>kryterium obligatoryjne</a:t>
            </a:r>
            <a:r>
              <a:rPr lang="pl-PL" b="1" dirty="0" smtClean="0">
                <a:latin typeface="+mj-lt"/>
                <a:cs typeface="Arial" charset="0"/>
              </a:rPr>
              <a:t>) c.d.:</a:t>
            </a:r>
          </a:p>
          <a:p>
            <a:pPr algn="ctr">
              <a:buNone/>
            </a:pPr>
            <a:endParaRPr lang="pl-PL" dirty="0" smtClean="0">
              <a:latin typeface="+mj-lt"/>
            </a:endParaRPr>
          </a:p>
          <a:p>
            <a:pPr algn="just">
              <a:buNone/>
            </a:pPr>
            <a:r>
              <a:rPr lang="pl-PL" dirty="0" smtClean="0">
                <a:latin typeface="+mj-lt"/>
              </a:rPr>
              <a:t>5.	Projektodawca </a:t>
            </a:r>
            <a:r>
              <a:rPr lang="pl-PL" dirty="0" smtClean="0">
                <a:latin typeface="+mj-lt"/>
              </a:rPr>
              <a:t>na dzień złożenia wniosku o dofinansowanie posiada co najmniej roczne doświadczenie w prowadzeniu działalności w obszarze merytorycznym, którego dotyczy projekt.</a:t>
            </a:r>
          </a:p>
          <a:p>
            <a:pPr algn="just">
              <a:buAutoNum type="arabicPeriod" startAt="6"/>
            </a:pPr>
            <a:endParaRPr lang="pl-PL" dirty="0" smtClean="0">
              <a:latin typeface="+mj-lt"/>
            </a:endParaRPr>
          </a:p>
          <a:p>
            <a:pPr algn="just">
              <a:buAutoNum type="arabicPeriod" startAt="6"/>
            </a:pPr>
            <a:r>
              <a:rPr lang="pl-PL" dirty="0" smtClean="0">
                <a:latin typeface="+mj-lt"/>
              </a:rPr>
              <a:t>Realizacja </a:t>
            </a:r>
            <a:r>
              <a:rPr lang="pl-PL" dirty="0" smtClean="0">
                <a:latin typeface="+mj-lt"/>
              </a:rPr>
              <a:t>projektu prowadzi do udzielenia wsparcia finansowego umożliwiającego rozpoczęcie działalności gospodarczej. </a:t>
            </a:r>
          </a:p>
          <a:p>
            <a:pPr algn="just">
              <a:buAutoNum type="arabicPeriod" startAt="6"/>
            </a:pPr>
            <a:endParaRPr lang="pl-PL" dirty="0" smtClean="0">
              <a:latin typeface="+mj-lt"/>
            </a:endParaRPr>
          </a:p>
          <a:p>
            <a:pPr algn="just">
              <a:buAutoNum type="arabicPeriod" startAt="6"/>
            </a:pPr>
            <a:r>
              <a:rPr lang="pl-PL" dirty="0" smtClean="0">
                <a:latin typeface="+mj-lt"/>
              </a:rPr>
              <a:t>Projekt </a:t>
            </a:r>
            <a:r>
              <a:rPr lang="pl-PL" dirty="0" smtClean="0">
                <a:latin typeface="+mj-lt"/>
              </a:rPr>
              <a:t>jest skierowany do grup docelowych z obszaru </a:t>
            </a:r>
            <a:r>
              <a:rPr lang="pl-PL" dirty="0" smtClean="0">
                <a:latin typeface="+mj-lt"/>
              </a:rPr>
              <a:t>województwa  zachodniopomorskiego </a:t>
            </a:r>
            <a:r>
              <a:rPr lang="pl-PL" dirty="0" smtClean="0">
                <a:latin typeface="+mj-lt"/>
              </a:rPr>
              <a:t>(zamieszkują one na obszarze </a:t>
            </a:r>
            <a:r>
              <a:rPr lang="pl-PL" dirty="0" smtClean="0">
                <a:latin typeface="+mj-lt"/>
              </a:rPr>
              <a:t>województwa  zachodniopomorskiego </a:t>
            </a:r>
            <a:r>
              <a:rPr lang="pl-PL" dirty="0" smtClean="0">
                <a:latin typeface="+mj-lt"/>
              </a:rPr>
              <a:t>w rozumieniu przepisów Kodeksu Cywilnego).</a:t>
            </a:r>
            <a:endParaRPr lang="pl-PL" dirty="0" smtClean="0">
              <a:latin typeface="+mj-lt"/>
              <a:cs typeface="Arial" pitchFamily="34" charset="0"/>
            </a:endParaRPr>
          </a:p>
          <a:p>
            <a:endParaRPr lang="pl-PL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28688"/>
            <a:ext cx="8820472" cy="5448300"/>
          </a:xfrm>
        </p:spPr>
        <p:txBody>
          <a:bodyPr/>
          <a:lstStyle/>
          <a:p>
            <a:pPr algn="just">
              <a:buFontTx/>
              <a:buNone/>
              <a:defRPr/>
            </a:pPr>
            <a:endParaRPr lang="pl-PL" b="1" dirty="0" smtClean="0">
              <a:latin typeface="+mj-lt"/>
              <a:cs typeface="Arial" charset="0"/>
            </a:endParaRPr>
          </a:p>
          <a:p>
            <a:pPr algn="just">
              <a:buFontTx/>
              <a:buNone/>
              <a:defRPr/>
            </a:pPr>
            <a:r>
              <a:rPr lang="pl-PL" b="1" dirty="0" smtClean="0">
                <a:latin typeface="+mj-lt"/>
                <a:cs typeface="Arial" charset="0"/>
              </a:rPr>
              <a:t>Szczegółowe </a:t>
            </a:r>
            <a:r>
              <a:rPr lang="pl-PL" b="1" dirty="0" smtClean="0">
                <a:solidFill>
                  <a:srgbClr val="FF0000"/>
                </a:solidFill>
                <a:latin typeface="+mj-lt"/>
                <a:cs typeface="Arial" charset="0"/>
              </a:rPr>
              <a:t>kryteria strategiczne </a:t>
            </a:r>
            <a:r>
              <a:rPr lang="pl-PL" b="1" dirty="0" smtClean="0">
                <a:latin typeface="+mj-lt"/>
                <a:cs typeface="Arial" charset="0"/>
              </a:rPr>
              <a:t>(premia punktowa - kryterium fakultatywne) :</a:t>
            </a:r>
          </a:p>
          <a:p>
            <a:pPr algn="just">
              <a:buFontTx/>
              <a:buNone/>
              <a:defRPr/>
            </a:pPr>
            <a:endParaRPr lang="pl-PL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1. Objęcie wsparciem 50% osób z poszczególnych grup (jednej lub kilku łącznie):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-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poniżej 25 roku życia,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-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powyżej 50 roku życia.</a:t>
            </a:r>
          </a:p>
          <a:p>
            <a:pPr algn="just">
              <a:buNone/>
            </a:pP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Waga </a:t>
            </a: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punktowa – </a:t>
            </a: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15 pkt. </a:t>
            </a:r>
            <a:endParaRPr lang="pl-PL" i="1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>
              <a:buNone/>
            </a:pPr>
            <a:endParaRPr lang="pl-PL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>
              <a:buAutoNum type="arabicPeriod" startAt="2"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Grupę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docelową w projekcie w co najmniej 50% stanowić będą osoby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niepełnosprawne oraz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projekt przewiduje wsparcie polegające na dostosowaniu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infrastruktury (w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ramach instrumentu </a:t>
            </a:r>
            <a:r>
              <a:rPr lang="pl-PL" dirty="0" err="1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cross-financingu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) do szczególnych potrzeb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osób niepełnosprawnych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 celu ułatwienia im dostępu do oferowanego wsparcia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.</a:t>
            </a: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</a:t>
            </a: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Waga punktowa – </a:t>
            </a: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15 pkt. </a:t>
            </a:r>
            <a:endParaRPr lang="pl-PL" i="1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>
              <a:buNone/>
            </a:pPr>
            <a:endParaRPr lang="pl-PL" dirty="0" smtClean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>
              <a:buNone/>
            </a:pP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3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.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 Projekt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jest realizowany wyłącznie na terenie powiatu/powiatów, w których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stopa bezrobocia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powiatu na 31.12.2010 r. była równa lub większa od stopy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bezrobocia województwa  zachodniopomorskiego </a:t>
            </a:r>
            <a:r>
              <a:rPr lang="pl-PL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na 31.12.2010 r.</a:t>
            </a:r>
          </a:p>
          <a:p>
            <a:pPr algn="just">
              <a:buNone/>
            </a:pP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Waga </a:t>
            </a: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punktowa – </a:t>
            </a:r>
            <a:r>
              <a:rPr lang="pl-PL" i="1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10 pkt. </a:t>
            </a:r>
            <a:endParaRPr lang="pl-PL" dirty="0" smtClean="0">
              <a:latin typeface="+mj-lt"/>
            </a:endParaRPr>
          </a:p>
          <a:p>
            <a:pPr algn="just">
              <a:lnSpc>
                <a:spcPct val="150000"/>
              </a:lnSpc>
              <a:buFontTx/>
              <a:buNone/>
              <a:defRPr/>
            </a:pPr>
            <a:r>
              <a:rPr lang="pl-PL" dirty="0" smtClean="0">
                <a:latin typeface="+mj-lt"/>
              </a:rPr>
              <a:t>	 </a:t>
            </a: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+mj-lt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i="1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	</a:t>
            </a:r>
            <a:endParaRPr lang="pl-PL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yw pakiet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Motyw pakietu Office">
    <a:majorFont>
      <a:latin typeface="Arial"/>
      <a:ea typeface=""/>
      <a:cs typeface="Lucida Sans Unicode"/>
    </a:majorFont>
    <a:minorFont>
      <a:latin typeface="Tahoma"/>
      <a:ea typeface=""/>
      <a:cs typeface="Lucida Sans Unicode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6977</TotalTime>
  <Words>485</Words>
  <Application>Microsoft Office PowerPoint</Application>
  <PresentationFormat>Pokaz na ekranie (4:3)</PresentationFormat>
  <Paragraphs>197</Paragraphs>
  <Slides>21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Tahoma</vt:lpstr>
      <vt:lpstr>Calibri</vt:lpstr>
      <vt:lpstr>Garamond</vt:lpstr>
      <vt:lpstr>Projekt domyślny</vt:lpstr>
      <vt:lpstr>Slajd 1</vt:lpstr>
      <vt:lpstr> Stan wdrażania  Programu Operacyjnego Kapitał Ludzki w województwie zachodniopomorskim    Stan na dzień 31.07.2011 r. 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Punkt 3.1 Uzasadnienie potrzeby realizacji i cele projektu</vt:lpstr>
      <vt:lpstr>Punkt 3.2 Grupy docelowe</vt:lpstr>
      <vt:lpstr>Punkt 3.3 Zadania </vt:lpstr>
      <vt:lpstr>Punkt 3.4 Ryzyko nieosiągnięcia założeń projektu</vt:lpstr>
      <vt:lpstr>Punkt 3.5 Oddziaływanie projektu</vt:lpstr>
      <vt:lpstr>Punkty 3.6 i 3.7</vt:lpstr>
      <vt:lpstr>Slajd 19</vt:lpstr>
      <vt:lpstr>Slajd 20</vt:lpstr>
      <vt:lpstr>Slajd 21</vt:lpstr>
    </vt:vector>
  </TitlesOfParts>
  <Company>WUP Szczecin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leszek.teszka</dc:creator>
  <cp:lastModifiedBy>justyna.hawelka</cp:lastModifiedBy>
  <cp:revision>651</cp:revision>
  <dcterms:created xsi:type="dcterms:W3CDTF">2007-08-02T08:01:27Z</dcterms:created>
  <dcterms:modified xsi:type="dcterms:W3CDTF">2011-08-22T08:42:58Z</dcterms:modified>
</cp:coreProperties>
</file>