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375" r:id="rId2"/>
    <p:sldId id="718" r:id="rId3"/>
    <p:sldId id="719" r:id="rId4"/>
    <p:sldId id="542" r:id="rId5"/>
    <p:sldId id="543" r:id="rId6"/>
    <p:sldId id="544" r:id="rId7"/>
    <p:sldId id="545" r:id="rId8"/>
    <p:sldId id="547" r:id="rId9"/>
    <p:sldId id="549" r:id="rId10"/>
    <p:sldId id="614" r:id="rId11"/>
    <p:sldId id="720" r:id="rId12"/>
    <p:sldId id="554" r:id="rId13"/>
    <p:sldId id="721" r:id="rId14"/>
    <p:sldId id="668" r:id="rId15"/>
    <p:sldId id="558" r:id="rId16"/>
    <p:sldId id="669" r:id="rId17"/>
    <p:sldId id="671" r:id="rId18"/>
    <p:sldId id="672" r:id="rId19"/>
    <p:sldId id="673" r:id="rId20"/>
    <p:sldId id="674" r:id="rId21"/>
    <p:sldId id="675" r:id="rId22"/>
    <p:sldId id="676" r:id="rId23"/>
    <p:sldId id="677" r:id="rId24"/>
    <p:sldId id="678" r:id="rId25"/>
    <p:sldId id="679" r:id="rId26"/>
    <p:sldId id="680" r:id="rId27"/>
    <p:sldId id="681" r:id="rId28"/>
    <p:sldId id="682" r:id="rId29"/>
    <p:sldId id="683" r:id="rId30"/>
    <p:sldId id="684" r:id="rId31"/>
    <p:sldId id="685" r:id="rId32"/>
    <p:sldId id="730" r:id="rId33"/>
    <p:sldId id="731" r:id="rId34"/>
    <p:sldId id="688" r:id="rId35"/>
    <p:sldId id="689" r:id="rId36"/>
    <p:sldId id="690" r:id="rId37"/>
    <p:sldId id="732" r:id="rId38"/>
    <p:sldId id="692" r:id="rId39"/>
    <p:sldId id="733" r:id="rId40"/>
    <p:sldId id="694" r:id="rId41"/>
    <p:sldId id="734" r:id="rId42"/>
    <p:sldId id="696" r:id="rId43"/>
    <p:sldId id="735" r:id="rId44"/>
    <p:sldId id="698" r:id="rId45"/>
    <p:sldId id="699" r:id="rId46"/>
    <p:sldId id="708" r:id="rId47"/>
    <p:sldId id="701" r:id="rId48"/>
    <p:sldId id="702" r:id="rId49"/>
    <p:sldId id="703" r:id="rId50"/>
    <p:sldId id="704" r:id="rId51"/>
    <p:sldId id="556" r:id="rId52"/>
    <p:sldId id="722" r:id="rId53"/>
    <p:sldId id="723" r:id="rId54"/>
    <p:sldId id="724" r:id="rId55"/>
    <p:sldId id="725" r:id="rId56"/>
    <p:sldId id="726" r:id="rId57"/>
    <p:sldId id="727" r:id="rId58"/>
    <p:sldId id="728" r:id="rId59"/>
    <p:sldId id="729" r:id="rId60"/>
    <p:sldId id="624" r:id="rId61"/>
    <p:sldId id="516" r:id="rId62"/>
    <p:sldId id="517" r:id="rId63"/>
    <p:sldId id="518" r:id="rId64"/>
  </p:sldIdLst>
  <p:sldSz cx="9144000" cy="6858000" type="screen4x3"/>
  <p:notesSz cx="6797675" cy="9926638"/>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0066CC"/>
    <a:srgbClr val="CC00FF"/>
    <a:srgbClr val="003366"/>
    <a:srgbClr val="24496E"/>
    <a:srgbClr val="800000"/>
    <a:srgbClr val="990099"/>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53" autoAdjust="0"/>
  </p:normalViewPr>
  <p:slideViewPr>
    <p:cSldViewPr>
      <p:cViewPr>
        <p:scale>
          <a:sx n="78" d="100"/>
          <a:sy n="78" d="100"/>
        </p:scale>
        <p:origin x="-1032"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angelika.golas\Pulpit\czerwiec\MRR\ciastko_stan_na_30.06.10.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l-PL"/>
  <c:clrMapOvr bg1="lt1" tx1="dk1" bg2="lt2" tx2="dk2" accent1="accent1" accent2="accent2" accent3="accent3" accent4="accent4" accent5="accent5" accent6="accent6" hlink="hlink" folHlink="folHlink"/>
  <c:chart>
    <c:view3D>
      <c:rotX val="30"/>
      <c:perspective val="30"/>
    </c:view3D>
    <c:plotArea>
      <c:layout>
        <c:manualLayout>
          <c:layoutTarget val="inner"/>
          <c:xMode val="edge"/>
          <c:yMode val="edge"/>
          <c:x val="0.17738430003317734"/>
          <c:y val="8.9930543225599721E-2"/>
          <c:w val="0.54191293127628359"/>
          <c:h val="0.6616356032633347"/>
        </c:manualLayout>
      </c:layout>
      <c:pie3DChart>
        <c:varyColors val="1"/>
        <c:ser>
          <c:idx val="0"/>
          <c:order val="0"/>
          <c:explosion val="25"/>
          <c:dPt>
            <c:idx val="0"/>
            <c:spPr>
              <a:solidFill>
                <a:srgbClr val="66FFFF"/>
              </a:solidFill>
            </c:spPr>
          </c:dPt>
          <c:dPt>
            <c:idx val="4"/>
            <c:spPr>
              <a:solidFill>
                <a:srgbClr val="FFC000"/>
              </a:solidFill>
            </c:spPr>
          </c:dPt>
          <c:dPt>
            <c:idx val="5"/>
            <c:spPr>
              <a:solidFill>
                <a:srgbClr val="92D050"/>
              </a:solidFill>
            </c:spPr>
          </c:dPt>
          <c:dPt>
            <c:idx val="6"/>
            <c:spPr>
              <a:solidFill>
                <a:srgbClr val="0070C0"/>
              </a:solidFill>
            </c:spPr>
          </c:dPt>
          <c:dPt>
            <c:idx val="7"/>
            <c:spPr>
              <a:solidFill>
                <a:srgbClr val="FFFF00"/>
              </a:solidFill>
            </c:spPr>
          </c:dPt>
          <c:dPt>
            <c:idx val="8"/>
            <c:spPr>
              <a:solidFill>
                <a:srgbClr val="7030A0"/>
              </a:solidFill>
            </c:spPr>
          </c:dPt>
          <c:dPt>
            <c:idx val="9"/>
            <c:spPr>
              <a:solidFill>
                <a:srgbClr val="002060"/>
              </a:solidFill>
            </c:spPr>
          </c:dPt>
          <c:dPt>
            <c:idx val="10"/>
            <c:spPr>
              <a:solidFill>
                <a:schemeClr val="accent1">
                  <a:lumMod val="50000"/>
                </a:schemeClr>
              </a:solidFill>
            </c:spPr>
          </c:dPt>
          <c:dPt>
            <c:idx val="11"/>
            <c:spPr>
              <a:solidFill>
                <a:srgbClr val="EAEA6C"/>
              </a:solidFill>
            </c:spPr>
          </c:dPt>
          <c:dPt>
            <c:idx val="14"/>
            <c:spPr>
              <a:solidFill>
                <a:srgbClr val="74E2C0"/>
              </a:solidFill>
            </c:spPr>
          </c:dPt>
          <c:dPt>
            <c:idx val="15"/>
            <c:spPr>
              <a:solidFill>
                <a:srgbClr val="FF0000"/>
              </a:solidFill>
            </c:spPr>
          </c:dPt>
          <c:dLbls>
            <c:dLbl>
              <c:idx val="0"/>
              <c:layout>
                <c:manualLayout>
                  <c:x val="-5.3266951006124511E-2"/>
                  <c:y val="-0.10278871391076115"/>
                </c:manualLayout>
              </c:layout>
              <c:spPr>
                <a:noFill/>
                <a:ln w="25400">
                  <a:noFill/>
                </a:ln>
              </c:spPr>
              <c:txPr>
                <a:bodyPr/>
                <a:lstStyle/>
                <a:p>
                  <a:pPr>
                    <a:defRPr/>
                  </a:pPr>
                  <a:endParaRPr lang="pl-PL"/>
                </a:p>
              </c:txPr>
              <c:dLblPos val="bestFit"/>
              <c:showLegendKey val="1"/>
              <c:showVal val="1"/>
              <c:showCatName val="1"/>
            </c:dLbl>
            <c:dLbl>
              <c:idx val="1"/>
              <c:layout>
                <c:manualLayout>
                  <c:x val="2.7320556392995361E-2"/>
                  <c:y val="-8.1889561280478501E-2"/>
                </c:manualLayout>
              </c:layout>
              <c:spPr>
                <a:noFill/>
                <a:ln w="25400">
                  <a:noFill/>
                </a:ln>
              </c:spPr>
              <c:txPr>
                <a:bodyPr/>
                <a:lstStyle/>
                <a:p>
                  <a:pPr>
                    <a:defRPr/>
                  </a:pPr>
                  <a:endParaRPr lang="pl-PL"/>
                </a:p>
              </c:txPr>
              <c:dLblPos val="bestFit"/>
              <c:showLegendKey val="1"/>
              <c:showVal val="1"/>
              <c:showCatName val="1"/>
            </c:dLbl>
            <c:dLbl>
              <c:idx val="2"/>
              <c:layout>
                <c:manualLayout>
                  <c:x val="6.8079932339016533E-2"/>
                  <c:y val="-6.51935563628568E-2"/>
                </c:manualLayout>
              </c:layout>
              <c:spPr>
                <a:noFill/>
                <a:ln w="25400">
                  <a:noFill/>
                </a:ln>
              </c:spPr>
              <c:txPr>
                <a:bodyPr/>
                <a:lstStyle/>
                <a:p>
                  <a:pPr>
                    <a:defRPr/>
                  </a:pPr>
                  <a:endParaRPr lang="pl-PL"/>
                </a:p>
              </c:txPr>
              <c:dLblPos val="bestFit"/>
              <c:showLegendKey val="1"/>
              <c:showVal val="1"/>
              <c:showCatName val="1"/>
            </c:dLbl>
            <c:dLbl>
              <c:idx val="3"/>
              <c:layout>
                <c:manualLayout>
                  <c:x val="3.8374014187584557E-2"/>
                  <c:y val="-1.452193796112352E-2"/>
                </c:manualLayout>
              </c:layout>
              <c:spPr>
                <a:noFill/>
                <a:ln w="25400">
                  <a:noFill/>
                </a:ln>
              </c:spPr>
              <c:txPr>
                <a:bodyPr/>
                <a:lstStyle/>
                <a:p>
                  <a:pPr>
                    <a:defRPr/>
                  </a:pPr>
                  <a:endParaRPr lang="pl-PL"/>
                </a:p>
              </c:txPr>
              <c:dLblPos val="bestFit"/>
              <c:showLegendKey val="1"/>
              <c:showVal val="1"/>
              <c:showCatName val="1"/>
            </c:dLbl>
            <c:dLbl>
              <c:idx val="4"/>
              <c:layout>
                <c:manualLayout>
                  <c:x val="6.2821974839352313E-2"/>
                  <c:y val="-2.5758624089332383E-2"/>
                </c:manualLayout>
              </c:layout>
              <c:spPr>
                <a:noFill/>
                <a:ln w="25400">
                  <a:noFill/>
                </a:ln>
              </c:spPr>
              <c:txPr>
                <a:bodyPr/>
                <a:lstStyle/>
                <a:p>
                  <a:pPr>
                    <a:defRPr/>
                  </a:pPr>
                  <a:endParaRPr lang="pl-PL"/>
                </a:p>
              </c:txPr>
              <c:dLblPos val="bestFit"/>
              <c:showLegendKey val="1"/>
              <c:showVal val="1"/>
              <c:showCatName val="1"/>
            </c:dLbl>
            <c:dLbl>
              <c:idx val="5"/>
              <c:layout>
                <c:manualLayout>
                  <c:x val="2.5201594152692866E-2"/>
                  <c:y val="5.6378406312094724E-2"/>
                </c:manualLayout>
              </c:layout>
              <c:spPr>
                <a:noFill/>
                <a:ln w="25400">
                  <a:noFill/>
                </a:ln>
              </c:spPr>
              <c:txPr>
                <a:bodyPr/>
                <a:lstStyle/>
                <a:p>
                  <a:pPr>
                    <a:defRPr/>
                  </a:pPr>
                  <a:endParaRPr lang="pl-PL"/>
                </a:p>
              </c:txPr>
              <c:dLblPos val="bestFit"/>
              <c:showLegendKey val="1"/>
              <c:showVal val="1"/>
              <c:showCatName val="1"/>
            </c:dLbl>
            <c:dLbl>
              <c:idx val="6"/>
              <c:layout>
                <c:manualLayout>
                  <c:x val="-5.7845147477849452E-3"/>
                  <c:y val="0.11407929466448199"/>
                </c:manualLayout>
              </c:layout>
              <c:spPr>
                <a:noFill/>
                <a:ln w="25400">
                  <a:noFill/>
                </a:ln>
              </c:spPr>
              <c:txPr>
                <a:bodyPr/>
                <a:lstStyle/>
                <a:p>
                  <a:pPr>
                    <a:defRPr/>
                  </a:pPr>
                  <a:endParaRPr lang="pl-PL"/>
                </a:p>
              </c:txPr>
              <c:dLblPos val="bestFit"/>
              <c:showLegendKey val="1"/>
              <c:showVal val="1"/>
              <c:showCatName val="1"/>
            </c:dLbl>
            <c:dLbl>
              <c:idx val="7"/>
              <c:layout>
                <c:manualLayout>
                  <c:x val="-3.7907881441019253E-2"/>
                  <c:y val="0.10502913008563919"/>
                </c:manualLayout>
              </c:layout>
              <c:spPr>
                <a:noFill/>
                <a:ln w="25400">
                  <a:noFill/>
                </a:ln>
              </c:spPr>
              <c:txPr>
                <a:bodyPr/>
                <a:lstStyle/>
                <a:p>
                  <a:pPr>
                    <a:defRPr/>
                  </a:pPr>
                  <a:endParaRPr lang="pl-PL"/>
                </a:p>
              </c:txPr>
              <c:dLblPos val="bestFit"/>
              <c:showLegendKey val="1"/>
              <c:showVal val="1"/>
              <c:showCatName val="1"/>
            </c:dLbl>
            <c:dLbl>
              <c:idx val="8"/>
              <c:layout>
                <c:manualLayout>
                  <c:x val="2.186685641702649E-2"/>
                  <c:y val="7.9660795266943793E-2"/>
                </c:manualLayout>
              </c:layout>
              <c:spPr>
                <a:noFill/>
                <a:ln w="25400">
                  <a:noFill/>
                </a:ln>
              </c:spPr>
              <c:txPr>
                <a:bodyPr/>
                <a:lstStyle/>
                <a:p>
                  <a:pPr>
                    <a:defRPr/>
                  </a:pPr>
                  <a:endParaRPr lang="pl-PL"/>
                </a:p>
              </c:txPr>
              <c:dLblPos val="bestFit"/>
              <c:showLegendKey val="1"/>
              <c:showVal val="1"/>
              <c:showCatName val="1"/>
            </c:dLbl>
            <c:dLbl>
              <c:idx val="9"/>
              <c:layout>
                <c:manualLayout>
                  <c:x val="-5.6639733350810434E-2"/>
                  <c:y val="6.416486119342342E-2"/>
                </c:manualLayout>
              </c:layout>
              <c:spPr>
                <a:noFill/>
                <a:ln w="25400">
                  <a:noFill/>
                </a:ln>
              </c:spPr>
              <c:txPr>
                <a:bodyPr/>
                <a:lstStyle/>
                <a:p>
                  <a:pPr>
                    <a:defRPr/>
                  </a:pPr>
                  <a:endParaRPr lang="pl-PL"/>
                </a:p>
              </c:txPr>
              <c:dLblPos val="bestFit"/>
              <c:showLegendKey val="1"/>
              <c:showVal val="1"/>
              <c:showCatName val="1"/>
            </c:dLbl>
            <c:dLbl>
              <c:idx val="10"/>
              <c:layout>
                <c:manualLayout>
                  <c:x val="-4.2806183115339173E-2"/>
                  <c:y val="7.5749371567386189E-3"/>
                </c:manualLayout>
              </c:layout>
              <c:spPr>
                <a:noFill/>
                <a:ln w="25400">
                  <a:noFill/>
                </a:ln>
              </c:spPr>
              <c:txPr>
                <a:bodyPr/>
                <a:lstStyle/>
                <a:p>
                  <a:pPr>
                    <a:defRPr/>
                  </a:pPr>
                  <a:endParaRPr lang="pl-PL"/>
                </a:p>
              </c:txPr>
              <c:dLblPos val="bestFit"/>
              <c:showLegendKey val="1"/>
              <c:showVal val="1"/>
              <c:showCatName val="1"/>
            </c:dLbl>
            <c:dLbl>
              <c:idx val="11"/>
              <c:layout>
                <c:manualLayout>
                  <c:x val="-1.5703867274893243E-2"/>
                  <c:y val="-3.2934835917584428E-2"/>
                </c:manualLayout>
              </c:layout>
              <c:spPr>
                <a:noFill/>
                <a:ln w="25400">
                  <a:noFill/>
                </a:ln>
              </c:spPr>
              <c:txPr>
                <a:bodyPr/>
                <a:lstStyle/>
                <a:p>
                  <a:pPr>
                    <a:defRPr/>
                  </a:pPr>
                  <a:endParaRPr lang="pl-PL"/>
                </a:p>
              </c:txPr>
              <c:dLblPos val="bestFit"/>
              <c:showLegendKey val="1"/>
              <c:showVal val="1"/>
              <c:showCatName val="1"/>
            </c:dLbl>
            <c:dLbl>
              <c:idx val="12"/>
              <c:layout>
                <c:manualLayout>
                  <c:x val="-4.4182687496166759E-2"/>
                  <c:y val="-8.7949683907581309E-3"/>
                </c:manualLayout>
              </c:layout>
              <c:spPr>
                <a:noFill/>
                <a:ln w="25400">
                  <a:noFill/>
                </a:ln>
              </c:spPr>
              <c:txPr>
                <a:bodyPr/>
                <a:lstStyle/>
                <a:p>
                  <a:pPr>
                    <a:defRPr/>
                  </a:pPr>
                  <a:endParaRPr lang="pl-PL"/>
                </a:p>
              </c:txPr>
              <c:dLblPos val="bestFit"/>
              <c:showLegendKey val="1"/>
              <c:showVal val="1"/>
              <c:showCatName val="1"/>
            </c:dLbl>
            <c:dLbl>
              <c:idx val="13"/>
              <c:layout>
                <c:manualLayout>
                  <c:x val="-7.1594722246435316E-2"/>
                  <c:y val="-3.5964795981611189E-2"/>
                </c:manualLayout>
              </c:layout>
              <c:spPr>
                <a:noFill/>
                <a:ln w="25400">
                  <a:noFill/>
                </a:ln>
              </c:spPr>
              <c:txPr>
                <a:bodyPr/>
                <a:lstStyle/>
                <a:p>
                  <a:pPr>
                    <a:defRPr/>
                  </a:pPr>
                  <a:endParaRPr lang="pl-PL"/>
                </a:p>
              </c:txPr>
              <c:dLblPos val="bestFit"/>
              <c:showLegendKey val="1"/>
              <c:showVal val="1"/>
              <c:showCatName val="1"/>
            </c:dLbl>
            <c:dLbl>
              <c:idx val="14"/>
              <c:layout>
                <c:manualLayout>
                  <c:x val="-8.1984936384797216E-2"/>
                  <c:y val="-8.2206880197470744E-2"/>
                </c:manualLayout>
              </c:layout>
              <c:spPr>
                <a:noFill/>
                <a:ln w="25400">
                  <a:noFill/>
                </a:ln>
              </c:spPr>
              <c:txPr>
                <a:bodyPr/>
                <a:lstStyle/>
                <a:p>
                  <a:pPr>
                    <a:defRPr/>
                  </a:pPr>
                  <a:endParaRPr lang="pl-PL"/>
                </a:p>
              </c:txPr>
              <c:dLblPos val="bestFit"/>
              <c:showLegendKey val="1"/>
              <c:showVal val="1"/>
              <c:showCatName val="1"/>
            </c:dLbl>
            <c:dLbl>
              <c:idx val="15"/>
              <c:layout>
                <c:manualLayout>
                  <c:x val="2.8248184844053191E-2"/>
                  <c:y val="-6.4774962677919878E-2"/>
                </c:manualLayout>
              </c:layout>
              <c:tx>
                <c:rich>
                  <a:bodyPr/>
                  <a:lstStyle/>
                  <a:p>
                    <a:pPr>
                      <a:defRPr/>
                    </a:pPr>
                    <a:r>
                      <a:rPr lang="en-US" b="1" dirty="0" err="1"/>
                      <a:t>Zachodniopomorskie; 51,90%</a:t>
                    </a:r>
                    <a:endParaRPr lang="en-US" b="1" dirty="0"/>
                  </a:p>
                </c:rich>
              </c:tx>
              <c:spPr>
                <a:noFill/>
                <a:ln w="25400">
                  <a:noFill/>
                </a:ln>
              </c:spPr>
              <c:dLblPos val="bestFit"/>
              <c:showLegendKey val="1"/>
              <c:showVal val="1"/>
              <c:showCatName val="1"/>
            </c:dLbl>
            <c:spPr>
              <a:noFill/>
              <a:ln w="25400">
                <a:noFill/>
              </a:ln>
            </c:spPr>
            <c:showLegendKey val="1"/>
            <c:showVal val="1"/>
            <c:showCatName val="1"/>
            <c:showLeaderLines val="1"/>
          </c:dLbls>
          <c:cat>
            <c:strRef>
              <c:f>Arkusz1!$C$5:$C$20</c:f>
              <c:strCache>
                <c:ptCount val="16"/>
                <c:pt idx="0">
                  <c:v>Dolnośląskie</c:v>
                </c:pt>
                <c:pt idx="1">
                  <c:v>Kujawsko-Pomorskie</c:v>
                </c:pt>
                <c:pt idx="2">
                  <c:v>Lubelskie</c:v>
                </c:pt>
                <c:pt idx="3">
                  <c:v>Lubuskie</c:v>
                </c:pt>
                <c:pt idx="4">
                  <c:v>Łódzkie</c:v>
                </c:pt>
                <c:pt idx="5">
                  <c:v>Małopolskie</c:v>
                </c:pt>
                <c:pt idx="6">
                  <c:v>Mazowieckie</c:v>
                </c:pt>
                <c:pt idx="7">
                  <c:v>Opolskie</c:v>
                </c:pt>
                <c:pt idx="8">
                  <c:v>Podkarpackie</c:v>
                </c:pt>
                <c:pt idx="9">
                  <c:v>Podlaskie</c:v>
                </c:pt>
                <c:pt idx="10">
                  <c:v>Pomorskie</c:v>
                </c:pt>
                <c:pt idx="11">
                  <c:v>Śląskie</c:v>
                </c:pt>
                <c:pt idx="12">
                  <c:v>Świętokrzyskie</c:v>
                </c:pt>
                <c:pt idx="13">
                  <c:v>Warmińsko-Mazurskie</c:v>
                </c:pt>
                <c:pt idx="14">
                  <c:v>Wielkopolskie</c:v>
                </c:pt>
                <c:pt idx="15">
                  <c:v>Zachodniopomorskie</c:v>
                </c:pt>
              </c:strCache>
            </c:strRef>
          </c:cat>
          <c:val>
            <c:numRef>
              <c:f>Arkusz1!$D$5:$D$20</c:f>
              <c:numCache>
                <c:formatCode>0.00%</c:formatCode>
                <c:ptCount val="16"/>
                <c:pt idx="0">
                  <c:v>0.41200000000000031</c:v>
                </c:pt>
                <c:pt idx="1">
                  <c:v>0.42300000000000032</c:v>
                </c:pt>
                <c:pt idx="2">
                  <c:v>0.44100000000000061</c:v>
                </c:pt>
                <c:pt idx="3">
                  <c:v>0.44400000000000062</c:v>
                </c:pt>
                <c:pt idx="4">
                  <c:v>0.45300000000000001</c:v>
                </c:pt>
                <c:pt idx="5">
                  <c:v>0.54</c:v>
                </c:pt>
                <c:pt idx="6">
                  <c:v>0.33300000000000141</c:v>
                </c:pt>
                <c:pt idx="7">
                  <c:v>0.44800000000000062</c:v>
                </c:pt>
                <c:pt idx="8">
                  <c:v>0.57099999999999995</c:v>
                </c:pt>
                <c:pt idx="9">
                  <c:v>0.39100000000000124</c:v>
                </c:pt>
                <c:pt idx="10">
                  <c:v>0.44200000000000061</c:v>
                </c:pt>
                <c:pt idx="11">
                  <c:v>0.40900000000000031</c:v>
                </c:pt>
                <c:pt idx="12">
                  <c:v>0.47200000000000031</c:v>
                </c:pt>
                <c:pt idx="13">
                  <c:v>0.51600000000000001</c:v>
                </c:pt>
                <c:pt idx="14">
                  <c:v>0.29000000000000031</c:v>
                </c:pt>
                <c:pt idx="15">
                  <c:v>0.51900000000000002</c:v>
                </c:pt>
              </c:numCache>
            </c:numRef>
          </c:val>
        </c:ser>
      </c:pie3DChart>
      <c:spPr>
        <a:noFill/>
        <a:ln w="25400">
          <a:noFill/>
        </a:ln>
      </c:spPr>
    </c:plotArea>
    <c:legend>
      <c:legendPos val="r"/>
      <c:layout>
        <c:manualLayout>
          <c:xMode val="edge"/>
          <c:yMode val="edge"/>
          <c:x val="4.8732635357850093E-2"/>
          <c:y val="0.86356685907074759"/>
          <c:w val="0.91749865215187998"/>
          <c:h val="0.13611602451130991"/>
        </c:manualLayout>
      </c:layout>
    </c:legend>
    <c:plotVisOnly val="1"/>
    <c:dispBlanksAs val="zero"/>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atin typeface="Arial" charset="0"/>
              </a:defRPr>
            </a:lvl1pPr>
          </a:lstStyle>
          <a:p>
            <a:pPr>
              <a:defRPr/>
            </a:pPr>
            <a:fld id="{B1D2D35D-E5F1-4852-90D4-D2C3D847D51F}" type="datetimeFigureOut">
              <a:rPr lang="pl-PL"/>
              <a:pPr>
                <a:defRPr/>
              </a:pPr>
              <a:t>2010-08-30</a:t>
            </a:fld>
            <a:endParaRPr lang="pl-PL"/>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atin typeface="Arial" charset="0"/>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atin typeface="Arial" charset="0"/>
              </a:defRPr>
            </a:lvl1pPr>
          </a:lstStyle>
          <a:p>
            <a:pPr>
              <a:defRPr/>
            </a:pPr>
            <a:fld id="{4E4C7E4B-DD55-491A-981B-5FAF583247F7}" type="slidenum">
              <a:rPr lang="pl-PL"/>
              <a:pPr>
                <a:defRPr/>
              </a:pPr>
              <a:t>‹#›</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defRPr>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defRPr>
            </a:lvl1pPr>
          </a:lstStyle>
          <a:p>
            <a:pPr>
              <a:defRPr/>
            </a:pPr>
            <a:fld id="{D5FA55B9-7576-4057-BEF1-B365C896B505}" type="datetimeFigureOut">
              <a:rPr lang="pl-PL"/>
              <a:pPr>
                <a:defRPr/>
              </a:pPr>
              <a:t>2010-08-30</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smtClean="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charset="0"/>
              </a:defRPr>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atin typeface="Arial" charset="0"/>
              </a:defRPr>
            </a:lvl1pPr>
          </a:lstStyle>
          <a:p>
            <a:pPr>
              <a:defRPr/>
            </a:pPr>
            <a:fld id="{AC68F2C0-F0DC-4E9C-A9E8-8DE57272C9B0}"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p:spPr>
      </p:sp>
      <p:sp>
        <p:nvSpPr>
          <p:cNvPr id="71683" name="Rectangle 3"/>
          <p:cNvSpPr>
            <a:spLocks noGrp="1"/>
          </p:cNvSpPr>
          <p:nvPr>
            <p:ph type="body" idx="1"/>
          </p:nvPr>
        </p:nvSpPr>
        <p:spPr bwMode="auto">
          <a:noFill/>
        </p:spPr>
        <p:txBody>
          <a:bodyPr wrap="square" numCol="1" anchor="t" anchorCtr="0" compatLnSpc="1">
            <a:prstTxWarp prst="textNoShape">
              <a:avLst/>
            </a:prstTxWarp>
          </a:bodyPr>
          <a:lstStyle/>
          <a:p>
            <a:endParaRPr lang="pl-PL"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p:spPr>
      </p:sp>
      <p:sp>
        <p:nvSpPr>
          <p:cNvPr id="81923"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p:spPr>
      </p:sp>
      <p:sp>
        <p:nvSpPr>
          <p:cNvPr id="82947"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bwMode="auto">
          <a:noFill/>
          <a:ln>
            <a:solidFill>
              <a:srgbClr val="000000"/>
            </a:solidFill>
            <a:miter lim="800000"/>
            <a:headEnd/>
            <a:tailEnd/>
          </a:ln>
        </p:spPr>
      </p:sp>
      <p:sp>
        <p:nvSpPr>
          <p:cNvPr id="83971"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bwMode="auto">
          <a:noFill/>
          <a:ln>
            <a:solidFill>
              <a:srgbClr val="000000"/>
            </a:solidFill>
            <a:miter lim="800000"/>
            <a:headEnd/>
            <a:tailEnd/>
          </a:ln>
        </p:spPr>
      </p:sp>
      <p:sp>
        <p:nvSpPr>
          <p:cNvPr id="84995"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bwMode="auto">
          <a:noFill/>
          <a:ln>
            <a:solidFill>
              <a:srgbClr val="000000"/>
            </a:solidFill>
            <a:miter lim="800000"/>
            <a:headEnd/>
            <a:tailEnd/>
          </a:ln>
        </p:spPr>
      </p:sp>
      <p:sp>
        <p:nvSpPr>
          <p:cNvPr id="86019"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bwMode="auto">
          <a:noFill/>
          <a:ln>
            <a:solidFill>
              <a:srgbClr val="000000"/>
            </a:solidFill>
            <a:miter lim="800000"/>
            <a:headEnd/>
            <a:tailEnd/>
          </a:ln>
        </p:spPr>
      </p:sp>
      <p:sp>
        <p:nvSpPr>
          <p:cNvPr id="87043"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8067"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1"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0115"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0"/>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A15EB43-2247-49FD-AC9B-EF201349C407}" type="slidenum">
              <a:rPr lang="en-GB" smtClean="0">
                <a:cs typeface="Lucida Sans Unicode" pitchFamily="34" charset="0"/>
              </a:rPr>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GB" smtClean="0">
              <a:cs typeface="Lucida Sans Unicode" pitchFamily="34" charset="0"/>
            </a:endParaRPr>
          </a:p>
        </p:txBody>
      </p:sp>
      <p:sp>
        <p:nvSpPr>
          <p:cNvPr id="72707" name="Text Box 1"/>
          <p:cNvSpPr txBox="1">
            <a:spLocks noChangeArrowheads="1"/>
          </p:cNvSpPr>
          <p:nvPr/>
        </p:nvSpPr>
        <p:spPr bwMode="auto">
          <a:xfrm>
            <a:off x="917575" y="744538"/>
            <a:ext cx="4964113" cy="3722687"/>
          </a:xfrm>
          <a:prstGeom prst="rect">
            <a:avLst/>
          </a:prstGeom>
          <a:solidFill>
            <a:srgbClr val="FFFFFF"/>
          </a:solidFill>
          <a:ln w="9360">
            <a:solidFill>
              <a:srgbClr val="000000"/>
            </a:solidFill>
            <a:miter lim="800000"/>
            <a:headEnd/>
            <a:tailEnd/>
          </a:ln>
        </p:spPr>
        <p:txBody>
          <a:bodyPr wrap="none" lIns="91449" tIns="45725" rIns="91449" bIns="45725" anchor="ctr"/>
          <a:lstStyle/>
          <a:p>
            <a:pPr>
              <a:lnSpc>
                <a:spcPct val="76000"/>
              </a:lnSpc>
              <a:buClr>
                <a:srgbClr val="000000"/>
              </a:buClr>
              <a:buSzPct val="100000"/>
              <a:buFont typeface="Arial" charset="0"/>
              <a:buNone/>
            </a:pPr>
            <a:endParaRPr lang="pl-PL"/>
          </a:p>
        </p:txBody>
      </p:sp>
      <p:sp>
        <p:nvSpPr>
          <p:cNvPr id="72708" name="Rectangle 2"/>
          <p:cNvSpPr>
            <a:spLocks noGrp="1" noChangeArrowheads="1"/>
          </p:cNvSpPr>
          <p:nvPr>
            <p:ph type="body"/>
          </p:nvPr>
        </p:nvSpPr>
        <p:spPr bwMode="auto">
          <a:xfrm>
            <a:off x="679450" y="4714875"/>
            <a:ext cx="5435600" cy="4465638"/>
          </a:xfrm>
          <a:noFill/>
        </p:spPr>
        <p:txBody>
          <a:bodyPr wrap="none" numCol="1" anchor="ctr" anchorCtr="0" compatLnSpc="1">
            <a:prstTxWarp prst="textNoShape">
              <a:avLst/>
            </a:prstTxWarp>
          </a:bodyPr>
          <a:lstStyle/>
          <a:p>
            <a:endParaRPr lang="pl-PL"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1139"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2163"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3187"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4211"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5235"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6259"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7283"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8307"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TextEdit="1"/>
          </p:cNvSpPr>
          <p:nvPr>
            <p:ph type="sldImg"/>
          </p:nvPr>
        </p:nvSpPr>
        <p:spPr bwMode="auto">
          <a:noFill/>
          <a:ln>
            <a:solidFill>
              <a:srgbClr val="000000"/>
            </a:solidFill>
            <a:miter lim="800000"/>
            <a:headEnd/>
            <a:tailEnd/>
          </a:ln>
        </p:spPr>
      </p:sp>
      <p:sp>
        <p:nvSpPr>
          <p:cNvPr id="99331"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TextEdit="1"/>
          </p:cNvSpPr>
          <p:nvPr>
            <p:ph type="sldImg"/>
          </p:nvPr>
        </p:nvSpPr>
        <p:spPr bwMode="auto">
          <a:noFill/>
          <a:ln>
            <a:solidFill>
              <a:srgbClr val="000000"/>
            </a:solidFill>
            <a:miter lim="800000"/>
            <a:headEnd/>
            <a:tailEnd/>
          </a:ln>
        </p:spPr>
      </p:sp>
      <p:sp>
        <p:nvSpPr>
          <p:cNvPr id="100355"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p:spPr>
      </p:sp>
      <p:sp>
        <p:nvSpPr>
          <p:cNvPr id="73731"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12"/>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40EF803-DB9E-4AE2-A357-643F4F5069F9}" type="slidenum">
              <a:rPr lang="en-GB" smtClean="0"/>
              <a:pPr/>
              <a:t>61</a:t>
            </a:fld>
            <a:endParaRPr lang="en-GB" smtClean="0"/>
          </a:p>
        </p:txBody>
      </p:sp>
      <p:sp>
        <p:nvSpPr>
          <p:cNvPr id="102403" name="Text Box 1"/>
          <p:cNvSpPr txBox="1">
            <a:spLocks noChangeArrowheads="1"/>
          </p:cNvSpPr>
          <p:nvPr/>
        </p:nvSpPr>
        <p:spPr bwMode="auto">
          <a:xfrm>
            <a:off x="917575" y="742950"/>
            <a:ext cx="4967288" cy="3724275"/>
          </a:xfrm>
          <a:prstGeom prst="rect">
            <a:avLst/>
          </a:prstGeom>
          <a:solidFill>
            <a:srgbClr val="FFFFFF"/>
          </a:solidFill>
          <a:ln w="9360">
            <a:solidFill>
              <a:srgbClr val="000000"/>
            </a:solidFill>
            <a:miter lim="800000"/>
            <a:headEnd/>
            <a:tailEnd/>
          </a:ln>
        </p:spPr>
        <p:txBody>
          <a:bodyPr wrap="none" lIns="94947" tIns="47474" rIns="94947" bIns="47474" anchor="ctr"/>
          <a:lstStyle/>
          <a:p>
            <a:endParaRPr lang="pl-PL"/>
          </a:p>
        </p:txBody>
      </p:sp>
      <p:sp>
        <p:nvSpPr>
          <p:cNvPr id="102404" name="Rectangle 2"/>
          <p:cNvSpPr>
            <a:spLocks noGrp="1" noChangeArrowheads="1"/>
          </p:cNvSpPr>
          <p:nvPr>
            <p:ph type="body"/>
          </p:nvPr>
        </p:nvSpPr>
        <p:spPr bwMode="auto">
          <a:xfrm>
            <a:off x="679450" y="4716463"/>
            <a:ext cx="5434013" cy="4462462"/>
          </a:xfrm>
          <a:noFill/>
        </p:spPr>
        <p:txBody>
          <a:bodyPr wrap="none" lIns="94958" tIns="47479" rIns="94958" bIns="47479" numCol="1" anchor="ctr" anchorCtr="0" compatLnSpc="1">
            <a:prstTxWarp prst="textNoShape">
              <a:avLst/>
            </a:prstTxWarp>
          </a:bodyPr>
          <a:lstStyle/>
          <a:p>
            <a:pPr eaLnBrk="1" hangingPunct="1">
              <a:spcBef>
                <a:spcPct val="0"/>
              </a:spcBef>
            </a:pPr>
            <a:endParaRPr lang="pl-PL"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TextEdit="1"/>
          </p:cNvSpPr>
          <p:nvPr>
            <p:ph type="sldImg"/>
          </p:nvPr>
        </p:nvSpPr>
        <p:spPr bwMode="auto">
          <a:noFill/>
          <a:ln>
            <a:solidFill>
              <a:srgbClr val="000000"/>
            </a:solidFill>
            <a:miter lim="800000"/>
            <a:headEnd/>
            <a:tailEnd/>
          </a:ln>
        </p:spPr>
      </p:sp>
      <p:sp>
        <p:nvSpPr>
          <p:cNvPr id="103427"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12"/>
          <p:cNvSpPr txBox="1">
            <a:spLocks noGrp="1" noChangeArrowheads="1"/>
          </p:cNvSpPr>
          <p:nvPr/>
        </p:nvSpPr>
        <p:spPr bwMode="auto">
          <a:xfrm>
            <a:off x="3849688" y="9428163"/>
            <a:ext cx="2946400" cy="496887"/>
          </a:xfrm>
          <a:prstGeom prst="rect">
            <a:avLst/>
          </a:prstGeom>
          <a:noFill/>
          <a:ln w="9525">
            <a:noFill/>
            <a:miter lim="800000"/>
            <a:headEnd/>
            <a:tailEnd/>
          </a:ln>
        </p:spPr>
        <p:txBody>
          <a:bodyPr lIns="93177" tIns="46589" rIns="93177" bIns="46589" anchor="b"/>
          <a:lstStyle/>
          <a:p>
            <a:pPr algn="r"/>
            <a:fld id="{4FDA93EB-2CAE-4CBC-AB6E-4BF48B6E4104}" type="slidenum">
              <a:rPr lang="en-GB" sz="1200"/>
              <a:pPr algn="r"/>
              <a:t>63</a:t>
            </a:fld>
            <a:endParaRPr lang="en-GB" sz="1200"/>
          </a:p>
        </p:txBody>
      </p:sp>
      <p:sp>
        <p:nvSpPr>
          <p:cNvPr id="104451" name="Text Box 1"/>
          <p:cNvSpPr txBox="1">
            <a:spLocks noChangeArrowheads="1"/>
          </p:cNvSpPr>
          <p:nvPr/>
        </p:nvSpPr>
        <p:spPr bwMode="auto">
          <a:xfrm>
            <a:off x="917575" y="742950"/>
            <a:ext cx="4967288" cy="3724275"/>
          </a:xfrm>
          <a:prstGeom prst="rect">
            <a:avLst/>
          </a:prstGeom>
          <a:solidFill>
            <a:srgbClr val="FFFFFF"/>
          </a:solidFill>
          <a:ln w="9360">
            <a:solidFill>
              <a:srgbClr val="000000"/>
            </a:solidFill>
            <a:miter lim="800000"/>
            <a:headEnd/>
            <a:tailEnd/>
          </a:ln>
        </p:spPr>
        <p:txBody>
          <a:bodyPr wrap="none" lIns="94947" tIns="47474" rIns="94947" bIns="47474" anchor="ctr"/>
          <a:lstStyle/>
          <a:p>
            <a:endParaRPr lang="pl-PL"/>
          </a:p>
        </p:txBody>
      </p:sp>
      <p:sp>
        <p:nvSpPr>
          <p:cNvPr id="104452" name="Rectangle 2"/>
          <p:cNvSpPr>
            <a:spLocks noGrp="1" noChangeArrowheads="1"/>
          </p:cNvSpPr>
          <p:nvPr>
            <p:ph type="body"/>
          </p:nvPr>
        </p:nvSpPr>
        <p:spPr bwMode="auto">
          <a:xfrm>
            <a:off x="679450" y="4716463"/>
            <a:ext cx="5434013" cy="4462462"/>
          </a:xfrm>
          <a:noFill/>
        </p:spPr>
        <p:txBody>
          <a:bodyPr wrap="none" lIns="94958" tIns="47479" rIns="94958" bIns="47479" numCol="1" anchor="ctr" anchorCtr="0" compatLnSpc="1">
            <a:prstTxWarp prst="textNoShape">
              <a:avLst/>
            </a:prstTxWarp>
          </a:bodyPr>
          <a:lstStyle/>
          <a:p>
            <a:pPr eaLnBrk="1" hangingPunct="1">
              <a:spcBef>
                <a:spcPct val="0"/>
              </a:spcBef>
            </a:pPr>
            <a:endParaRPr lang="pl-P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TextEdit="1"/>
          </p:cNvSpPr>
          <p:nvPr>
            <p:ph type="sldImg"/>
          </p:nvPr>
        </p:nvSpPr>
        <p:spPr bwMode="auto">
          <a:noFill/>
          <a:ln>
            <a:solidFill>
              <a:srgbClr val="000000"/>
            </a:solidFill>
            <a:miter lim="800000"/>
            <a:headEnd/>
            <a:tailEnd/>
          </a:ln>
        </p:spPr>
      </p:sp>
      <p:sp>
        <p:nvSpPr>
          <p:cNvPr id="74755"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TextEdit="1"/>
          </p:cNvSpPr>
          <p:nvPr>
            <p:ph type="sldImg"/>
          </p:nvPr>
        </p:nvSpPr>
        <p:spPr bwMode="auto">
          <a:noFill/>
          <a:ln>
            <a:solidFill>
              <a:srgbClr val="000000"/>
            </a:solidFill>
            <a:miter lim="800000"/>
            <a:headEnd/>
            <a:tailEnd/>
          </a:ln>
        </p:spPr>
      </p:sp>
      <p:sp>
        <p:nvSpPr>
          <p:cNvPr id="75779"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TextEdit="1"/>
          </p:cNvSpPr>
          <p:nvPr>
            <p:ph type="sldImg"/>
          </p:nvPr>
        </p:nvSpPr>
        <p:spPr bwMode="auto">
          <a:noFill/>
          <a:ln>
            <a:solidFill>
              <a:srgbClr val="000000"/>
            </a:solidFill>
            <a:miter lim="800000"/>
            <a:headEnd/>
            <a:tailEnd/>
          </a:ln>
        </p:spPr>
      </p:sp>
      <p:sp>
        <p:nvSpPr>
          <p:cNvPr id="76803"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p:spPr>
      </p:sp>
      <p:sp>
        <p:nvSpPr>
          <p:cNvPr id="77827" name="Rectangle 3"/>
          <p:cNvSpPr>
            <a:spLocks noGrp="1"/>
          </p:cNvSpPr>
          <p:nvPr>
            <p:ph type="body" idx="1"/>
          </p:nvPr>
        </p:nvSpPr>
        <p:spPr bwMode="auto">
          <a:noFill/>
        </p:spPr>
        <p:txBody>
          <a:bodyPr wrap="square" numCol="1" anchor="t" anchorCtr="0" compatLnSpc="1">
            <a:prstTxWarp prst="textNoShape">
              <a:avLst/>
            </a:prstTxWarp>
          </a:bodyPr>
          <a:lstStyle/>
          <a:p>
            <a:endParaRPr lang="pl-PL"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p:spPr>
      </p:sp>
      <p:sp>
        <p:nvSpPr>
          <p:cNvPr id="78851"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p:spPr>
      </p:sp>
      <p:sp>
        <p:nvSpPr>
          <p:cNvPr id="79875" name="Rectangle 3"/>
          <p:cNvSpPr>
            <a:spLocks noGrp="1"/>
          </p:cNvSpPr>
          <p:nvPr>
            <p:ph type="body" idx="1"/>
          </p:nvPr>
        </p:nvSpPr>
        <p:spPr bwMode="auto">
          <a:noFill/>
        </p:spPr>
        <p:txBody>
          <a:bodyPr wrap="square" numCol="1" anchor="t" anchorCtr="0" compatLnSpc="1">
            <a:prstTxWarp prst="textNoShape">
              <a:avLst/>
            </a:prstTxWarp>
          </a:bodyPr>
          <a:lstStyle/>
          <a:p>
            <a:endParaRPr 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a:prstGeom prst="rect">
            <a:avLst/>
          </a:prstGeo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p:txBody>
      </p:sp>
      <p:sp>
        <p:nvSpPr>
          <p:cNvPr id="1034" name="Rectangle 10"/>
          <p:cNvSpPr>
            <a:spLocks noChangeArrowheads="1"/>
          </p:cNvSpPr>
          <p:nvPr userDrawn="1"/>
        </p:nvSpPr>
        <p:spPr bwMode="auto">
          <a:xfrm>
            <a:off x="0" y="6597650"/>
            <a:ext cx="9144000" cy="260350"/>
          </a:xfrm>
          <a:prstGeom prst="rect">
            <a:avLst/>
          </a:prstGeom>
          <a:solidFill>
            <a:srgbClr val="003366"/>
          </a:solidFill>
          <a:ln w="9525">
            <a:noFill/>
            <a:miter lim="800000"/>
            <a:headEnd/>
            <a:tailEnd/>
          </a:ln>
          <a:effectLst/>
        </p:spPr>
        <p:txBody>
          <a:bodyPr wrap="none" anchor="ctr"/>
          <a:lstStyle/>
          <a:p>
            <a:pPr>
              <a:defRPr/>
            </a:pPr>
            <a:endParaRPr lang="pl-PL"/>
          </a:p>
        </p:txBody>
      </p:sp>
      <p:sp>
        <p:nvSpPr>
          <p:cNvPr id="1033" name="Text Box 9"/>
          <p:cNvSpPr txBox="1">
            <a:spLocks noChangeArrowheads="1"/>
          </p:cNvSpPr>
          <p:nvPr userDrawn="1"/>
        </p:nvSpPr>
        <p:spPr bwMode="auto">
          <a:xfrm>
            <a:off x="0" y="6597650"/>
            <a:ext cx="9144000" cy="274638"/>
          </a:xfrm>
          <a:prstGeom prst="rect">
            <a:avLst/>
          </a:prstGeom>
          <a:noFill/>
          <a:ln w="9525">
            <a:noFill/>
            <a:miter lim="800000"/>
            <a:headEnd/>
            <a:tailEnd/>
          </a:ln>
          <a:effectLst/>
        </p:spPr>
        <p:txBody>
          <a:bodyPr>
            <a:spAutoFit/>
          </a:bodyPr>
          <a:lstStyle/>
          <a:p>
            <a:pPr algn="ctr">
              <a:spcBef>
                <a:spcPct val="50000"/>
              </a:spcBef>
              <a:defRPr/>
            </a:pPr>
            <a:r>
              <a:rPr lang="pl-PL" sz="1200" b="1">
                <a:solidFill>
                  <a:schemeClr val="bg1"/>
                </a:solidFill>
              </a:rPr>
              <a:t>Wojewódzki Urząd Pracy w Szczecinie</a:t>
            </a:r>
          </a:p>
        </p:txBody>
      </p:sp>
      <p:sp>
        <p:nvSpPr>
          <p:cNvPr id="1035" name="Line 11"/>
          <p:cNvSpPr>
            <a:spLocks noChangeShapeType="1"/>
          </p:cNvSpPr>
          <p:nvPr userDrawn="1"/>
        </p:nvSpPr>
        <p:spPr bwMode="auto">
          <a:xfrm>
            <a:off x="611188" y="1052513"/>
            <a:ext cx="7993062" cy="0"/>
          </a:xfrm>
          <a:prstGeom prst="line">
            <a:avLst/>
          </a:prstGeom>
          <a:noFill/>
          <a:ln w="25400">
            <a:solidFill>
              <a:srgbClr val="24496E"/>
            </a:solidFill>
            <a:round/>
            <a:headEnd/>
            <a:tailEnd/>
          </a:ln>
          <a:effectLst/>
        </p:spPr>
        <p:txBody>
          <a:bodyPr/>
          <a:lstStyle/>
          <a:p>
            <a:pPr>
              <a:defRPr/>
            </a:pPr>
            <a:endParaRPr lang="pl-PL"/>
          </a:p>
        </p:txBody>
      </p:sp>
      <p:pic>
        <p:nvPicPr>
          <p:cNvPr id="1030" name="Picture 14" descr="listownik_PO_KL"/>
          <p:cNvPicPr>
            <a:picLocks noChangeAspect="1" noChangeArrowheads="1"/>
          </p:cNvPicPr>
          <p:nvPr userDrawn="1"/>
        </p:nvPicPr>
        <p:blipFill>
          <a:blip r:embed="rId13" cstate="print"/>
          <a:srcRect/>
          <a:stretch>
            <a:fillRect/>
          </a:stretch>
        </p:blipFill>
        <p:spPr bwMode="auto">
          <a:xfrm>
            <a:off x="971550" y="149225"/>
            <a:ext cx="7272338" cy="758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defRPr sz="1600">
          <a:solidFill>
            <a:schemeClr val="tx1"/>
          </a:solidFill>
          <a:latin typeface="+mn-lt"/>
        </a:defRPr>
      </a:lvl6pPr>
      <a:lvl7pPr marL="2971800" indent="-228600" algn="l" rtl="0" fontAlgn="base">
        <a:spcBef>
          <a:spcPct val="20000"/>
        </a:spcBef>
        <a:spcAft>
          <a:spcPct val="0"/>
        </a:spcAft>
        <a:defRPr sz="1600">
          <a:solidFill>
            <a:schemeClr val="tx1"/>
          </a:solidFill>
          <a:latin typeface="+mn-lt"/>
        </a:defRPr>
      </a:lvl7pPr>
      <a:lvl8pPr marL="3429000" indent="-228600" algn="l" rtl="0" fontAlgn="base">
        <a:spcBef>
          <a:spcPct val="20000"/>
        </a:spcBef>
        <a:spcAft>
          <a:spcPct val="0"/>
        </a:spcAft>
        <a:defRPr sz="1600">
          <a:solidFill>
            <a:schemeClr val="tx1"/>
          </a:solidFill>
          <a:latin typeface="+mn-lt"/>
        </a:defRPr>
      </a:lvl8pPr>
      <a:lvl9pPr marL="3886200" indent="-228600" algn="l" rtl="0" fontAlgn="base">
        <a:spcBef>
          <a:spcPct val="20000"/>
        </a:spcBef>
        <a:spcAft>
          <a:spcPct val="0"/>
        </a:spcAft>
        <a:defRPr sz="16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pokl.wup.pl/pliki"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pokl.wup.pl/pliki"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pokl.wup.pl/pliki"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8" Type="http://schemas.openxmlformats.org/officeDocument/2006/relationships/hyperlink" Target="http://www.undp.org.pl/pl/index.php" TargetMode="External"/><Relationship Id="rId3" Type="http://schemas.openxmlformats.org/officeDocument/2006/relationships/hyperlink" Target="http://www.ekonomiaspoleczna.pl/" TargetMode="External"/><Relationship Id="rId7" Type="http://schemas.openxmlformats.org/officeDocument/2006/relationships/hyperlink" Target="http://www.stat.gov.pl/cps/rde/xbcr/gus/PUBL_Kobiety_w_Polsce.pdf" TargetMode="External"/><Relationship Id="rId2" Type="http://schemas.openxmlformats.org/officeDocument/2006/relationships/hyperlink" Target="http://www.badania.ngo.pl/" TargetMode="External"/><Relationship Id="rId1" Type="http://schemas.openxmlformats.org/officeDocument/2006/relationships/slideLayout" Target="../slideLayouts/slideLayout2.xml"/><Relationship Id="rId6" Type="http://schemas.openxmlformats.org/officeDocument/2006/relationships/hyperlink" Target="http://www.psz.praca.gov.pl/_files_/publikacje/raport_aktywnosc1.zip" TargetMode="External"/><Relationship Id="rId5" Type="http://schemas.openxmlformats.org/officeDocument/2006/relationships/hyperlink" Target="http://www.stat.gov.pl/gus/45_3748_PLK_HTML.htm" TargetMode="External"/><Relationship Id="rId10" Type="http://schemas.openxmlformats.org/officeDocument/2006/relationships/hyperlink" Target="http://www.rownystatus.gov.pl/" TargetMode="External"/><Relationship Id="rId4" Type="http://schemas.openxmlformats.org/officeDocument/2006/relationships/hyperlink" Target="http://www.monitoring.rownystatus.gov.pl/" TargetMode="External"/><Relationship Id="rId9" Type="http://schemas.openxmlformats.org/officeDocument/2006/relationships/hyperlink" Target="http://bezuprzedzen.org/"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mailto:pokl@wup.pl"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hyperlink" Target="mailto:poklkoszalin@wup.pl"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mailto:info_szczecin@roefs.pl"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5" Type="http://schemas.openxmlformats.org/officeDocument/2006/relationships/hyperlink" Target="mailto:info_koszalin@roefs.pl" TargetMode="External"/><Relationship Id="rId4" Type="http://schemas.openxmlformats.org/officeDocument/2006/relationships/hyperlink" Target="mailto:pokl@wup.pl" TargetMode="Externa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1"/>
          <p:cNvSpPr>
            <a:spLocks noChangeArrowheads="1"/>
          </p:cNvSpPr>
          <p:nvPr/>
        </p:nvSpPr>
        <p:spPr bwMode="auto">
          <a:xfrm>
            <a:off x="684213" y="1700213"/>
            <a:ext cx="7848600" cy="3970337"/>
          </a:xfrm>
          <a:prstGeom prst="rect">
            <a:avLst/>
          </a:prstGeom>
          <a:noFill/>
          <a:ln w="9525">
            <a:noFill/>
            <a:miter lim="800000"/>
            <a:headEnd/>
            <a:tailEnd/>
          </a:ln>
        </p:spPr>
        <p:txBody>
          <a:bodyPr>
            <a:spAutoFit/>
          </a:bodyPr>
          <a:lstStyle/>
          <a:p>
            <a:pPr algn="ctr"/>
            <a:endParaRPr lang="pl-PL" sz="1600" dirty="0"/>
          </a:p>
          <a:p>
            <a:pPr algn="ctr"/>
            <a:endParaRPr lang="pl-PL" sz="1600" dirty="0"/>
          </a:p>
          <a:p>
            <a:pPr algn="ctr"/>
            <a:endParaRPr lang="pl-PL" sz="1600" dirty="0"/>
          </a:p>
          <a:p>
            <a:pPr algn="ctr"/>
            <a:r>
              <a:rPr lang="pl-PL" sz="3200" b="1" dirty="0"/>
              <a:t>Spotkanie informacyjne</a:t>
            </a:r>
          </a:p>
          <a:p>
            <a:pPr algn="ctr"/>
            <a:endParaRPr lang="pl-PL" sz="1600" dirty="0"/>
          </a:p>
          <a:p>
            <a:pPr algn="ctr"/>
            <a:endParaRPr lang="pl-PL" sz="2000" b="1" dirty="0"/>
          </a:p>
          <a:p>
            <a:pPr algn="ctr"/>
            <a:r>
              <a:rPr lang="pl-PL" sz="2000" b="1" dirty="0"/>
              <a:t>Dokumentacja konkursowa</a:t>
            </a:r>
          </a:p>
          <a:p>
            <a:pPr algn="ctr"/>
            <a:r>
              <a:rPr lang="pl-PL" sz="2000" b="1" dirty="0"/>
              <a:t>Nr </a:t>
            </a:r>
            <a:r>
              <a:rPr lang="pl-PL" sz="2000" b="1" dirty="0" smtClean="0"/>
              <a:t>1/9.5/10</a:t>
            </a:r>
            <a:endParaRPr lang="pl-PL" sz="2000" b="1" dirty="0"/>
          </a:p>
          <a:p>
            <a:pPr algn="ctr"/>
            <a:endParaRPr lang="pl-PL" sz="2000" b="1" dirty="0"/>
          </a:p>
          <a:p>
            <a:pPr algn="ctr"/>
            <a:endParaRPr lang="pl-PL" sz="2000" b="1" dirty="0"/>
          </a:p>
          <a:p>
            <a:pPr algn="ctr"/>
            <a:endParaRPr lang="pl-PL" sz="2000" b="1" dirty="0"/>
          </a:p>
          <a:p>
            <a:pPr algn="ctr"/>
            <a:endParaRPr lang="pl-PL" sz="2000" b="1" dirty="0"/>
          </a:p>
          <a:p>
            <a:pPr algn="ctr"/>
            <a:r>
              <a:rPr lang="pl-PL" sz="1600" b="1" dirty="0"/>
              <a:t>Szczecin, </a:t>
            </a:r>
            <a:r>
              <a:rPr lang="pl-PL" sz="1600" b="1" dirty="0" smtClean="0"/>
              <a:t>31 </a:t>
            </a:r>
            <a:r>
              <a:rPr lang="pl-PL" sz="1600" b="1" dirty="0"/>
              <a:t>sierpnia 2010 r.</a:t>
            </a:r>
            <a:endParaRPr lang="pl-PL" sz="1400" b="1" dirty="0"/>
          </a:p>
        </p:txBody>
      </p:sp>
      <p:sp>
        <p:nvSpPr>
          <p:cNvPr id="2051" name="pole tekstowe 2"/>
          <p:cNvSpPr txBox="1">
            <a:spLocks noChangeArrowheads="1"/>
          </p:cNvSpPr>
          <p:nvPr/>
        </p:nvSpPr>
        <p:spPr bwMode="auto">
          <a:xfrm>
            <a:off x="214313" y="5857875"/>
            <a:ext cx="8715375" cy="523875"/>
          </a:xfrm>
          <a:prstGeom prst="rect">
            <a:avLst/>
          </a:prstGeom>
          <a:noFill/>
          <a:ln w="9525">
            <a:noFill/>
            <a:miter lim="800000"/>
            <a:headEnd/>
            <a:tailEnd/>
          </a:ln>
        </p:spPr>
        <p:txBody>
          <a:bodyPr>
            <a:spAutoFit/>
          </a:bodyPr>
          <a:lstStyle/>
          <a:p>
            <a:pPr algn="ctr"/>
            <a:r>
              <a:rPr lang="pl-PL" sz="1400" dirty="0"/>
              <a:t>Spotkanie współfinansowane ze środków Unii Europejskiej – Europejskiego Funduszu Społecznego            w ramach Pomocy Technicznej Programu Operacyjnego Kapitał Ludzki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ymbol zastępczy zawartości 2"/>
          <p:cNvSpPr>
            <a:spLocks noGrp="1"/>
          </p:cNvSpPr>
          <p:nvPr>
            <p:ph idx="1"/>
          </p:nvPr>
        </p:nvSpPr>
        <p:spPr>
          <a:xfrm>
            <a:off x="611188" y="1143000"/>
            <a:ext cx="7993062" cy="4954588"/>
          </a:xfrm>
        </p:spPr>
        <p:txBody>
          <a:bodyPr/>
          <a:lstStyle/>
          <a:p>
            <a:pPr algn="just">
              <a:buFontTx/>
              <a:buNone/>
              <a:defRPr/>
            </a:pPr>
            <a:r>
              <a:rPr lang="pl-PL" sz="1400" b="1" dirty="0" smtClean="0">
                <a:latin typeface="+mj-lt"/>
                <a:cs typeface="Arial" charset="0"/>
              </a:rPr>
              <a:t>Szczegółowe </a:t>
            </a:r>
            <a:r>
              <a:rPr lang="pl-PL" sz="1400" b="1" dirty="0" smtClean="0">
                <a:solidFill>
                  <a:srgbClr val="FF0000"/>
                </a:solidFill>
                <a:latin typeface="+mj-lt"/>
                <a:cs typeface="Arial" charset="0"/>
              </a:rPr>
              <a:t>kryteria dostępu </a:t>
            </a:r>
            <a:r>
              <a:rPr lang="pl-PL" sz="1400" b="1" dirty="0" smtClean="0">
                <a:latin typeface="+mj-lt"/>
                <a:cs typeface="Arial" charset="0"/>
              </a:rPr>
              <a:t>(</a:t>
            </a:r>
            <a:r>
              <a:rPr lang="pl-PL" sz="1400" b="1" u="sng" dirty="0" smtClean="0">
                <a:latin typeface="+mj-lt"/>
                <a:cs typeface="Arial" charset="0"/>
              </a:rPr>
              <a:t>kryterium obligatoryjne</a:t>
            </a:r>
            <a:r>
              <a:rPr lang="pl-PL" sz="1400" b="1" dirty="0" smtClean="0">
                <a:latin typeface="+mj-lt"/>
                <a:cs typeface="Arial" charset="0"/>
              </a:rPr>
              <a:t>):</a:t>
            </a:r>
          </a:p>
          <a:p>
            <a:pPr algn="just">
              <a:buFontTx/>
              <a:buNone/>
              <a:defRPr/>
            </a:pPr>
            <a:endParaRPr lang="pl-PL" sz="1400" dirty="0" smtClean="0">
              <a:latin typeface="+mj-lt"/>
              <a:cs typeface="Arial" charset="0"/>
            </a:endParaRPr>
          </a:p>
          <a:p>
            <a:pPr algn="just">
              <a:buNone/>
            </a:pPr>
            <a:r>
              <a:rPr lang="pl-PL" sz="1400" dirty="0" smtClean="0">
                <a:latin typeface="+mj-lt"/>
              </a:rPr>
              <a:t>4. 	Grupę docelową w  projekcie stanowią osoby mające miejsce zamieszkania na terenie gmin wiejskich, miejsko-wiejskich oraz miast do 15 tys. mieszkańców z terenu województwa zachodniopomorskiego w rozumieniu przepisów Kodeksu Cywilnego oraz podmioty działające na tych terenach.</a:t>
            </a:r>
          </a:p>
          <a:p>
            <a:pPr algn="just">
              <a:buNone/>
            </a:pPr>
            <a:r>
              <a:rPr lang="pl-PL" sz="1400" b="1" dirty="0" smtClean="0">
                <a:solidFill>
                  <a:srgbClr val="FF0000"/>
                </a:solidFill>
                <a:latin typeface="+mj-lt"/>
              </a:rPr>
              <a:t>Jak spełnić? </a:t>
            </a:r>
          </a:p>
          <a:p>
            <a:pPr algn="just">
              <a:buNone/>
            </a:pPr>
            <a:r>
              <a:rPr lang="pl-PL" sz="1400" dirty="0" smtClean="0">
                <a:latin typeface="+mj-lt"/>
              </a:rPr>
              <a:t>	w części 3.2 wniosku należy wyraźnie zapisać, że osoby  lub uzyskujące wsparcie w ramach projektu będą mieszkańcami gmin wiejskich / miejsko-wiejskich / miast do 15 tysięcy mieszkańców z terenu województwa zachodniopomorskiego / powiatu z terenu województwa / gminy z terenu województwa (w przypadku osób fizycznych) lub że instytucje uzyskujące wsparcie w ramach projektu będą miały siedzibę na terenie gmin wiejskich / miejsko-wiejskich /miast do 15 tysięcy mieszkańców z obszaru woj. zachodniopomorskiego/ powiatu z terenu województwa/gminy z terenu województwa (w przypadku podmiotów działających na tych terenach).</a:t>
            </a:r>
          </a:p>
          <a:p>
            <a:pPr algn="just">
              <a:buNone/>
            </a:pPr>
            <a:endParaRPr lang="pl-PL" sz="1400" dirty="0" smtClean="0"/>
          </a:p>
          <a:p>
            <a:pPr algn="just">
              <a:buNone/>
            </a:pPr>
            <a:endParaRPr lang="pl-PL" sz="1400" dirty="0" smtClean="0">
              <a:latin typeface="+mj-lt"/>
            </a:endParaRPr>
          </a:p>
          <a:p>
            <a:pPr algn="just">
              <a:buFontTx/>
              <a:buNone/>
              <a:defRPr/>
            </a:pPr>
            <a:endParaRPr lang="pl-PL" sz="1400" dirty="0" smtClean="0">
              <a:latin typeface="Arial" charset="0"/>
              <a:cs typeface="Arial" charset="0"/>
            </a:endParaRPr>
          </a:p>
          <a:p>
            <a:pPr>
              <a:buFontTx/>
              <a:buNone/>
              <a:defRPr/>
            </a:pPr>
            <a:endParaRPr lang="pl-PL"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96752"/>
            <a:ext cx="8229600" cy="4886003"/>
          </a:xfrm>
        </p:spPr>
        <p:txBody>
          <a:bodyPr/>
          <a:lstStyle/>
          <a:p>
            <a:pPr algn="just">
              <a:buNone/>
            </a:pPr>
            <a:r>
              <a:rPr lang="pl-PL" sz="1400" b="1" dirty="0" smtClean="0">
                <a:latin typeface="Arial" charset="0"/>
                <a:cs typeface="Arial" charset="0"/>
              </a:rPr>
              <a:t>Szczegółowe </a:t>
            </a:r>
            <a:r>
              <a:rPr lang="pl-PL" sz="1400" b="1" dirty="0" smtClean="0">
                <a:solidFill>
                  <a:srgbClr val="FF0000"/>
                </a:solidFill>
                <a:latin typeface="Arial" charset="0"/>
                <a:cs typeface="Arial" charset="0"/>
              </a:rPr>
              <a:t>kryteria dostępu </a:t>
            </a:r>
            <a:r>
              <a:rPr lang="pl-PL" sz="1400" b="1" dirty="0" smtClean="0">
                <a:latin typeface="Arial" charset="0"/>
                <a:cs typeface="Arial" charset="0"/>
              </a:rPr>
              <a:t>(</a:t>
            </a:r>
            <a:r>
              <a:rPr lang="pl-PL" sz="1400" b="1" u="sng" dirty="0" smtClean="0">
                <a:latin typeface="Arial" charset="0"/>
                <a:cs typeface="Arial" charset="0"/>
              </a:rPr>
              <a:t>kryterium obligatoryjne</a:t>
            </a:r>
            <a:r>
              <a:rPr lang="pl-PL" sz="1400" b="1" dirty="0" smtClean="0">
                <a:latin typeface="Arial" charset="0"/>
                <a:cs typeface="Arial" charset="0"/>
              </a:rPr>
              <a:t>):</a:t>
            </a:r>
          </a:p>
          <a:p>
            <a:pPr algn="just">
              <a:buAutoNum type="arabicPeriod" startAt="5"/>
            </a:pPr>
            <a:endParaRPr lang="pl-PL" sz="1400" dirty="0" smtClean="0">
              <a:latin typeface="+mj-lt"/>
            </a:endParaRPr>
          </a:p>
          <a:p>
            <a:pPr algn="just">
              <a:buNone/>
            </a:pPr>
            <a:endParaRPr lang="pl-PL" sz="1400" dirty="0" smtClean="0">
              <a:latin typeface="+mj-lt"/>
            </a:endParaRPr>
          </a:p>
          <a:p>
            <a:pPr algn="just">
              <a:buAutoNum type="arabicPeriod" startAt="5"/>
            </a:pPr>
            <a:r>
              <a:rPr lang="pl-PL" sz="1400" dirty="0" smtClean="0">
                <a:latin typeface="+mj-lt"/>
              </a:rPr>
              <a:t>Projektodawca lub Partner działa lokalnie na terenie określonym we wniosku. (Partner przypisane powinien mieć co najmniej 1 zadanie merytoryczne, którego wartość stanowi </a:t>
            </a:r>
            <a:br>
              <a:rPr lang="pl-PL" sz="1400" dirty="0" smtClean="0">
                <a:latin typeface="+mj-lt"/>
              </a:rPr>
            </a:br>
            <a:r>
              <a:rPr lang="pl-PL" sz="1400" dirty="0" smtClean="0">
                <a:latin typeface="+mj-lt"/>
              </a:rPr>
              <a:t>co najmniej 10 % wartości projektu).</a:t>
            </a:r>
          </a:p>
          <a:p>
            <a:pPr algn="just">
              <a:buNone/>
            </a:pPr>
            <a:endParaRPr lang="pl-PL" sz="1400" b="1" dirty="0" smtClean="0">
              <a:solidFill>
                <a:srgbClr val="FF0000"/>
              </a:solidFill>
              <a:latin typeface="+mj-lt"/>
            </a:endParaRPr>
          </a:p>
          <a:p>
            <a:pPr algn="just">
              <a:buNone/>
            </a:pPr>
            <a:r>
              <a:rPr lang="pl-PL" sz="1400" b="1" dirty="0" smtClean="0">
                <a:solidFill>
                  <a:srgbClr val="FF0000"/>
                </a:solidFill>
                <a:latin typeface="+mj-lt"/>
              </a:rPr>
              <a:t>Jak spełnić? </a:t>
            </a:r>
          </a:p>
          <a:p>
            <a:pPr algn="just">
              <a:buNone/>
            </a:pPr>
            <a:r>
              <a:rPr lang="pl-PL" sz="1400" dirty="0" smtClean="0">
                <a:latin typeface="+mj-lt"/>
              </a:rPr>
              <a:t>	W części 3.5 wniosku należy wskazać, że Projektodawca lub Partner działa lokalnie na obszarze realizacji projektu (należy określić zakres, miejsce i rodzaj realizowanych działań na tym obszarze); w przypadku gdy Wnioskodawca nie działa lokalnie na obszarze planowanym </a:t>
            </a:r>
            <a:br>
              <a:rPr lang="pl-PL" sz="1400" dirty="0" smtClean="0">
                <a:latin typeface="+mj-lt"/>
              </a:rPr>
            </a:br>
            <a:r>
              <a:rPr lang="pl-PL" sz="1400" dirty="0" smtClean="0">
                <a:latin typeface="+mj-lt"/>
              </a:rPr>
              <a:t>do objęcia wsparciem, może realizować projekt z Partnerem, który działa na tym obszarze; należy jednak pamiętać, że w tej sytuacji, Partner powinien mieć przypisane co najmniej 1 zadanie merytoryczne, którego wartość stanowi co najmniej 10 % wartości projektu, co musi wynikać </a:t>
            </a:r>
            <a:br>
              <a:rPr lang="pl-PL" sz="1400" dirty="0" smtClean="0">
                <a:latin typeface="+mj-lt"/>
              </a:rPr>
            </a:br>
            <a:r>
              <a:rPr lang="pl-PL" sz="1400" dirty="0" smtClean="0">
                <a:latin typeface="+mj-lt"/>
              </a:rPr>
              <a:t>z budżetu projektu; wymóg ten dotyczy również sytuacji, w której Wnioskodawca działa lokalnie, </a:t>
            </a:r>
            <a:br>
              <a:rPr lang="pl-PL" sz="1400" dirty="0" smtClean="0">
                <a:latin typeface="+mj-lt"/>
              </a:rPr>
            </a:br>
            <a:r>
              <a:rPr lang="pl-PL" sz="1400" dirty="0" smtClean="0">
                <a:latin typeface="+mj-lt"/>
              </a:rPr>
              <a:t>a realizuje projekt w partnerstwie; jako zadanie merytoryczne nie traktuje się kosztów związanych </a:t>
            </a:r>
            <a:br>
              <a:rPr lang="pl-PL" sz="1400" dirty="0" smtClean="0">
                <a:latin typeface="+mj-lt"/>
              </a:rPr>
            </a:br>
            <a:r>
              <a:rPr lang="pl-PL" sz="1400" dirty="0" smtClean="0">
                <a:latin typeface="+mj-lt"/>
              </a:rPr>
              <a:t>z obsługą techniczną projektu (zarządzanie projektem i koszty pośrednie);</a:t>
            </a:r>
          </a:p>
          <a:p>
            <a:pPr algn="just">
              <a:buFontTx/>
              <a:buNone/>
              <a:defRPr/>
            </a:pPr>
            <a:r>
              <a:rPr lang="pl-PL" sz="1400" b="1" dirty="0" smtClean="0">
                <a:solidFill>
                  <a:srgbClr val="FF0000"/>
                </a:solidFill>
                <a:latin typeface="+mj-lt"/>
                <a:cs typeface="Arial" charset="0"/>
              </a:rPr>
              <a:t>	</a:t>
            </a:r>
            <a:endParaRPr lang="pl-PL" sz="1400" dirty="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188" y="1214438"/>
            <a:ext cx="7993062" cy="4911725"/>
          </a:xfrm>
        </p:spPr>
        <p:txBody>
          <a:bodyPr/>
          <a:lstStyle/>
          <a:p>
            <a:pPr algn="just">
              <a:buFontTx/>
              <a:buNone/>
              <a:defRPr/>
            </a:pPr>
            <a:r>
              <a:rPr lang="pl-PL" sz="1400" b="1" dirty="0" smtClean="0">
                <a:latin typeface="+mj-lt"/>
                <a:cs typeface="Arial" charset="0"/>
              </a:rPr>
              <a:t>Szczegółowe </a:t>
            </a:r>
            <a:r>
              <a:rPr lang="pl-PL" sz="1400" b="1" dirty="0" smtClean="0">
                <a:solidFill>
                  <a:srgbClr val="FF0000"/>
                </a:solidFill>
                <a:latin typeface="+mj-lt"/>
                <a:cs typeface="Arial" charset="0"/>
              </a:rPr>
              <a:t>kryteria strategiczne </a:t>
            </a:r>
            <a:r>
              <a:rPr lang="pl-PL" sz="1400" b="1" dirty="0" smtClean="0">
                <a:latin typeface="+mj-lt"/>
                <a:cs typeface="Arial" charset="0"/>
              </a:rPr>
              <a:t>(premia punktowa - kryterium fakultatywne) :</a:t>
            </a:r>
          </a:p>
          <a:p>
            <a:pPr algn="just">
              <a:buFontTx/>
              <a:buNone/>
              <a:defRPr/>
            </a:pPr>
            <a:endParaRPr lang="pl-PL" sz="1400" dirty="0" smtClean="0">
              <a:latin typeface="+mj-lt"/>
            </a:endParaRPr>
          </a:p>
          <a:p>
            <a:pPr algn="just">
              <a:buFontTx/>
              <a:buNone/>
              <a:defRPr/>
            </a:pPr>
            <a:endParaRPr lang="pl-PL" sz="1400" dirty="0" smtClean="0">
              <a:latin typeface="+mj-lt"/>
            </a:endParaRPr>
          </a:p>
          <a:p>
            <a:pPr marL="342900" lvl="3" indent="-342900" algn="just">
              <a:buFontTx/>
              <a:buNone/>
              <a:defRPr/>
            </a:pPr>
            <a:r>
              <a:rPr lang="pl-PL" sz="1400" dirty="0" smtClean="0">
                <a:latin typeface="+mj-lt"/>
              </a:rPr>
              <a:t>1.</a:t>
            </a:r>
            <a:r>
              <a:rPr lang="pl-PL" sz="1400" dirty="0" smtClean="0">
                <a:latin typeface="Arial" pitchFamily="34" charset="0"/>
                <a:cs typeface="Arial" pitchFamily="34" charset="0"/>
              </a:rPr>
              <a:t>	</a:t>
            </a:r>
            <a:r>
              <a:rPr lang="pl-PL" sz="1400" dirty="0" smtClean="0">
                <a:latin typeface="+mj-lt"/>
              </a:rPr>
              <a:t>Projekt zakłada wykorzystanie centrów kształcenia na odległość na wsiach, utworzonych </a:t>
            </a:r>
            <a:br>
              <a:rPr lang="pl-PL" sz="1400" dirty="0" smtClean="0">
                <a:latin typeface="+mj-lt"/>
              </a:rPr>
            </a:br>
            <a:r>
              <a:rPr lang="pl-PL" sz="1400" dirty="0" smtClean="0">
                <a:latin typeface="+mj-lt"/>
              </a:rPr>
              <a:t>w ramach Działania 2.1 SPO Rozwój Zasobów Ludzkich.</a:t>
            </a:r>
          </a:p>
          <a:p>
            <a:pPr algn="just">
              <a:buFontTx/>
              <a:buNone/>
              <a:defRPr/>
            </a:pPr>
            <a:endParaRPr lang="pl-PL" sz="1400" b="1" i="1" dirty="0" smtClean="0">
              <a:latin typeface="+mj-lt"/>
              <a:cs typeface="Arial" pitchFamily="34" charset="0"/>
            </a:endParaRPr>
          </a:p>
          <a:p>
            <a:pPr algn="just">
              <a:buFontTx/>
              <a:buNone/>
              <a:defRPr/>
            </a:pPr>
            <a:r>
              <a:rPr lang="pl-PL" sz="1400" b="1" i="1" dirty="0" smtClean="0">
                <a:latin typeface="+mj-lt"/>
                <a:cs typeface="Arial" pitchFamily="34" charset="0"/>
              </a:rPr>
              <a:t>Waga punktowa:10</a:t>
            </a:r>
          </a:p>
          <a:p>
            <a:pPr algn="just">
              <a:buNone/>
            </a:pPr>
            <a:r>
              <a:rPr lang="pl-PL" sz="1400" b="1" dirty="0" smtClean="0">
                <a:solidFill>
                  <a:srgbClr val="FF0000"/>
                </a:solidFill>
                <a:latin typeface="+mj-lt"/>
              </a:rPr>
              <a:t>Jak spełnić?</a:t>
            </a:r>
          </a:p>
          <a:p>
            <a:pPr marL="0" indent="0" algn="just">
              <a:buNone/>
            </a:pPr>
            <a:r>
              <a:rPr lang="pl-PL" sz="1400" dirty="0" smtClean="0">
                <a:latin typeface="+mj-lt"/>
              </a:rPr>
              <a:t>W części 3.3 wniosku należy zapisać i scharakteryzować zadanie, które zakłada wykorzystanie centrów kształcenia na odległość na wsiach. Mieszkańcy obszarów wiejskich maja utrudniony dostęp do usług z zakresu ICT. Współczesna edukacja  w dużej mierze opiera się zaś </a:t>
            </a:r>
            <a:br>
              <a:rPr lang="pl-PL" sz="1400" dirty="0" smtClean="0">
                <a:latin typeface="+mj-lt"/>
              </a:rPr>
            </a:br>
            <a:r>
              <a:rPr lang="pl-PL" sz="1400" dirty="0" smtClean="0">
                <a:latin typeface="+mj-lt"/>
              </a:rPr>
              <a:t>o wykorzystanie ICT.  Ewaluacja działań skierowanych na rzecz systemu kształcenia i szkolenia </a:t>
            </a:r>
            <a:br>
              <a:rPr lang="pl-PL" sz="1400" dirty="0" smtClean="0">
                <a:latin typeface="+mj-lt"/>
              </a:rPr>
            </a:br>
            <a:r>
              <a:rPr lang="pl-PL" sz="1400" dirty="0" smtClean="0">
                <a:latin typeface="+mj-lt"/>
              </a:rPr>
              <a:t>w ramach EFS pokazała potrzebę preferowania projektów zakładających wykorzystanie zakupionego ze środków EFS na lata 2004-2006 sprzętu komputerowego</a:t>
            </a:r>
          </a:p>
          <a:p>
            <a:pPr algn="just">
              <a:buFontTx/>
              <a:buNone/>
              <a:defRPr/>
            </a:pPr>
            <a:endParaRPr lang="pl-PL" sz="1400" dirty="0" smtClean="0">
              <a:latin typeface="+mj-lt"/>
              <a:cs typeface="Arial" pitchFamily="34" charset="0"/>
            </a:endParaRPr>
          </a:p>
          <a:p>
            <a:pPr algn="just">
              <a:buFontTx/>
              <a:buNone/>
              <a:defRPr/>
            </a:pPr>
            <a:r>
              <a:rPr lang="pl-PL" sz="1400" dirty="0" smtClean="0">
                <a:latin typeface="+mj-lt"/>
              </a:rPr>
              <a:t>	</a:t>
            </a:r>
            <a:endParaRPr lang="pl-PL" sz="1200" dirty="0" smtClean="0">
              <a:latin typeface="+mj-lt"/>
              <a:cs typeface="Arial" pitchFamily="34" charset="0"/>
            </a:endParaRPr>
          </a:p>
          <a:p>
            <a:pPr algn="just">
              <a:buFontTx/>
              <a:buNone/>
              <a:defRPr/>
            </a:pPr>
            <a:endParaRPr lang="pl-PL" sz="1400" dirty="0" smtClean="0">
              <a:latin typeface="Arial" pitchFamily="34" charset="0"/>
              <a:cs typeface="Arial" pitchFamily="34" charset="0"/>
            </a:endParaRPr>
          </a:p>
          <a:p>
            <a:pPr algn="just">
              <a:buFontTx/>
              <a:buNone/>
              <a:defRPr/>
            </a:pPr>
            <a:endParaRPr lang="pl-PL" sz="1400" dirty="0" smtClean="0"/>
          </a:p>
          <a:p>
            <a:pPr algn="just">
              <a:buFontTx/>
              <a:buNone/>
              <a:defRPr/>
            </a:pPr>
            <a:r>
              <a:rPr lang="pl-PL" i="1" dirty="0" smtClean="0"/>
              <a:t>	</a:t>
            </a:r>
            <a:endParaRPr lang="pl-PL" sz="1400" dirty="0" smtClean="0"/>
          </a:p>
          <a:p>
            <a:pPr algn="just">
              <a:buFontTx/>
              <a:buNone/>
              <a:defRPr/>
            </a:pPr>
            <a:r>
              <a:rPr lang="pl-PL" sz="1400" dirty="0" smtClean="0">
                <a:latin typeface="+mj-lt"/>
              </a:rPr>
              <a:t>	</a:t>
            </a:r>
            <a:endParaRPr lang="pl-PL"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just">
              <a:buAutoNum type="arabicPeriod" startAt="2"/>
            </a:pPr>
            <a:r>
              <a:rPr lang="pl-PL" sz="1400" dirty="0" smtClean="0">
                <a:latin typeface="+mj-lt"/>
              </a:rPr>
              <a:t>Projekt realizowany na obszarze gmin lub skierowany do mieszkańców gmin wymienionych </a:t>
            </a:r>
            <a:br>
              <a:rPr lang="pl-PL" sz="1400" dirty="0" smtClean="0">
                <a:latin typeface="+mj-lt"/>
              </a:rPr>
            </a:br>
            <a:r>
              <a:rPr lang="pl-PL" sz="1400" dirty="0" smtClean="0">
                <a:latin typeface="+mj-lt"/>
              </a:rPr>
              <a:t>w załączniku nr 6 do Regionalnego Programu Operacyjnego Województwa Zachodniopomorskiego tj. gmin w szczególnie niekorzystnej sytuacji społeczno ekonomicznej.</a:t>
            </a:r>
          </a:p>
          <a:p>
            <a:pPr algn="just">
              <a:buNone/>
            </a:pPr>
            <a:endParaRPr lang="pl-PL" sz="1400" dirty="0" smtClean="0">
              <a:latin typeface="+mj-lt"/>
            </a:endParaRPr>
          </a:p>
          <a:p>
            <a:pPr algn="just">
              <a:buNone/>
            </a:pPr>
            <a:r>
              <a:rPr lang="pl-PL" sz="1400" b="1" dirty="0" smtClean="0">
                <a:latin typeface="+mj-lt"/>
              </a:rPr>
              <a:t>Waga punktowa:</a:t>
            </a:r>
            <a:r>
              <a:rPr lang="pl-PL" sz="1400" dirty="0" smtClean="0">
                <a:latin typeface="+mj-lt"/>
              </a:rPr>
              <a:t> </a:t>
            </a:r>
            <a:r>
              <a:rPr lang="pl-PL" sz="1400" b="1" dirty="0" smtClean="0">
                <a:latin typeface="+mj-lt"/>
              </a:rPr>
              <a:t>20 </a:t>
            </a:r>
          </a:p>
          <a:p>
            <a:pPr algn="just">
              <a:buNone/>
            </a:pPr>
            <a:r>
              <a:rPr lang="pl-PL" sz="1400" b="1" dirty="0" smtClean="0">
                <a:solidFill>
                  <a:srgbClr val="FF0000"/>
                </a:solidFill>
                <a:latin typeface="+mj-lt"/>
              </a:rPr>
              <a:t>Jak spełnić?</a:t>
            </a:r>
          </a:p>
          <a:p>
            <a:pPr marL="0" indent="0">
              <a:buNone/>
            </a:pPr>
            <a:r>
              <a:rPr lang="pl-PL" sz="1400" dirty="0" smtClean="0"/>
              <a:t>Jeśli projekt będzie realizowany na obszarze przedmiotowych gmin, to należy je wskazać w punkcie 1.9 wniosku.</a:t>
            </a:r>
          </a:p>
          <a:p>
            <a:pPr marL="0" indent="0">
              <a:buNone/>
            </a:pPr>
            <a:r>
              <a:rPr lang="pl-PL" sz="1400" dirty="0" smtClean="0"/>
              <a:t>Jeżeli projekt będzie skierowany do mieszkańców gmin, to informację o tym należy zapisać w punkcie 3.2 wniosku, gdzie trzeba wymienić gminy, w których mieszkają uczestnicy.</a:t>
            </a:r>
          </a:p>
          <a:p>
            <a:pPr algn="just">
              <a:buNone/>
            </a:pPr>
            <a:endParaRPr lang="pl-PL" sz="1400"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4213" y="1214438"/>
            <a:ext cx="7920037" cy="4911725"/>
          </a:xfrm>
        </p:spPr>
        <p:txBody>
          <a:bodyPr/>
          <a:lstStyle/>
          <a:p>
            <a:pPr algn="just">
              <a:buFontTx/>
              <a:buNone/>
              <a:defRPr/>
            </a:pPr>
            <a:r>
              <a:rPr lang="pl-PL" sz="1400" b="1" dirty="0" smtClean="0">
                <a:latin typeface="+mj-lt"/>
                <a:cs typeface="Arial" charset="0"/>
              </a:rPr>
              <a:t>Szczegółowe </a:t>
            </a:r>
            <a:r>
              <a:rPr lang="pl-PL" sz="1400" b="1" dirty="0" smtClean="0">
                <a:solidFill>
                  <a:srgbClr val="FF0000"/>
                </a:solidFill>
                <a:latin typeface="+mj-lt"/>
                <a:cs typeface="Arial" charset="0"/>
              </a:rPr>
              <a:t>kryteria strategiczne </a:t>
            </a:r>
            <a:r>
              <a:rPr lang="pl-PL" sz="1400" b="1" dirty="0" smtClean="0">
                <a:latin typeface="+mj-lt"/>
                <a:cs typeface="Arial" charset="0"/>
              </a:rPr>
              <a:t>(premia punktowa - kryterium fakultatywne) :</a:t>
            </a:r>
          </a:p>
          <a:p>
            <a:pPr algn="just">
              <a:buFontTx/>
              <a:buNone/>
              <a:defRPr/>
            </a:pPr>
            <a:endParaRPr lang="pl-PL" sz="1400" dirty="0" smtClean="0">
              <a:latin typeface="+mj-lt"/>
              <a:cs typeface="Arial" pitchFamily="34" charset="0"/>
            </a:endParaRPr>
          </a:p>
          <a:p>
            <a:pPr algn="just">
              <a:buFontTx/>
              <a:buNone/>
              <a:defRPr/>
            </a:pPr>
            <a:endParaRPr lang="pl-PL" sz="1400" dirty="0" smtClean="0">
              <a:latin typeface="+mj-lt"/>
              <a:cs typeface="Arial" pitchFamily="34" charset="0"/>
            </a:endParaRPr>
          </a:p>
          <a:p>
            <a:pPr marL="342900" lvl="3" indent="-342900" algn="just">
              <a:buFontTx/>
              <a:buNone/>
              <a:defRPr/>
            </a:pPr>
            <a:r>
              <a:rPr lang="pl-PL" sz="1400" dirty="0" smtClean="0">
                <a:latin typeface="+mj-lt"/>
                <a:cs typeface="Arial" pitchFamily="34" charset="0"/>
              </a:rPr>
              <a:t>3. 	</a:t>
            </a:r>
            <a:r>
              <a:rPr lang="pl-PL" sz="1400" dirty="0" smtClean="0">
                <a:latin typeface="+mj-lt"/>
              </a:rPr>
              <a:t>Projekt zapewnia wykorzystanie modelu aktywizacji środowisk lokalnych wypracowanego </a:t>
            </a:r>
            <a:br>
              <a:rPr lang="pl-PL" sz="1400" dirty="0" smtClean="0">
                <a:latin typeface="+mj-lt"/>
              </a:rPr>
            </a:br>
            <a:r>
              <a:rPr lang="pl-PL" sz="1400" dirty="0" smtClean="0">
                <a:latin typeface="+mj-lt"/>
              </a:rPr>
              <a:t>na podstawie zwalidowanych rezultatów PIW EQUAL.</a:t>
            </a:r>
          </a:p>
          <a:p>
            <a:pPr marL="342900" lvl="3" indent="-342900" algn="just">
              <a:buFontTx/>
              <a:buNone/>
              <a:defRPr/>
            </a:pPr>
            <a:endParaRPr lang="pl-PL" sz="1400" b="1" dirty="0" smtClean="0">
              <a:latin typeface="+mj-lt"/>
              <a:cs typeface="Arial" pitchFamily="34" charset="0"/>
            </a:endParaRPr>
          </a:p>
          <a:p>
            <a:pPr marL="342900" lvl="3" indent="-342900" algn="just">
              <a:buFontTx/>
              <a:buNone/>
              <a:defRPr/>
            </a:pPr>
            <a:r>
              <a:rPr lang="pl-PL" sz="1400" b="1" dirty="0" smtClean="0">
                <a:latin typeface="+mj-lt"/>
                <a:cs typeface="Arial" pitchFamily="34" charset="0"/>
              </a:rPr>
              <a:t>Waga punktowa: 5</a:t>
            </a:r>
          </a:p>
          <a:p>
            <a:pPr marL="0" lvl="3" indent="0" algn="just">
              <a:buFontTx/>
              <a:buNone/>
              <a:defRPr/>
            </a:pPr>
            <a:r>
              <a:rPr lang="pl-PL" sz="1400" b="1" dirty="0" smtClean="0">
                <a:solidFill>
                  <a:srgbClr val="FF0000"/>
                </a:solidFill>
                <a:latin typeface="+mj-lt"/>
              </a:rPr>
              <a:t>Jak spełnić?</a:t>
            </a:r>
          </a:p>
          <a:p>
            <a:pPr marL="342900" lvl="3" indent="-342900" algn="just">
              <a:buFontTx/>
              <a:buNone/>
              <a:defRPr/>
            </a:pPr>
            <a:r>
              <a:rPr lang="pl-PL" sz="1400" dirty="0" smtClean="0">
                <a:latin typeface="+mj-lt"/>
              </a:rPr>
              <a:t>Wykorzystany model należy opisać w części 3.3 wniosku a ponadto wskazać źródło w jakim można go znaleźć (strona </a:t>
            </a:r>
            <a:r>
              <a:rPr lang="pl-PL" sz="1400" dirty="0" err="1" smtClean="0">
                <a:latin typeface="+mj-lt"/>
              </a:rPr>
              <a:t>www</a:t>
            </a:r>
            <a:r>
              <a:rPr lang="pl-PL" sz="1400" dirty="0" smtClean="0">
                <a:latin typeface="+mj-lt"/>
              </a:rPr>
              <a:t>) oraz podać jego numer (</a:t>
            </a:r>
            <a:r>
              <a:rPr lang="pl-PL" sz="1400" dirty="0" err="1" smtClean="0">
                <a:latin typeface="+mj-lt"/>
              </a:rPr>
              <a:t>numer</a:t>
            </a:r>
            <a:r>
              <a:rPr lang="pl-PL" sz="1400" dirty="0" smtClean="0">
                <a:latin typeface="+mj-lt"/>
              </a:rPr>
              <a:t> rezultatu z bazy EQUAL).</a:t>
            </a:r>
            <a:endParaRPr lang="pl-PL" sz="1400" b="1" dirty="0" smtClean="0">
              <a:latin typeface="+mj-lt"/>
              <a:cs typeface="Arial" pitchFamily="34" charset="0"/>
            </a:endParaRPr>
          </a:p>
          <a:p>
            <a:pPr algn="just">
              <a:buFontTx/>
              <a:buNone/>
              <a:defRPr/>
            </a:pPr>
            <a:r>
              <a:rPr lang="pl-PL" sz="1400" dirty="0" smtClean="0">
                <a:latin typeface="+mj-lt"/>
              </a:rPr>
              <a:t>	</a:t>
            </a:r>
            <a:endParaRPr lang="pl-PL" sz="1400" b="1" dirty="0" smtClean="0">
              <a:latin typeface="+mj-lt"/>
              <a:cs typeface="Arial" pitchFamily="34" charset="0"/>
            </a:endParaRPr>
          </a:p>
          <a:p>
            <a:pPr algn="just">
              <a:buFontTx/>
              <a:buNone/>
              <a:defRPr/>
            </a:pPr>
            <a:endParaRPr lang="pl-PL" sz="1400" b="1" i="1" dirty="0" smtClean="0">
              <a:latin typeface="+mj-lt"/>
              <a:cs typeface="Arial" pitchFamily="34" charset="0"/>
            </a:endParaRPr>
          </a:p>
          <a:p>
            <a:pPr algn="just">
              <a:buFontTx/>
              <a:buAutoNum type="arabicPeriod" startAt="4"/>
              <a:defRPr/>
            </a:pPr>
            <a:r>
              <a:rPr lang="pl-PL" sz="1400" dirty="0" smtClean="0">
                <a:latin typeface="+mj-lt"/>
              </a:rPr>
              <a:t>Projektodawcą jest organizacja pozarządowa działająca lokalnie na obszarze realizacji projektu.</a:t>
            </a:r>
          </a:p>
          <a:p>
            <a:pPr algn="just">
              <a:buNone/>
              <a:defRPr/>
            </a:pPr>
            <a:r>
              <a:rPr lang="pl-PL" sz="1400" b="1" dirty="0" smtClean="0">
                <a:latin typeface="+mj-lt"/>
              </a:rPr>
              <a:t>Waga punktowa: 5</a:t>
            </a:r>
          </a:p>
          <a:p>
            <a:pPr algn="just">
              <a:buNone/>
              <a:defRPr/>
            </a:pPr>
            <a:r>
              <a:rPr lang="pl-PL" sz="1400" b="1" dirty="0" smtClean="0">
                <a:solidFill>
                  <a:srgbClr val="FF0000"/>
                </a:solidFill>
                <a:latin typeface="+mj-lt"/>
              </a:rPr>
              <a:t>Jak spełnić?</a:t>
            </a:r>
          </a:p>
          <a:p>
            <a:pPr marL="0" indent="0" algn="just">
              <a:buNone/>
              <a:defRPr/>
            </a:pPr>
            <a:r>
              <a:rPr lang="pl-PL" sz="1400" dirty="0" smtClean="0">
                <a:latin typeface="+mj-lt"/>
              </a:rPr>
              <a:t>w punkcie 3.5 wniosku należy wskazać, że Wnioskodawca działa lokalnie na obszarze realizacji projektu (należy określić zakres i rodzaj realizowanych działań)</a:t>
            </a:r>
          </a:p>
          <a:p>
            <a:pPr algn="just">
              <a:buNone/>
              <a:defRPr/>
            </a:pPr>
            <a:endParaRPr lang="pl-PL" sz="1400" dirty="0" smtClean="0">
              <a:latin typeface="+mj-lt"/>
              <a:cs typeface="Arial" pitchFamily="34" charset="0"/>
            </a:endParaRPr>
          </a:p>
          <a:p>
            <a:pPr algn="just">
              <a:buFontTx/>
              <a:buNone/>
              <a:defRPr/>
            </a:pPr>
            <a:endParaRPr lang="pl-PL" sz="1400" dirty="0" smtClean="0">
              <a:latin typeface="+mj-lt"/>
              <a:cs typeface="Arial" pitchFamily="34" charset="0"/>
            </a:endParaRPr>
          </a:p>
          <a:p>
            <a:pPr algn="just">
              <a:buFontTx/>
              <a:buNone/>
              <a:defRPr/>
            </a:pPr>
            <a:r>
              <a:rPr lang="pl-PL" sz="1400" dirty="0" smtClean="0">
                <a:latin typeface="+mj-lt"/>
              </a:rPr>
              <a:t>	</a:t>
            </a:r>
          </a:p>
          <a:p>
            <a:pPr algn="just">
              <a:buFontTx/>
              <a:buNone/>
              <a:defRPr/>
            </a:pPr>
            <a:endParaRPr lang="pl-PL" sz="1400" b="1" dirty="0" smtClean="0">
              <a:latin typeface="+mj-lt"/>
              <a:cs typeface="Arial" pitchFamily="34" charset="0"/>
            </a:endParaRPr>
          </a:p>
          <a:p>
            <a:pPr algn="just">
              <a:buFontTx/>
              <a:buNone/>
              <a:defRPr/>
            </a:pPr>
            <a:endParaRPr lang="pl-PL" sz="1400" dirty="0" smtClean="0">
              <a:latin typeface="Arial" pitchFamily="34" charset="0"/>
              <a:cs typeface="Arial" pitchFamily="34" charset="0"/>
            </a:endParaRPr>
          </a:p>
          <a:p>
            <a:pPr algn="just">
              <a:buFontTx/>
              <a:buNone/>
              <a:defRPr/>
            </a:pPr>
            <a:endParaRPr lang="pl-PL" sz="1400" dirty="0" smtClean="0"/>
          </a:p>
          <a:p>
            <a:pPr algn="just">
              <a:buFontTx/>
              <a:buNone/>
              <a:defRPr/>
            </a:pPr>
            <a:r>
              <a:rPr lang="pl-PL" i="1" dirty="0" smtClean="0"/>
              <a:t>	</a:t>
            </a:r>
            <a:endParaRPr lang="pl-PL" sz="1400" dirty="0" smtClean="0"/>
          </a:p>
          <a:p>
            <a:pPr algn="just">
              <a:buFontTx/>
              <a:buNone/>
              <a:defRPr/>
            </a:pPr>
            <a:r>
              <a:rPr lang="pl-PL" sz="1400" dirty="0" smtClean="0">
                <a:latin typeface="+mj-lt"/>
              </a:rPr>
              <a:t>	</a:t>
            </a:r>
            <a:endParaRPr lang="pl-PL"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571500" y="1143000"/>
            <a:ext cx="8001000" cy="4859338"/>
          </a:xfrm>
        </p:spPr>
        <p:txBody>
          <a:bodyPr/>
          <a:lstStyle/>
          <a:p>
            <a:pPr algn="ctr">
              <a:buFontTx/>
              <a:buNone/>
              <a:defRPr/>
            </a:pPr>
            <a:r>
              <a:rPr lang="pl-PL" sz="2000" b="1" u="sng" dirty="0" smtClean="0">
                <a:solidFill>
                  <a:srgbClr val="FF0000"/>
                </a:solidFill>
                <a:latin typeface="+mj-lt"/>
              </a:rPr>
              <a:t>Pomoc publiczna</a:t>
            </a:r>
          </a:p>
          <a:p>
            <a:pPr algn="just">
              <a:buFontTx/>
              <a:buNone/>
              <a:defRPr/>
            </a:pPr>
            <a:endParaRPr lang="pl-PL" sz="1400" dirty="0" smtClean="0">
              <a:latin typeface="+mj-lt"/>
            </a:endParaRPr>
          </a:p>
          <a:p>
            <a:pPr>
              <a:buNone/>
              <a:defRPr/>
            </a:pPr>
            <a:r>
              <a:rPr lang="pl-PL" sz="1400" dirty="0" smtClean="0"/>
              <a:t>	W Działaniu 9.5 </a:t>
            </a:r>
            <a:r>
              <a:rPr lang="pl-PL" sz="1400" i="1" dirty="0" smtClean="0"/>
              <a:t>Oddolne inicjatywy edukacyjne na obszarach wiejskich</a:t>
            </a:r>
            <a:r>
              <a:rPr lang="pl-PL" sz="1400" dirty="0" smtClean="0"/>
              <a:t>, co do zasady pomoc publiczna nie występuje.</a:t>
            </a:r>
          </a:p>
          <a:p>
            <a:pPr>
              <a:buFontTx/>
              <a:buNone/>
              <a:defRPr/>
            </a:pPr>
            <a:endParaRPr lang="pl-PL" sz="1400" dirty="0" smtClean="0">
              <a:latin typeface="+mj-lt"/>
            </a:endParaRPr>
          </a:p>
          <a:p>
            <a:pPr algn="just">
              <a:buFontTx/>
              <a:buNone/>
              <a:defRPr/>
            </a:pPr>
            <a:endParaRPr lang="pl-PL" sz="1400" dirty="0" smtClean="0">
              <a:latin typeface="+mj-lt"/>
            </a:endParaRPr>
          </a:p>
          <a:p>
            <a:pPr algn="just">
              <a:buFontTx/>
              <a:buNone/>
              <a:defRPr/>
            </a:pPr>
            <a:r>
              <a:rPr lang="pl-PL" sz="1400" dirty="0" smtClean="0">
                <a:latin typeface="+mj-lt"/>
              </a:rPr>
              <a:t>	</a:t>
            </a:r>
            <a:endParaRPr lang="pl-PL" sz="1400" b="1" dirty="0" smtClean="0">
              <a:solidFill>
                <a:srgbClr val="000000"/>
              </a:solidFill>
              <a:latin typeface="Arial" charset="0"/>
            </a:endParaRPr>
          </a:p>
          <a:p>
            <a:pPr algn="just">
              <a:buFontTx/>
              <a:buNone/>
              <a:defRPr/>
            </a:pPr>
            <a:r>
              <a:rPr lang="pl-PL" sz="1400" dirty="0" smtClean="0">
                <a:solidFill>
                  <a:srgbClr val="000000"/>
                </a:solidFill>
                <a:latin typeface="Arial" charset="0"/>
              </a:rPr>
              <a:t>	</a:t>
            </a:r>
            <a:endParaRPr lang="pl-PL" sz="1400" b="1" i="1" dirty="0" smtClean="0">
              <a:solidFill>
                <a:srgbClr val="000000"/>
              </a:solidFill>
              <a:latin typeface="Arial" charset="0"/>
            </a:endParaRPr>
          </a:p>
          <a:p>
            <a:pPr algn="ctr">
              <a:buFontTx/>
              <a:buNone/>
              <a:defRPr/>
            </a:pPr>
            <a:endParaRPr lang="pl-PL" sz="1800" b="1" i="1" u="sng" dirty="0" smtClean="0">
              <a:solidFill>
                <a:srgbClr val="FF0000"/>
              </a:solidFill>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ymbol zastępczy zawartości 2"/>
          <p:cNvSpPr>
            <a:spLocks noGrp="1"/>
          </p:cNvSpPr>
          <p:nvPr>
            <p:ph idx="1"/>
          </p:nvPr>
        </p:nvSpPr>
        <p:spPr>
          <a:xfrm>
            <a:off x="500063" y="1143000"/>
            <a:ext cx="8229600" cy="5072063"/>
          </a:xfrm>
        </p:spPr>
        <p:txBody>
          <a:bodyPr/>
          <a:lstStyle/>
          <a:p>
            <a:pPr eaLnBrk="1" hangingPunct="1">
              <a:buFontTx/>
              <a:buNone/>
              <a:defRPr/>
            </a:pPr>
            <a:endParaRPr lang="pl-PL" sz="1400" b="1" dirty="0" smtClean="0">
              <a:latin typeface="+mj-lt"/>
            </a:endParaRPr>
          </a:p>
          <a:p>
            <a:pPr eaLnBrk="1" hangingPunct="1">
              <a:buFontTx/>
              <a:buNone/>
              <a:defRPr/>
            </a:pPr>
            <a:r>
              <a:rPr lang="pl-PL" sz="1400" b="1" dirty="0" smtClean="0">
                <a:latin typeface="+mj-lt"/>
              </a:rPr>
              <a:t>Przygotowanie wniosków:</a:t>
            </a:r>
          </a:p>
          <a:p>
            <a:pPr eaLnBrk="1" hangingPunct="1">
              <a:buFontTx/>
              <a:buNone/>
              <a:defRPr/>
            </a:pPr>
            <a:endParaRPr lang="pl-PL" sz="1400" b="1" dirty="0" smtClean="0">
              <a:latin typeface="+mj-lt"/>
            </a:endParaRPr>
          </a:p>
          <a:p>
            <a:pPr eaLnBrk="1" hangingPunct="1">
              <a:defRPr/>
            </a:pPr>
            <a:r>
              <a:rPr lang="pl-PL" sz="1400" dirty="0" smtClean="0">
                <a:latin typeface="+mj-lt"/>
              </a:rPr>
              <a:t>Wniosek musi zostać przygotowany za pomocą aplikacji </a:t>
            </a:r>
            <a:r>
              <a:rPr lang="pl-PL" sz="1400" b="1" dirty="0" smtClean="0">
                <a:latin typeface="+mj-lt"/>
              </a:rPr>
              <a:t>Generator Wniosków Aplikacyjnych</a:t>
            </a:r>
            <a:r>
              <a:rPr lang="pl-PL" sz="1400" dirty="0" smtClean="0">
                <a:latin typeface="+mj-lt"/>
              </a:rPr>
              <a:t> </a:t>
            </a:r>
            <a:br>
              <a:rPr lang="pl-PL" sz="1400" dirty="0" smtClean="0">
                <a:latin typeface="+mj-lt"/>
              </a:rPr>
            </a:br>
            <a:r>
              <a:rPr lang="pl-PL" sz="1400" dirty="0" smtClean="0">
                <a:latin typeface="+mj-lt"/>
              </a:rPr>
              <a:t>w wersji 5.3 lub późniejszej.</a:t>
            </a:r>
          </a:p>
          <a:p>
            <a:pPr eaLnBrk="1" hangingPunct="1">
              <a:buFontTx/>
              <a:buNone/>
              <a:defRPr/>
            </a:pPr>
            <a:endParaRPr lang="pl-PL" sz="1400" dirty="0" smtClean="0">
              <a:latin typeface="+mj-lt"/>
            </a:endParaRPr>
          </a:p>
          <a:p>
            <a:pPr eaLnBrk="1" hangingPunct="1">
              <a:buFontTx/>
              <a:buNone/>
              <a:defRPr/>
            </a:pPr>
            <a:r>
              <a:rPr lang="pl-PL" sz="1400" dirty="0" smtClean="0">
                <a:latin typeface="+mj-lt"/>
              </a:rPr>
              <a:t>		</a:t>
            </a:r>
            <a:r>
              <a:rPr lang="pl-PL" sz="1400" dirty="0" smtClean="0">
                <a:solidFill>
                  <a:srgbClr val="FF0000"/>
                </a:solidFill>
                <a:latin typeface="+mj-lt"/>
              </a:rPr>
              <a:t>GWA jest dostępny na stronie: </a:t>
            </a:r>
            <a:r>
              <a:rPr lang="pl-PL" sz="1400" b="1" dirty="0" err="1" smtClean="0">
                <a:solidFill>
                  <a:srgbClr val="FF0000"/>
                </a:solidFill>
                <a:latin typeface="+mj-lt"/>
                <a:hlinkClick r:id="rId3"/>
              </a:rPr>
              <a:t>www.generatorwnioskow.efs.gov.pl</a:t>
            </a:r>
            <a:r>
              <a:rPr lang="pl-PL" sz="1400" dirty="0" smtClean="0">
                <a:solidFill>
                  <a:srgbClr val="FF0000"/>
                </a:solidFill>
                <a:latin typeface="+mj-lt"/>
              </a:rPr>
              <a:t> oraz </a:t>
            </a:r>
            <a:r>
              <a:rPr lang="pl-PL" sz="1400" u="sng" dirty="0" smtClean="0">
                <a:solidFill>
                  <a:srgbClr val="FF0000"/>
                </a:solidFill>
                <a:latin typeface="+mj-lt"/>
              </a:rPr>
              <a:t> </a:t>
            </a:r>
            <a:r>
              <a:rPr lang="pl-PL" sz="1400" dirty="0" smtClean="0">
                <a:solidFill>
                  <a:srgbClr val="FF0000"/>
                </a:solidFill>
                <a:latin typeface="+mj-lt"/>
              </a:rPr>
              <a:t>	</a:t>
            </a:r>
            <a:r>
              <a:rPr lang="pl-PL" sz="1400" b="1" dirty="0" err="1" smtClean="0">
                <a:solidFill>
                  <a:srgbClr val="FF0000"/>
                </a:solidFill>
                <a:latin typeface="+mj-lt"/>
                <a:hlinkClick r:id="rId3"/>
              </a:rPr>
              <a:t>www.pokl.wup.pl</a:t>
            </a:r>
            <a:r>
              <a:rPr lang="pl-PL" sz="1400" b="1" dirty="0" smtClean="0">
                <a:solidFill>
                  <a:srgbClr val="FF0000"/>
                </a:solidFill>
                <a:latin typeface="+mj-lt"/>
                <a:hlinkClick r:id="rId3"/>
              </a:rPr>
              <a:t>/pliki</a:t>
            </a:r>
            <a:r>
              <a:rPr lang="pl-PL" sz="1400" dirty="0" smtClean="0">
                <a:solidFill>
                  <a:srgbClr val="FF0000"/>
                </a:solidFill>
                <a:latin typeface="+mj-lt"/>
              </a:rPr>
              <a:t> w zakładce </a:t>
            </a:r>
            <a:r>
              <a:rPr lang="pl-PL" sz="1400" b="1" dirty="0" smtClean="0">
                <a:solidFill>
                  <a:srgbClr val="FF0000"/>
                </a:solidFill>
                <a:latin typeface="+mj-lt"/>
              </a:rPr>
              <a:t>Generator Wniosków Aplikacyjnych</a:t>
            </a:r>
          </a:p>
          <a:p>
            <a:pPr eaLnBrk="1" hangingPunct="1">
              <a:defRPr/>
            </a:pPr>
            <a:endParaRPr lang="pl-PL" sz="1400" dirty="0" smtClean="0">
              <a:latin typeface="+mj-lt"/>
            </a:endParaRPr>
          </a:p>
          <a:p>
            <a:pPr algn="just" eaLnBrk="1" hangingPunct="1">
              <a:defRPr/>
            </a:pPr>
            <a:r>
              <a:rPr lang="pl-PL" sz="1400" dirty="0" smtClean="0">
                <a:latin typeface="+mj-lt"/>
              </a:rPr>
              <a:t>Po wydrukowaniu wniosku osoba(y) upoważniona(e) do podejmowania decyzji wiążących </a:t>
            </a:r>
            <a:br>
              <a:rPr lang="pl-PL" sz="1400" dirty="0" smtClean="0">
                <a:latin typeface="+mj-lt"/>
              </a:rPr>
            </a:br>
            <a:r>
              <a:rPr lang="pl-PL" sz="1400" dirty="0" smtClean="0">
                <a:latin typeface="+mj-lt"/>
              </a:rPr>
              <a:t>w stosunku do projektodawcy wymieniona(e) w punkcie 2.6 wniosku) musi(</a:t>
            </a:r>
            <a:r>
              <a:rPr lang="pl-PL" sz="1400" dirty="0" err="1" smtClean="0">
                <a:latin typeface="+mj-lt"/>
              </a:rPr>
              <a:t>szą</a:t>
            </a:r>
            <a:r>
              <a:rPr lang="pl-PL" sz="1400" dirty="0" smtClean="0">
                <a:latin typeface="+mj-lt"/>
              </a:rPr>
              <a:t>) złożyć swój własnoręczny podpis w części V </a:t>
            </a:r>
            <a:r>
              <a:rPr lang="pl-PL" sz="1400" i="1" dirty="0" smtClean="0">
                <a:latin typeface="+mj-lt"/>
              </a:rPr>
              <a:t>Oświadczenie</a:t>
            </a:r>
            <a:r>
              <a:rPr lang="pl-PL" sz="1400" dirty="0" smtClean="0">
                <a:latin typeface="+mj-lt"/>
              </a:rPr>
              <a:t>. </a:t>
            </a:r>
            <a:r>
              <a:rPr lang="pl-PL" sz="1400" b="1" dirty="0" smtClean="0">
                <a:solidFill>
                  <a:srgbClr val="FF0000"/>
                </a:solidFill>
                <a:latin typeface="+mj-lt"/>
              </a:rPr>
              <a:t>Przy podpisie należy złożyć pieczęć imienną osoby podpisującej wniosek oraz pieczęć instytucji składającej wniosek.</a:t>
            </a:r>
            <a:r>
              <a:rPr lang="pl-PL" sz="1400" b="1" dirty="0" smtClean="0">
                <a:latin typeface="+mj-lt"/>
              </a:rPr>
              <a:t> </a:t>
            </a:r>
            <a:r>
              <a:rPr lang="pl-PL" sz="1400" dirty="0" smtClean="0">
                <a:latin typeface="+mj-lt"/>
              </a:rPr>
              <a:t>W przypadku nie posiadania pieczęci imiennej należy złożyć czytelny podpis oraz pieczęć instytucji. </a:t>
            </a:r>
            <a:r>
              <a:rPr lang="pl-PL" sz="1400" b="1" dirty="0" smtClean="0">
                <a:solidFill>
                  <a:srgbClr val="FF0000"/>
                </a:solidFill>
                <a:latin typeface="+mj-lt"/>
              </a:rPr>
              <a:t>Jeśli projekt jest realizowany w partnerstwie konieczne jest jego </a:t>
            </a:r>
            <a:r>
              <a:rPr lang="pl-PL" sz="1400" b="1" u="sng" dirty="0" smtClean="0">
                <a:solidFill>
                  <a:srgbClr val="FF0000"/>
                </a:solidFill>
                <a:latin typeface="+mj-lt"/>
              </a:rPr>
              <a:t>podpisanie w części V </a:t>
            </a:r>
            <a:r>
              <a:rPr lang="pl-PL" sz="1400" b="1" i="1" u="sng" dirty="0" smtClean="0">
                <a:solidFill>
                  <a:srgbClr val="FF0000"/>
                </a:solidFill>
                <a:latin typeface="+mj-lt"/>
              </a:rPr>
              <a:t>Oświadczenie</a:t>
            </a:r>
            <a:r>
              <a:rPr lang="pl-PL" sz="1400" b="1" u="sng" dirty="0" smtClean="0">
                <a:solidFill>
                  <a:srgbClr val="FF0000"/>
                </a:solidFill>
                <a:latin typeface="+mj-lt"/>
              </a:rPr>
              <a:t> przez wszystkich partnerów.</a:t>
            </a:r>
          </a:p>
          <a:p>
            <a:pPr algn="just" eaLnBrk="1" hangingPunct="1">
              <a:defRPr/>
            </a:pPr>
            <a:endParaRPr lang="pl-PL" sz="1400" b="1" u="sng" dirty="0" smtClean="0">
              <a:solidFill>
                <a:srgbClr val="FF0000"/>
              </a:solidFill>
              <a:latin typeface="+mj-lt"/>
            </a:endParaRPr>
          </a:p>
          <a:p>
            <a:pPr algn="just" eaLnBrk="1" hangingPunct="1">
              <a:defRPr/>
            </a:pPr>
            <a:r>
              <a:rPr lang="pl-PL" sz="1400" dirty="0" smtClean="0">
                <a:latin typeface="Arial" charset="0"/>
                <a:cs typeface="Arial" charset="0"/>
              </a:rPr>
              <a:t>Wniosek należy dostarczyć w </a:t>
            </a:r>
            <a:r>
              <a:rPr lang="pl-PL" sz="1400" b="1" dirty="0" smtClean="0">
                <a:latin typeface="Arial" charset="0"/>
                <a:cs typeface="Arial" charset="0"/>
              </a:rPr>
              <a:t>2 egzemplarzach papierowych</a:t>
            </a:r>
            <a:r>
              <a:rPr lang="pl-PL" sz="1400" dirty="0" smtClean="0">
                <a:latin typeface="Arial" charset="0"/>
                <a:cs typeface="Arial" charset="0"/>
              </a:rPr>
              <a:t> (</a:t>
            </a:r>
            <a:r>
              <a:rPr lang="pl-PL" sz="1400" b="1" dirty="0" smtClean="0">
                <a:solidFill>
                  <a:srgbClr val="FF0000"/>
                </a:solidFill>
                <a:latin typeface="Arial" charset="0"/>
                <a:cs typeface="Arial" charset="0"/>
              </a:rPr>
              <a:t>tj. oryginał oraz kserokopia poświadczona za zgodność z oryginałem lub 2 oryginały</a:t>
            </a:r>
            <a:r>
              <a:rPr lang="pl-PL" sz="1400" dirty="0" smtClean="0">
                <a:latin typeface="Arial" charset="0"/>
                <a:cs typeface="Arial" charset="0"/>
              </a:rPr>
              <a:t>) oraz w </a:t>
            </a:r>
            <a:r>
              <a:rPr lang="pl-PL" sz="1400" b="1" dirty="0" smtClean="0">
                <a:latin typeface="Arial" charset="0"/>
                <a:cs typeface="Arial" charset="0"/>
              </a:rPr>
              <a:t>wersji elektronicznej</a:t>
            </a:r>
            <a:r>
              <a:rPr lang="pl-PL" sz="1400" dirty="0" smtClean="0">
                <a:latin typeface="Arial" charset="0"/>
                <a:cs typeface="Arial" charset="0"/>
              </a:rPr>
              <a:t> </a:t>
            </a:r>
            <a:br>
              <a:rPr lang="pl-PL" sz="1400" dirty="0" smtClean="0">
                <a:latin typeface="Arial" charset="0"/>
                <a:cs typeface="Arial" charset="0"/>
              </a:rPr>
            </a:br>
            <a:r>
              <a:rPr lang="pl-PL" sz="1400" dirty="0" smtClean="0">
                <a:latin typeface="Arial" charset="0"/>
                <a:cs typeface="Arial" charset="0"/>
              </a:rPr>
              <a:t>(na płycie CD/DVD zapisany w formacie XML).</a:t>
            </a:r>
          </a:p>
          <a:p>
            <a:pPr algn="just" eaLnBrk="1" hangingPunct="1">
              <a:buFontTx/>
              <a:buNone/>
              <a:defRPr/>
            </a:pPr>
            <a:endParaRPr lang="pl-PL" sz="1400" b="1" u="sng" dirty="0" smtClean="0">
              <a:solidFill>
                <a:srgbClr val="FF0000"/>
              </a:solidFill>
              <a:latin typeface="+mj-lt"/>
            </a:endParaRPr>
          </a:p>
          <a:p>
            <a:pPr eaLnBrk="1" hangingPunct="1">
              <a:buFontTx/>
              <a:buNone/>
              <a:defRPr/>
            </a:pPr>
            <a:endParaRPr lang="pl-PL" sz="1400" b="1" u="sng" dirty="0" smtClean="0">
              <a:solidFill>
                <a:srgbClr val="FF0000"/>
              </a:solidFill>
              <a:latin typeface="Arial" charset="0"/>
            </a:endParaRPr>
          </a:p>
          <a:p>
            <a:pPr eaLnBrk="1" hangingPunct="1">
              <a:buFontTx/>
              <a:buNone/>
              <a:defRPr/>
            </a:pPr>
            <a:endParaRPr lang="pl-PL" sz="1400" u="sng" dirty="0" smtClean="0">
              <a:solidFill>
                <a:srgbClr val="FF0000"/>
              </a:solidFill>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zawartości 2"/>
          <p:cNvSpPr>
            <a:spLocks noGrp="1"/>
          </p:cNvSpPr>
          <p:nvPr>
            <p:ph idx="1"/>
          </p:nvPr>
        </p:nvSpPr>
        <p:spPr>
          <a:xfrm>
            <a:off x="571500" y="1571625"/>
            <a:ext cx="8229600" cy="5000625"/>
          </a:xfrm>
        </p:spPr>
        <p:txBody>
          <a:bodyPr/>
          <a:lstStyle/>
          <a:p>
            <a:pPr algn="just" eaLnBrk="1" hangingPunct="1">
              <a:buFontTx/>
              <a:buNone/>
              <a:defRPr/>
            </a:pPr>
            <a:r>
              <a:rPr lang="pl-PL" sz="1400" b="1" dirty="0" smtClean="0">
                <a:latin typeface="+mj-lt"/>
              </a:rPr>
              <a:t>Przygotowanie załącznika finansowego c.d.:</a:t>
            </a:r>
          </a:p>
          <a:p>
            <a:pPr marL="0" lvl="2" indent="0" algn="just">
              <a:buFontTx/>
              <a:buNone/>
              <a:defRPr/>
            </a:pPr>
            <a:r>
              <a:rPr lang="pl-PL" sz="1400" dirty="0" smtClean="0">
                <a:latin typeface="+mj-lt"/>
              </a:rPr>
              <a:t>Na etapie składania wniosku o dofinansowanie projektu projektodawca składa tylko </a:t>
            </a:r>
            <a:r>
              <a:rPr lang="pl-PL" sz="1400" b="1" dirty="0" smtClean="0">
                <a:solidFill>
                  <a:srgbClr val="FF0000"/>
                </a:solidFill>
                <a:latin typeface="+mj-lt"/>
              </a:rPr>
              <a:t>załącznik</a:t>
            </a:r>
            <a:r>
              <a:rPr lang="pl-PL" sz="1400" dirty="0" smtClean="0">
                <a:solidFill>
                  <a:srgbClr val="FF0000"/>
                </a:solidFill>
                <a:latin typeface="+mj-lt"/>
              </a:rPr>
              <a:t>  </a:t>
            </a:r>
            <a:br>
              <a:rPr lang="pl-PL" sz="1400" dirty="0" smtClean="0">
                <a:solidFill>
                  <a:srgbClr val="FF0000"/>
                </a:solidFill>
                <a:latin typeface="+mj-lt"/>
              </a:rPr>
            </a:br>
            <a:r>
              <a:rPr lang="pl-PL" sz="1400" dirty="0" smtClean="0">
                <a:latin typeface="+mj-lt"/>
              </a:rPr>
              <a:t>tj. dokument określający sytuację finansową </a:t>
            </a:r>
            <a:r>
              <a:rPr lang="pl-PL" sz="1400" b="1" dirty="0" smtClean="0">
                <a:solidFill>
                  <a:srgbClr val="FF0000"/>
                </a:solidFill>
                <a:latin typeface="+mj-lt"/>
              </a:rPr>
              <a:t>projektodawcy,</a:t>
            </a:r>
            <a:r>
              <a:rPr lang="pl-PL" sz="1400" dirty="0" smtClean="0">
                <a:latin typeface="+mj-lt"/>
              </a:rPr>
              <a:t> a w przypadku składania projektu </a:t>
            </a:r>
            <a:br>
              <a:rPr lang="pl-PL" sz="1400" dirty="0" smtClean="0">
                <a:latin typeface="+mj-lt"/>
              </a:rPr>
            </a:br>
            <a:r>
              <a:rPr lang="pl-PL" sz="1400" dirty="0" smtClean="0">
                <a:latin typeface="+mj-lt"/>
              </a:rPr>
              <a:t>w partnerstwie krajowym również dokument określający sytuację finansową </a:t>
            </a:r>
            <a:r>
              <a:rPr lang="pl-PL" sz="1400" b="1" dirty="0" smtClean="0">
                <a:latin typeface="+mj-lt"/>
              </a:rPr>
              <a:t>partnera</a:t>
            </a:r>
            <a:r>
              <a:rPr lang="pl-PL" sz="1400" dirty="0" smtClean="0">
                <a:latin typeface="+mj-lt"/>
              </a:rPr>
              <a:t>: </a:t>
            </a:r>
          </a:p>
          <a:p>
            <a:pPr algn="just">
              <a:defRPr/>
            </a:pPr>
            <a:endParaRPr lang="pl-PL" sz="1400" dirty="0" smtClean="0">
              <a:latin typeface="+mj-lt"/>
            </a:endParaRPr>
          </a:p>
          <a:p>
            <a:pPr algn="just">
              <a:defRPr/>
            </a:pPr>
            <a:r>
              <a:rPr lang="pl-PL" sz="1400" dirty="0" smtClean="0">
                <a:latin typeface="+mj-lt"/>
              </a:rPr>
              <a:t>W przypadku projektodawcy (partnera) prowadzącego działalność </a:t>
            </a:r>
            <a:r>
              <a:rPr lang="pl-PL" sz="1400" b="1" dirty="0" smtClean="0">
                <a:solidFill>
                  <a:srgbClr val="FF0000"/>
                </a:solidFill>
                <a:latin typeface="+mj-lt"/>
              </a:rPr>
              <a:t>powyżej jednego</a:t>
            </a:r>
            <a:r>
              <a:rPr lang="pl-PL" sz="1400" dirty="0" smtClean="0">
                <a:solidFill>
                  <a:srgbClr val="FF0000"/>
                </a:solidFill>
                <a:latin typeface="+mj-lt"/>
              </a:rPr>
              <a:t> </a:t>
            </a:r>
            <a:r>
              <a:rPr lang="pl-PL" sz="1400" b="1" dirty="0" smtClean="0">
                <a:solidFill>
                  <a:srgbClr val="FF0000"/>
                </a:solidFill>
                <a:latin typeface="+mj-lt"/>
              </a:rPr>
              <a:t>roku</a:t>
            </a:r>
            <a:r>
              <a:rPr lang="pl-PL" sz="1400" dirty="0" smtClean="0">
                <a:latin typeface="+mj-lt"/>
              </a:rPr>
              <a:t>: wypełniona tabela (</a:t>
            </a:r>
            <a:r>
              <a:rPr lang="pl-PL" sz="1400" b="1" dirty="0" smtClean="0">
                <a:solidFill>
                  <a:srgbClr val="FF0000"/>
                </a:solidFill>
                <a:latin typeface="+mj-lt"/>
              </a:rPr>
              <a:t>w dwóch egzemplarzach </a:t>
            </a:r>
            <a:r>
              <a:rPr lang="pl-PL" sz="1400" dirty="0" smtClean="0">
                <a:latin typeface="+mj-lt"/>
              </a:rPr>
              <a:t>– dwa oryginały albo oryginał i kopia poświadczona za zgodność z oryginałem albo dwie kopie poświadczone za zgodność </a:t>
            </a:r>
            <a:br>
              <a:rPr lang="pl-PL" sz="1400" dirty="0" smtClean="0">
                <a:latin typeface="+mj-lt"/>
              </a:rPr>
            </a:br>
            <a:r>
              <a:rPr lang="pl-PL" sz="1400" dirty="0" smtClean="0">
                <a:latin typeface="+mj-lt"/>
              </a:rPr>
              <a:t>z oryginałem) stanowiąca załącznik nr 5.5.2 do niniejszej dokumentacji </a:t>
            </a:r>
            <a:r>
              <a:rPr lang="pl-PL" sz="1400" b="1" dirty="0" smtClean="0">
                <a:solidFill>
                  <a:srgbClr val="FF0000"/>
                </a:solidFill>
                <a:latin typeface="+mj-lt"/>
              </a:rPr>
              <a:t>za ostatni zamknięty rok obrotowy</a:t>
            </a:r>
            <a:r>
              <a:rPr lang="pl-PL" sz="1400" dirty="0" smtClean="0">
                <a:solidFill>
                  <a:srgbClr val="FF0000"/>
                </a:solidFill>
                <a:latin typeface="+mj-lt"/>
              </a:rPr>
              <a:t>. </a:t>
            </a:r>
          </a:p>
          <a:p>
            <a:pPr algn="just">
              <a:defRPr/>
            </a:pPr>
            <a:r>
              <a:rPr lang="pl-PL" sz="1400" dirty="0" smtClean="0">
                <a:latin typeface="+mj-lt"/>
              </a:rPr>
              <a:t>W przypadku projektodawcy (partnera) prowadzącego działalność </a:t>
            </a:r>
            <a:r>
              <a:rPr lang="pl-PL" sz="1400" b="1" dirty="0" smtClean="0">
                <a:solidFill>
                  <a:srgbClr val="FF0000"/>
                </a:solidFill>
                <a:latin typeface="+mj-lt"/>
              </a:rPr>
              <a:t>poniżej jednego roku</a:t>
            </a:r>
            <a:r>
              <a:rPr lang="pl-PL" sz="1400" b="1" dirty="0" smtClean="0">
                <a:latin typeface="+mj-lt"/>
              </a:rPr>
              <a:t>:</a:t>
            </a:r>
            <a:r>
              <a:rPr lang="pl-PL" sz="1400" dirty="0" smtClean="0">
                <a:latin typeface="+mj-lt"/>
              </a:rPr>
              <a:t> wypełniona tabela (</a:t>
            </a:r>
            <a:r>
              <a:rPr lang="pl-PL" sz="1400" b="1" dirty="0" smtClean="0">
                <a:solidFill>
                  <a:srgbClr val="FF0000"/>
                </a:solidFill>
                <a:latin typeface="+mj-lt"/>
              </a:rPr>
              <a:t>w dwóch egzemplarzach</a:t>
            </a:r>
            <a:r>
              <a:rPr lang="pl-PL" sz="1400" b="1" dirty="0" smtClean="0">
                <a:latin typeface="+mj-lt"/>
              </a:rPr>
              <a:t> </a:t>
            </a:r>
            <a:r>
              <a:rPr lang="pl-PL" sz="1400" dirty="0" smtClean="0">
                <a:latin typeface="+mj-lt"/>
              </a:rPr>
              <a:t>– dwa oryginały albo oryginał i kopia poświadczona za zgodność z oryginałem albo dwie kopie poświadczone za zgodność </a:t>
            </a:r>
            <a:br>
              <a:rPr lang="pl-PL" sz="1400" dirty="0" smtClean="0">
                <a:latin typeface="+mj-lt"/>
              </a:rPr>
            </a:br>
            <a:r>
              <a:rPr lang="pl-PL" sz="1400" dirty="0" smtClean="0">
                <a:latin typeface="+mj-lt"/>
              </a:rPr>
              <a:t>z oryginałem) stanowiąca załącznik nr 5.5.2 do niniejszej dokumentacji </a:t>
            </a:r>
            <a:r>
              <a:rPr lang="pl-PL" sz="1400" b="1" dirty="0" smtClean="0">
                <a:solidFill>
                  <a:srgbClr val="FF0000"/>
                </a:solidFill>
                <a:latin typeface="+mj-lt"/>
              </a:rPr>
              <a:t>od dnia rozpoczęcia działalności do ostatniego dnia miesiąca poprzedzającego miesiąc złożenia wniosku</a:t>
            </a:r>
            <a:r>
              <a:rPr lang="pl-PL" sz="1400" dirty="0" smtClean="0">
                <a:solidFill>
                  <a:srgbClr val="FF0000"/>
                </a:solidFill>
                <a:latin typeface="+mj-lt"/>
              </a:rPr>
              <a:t>. </a:t>
            </a:r>
          </a:p>
          <a:p>
            <a:pPr marL="400050" lvl="1" indent="-222250" algn="just">
              <a:buFont typeface="Arial" charset="0"/>
              <a:buChar char="•"/>
              <a:defRPr/>
            </a:pPr>
            <a:endParaRPr lang="pl-PL" sz="1400" b="1" dirty="0" smtClean="0">
              <a:solidFill>
                <a:srgbClr val="FF0000"/>
              </a:solidFill>
              <a:latin typeface="Arial" charset="0"/>
            </a:endParaRPr>
          </a:p>
          <a:p>
            <a:pPr algn="just" eaLnBrk="1" hangingPunct="1">
              <a:buFontTx/>
              <a:buNone/>
              <a:defRPr/>
            </a:pPr>
            <a:endParaRPr lang="pl-PL" sz="1400" b="1" dirty="0" smtClean="0">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625" y="1571625"/>
            <a:ext cx="8229600" cy="4525963"/>
          </a:xfrm>
        </p:spPr>
        <p:txBody>
          <a:bodyPr/>
          <a:lstStyle/>
          <a:p>
            <a:pPr marL="0" indent="0" algn="just">
              <a:buFontTx/>
              <a:buNone/>
              <a:defRPr/>
            </a:pPr>
            <a:r>
              <a:rPr lang="pl-PL" sz="1400" b="1" dirty="0" smtClean="0">
                <a:latin typeface="+mj-lt"/>
              </a:rPr>
              <a:t>Składana informacja określająca sytuację finansową, w zależności od sposobu prowadzenia księgowości powinna być zatwierdzona w następujący sposób:</a:t>
            </a:r>
          </a:p>
          <a:p>
            <a:pPr algn="just">
              <a:buFontTx/>
              <a:buNone/>
              <a:defRPr/>
            </a:pPr>
            <a:endParaRPr lang="pl-PL" sz="1400" dirty="0" smtClean="0">
              <a:latin typeface="+mj-lt"/>
            </a:endParaRPr>
          </a:p>
          <a:p>
            <a:pPr algn="just">
              <a:buFontTx/>
              <a:buNone/>
              <a:defRPr/>
            </a:pPr>
            <a:r>
              <a:rPr lang="pl-PL" sz="1400" dirty="0" smtClean="0">
                <a:latin typeface="+mj-lt"/>
              </a:rPr>
              <a:t>a) 	w przypadku prowadzenia księgowości przez </a:t>
            </a:r>
            <a:r>
              <a:rPr lang="pl-PL" sz="1400" b="1" u="sng" dirty="0" smtClean="0">
                <a:solidFill>
                  <a:srgbClr val="FF0000"/>
                </a:solidFill>
                <a:latin typeface="+mj-lt"/>
              </a:rPr>
              <a:t>podmiot zewnętrzny</a:t>
            </a:r>
            <a:r>
              <a:rPr lang="pl-PL" sz="1400" dirty="0" smtClean="0">
                <a:latin typeface="+mj-lt"/>
              </a:rPr>
              <a:t>: podpisem księgowego</a:t>
            </a:r>
          </a:p>
          <a:p>
            <a:pPr algn="just">
              <a:buFontTx/>
              <a:buNone/>
              <a:defRPr/>
            </a:pPr>
            <a:r>
              <a:rPr lang="pl-PL" sz="1400" dirty="0" smtClean="0">
                <a:latin typeface="+mj-lt"/>
              </a:rPr>
              <a:t>	wraz z pieczęcią imienną i firmy prowadzącej księgowość oraz podpisem osoby (osób) upoważnionej (upoważnionych) do reprezentowania projektodawcy/partnera (zgodnie z punktem 2.6 wniosku);</a:t>
            </a:r>
          </a:p>
          <a:p>
            <a:pPr algn="just">
              <a:buFontTx/>
              <a:buNone/>
              <a:defRPr/>
            </a:pPr>
            <a:endParaRPr lang="pl-PL" sz="1400" dirty="0" smtClean="0">
              <a:latin typeface="+mj-lt"/>
            </a:endParaRPr>
          </a:p>
          <a:p>
            <a:pPr algn="just">
              <a:buFontTx/>
              <a:buNone/>
              <a:defRPr/>
            </a:pPr>
            <a:r>
              <a:rPr lang="pl-PL" sz="1400" dirty="0" smtClean="0">
                <a:latin typeface="+mj-lt"/>
              </a:rPr>
              <a:t>b)   w przypadku prowadzenia księgowości przez </a:t>
            </a:r>
            <a:r>
              <a:rPr lang="pl-PL" sz="1400" b="1" u="sng" dirty="0" smtClean="0">
                <a:solidFill>
                  <a:srgbClr val="FF0000"/>
                </a:solidFill>
                <a:latin typeface="+mj-lt"/>
              </a:rPr>
              <a:t>zatrudnionego księgowego</a:t>
            </a:r>
            <a:r>
              <a:rPr lang="pl-PL" sz="1400" dirty="0" smtClean="0">
                <a:latin typeface="+mj-lt"/>
              </a:rPr>
              <a:t>: podpisem księgowego wraz z pieczęcią imienną oraz podpisem osoby (osób) upoważnionej (upoważnionych) </a:t>
            </a:r>
            <a:br>
              <a:rPr lang="pl-PL" sz="1400" dirty="0" smtClean="0">
                <a:latin typeface="+mj-lt"/>
              </a:rPr>
            </a:br>
            <a:r>
              <a:rPr lang="pl-PL" sz="1400" dirty="0" smtClean="0">
                <a:latin typeface="+mj-lt"/>
              </a:rPr>
              <a:t>do reprezentowania projektodawcy/partnera (zgodnie z punktem 2.6 wniosku);</a:t>
            </a:r>
          </a:p>
          <a:p>
            <a:pPr algn="just">
              <a:buFontTx/>
              <a:buNone/>
              <a:defRPr/>
            </a:pPr>
            <a:endParaRPr lang="pl-PL" sz="1400" dirty="0" smtClean="0">
              <a:latin typeface="+mj-lt"/>
            </a:endParaRPr>
          </a:p>
          <a:p>
            <a:pPr algn="just">
              <a:buFontTx/>
              <a:buNone/>
              <a:defRPr/>
            </a:pPr>
            <a:r>
              <a:rPr lang="pl-PL" sz="1400" dirty="0" smtClean="0">
                <a:latin typeface="+mj-lt"/>
              </a:rPr>
              <a:t>c) 	w przypadku prowadzenia księgowości </a:t>
            </a:r>
            <a:r>
              <a:rPr lang="pl-PL" sz="1400" b="1" u="sng" dirty="0" smtClean="0">
                <a:solidFill>
                  <a:srgbClr val="FF0000"/>
                </a:solidFill>
                <a:latin typeface="+mj-lt"/>
              </a:rPr>
              <a:t>samodzielnie</a:t>
            </a:r>
            <a:r>
              <a:rPr lang="pl-PL" sz="1400" u="sng" dirty="0" smtClean="0">
                <a:latin typeface="+mj-lt"/>
              </a:rPr>
              <a:t> </a:t>
            </a:r>
            <a:r>
              <a:rPr lang="pl-PL" sz="1400" dirty="0" smtClean="0">
                <a:latin typeface="+mj-lt"/>
              </a:rPr>
              <a:t>przez projektodawcę/partnera:</a:t>
            </a:r>
          </a:p>
          <a:p>
            <a:pPr algn="just">
              <a:buFontTx/>
              <a:buNone/>
              <a:defRPr/>
            </a:pPr>
            <a:r>
              <a:rPr lang="pl-PL" sz="1400" dirty="0" smtClean="0">
                <a:latin typeface="+mj-lt"/>
              </a:rPr>
              <a:t>	podpisem osoby (osób) upoważnionej (upoważnionych) do reprezentowania projektodawcy/partnera (zgodnie z punktem 2.6 wniosku);</a:t>
            </a:r>
          </a:p>
          <a:p>
            <a:pPr algn="just">
              <a:buFontTx/>
              <a:buNone/>
              <a:defRPr/>
            </a:pPr>
            <a:endParaRPr lang="pl-PL" sz="1400" b="1" u="sng" dirty="0" smtClean="0">
              <a:solidFill>
                <a:srgbClr val="FF0000"/>
              </a:solidFill>
            </a:endParaRPr>
          </a:p>
          <a:p>
            <a:pPr>
              <a:buFontTx/>
              <a:buNone/>
              <a:defRPr/>
            </a:pPr>
            <a:endParaRPr lang="pl-PL"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ymbol zastępczy zawartości 2"/>
          <p:cNvSpPr>
            <a:spLocks noGrp="1"/>
          </p:cNvSpPr>
          <p:nvPr>
            <p:ph idx="1"/>
          </p:nvPr>
        </p:nvSpPr>
        <p:spPr>
          <a:xfrm>
            <a:off x="457200" y="1143000"/>
            <a:ext cx="8229600" cy="4983163"/>
          </a:xfrm>
        </p:spPr>
        <p:txBody>
          <a:bodyPr/>
          <a:lstStyle/>
          <a:p>
            <a:pPr marL="342900" lvl="1" indent="-342900">
              <a:buFontTx/>
              <a:buChar char="•"/>
              <a:defRPr/>
            </a:pPr>
            <a:endParaRPr lang="pl-PL" sz="1400" b="1" dirty="0" smtClean="0">
              <a:solidFill>
                <a:srgbClr val="FF0000"/>
              </a:solidFill>
              <a:latin typeface="Arial" charset="0"/>
            </a:endParaRPr>
          </a:p>
          <a:p>
            <a:pPr algn="just" eaLnBrk="1" hangingPunct="1">
              <a:buFontTx/>
              <a:buNone/>
              <a:defRPr/>
            </a:pPr>
            <a:r>
              <a:rPr lang="pl-PL" sz="1400" b="1" dirty="0" smtClean="0">
                <a:latin typeface="+mj-lt"/>
              </a:rPr>
              <a:t>Przygotowanie załącznika finansowego c.d.:</a:t>
            </a:r>
          </a:p>
          <a:p>
            <a:pPr algn="just">
              <a:defRPr/>
            </a:pPr>
            <a:r>
              <a:rPr lang="pl-PL" sz="1400" dirty="0" smtClean="0">
                <a:latin typeface="+mj-lt"/>
              </a:rPr>
              <a:t>jeśli załącznik składa się z więcej niż jednej strony, to osoby go podpisujące (w tym także księgowy)</a:t>
            </a:r>
            <a:r>
              <a:rPr lang="pl-PL" sz="1400" b="1" dirty="0" smtClean="0">
                <a:latin typeface="+mj-lt"/>
              </a:rPr>
              <a:t>, </a:t>
            </a:r>
            <a:r>
              <a:rPr lang="pl-PL" sz="1400" b="1" dirty="0" smtClean="0">
                <a:solidFill>
                  <a:srgbClr val="FF0000"/>
                </a:solidFill>
                <a:latin typeface="+mj-lt"/>
              </a:rPr>
              <a:t>parafują wszystkie strony;</a:t>
            </a:r>
            <a:endParaRPr lang="pl-PL" sz="1400" dirty="0" smtClean="0">
              <a:solidFill>
                <a:srgbClr val="FF0000"/>
              </a:solidFill>
              <a:latin typeface="+mj-lt"/>
            </a:endParaRPr>
          </a:p>
          <a:p>
            <a:pPr algn="just">
              <a:defRPr/>
            </a:pPr>
            <a:r>
              <a:rPr lang="pl-PL" sz="1400" dirty="0" smtClean="0">
                <a:latin typeface="+mj-lt"/>
              </a:rPr>
              <a:t>jeśli składany załącznik jest kopią, to </a:t>
            </a:r>
            <a:r>
              <a:rPr lang="pl-PL" sz="1400" b="1" dirty="0" smtClean="0">
                <a:solidFill>
                  <a:srgbClr val="FF0000"/>
                </a:solidFill>
                <a:latin typeface="+mj-lt"/>
              </a:rPr>
              <a:t>poświadczenia za zgodność z oryginałem</a:t>
            </a:r>
            <a:r>
              <a:rPr lang="pl-PL" sz="1400" dirty="0" smtClean="0">
                <a:latin typeface="+mj-lt"/>
              </a:rPr>
              <a:t> dokonują wszystkie osoby, które podpisały wniosek albo, co najmniej jedna z tych osób. W przypadku, jeśli jeden z załączników </a:t>
            </a:r>
            <a:r>
              <a:rPr lang="pl-PL" sz="1400" b="1" dirty="0" smtClean="0">
                <a:solidFill>
                  <a:srgbClr val="FF0000"/>
                </a:solidFill>
                <a:latin typeface="+mj-lt"/>
              </a:rPr>
              <a:t>partnera</a:t>
            </a:r>
            <a:r>
              <a:rPr lang="pl-PL" sz="1400" dirty="0" smtClean="0">
                <a:latin typeface="+mj-lt"/>
              </a:rPr>
              <a:t> jest kopią a drugi oryginałem to poświadczenia dokonuje osoba podpisująca wniosek ze strony partnera albo projektodawcy. Jeśli oba załączniki </a:t>
            </a:r>
            <a:r>
              <a:rPr lang="pl-PL" sz="1400" b="1" dirty="0" smtClean="0">
                <a:solidFill>
                  <a:srgbClr val="FF0000"/>
                </a:solidFill>
                <a:latin typeface="+mj-lt"/>
              </a:rPr>
              <a:t>partnera</a:t>
            </a:r>
            <a:r>
              <a:rPr lang="pl-PL" sz="1400" dirty="0" smtClean="0">
                <a:latin typeface="+mj-lt"/>
              </a:rPr>
              <a:t> </a:t>
            </a:r>
            <a:br>
              <a:rPr lang="pl-PL" sz="1400" dirty="0" smtClean="0">
                <a:latin typeface="+mj-lt"/>
              </a:rPr>
            </a:br>
            <a:r>
              <a:rPr lang="pl-PL" sz="1400" dirty="0" smtClean="0">
                <a:latin typeface="+mj-lt"/>
              </a:rPr>
              <a:t>są kopiami to potwierdzenia dokonuje osoba podpisująca wniosek ze strony partnera. Konieczne jest również podanie </a:t>
            </a:r>
            <a:r>
              <a:rPr lang="pl-PL" sz="1400" b="1" dirty="0" smtClean="0">
                <a:solidFill>
                  <a:srgbClr val="FF0000"/>
                </a:solidFill>
                <a:latin typeface="+mj-lt"/>
              </a:rPr>
              <a:t>daty potwierdzenia.</a:t>
            </a:r>
          </a:p>
          <a:p>
            <a:pPr algn="just">
              <a:defRPr/>
            </a:pPr>
            <a:endParaRPr lang="pl-PL" sz="1400" b="1" u="sng" dirty="0" smtClean="0">
              <a:latin typeface="+mj-lt"/>
            </a:endParaRPr>
          </a:p>
          <a:p>
            <a:pPr algn="just">
              <a:defRPr/>
            </a:pPr>
            <a:r>
              <a:rPr lang="pl-PL" sz="1400" b="1" u="sng" dirty="0" smtClean="0">
                <a:solidFill>
                  <a:srgbClr val="FF0000"/>
                </a:solidFill>
                <a:latin typeface="+mj-lt"/>
              </a:rPr>
              <a:t>Jednostki sektora finansów publicznych są zwolnione z obowiązku składania załącznika określającego sytuację finansową. </a:t>
            </a:r>
            <a:endParaRPr lang="pl-PL" sz="1400" dirty="0" smtClean="0">
              <a:solidFill>
                <a:srgbClr val="FF0000"/>
              </a:solidFill>
              <a:latin typeface="+mj-lt"/>
            </a:endParaRPr>
          </a:p>
          <a:p>
            <a:pPr marL="342900" lvl="1" indent="-342900">
              <a:buFontTx/>
              <a:buChar char="•"/>
              <a:defRPr/>
            </a:pPr>
            <a:endParaRPr lang="pl-PL" sz="1400" b="1" dirty="0" smtClean="0">
              <a:solidFill>
                <a:srgbClr val="FF0000"/>
              </a:solidFill>
              <a:latin typeface="+mj-lt"/>
            </a:endParaRPr>
          </a:p>
          <a:p>
            <a:pPr marL="342900" lvl="1" indent="-342900">
              <a:buFont typeface="Arial" charset="0"/>
              <a:buChar char="•"/>
              <a:defRPr/>
            </a:pPr>
            <a:r>
              <a:rPr lang="pl-PL" sz="1400" b="1" dirty="0" smtClean="0">
                <a:solidFill>
                  <a:srgbClr val="FF0000"/>
                </a:solidFill>
                <a:latin typeface="+mj-lt"/>
              </a:rPr>
              <a:t>Wzór załącznika finansowego </a:t>
            </a:r>
            <a:r>
              <a:rPr lang="pl-PL" sz="1400" dirty="0" smtClean="0">
                <a:solidFill>
                  <a:srgbClr val="FF0000"/>
                </a:solidFill>
                <a:latin typeface="+mj-lt"/>
              </a:rPr>
              <a:t>jest dostępny w ramach załączników do dokumentacji </a:t>
            </a:r>
            <a:r>
              <a:rPr lang="pl-PL" sz="1400" b="1" dirty="0" smtClean="0">
                <a:solidFill>
                  <a:srgbClr val="FF0000"/>
                </a:solidFill>
                <a:latin typeface="+mj-lt"/>
              </a:rPr>
              <a:t>(załącznik nr 5.5.2 ).</a:t>
            </a:r>
          </a:p>
          <a:p>
            <a:pPr>
              <a:defRPr/>
            </a:pPr>
            <a:endParaRPr lang="pl-P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428625" y="1928813"/>
            <a:ext cx="8229600" cy="3568700"/>
          </a:xfrm>
          <a:prstGeom prst="rect">
            <a:avLst/>
          </a:prstGeom>
          <a:noFill/>
          <a:ln w="9525">
            <a:noFill/>
            <a:round/>
            <a:headEnd/>
            <a:tailEnd/>
          </a:ln>
        </p:spPr>
        <p:txBody>
          <a:bodyPr lIns="90000" tIns="46800" rIns="90000" bIns="46800">
            <a:spAutoFit/>
          </a:bodyPr>
          <a:lstStyle/>
          <a:p>
            <a:pPr algn="ctr">
              <a:buClr>
                <a:srgbClr val="000000"/>
              </a:buClr>
              <a:buSzPct val="100000"/>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dirty="0">
                <a:solidFill>
                  <a:srgbClr val="000000"/>
                </a:solidFill>
              </a:rPr>
              <a:t/>
            </a:r>
            <a:br>
              <a:rPr lang="en-GB" sz="3600" dirty="0">
                <a:solidFill>
                  <a:srgbClr val="000000"/>
                </a:solidFill>
              </a:rPr>
            </a:br>
            <a:r>
              <a:rPr lang="en-GB" sz="3200" dirty="0">
                <a:solidFill>
                  <a:srgbClr val="000000"/>
                </a:solidFill>
              </a:rPr>
              <a:t>Stan wdrażania </a:t>
            </a:r>
            <a:br>
              <a:rPr lang="en-GB" sz="3200" dirty="0">
                <a:solidFill>
                  <a:srgbClr val="000000"/>
                </a:solidFill>
              </a:rPr>
            </a:br>
            <a:r>
              <a:rPr lang="en-GB" sz="3200" dirty="0">
                <a:solidFill>
                  <a:srgbClr val="000000"/>
                </a:solidFill>
              </a:rPr>
              <a:t>Programu </a:t>
            </a:r>
            <a:r>
              <a:rPr lang="en-GB" sz="3200" dirty="0" err="1">
                <a:solidFill>
                  <a:srgbClr val="000000"/>
                </a:solidFill>
              </a:rPr>
              <a:t>Operacyjnego</a:t>
            </a:r>
            <a:r>
              <a:rPr lang="en-GB" sz="3200" dirty="0">
                <a:solidFill>
                  <a:srgbClr val="000000"/>
                </a:solidFill>
              </a:rPr>
              <a:t> </a:t>
            </a:r>
            <a:r>
              <a:rPr lang="en-GB" sz="3200" dirty="0" err="1">
                <a:solidFill>
                  <a:srgbClr val="000000"/>
                </a:solidFill>
              </a:rPr>
              <a:t>Kapitał</a:t>
            </a:r>
            <a:r>
              <a:rPr lang="en-GB" sz="3200" dirty="0">
                <a:solidFill>
                  <a:srgbClr val="000000"/>
                </a:solidFill>
              </a:rPr>
              <a:t> </a:t>
            </a:r>
            <a:r>
              <a:rPr lang="en-GB" sz="3200" dirty="0" err="1">
                <a:solidFill>
                  <a:srgbClr val="000000"/>
                </a:solidFill>
              </a:rPr>
              <a:t>Ludzki</a:t>
            </a:r>
            <a:r>
              <a:rPr lang="en-GB" sz="3200" dirty="0">
                <a:solidFill>
                  <a:srgbClr val="000000"/>
                </a:solidFill>
              </a:rPr>
              <a:t/>
            </a:r>
            <a:br>
              <a:rPr lang="en-GB" sz="3200" dirty="0">
                <a:solidFill>
                  <a:srgbClr val="000000"/>
                </a:solidFill>
              </a:rPr>
            </a:br>
            <a:r>
              <a:rPr lang="en-GB" sz="3200" dirty="0">
                <a:solidFill>
                  <a:srgbClr val="000000"/>
                </a:solidFill>
              </a:rPr>
              <a:t>w </a:t>
            </a:r>
            <a:r>
              <a:rPr lang="en-GB" sz="3200" dirty="0" err="1">
                <a:solidFill>
                  <a:srgbClr val="000000"/>
                </a:solidFill>
              </a:rPr>
              <a:t>województwie</a:t>
            </a:r>
            <a:r>
              <a:rPr lang="en-GB" sz="3200" dirty="0">
                <a:solidFill>
                  <a:srgbClr val="000000"/>
                </a:solidFill>
              </a:rPr>
              <a:t> </a:t>
            </a:r>
            <a:r>
              <a:rPr lang="en-GB" sz="3200" dirty="0" err="1">
                <a:solidFill>
                  <a:srgbClr val="000000"/>
                </a:solidFill>
              </a:rPr>
              <a:t>zachodniopomorskim</a:t>
            </a:r>
            <a:r>
              <a:rPr lang="en-GB" sz="2400" i="1" dirty="0">
                <a:solidFill>
                  <a:srgbClr val="000000"/>
                </a:solidFill>
              </a:rPr>
              <a:t/>
            </a:r>
            <a:br>
              <a:rPr lang="en-GB" sz="2400" i="1" dirty="0">
                <a:solidFill>
                  <a:srgbClr val="000000"/>
                </a:solidFill>
              </a:rPr>
            </a:br>
            <a:r>
              <a:rPr lang="en-GB" sz="2400" i="1" dirty="0">
                <a:solidFill>
                  <a:srgbClr val="000000"/>
                </a:solidFill>
              </a:rPr>
              <a:t/>
            </a:r>
            <a:br>
              <a:rPr lang="en-GB" sz="2400" i="1" dirty="0">
                <a:solidFill>
                  <a:srgbClr val="000000"/>
                </a:solidFill>
              </a:rPr>
            </a:br>
            <a:r>
              <a:rPr lang="en-GB" sz="2400" i="1" dirty="0">
                <a:solidFill>
                  <a:srgbClr val="000000"/>
                </a:solidFill>
              </a:rPr>
              <a:t/>
            </a:r>
            <a:br>
              <a:rPr lang="en-GB" sz="2400" i="1" dirty="0">
                <a:solidFill>
                  <a:srgbClr val="000000"/>
                </a:solidFill>
              </a:rPr>
            </a:br>
            <a:r>
              <a:rPr lang="en-GB" sz="2400" i="1" dirty="0">
                <a:solidFill>
                  <a:srgbClr val="000000"/>
                </a:solidFill>
              </a:rPr>
              <a:t/>
            </a:r>
            <a:br>
              <a:rPr lang="en-GB" sz="2400" i="1" dirty="0">
                <a:solidFill>
                  <a:srgbClr val="000000"/>
                </a:solidFill>
              </a:rPr>
            </a:br>
            <a:r>
              <a:rPr lang="en-GB" i="1" dirty="0">
                <a:solidFill>
                  <a:srgbClr val="000000"/>
                </a:solidFill>
              </a:rPr>
              <a:t>Stan na dzień 3</a:t>
            </a:r>
            <a:r>
              <a:rPr lang="pl-PL" i="1" dirty="0">
                <a:solidFill>
                  <a:srgbClr val="000000"/>
                </a:solidFill>
              </a:rPr>
              <a:t>0</a:t>
            </a:r>
            <a:r>
              <a:rPr lang="en-GB" i="1" dirty="0">
                <a:solidFill>
                  <a:srgbClr val="000000"/>
                </a:solidFill>
              </a:rPr>
              <a:t>.0</a:t>
            </a:r>
            <a:r>
              <a:rPr lang="pl-PL" i="1" dirty="0">
                <a:solidFill>
                  <a:srgbClr val="000000"/>
                </a:solidFill>
              </a:rPr>
              <a:t>6</a:t>
            </a:r>
            <a:r>
              <a:rPr lang="en-GB" i="1" dirty="0">
                <a:solidFill>
                  <a:srgbClr val="000000"/>
                </a:solidFill>
              </a:rPr>
              <a:t>.2010 r.</a:t>
            </a:r>
            <a:r>
              <a:rPr lang="en-GB" sz="2400" i="1" dirty="0">
                <a:solidFill>
                  <a:srgbClr val="000000"/>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p:txBody>
          <a:bodyPr/>
          <a:lstStyle/>
          <a:p>
            <a:pPr marL="0" indent="0" algn="just">
              <a:buFontTx/>
              <a:buNone/>
            </a:pPr>
            <a:endParaRPr lang="pl-PL" b="1" smtClean="0">
              <a:latin typeface="Arial" charset="0"/>
            </a:endParaRPr>
          </a:p>
          <a:p>
            <a:pPr marL="0" indent="0" algn="just">
              <a:buFontTx/>
              <a:buNone/>
            </a:pPr>
            <a:endParaRPr lang="pl-PL" b="1" smtClean="0">
              <a:latin typeface="Arial" charset="0"/>
            </a:endParaRPr>
          </a:p>
          <a:p>
            <a:pPr marL="0" indent="0" algn="just">
              <a:buFontTx/>
              <a:buNone/>
            </a:pPr>
            <a:endParaRPr lang="pl-PL" b="1" smtClean="0">
              <a:latin typeface="Arial" charset="0"/>
            </a:endParaRPr>
          </a:p>
          <a:p>
            <a:pPr marL="0" indent="0" algn="ctr">
              <a:buFontTx/>
              <a:buNone/>
            </a:pPr>
            <a:r>
              <a:rPr lang="pl-PL" sz="1400" b="1" smtClean="0">
                <a:solidFill>
                  <a:srgbClr val="FF0000"/>
                </a:solidFill>
                <a:latin typeface="Arial" charset="0"/>
              </a:rPr>
              <a:t>Uwaga! </a:t>
            </a:r>
          </a:p>
          <a:p>
            <a:pPr marL="0" indent="0" algn="just">
              <a:buFontTx/>
              <a:buNone/>
            </a:pPr>
            <a:r>
              <a:rPr lang="pl-PL" sz="1400" b="1" smtClean="0">
                <a:latin typeface="Arial" charset="0"/>
              </a:rPr>
              <a:t>Wnioski </a:t>
            </a:r>
            <a:r>
              <a:rPr lang="pl-PL" sz="1400" b="1" u="sng" smtClean="0">
                <a:solidFill>
                  <a:srgbClr val="FF0000"/>
                </a:solidFill>
                <a:latin typeface="Arial" charset="0"/>
              </a:rPr>
              <a:t>nie umieszczone</a:t>
            </a:r>
            <a:r>
              <a:rPr lang="pl-PL" sz="1400" b="1" smtClean="0">
                <a:solidFill>
                  <a:srgbClr val="FF0000"/>
                </a:solidFill>
                <a:latin typeface="Arial" charset="0"/>
              </a:rPr>
              <a:t> </a:t>
            </a:r>
            <a:r>
              <a:rPr lang="pl-PL" sz="1400" b="1" smtClean="0">
                <a:latin typeface="Arial" charset="0"/>
              </a:rPr>
              <a:t>w kopertach (kartonach lub innych zabezpieczonych opakowaniach) oraz </a:t>
            </a:r>
            <a:r>
              <a:rPr lang="pl-PL" sz="1400" b="1" u="sng" smtClean="0">
                <a:solidFill>
                  <a:srgbClr val="FF0000"/>
                </a:solidFill>
                <a:latin typeface="Arial" charset="0"/>
              </a:rPr>
              <a:t>nieopisane</a:t>
            </a:r>
            <a:r>
              <a:rPr lang="pl-PL" sz="1400" b="1" smtClean="0">
                <a:latin typeface="Arial" charset="0"/>
              </a:rPr>
              <a:t> nie będą przyjmowane. Do jednej koperty można włożyć tylko jeden segregator z wnioskiem o dofinansowanie. </a:t>
            </a:r>
          </a:p>
          <a:p>
            <a:pPr marL="0" indent="0" algn="just">
              <a:buFontTx/>
              <a:buNone/>
            </a:pPr>
            <a:endParaRPr lang="pl-PL" sz="1400" b="1" smtClean="0">
              <a:latin typeface="Arial" charset="0"/>
            </a:endParaRPr>
          </a:p>
          <a:p>
            <a:pPr marL="0" indent="0" algn="just">
              <a:buFontTx/>
              <a:buNone/>
            </a:pPr>
            <a:r>
              <a:rPr lang="pl-PL" sz="1400" b="1" smtClean="0">
                <a:latin typeface="Arial" charset="0"/>
              </a:rPr>
              <a:t>Należy zwrócić uwagę, iż umieszczenie oryginału wniosku i jego kopii w osobnych kopertach spowoduje nieprawidłowe zarejestrowanie wniosku oraz odrzucenie </a:t>
            </a:r>
            <a:br>
              <a:rPr lang="pl-PL" sz="1400" b="1" smtClean="0">
                <a:latin typeface="Arial" charset="0"/>
              </a:rPr>
            </a:br>
            <a:r>
              <a:rPr lang="pl-PL" sz="1400" b="1" smtClean="0">
                <a:latin typeface="Arial" charset="0"/>
              </a:rPr>
              <a:t>go na ocenie formalnej z powodu złożenia w jednym egzemplarzu.</a:t>
            </a:r>
            <a:endParaRPr lang="pl-PL" sz="1400" smtClean="0">
              <a:latin typeface="Arial" charset="0"/>
            </a:endParaRPr>
          </a:p>
          <a:p>
            <a:pPr marL="0" indent="0" algn="just"/>
            <a:endParaRPr lang="pl-PL" smtClean="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ymbol zastępczy zawartości 2"/>
          <p:cNvSpPr>
            <a:spLocks noGrp="1"/>
          </p:cNvSpPr>
          <p:nvPr>
            <p:ph idx="1"/>
          </p:nvPr>
        </p:nvSpPr>
        <p:spPr>
          <a:xfrm>
            <a:off x="468313" y="1700213"/>
            <a:ext cx="8229600" cy="3429000"/>
          </a:xfrm>
        </p:spPr>
        <p:txBody>
          <a:bodyPr/>
          <a:lstStyle/>
          <a:p>
            <a:pPr marL="0" indent="0" algn="just" eaLnBrk="1" hangingPunct="1">
              <a:buFontTx/>
              <a:buNone/>
            </a:pPr>
            <a:r>
              <a:rPr lang="pl-PL" sz="1400" b="1" smtClean="0">
                <a:latin typeface="Arial" charset="0"/>
              </a:rPr>
              <a:t>WUP w Szczecinie w trakcie oceny wniosku posiłkuje się, oprócz dokumentów wchodzących </a:t>
            </a:r>
            <a:br>
              <a:rPr lang="pl-PL" sz="1400" b="1" smtClean="0">
                <a:latin typeface="Arial" charset="0"/>
              </a:rPr>
            </a:br>
            <a:r>
              <a:rPr lang="pl-PL" sz="1400" b="1" smtClean="0">
                <a:latin typeface="Arial" charset="0"/>
              </a:rPr>
              <a:t>w skład systemu realizacji PO KL, </a:t>
            </a:r>
            <a:r>
              <a:rPr lang="pl-PL" sz="1400" b="1" i="1" smtClean="0">
                <a:solidFill>
                  <a:srgbClr val="0070C0"/>
                </a:solidFill>
                <a:latin typeface="Arial" charset="0"/>
              </a:rPr>
              <a:t>Podręcznikiem przygotowania wniosków o dofinansowanie projektów w ramach Programu Operacyjnego Kapitał Ludzki.</a:t>
            </a:r>
          </a:p>
          <a:p>
            <a:pPr marL="0" indent="0" algn="just" eaLnBrk="1" hangingPunct="1">
              <a:buFontTx/>
              <a:buNone/>
            </a:pPr>
            <a:endParaRPr lang="pl-PL" sz="1400" smtClean="0">
              <a:solidFill>
                <a:srgbClr val="FFC000"/>
              </a:solidFill>
              <a:latin typeface="Arial" charset="0"/>
            </a:endParaRPr>
          </a:p>
          <a:p>
            <a:pPr marL="0" indent="0" algn="just" eaLnBrk="1" hangingPunct="1">
              <a:buFontTx/>
              <a:buNone/>
            </a:pPr>
            <a:r>
              <a:rPr lang="pl-PL" sz="1400" smtClean="0">
                <a:solidFill>
                  <a:srgbClr val="FF0000"/>
                </a:solidFill>
                <a:latin typeface="Arial" charset="0"/>
              </a:rPr>
              <a:t>       Dokumenty do pobrania na stronie </a:t>
            </a:r>
            <a:r>
              <a:rPr lang="pl-PL" sz="1400" smtClean="0">
                <a:solidFill>
                  <a:srgbClr val="FFC000"/>
                </a:solidFill>
                <a:latin typeface="Arial" charset="0"/>
                <a:hlinkClick r:id="rId3"/>
              </a:rPr>
              <a:t>www.pokl.wup.pl/pliki</a:t>
            </a:r>
            <a:endParaRPr lang="pl-PL" sz="1400" smtClean="0">
              <a:solidFill>
                <a:srgbClr val="FFC000"/>
              </a:solidFill>
              <a:latin typeface="Arial" charset="0"/>
            </a:endParaRPr>
          </a:p>
          <a:p>
            <a:pPr marL="0" indent="0" algn="just" eaLnBrk="1" hangingPunct="1">
              <a:buFontTx/>
              <a:buNone/>
            </a:pPr>
            <a:endParaRPr lang="pl-PL" sz="1400" smtClean="0">
              <a:solidFill>
                <a:srgbClr val="FFC000"/>
              </a:solidFill>
              <a:latin typeface="Arial" charset="0"/>
            </a:endParaRPr>
          </a:p>
          <a:p>
            <a:pPr marL="400050" lvl="1" indent="0" algn="just" eaLnBrk="1" hangingPunct="1">
              <a:buFontTx/>
              <a:buNone/>
            </a:pPr>
            <a:r>
              <a:rPr lang="pl-PL" sz="1400" b="1" smtClean="0">
                <a:latin typeface="Arial" charset="0"/>
              </a:rPr>
              <a:t>W celu sprawdzenia, czy wniosek jest poprawny pod względem formalnym zaleca się użycie </a:t>
            </a:r>
            <a:r>
              <a:rPr lang="pl-PL" sz="1400" b="1" i="1" smtClean="0">
                <a:solidFill>
                  <a:srgbClr val="0070C0"/>
                </a:solidFill>
                <a:latin typeface="Arial" charset="0"/>
              </a:rPr>
              <a:t>Listy sprawdzającej dla wnioskodawcy</a:t>
            </a:r>
            <a:r>
              <a:rPr lang="pl-PL" sz="1400" b="1" smtClean="0">
                <a:latin typeface="Arial" charset="0"/>
              </a:rPr>
              <a:t>, będącej załącznikiem do Dokumentacji konkursowej. </a:t>
            </a:r>
          </a:p>
          <a:p>
            <a:pPr marL="400050" lvl="1" indent="0" algn="just" eaLnBrk="1" hangingPunct="1">
              <a:buFontTx/>
              <a:buNone/>
            </a:pPr>
            <a:endParaRPr lang="pl-PL" sz="1400" b="1" smtClean="0">
              <a:solidFill>
                <a:srgbClr val="FF0000"/>
              </a:solidFill>
              <a:latin typeface="Arial" charset="0"/>
            </a:endParaRPr>
          </a:p>
          <a:p>
            <a:pPr marL="400050" lvl="1" indent="0" algn="just" eaLnBrk="1" hangingPunct="1">
              <a:buFontTx/>
              <a:buNone/>
            </a:pPr>
            <a:r>
              <a:rPr lang="pl-PL" sz="1400" smtClean="0">
                <a:solidFill>
                  <a:srgbClr val="FF0000"/>
                </a:solidFill>
                <a:latin typeface="Arial" charset="0"/>
              </a:rPr>
              <a:t>Dokument</a:t>
            </a:r>
            <a:r>
              <a:rPr lang="pl-PL" sz="1400" b="1" smtClean="0">
                <a:solidFill>
                  <a:srgbClr val="FF0000"/>
                </a:solidFill>
                <a:latin typeface="Arial" charset="0"/>
              </a:rPr>
              <a:t> </a:t>
            </a:r>
            <a:r>
              <a:rPr lang="pl-PL" sz="1400" smtClean="0">
                <a:solidFill>
                  <a:srgbClr val="FF0000"/>
                </a:solidFill>
                <a:latin typeface="Arial" charset="0"/>
              </a:rPr>
              <a:t>jest dostępny w ramach załączników do dokumentacji </a:t>
            </a:r>
            <a:r>
              <a:rPr lang="pl-PL" sz="1400" b="1" smtClean="0">
                <a:solidFill>
                  <a:srgbClr val="FF0000"/>
                </a:solidFill>
                <a:latin typeface="Arial" charset="0"/>
              </a:rPr>
              <a:t>(załącznik nr 5.5.1)</a:t>
            </a:r>
            <a:endParaRPr lang="pl-PL" sz="1400" b="1" smtClean="0">
              <a:latin typeface="Arial" charset="0"/>
            </a:endParaRPr>
          </a:p>
          <a:p>
            <a:pPr marL="0" indent="0" algn="just" eaLnBrk="1" hangingPunct="1">
              <a:buFontTx/>
              <a:buNone/>
            </a:pPr>
            <a:endParaRPr lang="pl-PL" smtClean="0">
              <a:solidFill>
                <a:srgbClr val="FFC000"/>
              </a:solidFill>
              <a:latin typeface="Arial" charset="0"/>
            </a:endParaRPr>
          </a:p>
          <a:p>
            <a:pPr marL="0" indent="0" algn="just" eaLnBrk="1" hangingPunct="1">
              <a:buFontTx/>
              <a:buNone/>
            </a:pPr>
            <a:endParaRPr lang="pl-PL" b="1" smtClean="0">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ymbol zastępczy zawartości 2"/>
          <p:cNvSpPr>
            <a:spLocks noGrp="1"/>
          </p:cNvSpPr>
          <p:nvPr>
            <p:ph idx="1"/>
          </p:nvPr>
        </p:nvSpPr>
        <p:spPr/>
        <p:txBody>
          <a:bodyPr/>
          <a:lstStyle/>
          <a:p>
            <a:pPr algn="just"/>
            <a:endParaRPr lang="pl-PL" smtClean="0">
              <a:latin typeface="Arial" charset="0"/>
            </a:endParaRPr>
          </a:p>
          <a:p>
            <a:pPr algn="just"/>
            <a:endParaRPr lang="pl-PL" smtClean="0">
              <a:latin typeface="Arial" charset="0"/>
            </a:endParaRPr>
          </a:p>
          <a:p>
            <a:pPr algn="just">
              <a:buFontTx/>
              <a:buNone/>
            </a:pPr>
            <a:r>
              <a:rPr lang="pl-PL" b="1" smtClean="0">
                <a:latin typeface="Arial" charset="0"/>
              </a:rPr>
              <a:t>	</a:t>
            </a:r>
            <a:r>
              <a:rPr lang="pl-PL" sz="1400" b="1" smtClean="0">
                <a:latin typeface="Arial" charset="0"/>
              </a:rPr>
              <a:t>Należy zwrócić szczególną uwagę na </a:t>
            </a:r>
            <a:r>
              <a:rPr lang="pl-PL" sz="1400" b="1" smtClean="0">
                <a:solidFill>
                  <a:srgbClr val="FF0000"/>
                </a:solidFill>
                <a:latin typeface="Arial" charset="0"/>
              </a:rPr>
              <a:t>wskazanie we wniosku rezultatów </a:t>
            </a:r>
            <a:r>
              <a:rPr lang="pl-PL" sz="1400" b="1" smtClean="0">
                <a:latin typeface="Arial" charset="0"/>
              </a:rPr>
              <a:t>projektów, </a:t>
            </a:r>
            <a:r>
              <a:rPr lang="pl-PL" sz="1400" smtClean="0">
                <a:latin typeface="Arial" charset="0"/>
              </a:rPr>
              <a:t>gdyż mają one </a:t>
            </a:r>
            <a:r>
              <a:rPr lang="pl-PL" sz="1400" b="1" smtClean="0">
                <a:solidFill>
                  <a:srgbClr val="FF0000"/>
                </a:solidFill>
                <a:latin typeface="Arial" charset="0"/>
              </a:rPr>
              <a:t>decydujący wpływ na jego ocenę</a:t>
            </a:r>
            <a:r>
              <a:rPr lang="pl-PL" sz="1400" b="1" smtClean="0">
                <a:latin typeface="Arial" charset="0"/>
              </a:rPr>
              <a:t> </a:t>
            </a:r>
            <a:r>
              <a:rPr lang="pl-PL" sz="1400" smtClean="0">
                <a:latin typeface="Arial" charset="0"/>
              </a:rPr>
              <a:t>(można za nie uzyskać do 25 punktów). Dodatkowo w przypadku, gdy dwa projekty uzyskają taką samą liczbę punktów podczas oceny merytorycznej - o pozycji na liście rankingowej, w pierwszej kolejności, zdecyduje liczba punktów uzyskana </a:t>
            </a:r>
            <a:br>
              <a:rPr lang="pl-PL" sz="1400" smtClean="0">
                <a:latin typeface="Arial" charset="0"/>
              </a:rPr>
            </a:br>
            <a:r>
              <a:rPr lang="pl-PL" sz="1400" smtClean="0">
                <a:latin typeface="Arial" charset="0"/>
              </a:rPr>
              <a:t>za rezultaty projektu. </a:t>
            </a:r>
          </a:p>
          <a:p>
            <a:pPr algn="just">
              <a:buFontTx/>
              <a:buNone/>
            </a:pPr>
            <a:endParaRPr lang="pl-PL" sz="1400" smtClean="0">
              <a:latin typeface="Arial" charset="0"/>
            </a:endParaRPr>
          </a:p>
          <a:p>
            <a:pPr algn="just">
              <a:buFontTx/>
              <a:buNone/>
            </a:pPr>
            <a:r>
              <a:rPr lang="pl-PL" sz="1400" smtClean="0">
                <a:latin typeface="Arial" charset="0"/>
              </a:rPr>
              <a:t> 	Przy wyznaczaniu rezultatów projektu pomocnym może być </a:t>
            </a:r>
            <a:r>
              <a:rPr lang="pl-PL" sz="1400" i="1" smtClean="0">
                <a:latin typeface="Arial" charset="0"/>
              </a:rPr>
              <a:t>Podręcznik przygotowania wniosków o dofinansowanie projektów w ramach PO KL oraz Instrukcja do wniosku o dofinansowanie.</a:t>
            </a:r>
            <a:endParaRPr lang="pl-PL" sz="1400" smtClean="0">
              <a:latin typeface="Arial" charset="0"/>
            </a:endParaRPr>
          </a:p>
          <a:p>
            <a:pPr algn="just">
              <a:buFontTx/>
              <a:buNone/>
            </a:pPr>
            <a:endParaRPr lang="pl-PL" sz="1400" smtClean="0">
              <a:latin typeface="Arial" charset="0"/>
            </a:endParaRPr>
          </a:p>
          <a:p>
            <a:pPr algn="just">
              <a:buFontTx/>
              <a:buNone/>
            </a:pPr>
            <a:r>
              <a:rPr lang="pl-PL" sz="1400" smtClean="0">
                <a:solidFill>
                  <a:srgbClr val="FF0000"/>
                </a:solidFill>
                <a:latin typeface="Arial" charset="0"/>
              </a:rPr>
              <a:t>       Dokumenty do pobrania na stronie </a:t>
            </a:r>
            <a:r>
              <a:rPr lang="pl-PL" sz="1400" smtClean="0">
                <a:solidFill>
                  <a:srgbClr val="FFC000"/>
                </a:solidFill>
                <a:latin typeface="Arial" charset="0"/>
                <a:hlinkClick r:id="rId3"/>
              </a:rPr>
              <a:t>www.pokl.wup.pl/pliki</a:t>
            </a:r>
            <a:endParaRPr lang="pl-PL" sz="1400" smtClean="0">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ymbol zastępczy zawartości 2"/>
          <p:cNvSpPr>
            <a:spLocks noGrp="1"/>
          </p:cNvSpPr>
          <p:nvPr>
            <p:ph idx="1"/>
          </p:nvPr>
        </p:nvSpPr>
        <p:spPr>
          <a:xfrm>
            <a:off x="457200" y="1214438"/>
            <a:ext cx="8229600" cy="4911725"/>
          </a:xfrm>
        </p:spPr>
        <p:txBody>
          <a:bodyPr/>
          <a:lstStyle/>
          <a:p>
            <a:pPr marL="0" indent="0" algn="ctr">
              <a:buFontTx/>
              <a:buNone/>
            </a:pPr>
            <a:endParaRPr lang="pl-PL" sz="1400" dirty="0" smtClean="0">
              <a:latin typeface="Arial" charset="0"/>
            </a:endParaRPr>
          </a:p>
          <a:p>
            <a:pPr marL="0" indent="0" algn="ctr">
              <a:buFontTx/>
              <a:buNone/>
            </a:pPr>
            <a:endParaRPr lang="pl-PL" sz="1400" dirty="0" smtClean="0">
              <a:latin typeface="Arial" charset="0"/>
            </a:endParaRPr>
          </a:p>
          <a:p>
            <a:pPr marL="0" indent="0" algn="ctr">
              <a:buFontTx/>
              <a:buNone/>
            </a:pPr>
            <a:endParaRPr lang="pl-PL" sz="1400" dirty="0" smtClean="0">
              <a:latin typeface="Arial" charset="0"/>
            </a:endParaRPr>
          </a:p>
          <a:p>
            <a:pPr marL="0" indent="0" algn="just">
              <a:buFontTx/>
              <a:buNone/>
            </a:pPr>
            <a:r>
              <a:rPr lang="pl-PL" sz="1400" dirty="0" smtClean="0">
                <a:latin typeface="Arial" charset="0"/>
              </a:rPr>
              <a:t>W ramach konkursu </a:t>
            </a:r>
            <a:r>
              <a:rPr lang="pl-PL" sz="1400" b="1" dirty="0" smtClean="0">
                <a:solidFill>
                  <a:srgbClr val="FF0000"/>
                </a:solidFill>
                <a:latin typeface="Arial" charset="0"/>
              </a:rPr>
              <a:t>1/9.5/10 </a:t>
            </a:r>
            <a:r>
              <a:rPr lang="pl-PL" sz="1400" b="1" u="sng" dirty="0" smtClean="0">
                <a:latin typeface="Arial" charset="0"/>
              </a:rPr>
              <a:t>nie przewiduje się</a:t>
            </a:r>
            <a:r>
              <a:rPr lang="pl-PL" sz="1400" dirty="0" smtClean="0">
                <a:latin typeface="Arial" charset="0"/>
              </a:rPr>
              <a:t> możliwości realizacji:</a:t>
            </a:r>
          </a:p>
          <a:p>
            <a:pPr marL="0" indent="0" algn="just"/>
            <a:r>
              <a:rPr lang="pl-PL" sz="1400" dirty="0" smtClean="0">
                <a:solidFill>
                  <a:srgbClr val="FF0000"/>
                </a:solidFill>
                <a:latin typeface="Arial" charset="0"/>
              </a:rPr>
              <a:t> </a:t>
            </a:r>
            <a:r>
              <a:rPr lang="pl-PL" sz="1400" b="1" dirty="0" smtClean="0">
                <a:solidFill>
                  <a:srgbClr val="FF0000"/>
                </a:solidFill>
                <a:latin typeface="Arial" charset="0"/>
              </a:rPr>
              <a:t>projektów innowacyjnych; </a:t>
            </a:r>
            <a:endParaRPr lang="pl-PL" sz="1400" dirty="0" smtClean="0">
              <a:solidFill>
                <a:srgbClr val="FF0000"/>
              </a:solidFill>
              <a:latin typeface="Arial" charset="0"/>
            </a:endParaRPr>
          </a:p>
          <a:p>
            <a:pPr marL="0" indent="0" algn="just"/>
            <a:r>
              <a:rPr lang="pl-PL" sz="1400" b="1" dirty="0" smtClean="0">
                <a:solidFill>
                  <a:srgbClr val="FF0000"/>
                </a:solidFill>
                <a:latin typeface="Arial" charset="0"/>
              </a:rPr>
              <a:t> współpracy ponadnarodowej</a:t>
            </a:r>
            <a:r>
              <a:rPr lang="pl-PL" sz="1400" dirty="0" smtClean="0">
                <a:solidFill>
                  <a:srgbClr val="FF0000"/>
                </a:solidFill>
                <a:latin typeface="Arial" charset="0"/>
              </a:rPr>
              <a:t> oraz </a:t>
            </a:r>
          </a:p>
          <a:p>
            <a:pPr marL="0" indent="0" algn="just"/>
            <a:r>
              <a:rPr lang="pl-PL" sz="1400" b="1" dirty="0" smtClean="0">
                <a:solidFill>
                  <a:srgbClr val="FF0000"/>
                </a:solidFill>
                <a:latin typeface="Arial" charset="0"/>
              </a:rPr>
              <a:t> projektów z komponentem ponadnarodowym zaplanowanym do realizacji na etapie opracowania wniosku o dofinansowanie.</a:t>
            </a:r>
          </a:p>
          <a:p>
            <a:pPr marL="0" indent="0" algn="just">
              <a:buFontTx/>
              <a:buNone/>
            </a:pPr>
            <a:endParaRPr lang="pl-PL" sz="1400" dirty="0" smtClean="0">
              <a:latin typeface="Arial" charset="0"/>
            </a:endParaRPr>
          </a:p>
          <a:p>
            <a:pPr marL="0" indent="0" algn="just">
              <a:buFontTx/>
              <a:buNone/>
            </a:pPr>
            <a:endParaRPr lang="pl-PL" sz="1400" dirty="0" smtClean="0">
              <a:latin typeface="Arial" charset="0"/>
            </a:endParaRPr>
          </a:p>
          <a:p>
            <a:pPr marL="0" indent="0" algn="just">
              <a:buFontTx/>
              <a:buNone/>
            </a:pPr>
            <a:endParaRPr lang="pl-PL" sz="1400" dirty="0" smtClean="0">
              <a:latin typeface="Arial" charset="0"/>
            </a:endParaRPr>
          </a:p>
          <a:p>
            <a:pPr marL="0" indent="0" algn="just">
              <a:buFontTx/>
              <a:buNone/>
            </a:pPr>
            <a:r>
              <a:rPr lang="pl-PL" sz="1400" b="1" dirty="0" smtClean="0">
                <a:solidFill>
                  <a:srgbClr val="FF0000"/>
                </a:solidFill>
                <a:latin typeface="Arial" charset="0"/>
              </a:rPr>
              <a:t>Uwaga!</a:t>
            </a:r>
          </a:p>
          <a:p>
            <a:pPr marL="0" indent="0" algn="just">
              <a:buFontTx/>
              <a:buNone/>
            </a:pPr>
            <a:r>
              <a:rPr lang="pl-PL" sz="1400" b="1" dirty="0" smtClean="0">
                <a:latin typeface="Arial" charset="0"/>
              </a:rPr>
              <a:t>	Jeśli projektodawca wypełniając wniosek o dofinansowanie zaznaczy (poprzez 	zaznaczenie „tak” w polach 1.10, 1.11, 1.12), że projekt ma charakter 	ponadnarodowy, innowacyjny bądź jest projektem z komponentem 	ponadnarodowym, 	to zostanie on odrzucony podczas oceny formalnej.</a:t>
            </a:r>
            <a:endParaRPr lang="pl-PL" sz="1400" dirty="0" smtClean="0">
              <a:latin typeface="Arial" charset="0"/>
            </a:endParaRPr>
          </a:p>
          <a:p>
            <a:pPr marL="0" indent="0">
              <a:buFontTx/>
              <a:buNone/>
            </a:pPr>
            <a:endParaRPr lang="pl-PL" sz="1400" dirty="0" smtClean="0">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4294967295"/>
          </p:nvPr>
        </p:nvSpPr>
        <p:spPr>
          <a:xfrm>
            <a:off x="457200" y="1143000"/>
            <a:ext cx="8229600" cy="4983163"/>
          </a:xfrm>
        </p:spPr>
        <p:txBody>
          <a:bodyPr/>
          <a:lstStyle/>
          <a:p>
            <a:pPr>
              <a:buFontTx/>
              <a:buNone/>
              <a:defRPr/>
            </a:pPr>
            <a:r>
              <a:rPr lang="pl-PL" b="1" dirty="0" smtClean="0">
                <a:latin typeface="+mj-lt"/>
              </a:rPr>
              <a:t>	</a:t>
            </a:r>
            <a:r>
              <a:rPr lang="pl-PL" sz="2800" b="1" dirty="0" smtClean="0">
                <a:latin typeface="+mj-lt"/>
              </a:rPr>
              <a:t>	</a:t>
            </a:r>
            <a:r>
              <a:rPr lang="pl-PL" sz="1400" b="1" dirty="0" smtClean="0">
                <a:latin typeface="+mj-lt"/>
              </a:rPr>
              <a:t>	   	</a:t>
            </a:r>
            <a:r>
              <a:rPr lang="pl-PL" sz="1800" b="1" dirty="0" smtClean="0">
                <a:latin typeface="+mj-lt"/>
              </a:rPr>
              <a:t>Zarządzanie Projektem</a:t>
            </a:r>
          </a:p>
          <a:p>
            <a:pPr algn="just">
              <a:buFontTx/>
              <a:buNone/>
              <a:defRPr/>
            </a:pPr>
            <a:r>
              <a:rPr lang="pl-PL" sz="1400" dirty="0" smtClean="0">
                <a:latin typeface="+mj-lt"/>
              </a:rPr>
              <a:t>	W budżecie projektu obowiązkowe jest wykazanie zadania odnoszącego </a:t>
            </a:r>
            <a:br>
              <a:rPr lang="pl-PL" sz="1400" dirty="0" smtClean="0">
                <a:latin typeface="+mj-lt"/>
              </a:rPr>
            </a:br>
            <a:r>
              <a:rPr lang="pl-PL" sz="1400" dirty="0" smtClean="0">
                <a:latin typeface="+mj-lt"/>
              </a:rPr>
              <a:t>się do zarządzania projektem, o ile projektodawca planuje ponosić wydatki w tym zakresie. </a:t>
            </a:r>
          </a:p>
          <a:p>
            <a:pPr algn="just">
              <a:buFontTx/>
              <a:buNone/>
              <a:defRPr/>
            </a:pPr>
            <a:endParaRPr lang="pl-PL" sz="1400" dirty="0" smtClean="0">
              <a:latin typeface="+mj-lt"/>
            </a:endParaRPr>
          </a:p>
          <a:p>
            <a:pPr algn="just">
              <a:buFontTx/>
              <a:buNone/>
              <a:defRPr/>
            </a:pPr>
            <a:r>
              <a:rPr lang="pl-PL" sz="1400" dirty="0" smtClean="0">
                <a:latin typeface="+mj-lt"/>
              </a:rPr>
              <a:t>	</a:t>
            </a:r>
            <a:r>
              <a:rPr lang="pl-PL" sz="1400" b="1" u="sng" dirty="0" smtClean="0">
                <a:latin typeface="+mj-lt"/>
              </a:rPr>
              <a:t>W zadaniu tym powinny być uwzględniane w szczególności koszty:</a:t>
            </a:r>
          </a:p>
          <a:p>
            <a:pPr algn="just">
              <a:defRPr/>
            </a:pPr>
            <a:endParaRPr lang="pl-PL" sz="1400" dirty="0" smtClean="0">
              <a:latin typeface="+mj-lt"/>
            </a:endParaRPr>
          </a:p>
          <a:p>
            <a:pPr algn="just">
              <a:defRPr/>
            </a:pPr>
            <a:r>
              <a:rPr lang="pl-PL" sz="1400" dirty="0" smtClean="0">
                <a:latin typeface="+mj-lt"/>
              </a:rPr>
              <a:t>wynagrodzenia koordynatora/kierownika projektu lub innej osoby mającej za zadanie koordynowanie lub zarządzanie projektem;</a:t>
            </a:r>
          </a:p>
          <a:p>
            <a:pPr algn="just">
              <a:defRPr/>
            </a:pPr>
            <a:r>
              <a:rPr lang="pl-PL" sz="1400" dirty="0" smtClean="0">
                <a:latin typeface="+mj-lt"/>
              </a:rPr>
              <a:t>wynagrodzenia innego personelu bezpośrednio zaangażowanego w zarządzanie projektem </a:t>
            </a:r>
            <a:br>
              <a:rPr lang="pl-PL" sz="1400" dirty="0" smtClean="0">
                <a:latin typeface="+mj-lt"/>
              </a:rPr>
            </a:br>
            <a:r>
              <a:rPr lang="pl-PL" sz="1400" dirty="0" smtClean="0">
                <a:latin typeface="+mj-lt"/>
              </a:rPr>
              <a:t>o ile jego zatrudnienie jest niezbędne dla realizacji projektu, np. specjalista ds. zamówień publicznych, pracownik ds. obsługi finansowej projektu (o ile nie wykonuje on zadań związanych </a:t>
            </a:r>
            <a:br>
              <a:rPr lang="pl-PL" sz="1400" dirty="0" smtClean="0">
                <a:latin typeface="+mj-lt"/>
              </a:rPr>
            </a:br>
            <a:r>
              <a:rPr lang="pl-PL" sz="1400" dirty="0" smtClean="0">
                <a:latin typeface="+mj-lt"/>
              </a:rPr>
              <a:t>z obsługą finansową podstawowej działalnością beneficjenta), pracownik ds. monitorowania projektu itp.; </a:t>
            </a:r>
          </a:p>
          <a:p>
            <a:pPr algn="just">
              <a:defRPr/>
            </a:pPr>
            <a:r>
              <a:rPr lang="pl-PL" sz="1400" dirty="0" smtClean="0">
                <a:latin typeface="+mj-lt"/>
              </a:rPr>
              <a:t>związane z otworzeniem i prowadzeniem rachunku bankowego;</a:t>
            </a:r>
          </a:p>
          <a:p>
            <a:pPr algn="just">
              <a:defRPr/>
            </a:pPr>
            <a:r>
              <a:rPr lang="pl-PL" sz="1400" dirty="0" smtClean="0">
                <a:latin typeface="+mj-lt"/>
              </a:rPr>
              <a:t>związane z ustanowieniem zabezpieczeń prawidłowej realizacji umowy; </a:t>
            </a:r>
          </a:p>
          <a:p>
            <a:pPr algn="just">
              <a:buFontTx/>
              <a:buNone/>
              <a:defRPr/>
            </a:pPr>
            <a:endParaRPr lang="pl-PL" sz="1400" dirty="0" smtClean="0">
              <a:latin typeface="Arial"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zawartości 2"/>
          <p:cNvSpPr>
            <a:spLocks noGrp="1"/>
          </p:cNvSpPr>
          <p:nvPr>
            <p:ph idx="4294967295"/>
          </p:nvPr>
        </p:nvSpPr>
        <p:spPr>
          <a:xfrm>
            <a:off x="395288" y="1285875"/>
            <a:ext cx="8229600" cy="4929188"/>
          </a:xfrm>
        </p:spPr>
        <p:txBody>
          <a:bodyPr/>
          <a:lstStyle/>
          <a:p>
            <a:pPr algn="just">
              <a:buFontTx/>
              <a:buNone/>
            </a:pPr>
            <a:r>
              <a:rPr lang="pl-PL" sz="1400" smtClean="0">
                <a:latin typeface="Arial" charset="0"/>
              </a:rPr>
              <a:t>c.d.:</a:t>
            </a:r>
          </a:p>
          <a:p>
            <a:pPr algn="just"/>
            <a:r>
              <a:rPr lang="pl-PL" sz="1400" smtClean="0">
                <a:latin typeface="Arial" charset="0"/>
              </a:rPr>
              <a:t>zakupu lub amortyzacji sprzętu lub wartości niematerialnych i prawnych niezbędnych </a:t>
            </a:r>
            <a:br>
              <a:rPr lang="pl-PL" sz="1400" smtClean="0">
                <a:latin typeface="Arial" charset="0"/>
              </a:rPr>
            </a:br>
            <a:r>
              <a:rPr lang="pl-PL" sz="1400" smtClean="0">
                <a:latin typeface="Arial" charset="0"/>
              </a:rPr>
              <a:t>do zarządzania projektem;</a:t>
            </a:r>
          </a:p>
          <a:p>
            <a:pPr algn="just"/>
            <a:r>
              <a:rPr lang="pl-PL" sz="1400" smtClean="0">
                <a:latin typeface="Arial" charset="0"/>
              </a:rPr>
              <a:t>działań informacyjno-promocyjnych związanych z realizacją projektu (np. zakup materiałów promocyjnych i informacyjnych, zakup ogłoszeń prasowych);</a:t>
            </a:r>
          </a:p>
          <a:p>
            <a:pPr algn="just"/>
            <a:r>
              <a:rPr lang="pl-PL" sz="1400" smtClean="0">
                <a:latin typeface="Arial" charset="0"/>
              </a:rPr>
              <a:t>ewaluacji projektu;</a:t>
            </a:r>
          </a:p>
          <a:p>
            <a:pPr algn="just"/>
            <a:r>
              <a:rPr lang="pl-PL" sz="1400" smtClean="0">
                <a:latin typeface="Arial" charset="0"/>
              </a:rPr>
              <a:t>inne – o ile są bezpośrednio związane z koordynacją i zarządzaniem projektem.	</a:t>
            </a:r>
          </a:p>
          <a:p>
            <a:pPr algn="just"/>
            <a:endParaRPr lang="pl-PL" sz="1400" smtClean="0">
              <a:latin typeface="Arial" charset="0"/>
            </a:endParaRPr>
          </a:p>
          <a:p>
            <a:pPr algn="just">
              <a:buFontTx/>
              <a:buNone/>
            </a:pPr>
            <a:r>
              <a:rPr lang="pl-PL" sz="1400" smtClean="0">
                <a:latin typeface="Arial" charset="0"/>
              </a:rPr>
              <a:t>	Wydatki związane z wynagrodzeniem  osób, które wykonują więcej niż jedno zadanie/funkcję </a:t>
            </a:r>
            <a:br>
              <a:rPr lang="pl-PL" sz="1400" smtClean="0">
                <a:latin typeface="Arial" charset="0"/>
              </a:rPr>
            </a:br>
            <a:r>
              <a:rPr lang="pl-PL" sz="1400" smtClean="0">
                <a:latin typeface="Arial" charset="0"/>
              </a:rPr>
              <a:t>w ramach projektu lub są zatrudnione w więcej niż jednym projekcie, mogą być uznane </a:t>
            </a:r>
            <a:br>
              <a:rPr lang="pl-PL" sz="1400" smtClean="0">
                <a:latin typeface="Arial" charset="0"/>
              </a:rPr>
            </a:br>
            <a:r>
              <a:rPr lang="pl-PL" sz="1400" smtClean="0">
                <a:latin typeface="Arial" charset="0"/>
              </a:rPr>
              <a:t>za kwalifikowane, o ile obciążenie wynikające z wykonywania danego zadania /funkcji nie wyklucza możliwości prawidłowej i efektywnej realizacji pozostałych zadań/funkcji powierzonych danej osobie. Beneficjent może zostać zobowiązany przez podmiot będący stroną umowy </a:t>
            </a:r>
            <a:br>
              <a:rPr lang="pl-PL" sz="1400" smtClean="0">
                <a:latin typeface="Arial" charset="0"/>
              </a:rPr>
            </a:br>
            <a:r>
              <a:rPr lang="pl-PL" sz="1400" smtClean="0">
                <a:latin typeface="Arial" charset="0"/>
              </a:rPr>
              <a:t>do przedstawienia odpowiednich informacji dotyczących zatrudnienia personelu w projekcie. </a:t>
            </a:r>
            <a:br>
              <a:rPr lang="pl-PL" sz="1400" smtClean="0">
                <a:latin typeface="Arial" charset="0"/>
              </a:rPr>
            </a:br>
            <a:r>
              <a:rPr lang="pl-PL" sz="1400" smtClean="0">
                <a:latin typeface="Arial" charset="0"/>
              </a:rPr>
              <a:t>W związku z wątpliwościami dotyczącymi prawidłowej i efektywnej realizacji powierzonych funkcji oraz podwójnego finansowania, nie jest zatem zasadnym stosowanie rozwiązań, w których członkowie zespołu zarządzającego wykonują równocześnie inne zadania merytoryczne </a:t>
            </a:r>
            <a:br>
              <a:rPr lang="pl-PL" sz="1400" smtClean="0">
                <a:latin typeface="Arial" charset="0"/>
              </a:rPr>
            </a:br>
            <a:r>
              <a:rPr lang="pl-PL" sz="1400" smtClean="0">
                <a:latin typeface="Arial" charset="0"/>
              </a:rPr>
              <a:t>w projekcie na podstawie odrębnych umów, czy też w których personel projektu zatrudniany jest do zadań okresowych (np. rekrutacja) lub cyklicznych (np. przygotowania wniosków o płatność) na okres dłuższy niż bezpośrednio wynika ze zlecanych zadań.    	</a:t>
            </a:r>
          </a:p>
          <a:p>
            <a:pPr algn="just">
              <a:buFontTx/>
              <a:buNone/>
            </a:pPr>
            <a:endParaRPr lang="pl-PL" smtClean="0">
              <a:latin typeface="Arial"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ymbol zastępczy zawartości 2"/>
          <p:cNvSpPr>
            <a:spLocks noGrp="1"/>
          </p:cNvSpPr>
          <p:nvPr>
            <p:ph idx="1"/>
          </p:nvPr>
        </p:nvSpPr>
        <p:spPr>
          <a:xfrm>
            <a:off x="395288" y="981075"/>
            <a:ext cx="8229600" cy="5143500"/>
          </a:xfrm>
        </p:spPr>
        <p:txBody>
          <a:bodyPr/>
          <a:lstStyle/>
          <a:p>
            <a:pPr algn="ctr">
              <a:buFontTx/>
              <a:buNone/>
              <a:defRPr/>
            </a:pPr>
            <a:endParaRPr lang="pl-PL" b="1" dirty="0" smtClean="0">
              <a:latin typeface="+mj-lt"/>
            </a:endParaRPr>
          </a:p>
          <a:p>
            <a:pPr algn="ctr">
              <a:buFontTx/>
              <a:buNone/>
              <a:defRPr/>
            </a:pPr>
            <a:r>
              <a:rPr lang="pl-PL" b="1" dirty="0" smtClean="0">
                <a:latin typeface="+mj-lt"/>
              </a:rPr>
              <a:t>Partnerstwo</a:t>
            </a:r>
          </a:p>
          <a:p>
            <a:pPr marL="354013" indent="-354013" algn="just">
              <a:buFont typeface="Arial" pitchFamily="34" charset="0"/>
              <a:buChar char="•"/>
              <a:defRPr/>
            </a:pPr>
            <a:endParaRPr lang="pl-PL" sz="1400" dirty="0" smtClean="0">
              <a:latin typeface="+mj-lt"/>
            </a:endParaRPr>
          </a:p>
          <a:p>
            <a:pPr marL="354013" indent="-354013" algn="just">
              <a:buFont typeface="Arial" pitchFamily="34" charset="0"/>
              <a:buChar char="•"/>
              <a:defRPr/>
            </a:pPr>
            <a:endParaRPr lang="pl-PL" sz="1400" dirty="0" smtClean="0">
              <a:latin typeface="+mj-lt"/>
            </a:endParaRPr>
          </a:p>
          <a:p>
            <a:pPr marL="0" indent="0" algn="just">
              <a:buFontTx/>
              <a:buNone/>
              <a:defRPr/>
            </a:pPr>
            <a:r>
              <a:rPr lang="pl-PL" sz="1400" dirty="0" smtClean="0">
                <a:latin typeface="+mj-lt"/>
              </a:rPr>
              <a:t>W przypadku projektów partnerskich realizowanych na podstawie umowy partnerskiej,    podmiot, </a:t>
            </a:r>
            <a:br>
              <a:rPr lang="pl-PL" sz="1400" dirty="0" smtClean="0">
                <a:latin typeface="+mj-lt"/>
              </a:rPr>
            </a:br>
            <a:r>
              <a:rPr lang="pl-PL" sz="1400" dirty="0" smtClean="0">
                <a:latin typeface="+mj-lt"/>
              </a:rPr>
              <a:t>o którym mowa w art. 3 ust. 1 ustawy z dnia 29 stycznia 2004 r. – Prawo zamówień publicznych </a:t>
            </a:r>
            <a:br>
              <a:rPr lang="pl-PL" sz="1400" dirty="0" smtClean="0">
                <a:latin typeface="+mj-lt"/>
              </a:rPr>
            </a:br>
            <a:r>
              <a:rPr lang="pl-PL" sz="1400" dirty="0" smtClean="0">
                <a:latin typeface="+mj-lt"/>
              </a:rPr>
              <a:t>(Dz. U. z 2007 r., Nr 223, poz. 1655 z </a:t>
            </a:r>
            <a:r>
              <a:rPr lang="pl-PL" sz="1400" dirty="0" err="1" smtClean="0">
                <a:latin typeface="+mj-lt"/>
              </a:rPr>
              <a:t>późn</a:t>
            </a:r>
            <a:r>
              <a:rPr lang="pl-PL" sz="1400" dirty="0" smtClean="0">
                <a:latin typeface="+mj-lt"/>
              </a:rPr>
              <a:t>. zm.), ubiegający się o dofinansowanie, dokonuje wyboru partnerów spoza sektora finansów publicznych z zachowaniem zasady przejrzystości i równego traktowania podmiotów, w szczególności jest zobowiązany do:</a:t>
            </a:r>
          </a:p>
          <a:p>
            <a:pPr algn="just">
              <a:defRPr/>
            </a:pPr>
            <a:r>
              <a:rPr lang="pl-PL" sz="1400" dirty="0" smtClean="0">
                <a:latin typeface="+mj-lt"/>
              </a:rPr>
              <a:t>ogłoszenia otwartego naboru partnerów w dzienniku ogólnopolskim lub lokalnym oraz </a:t>
            </a:r>
            <a:br>
              <a:rPr lang="pl-PL" sz="1400" dirty="0" smtClean="0">
                <a:latin typeface="+mj-lt"/>
              </a:rPr>
            </a:br>
            <a:r>
              <a:rPr lang="pl-PL" sz="1400" dirty="0" smtClean="0">
                <a:latin typeface="+mj-lt"/>
              </a:rPr>
              <a:t>w Biuletynie Informacji Publicznej. W ogłoszeniu powinien być wskazany termin, </a:t>
            </a:r>
            <a:br>
              <a:rPr lang="pl-PL" sz="1400" dirty="0" smtClean="0">
                <a:latin typeface="+mj-lt"/>
              </a:rPr>
            </a:br>
            <a:r>
              <a:rPr lang="pl-PL" sz="1400" dirty="0" smtClean="0">
                <a:latin typeface="+mj-lt"/>
              </a:rPr>
              <a:t>co najmniej 21 dni na zgłoszenie partnerów;</a:t>
            </a:r>
          </a:p>
          <a:p>
            <a:pPr algn="just">
              <a:defRPr/>
            </a:pPr>
            <a:r>
              <a:rPr lang="pl-PL" sz="1400" dirty="0" smtClean="0">
                <a:latin typeface="+mj-lt"/>
              </a:rPr>
              <a:t>uwzględnienia przy wyborze partnerów: zgodności działania potencjalnego partnera </a:t>
            </a:r>
            <a:br>
              <a:rPr lang="pl-PL" sz="1400" dirty="0" smtClean="0">
                <a:latin typeface="+mj-lt"/>
              </a:rPr>
            </a:br>
            <a:r>
              <a:rPr lang="pl-PL" sz="1400" dirty="0" smtClean="0">
                <a:latin typeface="+mj-lt"/>
              </a:rPr>
              <a:t>z celami partnerstwa, oferowanego wkładu potencjalnego partnera w realizację celu partnerstwa, doświadczenie w realizacji projektów o podobnym charakterze, współpracę z beneficjentem </a:t>
            </a:r>
            <a:br>
              <a:rPr lang="pl-PL" sz="1400" dirty="0" smtClean="0">
                <a:latin typeface="+mj-lt"/>
              </a:rPr>
            </a:br>
            <a:r>
              <a:rPr lang="pl-PL" sz="1400" dirty="0" smtClean="0">
                <a:latin typeface="+mj-lt"/>
              </a:rPr>
              <a:t>w trakcie przygotowania projektu;</a:t>
            </a:r>
          </a:p>
          <a:p>
            <a:pPr algn="just">
              <a:defRPr/>
            </a:pPr>
            <a:r>
              <a:rPr lang="pl-PL" sz="1400" dirty="0" smtClean="0">
                <a:latin typeface="+mj-lt"/>
              </a:rPr>
              <a:t>podania do publicznej wiadomości informacji o stronach umowy o partnerstwie oraz zakresu zadań partnerów.</a:t>
            </a:r>
          </a:p>
          <a:p>
            <a:pPr algn="just">
              <a:buFontTx/>
              <a:buNone/>
              <a:defRPr/>
            </a:pPr>
            <a:endParaRPr lang="pl-PL" dirty="0" smtClean="0">
              <a:latin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ymbol zastępczy zawartości 2"/>
          <p:cNvSpPr>
            <a:spLocks noGrp="1"/>
          </p:cNvSpPr>
          <p:nvPr>
            <p:ph idx="1"/>
          </p:nvPr>
        </p:nvSpPr>
        <p:spPr>
          <a:xfrm>
            <a:off x="428625" y="1196975"/>
            <a:ext cx="8229600" cy="4968875"/>
          </a:xfrm>
        </p:spPr>
        <p:txBody>
          <a:bodyPr/>
          <a:lstStyle/>
          <a:p>
            <a:pPr>
              <a:buFontTx/>
              <a:buNone/>
            </a:pPr>
            <a:r>
              <a:rPr lang="pl-PL" sz="1400" b="1" smtClean="0">
                <a:latin typeface="Arial" charset="0"/>
              </a:rPr>
              <a:t>Ogólne </a:t>
            </a:r>
            <a:r>
              <a:rPr lang="pl-PL" sz="1400" b="1" smtClean="0">
                <a:solidFill>
                  <a:srgbClr val="FF0000"/>
                </a:solidFill>
                <a:latin typeface="Arial" charset="0"/>
              </a:rPr>
              <a:t>kryteria horyzontalne</a:t>
            </a:r>
            <a:r>
              <a:rPr lang="pl-PL" sz="1400" b="1" smtClean="0">
                <a:latin typeface="Arial" charset="0"/>
              </a:rPr>
              <a:t>:</a:t>
            </a:r>
          </a:p>
          <a:p>
            <a:pPr algn="just">
              <a:buFontTx/>
              <a:buAutoNum type="arabicPeriod"/>
            </a:pPr>
            <a:endParaRPr lang="pl-PL" sz="1400" b="1" smtClean="0">
              <a:latin typeface="Arial" charset="0"/>
            </a:endParaRPr>
          </a:p>
          <a:p>
            <a:pPr algn="just">
              <a:buFontTx/>
              <a:buAutoNum type="arabicPeriod"/>
            </a:pPr>
            <a:r>
              <a:rPr lang="pl-PL" sz="1400" b="1" smtClean="0">
                <a:latin typeface="Arial" charset="0"/>
              </a:rPr>
              <a:t>Zgodność z właściwymi politykami i zasadami wspólnotowymi (w tym: polityką równych szans i koncepcją zrównoważonego rozwoju) oraz prawodawstwem wspólnotowym</a:t>
            </a:r>
          </a:p>
          <a:p>
            <a:pPr algn="just">
              <a:buFontTx/>
              <a:buNone/>
            </a:pPr>
            <a:r>
              <a:rPr lang="pl-PL" sz="1400" b="1" u="sng" smtClean="0">
                <a:solidFill>
                  <a:srgbClr val="FF0000"/>
                </a:solidFill>
                <a:latin typeface="Arial" charset="0"/>
              </a:rPr>
              <a:t>Jak spełnić: </a:t>
            </a:r>
          </a:p>
          <a:p>
            <a:pPr algn="just"/>
            <a:r>
              <a:rPr lang="pl-PL" sz="1400" smtClean="0">
                <a:latin typeface="Arial" charset="0"/>
              </a:rPr>
              <a:t>zachowanie zasady równości szans;</a:t>
            </a:r>
          </a:p>
          <a:p>
            <a:pPr algn="just"/>
            <a:r>
              <a:rPr lang="pl-PL" sz="1400" smtClean="0">
                <a:latin typeface="Arial" charset="0"/>
              </a:rPr>
              <a:t>zapewnienie możliwości udziału w projekcie osobom niepełnosprawnym.</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zawartości 2"/>
          <p:cNvSpPr>
            <a:spLocks noGrp="1"/>
          </p:cNvSpPr>
          <p:nvPr>
            <p:ph idx="4294967295"/>
          </p:nvPr>
        </p:nvSpPr>
        <p:spPr>
          <a:xfrm>
            <a:off x="468313" y="1125538"/>
            <a:ext cx="8229600" cy="4929187"/>
          </a:xfrm>
        </p:spPr>
        <p:txBody>
          <a:bodyPr/>
          <a:lstStyle/>
          <a:p>
            <a:pPr>
              <a:buFontTx/>
              <a:buNone/>
              <a:defRPr/>
            </a:pPr>
            <a:endParaRPr lang="pl-PL" sz="1400" b="1" dirty="0" smtClean="0">
              <a:latin typeface="+mj-lt"/>
            </a:endParaRPr>
          </a:p>
          <a:p>
            <a:pPr>
              <a:buFontTx/>
              <a:buNone/>
              <a:defRPr/>
            </a:pPr>
            <a:r>
              <a:rPr lang="pl-PL" sz="1400" b="1" dirty="0" smtClean="0">
                <a:latin typeface="+mj-lt"/>
              </a:rPr>
              <a:t>Ogólne</a:t>
            </a:r>
            <a:r>
              <a:rPr lang="pl-PL" sz="1400" b="1" dirty="0" smtClean="0">
                <a:solidFill>
                  <a:srgbClr val="FF0000"/>
                </a:solidFill>
                <a:latin typeface="+mj-lt"/>
              </a:rPr>
              <a:t> kryteria horyzontalne c.d.</a:t>
            </a:r>
            <a:r>
              <a:rPr lang="pl-PL" sz="1400" b="1" dirty="0" smtClean="0">
                <a:latin typeface="+mj-lt"/>
              </a:rPr>
              <a:t>:</a:t>
            </a:r>
          </a:p>
          <a:p>
            <a:pPr>
              <a:buFontTx/>
              <a:buAutoNum type="arabicPeriod" startAt="2"/>
              <a:defRPr/>
            </a:pPr>
            <a:endParaRPr lang="pl-PL" sz="1400" b="1" dirty="0" smtClean="0">
              <a:latin typeface="+mj-lt"/>
            </a:endParaRPr>
          </a:p>
          <a:p>
            <a:pPr>
              <a:buFontTx/>
              <a:buAutoNum type="arabicPeriod" startAt="2"/>
              <a:defRPr/>
            </a:pPr>
            <a:r>
              <a:rPr lang="pl-PL" sz="1400" b="1" dirty="0" smtClean="0">
                <a:latin typeface="+mj-lt"/>
              </a:rPr>
              <a:t>Zgodność z prawodawstwem krajowym</a:t>
            </a:r>
          </a:p>
          <a:p>
            <a:pPr>
              <a:buFontTx/>
              <a:buNone/>
              <a:defRPr/>
            </a:pPr>
            <a:r>
              <a:rPr lang="pl-PL" sz="1400" b="1" u="sng" dirty="0" smtClean="0">
                <a:solidFill>
                  <a:srgbClr val="FF0000"/>
                </a:solidFill>
                <a:latin typeface="+mj-lt"/>
              </a:rPr>
              <a:t>Jak spełnić: </a:t>
            </a:r>
          </a:p>
          <a:p>
            <a:pPr algn="just">
              <a:defRPr/>
            </a:pPr>
            <a:r>
              <a:rPr lang="pl-PL" sz="1400" dirty="0" smtClean="0">
                <a:latin typeface="+mj-lt"/>
              </a:rPr>
              <a:t>projekt musi być zgodny z prawodawstwem dotyczącym wnioskodawcy oraz realizowanych przez niego w projekcie działań;</a:t>
            </a:r>
          </a:p>
          <a:p>
            <a:pPr algn="just">
              <a:defRPr/>
            </a:pPr>
            <a:r>
              <a:rPr lang="pl-PL" sz="1400" dirty="0" smtClean="0">
                <a:latin typeface="+mj-lt"/>
              </a:rPr>
              <a:t>zapisy wniosku muszą być w szczególności zgodne z prawem zamówień publicznych (dotyczy </a:t>
            </a:r>
            <a:br>
              <a:rPr lang="pl-PL" sz="1400" dirty="0" smtClean="0">
                <a:latin typeface="+mj-lt"/>
              </a:rPr>
            </a:br>
            <a:r>
              <a:rPr lang="pl-PL" sz="1400" dirty="0" smtClean="0">
                <a:latin typeface="+mj-lt"/>
              </a:rPr>
              <a:t>to podmiotów, które z godnie z ustawą prawo zamówień publicznych są zobowiązane </a:t>
            </a:r>
            <a:br>
              <a:rPr lang="pl-PL" sz="1400" dirty="0" smtClean="0">
                <a:latin typeface="+mj-lt"/>
              </a:rPr>
            </a:br>
            <a:r>
              <a:rPr lang="pl-PL" sz="1400" dirty="0" smtClean="0">
                <a:latin typeface="+mj-lt"/>
              </a:rPr>
              <a:t>do stosowania odpowiedniego trybu realizacji zamówienia publicznego) oraz zasadami udzielania pomocy publicznej (patrz </a:t>
            </a:r>
            <a:r>
              <a:rPr lang="pl-PL" sz="1400" dirty="0" err="1" smtClean="0">
                <a:latin typeface="+mj-lt"/>
              </a:rPr>
              <a:t>pkt</a:t>
            </a:r>
            <a:r>
              <a:rPr lang="pl-PL" sz="1400" dirty="0" smtClean="0">
                <a:latin typeface="+mj-lt"/>
              </a:rPr>
              <a:t> 3.3 dokumentacji);</a:t>
            </a:r>
          </a:p>
          <a:p>
            <a:pPr algn="just">
              <a:defRPr/>
            </a:pPr>
            <a:r>
              <a:rPr lang="pl-PL" sz="1400" dirty="0" smtClean="0">
                <a:latin typeface="+mj-lt"/>
              </a:rPr>
              <a:t>w przypadku realizacji niektórych typów projektów konieczne jest stosowanie odpowiednich odrębnych przepisów prawa;</a:t>
            </a:r>
          </a:p>
          <a:p>
            <a:pPr algn="just">
              <a:defRPr/>
            </a:pPr>
            <a:r>
              <a:rPr lang="pl-PL" sz="1400" b="1" dirty="0" smtClean="0">
                <a:latin typeface="+mj-lt"/>
              </a:rPr>
              <a:t>jeśli projektodawca jest zobowiązany do wyboru partnera w sposób określony </a:t>
            </a:r>
            <a:br>
              <a:rPr lang="pl-PL" sz="1400" b="1" dirty="0" smtClean="0">
                <a:latin typeface="+mj-lt"/>
              </a:rPr>
            </a:br>
            <a:r>
              <a:rPr lang="pl-PL" sz="1400" b="1" dirty="0" smtClean="0">
                <a:latin typeface="+mj-lt"/>
              </a:rPr>
              <a:t>w art. 28a ustawy o zasadach prowadzenia polityki rozwoju, to we wniosku </a:t>
            </a:r>
            <a:br>
              <a:rPr lang="pl-PL" sz="1400" b="1" dirty="0" smtClean="0">
                <a:latin typeface="+mj-lt"/>
              </a:rPr>
            </a:br>
            <a:r>
              <a:rPr lang="pl-PL" sz="1400" b="1" dirty="0" smtClean="0">
                <a:latin typeface="+mj-lt"/>
              </a:rPr>
              <a:t>o dofinansowanie w polu 3.5 zobowiązany jest umieścić informację na temat sposobu wyboru partnerów do projektu. W przypadku braku informacji, że partnerzy zostali wybrani prawidłowo, projekt może być uznany za niezgodny z tym kryterium horyzontalnym </a:t>
            </a:r>
            <a:br>
              <a:rPr lang="pl-PL" sz="1400" b="1" dirty="0" smtClean="0">
                <a:latin typeface="+mj-lt"/>
              </a:rPr>
            </a:br>
            <a:r>
              <a:rPr lang="pl-PL" sz="1400" b="1" dirty="0" smtClean="0">
                <a:latin typeface="+mj-lt"/>
              </a:rPr>
              <a:t>i odrzucony.</a:t>
            </a:r>
          </a:p>
          <a:p>
            <a:pPr>
              <a:buFontTx/>
              <a:buNone/>
              <a:defRPr/>
            </a:pPr>
            <a:endParaRPr lang="pl-PL" b="1" dirty="0" smtClean="0">
              <a:latin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4294967295"/>
          </p:nvPr>
        </p:nvSpPr>
        <p:spPr>
          <a:xfrm>
            <a:off x="250825" y="1214438"/>
            <a:ext cx="8229600" cy="4868862"/>
          </a:xfrm>
        </p:spPr>
        <p:txBody>
          <a:bodyPr/>
          <a:lstStyle/>
          <a:p>
            <a:pPr>
              <a:buFontTx/>
              <a:buNone/>
              <a:defRPr/>
            </a:pPr>
            <a:endParaRPr lang="pl-PL" sz="1400" b="1" dirty="0" smtClean="0">
              <a:latin typeface="+mj-lt"/>
            </a:endParaRPr>
          </a:p>
          <a:p>
            <a:pPr>
              <a:buFontTx/>
              <a:buNone/>
              <a:defRPr/>
            </a:pPr>
            <a:r>
              <a:rPr lang="pl-PL" sz="1400" b="1" dirty="0" smtClean="0">
                <a:latin typeface="+mj-lt"/>
              </a:rPr>
              <a:t>Ogólne</a:t>
            </a:r>
            <a:r>
              <a:rPr lang="pl-PL" sz="1400" b="1" dirty="0" smtClean="0">
                <a:solidFill>
                  <a:srgbClr val="FF0000"/>
                </a:solidFill>
                <a:latin typeface="+mj-lt"/>
              </a:rPr>
              <a:t> kryteria horyzontalne c.d.</a:t>
            </a:r>
            <a:r>
              <a:rPr lang="pl-PL" sz="1400" b="1" dirty="0" smtClean="0">
                <a:latin typeface="+mj-lt"/>
              </a:rPr>
              <a:t>:</a:t>
            </a:r>
          </a:p>
          <a:p>
            <a:pPr>
              <a:buFontTx/>
              <a:buNone/>
              <a:defRPr/>
            </a:pPr>
            <a:endParaRPr lang="pl-PL" sz="1400" b="1" dirty="0" smtClean="0"/>
          </a:p>
        </p:txBody>
      </p:sp>
      <p:sp>
        <p:nvSpPr>
          <p:cNvPr id="32771" name="Rectangle 5"/>
          <p:cNvSpPr>
            <a:spLocks noChangeArrowheads="1"/>
          </p:cNvSpPr>
          <p:nvPr/>
        </p:nvSpPr>
        <p:spPr bwMode="auto">
          <a:xfrm>
            <a:off x="250825" y="1785938"/>
            <a:ext cx="8497888" cy="2524125"/>
          </a:xfrm>
          <a:prstGeom prst="rect">
            <a:avLst/>
          </a:prstGeom>
          <a:noFill/>
          <a:ln w="9525">
            <a:noFill/>
            <a:miter lim="800000"/>
            <a:headEnd/>
            <a:tailEnd/>
          </a:ln>
        </p:spPr>
        <p:txBody>
          <a:bodyPr>
            <a:spAutoFit/>
          </a:bodyPr>
          <a:lstStyle/>
          <a:p>
            <a:pPr marL="342900" indent="-342900"/>
            <a:endParaRPr lang="pl-PL" sz="1400" b="1" u="sng">
              <a:solidFill>
                <a:srgbClr val="FF0000"/>
              </a:solidFill>
            </a:endParaRPr>
          </a:p>
          <a:p>
            <a:pPr marL="342900" indent="-342900"/>
            <a:r>
              <a:rPr lang="pl-PL" sz="1400" b="1"/>
              <a:t>3. Zgodność ze Szczegółowym Opisem Priorytetów PO KL</a:t>
            </a:r>
          </a:p>
          <a:p>
            <a:pPr marL="342900" indent="-342900"/>
            <a:endParaRPr lang="pl-PL" sz="1400" b="1"/>
          </a:p>
          <a:p>
            <a:pPr marL="342900" indent="-342900" algn="just"/>
            <a:r>
              <a:rPr lang="pl-PL" sz="1400" b="1" u="sng">
                <a:solidFill>
                  <a:srgbClr val="FF0000"/>
                </a:solidFill>
              </a:rPr>
              <a:t>Jak spełnić:</a:t>
            </a:r>
          </a:p>
          <a:p>
            <a:pPr marL="342900" indent="-342900" algn="just">
              <a:buFontTx/>
              <a:buChar char="•"/>
            </a:pPr>
            <a:r>
              <a:rPr lang="pl-PL" sz="1400"/>
              <a:t>Projekt musi być zgodny z tym dokumentem w szczególności należy zwrócić uwagę, czy działania        wpisują się w dany typ projektu (niektóre typy projektów są mocno sformalizowane i ich zakres regulują odpowiednie ustawy bądź rozporządzenia) oraz czy projekt skierowano do odpowiedniej grupy docelowej.</a:t>
            </a:r>
          </a:p>
          <a:p>
            <a:pPr marL="342900" indent="-342900" algn="just"/>
            <a:endParaRPr lang="pl-PL" sz="1400"/>
          </a:p>
          <a:p>
            <a:pPr marL="342900" indent="-342900" algn="just">
              <a:buFontTx/>
              <a:buChar char="•"/>
            </a:pPr>
            <a:r>
              <a:rPr lang="pl-PL" sz="1400"/>
              <a:t>W Szczegółowym Opisie Priorytetów PO KL określono również dopuszczalny poziom cross</a:t>
            </a:r>
            <a:br>
              <a:rPr lang="pl-PL" sz="1400"/>
            </a:br>
            <a:r>
              <a:rPr lang="pl-PL" sz="1400"/>
              <a:t>-financingu w projekcie, co także jest przedmiotem weryfikacji tego kryterium.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ole tekstowe 4"/>
          <p:cNvSpPr txBox="1">
            <a:spLocks noChangeArrowheads="1"/>
          </p:cNvSpPr>
          <p:nvPr/>
        </p:nvSpPr>
        <p:spPr bwMode="auto">
          <a:xfrm>
            <a:off x="1428750" y="1143000"/>
            <a:ext cx="5786438" cy="369888"/>
          </a:xfrm>
          <a:prstGeom prst="rect">
            <a:avLst/>
          </a:prstGeom>
          <a:noFill/>
          <a:ln w="9525">
            <a:noFill/>
            <a:miter lim="800000"/>
            <a:headEnd/>
            <a:tailEnd/>
          </a:ln>
        </p:spPr>
        <p:txBody>
          <a:bodyPr>
            <a:spAutoFit/>
          </a:bodyPr>
          <a:lstStyle/>
          <a:p>
            <a:pPr algn="ctr"/>
            <a:r>
              <a:rPr lang="pl-PL"/>
              <a:t>Stopień wykorzystania alokacji 2007-2013</a:t>
            </a:r>
          </a:p>
        </p:txBody>
      </p:sp>
      <p:graphicFrame>
        <p:nvGraphicFramePr>
          <p:cNvPr id="5" name="Wykres 4"/>
          <p:cNvGraphicFramePr>
            <a:graphicFrameLocks/>
          </p:cNvGraphicFramePr>
          <p:nvPr/>
        </p:nvGraphicFramePr>
        <p:xfrm>
          <a:off x="683568" y="1556792"/>
          <a:ext cx="7743825" cy="46386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755650" y="1143000"/>
            <a:ext cx="7431088" cy="4643438"/>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2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r>
              <a:rPr lang="pl-PL" b="1" dirty="0">
                <a:latin typeface="+mj-lt"/>
              </a:rPr>
              <a:t>Analiza sytuacji kobiet i mężczyzn </a:t>
            </a: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1400" b="1"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r>
              <a:rPr lang="pl-PL" sz="1400" dirty="0">
                <a:latin typeface="+mj-lt"/>
              </a:rPr>
              <a:t>Analiza 4 kroków </a:t>
            </a: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1400" dirty="0">
              <a:latin typeface="+mj-lt"/>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r>
              <a:rPr lang="pl-PL" sz="1400" b="1" dirty="0">
                <a:latin typeface="+mj-lt"/>
              </a:rPr>
              <a:t>KROK I: REPREZENTACJA ILOŚCIOWA</a:t>
            </a: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dirty="0">
              <a:latin typeface="+mj-lt"/>
            </a:endParaRP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r>
              <a:rPr lang="pl-PL" sz="1400" dirty="0">
                <a:latin typeface="+mj-lt"/>
              </a:rPr>
              <a:t> Ile jest K i M w danym obszarze?</a:t>
            </a: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r>
              <a:rPr lang="pl-PL" sz="1400" dirty="0">
                <a:latin typeface="+mj-lt"/>
              </a:rPr>
              <a:t> Jaka jest struktura grupy K i M pod względem m.in. wieku, wykształcenia, stażu pracy?</a:t>
            </a: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r>
              <a:rPr lang="pl-PL" sz="1400" dirty="0">
                <a:latin typeface="+mj-lt"/>
              </a:rPr>
              <a:t> Jak te dane zmieniają się w czasie?</a:t>
            </a: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r>
              <a:rPr lang="pl-PL" sz="1400" dirty="0">
                <a:latin typeface="+mj-lt"/>
              </a:rPr>
              <a:t> Jak kształtuje się popyt na pracę/usługi/branże?</a:t>
            </a: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endParaRPr lang="pl-PL" sz="1400" dirty="0">
              <a:latin typeface="+mj-lt"/>
            </a:endParaRP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b="1" dirty="0">
                <a:latin typeface="+mj-lt"/>
              </a:rPr>
              <a:t>KROK II: PORTRET UCZESTNIKA</a:t>
            </a: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b="1" dirty="0">
              <a:latin typeface="+mj-lt"/>
            </a:endParaRP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się zajmuje dziećmi i osobami zależnymi?   Kto i kiedy ma wolny czas?</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i gdzie mieszka? Kto ma prawo do lokalu mieszkaniowego?</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i z jakim stopniu korzystał z form wsparcia?  Z jaką efektywnością?</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i gdzie pracuje? Na podstawie jakiej umowy?  Ile zarabia?</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Na jakie trudności napotykają K i M w swoim życiu?</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rPr>
              <a:t> Kto posiada samochód? Kto korzysta z transportu publicznego?</a:t>
            </a:r>
            <a:endParaRPr lang="pl-PL" sz="1400" dirty="0">
              <a:solidFill>
                <a:srgbClr val="000000"/>
              </a:solidFill>
              <a:latin typeface="+mj-lt"/>
            </a:endParaRPr>
          </a:p>
          <a:p>
            <a:pPr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Lst>
              <a:defRPr/>
            </a:pPr>
            <a:endParaRPr lang="pl-PL" sz="1400" dirty="0">
              <a:latin typeface="+mj-lt"/>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b="1" dirty="0">
              <a:latin typeface="Calibri" pitchFamily="34" charset="0"/>
            </a:endParaRPr>
          </a:p>
          <a:p>
            <a:pPr defTabSz="449263">
              <a:tabLst>
                <a:tab pos="723900" algn="l"/>
                <a:tab pos="1447800" algn="l"/>
                <a:tab pos="2171700" algn="l"/>
                <a:tab pos="2895600" algn="l"/>
                <a:tab pos="3619500" algn="l"/>
                <a:tab pos="4343400" algn="l"/>
                <a:tab pos="5067300" algn="l"/>
                <a:tab pos="5791200" algn="l"/>
                <a:tab pos="6515100" algn="l"/>
                <a:tab pos="7239000" algn="l"/>
              </a:tabLst>
              <a:defRPr/>
            </a:pPr>
            <a:endParaRPr lang="pl-PL" sz="1400" dirty="0">
              <a:latin typeface="Calibri" pitchFamily="34" charset="0"/>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1400" dirty="0">
              <a:latin typeface="+mj-lt"/>
            </a:endParaRPr>
          </a:p>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Lst>
              <a:defRPr/>
            </a:pPr>
            <a:endParaRPr lang="pl-PL" sz="1400" dirty="0">
              <a:latin typeface="+mj-lt"/>
            </a:endParaRPr>
          </a:p>
        </p:txBody>
      </p:sp>
      <p:sp>
        <p:nvSpPr>
          <p:cNvPr id="33795" name="Text Box 3"/>
          <p:cNvSpPr txBox="1">
            <a:spLocks noChangeArrowheads="1"/>
          </p:cNvSpPr>
          <p:nvPr/>
        </p:nvSpPr>
        <p:spPr bwMode="auto">
          <a:xfrm>
            <a:off x="500063" y="2000250"/>
            <a:ext cx="8247062" cy="4525963"/>
          </a:xfrm>
          <a:prstGeom prst="rect">
            <a:avLst/>
          </a:prstGeom>
          <a:noFill/>
          <a:ln w="9525">
            <a:noFill/>
            <a:round/>
            <a:headEnd/>
            <a:tailEnd/>
          </a:ln>
        </p:spPr>
        <p:txBody>
          <a:bodyPr lIns="90000" tIns="46800" rIns="90000" bIns="46800"/>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l-PL" sz="2600">
              <a:solidFill>
                <a:srgbClr val="000000"/>
              </a:solidFill>
              <a:latin typeface="Calibri" pitchFamily="34" charset="0"/>
            </a:endParaRPr>
          </a:p>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sz="2600">
                <a:solidFill>
                  <a:srgbClr val="000000"/>
                </a:solidFill>
                <a:latin typeface="Calibri" pitchFamily="34" charset="0"/>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928688" y="928688"/>
            <a:ext cx="7143750" cy="1143000"/>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Lst>
            </a:pPr>
            <a:endParaRPr lang="pl-PL" sz="4400" b="1">
              <a:solidFill>
                <a:srgbClr val="000000"/>
              </a:solidFill>
              <a:latin typeface="Calibri" pitchFamily="34" charset="0"/>
            </a:endParaRPr>
          </a:p>
        </p:txBody>
      </p:sp>
      <p:sp>
        <p:nvSpPr>
          <p:cNvPr id="34819" name="Text Box 3"/>
          <p:cNvSpPr txBox="1">
            <a:spLocks noChangeArrowheads="1"/>
          </p:cNvSpPr>
          <p:nvPr/>
        </p:nvSpPr>
        <p:spPr bwMode="auto">
          <a:xfrm>
            <a:off x="539750" y="1196975"/>
            <a:ext cx="8218488" cy="4525963"/>
          </a:xfrm>
          <a:prstGeom prst="rect">
            <a:avLst/>
          </a:prstGeom>
          <a:noFill/>
          <a:ln w="9525">
            <a:noFill/>
            <a:round/>
            <a:headEnd/>
            <a:tailEnd/>
          </a:ln>
        </p:spPr>
        <p:txBody>
          <a:bodyPr lIns="90000" tIns="46800" rIns="90000" bIns="46800"/>
          <a:lstStyle/>
          <a:p>
            <a:pPr marL="508000" indent="-508000" algn="ctr" defTabSz="449263">
              <a:spcBef>
                <a:spcPts val="7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l-PL" sz="2400">
              <a:solidFill>
                <a:srgbClr val="000000"/>
              </a:solidFill>
              <a:latin typeface="Calibri" pitchFamily="34" charset="0"/>
            </a:endParaRPr>
          </a:p>
        </p:txBody>
      </p:sp>
      <p:sp>
        <p:nvSpPr>
          <p:cNvPr id="4" name="Prostokąt 3"/>
          <p:cNvSpPr/>
          <p:nvPr/>
        </p:nvSpPr>
        <p:spPr>
          <a:xfrm>
            <a:off x="500063" y="1143000"/>
            <a:ext cx="8358187" cy="4400550"/>
          </a:xfrm>
          <a:prstGeom prst="rect">
            <a:avLst/>
          </a:prstGeom>
        </p:spPr>
        <p:txBody>
          <a:bodyPr>
            <a:spAutoFit/>
          </a:bodyPr>
          <a:lstStyle/>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600" b="1" dirty="0">
              <a:latin typeface="+mj-lt"/>
            </a:endParaRP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600" b="1" dirty="0" err="1">
                <a:latin typeface="+mj-lt"/>
              </a:rPr>
              <a:t>cd</a:t>
            </a:r>
            <a:r>
              <a:rPr lang="pl-PL" sz="1600" b="1" dirty="0">
                <a:latin typeface="+mj-lt"/>
              </a:rPr>
              <a:t>. Analiza sytuacji kobiet i mężczyzn </a:t>
            </a: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b="1" dirty="0">
              <a:latin typeface="+mj-lt"/>
            </a:endParaRP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b="1" dirty="0">
                <a:latin typeface="+mj-lt"/>
                <a:cs typeface="Arial" pitchFamily="34" charset="0"/>
              </a:rPr>
              <a:t>KROK III: PRZYCZYNY</a:t>
            </a: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b="1" dirty="0">
              <a:latin typeface="+mj-lt"/>
            </a:endParaRP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Dlaczego tak jest? Jakie są zależności między położeniem K i M a społecznymi rolami przypisywanymi K i M?</a:t>
            </a: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 Kto ma wpływ na sytuację w danym obszarze? Kto podejmuje decyzje?</a:t>
            </a: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Jakie są bariery równości w danym obszarze?</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Które z barier są kluczowe i dopiero ich likwidacja spowoduje trwałą zmianę sytuacji danej płci?</a:t>
            </a:r>
          </a:p>
          <a:p>
            <a:pPr marL="508000" indent="-508000"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latin typeface="+mj-lt"/>
              <a:cs typeface="Arial" pitchFamily="34" charset="0"/>
            </a:endParaRPr>
          </a:p>
          <a:p>
            <a:pPr marL="508000" indent="-508000"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latin typeface="+mj-lt"/>
              <a:cs typeface="Arial" pitchFamily="34" charset="0"/>
            </a:endParaRPr>
          </a:p>
          <a:p>
            <a:pPr marL="508000" indent="-508000" defTabSz="449263">
              <a:spcAft>
                <a:spcPts val="120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b="1" dirty="0">
                <a:latin typeface="+mj-lt"/>
                <a:cs typeface="Arial" pitchFamily="34" charset="0"/>
              </a:rPr>
              <a:t>KROK IV: POTRZEBY KOBIET I MĘŻCZYZN</a:t>
            </a:r>
          </a:p>
          <a:p>
            <a:pPr marL="508000" indent="-508000" defTabSz="449263">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latin typeface="+mj-lt"/>
              <a:cs typeface="Arial" pitchFamily="34" charset="0"/>
            </a:endParaRP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 Jakie są potrzeby K, a jakie M w związku z zaistniałą sytuacją?</a:t>
            </a:r>
          </a:p>
          <a:p>
            <a:pPr marL="182563" indent="-182563"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Jakie są potrzeby praktyczne, bieżące?</a:t>
            </a: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 Jakie są potrzeby strategiczne, długofalowe?</a:t>
            </a:r>
          </a:p>
          <a:p>
            <a:pPr marL="85725" indent="-85725"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latin typeface="+mj-lt"/>
                <a:cs typeface="Arial" pitchFamily="34" charset="0"/>
              </a:rPr>
              <a:t> Jak możemy uwzględnić te potrzeby planując nasz projekt?</a:t>
            </a:r>
          </a:p>
          <a:p>
            <a:pPr marL="508000" indent="-508000" defTabSz="449263">
              <a:buFont typeface="Wingdings" pitchFamily="2" charset="2"/>
              <a:buChar char="q"/>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4"/>
          <p:cNvSpPr txBox="1">
            <a:spLocks noChangeArrowheads="1"/>
          </p:cNvSpPr>
          <p:nvPr/>
        </p:nvSpPr>
        <p:spPr bwMode="auto">
          <a:xfrm>
            <a:off x="900113" y="981075"/>
            <a:ext cx="7143750" cy="1143000"/>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Lst>
            </a:pPr>
            <a:r>
              <a:rPr lang="pl-PL" sz="1600" b="1">
                <a:solidFill>
                  <a:srgbClr val="000000"/>
                </a:solidFill>
                <a:cs typeface="Arial" charset="0"/>
              </a:rPr>
              <a:t>Przykłady równościowego sposobu zarządzania projektem</a:t>
            </a:r>
          </a:p>
        </p:txBody>
      </p:sp>
      <p:sp>
        <p:nvSpPr>
          <p:cNvPr id="35843" name="Text Box 3"/>
          <p:cNvSpPr txBox="1">
            <a:spLocks noChangeArrowheads="1"/>
          </p:cNvSpPr>
          <p:nvPr/>
        </p:nvSpPr>
        <p:spPr bwMode="auto">
          <a:xfrm>
            <a:off x="642938" y="2143125"/>
            <a:ext cx="8247062" cy="4525963"/>
          </a:xfrm>
          <a:prstGeom prst="rect">
            <a:avLst/>
          </a:prstGeom>
          <a:noFill/>
          <a:ln w="9525">
            <a:noFill/>
            <a:round/>
            <a:headEnd/>
            <a:tailEnd/>
          </a:ln>
        </p:spPr>
        <p:txBody>
          <a:bodyPr lIns="90000" tIns="46800" rIns="90000" bIns="46800"/>
          <a:lstStyle/>
          <a:p>
            <a:pPr marL="508000" indent="-508000" algn="ctr" defTabSz="449263">
              <a:spcBef>
                <a:spcPts val="6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l-PL" sz="2400">
              <a:solidFill>
                <a:srgbClr val="000000"/>
              </a:solidFill>
              <a:latin typeface="Calibri" pitchFamily="34" charset="0"/>
            </a:endParaRPr>
          </a:p>
        </p:txBody>
      </p:sp>
      <p:sp>
        <p:nvSpPr>
          <p:cNvPr id="35844" name="Rectangle 5"/>
          <p:cNvSpPr>
            <a:spLocks noChangeArrowheads="1"/>
          </p:cNvSpPr>
          <p:nvPr/>
        </p:nvSpPr>
        <p:spPr bwMode="auto">
          <a:xfrm>
            <a:off x="755650" y="2060575"/>
            <a:ext cx="7920038" cy="2632075"/>
          </a:xfrm>
          <a:prstGeom prst="rect">
            <a:avLst/>
          </a:prstGeom>
          <a:noFill/>
          <a:ln w="9525">
            <a:noFill/>
            <a:miter lim="800000"/>
            <a:headEnd/>
            <a:tailEnd/>
          </a:ln>
        </p:spPr>
        <p:txBody>
          <a:bodyPr>
            <a:spAutoFit/>
          </a:bodyPr>
          <a:lstStyle/>
          <a:p>
            <a:pPr algn="just">
              <a:buFont typeface="Wingdings" pitchFamily="2" charset="2"/>
              <a:buChar char="q"/>
            </a:pPr>
            <a:r>
              <a:rPr lang="pl-PL" sz="1400" b="1">
                <a:solidFill>
                  <a:srgbClr val="000000"/>
                </a:solidFill>
              </a:rPr>
              <a:t> </a:t>
            </a:r>
            <a:r>
              <a:rPr lang="pl-PL" sz="1400">
                <a:solidFill>
                  <a:srgbClr val="000000"/>
                </a:solidFill>
              </a:rPr>
              <a:t>W zespole projektowym jasno określona jest odpowiedzialność za przestrzeganie zasady równości szans. Inne zadania związane z równością przypisane są do obowiązków koordynatora/koordynatorki ds. komunikacji, inne do działu współpracującego z uczestnikami </a:t>
            </a:r>
            <a:br>
              <a:rPr lang="pl-PL" sz="1400">
                <a:solidFill>
                  <a:srgbClr val="000000"/>
                </a:solidFill>
              </a:rPr>
            </a:br>
            <a:r>
              <a:rPr lang="pl-PL" sz="1400">
                <a:solidFill>
                  <a:srgbClr val="000000"/>
                </a:solidFill>
              </a:rPr>
              <a:t>i uczestniczkami projektu, jeszcze inne zdefiniowane są w obszarze sprawozdawczości projektowej.</a:t>
            </a:r>
          </a:p>
          <a:p>
            <a:pPr algn="just">
              <a:buFont typeface="Wingdings" pitchFamily="2" charset="2"/>
              <a:buChar char="q"/>
            </a:pPr>
            <a:endParaRPr lang="pl-PL" sz="1400">
              <a:solidFill>
                <a:srgbClr val="4F6228"/>
              </a:solidFill>
            </a:endParaRPr>
          </a:p>
          <a:p>
            <a:pPr algn="just">
              <a:buFont typeface="Wingdings" pitchFamily="2" charset="2"/>
              <a:buChar char="q"/>
            </a:pPr>
            <a:r>
              <a:rPr lang="pl-PL" sz="1400">
                <a:solidFill>
                  <a:srgbClr val="000000"/>
                </a:solidFill>
              </a:rPr>
              <a:t> W podejmowaniu decyzji projektowych zaangażowane są zarówno kobiety jak i mężczyźni. Struktura zarządzania projektem gwarantuje zrównoważony pod kątem płci udział w procesach decyzyjnych i wspiera zaangażowanie mężczyzn w działania na rzecz równości płci.</a:t>
            </a:r>
          </a:p>
          <a:p>
            <a:pPr>
              <a:spcBef>
                <a:spcPct val="50000"/>
              </a:spcBef>
              <a:buClr>
                <a:srgbClr val="000000"/>
              </a:buClr>
              <a:buSzPct val="100000"/>
              <a:buFont typeface="Arial" charset="0"/>
              <a:buNone/>
            </a:pPr>
            <a:endParaRPr lang="pl-PL" sz="2200">
              <a:solidFill>
                <a:srgbClr val="000000"/>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4"/>
          <p:cNvSpPr txBox="1">
            <a:spLocks noChangeArrowheads="1"/>
          </p:cNvSpPr>
          <p:nvPr/>
        </p:nvSpPr>
        <p:spPr bwMode="auto">
          <a:xfrm>
            <a:off x="857250" y="1071563"/>
            <a:ext cx="7143750" cy="1143000"/>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Lst>
            </a:pPr>
            <a:endParaRPr lang="pl-PL" sz="4400" b="1">
              <a:solidFill>
                <a:srgbClr val="000000"/>
              </a:solidFill>
              <a:latin typeface="Calibri" pitchFamily="34" charset="0"/>
            </a:endParaRPr>
          </a:p>
        </p:txBody>
      </p:sp>
      <p:sp>
        <p:nvSpPr>
          <p:cNvPr id="36867" name="Text Box 3"/>
          <p:cNvSpPr txBox="1">
            <a:spLocks noChangeArrowheads="1"/>
          </p:cNvSpPr>
          <p:nvPr/>
        </p:nvSpPr>
        <p:spPr bwMode="auto">
          <a:xfrm>
            <a:off x="642938" y="2143125"/>
            <a:ext cx="8247062" cy="4525963"/>
          </a:xfrm>
          <a:prstGeom prst="rect">
            <a:avLst/>
          </a:prstGeom>
          <a:noFill/>
          <a:ln w="9525">
            <a:noFill/>
            <a:round/>
            <a:headEnd/>
            <a:tailEnd/>
          </a:ln>
        </p:spPr>
        <p:txBody>
          <a:bodyPr lIns="90000" tIns="46800" rIns="90000" bIns="46800"/>
          <a:lstStyle/>
          <a:p>
            <a:pPr marL="508000" indent="-508000" algn="ctr" defTabSz="449263">
              <a:spcBef>
                <a:spcPts val="600"/>
              </a:spcBef>
              <a:tabLst>
                <a:tab pos="723900" algn="l"/>
                <a:tab pos="1447800" algn="l"/>
                <a:tab pos="2171700" algn="l"/>
                <a:tab pos="2895600" algn="l"/>
                <a:tab pos="3619500" algn="l"/>
                <a:tab pos="4343400" algn="l"/>
                <a:tab pos="5067300" algn="l"/>
                <a:tab pos="5791200" algn="l"/>
                <a:tab pos="6515100" algn="l"/>
                <a:tab pos="7239000" algn="l"/>
                <a:tab pos="7962900" algn="l"/>
              </a:tabLst>
            </a:pPr>
            <a:endParaRPr lang="pl-PL" sz="2400">
              <a:solidFill>
                <a:srgbClr val="000000"/>
              </a:solidFill>
              <a:latin typeface="Calibri" pitchFamily="34" charset="0"/>
            </a:endParaRPr>
          </a:p>
        </p:txBody>
      </p:sp>
      <p:sp>
        <p:nvSpPr>
          <p:cNvPr id="36868" name="Rectangle 4"/>
          <p:cNvSpPr>
            <a:spLocks noChangeArrowheads="1"/>
          </p:cNvSpPr>
          <p:nvPr/>
        </p:nvSpPr>
        <p:spPr bwMode="auto">
          <a:xfrm>
            <a:off x="642938" y="1285875"/>
            <a:ext cx="7993062" cy="338138"/>
          </a:xfrm>
          <a:prstGeom prst="rect">
            <a:avLst/>
          </a:prstGeom>
          <a:noFill/>
          <a:ln w="9525">
            <a:noFill/>
            <a:miter lim="800000"/>
            <a:headEnd/>
            <a:tailEnd/>
          </a:ln>
        </p:spPr>
        <p:txBody>
          <a:bodyPr>
            <a:spAutoFit/>
          </a:bodyPr>
          <a:lstStyle/>
          <a:p>
            <a:pPr algn="ctr">
              <a:buClr>
                <a:srgbClr val="000000"/>
              </a:buClr>
              <a:buSzPct val="100000"/>
              <a:buFont typeface="Times New Roman" pitchFamily="18" charset="0"/>
              <a:buNone/>
            </a:pPr>
            <a:r>
              <a:rPr lang="pl-PL" sz="1600" b="1">
                <a:solidFill>
                  <a:srgbClr val="000000"/>
                </a:solidFill>
                <a:cs typeface="Arial" charset="0"/>
              </a:rPr>
              <a:t>Przykłady równościowego działania informacyjnego i promocyjnego</a:t>
            </a:r>
          </a:p>
        </p:txBody>
      </p:sp>
      <p:sp>
        <p:nvSpPr>
          <p:cNvPr id="36869" name="Rectangle 5"/>
          <p:cNvSpPr>
            <a:spLocks noChangeArrowheads="1"/>
          </p:cNvSpPr>
          <p:nvPr/>
        </p:nvSpPr>
        <p:spPr bwMode="auto">
          <a:xfrm>
            <a:off x="755650" y="2349500"/>
            <a:ext cx="7920038" cy="2032000"/>
          </a:xfrm>
          <a:prstGeom prst="rect">
            <a:avLst/>
          </a:prstGeom>
          <a:noFill/>
          <a:ln w="9525">
            <a:noFill/>
            <a:miter lim="800000"/>
            <a:headEnd/>
            <a:tailEnd/>
          </a:ln>
        </p:spPr>
        <p:txBody>
          <a:bodyPr>
            <a:spAutoFit/>
          </a:bodyPr>
          <a:lstStyle/>
          <a:p>
            <a:pPr algn="just">
              <a:buFont typeface="Wingdings" pitchFamily="2" charset="2"/>
              <a:buChar char="q"/>
            </a:pPr>
            <a:r>
              <a:rPr lang="pl-PL" sz="1400" b="1">
                <a:solidFill>
                  <a:srgbClr val="000000"/>
                </a:solidFill>
              </a:rPr>
              <a:t>  </a:t>
            </a:r>
            <a:r>
              <a:rPr lang="pl-PL" sz="1400">
                <a:solidFill>
                  <a:srgbClr val="000000"/>
                </a:solidFill>
              </a:rPr>
              <a:t>Komunikacja dotycząca projektu powinna uwzględniać fakt istnienia kobiet i mężczyzn, a więc zakładać stosowanie języka wrażliwego na płeć (np. żeńskie końcówki w nazwie zawodów) Należy także pamiętać o przekazach obrazkowych (np. zdjęcia do publikacji, grafika ulotek, plakatów itp.) i zapewnić, że np. zdjęcia używane w naszym projekcie przełamują stereotypy </a:t>
            </a:r>
            <a:br>
              <a:rPr lang="pl-PL" sz="1400">
                <a:solidFill>
                  <a:srgbClr val="000000"/>
                </a:solidFill>
              </a:rPr>
            </a:br>
            <a:r>
              <a:rPr lang="pl-PL" sz="1400">
                <a:solidFill>
                  <a:srgbClr val="000000"/>
                </a:solidFill>
              </a:rPr>
              <a:t>na temat kobiet i mężczyzn.</a:t>
            </a:r>
          </a:p>
          <a:p>
            <a:pPr algn="just">
              <a:buFont typeface="Wingdings" pitchFamily="2" charset="2"/>
              <a:buNone/>
            </a:pPr>
            <a:endParaRPr lang="pl-PL" sz="1400">
              <a:solidFill>
                <a:srgbClr val="000000"/>
              </a:solidFill>
            </a:endParaRPr>
          </a:p>
          <a:p>
            <a:pPr algn="just">
              <a:buFont typeface="Wingdings" pitchFamily="2" charset="2"/>
              <a:buChar char="q"/>
            </a:pPr>
            <a:r>
              <a:rPr lang="pl-PL" sz="1400">
                <a:solidFill>
                  <a:srgbClr val="000000"/>
                </a:solidFill>
              </a:rPr>
              <a:t>  W materiałach projektowych warto powoływać się na przykłady przełamujące stereotypy </a:t>
            </a:r>
            <a:br>
              <a:rPr lang="pl-PL" sz="1400">
                <a:solidFill>
                  <a:srgbClr val="000000"/>
                </a:solidFill>
              </a:rPr>
            </a:br>
            <a:r>
              <a:rPr lang="pl-PL" sz="1400">
                <a:solidFill>
                  <a:srgbClr val="000000"/>
                </a:solidFill>
              </a:rPr>
              <a:t>(np. kobieta zakładająca firmę budowlaną) oraz pamiętać o wadze ról modelowych (np. starsza kobieta jako coach dla młodszych kobiet).</a:t>
            </a:r>
            <a:endParaRPr lang="pl-PL" sz="1400">
              <a:solidFill>
                <a:srgbClr val="000000"/>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37891" name="Rectangle 3"/>
          <p:cNvSpPr>
            <a:spLocks noChangeArrowheads="1"/>
          </p:cNvSpPr>
          <p:nvPr/>
        </p:nvSpPr>
        <p:spPr bwMode="auto">
          <a:xfrm>
            <a:off x="428625" y="1071563"/>
            <a:ext cx="8258175" cy="642937"/>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37892" name="Rectangle 4"/>
          <p:cNvSpPr>
            <a:spLocks noChangeArrowheads="1"/>
          </p:cNvSpPr>
          <p:nvPr/>
        </p:nvSpPr>
        <p:spPr bwMode="auto">
          <a:xfrm>
            <a:off x="500063" y="1785938"/>
            <a:ext cx="8229600" cy="3816350"/>
          </a:xfrm>
          <a:prstGeom prst="rect">
            <a:avLst/>
          </a:prstGeom>
          <a:noFill/>
          <a:ln w="9525">
            <a:noFill/>
            <a:miter lim="800000"/>
            <a:headEnd/>
            <a:tailEnd/>
          </a:ln>
        </p:spPr>
        <p:txBody>
          <a:bodyPr/>
          <a:lstStyle/>
          <a:p>
            <a:pPr marL="533400" indent="-533400" algn="ctr">
              <a:spcBef>
                <a:spcPct val="20000"/>
              </a:spcBef>
            </a:pPr>
            <a:r>
              <a:rPr lang="pl-PL" sz="1400" b="1">
                <a:solidFill>
                  <a:srgbClr val="000000"/>
                </a:solidFill>
              </a:rPr>
              <a:t>Analiza sytuacji kobiet i mężczyzn</a:t>
            </a:r>
          </a:p>
          <a:p>
            <a:pPr marL="533400" indent="-533400" algn="just">
              <a:spcBef>
                <a:spcPct val="20000"/>
              </a:spcBef>
            </a:pPr>
            <a:endParaRPr lang="pl-PL" sz="1400">
              <a:solidFill>
                <a:srgbClr val="000000"/>
              </a:solidFill>
            </a:endParaRPr>
          </a:p>
          <a:p>
            <a:pPr marL="533400" indent="-533400" algn="just">
              <a:spcBef>
                <a:spcPct val="20000"/>
              </a:spcBef>
              <a:buFontTx/>
              <a:buAutoNum type="arabicPeriod"/>
            </a:pPr>
            <a:r>
              <a:rPr lang="pl-PL" sz="1400">
                <a:solidFill>
                  <a:srgbClr val="000000"/>
                </a:solidFill>
                <a:cs typeface="Arial" charset="0"/>
              </a:rPr>
              <a:t>Czy projekt zawiera analizę sytuacji kobiet i mężczyzn dotyczącą obszaru interwencji </a:t>
            </a:r>
            <a:br>
              <a:rPr lang="pl-PL" sz="1400">
                <a:solidFill>
                  <a:srgbClr val="000000"/>
                </a:solidFill>
                <a:cs typeface="Arial" charset="0"/>
              </a:rPr>
            </a:br>
            <a:r>
              <a:rPr lang="pl-PL" sz="1400">
                <a:solidFill>
                  <a:srgbClr val="000000"/>
                </a:solidFill>
                <a:cs typeface="Arial" charset="0"/>
              </a:rPr>
              <a:t>i/lub zasięgu projektu, która wskazuje na nierówności ze względu na płeć? </a:t>
            </a:r>
          </a:p>
          <a:p>
            <a:pPr marL="533400" indent="-533400" algn="just">
              <a:spcBef>
                <a:spcPct val="20000"/>
              </a:spcBef>
            </a:pPr>
            <a:r>
              <a:rPr lang="pl-PL" sz="1400">
                <a:solidFill>
                  <a:srgbClr val="000000"/>
                </a:solidFill>
                <a:cs typeface="Arial" charset="0"/>
              </a:rPr>
              <a:t> </a:t>
            </a:r>
          </a:p>
          <a:p>
            <a:pPr marL="533400" indent="-533400" algn="just">
              <a:spcBef>
                <a:spcPct val="20000"/>
              </a:spcBef>
            </a:pPr>
            <a:r>
              <a:rPr lang="pl-PL" sz="1400">
                <a:solidFill>
                  <a:srgbClr val="000000"/>
                </a:solidFill>
                <a:cs typeface="Arial" charset="0"/>
              </a:rPr>
              <a:t>Warunki, które muszą zostać spełnione, aby odpowiedź była pozytywna : </a:t>
            </a:r>
          </a:p>
          <a:p>
            <a:pPr marL="533400" indent="-533400" algn="just">
              <a:spcBef>
                <a:spcPct val="20000"/>
              </a:spcBef>
              <a:buFont typeface="Arial" charset="0"/>
              <a:buChar char="•"/>
            </a:pPr>
            <a:r>
              <a:rPr lang="pl-PL" sz="1400">
                <a:solidFill>
                  <a:srgbClr val="000000"/>
                </a:solidFill>
                <a:cs typeface="Arial" charset="0"/>
              </a:rPr>
              <a:t>jest analiza*;</a:t>
            </a:r>
          </a:p>
          <a:p>
            <a:pPr marL="533400" indent="-533400" algn="just">
              <a:spcBef>
                <a:spcPct val="20000"/>
              </a:spcBef>
              <a:buFont typeface="Arial" charset="0"/>
              <a:buChar char="•"/>
            </a:pPr>
            <a:r>
              <a:rPr lang="pl-PL" sz="1400">
                <a:solidFill>
                  <a:srgbClr val="000000"/>
                </a:solidFill>
                <a:cs typeface="Arial" charset="0"/>
              </a:rPr>
              <a:t>analiza wskazuje na nierówności płci.</a:t>
            </a: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*Musi również zostać spełniony co najmniej jeden z poniższych warunków:</a:t>
            </a:r>
          </a:p>
          <a:p>
            <a:pPr marL="533400" indent="-533400" algn="just">
              <a:spcBef>
                <a:spcPct val="20000"/>
              </a:spcBef>
              <a:buFont typeface="Arial" charset="0"/>
              <a:buChar char="•"/>
            </a:pPr>
            <a:r>
              <a:rPr lang="pl-PL" sz="1400">
                <a:solidFill>
                  <a:srgbClr val="000000"/>
                </a:solidFill>
                <a:cs typeface="Arial" charset="0"/>
              </a:rPr>
              <a:t>analiza dotyczy obszaru interwencji;</a:t>
            </a:r>
          </a:p>
          <a:p>
            <a:pPr marL="533400" indent="-533400" algn="just">
              <a:spcBef>
                <a:spcPct val="20000"/>
              </a:spcBef>
              <a:buFont typeface="Arial" charset="0"/>
              <a:buChar char="•"/>
            </a:pPr>
            <a:r>
              <a:rPr lang="pl-PL" sz="1400">
                <a:solidFill>
                  <a:srgbClr val="000000"/>
                </a:solidFill>
                <a:cs typeface="Arial" charset="0"/>
              </a:rPr>
              <a:t>analiza dotyczy zasięgu projektu.</a:t>
            </a:r>
          </a:p>
          <a:p>
            <a:pPr marL="533400" indent="-533400" algn="just">
              <a:spcBef>
                <a:spcPct val="20000"/>
              </a:spcBef>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38915" name="Rectangle 3"/>
          <p:cNvSpPr>
            <a:spLocks noChangeArrowheads="1"/>
          </p:cNvSpPr>
          <p:nvPr/>
        </p:nvSpPr>
        <p:spPr bwMode="auto">
          <a:xfrm>
            <a:off x="428625" y="785813"/>
            <a:ext cx="8229600" cy="1143000"/>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38916" name="Rectangle 4"/>
          <p:cNvSpPr>
            <a:spLocks noChangeArrowheads="1"/>
          </p:cNvSpPr>
          <p:nvPr/>
        </p:nvSpPr>
        <p:spPr bwMode="auto">
          <a:xfrm>
            <a:off x="500063" y="1500188"/>
            <a:ext cx="8229600" cy="3816350"/>
          </a:xfrm>
          <a:prstGeom prst="rect">
            <a:avLst/>
          </a:prstGeom>
          <a:noFill/>
          <a:ln w="9525">
            <a:noFill/>
            <a:miter lim="800000"/>
            <a:headEnd/>
            <a:tailEnd/>
          </a:ln>
        </p:spPr>
        <p:txBody>
          <a:bodyPr/>
          <a:lstStyle/>
          <a:p>
            <a:pPr marL="533400" indent="-533400">
              <a:spcBef>
                <a:spcPct val="20000"/>
              </a:spcBef>
            </a:pPr>
            <a:endParaRPr lang="pl-PL" b="1">
              <a:solidFill>
                <a:srgbClr val="000000"/>
              </a:solidFill>
            </a:endParaRPr>
          </a:p>
          <a:p>
            <a:pPr marL="533400" indent="-533400" algn="ctr">
              <a:spcBef>
                <a:spcPct val="20000"/>
              </a:spcBef>
            </a:pPr>
            <a:r>
              <a:rPr lang="pl-PL" sz="1400" b="1">
                <a:solidFill>
                  <a:srgbClr val="000000"/>
                </a:solidFill>
              </a:rPr>
              <a:t>Analiza sytuacji kobiet i mężczyzn</a:t>
            </a:r>
          </a:p>
          <a:p>
            <a:pPr marL="533400" indent="-533400" algn="just">
              <a:spcBef>
                <a:spcPct val="20000"/>
              </a:spcBef>
            </a:pPr>
            <a:endParaRPr lang="pl-PL" sz="1400">
              <a:solidFill>
                <a:srgbClr val="000000"/>
              </a:solidFill>
            </a:endParaRPr>
          </a:p>
          <a:p>
            <a:pPr marL="533400" indent="-533400" algn="just">
              <a:spcBef>
                <a:spcPct val="20000"/>
              </a:spcBef>
            </a:pPr>
            <a:r>
              <a:rPr lang="pl-PL" sz="1400">
                <a:solidFill>
                  <a:srgbClr val="000000"/>
                </a:solidFill>
                <a:cs typeface="Arial" charset="0"/>
              </a:rPr>
              <a:t>2.   Czy analiza sytuacji kobiet i mężczyzn, zawiera dane ilościowe, które wskazują na brak istniejących nierówności w obszarze interwencji i/lub zasięgu projektu? </a:t>
            </a:r>
          </a:p>
          <a:p>
            <a:pPr marL="533400" indent="-533400" algn="just">
              <a:spcBef>
                <a:spcPct val="20000"/>
              </a:spcBef>
              <a:buFont typeface="Wingdings" pitchFamily="2" charset="2"/>
              <a:buChar char="§"/>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Warunki, które muszą zostać spełnione, aby odpowiedź była pozytywna: </a:t>
            </a:r>
          </a:p>
          <a:p>
            <a:pPr marL="533400" indent="-533400" algn="just">
              <a:spcBef>
                <a:spcPct val="20000"/>
              </a:spcBef>
              <a:buFont typeface="Arial" charset="0"/>
              <a:buChar char="•"/>
            </a:pPr>
            <a:r>
              <a:rPr lang="pl-PL" sz="1400">
                <a:solidFill>
                  <a:srgbClr val="000000"/>
                </a:solidFill>
                <a:cs typeface="Arial" charset="0"/>
              </a:rPr>
              <a:t>jest analiza;</a:t>
            </a:r>
          </a:p>
          <a:p>
            <a:pPr marL="533400" indent="-533400" algn="just">
              <a:spcBef>
                <a:spcPct val="20000"/>
              </a:spcBef>
              <a:buFont typeface="Arial" charset="0"/>
              <a:buChar char="•"/>
            </a:pPr>
            <a:r>
              <a:rPr lang="pl-PL" sz="1400">
                <a:solidFill>
                  <a:srgbClr val="000000"/>
                </a:solidFill>
                <a:cs typeface="Arial" charset="0"/>
              </a:rPr>
              <a:t>analiza zawiera dane ilościowe;</a:t>
            </a:r>
          </a:p>
          <a:p>
            <a:pPr marL="533400" indent="-533400" algn="just">
              <a:spcBef>
                <a:spcPct val="20000"/>
              </a:spcBef>
              <a:buFont typeface="Arial" charset="0"/>
              <a:buChar char="•"/>
            </a:pPr>
            <a:r>
              <a:rPr lang="pl-PL" sz="1400">
                <a:solidFill>
                  <a:srgbClr val="000000"/>
                </a:solidFill>
                <a:cs typeface="Arial" charset="0"/>
              </a:rPr>
              <a:t>dane wskazują na brak nierówności płci*.</a:t>
            </a: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*Musi również zostać spełniony co najmniej jeden z poniższych warunków:</a:t>
            </a:r>
          </a:p>
          <a:p>
            <a:pPr marL="533400" indent="-533400" algn="just">
              <a:spcBef>
                <a:spcPct val="20000"/>
              </a:spcBef>
              <a:buFont typeface="Arial" charset="0"/>
              <a:buChar char="•"/>
            </a:pPr>
            <a:r>
              <a:rPr lang="pl-PL" sz="1400">
                <a:solidFill>
                  <a:srgbClr val="000000"/>
                </a:solidFill>
                <a:cs typeface="Arial" charset="0"/>
              </a:rPr>
              <a:t>brak nierówności dotyczy obszaru interwencji projektu;</a:t>
            </a:r>
          </a:p>
          <a:p>
            <a:pPr marL="533400" indent="-533400" algn="just">
              <a:spcBef>
                <a:spcPct val="20000"/>
              </a:spcBef>
              <a:buFont typeface="Arial" charset="0"/>
              <a:buChar char="•"/>
            </a:pPr>
            <a:r>
              <a:rPr lang="pl-PL" sz="1400">
                <a:solidFill>
                  <a:srgbClr val="000000"/>
                </a:solidFill>
                <a:cs typeface="Arial" charset="0"/>
              </a:rPr>
              <a:t>brak nierówności dotyczy zasięgu projektu.</a:t>
            </a:r>
          </a:p>
          <a:p>
            <a:pPr marL="533400" indent="-533400" algn="just">
              <a:spcBef>
                <a:spcPct val="20000"/>
              </a:spcBef>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39939" name="Rectangle 3"/>
          <p:cNvSpPr>
            <a:spLocks noChangeArrowheads="1"/>
          </p:cNvSpPr>
          <p:nvPr/>
        </p:nvSpPr>
        <p:spPr bwMode="auto">
          <a:xfrm>
            <a:off x="428625" y="785813"/>
            <a:ext cx="8229600" cy="1143000"/>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39940" name="Rectangle 4"/>
          <p:cNvSpPr>
            <a:spLocks noChangeArrowheads="1"/>
          </p:cNvSpPr>
          <p:nvPr/>
        </p:nvSpPr>
        <p:spPr bwMode="auto">
          <a:xfrm>
            <a:off x="500063" y="1500188"/>
            <a:ext cx="8229600" cy="3816350"/>
          </a:xfrm>
          <a:prstGeom prst="rect">
            <a:avLst/>
          </a:prstGeom>
          <a:noFill/>
          <a:ln w="9525">
            <a:noFill/>
            <a:miter lim="800000"/>
            <a:headEnd/>
            <a:tailEnd/>
          </a:ln>
        </p:spPr>
        <p:txBody>
          <a:bodyPr/>
          <a:lstStyle/>
          <a:p>
            <a:pPr marL="533400" indent="-533400">
              <a:spcBef>
                <a:spcPct val="20000"/>
              </a:spcBef>
            </a:pPr>
            <a:endParaRPr lang="pl-PL" b="1">
              <a:solidFill>
                <a:srgbClr val="000000"/>
              </a:solidFill>
            </a:endParaRPr>
          </a:p>
          <a:p>
            <a:pPr marL="533400" indent="-533400" algn="ctr">
              <a:spcBef>
                <a:spcPct val="20000"/>
              </a:spcBef>
            </a:pPr>
            <a:r>
              <a:rPr lang="pl-PL" sz="1400" b="1">
                <a:solidFill>
                  <a:srgbClr val="000000"/>
                </a:solidFill>
              </a:rPr>
              <a:t>Analiza sytuacji kobiet i mężczyzn</a:t>
            </a:r>
          </a:p>
          <a:p>
            <a:pPr marL="533400" indent="-533400" algn="just">
              <a:spcBef>
                <a:spcPct val="20000"/>
              </a:spcBef>
            </a:pPr>
            <a:endParaRPr lang="pl-PL" sz="1400">
              <a:solidFill>
                <a:srgbClr val="000000"/>
              </a:solidFill>
            </a:endParaRPr>
          </a:p>
          <a:p>
            <a:pPr marL="533400" indent="-533400" algn="just">
              <a:spcBef>
                <a:spcPct val="20000"/>
              </a:spcBef>
            </a:pPr>
            <a:r>
              <a:rPr lang="pl-PL" sz="1400">
                <a:solidFill>
                  <a:srgbClr val="000000"/>
                </a:solidFill>
                <a:cs typeface="Arial" charset="0"/>
              </a:rPr>
              <a:t>3.    Czy użyte w analizie sytuacji kobiet i mężczyzn dane w podziale na płeć dotyczą obszaru interwencji i zasięgu projektu? </a:t>
            </a:r>
          </a:p>
          <a:p>
            <a:pPr marL="533400" indent="-533400" algn="just">
              <a:spcBef>
                <a:spcPct val="20000"/>
              </a:spcBef>
              <a:buFont typeface="Wingdings" pitchFamily="2" charset="2"/>
              <a:buChar char="§"/>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Warunki, które muszą zostać spełnione, aby odpowiedź była pozytywna : </a:t>
            </a:r>
          </a:p>
          <a:p>
            <a:pPr marL="533400" indent="-533400" algn="just">
              <a:spcBef>
                <a:spcPct val="20000"/>
              </a:spcBef>
              <a:buFont typeface="Arial" charset="0"/>
              <a:buChar char="•"/>
            </a:pPr>
            <a:r>
              <a:rPr lang="pl-PL" sz="1400">
                <a:solidFill>
                  <a:srgbClr val="000000"/>
                </a:solidFill>
                <a:cs typeface="Arial" charset="0"/>
              </a:rPr>
              <a:t>jest analiza;</a:t>
            </a:r>
          </a:p>
          <a:p>
            <a:pPr marL="533400" indent="-533400" algn="just">
              <a:spcBef>
                <a:spcPct val="20000"/>
              </a:spcBef>
              <a:buFont typeface="Arial" charset="0"/>
              <a:buChar char="•"/>
            </a:pPr>
            <a:r>
              <a:rPr lang="pl-PL" sz="1400">
                <a:solidFill>
                  <a:srgbClr val="000000"/>
                </a:solidFill>
                <a:cs typeface="Arial" charset="0"/>
              </a:rPr>
              <a:t>analiza zawiera dane dotyczące obszaru interwencji projektu;</a:t>
            </a:r>
          </a:p>
          <a:p>
            <a:pPr marL="533400" indent="-533400" algn="just">
              <a:spcBef>
                <a:spcPct val="20000"/>
              </a:spcBef>
              <a:buFont typeface="Arial" charset="0"/>
              <a:buChar char="•"/>
            </a:pPr>
            <a:r>
              <a:rPr lang="pl-PL" sz="1400">
                <a:solidFill>
                  <a:srgbClr val="000000"/>
                </a:solidFill>
                <a:cs typeface="Arial" charset="0"/>
              </a:rPr>
              <a:t>analiza zawiera dane dotyczące zasięgu projektu.</a:t>
            </a:r>
          </a:p>
          <a:p>
            <a:pPr marL="533400" indent="-533400" algn="just">
              <a:spcBef>
                <a:spcPct val="20000"/>
              </a:spcBef>
            </a:pPr>
            <a:endParaRPr lang="pl-PL" sz="2000">
              <a:solidFill>
                <a:srgbClr val="000000"/>
              </a:solidFill>
              <a:cs typeface="Arial" charset="0"/>
            </a:endParaRPr>
          </a:p>
          <a:p>
            <a:pPr marL="533400" indent="-533400" algn="just">
              <a:spcBef>
                <a:spcPct val="20000"/>
              </a:spcBef>
            </a:pPr>
            <a:endParaRPr lang="pl-PL" sz="2000">
              <a:solidFill>
                <a:srgbClr val="000000"/>
              </a:solidFill>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0963" name="Rectangle 3"/>
          <p:cNvSpPr>
            <a:spLocks noChangeArrowheads="1"/>
          </p:cNvSpPr>
          <p:nvPr/>
        </p:nvSpPr>
        <p:spPr bwMode="auto">
          <a:xfrm>
            <a:off x="428625" y="785813"/>
            <a:ext cx="8229600" cy="1143000"/>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22532" name="Rectangle 4"/>
          <p:cNvSpPr>
            <a:spLocks noChangeArrowheads="1"/>
          </p:cNvSpPr>
          <p:nvPr/>
        </p:nvSpPr>
        <p:spPr bwMode="auto">
          <a:xfrm>
            <a:off x="500063" y="1714500"/>
            <a:ext cx="8229600" cy="3602038"/>
          </a:xfrm>
          <a:prstGeom prst="rect">
            <a:avLst/>
          </a:prstGeom>
          <a:noFill/>
          <a:ln w="9525">
            <a:noFill/>
            <a:miter lim="800000"/>
            <a:headEnd/>
            <a:tailEnd/>
          </a:ln>
        </p:spPr>
        <p:txBody>
          <a:bodyPr/>
          <a:lstStyle/>
          <a:p>
            <a:pPr marL="533400" indent="-533400" algn="ctr">
              <a:lnSpc>
                <a:spcPct val="150000"/>
              </a:lnSpc>
              <a:spcBef>
                <a:spcPct val="20000"/>
              </a:spcBef>
              <a:defRPr/>
            </a:pPr>
            <a:r>
              <a:rPr lang="pl-PL" sz="1400" b="1" dirty="0">
                <a:solidFill>
                  <a:srgbClr val="000000"/>
                </a:solidFill>
              </a:rPr>
              <a:t>Analiza sytuacji kobiet i mężczyzn</a:t>
            </a:r>
          </a:p>
          <a:p>
            <a:pPr algn="just">
              <a:lnSpc>
                <a:spcPct val="150000"/>
              </a:lnSpc>
              <a:spcBef>
                <a:spcPct val="20000"/>
              </a:spcBef>
              <a:defRPr/>
            </a:pPr>
            <a:r>
              <a:rPr lang="pl-PL" sz="1400" dirty="0">
                <a:solidFill>
                  <a:srgbClr val="000000"/>
                </a:solidFill>
                <a:cs typeface="Arial" charset="0"/>
              </a:rPr>
              <a:t>Zgodnie z zapisami PO KL każdy wniosek o dofinansowanie projektu musi zawierać analizę sytuacji kobiet i mężczyzn w danym obszarze projektowym, niezależnie czy wsparcie kierowane jest  do osób czy instytucji.</a:t>
            </a:r>
          </a:p>
          <a:p>
            <a:pPr algn="just">
              <a:lnSpc>
                <a:spcPct val="150000"/>
              </a:lnSpc>
              <a:spcBef>
                <a:spcPct val="20000"/>
              </a:spcBef>
              <a:defRPr/>
            </a:pPr>
            <a:endParaRPr lang="pl-PL" sz="1400" b="1" dirty="0">
              <a:solidFill>
                <a:srgbClr val="000000"/>
              </a:solidFill>
              <a:cs typeface="Arial" charset="0"/>
            </a:endParaRPr>
          </a:p>
          <a:p>
            <a:pPr algn="just">
              <a:lnSpc>
                <a:spcPct val="150000"/>
              </a:lnSpc>
              <a:spcBef>
                <a:spcPct val="20000"/>
              </a:spcBef>
              <a:defRPr/>
            </a:pPr>
            <a:r>
              <a:rPr lang="pl-PL" sz="1400" b="1" dirty="0">
                <a:solidFill>
                  <a:srgbClr val="000000"/>
                </a:solidFill>
                <a:cs typeface="Arial" charset="0"/>
              </a:rPr>
              <a:t>Do zdobycia pozytywnej odpowiedzi w przypadku analizy sytuacji kobiet i mężczyzn winno być podanie przynajmniej jednej danej dotyczącej zasięgu i obszaru interwencji projektu </a:t>
            </a:r>
            <a:br>
              <a:rPr lang="pl-PL" sz="1400" b="1" dirty="0">
                <a:solidFill>
                  <a:srgbClr val="000000"/>
                </a:solidFill>
                <a:cs typeface="Arial" charset="0"/>
              </a:rPr>
            </a:br>
            <a:r>
              <a:rPr lang="pl-PL" sz="1400" b="1" dirty="0">
                <a:solidFill>
                  <a:srgbClr val="000000"/>
                </a:solidFill>
                <a:cs typeface="Arial" charset="0"/>
              </a:rPr>
              <a:t>w podziale na płeć.</a:t>
            </a:r>
          </a:p>
          <a:p>
            <a:pPr marL="533400" indent="-533400" algn="just">
              <a:spcBef>
                <a:spcPct val="20000"/>
              </a:spcBef>
              <a:defRPr/>
            </a:pPr>
            <a:endParaRPr lang="pl-PL" sz="2000" dirty="0">
              <a:solidFill>
                <a:srgbClr val="000000"/>
              </a:solidFill>
              <a:cs typeface="Arial"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1987" name="Rectangle 3"/>
          <p:cNvSpPr>
            <a:spLocks noChangeArrowheads="1"/>
          </p:cNvSpPr>
          <p:nvPr/>
        </p:nvSpPr>
        <p:spPr bwMode="auto">
          <a:xfrm>
            <a:off x="500063" y="857250"/>
            <a:ext cx="8229600" cy="1000125"/>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41988" name="Rectangle 4"/>
          <p:cNvSpPr>
            <a:spLocks noChangeArrowheads="1"/>
          </p:cNvSpPr>
          <p:nvPr/>
        </p:nvSpPr>
        <p:spPr bwMode="auto">
          <a:xfrm>
            <a:off x="428625" y="1643063"/>
            <a:ext cx="8135938" cy="3143250"/>
          </a:xfrm>
          <a:prstGeom prst="rect">
            <a:avLst/>
          </a:prstGeom>
          <a:noFill/>
          <a:ln w="9525">
            <a:noFill/>
            <a:miter lim="800000"/>
            <a:headEnd/>
            <a:tailEnd/>
          </a:ln>
        </p:spPr>
        <p:txBody>
          <a:bodyPr/>
          <a:lstStyle/>
          <a:p>
            <a:pPr marL="533400" indent="-533400" algn="ctr">
              <a:spcBef>
                <a:spcPct val="20000"/>
              </a:spcBef>
            </a:pPr>
            <a:r>
              <a:rPr lang="pl-PL" sz="1400" b="1">
                <a:solidFill>
                  <a:srgbClr val="000000"/>
                </a:solidFill>
              </a:rPr>
              <a:t>Działania projektu</a:t>
            </a:r>
          </a:p>
          <a:p>
            <a:pPr marL="533400" indent="-533400" algn="ctr">
              <a:spcBef>
                <a:spcPct val="20000"/>
              </a:spcBef>
            </a:pPr>
            <a:endParaRPr lang="pl-PL" sz="1400">
              <a:solidFill>
                <a:srgbClr val="000000"/>
              </a:solidFill>
            </a:endParaRPr>
          </a:p>
          <a:p>
            <a:pPr marL="533400" indent="-533400" algn="just">
              <a:spcBef>
                <a:spcPct val="20000"/>
              </a:spcBef>
            </a:pPr>
            <a:r>
              <a:rPr lang="pl-PL" sz="1400">
                <a:solidFill>
                  <a:srgbClr val="000000"/>
                </a:solidFill>
                <a:cs typeface="Arial" charset="0"/>
              </a:rPr>
              <a:t>4.  	</a:t>
            </a:r>
            <a:r>
              <a:rPr lang="pl-PL" sz="1400">
                <a:solidFill>
                  <a:srgbClr val="000000"/>
                </a:solidFill>
              </a:rPr>
              <a:t>Czy rozwiązania planowane do wypracowania i/lub</a:t>
            </a:r>
            <a:r>
              <a:rPr lang="pl-PL" sz="1400" b="1">
                <a:solidFill>
                  <a:srgbClr val="000000"/>
                </a:solidFill>
              </a:rPr>
              <a:t> </a:t>
            </a:r>
            <a:r>
              <a:rPr lang="pl-PL" sz="1400">
                <a:solidFill>
                  <a:srgbClr val="000000"/>
                </a:solidFill>
              </a:rPr>
              <a:t>działania odpowiadają na nierówności </a:t>
            </a:r>
            <a:br>
              <a:rPr lang="pl-PL" sz="1400">
                <a:solidFill>
                  <a:srgbClr val="000000"/>
                </a:solidFill>
              </a:rPr>
            </a:br>
            <a:r>
              <a:rPr lang="pl-PL" sz="1400">
                <a:solidFill>
                  <a:srgbClr val="000000"/>
                </a:solidFill>
              </a:rPr>
              <a:t>ze względu na płeć, istniejące w obszarze interwencji i/lub zasięgu projektu i/lub różnicują działania (formy wsparcia) dla kobiet i mężczyzn? </a:t>
            </a: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Warunki, które muszą zostać spełnione, aby odpowiedź była pozytywna: </a:t>
            </a:r>
          </a:p>
          <a:p>
            <a:pPr marL="533400" indent="-533400" algn="just">
              <a:spcBef>
                <a:spcPct val="20000"/>
              </a:spcBef>
              <a:buFont typeface="Arial" charset="0"/>
              <a:buChar char="•"/>
            </a:pPr>
            <a:r>
              <a:rPr lang="pl-PL" sz="1400">
                <a:solidFill>
                  <a:srgbClr val="000000"/>
                </a:solidFill>
                <a:cs typeface="Arial" charset="0"/>
              </a:rPr>
              <a:t>działania odpowiadają na nierówności płci*; </a:t>
            </a:r>
          </a:p>
          <a:p>
            <a:pPr marL="533400" indent="-533400" algn="just">
              <a:spcBef>
                <a:spcPct val="20000"/>
              </a:spcBef>
            </a:pPr>
            <a:r>
              <a:rPr lang="pl-PL" sz="1400">
                <a:solidFill>
                  <a:srgbClr val="000000"/>
                </a:solidFill>
                <a:cs typeface="Arial" charset="0"/>
              </a:rPr>
              <a:t>i/lub</a:t>
            </a:r>
          </a:p>
          <a:p>
            <a:pPr marL="533400" indent="-533400" algn="just">
              <a:spcBef>
                <a:spcPct val="20000"/>
              </a:spcBef>
              <a:buFont typeface="Arial" charset="0"/>
              <a:buChar char="•"/>
            </a:pPr>
            <a:r>
              <a:rPr lang="pl-PL" sz="1400">
                <a:solidFill>
                  <a:srgbClr val="000000"/>
                </a:solidFill>
                <a:cs typeface="Arial" charset="0"/>
              </a:rPr>
              <a:t>działania są zróżnicowane wobec K i M.</a:t>
            </a:r>
          </a:p>
          <a:p>
            <a:pPr marL="533400" indent="-533400" algn="just">
              <a:spcBef>
                <a:spcPct val="20000"/>
              </a:spcBef>
              <a:buFont typeface="Arial" charset="0"/>
              <a:buChar char="•"/>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endParaRPr lang="pl-PL" sz="1400">
              <a:solidFill>
                <a:srgbClr val="000000"/>
              </a:solidFill>
              <a:cs typeface="Arial" charset="0"/>
            </a:endParaRPr>
          </a:p>
          <a:p>
            <a:pPr marL="533400" indent="-533400" algn="just">
              <a:spcBef>
                <a:spcPct val="20000"/>
              </a:spcBef>
            </a:pPr>
            <a:r>
              <a:rPr lang="pl-PL" sz="1400">
                <a:solidFill>
                  <a:srgbClr val="000000"/>
                </a:solidFill>
                <a:cs typeface="Arial" charset="0"/>
              </a:rPr>
              <a:t>* Musi również zostać spełniony co najmniej jeden z poniższych warunków:</a:t>
            </a:r>
          </a:p>
          <a:p>
            <a:pPr marL="533400" indent="-533400" algn="just">
              <a:spcBef>
                <a:spcPct val="20000"/>
              </a:spcBef>
              <a:buFont typeface="Arial" charset="0"/>
              <a:buChar char="•"/>
            </a:pPr>
            <a:r>
              <a:rPr lang="pl-PL" sz="1400">
                <a:solidFill>
                  <a:srgbClr val="000000"/>
                </a:solidFill>
                <a:cs typeface="Arial" charset="0"/>
              </a:rPr>
              <a:t>nierówności istnieją w obszarze interwencji projektu;</a:t>
            </a:r>
          </a:p>
          <a:p>
            <a:pPr marL="533400" indent="-533400" algn="just">
              <a:spcBef>
                <a:spcPct val="20000"/>
              </a:spcBef>
              <a:buFont typeface="Arial" charset="0"/>
              <a:buChar char="•"/>
            </a:pPr>
            <a:r>
              <a:rPr lang="pl-PL" sz="1400">
                <a:solidFill>
                  <a:srgbClr val="000000"/>
                </a:solidFill>
                <a:cs typeface="Arial" charset="0"/>
              </a:rPr>
              <a:t>nierówności istnieją w obszarze zasięgu projektu.</a:t>
            </a:r>
          </a:p>
          <a:p>
            <a:pPr marL="533400" indent="-533400" algn="just">
              <a:spcBef>
                <a:spcPct val="20000"/>
              </a:spcBef>
            </a:pPr>
            <a:endParaRPr lang="pl-PL" sz="2000">
              <a:solidFill>
                <a:srgbClr val="000000"/>
              </a:solidFill>
              <a:cs typeface="Arial"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3011" name="Rectangle 3"/>
          <p:cNvSpPr>
            <a:spLocks noChangeArrowheads="1"/>
          </p:cNvSpPr>
          <p:nvPr/>
        </p:nvSpPr>
        <p:spPr bwMode="auto">
          <a:xfrm>
            <a:off x="500063" y="714375"/>
            <a:ext cx="8229600" cy="1143000"/>
          </a:xfrm>
          <a:prstGeom prst="rect">
            <a:avLst/>
          </a:prstGeom>
          <a:noFill/>
          <a:ln w="9525">
            <a:noFill/>
            <a:miter lim="800000"/>
            <a:headEnd/>
            <a:tailEnd/>
          </a:ln>
        </p:spPr>
        <p:txBody>
          <a:bodyPr anchor="ctr"/>
          <a:lstStyle/>
          <a:p>
            <a:pPr algn="ctr"/>
            <a:endParaRPr lang="pl-PL" sz="2000" b="1">
              <a:solidFill>
                <a:srgbClr val="FF3300"/>
              </a:solidFill>
              <a:cs typeface="Arial" charset="0"/>
            </a:endParaRPr>
          </a:p>
          <a:p>
            <a:pPr algn="ctr"/>
            <a:r>
              <a:rPr lang="pl-PL" sz="2000" b="1">
                <a:solidFill>
                  <a:srgbClr val="FF3300"/>
                </a:solidFill>
                <a:cs typeface="Arial" charset="0"/>
              </a:rPr>
              <a:t>Standard minimum</a:t>
            </a:r>
          </a:p>
        </p:txBody>
      </p:sp>
      <p:sp>
        <p:nvSpPr>
          <p:cNvPr id="43012" name="Rectangle 4"/>
          <p:cNvSpPr>
            <a:spLocks noChangeArrowheads="1"/>
          </p:cNvSpPr>
          <p:nvPr/>
        </p:nvSpPr>
        <p:spPr bwMode="auto">
          <a:xfrm>
            <a:off x="428625" y="1643063"/>
            <a:ext cx="8135938" cy="3714750"/>
          </a:xfrm>
          <a:prstGeom prst="rect">
            <a:avLst/>
          </a:prstGeom>
          <a:noFill/>
          <a:ln w="9525">
            <a:noFill/>
            <a:miter lim="800000"/>
            <a:headEnd/>
            <a:tailEnd/>
          </a:ln>
        </p:spPr>
        <p:txBody>
          <a:bodyPr/>
          <a:lstStyle/>
          <a:p>
            <a:pPr marL="533400" indent="-533400" algn="ctr">
              <a:spcBef>
                <a:spcPct val="20000"/>
              </a:spcBef>
            </a:pPr>
            <a:r>
              <a:rPr lang="pl-PL" sz="1400" b="1">
                <a:solidFill>
                  <a:srgbClr val="000000"/>
                </a:solidFill>
              </a:rPr>
              <a:t>Działania projektu</a:t>
            </a:r>
          </a:p>
          <a:p>
            <a:pPr marL="533400" indent="-533400" algn="just">
              <a:spcBef>
                <a:spcPct val="20000"/>
              </a:spcBef>
            </a:pPr>
            <a:endParaRPr lang="pl-PL" sz="1400">
              <a:solidFill>
                <a:srgbClr val="000000"/>
              </a:solidFill>
            </a:endParaRPr>
          </a:p>
          <a:p>
            <a:pPr marL="533400" indent="-533400" algn="just">
              <a:lnSpc>
                <a:spcPct val="150000"/>
              </a:lnSpc>
              <a:spcBef>
                <a:spcPct val="20000"/>
              </a:spcBef>
            </a:pPr>
            <a:r>
              <a:rPr lang="pl-PL" sz="1400">
                <a:solidFill>
                  <a:srgbClr val="000000"/>
                </a:solidFill>
                <a:cs typeface="Arial" charset="0"/>
              </a:rPr>
              <a:t>	Do zdobycia pozytywnej odpowiedzi w punkcie czwartym winno upoważniać </a:t>
            </a:r>
            <a:r>
              <a:rPr lang="pl-PL" sz="1400" b="1">
                <a:solidFill>
                  <a:srgbClr val="000000"/>
                </a:solidFill>
                <a:cs typeface="Arial" charset="0"/>
              </a:rPr>
              <a:t>podanie przynajmniej jednego przykładu działania, jakie zostanie zrealizowane w projekcie </a:t>
            </a:r>
            <a:br>
              <a:rPr lang="pl-PL" sz="1400" b="1">
                <a:solidFill>
                  <a:srgbClr val="000000"/>
                </a:solidFill>
                <a:cs typeface="Arial" charset="0"/>
              </a:rPr>
            </a:br>
            <a:r>
              <a:rPr lang="pl-PL" sz="1400" b="1">
                <a:solidFill>
                  <a:srgbClr val="000000"/>
                </a:solidFill>
                <a:cs typeface="Arial" charset="0"/>
              </a:rPr>
              <a:t>na rzecz wyrównywania szans kobiet i mężczyzn lub działania zmierzającego </a:t>
            </a:r>
            <a:br>
              <a:rPr lang="pl-PL" sz="1400" b="1">
                <a:solidFill>
                  <a:srgbClr val="000000"/>
                </a:solidFill>
                <a:cs typeface="Arial" charset="0"/>
              </a:rPr>
            </a:br>
            <a:r>
              <a:rPr lang="pl-PL" sz="1400" b="1">
                <a:solidFill>
                  <a:srgbClr val="000000"/>
                </a:solidFill>
                <a:cs typeface="Arial" charset="0"/>
              </a:rPr>
              <a:t>do przestrzegania zasady tak, aby na żadnym etapie realizacji projektu nie pojawiły się nierówności szans kobiet i mężczyzn.</a:t>
            </a:r>
          </a:p>
          <a:p>
            <a:pPr marL="533400" indent="-533400" algn="just">
              <a:spcBef>
                <a:spcPct val="20000"/>
              </a:spcBef>
            </a:pPr>
            <a:endParaRPr lang="pl-PL" sz="2000" b="1">
              <a:solidFill>
                <a:srgbClr val="000000"/>
              </a:solidFill>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ymbol zastępczy zawartości 2"/>
          <p:cNvSpPr>
            <a:spLocks noGrp="1"/>
          </p:cNvSpPr>
          <p:nvPr>
            <p:ph idx="1"/>
          </p:nvPr>
        </p:nvSpPr>
        <p:spPr/>
        <p:txBody>
          <a:bodyPr/>
          <a:lstStyle/>
          <a:p>
            <a:pPr algn="ctr">
              <a:buFontTx/>
              <a:buNone/>
            </a:pPr>
            <a:endParaRPr lang="pl-PL" b="1" dirty="0" smtClean="0">
              <a:latin typeface="Arial" charset="0"/>
            </a:endParaRPr>
          </a:p>
          <a:p>
            <a:pPr algn="ctr">
              <a:buFontTx/>
              <a:buNone/>
            </a:pPr>
            <a:endParaRPr lang="pl-PL" b="1" dirty="0" smtClean="0">
              <a:latin typeface="Arial" charset="0"/>
            </a:endParaRPr>
          </a:p>
          <a:p>
            <a:pPr algn="ctr">
              <a:buFontTx/>
              <a:buNone/>
            </a:pPr>
            <a:endParaRPr lang="pl-PL" b="1" dirty="0" smtClean="0">
              <a:latin typeface="Arial" charset="0"/>
            </a:endParaRPr>
          </a:p>
          <a:p>
            <a:pPr algn="ctr">
              <a:buFontTx/>
              <a:buNone/>
            </a:pPr>
            <a:endParaRPr lang="pl-PL" b="1" dirty="0" smtClean="0">
              <a:latin typeface="Arial" charset="0"/>
            </a:endParaRPr>
          </a:p>
          <a:p>
            <a:pPr algn="ctr">
              <a:buFontTx/>
              <a:buNone/>
            </a:pPr>
            <a:endParaRPr lang="pl-PL" b="1" dirty="0" smtClean="0">
              <a:latin typeface="Arial" charset="0"/>
            </a:endParaRPr>
          </a:p>
          <a:p>
            <a:pPr algn="ctr">
              <a:buFontTx/>
              <a:buNone/>
            </a:pPr>
            <a:r>
              <a:rPr lang="pl-PL" sz="2800" b="1" dirty="0" smtClean="0">
                <a:latin typeface="Arial" charset="0"/>
              </a:rPr>
              <a:t>Konkurs nr 1/9.5/10</a:t>
            </a:r>
            <a:endParaRPr lang="pl-PL" sz="2800" dirty="0" smtClean="0">
              <a:latin typeface="Arial"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4035" name="Rectangle 3"/>
          <p:cNvSpPr>
            <a:spLocks noChangeArrowheads="1"/>
          </p:cNvSpPr>
          <p:nvPr/>
        </p:nvSpPr>
        <p:spPr bwMode="auto">
          <a:xfrm>
            <a:off x="357188" y="928688"/>
            <a:ext cx="8229600" cy="928687"/>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44036" name="Rectangle 4"/>
          <p:cNvSpPr>
            <a:spLocks noChangeArrowheads="1"/>
          </p:cNvSpPr>
          <p:nvPr/>
        </p:nvSpPr>
        <p:spPr bwMode="auto">
          <a:xfrm>
            <a:off x="428625" y="2000250"/>
            <a:ext cx="8351838" cy="1511300"/>
          </a:xfrm>
          <a:prstGeom prst="rect">
            <a:avLst/>
          </a:prstGeom>
          <a:noFill/>
          <a:ln w="9525">
            <a:noFill/>
            <a:miter lim="800000"/>
            <a:headEnd/>
            <a:tailEnd/>
          </a:ln>
        </p:spPr>
        <p:txBody>
          <a:bodyPr/>
          <a:lstStyle/>
          <a:p>
            <a:pPr marL="533400" indent="-533400" algn="ctr">
              <a:spcBef>
                <a:spcPct val="20000"/>
              </a:spcBef>
            </a:pPr>
            <a:r>
              <a:rPr lang="pl-PL" sz="1400" b="1">
                <a:solidFill>
                  <a:srgbClr val="000000"/>
                </a:solidFill>
              </a:rPr>
              <a:t>Rezultaty projektu</a:t>
            </a:r>
          </a:p>
          <a:p>
            <a:pPr marL="533400" indent="-533400" algn="just">
              <a:spcBef>
                <a:spcPct val="20000"/>
              </a:spcBef>
            </a:pPr>
            <a:endParaRPr lang="pl-PL" sz="800">
              <a:solidFill>
                <a:srgbClr val="000000"/>
              </a:solidFill>
            </a:endParaRPr>
          </a:p>
          <a:p>
            <a:pPr marL="533400" indent="-533400" algn="just">
              <a:spcBef>
                <a:spcPct val="20000"/>
              </a:spcBef>
              <a:buFontTx/>
              <a:buAutoNum type="arabicPeriod" startAt="5"/>
            </a:pPr>
            <a:r>
              <a:rPr lang="pl-PL" sz="1400">
                <a:solidFill>
                  <a:srgbClr val="000000"/>
                </a:solidFill>
              </a:rPr>
              <a:t>Czy rezultat(y) są podane w podziale na płeć i/lub wskazują jak projekt wpłynie na sytuację kobiet i mężczyzn w obszarze interwencji i/lub zasięgu projektu?</a:t>
            </a:r>
          </a:p>
          <a:p>
            <a:pPr marL="533400" indent="-533400" algn="just">
              <a:spcBef>
                <a:spcPct val="20000"/>
              </a:spcBef>
              <a:buFontTx/>
              <a:buAutoNum type="arabicPeriod" startAt="5"/>
            </a:pPr>
            <a:endParaRPr lang="pl-PL" sz="1400">
              <a:solidFill>
                <a:srgbClr val="000000"/>
              </a:solidFill>
            </a:endParaRPr>
          </a:p>
          <a:p>
            <a:pPr marL="533400" indent="-533400" algn="just">
              <a:spcBef>
                <a:spcPct val="20000"/>
              </a:spcBef>
            </a:pPr>
            <a:r>
              <a:rPr lang="pl-PL" sz="1400">
                <a:solidFill>
                  <a:srgbClr val="000000"/>
                </a:solidFill>
              </a:rPr>
              <a:t>Warunki, które muszą zostać spełnione, </a:t>
            </a:r>
            <a:r>
              <a:rPr lang="pl-PL" sz="1400">
                <a:solidFill>
                  <a:srgbClr val="000000"/>
                </a:solidFill>
                <a:cs typeface="Arial" charset="0"/>
              </a:rPr>
              <a:t>aby odpowiedź była pozytywna:</a:t>
            </a:r>
            <a:r>
              <a:rPr lang="pl-PL" sz="1400">
                <a:solidFill>
                  <a:srgbClr val="000000"/>
                </a:solidFill>
              </a:rPr>
              <a:t> </a:t>
            </a:r>
          </a:p>
          <a:p>
            <a:pPr marL="533400" indent="-533400" algn="just">
              <a:spcBef>
                <a:spcPct val="20000"/>
              </a:spcBef>
              <a:buFont typeface="Arial" charset="0"/>
              <a:buChar char="•"/>
            </a:pPr>
            <a:r>
              <a:rPr lang="pl-PL" sz="1400">
                <a:solidFill>
                  <a:srgbClr val="000000"/>
                </a:solidFill>
              </a:rPr>
              <a:t>co najmniej 1 rezultat wskazuje jak projekt wpłynie na sytuację K i M*;</a:t>
            </a:r>
          </a:p>
          <a:p>
            <a:pPr marL="533400" indent="-533400" algn="just">
              <a:spcBef>
                <a:spcPct val="20000"/>
              </a:spcBef>
            </a:pPr>
            <a:r>
              <a:rPr lang="pl-PL" sz="1400">
                <a:solidFill>
                  <a:srgbClr val="000000"/>
                </a:solidFill>
              </a:rPr>
              <a:t>i/lub</a:t>
            </a:r>
          </a:p>
          <a:p>
            <a:pPr marL="533400" indent="-533400" algn="just">
              <a:spcBef>
                <a:spcPct val="20000"/>
              </a:spcBef>
              <a:buFont typeface="Arial" charset="0"/>
              <a:buChar char="•"/>
            </a:pPr>
            <a:r>
              <a:rPr lang="pl-PL" sz="1400">
                <a:solidFill>
                  <a:srgbClr val="000000"/>
                </a:solidFill>
              </a:rPr>
              <a:t>co najmniej 1 rezultat podany w podziale na płeć.</a:t>
            </a:r>
          </a:p>
          <a:p>
            <a:pPr marL="533400" indent="-533400" algn="just">
              <a:spcBef>
                <a:spcPct val="20000"/>
              </a:spcBef>
            </a:pPr>
            <a:endParaRPr lang="pl-PL" sz="1400">
              <a:solidFill>
                <a:srgbClr val="000000"/>
              </a:solidFill>
            </a:endParaRPr>
          </a:p>
          <a:p>
            <a:pPr marL="533400" indent="-533400" algn="just">
              <a:spcBef>
                <a:spcPct val="20000"/>
              </a:spcBef>
            </a:pPr>
            <a:endParaRPr lang="pl-PL" sz="1400">
              <a:solidFill>
                <a:srgbClr val="000000"/>
              </a:solidFill>
            </a:endParaRPr>
          </a:p>
          <a:p>
            <a:pPr marL="533400" indent="-533400" algn="just">
              <a:spcBef>
                <a:spcPct val="20000"/>
              </a:spcBef>
            </a:pPr>
            <a:endParaRPr lang="pl-PL" sz="1400">
              <a:solidFill>
                <a:srgbClr val="000000"/>
              </a:solidFill>
            </a:endParaRPr>
          </a:p>
          <a:p>
            <a:pPr marL="533400" indent="-533400" algn="just">
              <a:spcBef>
                <a:spcPct val="20000"/>
              </a:spcBef>
            </a:pPr>
            <a:r>
              <a:rPr lang="pl-PL" sz="1400">
                <a:solidFill>
                  <a:srgbClr val="000000"/>
                </a:solidFill>
                <a:cs typeface="Arial" charset="0"/>
              </a:rPr>
              <a:t>* Musi również zostać spełniony co najmniej jeden z poniższych warunków:</a:t>
            </a:r>
          </a:p>
          <a:p>
            <a:pPr marL="533400" indent="-533400" algn="just">
              <a:spcBef>
                <a:spcPct val="20000"/>
              </a:spcBef>
              <a:buFont typeface="Arial" charset="0"/>
              <a:buChar char="•"/>
            </a:pPr>
            <a:r>
              <a:rPr lang="pl-PL" sz="1400">
                <a:solidFill>
                  <a:srgbClr val="000000"/>
                </a:solidFill>
                <a:cs typeface="Arial" charset="0"/>
              </a:rPr>
              <a:t>wpływ dotyczy obszaru interwencji;</a:t>
            </a:r>
          </a:p>
          <a:p>
            <a:pPr marL="533400" indent="-533400" algn="just">
              <a:spcBef>
                <a:spcPct val="20000"/>
              </a:spcBef>
              <a:buFont typeface="Arial" charset="0"/>
              <a:buChar char="•"/>
            </a:pPr>
            <a:r>
              <a:rPr lang="pl-PL" sz="1400">
                <a:solidFill>
                  <a:srgbClr val="000000"/>
                </a:solidFill>
                <a:cs typeface="Arial" charset="0"/>
              </a:rPr>
              <a:t>wpływ dotyczy zasięgu projektu.</a:t>
            </a:r>
          </a:p>
          <a:p>
            <a:pPr marL="533400" indent="-533400" algn="just">
              <a:spcBef>
                <a:spcPct val="20000"/>
              </a:spcBef>
            </a:pPr>
            <a:endParaRPr lang="pl-PL" sz="1400">
              <a:solidFill>
                <a:srgbClr val="000000"/>
              </a:solidFill>
              <a:cs typeface="Arial" charset="0"/>
            </a:endParaRPr>
          </a:p>
          <a:p>
            <a:pPr marL="533400" indent="-533400" algn="just">
              <a:spcBef>
                <a:spcPct val="20000"/>
              </a:spcBef>
            </a:pPr>
            <a:endParaRPr lang="pl-PL" sz="2000">
              <a:solidFill>
                <a:srgbClr val="000000"/>
              </a:solidFill>
              <a:cs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ChangeArrowheads="1"/>
          </p:cNvSpPr>
          <p:nvPr/>
        </p:nvSpPr>
        <p:spPr bwMode="auto">
          <a:xfrm>
            <a:off x="428625" y="1571625"/>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5059" name="Rectangle 3"/>
          <p:cNvSpPr>
            <a:spLocks noChangeArrowheads="1"/>
          </p:cNvSpPr>
          <p:nvPr/>
        </p:nvSpPr>
        <p:spPr bwMode="auto">
          <a:xfrm>
            <a:off x="357188" y="928688"/>
            <a:ext cx="8229600" cy="1000125"/>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26628" name="Rectangle 4"/>
          <p:cNvSpPr>
            <a:spLocks noChangeArrowheads="1"/>
          </p:cNvSpPr>
          <p:nvPr/>
        </p:nvSpPr>
        <p:spPr bwMode="auto">
          <a:xfrm>
            <a:off x="428625" y="2000250"/>
            <a:ext cx="8351838" cy="1511300"/>
          </a:xfrm>
          <a:prstGeom prst="rect">
            <a:avLst/>
          </a:prstGeom>
          <a:noFill/>
          <a:ln w="9525">
            <a:noFill/>
            <a:miter lim="800000"/>
            <a:headEnd/>
            <a:tailEnd/>
          </a:ln>
        </p:spPr>
        <p:txBody>
          <a:bodyPr/>
          <a:lstStyle/>
          <a:p>
            <a:pPr marL="533400" indent="-533400" algn="ctr">
              <a:spcBef>
                <a:spcPct val="20000"/>
              </a:spcBef>
              <a:defRPr/>
            </a:pPr>
            <a:r>
              <a:rPr lang="pl-PL" sz="1400" b="1" dirty="0">
                <a:solidFill>
                  <a:srgbClr val="000000"/>
                </a:solidFill>
              </a:rPr>
              <a:t>Rezultaty projektu</a:t>
            </a:r>
          </a:p>
          <a:p>
            <a:pPr marL="533400" indent="-533400" algn="just">
              <a:spcBef>
                <a:spcPct val="20000"/>
              </a:spcBef>
              <a:defRPr/>
            </a:pPr>
            <a:endParaRPr lang="pl-PL" sz="1400" b="1" dirty="0">
              <a:solidFill>
                <a:srgbClr val="000000"/>
              </a:solidFill>
            </a:endParaRPr>
          </a:p>
          <a:p>
            <a:pPr algn="just">
              <a:lnSpc>
                <a:spcPct val="150000"/>
              </a:lnSpc>
              <a:spcBef>
                <a:spcPct val="20000"/>
              </a:spcBef>
              <a:defRPr/>
            </a:pPr>
            <a:r>
              <a:rPr lang="pl-PL" sz="1400" dirty="0">
                <a:solidFill>
                  <a:srgbClr val="000000"/>
                </a:solidFill>
              </a:rPr>
              <a:t>Minimalnym wymogiem upoważniającym do zdobycia pozytywnej odpowiedzi jest </a:t>
            </a:r>
            <a:r>
              <a:rPr lang="pl-PL" sz="1400" b="1" dirty="0">
                <a:solidFill>
                  <a:srgbClr val="000000"/>
                </a:solidFill>
              </a:rPr>
              <a:t>podanie przynajmniej jednego rezultatu  w podziale na płeć</a:t>
            </a:r>
            <a:r>
              <a:rPr lang="pl-PL" sz="1400" dirty="0">
                <a:solidFill>
                  <a:srgbClr val="000000"/>
                </a:solidFill>
              </a:rPr>
              <a:t> (w przypadku projektów skierowanych do osób) lub krótkiej informacji w jaki sposób rezultat wpłynie na ograniczenie nierówności w obszarze projektowym. </a:t>
            </a:r>
          </a:p>
          <a:p>
            <a:pPr marL="533400" indent="-533400" algn="ctr">
              <a:spcBef>
                <a:spcPct val="20000"/>
              </a:spcBef>
              <a:defRPr/>
            </a:pPr>
            <a:endParaRPr lang="pl-PL" sz="2400" b="1" dirty="0">
              <a:solidFill>
                <a:srgbClr val="000000"/>
              </a:solidFill>
            </a:endParaRPr>
          </a:p>
          <a:p>
            <a:pPr marL="533400" indent="-533400" algn="ctr">
              <a:spcBef>
                <a:spcPct val="20000"/>
              </a:spcBef>
              <a:defRPr/>
            </a:pPr>
            <a:endParaRPr lang="pl-PL" sz="2400" b="1" dirty="0">
              <a:solidFill>
                <a:srgbClr val="000000"/>
              </a:solidFill>
            </a:endParaRPr>
          </a:p>
          <a:p>
            <a:pPr marL="533400" indent="-533400" algn="ctr">
              <a:spcBef>
                <a:spcPct val="20000"/>
              </a:spcBef>
              <a:defRPr/>
            </a:pPr>
            <a:endParaRPr lang="pl-PL" sz="2400" b="1" dirty="0">
              <a:solidFill>
                <a:srgbClr val="000000"/>
              </a:solidFill>
            </a:endParaRPr>
          </a:p>
          <a:p>
            <a:pPr marL="533400" indent="-533400" algn="just">
              <a:spcBef>
                <a:spcPct val="20000"/>
              </a:spcBef>
              <a:defRPr/>
            </a:pPr>
            <a:endParaRPr lang="pl-PL" sz="800" dirty="0">
              <a:solidFill>
                <a:srgbClr val="000000"/>
              </a:solidFill>
            </a:endParaRPr>
          </a:p>
          <a:p>
            <a:pPr marL="533400" indent="-533400" algn="just">
              <a:spcBef>
                <a:spcPct val="20000"/>
              </a:spcBef>
              <a:defRPr/>
            </a:pPr>
            <a:endParaRPr lang="pl-PL" sz="2000" dirty="0">
              <a:solidFill>
                <a:srgbClr val="000000"/>
              </a:solidFill>
              <a:cs typeface="Arial" charset="0"/>
            </a:endParaRPr>
          </a:p>
          <a:p>
            <a:pPr marL="533400" indent="-533400" algn="just">
              <a:spcBef>
                <a:spcPct val="20000"/>
              </a:spcBef>
              <a:defRPr/>
            </a:pPr>
            <a:endParaRPr lang="pl-PL" sz="2000" dirty="0">
              <a:solidFill>
                <a:srgbClr val="000000"/>
              </a:solidFill>
              <a:cs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6083" name="Rectangle 3"/>
          <p:cNvSpPr>
            <a:spLocks noChangeArrowheads="1"/>
          </p:cNvSpPr>
          <p:nvPr/>
        </p:nvSpPr>
        <p:spPr bwMode="auto">
          <a:xfrm>
            <a:off x="428625" y="1143000"/>
            <a:ext cx="8229600" cy="642938"/>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46084" name="Rectangle 4"/>
          <p:cNvSpPr>
            <a:spLocks noChangeArrowheads="1"/>
          </p:cNvSpPr>
          <p:nvPr/>
        </p:nvSpPr>
        <p:spPr bwMode="auto">
          <a:xfrm>
            <a:off x="500063" y="2000250"/>
            <a:ext cx="8229600" cy="3816350"/>
          </a:xfrm>
          <a:prstGeom prst="rect">
            <a:avLst/>
          </a:prstGeom>
          <a:noFill/>
          <a:ln w="9525">
            <a:noFill/>
            <a:miter lim="800000"/>
            <a:headEnd/>
            <a:tailEnd/>
          </a:ln>
        </p:spPr>
        <p:txBody>
          <a:bodyPr/>
          <a:lstStyle/>
          <a:p>
            <a:pPr marL="342900" indent="-342900" algn="ctr">
              <a:spcBef>
                <a:spcPct val="20000"/>
              </a:spcBef>
            </a:pPr>
            <a:endParaRPr lang="pl-PL" sz="2400" b="1">
              <a:solidFill>
                <a:srgbClr val="000000"/>
              </a:solidFill>
            </a:endParaRPr>
          </a:p>
          <a:p>
            <a:pPr marL="342900" indent="-342900" algn="ctr">
              <a:spcBef>
                <a:spcPct val="20000"/>
              </a:spcBef>
            </a:pPr>
            <a:r>
              <a:rPr lang="pl-PL" sz="1400" b="1">
                <a:solidFill>
                  <a:srgbClr val="000000"/>
                </a:solidFill>
              </a:rPr>
              <a:t>Zarządzanie projektem</a:t>
            </a:r>
          </a:p>
          <a:p>
            <a:pPr marL="342900" indent="-342900" algn="ctr">
              <a:spcBef>
                <a:spcPct val="20000"/>
              </a:spcBef>
            </a:pPr>
            <a:endParaRPr lang="pl-PL" sz="1400" b="1">
              <a:solidFill>
                <a:srgbClr val="000000"/>
              </a:solidFill>
            </a:endParaRPr>
          </a:p>
          <a:p>
            <a:pPr marL="342900" indent="-342900" algn="just">
              <a:spcBef>
                <a:spcPct val="20000"/>
              </a:spcBef>
            </a:pPr>
            <a:r>
              <a:rPr lang="pl-PL" sz="1400">
                <a:solidFill>
                  <a:srgbClr val="000000"/>
                </a:solidFill>
              </a:rPr>
              <a:t>6. Czy projekt wskazuje w jaki sposób zostanie zapewnione równościowe zarządzanie projektem?</a:t>
            </a:r>
          </a:p>
          <a:p>
            <a:pPr marL="342900" indent="-342900" algn="just">
              <a:spcBef>
                <a:spcPct val="20000"/>
              </a:spcBef>
            </a:pPr>
            <a:endParaRPr lang="pl-PL" sz="1400">
              <a:solidFill>
                <a:srgbClr val="000000"/>
              </a:solidFill>
            </a:endParaRPr>
          </a:p>
          <a:p>
            <a:pPr marL="342900" indent="-342900" algn="just">
              <a:spcBef>
                <a:spcPct val="20000"/>
              </a:spcBef>
            </a:pPr>
            <a:r>
              <a:rPr lang="pl-PL" sz="1400">
                <a:solidFill>
                  <a:srgbClr val="000000"/>
                </a:solidFill>
              </a:rPr>
              <a:t>Warunki, które muszą zostać spełnione, </a:t>
            </a:r>
            <a:r>
              <a:rPr lang="pl-PL" sz="1400">
                <a:solidFill>
                  <a:srgbClr val="000000"/>
                </a:solidFill>
                <a:cs typeface="Arial" charset="0"/>
              </a:rPr>
              <a:t>aby odpowiedź była pozytywna:</a:t>
            </a:r>
            <a:endParaRPr lang="pl-PL" sz="1400">
              <a:solidFill>
                <a:srgbClr val="000000"/>
              </a:solidFill>
            </a:endParaRPr>
          </a:p>
          <a:p>
            <a:pPr marL="342900" indent="-342900" algn="just">
              <a:spcBef>
                <a:spcPct val="20000"/>
              </a:spcBef>
              <a:buFont typeface="Arial" charset="0"/>
              <a:buChar char="•"/>
            </a:pPr>
            <a:r>
              <a:rPr lang="pl-PL" sz="1400">
                <a:solidFill>
                  <a:srgbClr val="000000"/>
                </a:solidFill>
                <a:cs typeface="Arial" charset="0"/>
              </a:rPr>
              <a:t>opisano sposób równościowego zarządzania projektem.</a:t>
            </a:r>
          </a:p>
          <a:p>
            <a:pPr marL="342900" indent="-342900" algn="just">
              <a:spcBef>
                <a:spcPct val="20000"/>
              </a:spcBef>
            </a:pPr>
            <a:r>
              <a:rPr lang="pl-PL" sz="1400">
                <a:solidFill>
                  <a:srgbClr val="000000"/>
                </a:solidFill>
              </a:rPr>
              <a:t> </a:t>
            </a:r>
            <a:endParaRPr lang="pl-PL" sz="1400">
              <a:solidFill>
                <a:srgbClr val="000000"/>
              </a:solidFill>
              <a:cs typeface="Arial"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342900" indent="-342900" algn="just">
              <a:lnSpc>
                <a:spcPct val="80000"/>
              </a:lnSpc>
              <a:spcBef>
                <a:spcPct val="20000"/>
              </a:spcBef>
            </a:pPr>
            <a:endParaRPr lang="pl-PL" sz="2000">
              <a:solidFill>
                <a:srgbClr val="000000"/>
              </a:solidFill>
              <a:cs typeface="Arial" charset="0"/>
            </a:endParaRPr>
          </a:p>
        </p:txBody>
      </p:sp>
      <p:sp>
        <p:nvSpPr>
          <p:cNvPr id="47107" name="Rectangle 3"/>
          <p:cNvSpPr>
            <a:spLocks noChangeArrowheads="1"/>
          </p:cNvSpPr>
          <p:nvPr/>
        </p:nvSpPr>
        <p:spPr bwMode="auto">
          <a:xfrm>
            <a:off x="428625" y="1143000"/>
            <a:ext cx="8229600" cy="571500"/>
          </a:xfrm>
          <a:prstGeom prst="rect">
            <a:avLst/>
          </a:prstGeom>
          <a:noFill/>
          <a:ln w="9525">
            <a:noFill/>
            <a:miter lim="800000"/>
            <a:headEnd/>
            <a:tailEnd/>
          </a:ln>
        </p:spPr>
        <p:txBody>
          <a:bodyPr anchor="ctr"/>
          <a:lstStyle/>
          <a:p>
            <a:pPr algn="ctr"/>
            <a:r>
              <a:rPr lang="pl-PL" sz="2000" b="1">
                <a:solidFill>
                  <a:srgbClr val="FF3300"/>
                </a:solidFill>
                <a:cs typeface="Arial" charset="0"/>
              </a:rPr>
              <a:t>Standard minimum</a:t>
            </a:r>
          </a:p>
        </p:txBody>
      </p:sp>
      <p:sp>
        <p:nvSpPr>
          <p:cNvPr id="47108" name="Rectangle 4"/>
          <p:cNvSpPr>
            <a:spLocks noChangeArrowheads="1"/>
          </p:cNvSpPr>
          <p:nvPr/>
        </p:nvSpPr>
        <p:spPr bwMode="auto">
          <a:xfrm>
            <a:off x="500063" y="2000250"/>
            <a:ext cx="8229600" cy="3816350"/>
          </a:xfrm>
          <a:prstGeom prst="rect">
            <a:avLst/>
          </a:prstGeom>
          <a:noFill/>
          <a:ln w="9525">
            <a:noFill/>
            <a:miter lim="800000"/>
            <a:headEnd/>
            <a:tailEnd/>
          </a:ln>
        </p:spPr>
        <p:txBody>
          <a:bodyPr/>
          <a:lstStyle/>
          <a:p>
            <a:pPr marL="342900" indent="-342900" algn="ctr">
              <a:spcBef>
                <a:spcPct val="20000"/>
              </a:spcBef>
            </a:pPr>
            <a:endParaRPr lang="pl-PL" sz="2400" b="1">
              <a:solidFill>
                <a:srgbClr val="000000"/>
              </a:solidFill>
            </a:endParaRPr>
          </a:p>
          <a:p>
            <a:pPr marL="342900" indent="-342900" algn="ctr">
              <a:spcBef>
                <a:spcPct val="20000"/>
              </a:spcBef>
            </a:pPr>
            <a:r>
              <a:rPr lang="pl-PL" sz="1400" b="1">
                <a:solidFill>
                  <a:srgbClr val="000000"/>
                </a:solidFill>
              </a:rPr>
              <a:t>Zarządzanie projektem</a:t>
            </a:r>
          </a:p>
          <a:p>
            <a:pPr marL="342900" indent="-342900" algn="ctr">
              <a:spcBef>
                <a:spcPct val="20000"/>
              </a:spcBef>
            </a:pPr>
            <a:endParaRPr lang="pl-PL" sz="1400" b="1">
              <a:solidFill>
                <a:srgbClr val="000000"/>
              </a:solidFill>
            </a:endParaRPr>
          </a:p>
          <a:p>
            <a:pPr marL="342900" indent="-342900" algn="just">
              <a:lnSpc>
                <a:spcPct val="150000"/>
              </a:lnSpc>
              <a:spcBef>
                <a:spcPct val="20000"/>
              </a:spcBef>
            </a:pPr>
            <a:r>
              <a:rPr lang="pl-PL" sz="1400">
                <a:solidFill>
                  <a:srgbClr val="000000"/>
                </a:solidFill>
              </a:rPr>
              <a:t>	Minimalnym warunkiem do uzyskania pozytywnej odpowiedzi jest </a:t>
            </a:r>
            <a:r>
              <a:rPr lang="pl-PL" sz="1400" b="1">
                <a:solidFill>
                  <a:srgbClr val="000000"/>
                </a:solidFill>
              </a:rPr>
              <a:t>zaplanowanie w ramach projektu przynajmniej jednego działania równościowego </a:t>
            </a:r>
            <a:r>
              <a:rPr lang="pl-PL" sz="1400">
                <a:solidFill>
                  <a:srgbClr val="000000"/>
                </a:solidFill>
              </a:rPr>
              <a:t>(np. przeszkolenie zespołu projektowego z zasady równości szans kobiet i mężczyzn w kontekście problematyki projektu, organizacja pracy zespołu uwzględniająca elastyczne formy pracy).</a:t>
            </a:r>
          </a:p>
          <a:p>
            <a:pPr marL="342900" indent="-342900" algn="ctr">
              <a:spcBef>
                <a:spcPct val="20000"/>
              </a:spcBef>
            </a:pPr>
            <a:endParaRPr lang="pl-PL" sz="2000" b="1">
              <a:solidFill>
                <a:srgbClr val="000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ChangeArrowheads="1"/>
          </p:cNvSpPr>
          <p:nvPr/>
        </p:nvSpPr>
        <p:spPr bwMode="auto">
          <a:xfrm>
            <a:off x="428625" y="1857375"/>
            <a:ext cx="8229600" cy="4525963"/>
          </a:xfrm>
          <a:prstGeom prst="rect">
            <a:avLst/>
          </a:prstGeom>
          <a:noFill/>
          <a:ln w="9525">
            <a:noFill/>
            <a:miter lim="800000"/>
            <a:headEnd/>
            <a:tailEnd/>
          </a:ln>
        </p:spPr>
        <p:txBody>
          <a:bodyPr/>
          <a:lstStyle/>
          <a:p>
            <a:pPr marL="533400" indent="-533400" algn="just">
              <a:spcBef>
                <a:spcPct val="20000"/>
              </a:spcBef>
            </a:pPr>
            <a:r>
              <a:rPr lang="pl-PL" sz="1400">
                <a:solidFill>
                  <a:srgbClr val="000000"/>
                </a:solidFill>
              </a:rPr>
              <a:t>7. Czy projekt należy do wyjątku, co do którego nie stosuje się standardu minimum?</a:t>
            </a:r>
          </a:p>
          <a:p>
            <a:pPr marL="533400" indent="-533400">
              <a:spcBef>
                <a:spcPct val="20000"/>
              </a:spcBef>
            </a:pPr>
            <a:endParaRPr lang="pl-PL" sz="1400">
              <a:solidFill>
                <a:srgbClr val="000000"/>
              </a:solidFill>
            </a:endParaRPr>
          </a:p>
          <a:p>
            <a:pPr marL="533400" indent="-533400" algn="just">
              <a:lnSpc>
                <a:spcPct val="105000"/>
              </a:lnSpc>
              <a:spcBef>
                <a:spcPct val="20000"/>
              </a:spcBef>
            </a:pPr>
            <a:r>
              <a:rPr lang="pl-PL" sz="1400">
                <a:solidFill>
                  <a:srgbClr val="000000"/>
                </a:solidFill>
              </a:rPr>
              <a:t>Wyjątki do których </a:t>
            </a:r>
            <a:r>
              <a:rPr lang="pl-PL" sz="1400" b="1">
                <a:solidFill>
                  <a:srgbClr val="000000"/>
                </a:solidFill>
              </a:rPr>
              <a:t>nie stosuje się standardu minimum</a:t>
            </a:r>
            <a:r>
              <a:rPr lang="pl-PL" sz="1400">
                <a:solidFill>
                  <a:srgbClr val="000000"/>
                </a:solidFill>
              </a:rPr>
              <a:t>:</a:t>
            </a:r>
          </a:p>
          <a:p>
            <a:pPr marL="533400" indent="-533400" algn="just">
              <a:lnSpc>
                <a:spcPct val="105000"/>
              </a:lnSpc>
              <a:spcBef>
                <a:spcPct val="20000"/>
              </a:spcBef>
            </a:pPr>
            <a:endParaRPr lang="pl-PL" sz="1400">
              <a:solidFill>
                <a:srgbClr val="000000"/>
              </a:solidFill>
            </a:endParaRPr>
          </a:p>
          <a:p>
            <a:pPr marL="533400" indent="-533400" algn="just">
              <a:lnSpc>
                <a:spcPct val="105000"/>
              </a:lnSpc>
              <a:spcBef>
                <a:spcPct val="20000"/>
              </a:spcBef>
              <a:buFontTx/>
              <a:buChar char="•"/>
            </a:pPr>
            <a:r>
              <a:rPr lang="pl-PL" sz="1400" b="1">
                <a:solidFill>
                  <a:srgbClr val="000000"/>
                </a:solidFill>
              </a:rPr>
              <a:t>profil działalności</a:t>
            </a:r>
            <a:r>
              <a:rPr lang="pl-PL" sz="1400">
                <a:solidFill>
                  <a:srgbClr val="000000"/>
                </a:solidFill>
              </a:rPr>
              <a:t> projektodawcy (ograniczenia statutowe);</a:t>
            </a:r>
          </a:p>
          <a:p>
            <a:pPr marL="533400" indent="-533400" algn="just">
              <a:lnSpc>
                <a:spcPct val="105000"/>
              </a:lnSpc>
              <a:spcBef>
                <a:spcPct val="20000"/>
              </a:spcBef>
              <a:buFontTx/>
              <a:buChar char="•"/>
            </a:pPr>
            <a:r>
              <a:rPr lang="pl-PL" sz="1400">
                <a:solidFill>
                  <a:srgbClr val="000000"/>
                </a:solidFill>
              </a:rPr>
              <a:t>realizacja </a:t>
            </a:r>
            <a:r>
              <a:rPr lang="pl-PL" sz="1400" b="1">
                <a:solidFill>
                  <a:srgbClr val="000000"/>
                </a:solidFill>
              </a:rPr>
              <a:t>działań pozytywnych</a:t>
            </a:r>
            <a:r>
              <a:rPr lang="pl-PL" sz="1400">
                <a:solidFill>
                  <a:srgbClr val="000000"/>
                </a:solidFill>
              </a:rPr>
              <a:t> (działania te pozwalają na wpłynięcie na niekorzystną sytuację danej płci w konkretnym obszarze interwencji, a tym samym wyrównanie jej szans społecznych i zawodowych);</a:t>
            </a:r>
          </a:p>
          <a:p>
            <a:pPr marL="533400" indent="-533400" algn="just">
              <a:lnSpc>
                <a:spcPct val="105000"/>
              </a:lnSpc>
              <a:spcBef>
                <a:spcPct val="20000"/>
              </a:spcBef>
              <a:buFontTx/>
              <a:buChar char="•"/>
            </a:pPr>
            <a:r>
              <a:rPr lang="pl-PL" sz="1400" b="1">
                <a:solidFill>
                  <a:srgbClr val="000000"/>
                </a:solidFill>
              </a:rPr>
              <a:t>zamknięta rekrutacja</a:t>
            </a:r>
            <a:r>
              <a:rPr lang="pl-PL" sz="1400">
                <a:solidFill>
                  <a:srgbClr val="000000"/>
                </a:solidFill>
              </a:rPr>
              <a:t>. </a:t>
            </a:r>
            <a:endParaRPr lang="pl-PL" sz="1400">
              <a:solidFill>
                <a:srgbClr val="000000"/>
              </a:solidFill>
              <a:cs typeface="Arial" charset="0"/>
            </a:endParaRPr>
          </a:p>
          <a:p>
            <a:pPr marL="533400" indent="-533400" algn="just">
              <a:lnSpc>
                <a:spcPct val="80000"/>
              </a:lnSpc>
              <a:spcBef>
                <a:spcPct val="20000"/>
              </a:spcBef>
            </a:pPr>
            <a:endParaRPr lang="pl-PL" sz="2000">
              <a:solidFill>
                <a:srgbClr val="000000"/>
              </a:solidFill>
              <a:cs typeface="Arial" charset="0"/>
            </a:endParaRPr>
          </a:p>
        </p:txBody>
      </p:sp>
      <p:sp>
        <p:nvSpPr>
          <p:cNvPr id="48131" name="Rectangle 3"/>
          <p:cNvSpPr>
            <a:spLocks noChangeArrowheads="1"/>
          </p:cNvSpPr>
          <p:nvPr/>
        </p:nvSpPr>
        <p:spPr bwMode="auto">
          <a:xfrm>
            <a:off x="428625" y="785813"/>
            <a:ext cx="8229600" cy="1143000"/>
          </a:xfrm>
          <a:prstGeom prst="rect">
            <a:avLst/>
          </a:prstGeom>
          <a:noFill/>
          <a:ln w="9525">
            <a:noFill/>
            <a:miter lim="800000"/>
            <a:headEnd/>
            <a:tailEnd/>
          </a:ln>
        </p:spPr>
        <p:txBody>
          <a:bodyPr anchor="ctr"/>
          <a:lstStyle/>
          <a:p>
            <a:pPr algn="ctr"/>
            <a:r>
              <a:rPr lang="pl-PL" sz="2000" b="1">
                <a:solidFill>
                  <a:srgbClr val="FF3300"/>
                </a:solidFill>
                <a:cs typeface="Arial" charset="0"/>
              </a:rPr>
              <a:t>Wyjątki</a:t>
            </a:r>
            <a:r>
              <a:rPr lang="pl-PL" sz="2400" b="1">
                <a:solidFill>
                  <a:srgbClr val="FF3300"/>
                </a:solidFill>
                <a:cs typeface="Arial" charset="0"/>
              </a:rPr>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3"/>
          <p:cNvSpPr txBox="1">
            <a:spLocks noChangeArrowheads="1"/>
          </p:cNvSpPr>
          <p:nvPr/>
        </p:nvSpPr>
        <p:spPr bwMode="auto">
          <a:xfrm>
            <a:off x="714375" y="1071563"/>
            <a:ext cx="7786688" cy="1143000"/>
          </a:xfrm>
          <a:prstGeom prst="rect">
            <a:avLst/>
          </a:prstGeom>
          <a:noFill/>
          <a:ln w="9525">
            <a:noFill/>
            <a:round/>
            <a:headEnd/>
            <a:tailEnd/>
          </a:ln>
        </p:spPr>
        <p:txBody>
          <a:bodyPr lIns="90000" tIns="46800" rIns="90000" bIns="46800" anchor="ctr"/>
          <a:lstStyle/>
          <a:p>
            <a:pPr algn="ct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r>
              <a:rPr lang="pl-PL" sz="2000" b="1">
                <a:solidFill>
                  <a:srgbClr val="000000"/>
                </a:solidFill>
                <a:cs typeface="Arial" charset="0"/>
              </a:rPr>
              <a:t>Standard minimum</a:t>
            </a:r>
          </a:p>
        </p:txBody>
      </p:sp>
      <p:sp>
        <p:nvSpPr>
          <p:cNvPr id="35843" name="Text Box 4"/>
          <p:cNvSpPr txBox="1">
            <a:spLocks noChangeArrowheads="1"/>
          </p:cNvSpPr>
          <p:nvPr/>
        </p:nvSpPr>
        <p:spPr bwMode="auto">
          <a:xfrm>
            <a:off x="500063" y="1857375"/>
            <a:ext cx="8318500" cy="4525963"/>
          </a:xfrm>
          <a:prstGeom prst="rect">
            <a:avLst/>
          </a:prstGeom>
          <a:noFill/>
          <a:ln w="9525">
            <a:noFill/>
            <a:round/>
            <a:headEnd/>
            <a:tailEnd/>
          </a:ln>
        </p:spPr>
        <p:txBody>
          <a:bodyPr lIns="90000" tIns="46800" rIns="90000" bIns="46800"/>
          <a:lstStyle/>
          <a:p>
            <a:pPr algn="ctr"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solidFill>
                <a:srgbClr val="000000"/>
              </a:solidFill>
              <a:latin typeface="+mj-lt"/>
            </a:endParaRPr>
          </a:p>
          <a:p>
            <a:pPr algn="just"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solidFill>
                <a:srgbClr val="000000"/>
              </a:solidFill>
              <a:latin typeface="+mj-lt"/>
              <a:cs typeface="Arial" charset="0"/>
            </a:endParaRPr>
          </a:p>
          <a:p>
            <a:pPr algn="just"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mj-lt"/>
                <a:cs typeface="Arial" charset="0"/>
              </a:rPr>
              <a:t>Standard minimum jest spełniony w przypadku </a:t>
            </a:r>
            <a:r>
              <a:rPr lang="pl-PL" sz="1400" b="1" dirty="0">
                <a:solidFill>
                  <a:srgbClr val="000000"/>
                </a:solidFill>
                <a:latin typeface="+mj-lt"/>
                <a:cs typeface="Arial" charset="0"/>
              </a:rPr>
              <a:t>uzyskania 2 pozytywnych odpowiedzi. </a:t>
            </a:r>
          </a:p>
          <a:p>
            <a:pPr algn="just" defTabSz="449263">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solidFill>
                <a:srgbClr val="000000"/>
              </a:solidFill>
              <a:latin typeface="+mj-lt"/>
              <a:cs typeface="Arial"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395288" y="4076700"/>
            <a:ext cx="8353425" cy="2016125"/>
          </a:xfrm>
          <a:prstGeom prst="rect">
            <a:avLst/>
          </a:prstGeom>
          <a:noFill/>
          <a:ln w="9525">
            <a:noFill/>
            <a:miter lim="800000"/>
            <a:headEnd/>
            <a:tailEnd/>
          </a:ln>
        </p:spPr>
        <p:txBody>
          <a:bodyPr wrap="none" anchor="ctr"/>
          <a:lstStyle/>
          <a:p>
            <a:pPr algn="ctr"/>
            <a:r>
              <a:rPr lang="pl-PL"/>
              <a:t> </a:t>
            </a:r>
          </a:p>
        </p:txBody>
      </p:sp>
      <p:sp>
        <p:nvSpPr>
          <p:cNvPr id="50179" name="Text Box 3"/>
          <p:cNvSpPr txBox="1">
            <a:spLocks noChangeArrowheads="1"/>
          </p:cNvSpPr>
          <p:nvPr/>
        </p:nvSpPr>
        <p:spPr bwMode="auto">
          <a:xfrm>
            <a:off x="2555875" y="4292600"/>
            <a:ext cx="3600450" cy="366713"/>
          </a:xfrm>
          <a:prstGeom prst="rect">
            <a:avLst/>
          </a:prstGeom>
          <a:noFill/>
          <a:ln w="9525" algn="ctr">
            <a:noFill/>
            <a:miter lim="800000"/>
            <a:headEnd/>
            <a:tailEnd/>
          </a:ln>
        </p:spPr>
        <p:txBody>
          <a:bodyPr>
            <a:spAutoFit/>
          </a:bodyPr>
          <a:lstStyle/>
          <a:p>
            <a:pPr algn="ctr">
              <a:spcBef>
                <a:spcPct val="50000"/>
              </a:spcBef>
            </a:pPr>
            <a:endParaRPr lang="en-GB" b="1">
              <a:solidFill>
                <a:schemeClr val="accent2"/>
              </a:solidFill>
            </a:endParaRPr>
          </a:p>
        </p:txBody>
      </p:sp>
      <p:sp>
        <p:nvSpPr>
          <p:cNvPr id="30725" name="Text Box 4"/>
          <p:cNvSpPr txBox="1">
            <a:spLocks noChangeArrowheads="1"/>
          </p:cNvSpPr>
          <p:nvPr/>
        </p:nvSpPr>
        <p:spPr bwMode="auto">
          <a:xfrm>
            <a:off x="571500" y="1214438"/>
            <a:ext cx="8001000" cy="5311775"/>
          </a:xfrm>
          <a:prstGeom prst="rect">
            <a:avLst/>
          </a:prstGeom>
          <a:noFill/>
          <a:ln w="9525">
            <a:noFill/>
            <a:round/>
            <a:headEnd/>
            <a:tailEnd/>
          </a:ln>
        </p:spPr>
        <p:txBody>
          <a:bodyPr lIns="90000" tIns="46800" rIns="90000" bIns="46800"/>
          <a:lstStyle/>
          <a:p>
            <a:pPr marL="360363" algn="just" defTabSz="449263">
              <a:spcAft>
                <a:spcPts val="0"/>
              </a:spcAft>
              <a:buClr>
                <a:srgbClr val="000000"/>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b="1" dirty="0">
              <a:solidFill>
                <a:srgbClr val="FF0000"/>
              </a:solidFill>
              <a:latin typeface="Arial" pitchFamily="34" charset="0"/>
              <a:cs typeface="Arial" pitchFamily="34" charset="0"/>
            </a:endParaRPr>
          </a:p>
          <a:p>
            <a:pPr marL="360363" algn="just" defTabSz="449263">
              <a:spcAft>
                <a:spcPts val="0"/>
              </a:spcAft>
              <a:buClr>
                <a:srgbClr val="000000"/>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b="1" dirty="0">
                <a:solidFill>
                  <a:srgbClr val="FF0000"/>
                </a:solidFill>
                <a:latin typeface="Arial" pitchFamily="34" charset="0"/>
                <a:cs typeface="Arial" pitchFamily="34" charset="0"/>
              </a:rPr>
              <a:t>Źródła danych:</a:t>
            </a:r>
            <a:endParaRPr lang="pl-PL" sz="1400" dirty="0">
              <a:solidFill>
                <a:srgbClr val="000000"/>
              </a:solidFill>
              <a:latin typeface="Arial" pitchFamily="34" charset="0"/>
              <a:cs typeface="Arial" pitchFamily="34" charset="0"/>
              <a:hlinkClick r:id="rId2"/>
            </a:endParaRPr>
          </a:p>
          <a:p>
            <a:pPr marL="360363" algn="just" defTabSz="449263">
              <a:spcAft>
                <a:spcPts val="0"/>
              </a:spcAft>
              <a:buClr>
                <a:srgbClr val="000000"/>
              </a:buClr>
              <a:buSzPct val="100000"/>
              <a:buFont typeface="Arial"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Arial" pitchFamily="34" charset="0"/>
                <a:cs typeface="Arial" pitchFamily="34" charset="0"/>
                <a:hlinkClick r:id="rId2"/>
              </a:rPr>
              <a:t> </a:t>
            </a:r>
            <a:r>
              <a:rPr lang="pl-PL" sz="1400" dirty="0" err="1">
                <a:solidFill>
                  <a:srgbClr val="000000"/>
                </a:solidFill>
                <a:latin typeface="Arial" pitchFamily="34" charset="0"/>
                <a:cs typeface="Arial" pitchFamily="34" charset="0"/>
                <a:hlinkClick r:id="rId2"/>
              </a:rPr>
              <a:t>www.badania.ngo.pl</a:t>
            </a:r>
            <a:r>
              <a:rPr lang="pl-PL" sz="1400" dirty="0">
                <a:solidFill>
                  <a:srgbClr val="000000"/>
                </a:solidFill>
                <a:latin typeface="Arial" pitchFamily="34" charset="0"/>
                <a:cs typeface="Arial" pitchFamily="34" charset="0"/>
              </a:rPr>
              <a:t> oraz </a:t>
            </a:r>
            <a:r>
              <a:rPr lang="pl-PL" sz="1400" dirty="0" err="1">
                <a:solidFill>
                  <a:srgbClr val="000000"/>
                </a:solidFill>
                <a:latin typeface="Arial" pitchFamily="34" charset="0"/>
                <a:cs typeface="Arial" pitchFamily="34" charset="0"/>
                <a:hlinkClick r:id="rId3"/>
              </a:rPr>
              <a:t>www.ekonomiaspoleczna.pl</a:t>
            </a:r>
            <a:r>
              <a:rPr lang="pl-PL" sz="1400" dirty="0">
                <a:solidFill>
                  <a:srgbClr val="000000"/>
                </a:solidFill>
                <a:latin typeface="Arial" pitchFamily="34" charset="0"/>
                <a:cs typeface="Arial" pitchFamily="34" charset="0"/>
              </a:rPr>
              <a:t> ;</a:t>
            </a:r>
          </a:p>
          <a:p>
            <a:pPr marL="360363" algn="just" defTabSz="449263">
              <a:spcAft>
                <a:spcPts val="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Arial" pitchFamily="34" charset="0"/>
                <a:cs typeface="Arial" pitchFamily="34" charset="0"/>
              </a:rPr>
              <a:t>  Raport GUS  „Kobiety w Polsce” – 2008;</a:t>
            </a:r>
          </a:p>
          <a:p>
            <a:pPr marL="360363" algn="just" defTabSz="449263">
              <a:spcAft>
                <a:spcPts val="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Arial" pitchFamily="34" charset="0"/>
                <a:cs typeface="Arial" pitchFamily="34" charset="0"/>
              </a:rPr>
              <a:t>  Raport UNDP „Polityka równości płci – Polska 2007”  - </a:t>
            </a:r>
            <a:r>
              <a:rPr lang="pl-PL" sz="1400" dirty="0" err="1">
                <a:solidFill>
                  <a:srgbClr val="000000"/>
                </a:solidFill>
                <a:latin typeface="Arial" pitchFamily="34" charset="0"/>
                <a:cs typeface="Arial" pitchFamily="34" charset="0"/>
              </a:rPr>
              <a:t>2007</a:t>
            </a:r>
            <a:r>
              <a:rPr lang="pl-PL" sz="1400" dirty="0">
                <a:solidFill>
                  <a:srgbClr val="000000"/>
                </a:solidFill>
                <a:latin typeface="Arial" pitchFamily="34" charset="0"/>
                <a:cs typeface="Arial" pitchFamily="34" charset="0"/>
              </a:rPr>
              <a:t>;</a:t>
            </a:r>
          </a:p>
          <a:p>
            <a:pPr marL="450850" indent="-96838" algn="just" defTabSz="449263">
              <a:spcAft>
                <a:spcPts val="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Arial" pitchFamily="34" charset="0"/>
                <a:cs typeface="Arial" pitchFamily="34" charset="0"/>
              </a:rPr>
              <a:t>  Krajowy System Monitorowania Równego Traktowania Kobiet i Mężczyzn</a:t>
            </a:r>
            <a:br>
              <a:rPr lang="pl-PL" sz="1400" dirty="0">
                <a:solidFill>
                  <a:srgbClr val="000000"/>
                </a:solidFill>
                <a:latin typeface="Arial" pitchFamily="34" charset="0"/>
                <a:cs typeface="Arial" pitchFamily="34" charset="0"/>
              </a:rPr>
            </a:br>
            <a:r>
              <a:rPr lang="pl-PL" sz="1400" dirty="0">
                <a:solidFill>
                  <a:srgbClr val="000000"/>
                </a:solidFill>
                <a:latin typeface="Arial" pitchFamily="34" charset="0"/>
                <a:cs typeface="Arial" pitchFamily="34" charset="0"/>
              </a:rPr>
              <a:t>-  </a:t>
            </a:r>
            <a:r>
              <a:rPr lang="pl-PL" sz="1400" dirty="0" err="1">
                <a:solidFill>
                  <a:srgbClr val="CCCCFF"/>
                </a:solidFill>
                <a:latin typeface="Arial" pitchFamily="34" charset="0"/>
                <a:cs typeface="Arial" pitchFamily="34" charset="0"/>
                <a:hlinkClick r:id="rId4"/>
              </a:rPr>
              <a:t>www.monitoring.rownystatus.gov.pl</a:t>
            </a:r>
            <a:r>
              <a:rPr lang="pl-PL" sz="1400" dirty="0">
                <a:solidFill>
                  <a:srgbClr val="000000"/>
                </a:solidFill>
                <a:latin typeface="Arial" pitchFamily="34" charset="0"/>
                <a:cs typeface="Arial" pitchFamily="34" charset="0"/>
              </a:rPr>
              <a:t>;</a:t>
            </a:r>
          </a:p>
          <a:p>
            <a:pPr marL="360363" algn="just" defTabSz="449263">
              <a:spcAft>
                <a:spcPts val="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Arial" pitchFamily="34" charset="0"/>
                <a:cs typeface="Arial" pitchFamily="34" charset="0"/>
              </a:rPr>
              <a:t>  Obserwatoria Rynku Pracy;</a:t>
            </a:r>
          </a:p>
          <a:p>
            <a:pPr marL="360363" algn="just" defTabSz="449263">
              <a:spcAft>
                <a:spcPts val="0"/>
              </a:spcAft>
              <a:buClr>
                <a:srgbClr val="000000"/>
              </a:buClr>
              <a:buSzPct val="100000"/>
              <a:buFont typeface="Arial"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pl-PL" sz="1400" dirty="0">
                <a:solidFill>
                  <a:srgbClr val="000000"/>
                </a:solidFill>
                <a:latin typeface="Arial" pitchFamily="34" charset="0"/>
                <a:cs typeface="Arial" pitchFamily="34" charset="0"/>
              </a:rPr>
              <a:t>  System Informacji Oświatowej.</a:t>
            </a:r>
          </a:p>
          <a:p>
            <a:pPr>
              <a:defRPr/>
            </a:pPr>
            <a:endParaRPr lang="pl-PL" sz="1400" b="1" dirty="0">
              <a:solidFill>
                <a:srgbClr val="FF0000"/>
              </a:solidFill>
              <a:latin typeface="Arial" pitchFamily="34" charset="0"/>
              <a:cs typeface="Arial" pitchFamily="34" charset="0"/>
            </a:endParaRPr>
          </a:p>
          <a:p>
            <a:pPr>
              <a:defRPr/>
            </a:pPr>
            <a:r>
              <a:rPr lang="pl-PL" sz="1400" b="1" dirty="0">
                <a:solidFill>
                  <a:srgbClr val="FF0000"/>
                </a:solidFill>
                <a:latin typeface="Arial" pitchFamily="34" charset="0"/>
                <a:cs typeface="Arial" pitchFamily="34" charset="0"/>
              </a:rPr>
              <a:t>Pomocne raporty:</a:t>
            </a:r>
          </a:p>
          <a:p>
            <a:pPr>
              <a:defRPr/>
            </a:pPr>
            <a:r>
              <a:rPr lang="pl-PL" sz="1400" u="sng" dirty="0">
                <a:latin typeface="Arial" pitchFamily="34" charset="0"/>
                <a:cs typeface="Arial" pitchFamily="34" charset="0"/>
                <a:hlinkClick r:id="rId5"/>
              </a:rPr>
              <a:t>http://www.stat.gov.pl/gus/45_3748_PLK_HTML.htm</a:t>
            </a:r>
            <a:endParaRPr lang="pl-PL" sz="1400" dirty="0">
              <a:latin typeface="Arial" pitchFamily="34" charset="0"/>
              <a:cs typeface="Arial" pitchFamily="34" charset="0"/>
            </a:endParaRPr>
          </a:p>
          <a:p>
            <a:pPr>
              <a:defRPr/>
            </a:pPr>
            <a:r>
              <a:rPr lang="pl-PL" sz="1400" u="sng" dirty="0">
                <a:latin typeface="Arial" pitchFamily="34" charset="0"/>
                <a:cs typeface="Arial" pitchFamily="34" charset="0"/>
                <a:hlinkClick r:id="rId6"/>
              </a:rPr>
              <a:t>http://www.psz.praca.gov.pl/_files_/publikacje/raport_aktywnosc1.zip</a:t>
            </a:r>
            <a:r>
              <a:rPr lang="pl-PL" sz="1400" dirty="0">
                <a:latin typeface="Arial" pitchFamily="34" charset="0"/>
                <a:cs typeface="Arial" pitchFamily="34" charset="0"/>
              </a:rPr>
              <a:t> </a:t>
            </a:r>
          </a:p>
          <a:p>
            <a:pPr>
              <a:defRPr/>
            </a:pPr>
            <a:r>
              <a:rPr lang="pl-PL" sz="1400" u="sng" dirty="0">
                <a:latin typeface="Arial" pitchFamily="34" charset="0"/>
                <a:cs typeface="Arial" pitchFamily="34" charset="0"/>
                <a:hlinkClick r:id="rId7"/>
              </a:rPr>
              <a:t>http://www.stat.gov.pl/cps/rde/xbcr/gus/PUBL_Kobiety_w_Polsce.pdf</a:t>
            </a:r>
            <a:r>
              <a:rPr lang="pl-PL" sz="1400" dirty="0">
                <a:latin typeface="Arial" pitchFamily="34" charset="0"/>
                <a:cs typeface="Arial" pitchFamily="34" charset="0"/>
              </a:rPr>
              <a:t> </a:t>
            </a:r>
          </a:p>
          <a:p>
            <a:pPr marL="360363" algn="just" defTabSz="449263">
              <a:spcAft>
                <a:spcPts val="600"/>
              </a:spcAft>
              <a:buClr>
                <a:srgbClr val="000000"/>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solidFill>
                <a:srgbClr val="000000"/>
              </a:solidFill>
              <a:latin typeface="Arial" pitchFamily="34" charset="0"/>
              <a:cs typeface="Arial" pitchFamily="34" charset="0"/>
            </a:endParaRPr>
          </a:p>
          <a:p>
            <a:pPr>
              <a:defRPr/>
            </a:pPr>
            <a:r>
              <a:rPr lang="pl-PL" sz="1400" b="1" dirty="0">
                <a:solidFill>
                  <a:srgbClr val="FF0000"/>
                </a:solidFill>
                <a:latin typeface="Arial" pitchFamily="34" charset="0"/>
                <a:cs typeface="Arial" pitchFamily="34" charset="0"/>
              </a:rPr>
              <a:t>Pomocne strony internetowe:</a:t>
            </a:r>
          </a:p>
          <a:p>
            <a:pPr>
              <a:defRPr/>
            </a:pPr>
            <a:r>
              <a:rPr lang="pl-PL" sz="1400" u="sng" dirty="0">
                <a:latin typeface="Arial" pitchFamily="34" charset="0"/>
                <a:cs typeface="Arial" pitchFamily="34" charset="0"/>
                <a:hlinkClick r:id="rId8"/>
              </a:rPr>
              <a:t>http://www.cofund.org.pl</a:t>
            </a:r>
          </a:p>
          <a:p>
            <a:pPr>
              <a:defRPr/>
            </a:pPr>
            <a:r>
              <a:rPr lang="pl-PL" sz="1400" u="sng" dirty="0">
                <a:latin typeface="Arial" pitchFamily="34" charset="0"/>
                <a:cs typeface="Arial" pitchFamily="34" charset="0"/>
                <a:hlinkClick r:id="rId8"/>
              </a:rPr>
              <a:t>http://www.undp.org.pl/pl/index.php</a:t>
            </a:r>
            <a:endParaRPr lang="pl-PL" sz="1400" dirty="0">
              <a:latin typeface="Arial" pitchFamily="34" charset="0"/>
              <a:cs typeface="Arial" pitchFamily="34" charset="0"/>
            </a:endParaRPr>
          </a:p>
          <a:p>
            <a:pPr>
              <a:defRPr/>
            </a:pPr>
            <a:r>
              <a:rPr lang="pl-PL" sz="1400" u="sng" dirty="0">
                <a:latin typeface="Arial" pitchFamily="34" charset="0"/>
                <a:cs typeface="Arial" pitchFamily="34" charset="0"/>
                <a:hlinkClick r:id="rId9"/>
              </a:rPr>
              <a:t>http://bezuprzedzen.org/</a:t>
            </a:r>
            <a:endParaRPr lang="pl-PL" sz="1400" u="sng" dirty="0">
              <a:latin typeface="Arial" pitchFamily="34" charset="0"/>
              <a:cs typeface="Arial" pitchFamily="34" charset="0"/>
            </a:endParaRPr>
          </a:p>
          <a:p>
            <a:pPr>
              <a:defRPr/>
            </a:pPr>
            <a:r>
              <a:rPr lang="pl-PL" sz="1400" u="sng" dirty="0">
                <a:latin typeface="Arial" pitchFamily="34" charset="0"/>
                <a:cs typeface="Arial" pitchFamily="34" charset="0"/>
                <a:hlinkClick r:id="rId10"/>
              </a:rPr>
              <a:t>http://www.rownystatus.gov.pl/</a:t>
            </a:r>
            <a:r>
              <a:rPr lang="pl-PL" sz="1400" u="sng" dirty="0">
                <a:latin typeface="Arial" pitchFamily="34" charset="0"/>
                <a:cs typeface="Arial" pitchFamily="34" charset="0"/>
              </a:rPr>
              <a:t> </a:t>
            </a:r>
            <a:endParaRPr lang="pl-PL" sz="1400" dirty="0">
              <a:latin typeface="Arial" pitchFamily="34" charset="0"/>
              <a:cs typeface="Arial" pitchFamily="34" charset="0"/>
            </a:endParaRPr>
          </a:p>
          <a:p>
            <a:pPr>
              <a:defRPr/>
            </a:pPr>
            <a:endParaRPr lang="pl-PL" sz="1400" u="sng" dirty="0">
              <a:hlinkClick r:id="rId8"/>
            </a:endParaRPr>
          </a:p>
          <a:p>
            <a:pPr>
              <a:defRPr/>
            </a:pPr>
            <a:endParaRPr lang="pl-PL" sz="1400" u="sng" dirty="0">
              <a:hlinkClick r:id="rId8"/>
            </a:endParaRPr>
          </a:p>
          <a:p>
            <a:pPr marL="360363" algn="just" defTabSz="449263">
              <a:spcAft>
                <a:spcPts val="600"/>
              </a:spcAft>
              <a:buClr>
                <a:srgbClr val="000000"/>
              </a:buClr>
              <a:buSzPct val="100000"/>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pl-PL" sz="1400" dirty="0">
              <a:solidFill>
                <a:srgbClr val="000000"/>
              </a:solidFill>
              <a:latin typeface="+mj-lt"/>
            </a:endParaRPr>
          </a:p>
        </p:txBody>
      </p:sp>
    </p:spTree>
  </p:cSld>
  <p:clrMapOvr>
    <a:masterClrMapping/>
  </p:clrMapOvr>
  <p:transition>
    <p:fade thruBlk="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95288" y="4076700"/>
            <a:ext cx="8353425" cy="2016125"/>
          </a:xfrm>
          <a:prstGeom prst="rect">
            <a:avLst/>
          </a:prstGeom>
          <a:noFill/>
          <a:ln w="9525">
            <a:noFill/>
            <a:miter lim="800000"/>
            <a:headEnd/>
            <a:tailEnd/>
          </a:ln>
        </p:spPr>
        <p:txBody>
          <a:bodyPr wrap="none" anchor="ctr"/>
          <a:lstStyle/>
          <a:p>
            <a:pPr algn="ctr"/>
            <a:r>
              <a:rPr lang="pl-PL"/>
              <a:t> </a:t>
            </a:r>
          </a:p>
        </p:txBody>
      </p:sp>
      <p:sp>
        <p:nvSpPr>
          <p:cNvPr id="51203" name="Text Box 3"/>
          <p:cNvSpPr txBox="1">
            <a:spLocks noChangeArrowheads="1"/>
          </p:cNvSpPr>
          <p:nvPr/>
        </p:nvSpPr>
        <p:spPr bwMode="auto">
          <a:xfrm>
            <a:off x="2555875" y="4292600"/>
            <a:ext cx="3600450" cy="366713"/>
          </a:xfrm>
          <a:prstGeom prst="rect">
            <a:avLst/>
          </a:prstGeom>
          <a:noFill/>
          <a:ln w="9525" algn="ctr">
            <a:noFill/>
            <a:miter lim="800000"/>
            <a:headEnd/>
            <a:tailEnd/>
          </a:ln>
        </p:spPr>
        <p:txBody>
          <a:bodyPr>
            <a:spAutoFit/>
          </a:bodyPr>
          <a:lstStyle/>
          <a:p>
            <a:pPr algn="ctr">
              <a:spcBef>
                <a:spcPct val="50000"/>
              </a:spcBef>
            </a:pPr>
            <a:endParaRPr lang="en-GB" b="1">
              <a:solidFill>
                <a:schemeClr val="accent2"/>
              </a:solidFill>
            </a:endParaRPr>
          </a:p>
        </p:txBody>
      </p:sp>
      <p:sp>
        <p:nvSpPr>
          <p:cNvPr id="51204" name="Text Box 2"/>
          <p:cNvSpPr txBox="1">
            <a:spLocks noChangeArrowheads="1"/>
          </p:cNvSpPr>
          <p:nvPr/>
        </p:nvSpPr>
        <p:spPr bwMode="auto">
          <a:xfrm>
            <a:off x="500063" y="1071563"/>
            <a:ext cx="8229600" cy="1544637"/>
          </a:xfrm>
          <a:prstGeom prst="rect">
            <a:avLst/>
          </a:prstGeom>
          <a:noFill/>
          <a:ln w="9525">
            <a:noFill/>
            <a:round/>
            <a:headEnd/>
            <a:tailEnd/>
          </a:ln>
        </p:spPr>
        <p:txBody>
          <a:bodyPr lIns="0" tIns="0" rIns="0" bIns="0" anchor="ctr"/>
          <a:lstStyle/>
          <a:p>
            <a:pPr algn="ctr" defTabSz="449263">
              <a:spcBef>
                <a:spcPts val="800"/>
              </a:spcBef>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sz="1600" b="1">
                <a:cs typeface="Arial" charset="0"/>
              </a:rPr>
              <a:t>Poradnik „Zasada równości szans kobiet </a:t>
            </a:r>
            <a:br>
              <a:rPr lang="pl-PL" sz="1600" b="1">
                <a:cs typeface="Arial" charset="0"/>
              </a:rPr>
            </a:br>
            <a:r>
              <a:rPr lang="pl-PL" sz="1600" b="1">
                <a:cs typeface="Arial" charset="0"/>
              </a:rPr>
              <a:t>i mężczyzn” jest dostępny m.in. na stronach:</a:t>
            </a:r>
          </a:p>
        </p:txBody>
      </p:sp>
      <p:sp>
        <p:nvSpPr>
          <p:cNvPr id="51205" name="Text Box 3"/>
          <p:cNvSpPr txBox="1">
            <a:spLocks noChangeArrowheads="1"/>
          </p:cNvSpPr>
          <p:nvPr/>
        </p:nvSpPr>
        <p:spPr bwMode="auto">
          <a:xfrm>
            <a:off x="357188" y="2714625"/>
            <a:ext cx="8280400" cy="1285875"/>
          </a:xfrm>
          <a:prstGeom prst="rect">
            <a:avLst/>
          </a:prstGeom>
          <a:noFill/>
          <a:ln w="9525">
            <a:noFill/>
            <a:round/>
            <a:headEnd/>
            <a:tailEnd/>
          </a:ln>
        </p:spPr>
        <p:txBody>
          <a:bodyPr lIns="90000" tIns="45000" rIns="90000" bIns="45000"/>
          <a:lstStyle/>
          <a:p>
            <a:pP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sz="1600" b="1">
                <a:cs typeface="Arial" charset="0"/>
              </a:rPr>
              <a:t>www.efs.gov.pl</a:t>
            </a:r>
            <a:r>
              <a:rPr lang="pl-PL" sz="1600">
                <a:cs typeface="Arial" charset="0"/>
              </a:rPr>
              <a:t>/dzialaniapromocyjne/Documents/zasadarownociszans.pdf</a:t>
            </a:r>
          </a:p>
        </p:txBody>
      </p:sp>
      <p:sp>
        <p:nvSpPr>
          <p:cNvPr id="51206" name="Text Box 4"/>
          <p:cNvSpPr txBox="1">
            <a:spLocks noChangeArrowheads="1"/>
          </p:cNvSpPr>
          <p:nvPr/>
        </p:nvSpPr>
        <p:spPr bwMode="auto">
          <a:xfrm>
            <a:off x="357188" y="3000375"/>
            <a:ext cx="8280400" cy="1001713"/>
          </a:xfrm>
          <a:prstGeom prst="rect">
            <a:avLst/>
          </a:prstGeom>
          <a:noFill/>
          <a:ln w="9525">
            <a:noFill/>
            <a:round/>
            <a:headEnd/>
            <a:tailEnd/>
          </a:ln>
        </p:spPr>
        <p:txBody>
          <a:bodyPr lIns="90000" tIns="45000" rIns="90000" bIns="45000"/>
          <a:lstStyle/>
          <a:p>
            <a:pP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pl-PL" sz="1400" b="1">
                <a:cs typeface="Arial" charset="0"/>
              </a:rPr>
              <a:t>www.mrr.gov.pl</a:t>
            </a:r>
            <a:r>
              <a:rPr lang="pl-PL" sz="1400">
                <a:cs typeface="Arial" charset="0"/>
              </a:rPr>
              <a:t>/Aktualnosci/Strony/Poradnik_Zasada_rownosci_szans_kobiet_i_mezczyzn_w_projektach_POKL.aspx</a:t>
            </a:r>
          </a:p>
        </p:txBody>
      </p:sp>
      <p:sp>
        <p:nvSpPr>
          <p:cNvPr id="51207" name="Text Box 5"/>
          <p:cNvSpPr txBox="1">
            <a:spLocks noChangeArrowheads="1"/>
          </p:cNvSpPr>
          <p:nvPr/>
        </p:nvSpPr>
        <p:spPr bwMode="auto">
          <a:xfrm>
            <a:off x="428625" y="3500438"/>
            <a:ext cx="6840538" cy="539750"/>
          </a:xfrm>
          <a:prstGeom prst="rect">
            <a:avLst/>
          </a:prstGeom>
          <a:noFill/>
          <a:ln w="9525">
            <a:noFill/>
            <a:round/>
            <a:headEnd/>
            <a:tailEnd/>
          </a:ln>
        </p:spPr>
        <p:txBody>
          <a:bodyPr lIns="90000" tIns="45000" rIns="90000" bIns="45000"/>
          <a:lstStyle/>
          <a:p>
            <a:pPr defTabSz="449263">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Lst>
            </a:pPr>
            <a:r>
              <a:rPr lang="pl-PL" sz="1400" b="1">
                <a:cs typeface="Arial" charset="0"/>
              </a:rPr>
              <a:t>wiadomosci.ngo.pl</a:t>
            </a:r>
            <a:r>
              <a:rPr lang="pl-PL" sz="1400">
                <a:cs typeface="Arial" charset="0"/>
              </a:rPr>
              <a:t>/wiadomosci/444516.html</a:t>
            </a:r>
          </a:p>
        </p:txBody>
      </p:sp>
    </p:spTree>
  </p:cSld>
  <p:clrMapOvr>
    <a:masterClrMapping/>
  </p:clrMapOvr>
  <p:transition>
    <p:fade thruBlk="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buFontTx/>
              <a:buNone/>
              <a:defRPr/>
            </a:pPr>
            <a:endParaRPr lang="pl-PL" sz="3200" dirty="0" smtClean="0">
              <a:latin typeface="+mj-lt"/>
            </a:endParaRPr>
          </a:p>
          <a:p>
            <a:pPr algn="ctr">
              <a:buFontTx/>
              <a:buNone/>
              <a:defRPr/>
            </a:pPr>
            <a:endParaRPr lang="pl-PL" sz="3200" dirty="0" smtClean="0">
              <a:latin typeface="+mj-lt"/>
            </a:endParaRPr>
          </a:p>
          <a:p>
            <a:pPr algn="ctr">
              <a:buFontTx/>
              <a:buNone/>
              <a:defRPr/>
            </a:pPr>
            <a:r>
              <a:rPr lang="pl-PL" sz="3200" dirty="0" smtClean="0">
                <a:latin typeface="+mj-lt"/>
              </a:rPr>
              <a:t>Błędy formalne</a:t>
            </a:r>
            <a:endParaRPr lang="pl-PL" sz="3200" dirty="0">
              <a:latin typeface="+mj-l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zawartości 2"/>
          <p:cNvSpPr>
            <a:spLocks noGrp="1"/>
          </p:cNvSpPr>
          <p:nvPr>
            <p:ph idx="4294967295"/>
          </p:nvPr>
        </p:nvSpPr>
        <p:spPr>
          <a:xfrm>
            <a:off x="285750" y="928688"/>
            <a:ext cx="8229600" cy="5143500"/>
          </a:xfrm>
        </p:spPr>
        <p:txBody>
          <a:bodyPr/>
          <a:lstStyle/>
          <a:p>
            <a:pPr marL="0" indent="0" eaLnBrk="1" hangingPunct="1">
              <a:buFontTx/>
              <a:buNone/>
              <a:defRPr/>
            </a:pPr>
            <a:endParaRPr lang="pl-PL" sz="2000" b="1" u="sng" dirty="0" smtClean="0">
              <a:latin typeface="Arial" charset="0"/>
            </a:endParaRPr>
          </a:p>
          <a:p>
            <a:pPr marL="0" indent="0" algn="ctr" eaLnBrk="1" hangingPunct="1">
              <a:buFontTx/>
              <a:buNone/>
              <a:defRPr/>
            </a:pPr>
            <a:r>
              <a:rPr lang="pl-PL" sz="1400" b="1" u="sng" dirty="0" smtClean="0">
                <a:latin typeface="+mj-lt"/>
              </a:rPr>
              <a:t>Błędy formalne</a:t>
            </a:r>
          </a:p>
          <a:p>
            <a:pPr marL="0" indent="0" algn="just" eaLnBrk="1" hangingPunct="1">
              <a:buFontTx/>
              <a:buNone/>
              <a:defRPr/>
            </a:pPr>
            <a:endParaRPr lang="pl-PL" sz="1400" b="1" dirty="0" smtClean="0">
              <a:latin typeface="+mj-lt"/>
            </a:endParaRPr>
          </a:p>
          <a:p>
            <a:pPr marL="0" indent="0" algn="just" eaLnBrk="1" hangingPunct="1">
              <a:buFontTx/>
              <a:buNone/>
              <a:defRPr/>
            </a:pPr>
            <a:r>
              <a:rPr lang="pl-PL" sz="1400" b="1" dirty="0" smtClean="0">
                <a:latin typeface="+mj-lt"/>
              </a:rPr>
              <a:t>Dopuszczalne jest uzupełnienie lub </a:t>
            </a:r>
            <a:r>
              <a:rPr lang="pl-PL" sz="1400" b="1" dirty="0" smtClean="0">
                <a:solidFill>
                  <a:srgbClr val="FF0000"/>
                </a:solidFill>
                <a:latin typeface="+mj-lt"/>
              </a:rPr>
              <a:t>korekta wniosku </a:t>
            </a:r>
            <a:r>
              <a:rPr lang="pl-PL" sz="1400" b="1" dirty="0" smtClean="0">
                <a:latin typeface="+mj-lt"/>
              </a:rPr>
              <a:t>zawierającego błędy formalne dotyczące:</a:t>
            </a:r>
          </a:p>
          <a:p>
            <a:pPr marL="450850" lvl="1" indent="-50800" algn="just">
              <a:lnSpc>
                <a:spcPct val="150000"/>
              </a:lnSpc>
              <a:buFont typeface="Arial" pitchFamily="34" charset="0"/>
              <a:buChar char="•"/>
              <a:defRPr/>
            </a:pPr>
            <a:r>
              <a:rPr lang="pl-PL" sz="1400" dirty="0" smtClean="0">
                <a:latin typeface="+mj-lt"/>
              </a:rPr>
              <a:t> </a:t>
            </a:r>
            <a:r>
              <a:rPr lang="pl-PL" sz="1400" dirty="0" smtClean="0">
                <a:latin typeface="+mj-lt"/>
                <a:ea typeface="+mn-ea"/>
                <a:cs typeface="+mn-cs"/>
              </a:rPr>
              <a:t>nie podpisania wniosku w części </a:t>
            </a:r>
            <a:r>
              <a:rPr lang="pl-PL" sz="1400" i="1" dirty="0" smtClean="0">
                <a:latin typeface="+mj-lt"/>
                <a:ea typeface="+mn-ea"/>
                <a:cs typeface="+mn-cs"/>
              </a:rPr>
              <a:t>V Oświadczenie</a:t>
            </a:r>
            <a:r>
              <a:rPr lang="pl-PL" sz="1400" dirty="0" smtClean="0">
                <a:latin typeface="+mj-lt"/>
                <a:ea typeface="+mn-ea"/>
                <a:cs typeface="+mn-cs"/>
              </a:rPr>
              <a:t>, przez osobę/osoby wskazane w polu </a:t>
            </a:r>
            <a:br>
              <a:rPr lang="pl-PL" sz="1400" dirty="0" smtClean="0">
                <a:latin typeface="+mj-lt"/>
                <a:ea typeface="+mn-ea"/>
                <a:cs typeface="+mn-cs"/>
              </a:rPr>
            </a:br>
            <a:r>
              <a:rPr lang="pl-PL" sz="1400" dirty="0" smtClean="0">
                <a:latin typeface="+mj-lt"/>
                <a:ea typeface="+mn-ea"/>
                <a:cs typeface="+mn-cs"/>
              </a:rPr>
              <a:t>2.6 wniosku.  W takiej sytuacji nie dopuszcza się wprowadzania zmian w polu 2.6 wniosku, lecz uzupełnienie podpisów przez osobę/osoby wskazaną/e w polu 2.6;</a:t>
            </a:r>
          </a:p>
          <a:p>
            <a:pPr marL="400050" lvl="1" indent="0" algn="just">
              <a:lnSpc>
                <a:spcPct val="150000"/>
              </a:lnSpc>
              <a:buFont typeface="Arial" pitchFamily="34" charset="0"/>
              <a:buChar char="•"/>
              <a:defRPr/>
            </a:pPr>
            <a:r>
              <a:rPr lang="pl-PL" sz="1400" dirty="0" smtClean="0">
                <a:latin typeface="+mj-lt"/>
                <a:ea typeface="+mn-ea"/>
                <a:cs typeface="+mn-cs"/>
              </a:rPr>
              <a:t> braku lub złożenia niewłaściwego lub niewłaściwie podpisanego i/lub zaparafowanego załącznika potwierdzającego sytuację finansową wnioskodawcy i/lub partnera/partnerów;</a:t>
            </a:r>
          </a:p>
          <a:p>
            <a:pPr marL="400050" lvl="1" indent="0" algn="just">
              <a:lnSpc>
                <a:spcPct val="150000"/>
              </a:lnSpc>
              <a:buFont typeface="Arial" pitchFamily="34" charset="0"/>
              <a:buChar char="•"/>
              <a:defRPr/>
            </a:pPr>
            <a:r>
              <a:rPr lang="pl-PL" sz="1400" dirty="0" smtClean="0">
                <a:latin typeface="+mj-lt"/>
                <a:ea typeface="+mn-ea"/>
                <a:cs typeface="+mn-cs"/>
              </a:rPr>
              <a:t> nie złożenia pieczęci instytucji w części V wniosku </a:t>
            </a:r>
            <a:r>
              <a:rPr lang="pl-PL" sz="1400" i="1" dirty="0" smtClean="0">
                <a:latin typeface="+mj-lt"/>
                <a:ea typeface="+mn-ea"/>
                <a:cs typeface="+mn-cs"/>
              </a:rPr>
              <a:t>Oświadczenie</a:t>
            </a:r>
            <a:r>
              <a:rPr lang="pl-PL" sz="1400" dirty="0" smtClean="0">
                <a:latin typeface="+mj-lt"/>
                <a:ea typeface="+mn-ea"/>
                <a:cs typeface="+mn-cs"/>
              </a:rPr>
              <a:t>;</a:t>
            </a:r>
          </a:p>
          <a:p>
            <a:pPr marL="400050" lvl="1" indent="0" algn="just">
              <a:lnSpc>
                <a:spcPct val="150000"/>
              </a:lnSpc>
              <a:buFont typeface="Arial" pitchFamily="34" charset="0"/>
              <a:buChar char="•"/>
              <a:defRPr/>
            </a:pPr>
            <a:r>
              <a:rPr lang="pl-PL" sz="1400" dirty="0" smtClean="0">
                <a:latin typeface="+mj-lt"/>
                <a:ea typeface="+mn-ea"/>
                <a:cs typeface="+mn-cs"/>
              </a:rPr>
              <a:t> nie podpisania oświadczenia w części V wniosku przez wszystkich partnerów projektu, jeśli jest więcej niż jeden partner;</a:t>
            </a:r>
          </a:p>
          <a:p>
            <a:pPr marL="400050" lvl="1" indent="0" algn="just">
              <a:lnSpc>
                <a:spcPct val="150000"/>
              </a:lnSpc>
              <a:buFont typeface="Arial" pitchFamily="34" charset="0"/>
              <a:buChar char="•"/>
              <a:defRPr/>
            </a:pPr>
            <a:r>
              <a:rPr lang="pl-PL" sz="1400" dirty="0" smtClean="0">
                <a:latin typeface="+mj-lt"/>
                <a:ea typeface="+mn-ea"/>
                <a:cs typeface="+mn-cs"/>
              </a:rPr>
              <a:t> podpisania oświadczenia w części V wniosku przez partnera/partnerów projektu w miejscu przeznaczonym na podpis projektodawcy;</a:t>
            </a:r>
          </a:p>
          <a:p>
            <a:pPr algn="just">
              <a:buFont typeface="Arial" pitchFamily="34" charset="0"/>
              <a:buChar char="•"/>
              <a:defRPr/>
            </a:pPr>
            <a:endParaRPr lang="pl-PL" sz="1400" dirty="0" smtClean="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zawartości 2"/>
          <p:cNvSpPr>
            <a:spLocks noGrp="1"/>
          </p:cNvSpPr>
          <p:nvPr>
            <p:ph idx="1"/>
          </p:nvPr>
        </p:nvSpPr>
        <p:spPr>
          <a:xfrm>
            <a:off x="500063" y="1071563"/>
            <a:ext cx="8229600" cy="5500687"/>
          </a:xfrm>
        </p:spPr>
        <p:txBody>
          <a:bodyPr/>
          <a:lstStyle/>
          <a:p>
            <a:pPr algn="ctr" eaLnBrk="1" hangingPunct="1">
              <a:buFontTx/>
              <a:buNone/>
            </a:pPr>
            <a:endParaRPr lang="pl-PL" sz="1800" b="1" u="sng" dirty="0" smtClean="0">
              <a:latin typeface="Arial" charset="0"/>
            </a:endParaRPr>
          </a:p>
          <a:p>
            <a:pPr algn="ctr" eaLnBrk="1" hangingPunct="1">
              <a:buFontTx/>
              <a:buNone/>
            </a:pPr>
            <a:r>
              <a:rPr lang="pl-PL" sz="1400" b="1" u="sng" dirty="0" smtClean="0">
                <a:latin typeface="Arial" charset="0"/>
              </a:rPr>
              <a:t>Konkurs nr 1/9.5/10 jest </a:t>
            </a:r>
            <a:r>
              <a:rPr lang="pl-PL" sz="1400" b="1" u="sng" dirty="0" smtClean="0">
                <a:solidFill>
                  <a:srgbClr val="FF0000"/>
                </a:solidFill>
                <a:latin typeface="Arial" charset="0"/>
              </a:rPr>
              <a:t>konkursem zamkniętym</a:t>
            </a:r>
          </a:p>
          <a:p>
            <a:pPr algn="ctr" eaLnBrk="1" hangingPunct="1">
              <a:lnSpc>
                <a:spcPct val="150000"/>
              </a:lnSpc>
              <a:buFontTx/>
              <a:buNone/>
            </a:pPr>
            <a:endParaRPr lang="pl-PL" sz="1400" b="1" dirty="0" smtClean="0">
              <a:latin typeface="Arial" charset="0"/>
            </a:endParaRPr>
          </a:p>
          <a:p>
            <a:pPr algn="ctr" eaLnBrk="1" hangingPunct="1">
              <a:lnSpc>
                <a:spcPct val="150000"/>
              </a:lnSpc>
              <a:buFontTx/>
              <a:buNone/>
            </a:pPr>
            <a:r>
              <a:rPr lang="pl-PL" sz="1400" b="1" dirty="0" smtClean="0">
                <a:latin typeface="Arial" charset="0"/>
              </a:rPr>
              <a:t>w konkursie zamkniętym określa się z góry jeden określony termin naboru wniosków. </a:t>
            </a:r>
          </a:p>
          <a:p>
            <a:pPr algn="ctr" eaLnBrk="1" hangingPunct="1">
              <a:lnSpc>
                <a:spcPct val="150000"/>
              </a:lnSpc>
              <a:buFontTx/>
              <a:buNone/>
            </a:pPr>
            <a:r>
              <a:rPr lang="pl-PL" sz="1400" b="1" dirty="0" smtClean="0">
                <a:latin typeface="Arial" charset="0"/>
              </a:rPr>
              <a:t>Wnioski o dofinansowanie projektu można składać osobiście, kurierem lub pocztą</a:t>
            </a:r>
          </a:p>
          <a:p>
            <a:pPr algn="ctr" eaLnBrk="1" hangingPunct="1">
              <a:lnSpc>
                <a:spcPct val="150000"/>
              </a:lnSpc>
              <a:buFontTx/>
              <a:buNone/>
            </a:pPr>
            <a:r>
              <a:rPr lang="pl-PL" sz="1400" dirty="0" smtClean="0">
                <a:latin typeface="Arial" charset="0"/>
              </a:rPr>
              <a:t>do Wojewódzkiego Urzędu Pracy</a:t>
            </a:r>
            <a:endParaRPr lang="pl-PL" sz="1400" b="1" dirty="0" smtClean="0">
              <a:solidFill>
                <a:srgbClr val="FF0000"/>
              </a:solidFill>
              <a:latin typeface="Arial" charset="0"/>
            </a:endParaRPr>
          </a:p>
          <a:p>
            <a:pPr algn="ctr" eaLnBrk="1" hangingPunct="1">
              <a:lnSpc>
                <a:spcPct val="150000"/>
              </a:lnSpc>
              <a:buFontTx/>
              <a:buNone/>
            </a:pPr>
            <a:r>
              <a:rPr lang="pl-PL" sz="1400" b="1" dirty="0" smtClean="0">
                <a:solidFill>
                  <a:srgbClr val="FF0000"/>
                </a:solidFill>
                <a:latin typeface="Arial" charset="0"/>
              </a:rPr>
              <a:t>Od 24 sierpnia 2010 r. do dnia 7 października 2010 r.</a:t>
            </a:r>
          </a:p>
          <a:p>
            <a:pPr algn="ctr" eaLnBrk="1" hangingPunct="1">
              <a:lnSpc>
                <a:spcPct val="150000"/>
              </a:lnSpc>
              <a:buFontTx/>
              <a:buNone/>
            </a:pPr>
            <a:r>
              <a:rPr lang="pl-PL" sz="1400" dirty="0" smtClean="0">
                <a:latin typeface="Arial" charset="0"/>
              </a:rPr>
              <a:t>(decyduje data wpływu wniosku do Wojewódzkiego Urzędu Pracy)</a:t>
            </a:r>
          </a:p>
          <a:p>
            <a:pPr algn="ctr" eaLnBrk="1" hangingPunct="1">
              <a:lnSpc>
                <a:spcPct val="150000"/>
              </a:lnSpc>
              <a:buFontTx/>
              <a:buNone/>
            </a:pPr>
            <a:r>
              <a:rPr lang="pl-PL" sz="1400" b="1" u="sng" dirty="0" smtClean="0">
                <a:latin typeface="Arial" charset="0"/>
              </a:rPr>
              <a:t>w godzinach od 9.00 do 15.00</a:t>
            </a:r>
          </a:p>
          <a:p>
            <a:pPr algn="ctr" eaLnBrk="1" hangingPunct="1">
              <a:lnSpc>
                <a:spcPct val="150000"/>
              </a:lnSpc>
              <a:buFontTx/>
              <a:buNone/>
            </a:pPr>
            <a:r>
              <a:rPr lang="pl-PL" sz="1400" b="1" u="sng" dirty="0" smtClean="0">
                <a:solidFill>
                  <a:srgbClr val="FF0000"/>
                </a:solidFill>
                <a:latin typeface="Arial" charset="0"/>
              </a:rPr>
              <a:t>Szczecin - pokój nr 211 </a:t>
            </a:r>
          </a:p>
          <a:p>
            <a:pPr algn="ctr" eaLnBrk="1" hangingPunct="1">
              <a:lnSpc>
                <a:spcPct val="150000"/>
              </a:lnSpc>
              <a:buFontTx/>
              <a:buNone/>
            </a:pPr>
            <a:r>
              <a:rPr lang="pl-PL" sz="1400" b="1" u="sng" dirty="0" smtClean="0">
                <a:solidFill>
                  <a:srgbClr val="FF0000"/>
                </a:solidFill>
                <a:latin typeface="Arial" charset="0"/>
              </a:rPr>
              <a:t>Koszalin – pokój 25</a:t>
            </a:r>
          </a:p>
          <a:p>
            <a:pPr algn="ctr">
              <a:buFontTx/>
              <a:buNone/>
            </a:pPr>
            <a:endParaRPr lang="pl-PL" sz="1400" dirty="0" smtClean="0"/>
          </a:p>
          <a:p>
            <a:pPr algn="just">
              <a:buFontTx/>
              <a:buNone/>
            </a:pPr>
            <a:r>
              <a:rPr lang="pl-PL" sz="1400" dirty="0" smtClean="0"/>
              <a:t>		</a:t>
            </a:r>
            <a:endParaRPr lang="pl-PL" b="1" u="sng" dirty="0" smtClean="0">
              <a:solidFill>
                <a:srgbClr val="FF0000"/>
              </a:solidFill>
              <a:latin typeface="Arial"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defRPr/>
            </a:pPr>
            <a:endParaRPr lang="pl-PL" dirty="0" smtClean="0"/>
          </a:p>
          <a:p>
            <a:pPr algn="just">
              <a:lnSpc>
                <a:spcPct val="150000"/>
              </a:lnSpc>
              <a:buFont typeface="Arial" pitchFamily="34" charset="0"/>
              <a:buChar char="•"/>
              <a:defRPr/>
            </a:pPr>
            <a:r>
              <a:rPr lang="pl-PL" sz="1400" dirty="0" smtClean="0">
                <a:latin typeface="+mj-lt"/>
              </a:rPr>
              <a:t>braku oświadczenia lub niewłaściwe poświadczenie za zgodność z oryginałem kopii wniosku;</a:t>
            </a:r>
          </a:p>
          <a:p>
            <a:pPr marL="268288" indent="-268288" algn="just">
              <a:lnSpc>
                <a:spcPct val="150000"/>
              </a:lnSpc>
              <a:buFont typeface="Arial" pitchFamily="34" charset="0"/>
              <a:buChar char="•"/>
              <a:tabLst>
                <a:tab pos="354013" algn="l"/>
              </a:tabLst>
              <a:defRPr/>
            </a:pPr>
            <a:r>
              <a:rPr lang="pl-PL" sz="1400" dirty="0" smtClean="0">
                <a:solidFill>
                  <a:srgbClr val="FF0000"/>
                </a:solidFill>
                <a:latin typeface="+mj-lt"/>
              </a:rPr>
              <a:t> braku nośnika danych lub typ nośnika danych jest niezgodny z wymaganiami określonymi </a:t>
            </a:r>
            <a:br>
              <a:rPr lang="pl-PL" sz="1400" dirty="0" smtClean="0">
                <a:solidFill>
                  <a:srgbClr val="FF0000"/>
                </a:solidFill>
                <a:latin typeface="+mj-lt"/>
              </a:rPr>
            </a:br>
            <a:r>
              <a:rPr lang="pl-PL" sz="1400" dirty="0" smtClean="0">
                <a:solidFill>
                  <a:srgbClr val="FF0000"/>
                </a:solidFill>
                <a:latin typeface="+mj-lt"/>
              </a:rPr>
              <a:t>  w </a:t>
            </a:r>
            <a:r>
              <a:rPr lang="pl-PL" sz="1400" i="1" dirty="0" smtClean="0">
                <a:solidFill>
                  <a:srgbClr val="FF0000"/>
                </a:solidFill>
                <a:latin typeface="+mj-lt"/>
              </a:rPr>
              <a:t>Dokumentacji konkursowej</a:t>
            </a:r>
            <a:r>
              <a:rPr lang="pl-PL" sz="1400" dirty="0" smtClean="0">
                <a:solidFill>
                  <a:srgbClr val="FF0000"/>
                </a:solidFill>
                <a:latin typeface="+mj-lt"/>
              </a:rPr>
              <a:t>;</a:t>
            </a:r>
          </a:p>
          <a:p>
            <a:pPr algn="just">
              <a:lnSpc>
                <a:spcPct val="150000"/>
              </a:lnSpc>
              <a:buFont typeface="Arial" pitchFamily="34" charset="0"/>
              <a:buChar char="•"/>
              <a:defRPr/>
            </a:pPr>
            <a:r>
              <a:rPr lang="pl-PL" sz="1400" dirty="0" smtClean="0">
                <a:solidFill>
                  <a:srgbClr val="FF0000"/>
                </a:solidFill>
                <a:latin typeface="+mj-lt"/>
              </a:rPr>
              <a:t>braku wersji elektronicznej wniosku (plik XML) lub niedająca się odczytać wersja elektroniczna wniosku (plik XML), przy czym za obowiązującą wersję wniosku uznaje się jego wersję papierową. Oznacza to, iż projektodawca na wezwanie WUP w Szczecinie, zobowiązany jest </a:t>
            </a:r>
            <a:br>
              <a:rPr lang="pl-PL" sz="1400" dirty="0" smtClean="0">
                <a:solidFill>
                  <a:srgbClr val="FF0000"/>
                </a:solidFill>
                <a:latin typeface="+mj-lt"/>
              </a:rPr>
            </a:br>
            <a:r>
              <a:rPr lang="pl-PL" sz="1400" dirty="0" smtClean="0">
                <a:solidFill>
                  <a:srgbClr val="FF0000"/>
                </a:solidFill>
                <a:latin typeface="+mj-lt"/>
              </a:rPr>
              <a:t>do dostarczenia wersji elektronicznej wniosku opatrzonej sumą kontrolną zgodną z przedstawioną wersją papierową;</a:t>
            </a:r>
          </a:p>
          <a:p>
            <a:pPr algn="just">
              <a:lnSpc>
                <a:spcPct val="150000"/>
              </a:lnSpc>
              <a:buFont typeface="Arial" pitchFamily="34" charset="0"/>
              <a:buChar char="•"/>
              <a:defRPr/>
            </a:pPr>
            <a:r>
              <a:rPr lang="pl-PL" sz="1400" dirty="0" smtClean="0">
                <a:solidFill>
                  <a:srgbClr val="FF0000"/>
                </a:solidFill>
                <a:latin typeface="+mj-lt"/>
              </a:rPr>
              <a:t>braku strony/stron w którymkolwiek egzemplarzu wniosku.</a:t>
            </a:r>
          </a:p>
          <a:p>
            <a:pPr marL="177800" indent="-177800" algn="just">
              <a:buFontTx/>
              <a:buNone/>
              <a:defRPr/>
            </a:pPr>
            <a:endParaRPr lang="pl-PL" sz="1400" dirty="0" smtClean="0">
              <a:latin typeface="+mj-lt"/>
            </a:endParaRPr>
          </a:p>
          <a:p>
            <a:pPr>
              <a:defRPr/>
            </a:pPr>
            <a:endParaRPr lang="pl-PL" sz="1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ymbol zastępczy zawartości 2"/>
          <p:cNvSpPr>
            <a:spLocks noGrp="1"/>
          </p:cNvSpPr>
          <p:nvPr>
            <p:ph idx="4294967295"/>
          </p:nvPr>
        </p:nvSpPr>
        <p:spPr>
          <a:xfrm>
            <a:off x="395288" y="2133600"/>
            <a:ext cx="8229600" cy="3081338"/>
          </a:xfrm>
        </p:spPr>
        <p:txBody>
          <a:bodyPr/>
          <a:lstStyle/>
          <a:p>
            <a:pPr algn="ctr" eaLnBrk="1" hangingPunct="1">
              <a:buFontTx/>
              <a:buNone/>
            </a:pPr>
            <a:endParaRPr lang="pl-PL" sz="2800" b="1" dirty="0" smtClean="0">
              <a:solidFill>
                <a:srgbClr val="000000"/>
              </a:solidFill>
              <a:latin typeface="Arial" charset="0"/>
            </a:endParaRPr>
          </a:p>
          <a:p>
            <a:pPr algn="ctr" eaLnBrk="1" hangingPunct="1">
              <a:buFontTx/>
              <a:buNone/>
            </a:pPr>
            <a:r>
              <a:rPr lang="pl-PL" sz="2800" b="1" dirty="0" smtClean="0">
                <a:solidFill>
                  <a:srgbClr val="000000"/>
                </a:solidFill>
                <a:latin typeface="Arial" charset="0"/>
              </a:rPr>
              <a:t>Najczęściej popełniane</a:t>
            </a:r>
          </a:p>
          <a:p>
            <a:pPr algn="ctr" eaLnBrk="1" hangingPunct="1">
              <a:buFontTx/>
              <a:buNone/>
            </a:pPr>
            <a:r>
              <a:rPr lang="pl-PL" sz="2800" b="1" dirty="0" smtClean="0">
                <a:solidFill>
                  <a:srgbClr val="000000"/>
                </a:solidFill>
                <a:latin typeface="Arial" charset="0"/>
              </a:rPr>
              <a:t> </a:t>
            </a:r>
            <a:r>
              <a:rPr lang="pl-PL" sz="2800" b="1" dirty="0" smtClean="0">
                <a:solidFill>
                  <a:srgbClr val="FF0000"/>
                </a:solidFill>
                <a:latin typeface="Arial" charset="0"/>
              </a:rPr>
              <a:t>błędy merytoryczne</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ymbol zastępczy zawartości 2"/>
          <p:cNvSpPr>
            <a:spLocks noGrp="1"/>
          </p:cNvSpPr>
          <p:nvPr>
            <p:ph idx="4294967295"/>
          </p:nvPr>
        </p:nvSpPr>
        <p:spPr>
          <a:xfrm>
            <a:off x="684213" y="1196975"/>
            <a:ext cx="8002587" cy="4911725"/>
          </a:xfrm>
        </p:spPr>
        <p:txBody>
          <a:bodyPr/>
          <a:lstStyle/>
          <a:p>
            <a:pPr marL="266700" indent="-266700" algn="ctr">
              <a:buFontTx/>
              <a:buNone/>
              <a:defRPr/>
            </a:pPr>
            <a:endParaRPr lang="pl-PL" sz="1800" b="1" dirty="0" smtClean="0"/>
          </a:p>
          <a:p>
            <a:pPr marL="266700" indent="-266700" algn="ctr">
              <a:buFontTx/>
              <a:buNone/>
              <a:defRPr/>
            </a:pPr>
            <a:r>
              <a:rPr lang="pl-PL" sz="1400" b="1" dirty="0" smtClean="0"/>
              <a:t>3.1 Uzasadnienie potrzeby realizacji projektu</a:t>
            </a:r>
          </a:p>
          <a:p>
            <a:pPr marL="266700" indent="-266700" algn="ctr">
              <a:buFontTx/>
              <a:buNone/>
              <a:defRPr/>
            </a:pPr>
            <a:endParaRPr lang="pl-PL" sz="1400" b="1" dirty="0" smtClean="0"/>
          </a:p>
          <a:p>
            <a:pPr marL="266700" indent="-266700">
              <a:defRPr/>
            </a:pPr>
            <a:endParaRPr lang="pl-PL" sz="1400" b="1" dirty="0" smtClean="0">
              <a:latin typeface="+mj-lt"/>
            </a:endParaRPr>
          </a:p>
          <a:p>
            <a:pPr marL="266700" indent="-266700">
              <a:defRPr/>
            </a:pPr>
            <a:r>
              <a:rPr lang="pl-PL" sz="1400" dirty="0" smtClean="0">
                <a:latin typeface="+mj-lt"/>
              </a:rPr>
              <a:t>brak </a:t>
            </a:r>
            <a:r>
              <a:rPr lang="pl-PL" sz="1400" b="1" dirty="0" smtClean="0">
                <a:latin typeface="+mj-lt"/>
              </a:rPr>
              <a:t>inicjatywy oddolnej</a:t>
            </a:r>
            <a:r>
              <a:rPr lang="pl-PL" sz="1400" dirty="0" smtClean="0">
                <a:latin typeface="+mj-lt"/>
              </a:rPr>
              <a:t> w projekcie;</a:t>
            </a:r>
          </a:p>
          <a:p>
            <a:pPr marL="266700" indent="-266700" algn="just">
              <a:spcBef>
                <a:spcPct val="40000"/>
              </a:spcBef>
              <a:defRPr/>
            </a:pPr>
            <a:r>
              <a:rPr lang="pl-PL" sz="1400" dirty="0" smtClean="0">
                <a:latin typeface="+mj-lt"/>
              </a:rPr>
              <a:t>pobieżnie opisano kwestie problemowe – brak powołania się na dane źródłowe oraz podania ich wartości;</a:t>
            </a:r>
          </a:p>
          <a:p>
            <a:pPr marL="266700" indent="-266700" algn="just">
              <a:spcBef>
                <a:spcPct val="40000"/>
              </a:spcBef>
              <a:defRPr/>
            </a:pPr>
            <a:r>
              <a:rPr lang="pl-PL" sz="1400" dirty="0" smtClean="0">
                <a:latin typeface="+mj-lt"/>
              </a:rPr>
              <a:t>niepoprawnie sformułowane </a:t>
            </a:r>
            <a:r>
              <a:rPr lang="pl-PL" sz="1400" b="1" dirty="0" smtClean="0">
                <a:latin typeface="+mj-lt"/>
              </a:rPr>
              <a:t>cele</a:t>
            </a:r>
            <a:r>
              <a:rPr lang="pl-PL" sz="1400" dirty="0" smtClean="0">
                <a:latin typeface="+mj-lt"/>
              </a:rPr>
              <a:t>, niezgodne z Działaniem, nie wynikające </a:t>
            </a:r>
            <a:br>
              <a:rPr lang="pl-PL" sz="1400" dirty="0" smtClean="0">
                <a:latin typeface="+mj-lt"/>
              </a:rPr>
            </a:br>
            <a:r>
              <a:rPr lang="pl-PL" sz="1400" dirty="0" smtClean="0">
                <a:latin typeface="+mj-lt"/>
              </a:rPr>
              <a:t>z diagnozy i opisu problemu;</a:t>
            </a:r>
          </a:p>
          <a:p>
            <a:pPr marL="266700" indent="-266700" algn="just">
              <a:spcBef>
                <a:spcPct val="40000"/>
              </a:spcBef>
              <a:defRPr/>
            </a:pPr>
            <a:r>
              <a:rPr lang="pl-PL" sz="1400" dirty="0" smtClean="0">
                <a:latin typeface="+mj-lt"/>
              </a:rPr>
              <a:t>brak rzetelnej diagnozy i uzasadnienia potrzeby realizacji projektu.</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ymbol zastępczy zawartości 2"/>
          <p:cNvSpPr>
            <a:spLocks noGrp="1"/>
          </p:cNvSpPr>
          <p:nvPr>
            <p:ph idx="4294967295"/>
          </p:nvPr>
        </p:nvSpPr>
        <p:spPr>
          <a:xfrm>
            <a:off x="684213" y="1196975"/>
            <a:ext cx="8002587" cy="4911725"/>
          </a:xfrm>
        </p:spPr>
        <p:txBody>
          <a:bodyPr/>
          <a:lstStyle/>
          <a:p>
            <a:pPr marL="266700" indent="-266700" algn="ctr">
              <a:buFontTx/>
              <a:buNone/>
              <a:defRPr/>
            </a:pPr>
            <a:endParaRPr lang="pl-PL" sz="1800" b="1" dirty="0" smtClean="0"/>
          </a:p>
          <a:p>
            <a:pPr marL="266700" indent="-266700" algn="ctr">
              <a:buFontTx/>
              <a:buNone/>
              <a:defRPr/>
            </a:pPr>
            <a:r>
              <a:rPr lang="pl-PL" sz="1400" b="1" dirty="0" smtClean="0">
                <a:latin typeface="Arial" charset="0"/>
              </a:rPr>
              <a:t>3.2 Grupy docelowe projektu</a:t>
            </a:r>
          </a:p>
          <a:p>
            <a:pPr marL="266700" indent="-266700" algn="ctr">
              <a:buFontTx/>
              <a:buNone/>
              <a:defRPr/>
            </a:pPr>
            <a:endParaRPr lang="pl-PL" sz="1400" b="1" dirty="0" smtClean="0">
              <a:latin typeface="Arial" charset="0"/>
            </a:endParaRPr>
          </a:p>
          <a:p>
            <a:pPr marL="266700" indent="-266700" algn="just">
              <a:defRPr/>
            </a:pPr>
            <a:r>
              <a:rPr lang="pl-PL" sz="1400" dirty="0" smtClean="0">
                <a:latin typeface="+mj-lt"/>
              </a:rPr>
              <a:t>grupa niedostosowana do proponowanego wsparcia, niewynikająca z diagnozy;</a:t>
            </a:r>
          </a:p>
          <a:p>
            <a:pPr marL="266700" indent="-266700" algn="just">
              <a:defRPr/>
            </a:pPr>
            <a:r>
              <a:rPr lang="pl-PL" sz="1400" dirty="0" smtClean="0">
                <a:latin typeface="+mj-lt"/>
              </a:rPr>
              <a:t>grupa przedstawiona w sposób ogólny, niewskazujący na charakter wnioskowanego wsparcia;</a:t>
            </a:r>
          </a:p>
          <a:p>
            <a:pPr marL="266700" indent="-266700" algn="just">
              <a:defRPr/>
            </a:pPr>
            <a:r>
              <a:rPr lang="pl-PL" sz="1400" dirty="0" smtClean="0">
                <a:latin typeface="+mj-lt"/>
              </a:rPr>
              <a:t>brak informacji o uczestnikach, Wnioskodawca w ogóle nie opisuje uczestników </a:t>
            </a:r>
            <a:br>
              <a:rPr lang="pl-PL" sz="1400" dirty="0" smtClean="0">
                <a:latin typeface="+mj-lt"/>
              </a:rPr>
            </a:br>
            <a:r>
              <a:rPr lang="pl-PL" sz="1400" dirty="0" smtClean="0">
                <a:latin typeface="+mj-lt"/>
              </a:rPr>
              <a:t>do kogo kierowany jest projekt, pomija przedział wiekowy, liczbę uczestników oraz proces rekrutacji;</a:t>
            </a:r>
          </a:p>
          <a:p>
            <a:pPr marL="266700" indent="-266700" algn="just">
              <a:defRPr/>
            </a:pPr>
            <a:r>
              <a:rPr lang="pl-PL" sz="1400" dirty="0" smtClean="0">
                <a:latin typeface="+mj-lt"/>
              </a:rPr>
              <a:t>niewystarczający opis rekrutacji – brak metod, kryteriów i sposobu przeprowadzenia rekrutacji;</a:t>
            </a:r>
          </a:p>
          <a:p>
            <a:pPr marL="266700" indent="-266700" algn="just">
              <a:defRPr/>
            </a:pPr>
            <a:r>
              <a:rPr lang="pl-PL" sz="1400" dirty="0" smtClean="0">
                <a:latin typeface="+mj-lt"/>
              </a:rPr>
              <a:t>rekrutacja niespójna z celami projektów;</a:t>
            </a:r>
          </a:p>
          <a:p>
            <a:pPr marL="266700" indent="-266700" algn="just">
              <a:defRPr/>
            </a:pPr>
            <a:r>
              <a:rPr lang="pl-PL" sz="1400" dirty="0" smtClean="0">
                <a:latin typeface="+mj-lt"/>
              </a:rPr>
              <a:t>brak uzasadnienia liczebności grupy;</a:t>
            </a:r>
          </a:p>
          <a:p>
            <a:pPr marL="266700" indent="-266700" algn="just">
              <a:defRPr/>
            </a:pPr>
            <a:r>
              <a:rPr lang="pl-PL" sz="1400" dirty="0" smtClean="0">
                <a:latin typeface="+mj-lt"/>
              </a:rPr>
              <a:t>nieuwzględnienie w projekcie trudności związanych z udziałem grupy docelowej, wynikających z ich miejsca zamieszkania;</a:t>
            </a:r>
          </a:p>
          <a:p>
            <a:pPr marL="266700" indent="-266700" algn="just">
              <a:defRPr/>
            </a:pPr>
            <a:r>
              <a:rPr lang="pl-PL" sz="1400" dirty="0" smtClean="0">
                <a:latin typeface="+mj-lt"/>
              </a:rPr>
              <a:t> brak spójności między liczbą uczestników a rezultatami twardymi.</a:t>
            </a:r>
          </a:p>
          <a:p>
            <a:pPr marL="266700" indent="-266700" algn="just">
              <a:defRPr/>
            </a:pPr>
            <a:endParaRPr lang="pl-PL" dirty="0" smtClean="0">
              <a:latin typeface="+mj-lt"/>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ymbol zastępczy zawartości 2"/>
          <p:cNvSpPr>
            <a:spLocks noGrp="1"/>
          </p:cNvSpPr>
          <p:nvPr>
            <p:ph idx="4294967295"/>
          </p:nvPr>
        </p:nvSpPr>
        <p:spPr>
          <a:xfrm>
            <a:off x="684213" y="1196975"/>
            <a:ext cx="8002587" cy="4911725"/>
          </a:xfrm>
        </p:spPr>
        <p:txBody>
          <a:bodyPr/>
          <a:lstStyle/>
          <a:p>
            <a:pPr marL="266700" indent="-266700" algn="ctr">
              <a:buFontTx/>
              <a:buNone/>
              <a:defRPr/>
            </a:pPr>
            <a:endParaRPr lang="pl-PL" sz="1800" b="1" dirty="0" smtClean="0">
              <a:latin typeface="Arial" charset="0"/>
            </a:endParaRPr>
          </a:p>
          <a:p>
            <a:pPr marL="266700" indent="-266700" algn="ctr">
              <a:buFontTx/>
              <a:buNone/>
              <a:defRPr/>
            </a:pPr>
            <a:r>
              <a:rPr lang="pl-PL" sz="1400" b="1" dirty="0" smtClean="0">
                <a:latin typeface="Arial" charset="0"/>
              </a:rPr>
              <a:t>3.3 Działania</a:t>
            </a:r>
          </a:p>
          <a:p>
            <a:pPr marL="266700" indent="-266700" algn="ctr">
              <a:buFontTx/>
              <a:buNone/>
              <a:defRPr/>
            </a:pPr>
            <a:endParaRPr lang="pl-PL" sz="1400" b="1" dirty="0" smtClean="0">
              <a:latin typeface="+mj-lt"/>
            </a:endParaRPr>
          </a:p>
          <a:p>
            <a:pPr marL="266700" indent="-266700" algn="just">
              <a:spcBef>
                <a:spcPct val="40000"/>
              </a:spcBef>
              <a:defRPr/>
            </a:pPr>
            <a:r>
              <a:rPr lang="pl-PL" sz="1400" dirty="0" smtClean="0">
                <a:latin typeface="+mj-lt"/>
              </a:rPr>
              <a:t>ogólny opis działań, bez wskazania terminów realizacji czy merytorycznego zakresu wsparcia;</a:t>
            </a:r>
          </a:p>
          <a:p>
            <a:pPr marL="266700" indent="-266700" algn="just">
              <a:spcBef>
                <a:spcPct val="40000"/>
              </a:spcBef>
              <a:defRPr/>
            </a:pPr>
            <a:r>
              <a:rPr lang="pl-PL" sz="1400" dirty="0" smtClean="0">
                <a:latin typeface="+mj-lt"/>
              </a:rPr>
              <a:t>brak dostosowania ilości godzin wsparcia do poziomu jego trudności ;</a:t>
            </a:r>
          </a:p>
          <a:p>
            <a:pPr marL="266700" indent="-266700" algn="just">
              <a:spcBef>
                <a:spcPct val="40000"/>
              </a:spcBef>
              <a:defRPr/>
            </a:pPr>
            <a:r>
              <a:rPr lang="pl-PL" sz="1400" dirty="0" smtClean="0">
                <a:latin typeface="+mj-lt"/>
              </a:rPr>
              <a:t>niezgodność ilości godzin wsparcia z harmonogramem oraz budżetem projektu;</a:t>
            </a:r>
          </a:p>
          <a:p>
            <a:pPr marL="266700" indent="-266700" algn="just">
              <a:spcBef>
                <a:spcPct val="40000"/>
              </a:spcBef>
              <a:defRPr/>
            </a:pPr>
            <a:r>
              <a:rPr lang="pl-PL" sz="1400" dirty="0" smtClean="0">
                <a:latin typeface="+mj-lt"/>
              </a:rPr>
              <a:t>brak informacji o wymiarze etatów;</a:t>
            </a:r>
          </a:p>
          <a:p>
            <a:pPr marL="266700" indent="-266700" algn="just">
              <a:spcBef>
                <a:spcPct val="40000"/>
              </a:spcBef>
              <a:defRPr/>
            </a:pPr>
            <a:r>
              <a:rPr lang="pl-PL" sz="1400" dirty="0" smtClean="0">
                <a:latin typeface="+mj-lt"/>
              </a:rPr>
              <a:t>brak opisu działań promocyjno – informacyjnych; </a:t>
            </a:r>
          </a:p>
          <a:p>
            <a:pPr marL="266700" indent="-266700" algn="just">
              <a:spcBef>
                <a:spcPct val="40000"/>
              </a:spcBef>
              <a:defRPr/>
            </a:pPr>
            <a:r>
              <a:rPr lang="pl-PL" sz="1400" dirty="0" smtClean="0">
                <a:latin typeface="+mj-lt"/>
              </a:rPr>
              <a:t>brak informacji na temat miejsc, gdzie będą organizowane zadania.</a:t>
            </a:r>
          </a:p>
          <a:p>
            <a:pPr marL="266700" indent="-266700" algn="just">
              <a:spcBef>
                <a:spcPct val="40000"/>
              </a:spcBef>
              <a:buFontTx/>
              <a:buNone/>
              <a:defRPr/>
            </a:pPr>
            <a:endParaRPr lang="pl-PL" dirty="0" smtClean="0">
              <a:latin typeface="Arial"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2"/>
          <p:cNvSpPr>
            <a:spLocks noGrp="1"/>
          </p:cNvSpPr>
          <p:nvPr>
            <p:ph idx="4294967295"/>
          </p:nvPr>
        </p:nvSpPr>
        <p:spPr>
          <a:xfrm>
            <a:off x="684213" y="1196975"/>
            <a:ext cx="8002587" cy="4911725"/>
          </a:xfrm>
        </p:spPr>
        <p:txBody>
          <a:bodyPr/>
          <a:lstStyle/>
          <a:p>
            <a:pPr marL="266700" indent="-266700" algn="ctr">
              <a:buFontTx/>
              <a:buNone/>
            </a:pPr>
            <a:endParaRPr lang="pl-PL" sz="1800" b="1" dirty="0" smtClean="0">
              <a:latin typeface="Arial" charset="0"/>
            </a:endParaRPr>
          </a:p>
          <a:p>
            <a:pPr marL="266700" indent="-266700" algn="ctr">
              <a:buFontTx/>
              <a:buNone/>
            </a:pPr>
            <a:r>
              <a:rPr lang="pl-PL" sz="1400" b="1" dirty="0" smtClean="0">
                <a:latin typeface="Arial" charset="0"/>
              </a:rPr>
              <a:t>3.4 Rezultaty projektu</a:t>
            </a:r>
          </a:p>
          <a:p>
            <a:pPr marL="266700" indent="-266700" algn="ctr">
              <a:buFontTx/>
              <a:buNone/>
            </a:pPr>
            <a:endParaRPr lang="pl-PL" sz="1400" b="1" dirty="0" smtClean="0">
              <a:latin typeface="Arial" charset="0"/>
            </a:endParaRPr>
          </a:p>
          <a:p>
            <a:pPr marL="266700" indent="-266700" algn="just">
              <a:spcBef>
                <a:spcPct val="40000"/>
              </a:spcBef>
            </a:pPr>
            <a:r>
              <a:rPr lang="pl-PL" sz="1400" dirty="0" smtClean="0">
                <a:latin typeface="Arial" charset="0"/>
              </a:rPr>
              <a:t>wskazane rezultaty stanowią produkty określające jakie zadania będą realizowane w projekcie (należy opisać: produkty, rezultaty twarde, rezultaty miękkie);</a:t>
            </a:r>
          </a:p>
          <a:p>
            <a:pPr marL="266700" indent="-266700" algn="just">
              <a:spcBef>
                <a:spcPct val="40000"/>
              </a:spcBef>
            </a:pPr>
            <a:r>
              <a:rPr lang="pl-PL" sz="1400" dirty="0" smtClean="0">
                <a:latin typeface="Arial" charset="0"/>
              </a:rPr>
              <a:t>nieadekwatność do realizowanych działań;</a:t>
            </a:r>
          </a:p>
          <a:p>
            <a:pPr marL="266700" indent="-266700" algn="just">
              <a:spcBef>
                <a:spcPct val="40000"/>
              </a:spcBef>
            </a:pPr>
            <a:r>
              <a:rPr lang="pl-PL" sz="1400" dirty="0" smtClean="0">
                <a:latin typeface="Arial" charset="0"/>
              </a:rPr>
              <a:t>brak trwałości rezultatów;</a:t>
            </a:r>
          </a:p>
          <a:p>
            <a:pPr marL="266700" indent="-266700" algn="just">
              <a:spcBef>
                <a:spcPct val="40000"/>
              </a:spcBef>
            </a:pPr>
            <a:r>
              <a:rPr lang="pl-PL" sz="1400" dirty="0" smtClean="0">
                <a:latin typeface="Arial" charset="0"/>
              </a:rPr>
              <a:t>niespójność z celami projektu;</a:t>
            </a:r>
          </a:p>
          <a:p>
            <a:pPr marL="266700" indent="-266700" algn="just">
              <a:spcBef>
                <a:spcPct val="40000"/>
              </a:spcBef>
            </a:pPr>
            <a:r>
              <a:rPr lang="pl-PL" sz="1400" dirty="0" smtClean="0">
                <a:latin typeface="Arial" charset="0"/>
              </a:rPr>
              <a:t>niedoprecyzowany sposób monitorowania rezultatów; </a:t>
            </a:r>
          </a:p>
          <a:p>
            <a:pPr marL="266700" indent="-266700" algn="just">
              <a:spcBef>
                <a:spcPct val="40000"/>
              </a:spcBef>
            </a:pPr>
            <a:r>
              <a:rPr lang="pl-PL" sz="1400" dirty="0" smtClean="0">
                <a:latin typeface="Arial" charset="0"/>
              </a:rPr>
              <a:t>brak kwantyfikacji rezultatów.</a:t>
            </a:r>
          </a:p>
          <a:p>
            <a:pPr marL="266700" indent="-266700" algn="just">
              <a:spcBef>
                <a:spcPct val="40000"/>
              </a:spcBef>
            </a:pPr>
            <a:endParaRPr lang="pl-PL" dirty="0" smtClean="0">
              <a:latin typeface="Arial" charset="0"/>
            </a:endParaRPr>
          </a:p>
          <a:p>
            <a:pPr marL="266700" indent="-266700">
              <a:spcBef>
                <a:spcPct val="40000"/>
              </a:spcBef>
              <a:buFontTx/>
              <a:buNone/>
            </a:pPr>
            <a:endParaRPr lang="pl-PL" dirty="0" smtClean="0">
              <a:latin typeface="Arial"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ymbol zastępczy zawartości 2"/>
          <p:cNvSpPr>
            <a:spLocks noGrp="1"/>
          </p:cNvSpPr>
          <p:nvPr>
            <p:ph idx="4294967295"/>
          </p:nvPr>
        </p:nvSpPr>
        <p:spPr>
          <a:xfrm>
            <a:off x="684213" y="1196975"/>
            <a:ext cx="8002587" cy="4911725"/>
          </a:xfrm>
        </p:spPr>
        <p:txBody>
          <a:bodyPr/>
          <a:lstStyle/>
          <a:p>
            <a:pPr marL="266700" indent="-266700" algn="ctr">
              <a:buFontTx/>
              <a:buNone/>
              <a:defRPr/>
            </a:pPr>
            <a:endParaRPr lang="pl-PL" sz="1800" b="1" dirty="0" smtClean="0"/>
          </a:p>
          <a:p>
            <a:pPr marL="266700" indent="-266700" algn="ctr">
              <a:buFontTx/>
              <a:buNone/>
              <a:defRPr/>
            </a:pPr>
            <a:r>
              <a:rPr lang="pl-PL" sz="1400" b="1" dirty="0" smtClean="0">
                <a:latin typeface="+mj-lt"/>
              </a:rPr>
              <a:t>3.5 Potencjał wnioskodawcy i sposób zarządzania projektem</a:t>
            </a:r>
          </a:p>
          <a:p>
            <a:pPr marL="266700" indent="-266700" algn="ctr">
              <a:buFontTx/>
              <a:buNone/>
              <a:defRPr/>
            </a:pPr>
            <a:endParaRPr lang="pl-PL" sz="1400" dirty="0" smtClean="0">
              <a:latin typeface="+mj-lt"/>
            </a:endParaRPr>
          </a:p>
          <a:p>
            <a:pPr marL="266700" indent="-266700" algn="just">
              <a:buFontTx/>
              <a:buNone/>
              <a:defRPr/>
            </a:pPr>
            <a:endParaRPr lang="pl-PL" sz="1400" dirty="0" smtClean="0">
              <a:latin typeface="+mj-lt"/>
            </a:endParaRPr>
          </a:p>
          <a:p>
            <a:pPr marL="266700" indent="-266700" algn="just">
              <a:defRPr/>
            </a:pPr>
            <a:r>
              <a:rPr lang="pl-PL" sz="1400" dirty="0" smtClean="0">
                <a:latin typeface="+mj-lt"/>
              </a:rPr>
              <a:t>brak doświadczenia w realizacji podobnych przedsięwzięć;</a:t>
            </a:r>
          </a:p>
          <a:p>
            <a:pPr marL="266700" indent="-266700" algn="just">
              <a:spcBef>
                <a:spcPct val="40000"/>
              </a:spcBef>
              <a:defRPr/>
            </a:pPr>
            <a:r>
              <a:rPr lang="pl-PL" sz="1400" dirty="0" smtClean="0">
                <a:latin typeface="+mj-lt"/>
              </a:rPr>
              <a:t>brak metod zarządzania oraz kwalifikacji osób pełniących kluczowe role </a:t>
            </a:r>
            <a:br>
              <a:rPr lang="pl-PL" sz="1400" dirty="0" smtClean="0">
                <a:latin typeface="+mj-lt"/>
              </a:rPr>
            </a:br>
            <a:r>
              <a:rPr lang="pl-PL" sz="1400" dirty="0" smtClean="0">
                <a:latin typeface="+mj-lt"/>
              </a:rPr>
              <a:t>w projekcie;</a:t>
            </a:r>
          </a:p>
          <a:p>
            <a:pPr marL="266700" indent="-266700" algn="just">
              <a:spcBef>
                <a:spcPct val="40000"/>
              </a:spcBef>
              <a:defRPr/>
            </a:pPr>
            <a:r>
              <a:rPr lang="pl-PL" sz="1400" dirty="0" smtClean="0">
                <a:latin typeface="+mj-lt"/>
              </a:rPr>
              <a:t>niejasny podział obowiązków i struktury zespołu projektowego;</a:t>
            </a:r>
          </a:p>
          <a:p>
            <a:pPr marL="266700" indent="-266700" algn="just">
              <a:spcBef>
                <a:spcPct val="40000"/>
              </a:spcBef>
              <a:defRPr/>
            </a:pPr>
            <a:r>
              <a:rPr lang="pl-PL" sz="1400" dirty="0" smtClean="0">
                <a:latin typeface="+mj-lt"/>
              </a:rPr>
              <a:t>niespójność danych dotyczących zaplecza technicznego z planowanymi wydatkami w projekcie;</a:t>
            </a:r>
          </a:p>
          <a:p>
            <a:pPr marL="266700" indent="-266700" algn="just">
              <a:spcBef>
                <a:spcPct val="40000"/>
              </a:spcBef>
              <a:defRPr/>
            </a:pPr>
            <a:r>
              <a:rPr lang="pl-PL" sz="1400" dirty="0" smtClean="0">
                <a:latin typeface="+mj-lt"/>
              </a:rPr>
              <a:t>ogólny opis roli Partnera;</a:t>
            </a:r>
          </a:p>
          <a:p>
            <a:pPr marL="266700" indent="-266700" algn="just">
              <a:spcBef>
                <a:spcPct val="40000"/>
              </a:spcBef>
              <a:defRPr/>
            </a:pPr>
            <a:r>
              <a:rPr lang="pl-PL" sz="1400" dirty="0" smtClean="0">
                <a:latin typeface="+mj-lt"/>
              </a:rPr>
              <a:t>brak wyraźnego podziału zadań pomiędzy Wnioskodawcę a Podwykonawcę.</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ymbol zastępczy zawartości 2"/>
          <p:cNvSpPr>
            <a:spLocks noGrp="1"/>
          </p:cNvSpPr>
          <p:nvPr>
            <p:ph idx="4294967295"/>
          </p:nvPr>
        </p:nvSpPr>
        <p:spPr>
          <a:xfrm>
            <a:off x="684213" y="1196975"/>
            <a:ext cx="8002587" cy="4911725"/>
          </a:xfrm>
        </p:spPr>
        <p:txBody>
          <a:bodyPr/>
          <a:lstStyle/>
          <a:p>
            <a:pPr marL="266700" indent="-266700" algn="ctr">
              <a:buFontTx/>
              <a:buNone/>
            </a:pPr>
            <a:endParaRPr lang="pl-PL" sz="1800" b="1" dirty="0" smtClean="0">
              <a:latin typeface="Arial" charset="0"/>
            </a:endParaRPr>
          </a:p>
          <a:p>
            <a:pPr marL="266700" indent="-266700" algn="ctr">
              <a:buFontTx/>
              <a:buNone/>
            </a:pPr>
            <a:r>
              <a:rPr lang="pl-PL" sz="1400" b="1" dirty="0" smtClean="0">
                <a:latin typeface="Arial" charset="0"/>
              </a:rPr>
              <a:t>IV Wydatki projektu</a:t>
            </a:r>
          </a:p>
          <a:p>
            <a:pPr marL="266700" indent="-266700" algn="just">
              <a:spcBef>
                <a:spcPct val="40000"/>
              </a:spcBef>
            </a:pPr>
            <a:r>
              <a:rPr lang="pl-PL" sz="1400" dirty="0" smtClean="0">
                <a:latin typeface="Arial" charset="0"/>
              </a:rPr>
              <a:t>błędy rachunkowe;</a:t>
            </a:r>
            <a:endParaRPr lang="pl-PL" sz="1400" b="1" dirty="0" smtClean="0">
              <a:latin typeface="Arial" charset="0"/>
            </a:endParaRPr>
          </a:p>
          <a:p>
            <a:pPr marL="266700" indent="-266700" algn="just">
              <a:spcBef>
                <a:spcPct val="40000"/>
              </a:spcBef>
            </a:pPr>
            <a:r>
              <a:rPr lang="pl-PL" sz="1400" dirty="0" smtClean="0">
                <a:latin typeface="Arial" charset="0"/>
              </a:rPr>
              <a:t>brak spójności z opisanymi działaniami;</a:t>
            </a:r>
          </a:p>
          <a:p>
            <a:pPr marL="266700" indent="-266700" algn="just">
              <a:spcBef>
                <a:spcPct val="40000"/>
              </a:spcBef>
            </a:pPr>
            <a:r>
              <a:rPr lang="pl-PL" sz="1400" dirty="0" smtClean="0">
                <a:latin typeface="Arial" charset="0"/>
              </a:rPr>
              <a:t>brak zachowania relacji nakład/rezultat (zawyżone koszty jednostkowe, wysokie koszty zarządzania projektem);</a:t>
            </a:r>
          </a:p>
          <a:p>
            <a:pPr marL="266700" indent="-266700" algn="just">
              <a:spcBef>
                <a:spcPct val="40000"/>
              </a:spcBef>
            </a:pPr>
            <a:r>
              <a:rPr lang="pl-PL" sz="1400" dirty="0" smtClean="0">
                <a:latin typeface="Arial" charset="0"/>
              </a:rPr>
              <a:t>dublowanie kosztów pośrednich w kosztach bezpośrednich;</a:t>
            </a:r>
          </a:p>
          <a:p>
            <a:pPr marL="266700" indent="-266700" algn="just">
              <a:spcBef>
                <a:spcPct val="40000"/>
              </a:spcBef>
            </a:pPr>
            <a:r>
              <a:rPr lang="pl-PL" sz="1400" dirty="0" smtClean="0">
                <a:latin typeface="Arial" charset="0"/>
              </a:rPr>
              <a:t>błędne określanie cross – </a:t>
            </a:r>
            <a:r>
              <a:rPr lang="pl-PL" sz="1400" dirty="0" err="1" smtClean="0">
                <a:latin typeface="Arial" charset="0"/>
              </a:rPr>
              <a:t>financingu</a:t>
            </a:r>
            <a:r>
              <a:rPr lang="pl-PL" sz="1400" dirty="0" smtClean="0">
                <a:latin typeface="Arial" charset="0"/>
              </a:rPr>
              <a:t>;</a:t>
            </a:r>
          </a:p>
          <a:p>
            <a:pPr marL="266700" indent="-266700" algn="just">
              <a:spcBef>
                <a:spcPct val="40000"/>
              </a:spcBef>
            </a:pPr>
            <a:r>
              <a:rPr lang="pl-PL" sz="1400" dirty="0" smtClean="0">
                <a:latin typeface="Arial" charset="0"/>
              </a:rPr>
              <a:t>brak lub błędna metodologia wyliczenia kosztów pośrednich;</a:t>
            </a:r>
          </a:p>
          <a:p>
            <a:pPr marL="266700" indent="-266700" algn="just">
              <a:spcBef>
                <a:spcPct val="40000"/>
              </a:spcBef>
            </a:pPr>
            <a:r>
              <a:rPr lang="pl-PL" sz="1400" dirty="0" smtClean="0">
                <a:latin typeface="Arial" charset="0"/>
              </a:rPr>
              <a:t>brak uzasadnienia dla bardzo wysokich kosztów.</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971600" y="1268760"/>
            <a:ext cx="7560840" cy="3600986"/>
          </a:xfrm>
          <a:prstGeom prst="rect">
            <a:avLst/>
          </a:prstGeom>
          <a:noFill/>
        </p:spPr>
        <p:txBody>
          <a:bodyPr wrap="square" rtlCol="0">
            <a:spAutoFit/>
          </a:bodyPr>
          <a:lstStyle/>
          <a:p>
            <a:pPr lvl="0" algn="just"/>
            <a:r>
              <a:rPr lang="pl-PL" b="1" dirty="0" smtClean="0">
                <a:solidFill>
                  <a:srgbClr val="FF0000"/>
                </a:solidFill>
                <a:latin typeface="Arial" pitchFamily="34" charset="0"/>
                <a:ea typeface="Calibri" pitchFamily="34" charset="0"/>
                <a:cs typeface="Times New Roman" pitchFamily="18" charset="0"/>
              </a:rPr>
              <a:t>		</a:t>
            </a:r>
          </a:p>
          <a:p>
            <a:pPr lvl="0" algn="just"/>
            <a:r>
              <a:rPr lang="pl-PL" sz="1400" b="1" dirty="0" smtClean="0">
                <a:solidFill>
                  <a:srgbClr val="FF0000"/>
                </a:solidFill>
                <a:latin typeface="Arial" pitchFamily="34" charset="0"/>
                <a:ea typeface="Calibri" pitchFamily="34" charset="0"/>
                <a:cs typeface="Times New Roman" pitchFamily="18" charset="0"/>
              </a:rPr>
              <a:t>		Dobra praktyka w ramach 9.5</a:t>
            </a:r>
            <a:endParaRPr lang="pl-PL" sz="1400" dirty="0" smtClean="0">
              <a:latin typeface="Arial" pitchFamily="34" charset="0"/>
            </a:endParaRPr>
          </a:p>
          <a:p>
            <a:pPr lvl="0" algn="just" eaLnBrk="0" hangingPunct="0"/>
            <a:endParaRPr lang="pl-PL" sz="1400" b="1" i="1" u="sng" dirty="0" smtClean="0">
              <a:latin typeface="Arial" pitchFamily="34" charset="0"/>
              <a:ea typeface="Calibri" pitchFamily="34" charset="0"/>
              <a:cs typeface="Times New Roman" pitchFamily="18" charset="0"/>
            </a:endParaRPr>
          </a:p>
          <a:p>
            <a:pPr lvl="0" algn="just" eaLnBrk="0" hangingPunct="0"/>
            <a:endParaRPr lang="pl-PL" sz="1400" b="1" i="1" u="sng" dirty="0" smtClean="0">
              <a:latin typeface="Arial" pitchFamily="34" charset="0"/>
              <a:ea typeface="Calibri" pitchFamily="34" charset="0"/>
              <a:cs typeface="Times New Roman" pitchFamily="18" charset="0"/>
            </a:endParaRPr>
          </a:p>
          <a:p>
            <a:pPr lvl="0" algn="just" eaLnBrk="0" hangingPunct="0"/>
            <a:r>
              <a:rPr lang="pl-PL" sz="1400" b="1" i="1" u="sng" dirty="0" smtClean="0">
                <a:latin typeface="Arial" pitchFamily="34" charset="0"/>
                <a:ea typeface="Calibri" pitchFamily="34" charset="0"/>
                <a:cs typeface="Times New Roman" pitchFamily="18" charset="0"/>
              </a:rPr>
              <a:t>1. Beneficjent </a:t>
            </a:r>
            <a:r>
              <a:rPr lang="pl-PL" sz="1400" dirty="0" smtClean="0">
                <a:latin typeface="Arial" pitchFamily="34" charset="0"/>
                <a:ea typeface="Calibri" pitchFamily="34" charset="0"/>
                <a:cs typeface="Times New Roman" pitchFamily="18" charset="0"/>
              </a:rPr>
              <a:t>(Projektodawca): Gmina Karlino</a:t>
            </a:r>
            <a:endParaRPr lang="pl-PL" sz="1400" dirty="0" smtClean="0">
              <a:latin typeface="Arial" pitchFamily="34" charset="0"/>
            </a:endParaRPr>
          </a:p>
          <a:p>
            <a:pPr lvl="0" algn="just" eaLnBrk="0" hangingPunct="0"/>
            <a:endParaRPr lang="pl-PL" sz="1400" i="1" u="sng" dirty="0" smtClean="0">
              <a:latin typeface="Arial" pitchFamily="34" charset="0"/>
              <a:ea typeface="Calibri" pitchFamily="34" charset="0"/>
              <a:cs typeface="Times New Roman" pitchFamily="18" charset="0"/>
            </a:endParaRPr>
          </a:p>
          <a:p>
            <a:pPr lvl="0" algn="just" eaLnBrk="0" hangingPunct="0"/>
            <a:r>
              <a:rPr lang="pl-PL" sz="1400" b="1" i="1" u="sng" dirty="0" smtClean="0">
                <a:latin typeface="Arial" pitchFamily="34" charset="0"/>
                <a:ea typeface="Calibri" pitchFamily="34" charset="0"/>
                <a:cs typeface="Times New Roman" pitchFamily="18" charset="0"/>
              </a:rPr>
              <a:t>2. Tytuł projektu:</a:t>
            </a:r>
            <a:r>
              <a:rPr lang="pl-PL" sz="1400" dirty="0" smtClean="0">
                <a:latin typeface="Arial" pitchFamily="34" charset="0"/>
                <a:ea typeface="Calibri" pitchFamily="34" charset="0"/>
                <a:cs typeface="Times New Roman" pitchFamily="18" charset="0"/>
              </a:rPr>
              <a:t> W drodze do społeczeństwa informacyjnego</a:t>
            </a:r>
            <a:endParaRPr lang="pl-PL" sz="1400" dirty="0" smtClean="0">
              <a:latin typeface="Arial" pitchFamily="34" charset="0"/>
            </a:endParaRPr>
          </a:p>
          <a:p>
            <a:pPr lvl="0" algn="just" eaLnBrk="0" hangingPunct="0"/>
            <a:endParaRPr lang="pl-PL" sz="1400" i="1" u="sng" dirty="0" smtClean="0">
              <a:latin typeface="Arial" pitchFamily="34" charset="0"/>
              <a:ea typeface="Calibri" pitchFamily="34" charset="0"/>
              <a:cs typeface="Times New Roman" pitchFamily="18" charset="0"/>
            </a:endParaRPr>
          </a:p>
          <a:p>
            <a:pPr lvl="0" algn="just" eaLnBrk="0" hangingPunct="0"/>
            <a:r>
              <a:rPr lang="pl-PL" sz="1400" b="1" i="1" u="sng" dirty="0" smtClean="0">
                <a:latin typeface="Arial" pitchFamily="34" charset="0"/>
                <a:ea typeface="Calibri" pitchFamily="34" charset="0"/>
                <a:cs typeface="Times New Roman" pitchFamily="18" charset="0"/>
              </a:rPr>
              <a:t>3. Okres realizacji</a:t>
            </a:r>
            <a:r>
              <a:rPr lang="pl-PL" sz="1400" i="1" u="sng" dirty="0" smtClean="0">
                <a:latin typeface="Arial" pitchFamily="34" charset="0"/>
                <a:ea typeface="Calibri" pitchFamily="34" charset="0"/>
                <a:cs typeface="Times New Roman" pitchFamily="18" charset="0"/>
              </a:rPr>
              <a:t>:</a:t>
            </a:r>
            <a:r>
              <a:rPr lang="pl-PL" sz="1400" i="1" dirty="0" smtClean="0">
                <a:latin typeface="Arial" pitchFamily="34" charset="0"/>
                <a:ea typeface="Calibri" pitchFamily="34" charset="0"/>
                <a:cs typeface="Times New Roman" pitchFamily="18" charset="0"/>
              </a:rPr>
              <a:t> </a:t>
            </a:r>
            <a:r>
              <a:rPr lang="pl-PL" sz="1400" dirty="0" smtClean="0">
                <a:latin typeface="Arial" pitchFamily="34" charset="0"/>
                <a:ea typeface="Calibri" pitchFamily="34" charset="0"/>
                <a:cs typeface="Times New Roman" pitchFamily="18" charset="0"/>
              </a:rPr>
              <a:t>01.01.2010 r. – 31.05.2010 r.</a:t>
            </a:r>
            <a:endParaRPr lang="pl-PL" sz="1400" dirty="0" smtClean="0">
              <a:latin typeface="Arial" pitchFamily="34" charset="0"/>
            </a:endParaRPr>
          </a:p>
          <a:p>
            <a:pPr lvl="0" algn="just" eaLnBrk="0" hangingPunct="0"/>
            <a:endParaRPr lang="pl-PL" sz="1400" i="1" u="sng" dirty="0" smtClean="0">
              <a:latin typeface="Arial" pitchFamily="34" charset="0"/>
              <a:ea typeface="Calibri" pitchFamily="34" charset="0"/>
              <a:cs typeface="Times New Roman" pitchFamily="18" charset="0"/>
            </a:endParaRPr>
          </a:p>
          <a:p>
            <a:pPr lvl="0" algn="just" eaLnBrk="0" hangingPunct="0"/>
            <a:r>
              <a:rPr lang="pl-PL" sz="1400" b="1" i="1" u="sng" dirty="0" smtClean="0">
                <a:latin typeface="Arial" pitchFamily="34" charset="0"/>
                <a:ea typeface="Calibri" pitchFamily="34" charset="0"/>
                <a:cs typeface="Times New Roman" pitchFamily="18" charset="0"/>
              </a:rPr>
              <a:t>4. Cel projektu</a:t>
            </a:r>
            <a:r>
              <a:rPr lang="pl-PL" sz="1400" i="1" u="sng" dirty="0" smtClean="0">
                <a:latin typeface="Arial" pitchFamily="34" charset="0"/>
                <a:ea typeface="Calibri" pitchFamily="34" charset="0"/>
                <a:cs typeface="Times New Roman" pitchFamily="18" charset="0"/>
              </a:rPr>
              <a:t>:</a:t>
            </a:r>
            <a:r>
              <a:rPr lang="pl-PL" sz="1400" dirty="0" smtClean="0">
                <a:latin typeface="Arial" pitchFamily="34" charset="0"/>
                <a:ea typeface="Calibri" pitchFamily="34" charset="0"/>
                <a:cs typeface="Times New Roman" pitchFamily="18" charset="0"/>
              </a:rPr>
              <a:t> poprawa szans edukacyjnych uczniów Szkoły Podstawowej Karwin zamieszkujących </a:t>
            </a:r>
          </a:p>
          <a:p>
            <a:pPr lvl="0" algn="just" eaLnBrk="0" hangingPunct="0"/>
            <a:r>
              <a:rPr lang="pl-PL" sz="1400" dirty="0" smtClean="0">
                <a:latin typeface="Arial" pitchFamily="34" charset="0"/>
                <a:ea typeface="Calibri" pitchFamily="34" charset="0"/>
                <a:cs typeface="Times New Roman" pitchFamily="18" charset="0"/>
              </a:rPr>
              <a:t>gminę Karlino i gminę Białogard, poprzez kompleksowe podejście do problemu międzyregionalnych (wieś-miasto) nierówności w dostępie do edukacji dzieci</a:t>
            </a:r>
            <a:endParaRPr lang="pl-PL" sz="1400" dirty="0" smtClean="0">
              <a:latin typeface="Arial" pitchFamily="34" charset="0"/>
            </a:endParaRPr>
          </a:p>
          <a:p>
            <a:pPr lvl="0" algn="just" eaLnBrk="0" hangingPunct="0"/>
            <a:endParaRPr lang="pl-PL" sz="1400" i="1" u="sng" dirty="0" smtClean="0">
              <a:latin typeface="Arial" pitchFamily="34" charset="0"/>
              <a:ea typeface="Calibri" pitchFamily="34" charset="0"/>
              <a:cs typeface="Times New Roman" pitchFamily="18" charset="0"/>
            </a:endParaRPr>
          </a:p>
          <a:p>
            <a:pPr lvl="0" algn="just" eaLnBrk="0" hangingPunct="0"/>
            <a:r>
              <a:rPr lang="pl-PL" sz="1400" b="1" i="1" u="sng" dirty="0" smtClean="0">
                <a:latin typeface="Arial" pitchFamily="34" charset="0"/>
                <a:ea typeface="Calibri" pitchFamily="34" charset="0"/>
                <a:cs typeface="Times New Roman" pitchFamily="18" charset="0"/>
              </a:rPr>
              <a:t>5. Grupa docelowa</a:t>
            </a:r>
            <a:r>
              <a:rPr lang="pl-PL" sz="1400" i="1" u="sng" dirty="0" smtClean="0">
                <a:latin typeface="Arial" pitchFamily="34" charset="0"/>
                <a:ea typeface="Calibri" pitchFamily="34" charset="0"/>
                <a:cs typeface="Times New Roman" pitchFamily="18" charset="0"/>
              </a:rPr>
              <a:t>:</a:t>
            </a:r>
            <a:r>
              <a:rPr lang="pl-PL" sz="1400" dirty="0" smtClean="0">
                <a:latin typeface="Arial" pitchFamily="34" charset="0"/>
                <a:ea typeface="Calibri" pitchFamily="34" charset="0"/>
                <a:cs typeface="Times New Roman" pitchFamily="18" charset="0"/>
              </a:rPr>
              <a:t> 20 dzieci, 30 rodziców</a:t>
            </a:r>
            <a:endParaRPr lang="pl-PL" sz="1400" dirty="0" smtClean="0">
              <a:latin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1340768"/>
            <a:ext cx="7560840" cy="3970318"/>
          </a:xfrm>
          <a:prstGeom prst="rect">
            <a:avLst/>
          </a:prstGeom>
        </p:spPr>
        <p:txBody>
          <a:bodyPr wrap="square">
            <a:spAutoFit/>
          </a:bodyPr>
          <a:lstStyle/>
          <a:p>
            <a:pPr lvl="0" algn="just" eaLnBrk="0" hangingPunct="0"/>
            <a:r>
              <a:rPr lang="pl-PL" sz="1400" b="1" i="1" u="sng" dirty="0" smtClean="0">
                <a:latin typeface="Arial" pitchFamily="34" charset="0"/>
                <a:ea typeface="Calibri" pitchFamily="34" charset="0"/>
                <a:cs typeface="Times New Roman" pitchFamily="18" charset="0"/>
              </a:rPr>
              <a:t>5. Działania: </a:t>
            </a:r>
            <a:endParaRPr lang="pl-PL" sz="1400" dirty="0" smtClean="0">
              <a:latin typeface="Arial" pitchFamily="34" charset="0"/>
            </a:endParaRPr>
          </a:p>
          <a:p>
            <a:pPr lvl="0" algn="just" eaLnBrk="0" hangingPunct="0">
              <a:buFontTx/>
              <a:buChar char="•"/>
            </a:pPr>
            <a:r>
              <a:rPr lang="pl-PL" sz="1400" dirty="0" smtClean="0">
                <a:latin typeface="Arial" pitchFamily="34" charset="0"/>
                <a:ea typeface="Calibri" pitchFamily="34" charset="0"/>
                <a:cs typeface="Times New Roman" pitchFamily="18" charset="0"/>
              </a:rPr>
              <a:t>Zajęcia z podstaw obsługi komputera i </a:t>
            </a:r>
            <a:r>
              <a:rPr lang="pl-PL" sz="1400" dirty="0" err="1" smtClean="0">
                <a:latin typeface="Arial" pitchFamily="34" charset="0"/>
                <a:ea typeface="Calibri" pitchFamily="34" charset="0"/>
                <a:cs typeface="Times New Roman" pitchFamily="18" charset="0"/>
              </a:rPr>
              <a:t>internetu</a:t>
            </a:r>
            <a:r>
              <a:rPr lang="pl-PL" sz="1400" dirty="0" smtClean="0">
                <a:latin typeface="Arial" pitchFamily="34" charset="0"/>
                <a:ea typeface="Calibri" pitchFamily="34" charset="0"/>
                <a:cs typeface="Times New Roman" pitchFamily="18" charset="0"/>
              </a:rPr>
              <a:t> (podniesienie wiedzy z zakresu podstaw użytkowania komputera oraz posługiwania się </a:t>
            </a:r>
            <a:r>
              <a:rPr lang="pl-PL" sz="1400" dirty="0" err="1" smtClean="0">
                <a:latin typeface="Arial" pitchFamily="34" charset="0"/>
                <a:ea typeface="Calibri" pitchFamily="34" charset="0"/>
                <a:cs typeface="Times New Roman" pitchFamily="18" charset="0"/>
              </a:rPr>
              <a:t>internetem</a:t>
            </a:r>
            <a:r>
              <a:rPr lang="pl-PL" sz="1400" dirty="0" smtClean="0">
                <a:latin typeface="Arial" pitchFamily="34" charset="0"/>
                <a:ea typeface="Calibri" pitchFamily="34" charset="0"/>
                <a:cs typeface="Times New Roman" pitchFamily="18" charset="0"/>
              </a:rPr>
              <a:t>, ryzyka powiązanego z </a:t>
            </a:r>
            <a:r>
              <a:rPr lang="pl-PL" sz="1400" dirty="0" err="1" smtClean="0">
                <a:latin typeface="Arial" pitchFamily="34" charset="0"/>
                <a:ea typeface="Calibri" pitchFamily="34" charset="0"/>
                <a:cs typeface="Times New Roman" pitchFamily="18" charset="0"/>
              </a:rPr>
              <a:t>internetem</a:t>
            </a:r>
            <a:r>
              <a:rPr lang="pl-PL" sz="1400" dirty="0" smtClean="0">
                <a:latin typeface="Arial" pitchFamily="34" charset="0"/>
                <a:ea typeface="Calibri" pitchFamily="34" charset="0"/>
                <a:cs typeface="Times New Roman" pitchFamily="18" charset="0"/>
              </a:rPr>
              <a:t>, wiarygodności informacji, usług konsumenckich, podróży, oświaty). Przewidziano nagrody dla dzieci, które wykazały się wysoką motywacją, umiejętnościami i wysoką frekwencją. </a:t>
            </a:r>
          </a:p>
          <a:p>
            <a:pPr lvl="0" algn="just" eaLnBrk="0" hangingPunct="0"/>
            <a:endParaRPr lang="pl-PL" sz="1400" dirty="0" smtClean="0">
              <a:latin typeface="Arial" pitchFamily="34" charset="0"/>
            </a:endParaRPr>
          </a:p>
          <a:p>
            <a:pPr lvl="0" algn="just" eaLnBrk="0" hangingPunct="0">
              <a:buFontTx/>
              <a:buChar char="•"/>
            </a:pPr>
            <a:r>
              <a:rPr lang="pl-PL" sz="1400" dirty="0" smtClean="0">
                <a:latin typeface="Arial" pitchFamily="34" charset="0"/>
                <a:ea typeface="Calibri" pitchFamily="34" charset="0"/>
                <a:cs typeface="Times New Roman" pitchFamily="18" charset="0"/>
              </a:rPr>
              <a:t>Zajęcia dla rodziców: </a:t>
            </a:r>
            <a:r>
              <a:rPr lang="pl-PL" sz="1400" b="1" dirty="0" smtClean="0">
                <a:latin typeface="Arial" pitchFamily="34" charset="0"/>
                <a:ea typeface="Calibri" pitchFamily="34" charset="0"/>
                <a:cs typeface="Times New Roman" pitchFamily="18" charset="0"/>
              </a:rPr>
              <a:t>zajęcia z psychologiem</a:t>
            </a:r>
            <a:r>
              <a:rPr lang="pl-PL" sz="1400" dirty="0" smtClean="0">
                <a:latin typeface="Arial" pitchFamily="34" charset="0"/>
                <a:ea typeface="Calibri" pitchFamily="34" charset="0"/>
                <a:cs typeface="Times New Roman" pitchFamily="18" charset="0"/>
              </a:rPr>
              <a:t> (podczas spotkań rodzice dowiedzieli się czy i kiedy warto ustępować pociechom a kiedy mówić, słuchać, aby być słuchanym, przybliżone zostały etapy rozwojowe i potrzeby dzieci a także umożliwiono wymianę doświadczeń pomiędzy rodzicami), </a:t>
            </a:r>
            <a:r>
              <a:rPr lang="pl-PL" sz="1400" b="1" dirty="0" smtClean="0">
                <a:latin typeface="Arial" pitchFamily="34" charset="0"/>
                <a:ea typeface="Calibri" pitchFamily="34" charset="0"/>
                <a:cs typeface="Times New Roman" pitchFamily="18" charset="0"/>
              </a:rPr>
              <a:t>spotkania z doradcą zawodowym</a:t>
            </a:r>
            <a:r>
              <a:rPr lang="pl-PL" sz="1400" dirty="0" smtClean="0">
                <a:latin typeface="Arial" pitchFamily="34" charset="0"/>
                <a:ea typeface="Calibri" pitchFamily="34" charset="0"/>
                <a:cs typeface="Times New Roman" pitchFamily="18" charset="0"/>
              </a:rPr>
              <a:t> (rozmowa o przyszłości – </a:t>
            </a:r>
            <a:br>
              <a:rPr lang="pl-PL" sz="1400" dirty="0" smtClean="0">
                <a:latin typeface="Arial" pitchFamily="34" charset="0"/>
                <a:ea typeface="Calibri" pitchFamily="34" charset="0"/>
                <a:cs typeface="Times New Roman" pitchFamily="18" charset="0"/>
              </a:rPr>
            </a:br>
            <a:r>
              <a:rPr lang="pl-PL" sz="1400" dirty="0" smtClean="0">
                <a:latin typeface="Arial" pitchFamily="34" charset="0"/>
                <a:ea typeface="Calibri" pitchFamily="34" charset="0"/>
                <a:cs typeface="Times New Roman" pitchFamily="18" charset="0"/>
              </a:rPr>
              <a:t>i co dalej? – w calu zapoznania rodzica z perspektywami dalszej edukacji dzieci), </a:t>
            </a:r>
            <a:r>
              <a:rPr lang="pl-PL" sz="1400" b="1" dirty="0" smtClean="0">
                <a:latin typeface="Arial" pitchFamily="34" charset="0"/>
                <a:ea typeface="Calibri" pitchFamily="34" charset="0"/>
                <a:cs typeface="Times New Roman" pitchFamily="18" charset="0"/>
              </a:rPr>
              <a:t>spotkanie </a:t>
            </a:r>
            <a:br>
              <a:rPr lang="pl-PL" sz="1400" b="1" dirty="0" smtClean="0">
                <a:latin typeface="Arial" pitchFamily="34" charset="0"/>
                <a:ea typeface="Calibri" pitchFamily="34" charset="0"/>
                <a:cs typeface="Times New Roman" pitchFamily="18" charset="0"/>
              </a:rPr>
            </a:br>
            <a:r>
              <a:rPr lang="pl-PL" sz="1400" b="1" dirty="0" smtClean="0">
                <a:latin typeface="Arial" pitchFamily="34" charset="0"/>
                <a:ea typeface="Calibri" pitchFamily="34" charset="0"/>
                <a:cs typeface="Times New Roman" pitchFamily="18" charset="0"/>
              </a:rPr>
              <a:t>z terapeutą do spraw uzależnień</a:t>
            </a:r>
            <a:r>
              <a:rPr lang="pl-PL" sz="1400" dirty="0" smtClean="0">
                <a:latin typeface="Arial" pitchFamily="34" charset="0"/>
                <a:ea typeface="Calibri" pitchFamily="34" charset="0"/>
                <a:cs typeface="Times New Roman" pitchFamily="18" charset="0"/>
              </a:rPr>
              <a:t> (rodzice poznali rodzaj używek, zachowania dzieci </a:t>
            </a:r>
            <a:br>
              <a:rPr lang="pl-PL" sz="1400" dirty="0" smtClean="0">
                <a:latin typeface="Arial" pitchFamily="34" charset="0"/>
                <a:ea typeface="Calibri" pitchFamily="34" charset="0"/>
                <a:cs typeface="Times New Roman" pitchFamily="18" charset="0"/>
              </a:rPr>
            </a:br>
            <a:r>
              <a:rPr lang="pl-PL" sz="1400" dirty="0" smtClean="0">
                <a:latin typeface="Arial" pitchFamily="34" charset="0"/>
                <a:ea typeface="Calibri" pitchFamily="34" charset="0"/>
                <a:cs typeface="Times New Roman" pitchFamily="18" charset="0"/>
              </a:rPr>
              <a:t>po zażyciu narkotyku oraz jak zachować się w przypadku przedawkowania), </a:t>
            </a:r>
            <a:r>
              <a:rPr lang="pl-PL" sz="1400" b="1" dirty="0" smtClean="0">
                <a:latin typeface="Arial" pitchFamily="34" charset="0"/>
                <a:ea typeface="Calibri" pitchFamily="34" charset="0"/>
                <a:cs typeface="Times New Roman" pitchFamily="18" charset="0"/>
              </a:rPr>
              <a:t>zajęcia komputerowe</a:t>
            </a:r>
            <a:r>
              <a:rPr lang="pl-PL" sz="1400" dirty="0" smtClean="0">
                <a:latin typeface="Arial" pitchFamily="34" charset="0"/>
                <a:ea typeface="Calibri" pitchFamily="34" charset="0"/>
                <a:cs typeface="Times New Roman" pitchFamily="18" charset="0"/>
              </a:rPr>
              <a:t> (zapoznanie rodziców z podstawami korzystania z komputera oraz wykorzystywania </a:t>
            </a:r>
            <a:r>
              <a:rPr lang="pl-PL" sz="1400" dirty="0" err="1" smtClean="0">
                <a:latin typeface="Arial" pitchFamily="34" charset="0"/>
                <a:ea typeface="Calibri" pitchFamily="34" charset="0"/>
                <a:cs typeface="Times New Roman" pitchFamily="18" charset="0"/>
              </a:rPr>
              <a:t>internetu</a:t>
            </a:r>
            <a:r>
              <a:rPr lang="pl-PL" sz="1400" dirty="0" smtClean="0">
                <a:latin typeface="Arial" pitchFamily="34" charset="0"/>
                <a:ea typeface="Calibri" pitchFamily="34" charset="0"/>
                <a:cs typeface="Times New Roman" pitchFamily="18" charset="0"/>
              </a:rPr>
              <a:t> do edukacji).</a:t>
            </a:r>
          </a:p>
          <a:p>
            <a:pPr lvl="0" algn="just" eaLnBrk="0" hangingPunct="0"/>
            <a:endParaRPr lang="pl-PL" sz="1400" dirty="0" smtClean="0">
              <a:latin typeface="Arial" pitchFamily="34" charset="0"/>
              <a:ea typeface="Calibri" pitchFamily="34" charset="0"/>
              <a:cs typeface="Times New Roman" pitchFamily="18" charset="0"/>
            </a:endParaRPr>
          </a:p>
          <a:p>
            <a:pPr lvl="0" algn="just" eaLnBrk="0" hangingPunct="0"/>
            <a:r>
              <a:rPr lang="pl-PL" sz="1400" dirty="0" smtClean="0">
                <a:latin typeface="Arial" pitchFamily="34" charset="0"/>
                <a:ea typeface="Calibri" pitchFamily="34" charset="0"/>
                <a:cs typeface="Times New Roman" pitchFamily="18" charset="0"/>
              </a:rPr>
              <a:t>Konferencja zamykająca projekt (uczestnicy projektu , ich rodzice, uczniowie i nauczyciele SP Karwin, rozdanie nagród zaświadczeń o ukończeniu projektu).</a:t>
            </a:r>
            <a:r>
              <a:rPr lang="pl-PL" sz="1400" dirty="0" smtClean="0">
                <a:latin typeface="Arial" pitchFamily="34" charset="0"/>
              </a:rPr>
              <a:t> </a:t>
            </a:r>
            <a:endParaRPr lang="pl-PL"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2"/>
          <p:cNvSpPr>
            <a:spLocks noGrp="1"/>
          </p:cNvSpPr>
          <p:nvPr>
            <p:ph idx="1"/>
          </p:nvPr>
        </p:nvSpPr>
        <p:spPr>
          <a:xfrm>
            <a:off x="500063" y="1071563"/>
            <a:ext cx="8229600" cy="4786312"/>
          </a:xfrm>
        </p:spPr>
        <p:txBody>
          <a:bodyPr/>
          <a:lstStyle/>
          <a:p>
            <a:pPr algn="ctr" eaLnBrk="1" hangingPunct="1">
              <a:buFontTx/>
              <a:buNone/>
              <a:defRPr/>
            </a:pPr>
            <a:endParaRPr lang="pl-PL" sz="1400" b="1" dirty="0" smtClean="0">
              <a:latin typeface="Arial" charset="0"/>
            </a:endParaRPr>
          </a:p>
          <a:p>
            <a:pPr algn="ctr" eaLnBrk="1" hangingPunct="1">
              <a:buFontTx/>
              <a:buNone/>
              <a:defRPr/>
            </a:pPr>
            <a:endParaRPr lang="pl-PL" sz="1400" b="1" dirty="0" smtClean="0">
              <a:latin typeface="Arial" charset="0"/>
            </a:endParaRPr>
          </a:p>
          <a:p>
            <a:pPr algn="ctr" eaLnBrk="1" hangingPunct="1">
              <a:buFontTx/>
              <a:buNone/>
              <a:defRPr/>
            </a:pPr>
            <a:r>
              <a:rPr lang="pl-PL" sz="1400" b="1" dirty="0" smtClean="0">
                <a:latin typeface="Arial" charset="0"/>
              </a:rPr>
              <a:t>Alokacja</a:t>
            </a:r>
          </a:p>
          <a:p>
            <a:pPr algn="ctr" eaLnBrk="1" hangingPunct="1">
              <a:buFontTx/>
              <a:buNone/>
              <a:defRPr/>
            </a:pPr>
            <a:r>
              <a:rPr lang="pl-PL" sz="1400" b="1" dirty="0" smtClean="0">
                <a:solidFill>
                  <a:srgbClr val="FF0000"/>
                </a:solidFill>
                <a:latin typeface="+mj-lt"/>
              </a:rPr>
              <a:t>2 100 000,00 zł</a:t>
            </a:r>
          </a:p>
          <a:p>
            <a:pPr algn="ctr" eaLnBrk="1" hangingPunct="1">
              <a:buFontTx/>
              <a:buNone/>
              <a:defRPr/>
            </a:pPr>
            <a:endParaRPr lang="pl-PL" sz="1400" dirty="0" smtClean="0">
              <a:latin typeface="Arial" charset="0"/>
            </a:endParaRPr>
          </a:p>
          <a:p>
            <a:pPr algn="ctr" eaLnBrk="1" hangingPunct="1">
              <a:buFontTx/>
              <a:buNone/>
              <a:defRPr/>
            </a:pPr>
            <a:r>
              <a:rPr lang="pl-PL" sz="1400" dirty="0" smtClean="0">
                <a:latin typeface="Arial" charset="0"/>
              </a:rPr>
              <a:t>W tym:</a:t>
            </a:r>
          </a:p>
          <a:p>
            <a:pPr lvl="4" eaLnBrk="1" hangingPunct="1">
              <a:buFontTx/>
              <a:buChar char="-"/>
              <a:defRPr/>
            </a:pPr>
            <a:endParaRPr lang="pl-PL" sz="1400" dirty="0" smtClean="0">
              <a:latin typeface="Arial" charset="0"/>
            </a:endParaRPr>
          </a:p>
          <a:p>
            <a:pPr lvl="4" eaLnBrk="1" hangingPunct="1">
              <a:buFontTx/>
              <a:buChar char="-"/>
              <a:defRPr/>
            </a:pPr>
            <a:r>
              <a:rPr lang="pl-PL" sz="1400" dirty="0" smtClean="0">
                <a:latin typeface="Arial" charset="0"/>
              </a:rPr>
              <a:t>wsparcie finansowe EFS:  </a:t>
            </a:r>
            <a:r>
              <a:rPr lang="pl-PL" sz="1400" b="1" dirty="0" smtClean="0">
                <a:solidFill>
                  <a:srgbClr val="FF0000"/>
                </a:solidFill>
              </a:rPr>
              <a:t>1 785,000,00 zł</a:t>
            </a:r>
            <a:endParaRPr lang="pl-PL" sz="1400" dirty="0" smtClean="0">
              <a:solidFill>
                <a:srgbClr val="FF0000"/>
              </a:solidFill>
              <a:latin typeface="Arial" charset="0"/>
            </a:endParaRPr>
          </a:p>
          <a:p>
            <a:pPr lvl="4" eaLnBrk="1" hangingPunct="1">
              <a:buFontTx/>
              <a:buChar char="-"/>
              <a:defRPr/>
            </a:pPr>
            <a:r>
              <a:rPr lang="pl-PL" sz="1400" dirty="0" smtClean="0">
                <a:latin typeface="Arial" charset="0"/>
              </a:rPr>
              <a:t>wsparcie finansowe krajowe</a:t>
            </a:r>
            <a:r>
              <a:rPr lang="pl-PL" sz="1400" dirty="0" smtClean="0">
                <a:latin typeface="+mj-lt"/>
              </a:rPr>
              <a:t>: </a:t>
            </a:r>
            <a:r>
              <a:rPr lang="pl-PL" sz="1400" b="1" dirty="0" smtClean="0">
                <a:solidFill>
                  <a:srgbClr val="FF0000"/>
                </a:solidFill>
              </a:rPr>
              <a:t>315 000,00 zł</a:t>
            </a:r>
            <a:endParaRPr lang="pl-PL" sz="1400" dirty="0" smtClean="0">
              <a:solidFill>
                <a:srgbClr val="FF0000"/>
              </a:solidFill>
            </a:endParaRPr>
          </a:p>
          <a:p>
            <a:pPr lvl="4" eaLnBrk="1" hangingPunct="1">
              <a:buFontTx/>
              <a:buChar char="-"/>
              <a:defRPr/>
            </a:pPr>
            <a:endParaRPr lang="pl-PL" sz="1400" b="1" u="sng" dirty="0" smtClean="0">
              <a:solidFill>
                <a:srgbClr val="FF0000"/>
              </a:solidFill>
              <a:latin typeface="Arial" charset="0"/>
            </a:endParaRPr>
          </a:p>
          <a:p>
            <a:pPr algn="ctr" eaLnBrk="1" hangingPunct="1">
              <a:buFontTx/>
              <a:buNone/>
              <a:defRPr/>
            </a:pPr>
            <a:endParaRPr lang="pl-PL" sz="1400" dirty="0" smtClean="0">
              <a:solidFill>
                <a:srgbClr val="FF0000"/>
              </a:solidFill>
              <a:latin typeface="Arial"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ytuł 1"/>
          <p:cNvSpPr>
            <a:spLocks noGrp="1"/>
          </p:cNvSpPr>
          <p:nvPr>
            <p:ph type="title"/>
          </p:nvPr>
        </p:nvSpPr>
        <p:spPr bwMode="auto">
          <a:xfrm>
            <a:off x="428625" y="1143000"/>
            <a:ext cx="8229600" cy="542925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pl-PL" sz="3600" smtClean="0"/>
              <a:t/>
            </a:r>
            <a:br>
              <a:rPr lang="pl-PL" sz="3600" smtClean="0"/>
            </a:br>
            <a:r>
              <a:rPr lang="pl-PL" sz="2400" i="1" smtClean="0"/>
              <a:t/>
            </a:r>
            <a:br>
              <a:rPr lang="pl-PL" sz="2400" i="1" smtClean="0"/>
            </a:br>
            <a:r>
              <a:rPr lang="pl-PL" sz="2400" i="1" smtClean="0"/>
              <a:t/>
            </a:r>
            <a:br>
              <a:rPr lang="pl-PL" sz="2400" i="1" smtClean="0"/>
            </a:br>
            <a:r>
              <a:rPr lang="pl-PL" sz="2400" i="1" smtClean="0"/>
              <a:t/>
            </a:r>
            <a:br>
              <a:rPr lang="pl-PL" sz="2400" i="1" smtClean="0"/>
            </a:br>
            <a:endParaRPr lang="pl-PL" sz="2400" i="1" smtClean="0"/>
          </a:p>
        </p:txBody>
      </p:sp>
      <p:graphicFrame>
        <p:nvGraphicFramePr>
          <p:cNvPr id="4" name="Tabela 3"/>
          <p:cNvGraphicFramePr>
            <a:graphicFrameLocks noGrp="1"/>
          </p:cNvGraphicFramePr>
          <p:nvPr/>
        </p:nvGraphicFramePr>
        <p:xfrm>
          <a:off x="571500" y="1214438"/>
          <a:ext cx="8143932" cy="4956049"/>
        </p:xfrm>
        <a:graphic>
          <a:graphicData uri="http://schemas.openxmlformats.org/drawingml/2006/table">
            <a:tbl>
              <a:tblPr firstRow="1" bandRow="1">
                <a:tableStyleId>{5C22544A-7EE6-4342-B048-85BDC9FD1C3A}</a:tableStyleId>
              </a:tblPr>
              <a:tblGrid>
                <a:gridCol w="2035983"/>
                <a:gridCol w="2035983"/>
                <a:gridCol w="2035983"/>
                <a:gridCol w="2035983"/>
              </a:tblGrid>
              <a:tr h="142876">
                <a:tc>
                  <a:txBody>
                    <a:bodyPr/>
                    <a:lstStyle/>
                    <a:p>
                      <a:pPr algn="ctr"/>
                      <a:r>
                        <a:rPr lang="pl-PL" sz="1000" baseline="0" dirty="0" smtClean="0">
                          <a:solidFill>
                            <a:schemeClr val="tx1"/>
                          </a:solidFill>
                        </a:rPr>
                        <a:t>Działanie/Poddziałanie</a:t>
                      </a:r>
                      <a:endParaRPr lang="pl-PL" sz="1000" baseline="0" dirty="0">
                        <a:solidFill>
                          <a:schemeClr val="tx1"/>
                        </a:solidFill>
                      </a:endParaRPr>
                    </a:p>
                  </a:txBody>
                  <a:tcPr>
                    <a:solidFill>
                      <a:srgbClr val="92D050"/>
                    </a:solidFill>
                  </a:tcPr>
                </a:tc>
                <a:tc>
                  <a:txBody>
                    <a:bodyPr/>
                    <a:lstStyle/>
                    <a:p>
                      <a:pPr algn="ctr"/>
                      <a:r>
                        <a:rPr lang="pl-PL" sz="1000" baseline="0" dirty="0" smtClean="0">
                          <a:solidFill>
                            <a:schemeClr val="tx1"/>
                          </a:solidFill>
                        </a:rPr>
                        <a:t>Termin</a:t>
                      </a:r>
                      <a:endParaRPr lang="pl-PL" sz="1000" baseline="0" dirty="0">
                        <a:solidFill>
                          <a:schemeClr val="tx1"/>
                        </a:solidFill>
                      </a:endParaRPr>
                    </a:p>
                  </a:txBody>
                  <a:tcPr anchor="ctr">
                    <a:solidFill>
                      <a:srgbClr val="92D050"/>
                    </a:solidFill>
                  </a:tcPr>
                </a:tc>
                <a:tc>
                  <a:txBody>
                    <a:bodyPr/>
                    <a:lstStyle/>
                    <a:p>
                      <a:pPr algn="ctr"/>
                      <a:r>
                        <a:rPr lang="pl-PL" sz="1000" baseline="0" dirty="0" smtClean="0">
                          <a:solidFill>
                            <a:schemeClr val="tx1"/>
                          </a:solidFill>
                        </a:rPr>
                        <a:t>Forma konkursu</a:t>
                      </a:r>
                      <a:endParaRPr lang="pl-PL" sz="1000" baseline="0" dirty="0">
                        <a:solidFill>
                          <a:schemeClr val="tx1"/>
                        </a:solidFill>
                      </a:endParaRPr>
                    </a:p>
                  </a:txBody>
                  <a:tcPr anchor="ctr">
                    <a:solidFill>
                      <a:srgbClr val="92D050"/>
                    </a:solidFill>
                  </a:tcPr>
                </a:tc>
                <a:tc>
                  <a:txBody>
                    <a:bodyPr/>
                    <a:lstStyle/>
                    <a:p>
                      <a:pPr algn="ctr"/>
                      <a:r>
                        <a:rPr lang="pl-PL" sz="1000" baseline="0" dirty="0" smtClean="0">
                          <a:solidFill>
                            <a:schemeClr val="tx1"/>
                          </a:solidFill>
                        </a:rPr>
                        <a:t>Alokacja</a:t>
                      </a:r>
                      <a:endParaRPr lang="pl-PL" sz="1000" baseline="0" dirty="0">
                        <a:solidFill>
                          <a:schemeClr val="tx1"/>
                        </a:solidFill>
                      </a:endParaRPr>
                    </a:p>
                  </a:txBody>
                  <a:tcPr>
                    <a:solidFill>
                      <a:srgbClr val="92D050"/>
                    </a:solidFill>
                  </a:tcPr>
                </a:tc>
              </a:tr>
              <a:tr h="248011">
                <a:tc>
                  <a:txBody>
                    <a:bodyPr/>
                    <a:lstStyle/>
                    <a:p>
                      <a:pPr algn="ctr"/>
                      <a:r>
                        <a:rPr lang="pl-PL" sz="1000" baseline="0" dirty="0" smtClean="0"/>
                        <a:t>6.1.1</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12 698 472,00</a:t>
                      </a:r>
                      <a:endParaRPr lang="pl-PL" sz="1000" baseline="0" dirty="0"/>
                    </a:p>
                  </a:txBody>
                  <a:tcPr>
                    <a:solidFill>
                      <a:srgbClr val="D8F9D3"/>
                    </a:solidFill>
                  </a:tcPr>
                </a:tc>
              </a:tr>
              <a:tr h="248011">
                <a:tc>
                  <a:txBody>
                    <a:bodyPr/>
                    <a:lstStyle/>
                    <a:p>
                      <a:pPr algn="ctr"/>
                      <a:r>
                        <a:rPr lang="pl-PL" sz="1000" baseline="0" dirty="0" smtClean="0"/>
                        <a:t>6.2</a:t>
                      </a:r>
                      <a:endParaRPr lang="pl-PL" sz="1000" baseline="0" dirty="0"/>
                    </a:p>
                  </a:txBody>
                  <a:tcPr>
                    <a:solidFill>
                      <a:schemeClr val="bg1"/>
                    </a:solidFill>
                  </a:tcPr>
                </a:tc>
                <a:tc>
                  <a:txBody>
                    <a:bodyPr/>
                    <a:lstStyle/>
                    <a:p>
                      <a:pPr algn="ctr"/>
                      <a:r>
                        <a:rPr lang="pl-PL" sz="1000" baseline="0" dirty="0" smtClean="0"/>
                        <a:t>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18 785 344,00</a:t>
                      </a:r>
                      <a:endParaRPr lang="pl-PL" sz="1000" baseline="0" dirty="0"/>
                    </a:p>
                  </a:txBody>
                  <a:tcPr>
                    <a:solidFill>
                      <a:schemeClr val="bg1"/>
                    </a:solidFill>
                  </a:tcPr>
                </a:tc>
              </a:tr>
              <a:tr h="248011">
                <a:tc>
                  <a:txBody>
                    <a:bodyPr/>
                    <a:lstStyle/>
                    <a:p>
                      <a:pPr algn="ctr"/>
                      <a:r>
                        <a:rPr lang="pl-PL" sz="1000" baseline="0" dirty="0" smtClean="0"/>
                        <a:t>7.2.1</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Otwarty</a:t>
                      </a:r>
                      <a:endParaRPr lang="pl-PL" sz="1000" baseline="0" dirty="0"/>
                    </a:p>
                  </a:txBody>
                  <a:tcPr anchor="ctr">
                    <a:solidFill>
                      <a:srgbClr val="D8F9D3"/>
                    </a:solidFill>
                  </a:tcPr>
                </a:tc>
                <a:tc>
                  <a:txBody>
                    <a:bodyPr/>
                    <a:lstStyle/>
                    <a:p>
                      <a:pPr algn="ctr"/>
                      <a:r>
                        <a:rPr lang="pl-PL" sz="1000" baseline="0" dirty="0" smtClean="0"/>
                        <a:t>10 939 882,00</a:t>
                      </a:r>
                      <a:endParaRPr lang="pl-PL" sz="1000" baseline="0" dirty="0"/>
                    </a:p>
                  </a:txBody>
                  <a:tcPr>
                    <a:solidFill>
                      <a:srgbClr val="D8F9D3"/>
                    </a:solidFill>
                  </a:tcPr>
                </a:tc>
              </a:tr>
              <a:tr h="248011">
                <a:tc>
                  <a:txBody>
                    <a:bodyPr/>
                    <a:lstStyle/>
                    <a:p>
                      <a:pPr algn="ctr"/>
                      <a:r>
                        <a:rPr lang="pl-PL" sz="1000" baseline="0" dirty="0" smtClean="0"/>
                        <a:t>7.2.2</a:t>
                      </a:r>
                      <a:endParaRPr lang="pl-PL" sz="1000" baseline="0" dirty="0"/>
                    </a:p>
                  </a:txBody>
                  <a:tcPr>
                    <a:solidFill>
                      <a:schemeClr val="bg1"/>
                    </a:solidFill>
                  </a:tcPr>
                </a:tc>
                <a:tc>
                  <a:txBody>
                    <a:bodyPr/>
                    <a:lstStyle/>
                    <a:p>
                      <a:pPr algn="ctr"/>
                      <a:r>
                        <a:rPr lang="pl-PL" sz="1000" baseline="0" dirty="0" smtClean="0"/>
                        <a:t>I kwartał</a:t>
                      </a:r>
                      <a:endParaRPr lang="pl-PL" sz="1000" baseline="0" dirty="0"/>
                    </a:p>
                  </a:txBody>
                  <a:tcPr anchor="ctr">
                    <a:solidFill>
                      <a:schemeClr val="bg1"/>
                    </a:solidFill>
                  </a:tcPr>
                </a:tc>
                <a:tc>
                  <a:txBody>
                    <a:bodyPr/>
                    <a:lstStyle/>
                    <a:p>
                      <a:pPr algn="ctr"/>
                      <a:r>
                        <a:rPr lang="pl-PL" sz="1000" baseline="0" dirty="0" smtClean="0"/>
                        <a:t>Otwarty</a:t>
                      </a:r>
                      <a:endParaRPr lang="pl-PL" sz="1000" baseline="0" dirty="0"/>
                    </a:p>
                  </a:txBody>
                  <a:tcPr anchor="ctr">
                    <a:solidFill>
                      <a:schemeClr val="bg1"/>
                    </a:solidFill>
                  </a:tcPr>
                </a:tc>
                <a:tc>
                  <a:txBody>
                    <a:bodyPr/>
                    <a:lstStyle/>
                    <a:p>
                      <a:pPr algn="ctr"/>
                      <a:r>
                        <a:rPr lang="pl-PL" sz="1000" baseline="0" dirty="0" smtClean="0"/>
                        <a:t>7 191 788,00</a:t>
                      </a:r>
                      <a:endParaRPr lang="pl-PL" sz="1000" baseline="0" dirty="0"/>
                    </a:p>
                  </a:txBody>
                  <a:tcPr>
                    <a:solidFill>
                      <a:schemeClr val="bg1"/>
                    </a:solidFill>
                  </a:tcPr>
                </a:tc>
              </a:tr>
              <a:tr h="248011">
                <a:tc>
                  <a:txBody>
                    <a:bodyPr/>
                    <a:lstStyle/>
                    <a:p>
                      <a:pPr algn="ctr"/>
                      <a:r>
                        <a:rPr lang="pl-PL" sz="1000" baseline="0" dirty="0" smtClean="0"/>
                        <a:t>7.3</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Otwarty</a:t>
                      </a:r>
                      <a:endParaRPr lang="pl-PL" sz="1000" baseline="0" dirty="0"/>
                    </a:p>
                  </a:txBody>
                  <a:tcPr anchor="ctr">
                    <a:solidFill>
                      <a:srgbClr val="D8F9D3"/>
                    </a:solidFill>
                  </a:tcPr>
                </a:tc>
                <a:tc>
                  <a:txBody>
                    <a:bodyPr/>
                    <a:lstStyle/>
                    <a:p>
                      <a:pPr algn="ctr"/>
                      <a:r>
                        <a:rPr lang="pl-PL" sz="1000" baseline="0" dirty="0" smtClean="0"/>
                        <a:t>2 000 000,00</a:t>
                      </a:r>
                      <a:endParaRPr lang="pl-PL" sz="1000" baseline="0" dirty="0"/>
                    </a:p>
                  </a:txBody>
                  <a:tcPr>
                    <a:solidFill>
                      <a:srgbClr val="D8F9D3"/>
                    </a:solidFill>
                  </a:tcPr>
                </a:tc>
              </a:tr>
              <a:tr h="248011">
                <a:tc>
                  <a:txBody>
                    <a:bodyPr/>
                    <a:lstStyle/>
                    <a:p>
                      <a:pPr algn="ctr"/>
                      <a:r>
                        <a:rPr lang="pl-PL" sz="1000" baseline="0" dirty="0" smtClean="0"/>
                        <a:t>8.1.1 (3)</a:t>
                      </a:r>
                      <a:endParaRPr lang="pl-PL" sz="1000" baseline="0" dirty="0"/>
                    </a:p>
                  </a:txBody>
                  <a:tcPr>
                    <a:solidFill>
                      <a:schemeClr val="bg1"/>
                    </a:solidFill>
                  </a:tcPr>
                </a:tc>
                <a:tc>
                  <a:txBody>
                    <a:bodyPr/>
                    <a:lstStyle/>
                    <a:p>
                      <a:pPr algn="ctr"/>
                      <a:r>
                        <a:rPr lang="pl-PL" sz="1000" baseline="0" dirty="0" smtClean="0"/>
                        <a:t>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12 000 000,00</a:t>
                      </a:r>
                      <a:endParaRPr lang="pl-PL" sz="1000" baseline="0" dirty="0"/>
                    </a:p>
                  </a:txBody>
                  <a:tcPr>
                    <a:solidFill>
                      <a:schemeClr val="bg1"/>
                    </a:solidFill>
                  </a:tcPr>
                </a:tc>
              </a:tr>
              <a:tr h="248011">
                <a:tc>
                  <a:txBody>
                    <a:bodyPr/>
                    <a:lstStyle/>
                    <a:p>
                      <a:pPr algn="ctr"/>
                      <a:r>
                        <a:rPr lang="pl-PL" sz="1000" baseline="0" dirty="0" smtClean="0"/>
                        <a:t>8.1.3</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Otwarty</a:t>
                      </a:r>
                      <a:endParaRPr lang="pl-PL" sz="1000" baseline="0" dirty="0"/>
                    </a:p>
                  </a:txBody>
                  <a:tcPr anchor="ctr">
                    <a:solidFill>
                      <a:srgbClr val="D8F9D3"/>
                    </a:solidFill>
                  </a:tcPr>
                </a:tc>
                <a:tc>
                  <a:txBody>
                    <a:bodyPr/>
                    <a:lstStyle/>
                    <a:p>
                      <a:pPr algn="ctr"/>
                      <a:r>
                        <a:rPr lang="pl-PL" sz="1000" baseline="0" dirty="0" smtClean="0"/>
                        <a:t>1 656 662,00</a:t>
                      </a:r>
                      <a:endParaRPr lang="pl-PL" sz="1000" baseline="0" dirty="0"/>
                    </a:p>
                  </a:txBody>
                  <a:tcPr>
                    <a:solidFill>
                      <a:srgbClr val="D8F9D3"/>
                    </a:solidFill>
                  </a:tcPr>
                </a:tc>
              </a:tr>
              <a:tr h="248011">
                <a:tc>
                  <a:txBody>
                    <a:bodyPr/>
                    <a:lstStyle/>
                    <a:p>
                      <a:pPr algn="ctr"/>
                      <a:r>
                        <a:rPr lang="pl-PL" sz="1000" baseline="0" dirty="0" smtClean="0"/>
                        <a:t>8.2.1</a:t>
                      </a:r>
                      <a:endParaRPr lang="pl-PL" sz="1000" baseline="0" dirty="0"/>
                    </a:p>
                  </a:txBody>
                  <a:tcPr>
                    <a:solidFill>
                      <a:schemeClr val="bg1"/>
                    </a:solidFill>
                  </a:tcPr>
                </a:tc>
                <a:tc>
                  <a:txBody>
                    <a:bodyPr/>
                    <a:lstStyle/>
                    <a:p>
                      <a:pPr algn="ctr"/>
                      <a:r>
                        <a:rPr lang="pl-PL" sz="1000" baseline="0" dirty="0" smtClean="0"/>
                        <a:t>I kwartał</a:t>
                      </a:r>
                      <a:endParaRPr lang="pl-PL" sz="1000" baseline="0" dirty="0"/>
                    </a:p>
                  </a:txBody>
                  <a:tcPr anchor="ctr">
                    <a:solidFill>
                      <a:schemeClr val="bg1"/>
                    </a:solidFill>
                  </a:tcPr>
                </a:tc>
                <a:tc>
                  <a:txBody>
                    <a:bodyPr/>
                    <a:lstStyle/>
                    <a:p>
                      <a:pPr algn="ctr"/>
                      <a:r>
                        <a:rPr lang="pl-PL" sz="1000" baseline="0" dirty="0" smtClean="0"/>
                        <a:t>Otwarty</a:t>
                      </a:r>
                      <a:endParaRPr lang="pl-PL" sz="1000" baseline="0" dirty="0"/>
                    </a:p>
                  </a:txBody>
                  <a:tcPr anchor="ctr">
                    <a:solidFill>
                      <a:schemeClr val="bg1"/>
                    </a:solidFill>
                  </a:tcPr>
                </a:tc>
                <a:tc>
                  <a:txBody>
                    <a:bodyPr/>
                    <a:lstStyle/>
                    <a:p>
                      <a:pPr algn="ctr"/>
                      <a:r>
                        <a:rPr lang="pl-PL" sz="1000" baseline="0" dirty="0" smtClean="0"/>
                        <a:t>4 000 000,00</a:t>
                      </a:r>
                      <a:endParaRPr lang="pl-PL" sz="1000" baseline="0" dirty="0"/>
                    </a:p>
                  </a:txBody>
                  <a:tcPr>
                    <a:solidFill>
                      <a:schemeClr val="bg1"/>
                    </a:solidFill>
                  </a:tcPr>
                </a:tc>
              </a:tr>
              <a:tr h="248011">
                <a:tc>
                  <a:txBody>
                    <a:bodyPr/>
                    <a:lstStyle/>
                    <a:p>
                      <a:pPr algn="ctr"/>
                      <a:r>
                        <a:rPr lang="pl-PL" sz="1000" baseline="0" dirty="0" smtClean="0"/>
                        <a:t>9.1.2</a:t>
                      </a:r>
                      <a:endParaRPr lang="pl-PL" sz="1000" baseline="0" dirty="0"/>
                    </a:p>
                  </a:txBody>
                  <a:tcPr>
                    <a:solidFill>
                      <a:srgbClr val="D8F9D3"/>
                    </a:solidFill>
                  </a:tcPr>
                </a:tc>
                <a:tc>
                  <a:txBody>
                    <a:bodyPr/>
                    <a:lstStyle/>
                    <a:p>
                      <a:pPr algn="ctr"/>
                      <a:r>
                        <a:rPr lang="pl-PL" sz="1000" baseline="0" dirty="0" smtClean="0"/>
                        <a:t>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22 907 566,00</a:t>
                      </a:r>
                      <a:endParaRPr lang="pl-PL" sz="1000" baseline="0" dirty="0"/>
                    </a:p>
                  </a:txBody>
                  <a:tcPr>
                    <a:solidFill>
                      <a:srgbClr val="D8F9D3"/>
                    </a:solidFill>
                  </a:tcPr>
                </a:tc>
              </a:tr>
              <a:tr h="248011">
                <a:tc>
                  <a:txBody>
                    <a:bodyPr/>
                    <a:lstStyle/>
                    <a:p>
                      <a:pPr algn="ctr"/>
                      <a:r>
                        <a:rPr lang="pl-PL" sz="1000" baseline="0" dirty="0" smtClean="0"/>
                        <a:t>6.3</a:t>
                      </a:r>
                      <a:endParaRPr lang="pl-PL" sz="1000" baseline="0" dirty="0"/>
                    </a:p>
                  </a:txBody>
                  <a:tcPr>
                    <a:solidFill>
                      <a:schemeClr val="bg1"/>
                    </a:solidFill>
                  </a:tcPr>
                </a:tc>
                <a:tc>
                  <a:txBody>
                    <a:bodyPr/>
                    <a:lstStyle/>
                    <a:p>
                      <a:pPr algn="ctr"/>
                      <a:r>
                        <a:rPr lang="pl-PL" sz="1000" baseline="0" dirty="0" smtClean="0"/>
                        <a:t>II kwartał</a:t>
                      </a:r>
                      <a:endParaRPr lang="pl-PL" sz="1000" baseline="0" dirty="0"/>
                    </a:p>
                  </a:txBody>
                  <a:tcPr anchor="ctr">
                    <a:solidFill>
                      <a:schemeClr val="bg1"/>
                    </a:solidFill>
                  </a:tcPr>
                </a:tc>
                <a:tc>
                  <a:txBody>
                    <a:bodyPr/>
                    <a:lstStyle/>
                    <a:p>
                      <a:pPr algn="ctr"/>
                      <a:r>
                        <a:rPr lang="pl-PL" sz="1000" baseline="0" dirty="0" smtClean="0"/>
                        <a:t>Otwarty</a:t>
                      </a:r>
                      <a:endParaRPr lang="pl-PL" sz="1000" baseline="0" dirty="0"/>
                    </a:p>
                  </a:txBody>
                  <a:tcPr anchor="ctr">
                    <a:solidFill>
                      <a:schemeClr val="bg1"/>
                    </a:solidFill>
                  </a:tcPr>
                </a:tc>
                <a:tc>
                  <a:txBody>
                    <a:bodyPr/>
                    <a:lstStyle/>
                    <a:p>
                      <a:pPr algn="ctr"/>
                      <a:r>
                        <a:rPr lang="pl-PL" sz="1000" baseline="0" dirty="0" smtClean="0"/>
                        <a:t>702 961,00</a:t>
                      </a:r>
                      <a:endParaRPr lang="pl-PL" sz="1000" baseline="0" dirty="0"/>
                    </a:p>
                  </a:txBody>
                  <a:tcPr>
                    <a:solidFill>
                      <a:schemeClr val="bg1"/>
                    </a:solidFill>
                  </a:tcPr>
                </a:tc>
              </a:tr>
              <a:tr h="248011">
                <a:tc>
                  <a:txBody>
                    <a:bodyPr/>
                    <a:lstStyle/>
                    <a:p>
                      <a:pPr algn="ctr"/>
                      <a:r>
                        <a:rPr lang="pl-PL" sz="1000" baseline="0" dirty="0" smtClean="0"/>
                        <a:t>8.1.1 (1,2)</a:t>
                      </a:r>
                      <a:endParaRPr lang="pl-PL" sz="1000" baseline="0" dirty="0"/>
                    </a:p>
                  </a:txBody>
                  <a:tcPr>
                    <a:solidFill>
                      <a:srgbClr val="D8F9D3"/>
                    </a:solidFill>
                  </a:tcPr>
                </a:tc>
                <a:tc>
                  <a:txBody>
                    <a:bodyPr/>
                    <a:lstStyle/>
                    <a:p>
                      <a:pPr algn="ctr"/>
                      <a:r>
                        <a:rPr lang="pl-PL" sz="1000" baseline="0" dirty="0" smtClean="0"/>
                        <a:t>II kwartał</a:t>
                      </a:r>
                      <a:endParaRPr lang="pl-PL" sz="1000" baseline="0" dirty="0"/>
                    </a:p>
                  </a:txBody>
                  <a:tcPr anchor="ctr">
                    <a:solidFill>
                      <a:srgbClr val="D8F9D3"/>
                    </a:solidFill>
                  </a:tcPr>
                </a:tc>
                <a:tc>
                  <a:txBody>
                    <a:bodyPr/>
                    <a:lstStyle/>
                    <a:p>
                      <a:pPr algn="ctr"/>
                      <a:r>
                        <a:rPr lang="pl-PL" sz="1000" baseline="0" dirty="0" smtClean="0"/>
                        <a:t>Otwarty</a:t>
                      </a:r>
                      <a:endParaRPr lang="pl-PL" sz="1000" baseline="0" dirty="0"/>
                    </a:p>
                  </a:txBody>
                  <a:tcPr anchor="ctr">
                    <a:solidFill>
                      <a:srgbClr val="D8F9D3"/>
                    </a:solidFill>
                  </a:tcPr>
                </a:tc>
                <a:tc>
                  <a:txBody>
                    <a:bodyPr/>
                    <a:lstStyle/>
                    <a:p>
                      <a:pPr algn="ctr"/>
                      <a:r>
                        <a:rPr lang="pl-PL" sz="1000" baseline="0" smtClean="0"/>
                        <a:t>8 700 000,00</a:t>
                      </a:r>
                      <a:endParaRPr lang="pl-PL" sz="1000" baseline="0" dirty="0"/>
                    </a:p>
                  </a:txBody>
                  <a:tcPr>
                    <a:solidFill>
                      <a:srgbClr val="D8F9D3"/>
                    </a:solidFill>
                  </a:tcPr>
                </a:tc>
              </a:tr>
              <a:tr h="248011">
                <a:tc>
                  <a:txBody>
                    <a:bodyPr/>
                    <a:lstStyle/>
                    <a:p>
                      <a:pPr algn="ctr"/>
                      <a:r>
                        <a:rPr lang="pl-PL" sz="1000" baseline="0" dirty="0" smtClean="0"/>
                        <a:t>8.1.2</a:t>
                      </a:r>
                      <a:endParaRPr lang="pl-PL" sz="1000" baseline="0" dirty="0"/>
                    </a:p>
                  </a:txBody>
                  <a:tcPr>
                    <a:solidFill>
                      <a:schemeClr val="bg1"/>
                    </a:solidFill>
                  </a:tcPr>
                </a:tc>
                <a:tc>
                  <a:txBody>
                    <a:bodyPr/>
                    <a:lstStyle/>
                    <a:p>
                      <a:pPr algn="ctr"/>
                      <a:r>
                        <a:rPr lang="pl-PL" sz="1000" baseline="0" dirty="0" smtClean="0"/>
                        <a:t>II kwartał</a:t>
                      </a:r>
                      <a:endParaRPr lang="pl-PL" sz="1000" baseline="0" dirty="0"/>
                    </a:p>
                  </a:txBody>
                  <a:tcPr anchor="ctr">
                    <a:solidFill>
                      <a:schemeClr val="bg1"/>
                    </a:solidFill>
                  </a:tcPr>
                </a:tc>
                <a:tc>
                  <a:txBody>
                    <a:bodyPr/>
                    <a:lstStyle/>
                    <a:p>
                      <a:pPr algn="ctr"/>
                      <a:r>
                        <a:rPr lang="pl-PL" sz="1000" baseline="0" dirty="0" smtClean="0"/>
                        <a:t>Otwarty</a:t>
                      </a:r>
                      <a:endParaRPr lang="pl-PL" sz="1000" baseline="0" dirty="0"/>
                    </a:p>
                  </a:txBody>
                  <a:tcPr anchor="ctr">
                    <a:solidFill>
                      <a:schemeClr val="bg1"/>
                    </a:solidFill>
                  </a:tcPr>
                </a:tc>
                <a:tc>
                  <a:txBody>
                    <a:bodyPr/>
                    <a:lstStyle/>
                    <a:p>
                      <a:pPr algn="ctr"/>
                      <a:r>
                        <a:rPr lang="pl-PL" sz="1000" baseline="0" smtClean="0"/>
                        <a:t>24 </a:t>
                      </a:r>
                      <a:r>
                        <a:rPr lang="pl-PL" sz="1000" baseline="0" dirty="0" smtClean="0"/>
                        <a:t>262 144,00</a:t>
                      </a:r>
                      <a:endParaRPr lang="pl-PL" sz="1000" baseline="0" dirty="0"/>
                    </a:p>
                  </a:txBody>
                  <a:tcPr>
                    <a:solidFill>
                      <a:schemeClr val="bg1"/>
                    </a:solidFill>
                  </a:tcPr>
                </a:tc>
              </a:tr>
              <a:tr h="248011">
                <a:tc>
                  <a:txBody>
                    <a:bodyPr/>
                    <a:lstStyle/>
                    <a:p>
                      <a:pPr algn="ctr"/>
                      <a:r>
                        <a:rPr lang="pl-PL" sz="1000" baseline="0" dirty="0" smtClean="0"/>
                        <a:t>9.1.1</a:t>
                      </a:r>
                      <a:endParaRPr lang="pl-PL" sz="1000" baseline="0" dirty="0"/>
                    </a:p>
                  </a:txBody>
                  <a:tcPr>
                    <a:solidFill>
                      <a:srgbClr val="D8F9D3"/>
                    </a:solidFill>
                  </a:tcPr>
                </a:tc>
                <a:tc>
                  <a:txBody>
                    <a:bodyPr/>
                    <a:lstStyle/>
                    <a:p>
                      <a:pPr algn="ctr"/>
                      <a:r>
                        <a:rPr lang="pl-PL" sz="1000" baseline="0" dirty="0" smtClean="0"/>
                        <a:t>II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6 262 149,00</a:t>
                      </a:r>
                      <a:endParaRPr lang="pl-PL" sz="1000" baseline="0" dirty="0"/>
                    </a:p>
                  </a:txBody>
                  <a:tcPr>
                    <a:solidFill>
                      <a:srgbClr val="D8F9D3"/>
                    </a:solidFill>
                  </a:tcPr>
                </a:tc>
              </a:tr>
              <a:tr h="248011">
                <a:tc>
                  <a:txBody>
                    <a:bodyPr/>
                    <a:lstStyle/>
                    <a:p>
                      <a:pPr algn="ctr"/>
                      <a:r>
                        <a:rPr lang="pl-PL" sz="1000" baseline="0" dirty="0" smtClean="0"/>
                        <a:t>9.2</a:t>
                      </a:r>
                      <a:endParaRPr lang="pl-PL" sz="1000" baseline="0" dirty="0"/>
                    </a:p>
                  </a:txBody>
                  <a:tcPr>
                    <a:solidFill>
                      <a:schemeClr val="bg1"/>
                    </a:solidFill>
                  </a:tcPr>
                </a:tc>
                <a:tc>
                  <a:txBody>
                    <a:bodyPr/>
                    <a:lstStyle/>
                    <a:p>
                      <a:pPr algn="ctr"/>
                      <a:r>
                        <a:rPr lang="pl-PL" sz="1000" baseline="0" dirty="0" smtClean="0"/>
                        <a:t>II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15 000 000,00</a:t>
                      </a:r>
                      <a:endParaRPr lang="pl-PL" sz="1000" baseline="0" dirty="0"/>
                    </a:p>
                  </a:txBody>
                  <a:tcPr>
                    <a:solidFill>
                      <a:schemeClr val="bg1"/>
                    </a:solidFill>
                  </a:tcPr>
                </a:tc>
              </a:tr>
              <a:tr h="248011">
                <a:tc>
                  <a:txBody>
                    <a:bodyPr/>
                    <a:lstStyle/>
                    <a:p>
                      <a:pPr algn="ctr"/>
                      <a:r>
                        <a:rPr lang="pl-PL" sz="1000" baseline="0" dirty="0" smtClean="0"/>
                        <a:t>9.3</a:t>
                      </a:r>
                      <a:endParaRPr lang="pl-PL" sz="1000" baseline="0" dirty="0"/>
                    </a:p>
                  </a:txBody>
                  <a:tcPr>
                    <a:solidFill>
                      <a:srgbClr val="D8F9D3"/>
                    </a:solidFill>
                  </a:tcPr>
                </a:tc>
                <a:tc>
                  <a:txBody>
                    <a:bodyPr/>
                    <a:lstStyle/>
                    <a:p>
                      <a:pPr algn="ctr"/>
                      <a:r>
                        <a:rPr lang="pl-PL" sz="1000" baseline="0" dirty="0" smtClean="0"/>
                        <a:t>II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8 000 000,00</a:t>
                      </a:r>
                      <a:endParaRPr lang="pl-PL" sz="1000" baseline="0" dirty="0"/>
                    </a:p>
                  </a:txBody>
                  <a:tcPr>
                    <a:solidFill>
                      <a:srgbClr val="D8F9D3"/>
                    </a:solidFill>
                  </a:tcPr>
                </a:tc>
              </a:tr>
              <a:tr h="248011">
                <a:tc>
                  <a:txBody>
                    <a:bodyPr/>
                    <a:lstStyle/>
                    <a:p>
                      <a:pPr algn="ctr"/>
                      <a:r>
                        <a:rPr lang="pl-PL" sz="1000" baseline="0" dirty="0" smtClean="0"/>
                        <a:t>VII innowacyjne</a:t>
                      </a:r>
                      <a:endParaRPr lang="pl-PL" sz="1000" baseline="0" dirty="0"/>
                    </a:p>
                  </a:txBody>
                  <a:tcPr>
                    <a:solidFill>
                      <a:schemeClr val="bg1"/>
                    </a:solidFill>
                  </a:tcPr>
                </a:tc>
                <a:tc>
                  <a:txBody>
                    <a:bodyPr/>
                    <a:lstStyle/>
                    <a:p>
                      <a:pPr algn="ctr"/>
                      <a:r>
                        <a:rPr lang="pl-PL" sz="1000" baseline="0" dirty="0" smtClean="0"/>
                        <a:t>II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13 942 747,00</a:t>
                      </a:r>
                      <a:endParaRPr lang="pl-PL" sz="1000" baseline="0" dirty="0"/>
                    </a:p>
                  </a:txBody>
                  <a:tcPr>
                    <a:solidFill>
                      <a:schemeClr val="bg1"/>
                    </a:solidFill>
                  </a:tcPr>
                </a:tc>
              </a:tr>
              <a:tr h="248011">
                <a:tc>
                  <a:txBody>
                    <a:bodyPr/>
                    <a:lstStyle/>
                    <a:p>
                      <a:pPr algn="ctr"/>
                      <a:r>
                        <a:rPr lang="pl-PL" sz="1000" baseline="0" dirty="0" smtClean="0"/>
                        <a:t>VIII innowacyjne</a:t>
                      </a:r>
                      <a:endParaRPr lang="pl-PL" sz="1000" baseline="0" dirty="0"/>
                    </a:p>
                  </a:txBody>
                  <a:tcPr>
                    <a:solidFill>
                      <a:srgbClr val="D8F9D3"/>
                    </a:solidFill>
                  </a:tcPr>
                </a:tc>
                <a:tc>
                  <a:txBody>
                    <a:bodyPr/>
                    <a:lstStyle/>
                    <a:p>
                      <a:pPr algn="ctr"/>
                      <a:r>
                        <a:rPr lang="pl-PL" sz="1000" baseline="0" dirty="0" smtClean="0"/>
                        <a:t>II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14 262 144,00</a:t>
                      </a:r>
                      <a:endParaRPr lang="pl-PL" sz="1000" baseline="0" dirty="0"/>
                    </a:p>
                  </a:txBody>
                  <a:tcPr>
                    <a:solidFill>
                      <a:srgbClr val="D8F9D3"/>
                    </a:solidFill>
                  </a:tcPr>
                </a:tc>
              </a:tr>
              <a:tr h="248011">
                <a:tc>
                  <a:txBody>
                    <a:bodyPr/>
                    <a:lstStyle/>
                    <a:p>
                      <a:pPr algn="ctr"/>
                      <a:r>
                        <a:rPr lang="pl-PL" sz="1000" baseline="0" dirty="0" smtClean="0"/>
                        <a:t>9.4</a:t>
                      </a:r>
                      <a:endParaRPr lang="pl-PL" sz="1000" baseline="0" dirty="0"/>
                    </a:p>
                  </a:txBody>
                  <a:tcPr>
                    <a:solidFill>
                      <a:schemeClr val="bg1"/>
                    </a:solidFill>
                  </a:tcPr>
                </a:tc>
                <a:tc>
                  <a:txBody>
                    <a:bodyPr/>
                    <a:lstStyle/>
                    <a:p>
                      <a:pPr algn="ctr"/>
                      <a:r>
                        <a:rPr lang="pl-PL" sz="1000" baseline="0" dirty="0" smtClean="0"/>
                        <a:t>III kwartał</a:t>
                      </a:r>
                      <a:endParaRPr lang="pl-PL" sz="1000" baseline="0" dirty="0"/>
                    </a:p>
                  </a:txBody>
                  <a:tcPr anchor="ctr">
                    <a:solidFill>
                      <a:schemeClr val="bg1"/>
                    </a:solidFill>
                  </a:tcPr>
                </a:tc>
                <a:tc>
                  <a:txBody>
                    <a:bodyPr/>
                    <a:lstStyle/>
                    <a:p>
                      <a:pPr algn="ctr"/>
                      <a:r>
                        <a:rPr lang="pl-PL" sz="1000" baseline="0" dirty="0" smtClean="0"/>
                        <a:t>Zamknięty</a:t>
                      </a:r>
                      <a:endParaRPr lang="pl-PL" sz="1000" baseline="0" dirty="0"/>
                    </a:p>
                  </a:txBody>
                  <a:tcPr anchor="ctr">
                    <a:solidFill>
                      <a:schemeClr val="bg1"/>
                    </a:solidFill>
                  </a:tcPr>
                </a:tc>
                <a:tc>
                  <a:txBody>
                    <a:bodyPr/>
                    <a:lstStyle/>
                    <a:p>
                      <a:pPr algn="ctr"/>
                      <a:r>
                        <a:rPr lang="pl-PL" sz="1000" baseline="0" dirty="0" smtClean="0"/>
                        <a:t>3 500 000,00</a:t>
                      </a:r>
                      <a:endParaRPr lang="pl-PL" sz="1000" baseline="0" dirty="0"/>
                    </a:p>
                  </a:txBody>
                  <a:tcPr>
                    <a:solidFill>
                      <a:schemeClr val="bg1"/>
                    </a:solidFill>
                  </a:tcPr>
                </a:tc>
              </a:tr>
              <a:tr h="248011">
                <a:tc>
                  <a:txBody>
                    <a:bodyPr/>
                    <a:lstStyle/>
                    <a:p>
                      <a:pPr algn="ctr"/>
                      <a:r>
                        <a:rPr lang="pl-PL" sz="1000" baseline="0" dirty="0" smtClean="0"/>
                        <a:t>9.5</a:t>
                      </a:r>
                      <a:endParaRPr lang="pl-PL" sz="1000" baseline="0" dirty="0"/>
                    </a:p>
                  </a:txBody>
                  <a:tcPr>
                    <a:solidFill>
                      <a:srgbClr val="D8F9D3"/>
                    </a:solidFill>
                  </a:tcPr>
                </a:tc>
                <a:tc>
                  <a:txBody>
                    <a:bodyPr/>
                    <a:lstStyle/>
                    <a:p>
                      <a:pPr algn="ctr"/>
                      <a:r>
                        <a:rPr lang="pl-PL" sz="1000" baseline="0" dirty="0" smtClean="0"/>
                        <a:t>III kwartał</a:t>
                      </a:r>
                      <a:endParaRPr lang="pl-PL" sz="1000" baseline="0" dirty="0"/>
                    </a:p>
                  </a:txBody>
                  <a:tcPr anchor="ctr">
                    <a:solidFill>
                      <a:srgbClr val="D8F9D3"/>
                    </a:solidFill>
                  </a:tcPr>
                </a:tc>
                <a:tc>
                  <a:txBody>
                    <a:bodyPr/>
                    <a:lstStyle/>
                    <a:p>
                      <a:pPr algn="ctr"/>
                      <a:r>
                        <a:rPr lang="pl-PL" sz="1000" baseline="0" dirty="0" smtClean="0"/>
                        <a:t>Zamknięty</a:t>
                      </a:r>
                      <a:endParaRPr lang="pl-PL" sz="1000" baseline="0" dirty="0"/>
                    </a:p>
                  </a:txBody>
                  <a:tcPr anchor="ctr">
                    <a:solidFill>
                      <a:srgbClr val="D8F9D3"/>
                    </a:solidFill>
                  </a:tcPr>
                </a:tc>
                <a:tc>
                  <a:txBody>
                    <a:bodyPr/>
                    <a:lstStyle/>
                    <a:p>
                      <a:pPr algn="ctr"/>
                      <a:r>
                        <a:rPr lang="pl-PL" sz="1000" baseline="0" dirty="0" smtClean="0"/>
                        <a:t>2 000 000,00</a:t>
                      </a:r>
                      <a:endParaRPr lang="pl-PL" sz="1000" baseline="0" dirty="0"/>
                    </a:p>
                  </a:txBody>
                  <a:tcPr>
                    <a:solidFill>
                      <a:srgbClr val="D8F9D3"/>
                    </a:solidFill>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1285875" y="5857875"/>
            <a:ext cx="6697663" cy="642938"/>
          </a:xfrm>
          <a:prstGeom prst="rect">
            <a:avLst/>
          </a:prstGeom>
          <a:noFill/>
          <a:ln w="9360">
            <a:solidFill>
              <a:srgbClr val="C3CBEB"/>
            </a:solidFill>
            <a:miter lim="800000"/>
            <a:headEnd/>
            <a:tailEnd/>
          </a:ln>
        </p:spPr>
        <p:txBody>
          <a:bodyPr lIns="90000" tIns="46800" rIns="90000" bIns="46800" anchor="ctr"/>
          <a:lstStyle/>
          <a:p>
            <a:pPr marL="169863" indent="-169863" algn="ctr">
              <a:buClr>
                <a:srgbClr val="333399"/>
              </a:buClr>
              <a:buFont typeface="Arial" charset="0"/>
              <a:buNone/>
              <a:tabLst>
                <a:tab pos="169863" algn="l"/>
                <a:tab pos="895350" algn="l"/>
                <a:tab pos="1809750" algn="l"/>
                <a:tab pos="2724150" algn="l"/>
                <a:tab pos="3638550" algn="l"/>
                <a:tab pos="4552950" algn="l"/>
                <a:tab pos="5467350" algn="l"/>
                <a:tab pos="6381750" algn="l"/>
                <a:tab pos="7296150" algn="l"/>
                <a:tab pos="8210550" algn="l"/>
                <a:tab pos="9124950" algn="l"/>
                <a:tab pos="10039350" algn="l"/>
                <a:tab pos="10317163" algn="l"/>
                <a:tab pos="10766425" algn="l"/>
                <a:tab pos="10769600" algn="l"/>
                <a:tab pos="10772775" algn="l"/>
                <a:tab pos="10775950" algn="l"/>
                <a:tab pos="10779125" algn="l"/>
              </a:tabLst>
            </a:pPr>
            <a:r>
              <a:rPr lang="en-GB" sz="1600" b="1"/>
              <a:t>Punkt</a:t>
            </a:r>
            <a:r>
              <a:rPr lang="pl-PL" sz="1600" b="1"/>
              <a:t> </a:t>
            </a:r>
            <a:r>
              <a:rPr lang="en-GB" sz="1600" b="1"/>
              <a:t> Konsultacyjny EFS</a:t>
            </a:r>
            <a:r>
              <a:rPr lang="en-GB" sz="1600"/>
              <a:t> działa w godzinach: </a:t>
            </a:r>
            <a:br>
              <a:rPr lang="en-GB" sz="1600"/>
            </a:br>
            <a:r>
              <a:rPr lang="en-GB" sz="1600"/>
              <a:t>9.00 – 15.00 od poniedziałku do piątku</a:t>
            </a:r>
            <a:r>
              <a:rPr lang="en-GB" sz="1400"/>
              <a:t>	</a:t>
            </a:r>
          </a:p>
        </p:txBody>
      </p:sp>
      <p:sp>
        <p:nvSpPr>
          <p:cNvPr id="67587" name="Text Box 2"/>
          <p:cNvSpPr txBox="1">
            <a:spLocks noChangeArrowheads="1"/>
          </p:cNvSpPr>
          <p:nvPr/>
        </p:nvSpPr>
        <p:spPr bwMode="auto">
          <a:xfrm>
            <a:off x="1079500" y="1071563"/>
            <a:ext cx="7021513" cy="4643437"/>
          </a:xfrm>
          <a:prstGeom prst="rect">
            <a:avLst/>
          </a:prstGeom>
          <a:noFill/>
          <a:ln w="9360">
            <a:noFill/>
            <a:miter lim="800000"/>
            <a:headEnd/>
            <a:tailEnd/>
          </a:ln>
        </p:spPr>
        <p:txBody>
          <a:bodyPr lIns="90000" tIns="46800" rIns="90000" bIns="46800" anchor="ctr"/>
          <a:lstStyle/>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b="1" u="sng"/>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b="1" u="sng"/>
              <a:t>Dodatkowych informacji udziela</a:t>
            </a:r>
            <a:r>
              <a:rPr lang="pl-PL" b="1" u="sng"/>
              <a:t>ją</a:t>
            </a:r>
            <a:r>
              <a:rPr lang="en-GB" b="1" u="sng"/>
              <a:t>:</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a:t> </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b="1">
                <a:solidFill>
                  <a:srgbClr val="FF0000"/>
                </a:solidFill>
              </a:rPr>
              <a:t>Punkt Konsultacyjny EFS</a:t>
            </a:r>
            <a:endParaRPr lang="en-GB"/>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Wojewódzki Urz</a:t>
            </a:r>
            <a:r>
              <a:rPr lang="pl-PL" sz="1600"/>
              <a:t>ą</a:t>
            </a:r>
            <a:r>
              <a:rPr lang="en-GB" sz="1600"/>
              <a:t>d Pracy w Szczecinie</a:t>
            </a:r>
            <a:br>
              <a:rPr lang="en-GB" sz="1600"/>
            </a:br>
            <a:r>
              <a:rPr lang="en-GB" sz="1600"/>
              <a:t>ul. </a:t>
            </a:r>
            <a:r>
              <a:rPr lang="pl-PL" sz="1600"/>
              <a:t>A. </a:t>
            </a:r>
            <a:r>
              <a:rPr lang="en-GB" sz="1600"/>
              <a:t>Mickiewicza 41</a:t>
            </a:r>
            <a:endParaRPr lang="pl-PL" sz="1600"/>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tel. 091 42 56 163/164</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 e-mail: </a:t>
            </a:r>
            <a:r>
              <a:rPr lang="en-GB" sz="1600" b="1" i="1">
                <a:hlinkClick r:id="rId3"/>
              </a:rPr>
              <a:t>pokl@wup.pl</a:t>
            </a:r>
            <a:endParaRPr lang="pl-PL" sz="1600" b="1" i="1">
              <a:hlinkClick r:id="rId3"/>
            </a:endParaRP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300">
              <a:solidFill>
                <a:srgbClr val="301800"/>
              </a:solidFill>
              <a:hlinkClick r:id="rId3"/>
            </a:endParaRP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pl-PL" sz="1400" b="1">
                <a:solidFill>
                  <a:srgbClr val="301800"/>
                </a:solidFill>
                <a:hlinkClick r:id="rId3"/>
              </a:rPr>
              <a:t>www.pokl.wup.pl</a:t>
            </a:r>
            <a:endParaRPr lang="en-GB" sz="1400" b="1">
              <a:solidFill>
                <a:srgbClr val="301800"/>
              </a:solidFill>
              <a:hlinkClick r:id="rId3"/>
            </a:endParaRP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pl-PL"/>
              <a:t>o</a:t>
            </a:r>
            <a:r>
              <a:rPr lang="en-GB"/>
              <a:t>raz </a:t>
            </a:r>
            <a:endParaRPr lang="pl-PL"/>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b="1">
                <a:solidFill>
                  <a:srgbClr val="FF0000"/>
                </a:solidFill>
              </a:rPr>
              <a:t>Punkt Konsultacyjny EFS </a:t>
            </a:r>
            <a:r>
              <a:rPr lang="en-GB">
                <a:solidFill>
                  <a:srgbClr val="FF0000"/>
                </a:solidFill>
              </a:rPr>
              <a:t> </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pl-PL" sz="1600"/>
              <a:t>Wojewódzki Urząd Pracy - f</a:t>
            </a:r>
            <a:r>
              <a:rPr lang="en-GB" sz="1600"/>
              <a:t>ili</a:t>
            </a:r>
            <a:r>
              <a:rPr lang="pl-PL" sz="1600"/>
              <a:t>a Koszalin</a:t>
            </a:r>
            <a:r>
              <a:rPr lang="en-GB" sz="1600"/>
              <a:t> </a:t>
            </a:r>
            <a:br>
              <a:rPr lang="en-GB" sz="1600"/>
            </a:br>
            <a:r>
              <a:rPr lang="en-GB" sz="1600"/>
              <a:t>ul. Słowiańska 15a</a:t>
            </a:r>
            <a:endParaRPr lang="pl-PL" sz="1600"/>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tel. 94 344 50 25/26 </a:t>
            </a: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en-GB" sz="1600"/>
              <a:t>e-mail: </a:t>
            </a:r>
            <a:r>
              <a:rPr lang="en-GB" sz="1600" b="1" i="1">
                <a:hlinkClick r:id="rId4"/>
              </a:rPr>
              <a:t>poklkoszalin@wup.pl</a:t>
            </a:r>
            <a:endParaRPr lang="pl-PL" sz="1600" b="1" i="1">
              <a:hlinkClick r:id="rId4"/>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200">
              <a:hlinkClick r:id="rId3"/>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r>
              <a:rPr lang="pl-PL" sz="1400" b="1" u="sng">
                <a:hlinkClick r:id="rId3"/>
              </a:rPr>
              <a:t>www.pokl.wup.pl</a:t>
            </a: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1400" b="1" u="sng">
              <a:hlinkClick r:id="rId3"/>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1400" b="1" u="sng">
              <a:hlinkClick r:id="rId3"/>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1400" b="1">
              <a:hlinkClick r:id="rId3"/>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pl-PL" sz="1400" b="1" u="sng">
              <a:hlinkClick r:id="rId3"/>
            </a:endParaRPr>
          </a:p>
          <a:p>
            <a:pPr marL="333375" indent="-333375" algn="ctr">
              <a:buClr>
                <a:srgbClr val="3333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GB" b="1" i="1">
              <a:hlinkClick r:id="rId4"/>
            </a:endParaRPr>
          </a:p>
          <a:p>
            <a:pPr marL="333375" indent="-333375" algn="ctr">
              <a:buClr>
                <a:srgbClr val="009999"/>
              </a:buClr>
              <a:buFont typeface="Arial" charset="0"/>
              <a:buNone/>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pPr>
            <a:endParaRPr lang="en-GB" b="1" i="1">
              <a:solidFill>
                <a:srgbClr val="009999"/>
              </a:solidFill>
            </a:endParaRPr>
          </a:p>
        </p:txBody>
      </p:sp>
      <p:sp>
        <p:nvSpPr>
          <p:cNvPr id="4" name="pole tekstowe 3"/>
          <p:cNvSpPr txBox="1"/>
          <p:nvPr/>
        </p:nvSpPr>
        <p:spPr>
          <a:xfrm>
            <a:off x="3143250" y="5500688"/>
            <a:ext cx="2928938" cy="307975"/>
          </a:xfrm>
          <a:prstGeom prst="rect">
            <a:avLst/>
          </a:prstGeom>
          <a:noFill/>
        </p:spPr>
        <p:txBody>
          <a:bodyPr>
            <a:spAutoFit/>
          </a:bodyPr>
          <a:lstStyle/>
          <a:p>
            <a:pPr algn="ctr">
              <a:defRPr/>
            </a:pPr>
            <a:r>
              <a:rPr lang="pl-PL" sz="1400" b="1" dirty="0">
                <a:solidFill>
                  <a:schemeClr val="accent1">
                    <a:lumMod val="50000"/>
                  </a:schemeClr>
                </a:solidFill>
              </a:rPr>
              <a:t>SKYPE: WUP_SZCZECIN</a:t>
            </a:r>
          </a:p>
        </p:txBody>
      </p:sp>
    </p:spTree>
  </p:cSld>
  <p:clrMapOvr>
    <a:masterClrMapping/>
  </p:clrMapOvr>
  <p:transition>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Prostokąt 1"/>
          <p:cNvSpPr>
            <a:spLocks noChangeArrowheads="1"/>
          </p:cNvSpPr>
          <p:nvPr/>
        </p:nvSpPr>
        <p:spPr bwMode="auto">
          <a:xfrm>
            <a:off x="500063" y="1071563"/>
            <a:ext cx="7786687" cy="7864475"/>
          </a:xfrm>
          <a:prstGeom prst="rect">
            <a:avLst/>
          </a:prstGeom>
          <a:noFill/>
          <a:ln w="9525">
            <a:noFill/>
            <a:miter lim="800000"/>
            <a:headEnd/>
            <a:tailEnd/>
          </a:ln>
        </p:spPr>
        <p:txBody>
          <a:bodyPr>
            <a:spAutoFit/>
          </a:bodyPr>
          <a:lstStyle/>
          <a:p>
            <a:pPr algn="ctr">
              <a:defRPr/>
            </a:pPr>
            <a:endParaRPr lang="pl-PL" sz="2400" dirty="0"/>
          </a:p>
          <a:p>
            <a:pPr algn="ctr">
              <a:defRPr/>
            </a:pPr>
            <a:r>
              <a:rPr lang="pl-PL" sz="2000" b="1" dirty="0"/>
              <a:t>Instytucje, które pomogą Państwu przygotować projekt:</a:t>
            </a:r>
          </a:p>
          <a:p>
            <a:pPr algn="ctr">
              <a:defRPr/>
            </a:pPr>
            <a:endParaRPr lang="pl-PL" sz="1600" b="1" dirty="0">
              <a:solidFill>
                <a:srgbClr val="FF0000"/>
              </a:solidFill>
            </a:endParaRPr>
          </a:p>
          <a:p>
            <a:pPr algn="ctr">
              <a:defRPr/>
            </a:pPr>
            <a:r>
              <a:rPr lang="pl-PL" sz="1600" b="1" dirty="0">
                <a:solidFill>
                  <a:srgbClr val="FF0000"/>
                </a:solidFill>
              </a:rPr>
              <a:t>Regionalny Ośrodek EFS w Szczecinie</a:t>
            </a:r>
          </a:p>
          <a:p>
            <a:pPr algn="ctr">
              <a:defRPr/>
            </a:pPr>
            <a:r>
              <a:rPr lang="pl-PL" sz="1600" i="1" dirty="0"/>
              <a:t>Zachodniopomorska Agencja Rozwoju Regionalnego</a:t>
            </a:r>
          </a:p>
          <a:p>
            <a:pPr algn="ctr">
              <a:defRPr/>
            </a:pPr>
            <a:r>
              <a:rPr lang="pl-PL" sz="1600" dirty="0"/>
              <a:t>ul. </a:t>
            </a:r>
            <a:r>
              <a:rPr lang="pl-PL" sz="1600" dirty="0" smtClean="0"/>
              <a:t>Św. </a:t>
            </a:r>
            <a:r>
              <a:rPr lang="pl-PL" sz="1600" smtClean="0"/>
              <a:t>Ducha 2</a:t>
            </a:r>
            <a:endParaRPr lang="pl-PL" sz="1600" dirty="0"/>
          </a:p>
          <a:p>
            <a:pPr algn="ctr">
              <a:defRPr/>
            </a:pPr>
            <a:r>
              <a:rPr lang="pl-PL" sz="1600" dirty="0"/>
              <a:t>70-223 Szczecin</a:t>
            </a:r>
          </a:p>
          <a:p>
            <a:pPr algn="ctr">
              <a:defRPr/>
            </a:pPr>
            <a:r>
              <a:rPr lang="pl-PL" sz="1600" dirty="0"/>
              <a:t>tel. 091 432 93 13</a:t>
            </a:r>
          </a:p>
          <a:p>
            <a:pPr algn="ctr">
              <a:defRPr/>
            </a:pPr>
            <a:r>
              <a:rPr lang="pl-PL" sz="1600" dirty="0"/>
              <a:t>e-mail: </a:t>
            </a:r>
            <a:r>
              <a:rPr lang="pl-PL" sz="1600" dirty="0" err="1">
                <a:hlinkClick r:id="rId3"/>
              </a:rPr>
              <a:t>info_szczecin@roefs.pl</a:t>
            </a:r>
            <a:endParaRPr lang="pl-PL" sz="1600" dirty="0"/>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pPr>
            <a:endParaRPr lang="pl-PL" sz="500" b="1" dirty="0">
              <a:solidFill>
                <a:srgbClr val="301800"/>
              </a:solidFill>
              <a:hlinkClick r:id="rId4"/>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pPr>
            <a:r>
              <a:rPr lang="pl-PL" sz="1400" b="1" dirty="0" err="1">
                <a:solidFill>
                  <a:srgbClr val="301800"/>
                </a:solidFill>
                <a:hlinkClick r:id="rId4"/>
              </a:rPr>
              <a:t>www.szczecin.roefs.pl</a:t>
            </a:r>
            <a:endParaRPr lang="pl-PL" sz="1400" b="1" dirty="0">
              <a:solidFill>
                <a:srgbClr val="301800"/>
              </a:solidFill>
              <a:hlinkClick r:id="rId4"/>
            </a:endParaRPr>
          </a:p>
          <a:p>
            <a:pPr algn="ctr">
              <a:defRPr/>
            </a:pPr>
            <a:endParaRPr lang="pl-PL" sz="1600" dirty="0"/>
          </a:p>
          <a:p>
            <a:pPr algn="ctr">
              <a:defRPr/>
            </a:pPr>
            <a:r>
              <a:rPr lang="pl-PL" sz="1600" dirty="0"/>
              <a:t>oraz </a:t>
            </a:r>
          </a:p>
          <a:p>
            <a:pPr algn="ctr">
              <a:defRPr/>
            </a:pPr>
            <a:endParaRPr lang="pl-PL" sz="1600" dirty="0"/>
          </a:p>
          <a:p>
            <a:pPr algn="ctr">
              <a:defRPr/>
            </a:pPr>
            <a:r>
              <a:rPr lang="pl-PL" sz="1600" b="1" dirty="0">
                <a:solidFill>
                  <a:srgbClr val="FF0000"/>
                </a:solidFill>
              </a:rPr>
              <a:t>Regionalny Ośrodek EFS w Koszalinie</a:t>
            </a:r>
          </a:p>
          <a:p>
            <a:pPr algn="ctr">
              <a:defRPr/>
            </a:pPr>
            <a:r>
              <a:rPr lang="pl-PL" sz="1600" i="1" dirty="0"/>
              <a:t>Koszalińska Agencja Rozwoju Regionalnego S.A </a:t>
            </a:r>
          </a:p>
          <a:p>
            <a:pPr algn="ctr">
              <a:defRPr/>
            </a:pPr>
            <a:r>
              <a:rPr lang="pl-PL" sz="1600" dirty="0"/>
              <a:t>ul. Przemysłowa 8</a:t>
            </a:r>
          </a:p>
          <a:p>
            <a:pPr algn="ctr">
              <a:defRPr/>
            </a:pPr>
            <a:r>
              <a:rPr lang="pl-PL" sz="1600" dirty="0"/>
              <a:t>75-216 Koszalin</a:t>
            </a:r>
          </a:p>
          <a:p>
            <a:pPr algn="ctr">
              <a:defRPr/>
            </a:pPr>
            <a:r>
              <a:rPr lang="pl-PL" sz="1600" dirty="0"/>
              <a:t>tel. 094 343 26 33</a:t>
            </a:r>
          </a:p>
          <a:p>
            <a:pPr algn="ctr">
              <a:defRPr/>
            </a:pPr>
            <a:r>
              <a:rPr lang="pl-PL" sz="1600" dirty="0"/>
              <a:t>e-mail: </a:t>
            </a:r>
            <a:r>
              <a:rPr lang="pl-PL" sz="1600" dirty="0" err="1">
                <a:hlinkClick r:id="rId5"/>
              </a:rPr>
              <a:t>info_koszalin@roefs.pl</a:t>
            </a:r>
            <a:endParaRPr lang="pl-PL" sz="1600" dirty="0"/>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pPr>
            <a:endParaRPr lang="pl-PL" sz="500" b="1" dirty="0">
              <a:solidFill>
                <a:srgbClr val="301800"/>
              </a:solidFill>
              <a:hlinkClick r:id="rId4"/>
            </a:endParaRPr>
          </a:p>
          <a:p>
            <a:pPr marL="333375" indent="-333375" algn="ctr">
              <a:buClr>
                <a:srgbClr val="333399"/>
              </a:buClr>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pPr>
            <a:r>
              <a:rPr lang="pl-PL" sz="1400" b="1" dirty="0" err="1">
                <a:solidFill>
                  <a:srgbClr val="301800"/>
                </a:solidFill>
                <a:hlinkClick r:id="rId4"/>
              </a:rPr>
              <a:t>www.koszalin.roefs.pl</a:t>
            </a:r>
            <a:endParaRPr lang="pl-PL" sz="1400" b="1" dirty="0">
              <a:solidFill>
                <a:srgbClr val="301800"/>
              </a:solidFill>
              <a:hlinkClick r:id="rId4"/>
            </a:endParaRPr>
          </a:p>
          <a:p>
            <a:pPr algn="ctr">
              <a:defRPr/>
            </a:pPr>
            <a:endParaRPr lang="pl-PL" sz="1600" dirty="0"/>
          </a:p>
          <a:p>
            <a:pPr>
              <a:defRPr/>
            </a:pPr>
            <a:endParaRPr lang="pl-PL" sz="1600" dirty="0"/>
          </a:p>
          <a:p>
            <a:pPr>
              <a:defRPr/>
            </a:pPr>
            <a:endParaRPr lang="pl-PL" dirty="0"/>
          </a:p>
          <a:p>
            <a:pPr>
              <a:defRPr/>
            </a:pPr>
            <a:endParaRPr lang="pl-PL" dirty="0"/>
          </a:p>
          <a:p>
            <a:pPr>
              <a:defRPr/>
            </a:pPr>
            <a:endParaRPr lang="pl-PL" dirty="0"/>
          </a:p>
          <a:p>
            <a:pPr>
              <a:defRPr/>
            </a:pPr>
            <a:endParaRPr lang="pl-PL" dirty="0"/>
          </a:p>
          <a:p>
            <a:pPr>
              <a:defRPr/>
            </a:pPr>
            <a:endParaRPr lang="pl-PL" dirty="0"/>
          </a:p>
          <a:p>
            <a:pPr>
              <a:defRPr/>
            </a:pPr>
            <a:endParaRPr lang="pl-PL" dirty="0"/>
          </a:p>
          <a:p>
            <a:pPr>
              <a:defRPr/>
            </a:pPr>
            <a:r>
              <a:rPr lang="pl-PL" dirty="0"/>
              <a:t>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pole tekstowe 4"/>
          <p:cNvSpPr txBox="1">
            <a:spLocks noChangeArrowheads="1"/>
          </p:cNvSpPr>
          <p:nvPr/>
        </p:nvSpPr>
        <p:spPr bwMode="auto">
          <a:xfrm>
            <a:off x="214313" y="5857875"/>
            <a:ext cx="8715375" cy="523875"/>
          </a:xfrm>
          <a:prstGeom prst="rect">
            <a:avLst/>
          </a:prstGeom>
          <a:noFill/>
          <a:ln w="9525">
            <a:noFill/>
            <a:miter lim="800000"/>
            <a:headEnd/>
            <a:tailEnd/>
          </a:ln>
        </p:spPr>
        <p:txBody>
          <a:bodyPr>
            <a:spAutoFit/>
          </a:bodyPr>
          <a:lstStyle/>
          <a:p>
            <a:pPr algn="ctr"/>
            <a:r>
              <a:rPr lang="pl-PL" sz="1400"/>
              <a:t>Spotkanie współfinansowane ze środków Unii Europejskiej – Europejskiego Funduszu Społecznego            w ramach Pomocy Technicznej Programu Operacyjnego Kapitał Ludzki</a:t>
            </a:r>
          </a:p>
        </p:txBody>
      </p:sp>
      <p:sp>
        <p:nvSpPr>
          <p:cNvPr id="69635" name="pole tekstowe 5"/>
          <p:cNvSpPr txBox="1">
            <a:spLocks noChangeArrowheads="1"/>
          </p:cNvSpPr>
          <p:nvPr/>
        </p:nvSpPr>
        <p:spPr bwMode="auto">
          <a:xfrm>
            <a:off x="2143125" y="2714625"/>
            <a:ext cx="4786313" cy="646113"/>
          </a:xfrm>
          <a:prstGeom prst="rect">
            <a:avLst/>
          </a:prstGeom>
          <a:noFill/>
          <a:ln w="9525">
            <a:noFill/>
            <a:miter lim="800000"/>
            <a:headEnd/>
            <a:tailEnd/>
          </a:ln>
        </p:spPr>
        <p:txBody>
          <a:bodyPr>
            <a:spAutoFit/>
          </a:bodyPr>
          <a:lstStyle/>
          <a:p>
            <a:pPr algn="ctr"/>
            <a:r>
              <a:rPr lang="pl-PL" sz="3600"/>
              <a:t>Dziękujemy za uwagę!</a:t>
            </a:r>
          </a:p>
        </p:txBody>
      </p:sp>
    </p:spTree>
  </p:cSld>
  <p:clrMapOvr>
    <a:masterClrMapping/>
  </p:clrMapOvr>
  <p:transition>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43000"/>
            <a:ext cx="8229600" cy="4983163"/>
          </a:xfrm>
        </p:spPr>
        <p:txBody>
          <a:bodyPr/>
          <a:lstStyle/>
          <a:p>
            <a:pPr algn="just">
              <a:buFontTx/>
              <a:buNone/>
              <a:defRPr/>
            </a:pPr>
            <a:r>
              <a:rPr lang="pl-PL" sz="1400" dirty="0" smtClean="0">
                <a:latin typeface="+mj-lt"/>
              </a:rPr>
              <a:t>				</a:t>
            </a:r>
            <a:r>
              <a:rPr lang="pl-PL" sz="1400" b="1" i="1" dirty="0" smtClean="0">
                <a:solidFill>
                  <a:srgbClr val="FF0000"/>
                </a:solidFill>
                <a:latin typeface="+mj-lt"/>
              </a:rPr>
              <a:t>Dopuszczalne typy projektów</a:t>
            </a:r>
          </a:p>
          <a:p>
            <a:pPr algn="just">
              <a:buFontTx/>
              <a:buNone/>
              <a:defRPr/>
            </a:pPr>
            <a:endParaRPr lang="pl-PL" sz="1400" dirty="0" smtClean="0">
              <a:latin typeface="+mj-lt"/>
            </a:endParaRPr>
          </a:p>
          <a:p>
            <a:pPr algn="just">
              <a:buFontTx/>
              <a:buNone/>
              <a:defRPr/>
            </a:pPr>
            <a:endParaRPr lang="pl-PL" sz="1400" dirty="0" smtClean="0">
              <a:latin typeface="+mj-lt"/>
            </a:endParaRPr>
          </a:p>
          <a:p>
            <a:pPr>
              <a:buNone/>
            </a:pPr>
            <a:endParaRPr lang="pl-PL" sz="1400" dirty="0" smtClean="0"/>
          </a:p>
          <a:p>
            <a:pPr>
              <a:buNone/>
            </a:pPr>
            <a:endParaRPr lang="pl-PL" sz="1400" dirty="0" smtClean="0"/>
          </a:p>
          <a:p>
            <a:pPr>
              <a:buNone/>
            </a:pPr>
            <a:r>
              <a:rPr lang="pl-PL" sz="1400" dirty="0" smtClean="0"/>
              <a:t>1. 	Działania o charakterze informacyjnym, promocyjnym, szkoleniowym lub doradczym przyczyniające się do poprawy  warunków rozwoju edukacji na obszarach wiejskich;</a:t>
            </a:r>
          </a:p>
          <a:p>
            <a:pPr>
              <a:buNone/>
            </a:pPr>
            <a:endParaRPr lang="pl-PL" sz="1400" dirty="0" smtClean="0"/>
          </a:p>
          <a:p>
            <a:pPr>
              <a:buNone/>
            </a:pPr>
            <a:r>
              <a:rPr lang="pl-PL" sz="1400" dirty="0" smtClean="0"/>
              <a:t>2.   	Rozwój dialogu, partnerstwa publiczno-społecznego i współpracy na rzecz promowania edukacji  na obszarach wiejskich.</a:t>
            </a:r>
          </a:p>
          <a:p>
            <a:pPr algn="just">
              <a:buFontTx/>
              <a:buNone/>
              <a:defRPr/>
            </a:pPr>
            <a:endParaRPr lang="pl-PL" sz="1400" dirty="0" smtClean="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zawartości 2"/>
          <p:cNvSpPr>
            <a:spLocks noGrp="1"/>
          </p:cNvSpPr>
          <p:nvPr>
            <p:ph idx="1"/>
          </p:nvPr>
        </p:nvSpPr>
        <p:spPr>
          <a:xfrm>
            <a:off x="642938" y="1052513"/>
            <a:ext cx="7929562" cy="5019675"/>
          </a:xfrm>
        </p:spPr>
        <p:txBody>
          <a:bodyPr/>
          <a:lstStyle/>
          <a:p>
            <a:pPr algn="just">
              <a:buFontTx/>
              <a:buNone/>
              <a:defRPr/>
            </a:pPr>
            <a:endParaRPr lang="pl-PL" sz="1400" b="1" dirty="0" smtClean="0">
              <a:latin typeface="Arial" pitchFamily="34" charset="0"/>
              <a:cs typeface="Arial" pitchFamily="34" charset="0"/>
            </a:endParaRPr>
          </a:p>
          <a:p>
            <a:pPr algn="ctr">
              <a:buFontTx/>
              <a:buNone/>
              <a:defRPr/>
            </a:pPr>
            <a:r>
              <a:rPr lang="pl-PL" sz="1400" b="1" u="sng" dirty="0" smtClean="0">
                <a:solidFill>
                  <a:srgbClr val="FF0000"/>
                </a:solidFill>
                <a:latin typeface="+mj-lt"/>
                <a:cs typeface="Arial" pitchFamily="34" charset="0"/>
              </a:rPr>
              <a:t>Wymagania odnośnie grupy docelowej</a:t>
            </a:r>
          </a:p>
          <a:p>
            <a:pPr algn="just">
              <a:buFontTx/>
              <a:buNone/>
              <a:defRPr/>
            </a:pPr>
            <a:endParaRPr lang="pl-PL" sz="1400" b="1" i="1" u="sng" dirty="0" smtClean="0">
              <a:solidFill>
                <a:srgbClr val="FF0000"/>
              </a:solidFill>
              <a:latin typeface="+mj-lt"/>
              <a:cs typeface="Arial" pitchFamily="34" charset="0"/>
            </a:endParaRPr>
          </a:p>
          <a:p>
            <a:pPr algn="just">
              <a:buFontTx/>
              <a:buNone/>
              <a:defRPr/>
            </a:pPr>
            <a:r>
              <a:rPr lang="pl-PL" sz="1400" dirty="0" smtClean="0">
                <a:latin typeface="Arial" pitchFamily="34" charset="0"/>
                <a:cs typeface="Arial" pitchFamily="34" charset="0"/>
              </a:rPr>
              <a:t>Projekty muszą być skierowane bezpośrednio do następujących grup odbiorców:</a:t>
            </a:r>
          </a:p>
          <a:p>
            <a:pPr algn="just">
              <a:defRPr/>
            </a:pPr>
            <a:r>
              <a:rPr lang="pl-PL" sz="1400" dirty="0" smtClean="0"/>
              <a:t>mieszkańców gmin wiejskich, miejsko – wiejskich oraz miast do 25 tys. mieszkańców;</a:t>
            </a:r>
          </a:p>
          <a:p>
            <a:pPr algn="just"/>
            <a:r>
              <a:rPr lang="pl-PL" sz="1400" dirty="0" smtClean="0"/>
              <a:t>społeczności lokalnych aktywnie działające na obszarach wiejskich na rzecz rozwoju edukacji na terenach wiejskich i podnoszenia poziomu wykształcenia mieszkańców obszarów wiejskich;</a:t>
            </a:r>
          </a:p>
          <a:p>
            <a:pPr algn="just"/>
            <a:r>
              <a:rPr lang="pl-PL" sz="1400" dirty="0" smtClean="0"/>
              <a:t>podmiotów działających na obszarach wiejskich na rzecz przeciwdziałania ich marginalizacji </a:t>
            </a:r>
            <a:br>
              <a:rPr lang="pl-PL" sz="1400" dirty="0" smtClean="0"/>
            </a:br>
            <a:r>
              <a:rPr lang="pl-PL" sz="1400" dirty="0" smtClean="0"/>
              <a:t>i zapewnienia ich odpowiedniego rozwoju;</a:t>
            </a:r>
          </a:p>
          <a:p>
            <a:pPr algn="just">
              <a:defRPr/>
            </a:pPr>
            <a:endParaRPr lang="pl-PL" sz="1400" dirty="0" smtClean="0">
              <a:latin typeface="+mj-lt"/>
            </a:endParaRPr>
          </a:p>
          <a:p>
            <a:pPr algn="just">
              <a:buFontTx/>
              <a:buNone/>
              <a:defRPr/>
            </a:pPr>
            <a:endParaRPr lang="pl-PL" sz="1400" dirty="0" smtClean="0">
              <a:latin typeface="+mj-lt"/>
            </a:endParaRPr>
          </a:p>
          <a:p>
            <a:pPr algn="just">
              <a:buFontTx/>
              <a:buNone/>
              <a:defRPr/>
            </a:pPr>
            <a:r>
              <a:rPr lang="pl-PL" sz="1400" dirty="0" smtClean="0">
                <a:latin typeface="Arial" pitchFamily="34" charset="0"/>
                <a:cs typeface="Arial" pitchFamily="34" charset="0"/>
              </a:rPr>
              <a:t>	Zgodnie z </a:t>
            </a:r>
            <a:r>
              <a:rPr lang="pl-PL" sz="1400" i="1" dirty="0" smtClean="0">
                <a:latin typeface="Arial" pitchFamily="34" charset="0"/>
                <a:cs typeface="Arial" pitchFamily="34" charset="0"/>
              </a:rPr>
              <a:t>Wytycznymi dotyczącymi </a:t>
            </a:r>
            <a:r>
              <a:rPr lang="pl-PL" sz="1400" i="1" dirty="0" err="1" smtClean="0">
                <a:latin typeface="Arial" pitchFamily="34" charset="0"/>
                <a:cs typeface="Arial" pitchFamily="34" charset="0"/>
              </a:rPr>
              <a:t>kwalifikowalności</a:t>
            </a:r>
            <a:r>
              <a:rPr lang="pl-PL" sz="1400" i="1" dirty="0" smtClean="0">
                <a:latin typeface="Arial" pitchFamily="34" charset="0"/>
                <a:cs typeface="Arial" pitchFamily="34" charset="0"/>
              </a:rPr>
              <a:t> </a:t>
            </a:r>
            <a:r>
              <a:rPr lang="pl-PL" sz="1400" dirty="0" smtClean="0">
                <a:latin typeface="Arial" pitchFamily="34" charset="0"/>
                <a:cs typeface="Arial" pitchFamily="34" charset="0"/>
              </a:rPr>
              <a:t>w ramach PO KL oraz </a:t>
            </a:r>
            <a:r>
              <a:rPr lang="pl-PL" sz="1400" i="1" dirty="0" smtClean="0">
                <a:latin typeface="Arial" pitchFamily="34" charset="0"/>
                <a:cs typeface="Arial" pitchFamily="34" charset="0"/>
              </a:rPr>
              <a:t>Zasadami systemu sprawozdawczości PO KL, </a:t>
            </a:r>
            <a:r>
              <a:rPr lang="pl-PL" sz="1400" dirty="0" smtClean="0">
                <a:latin typeface="Arial" pitchFamily="34" charset="0"/>
                <a:cs typeface="Arial" pitchFamily="34" charset="0"/>
              </a:rPr>
              <a:t>w zakresie deklaracji uczestnictwa, każdy uczestnik </a:t>
            </a:r>
            <a:br>
              <a:rPr lang="pl-PL" sz="1400" dirty="0" smtClean="0">
                <a:latin typeface="Arial" pitchFamily="34" charset="0"/>
                <a:cs typeface="Arial" pitchFamily="34" charset="0"/>
              </a:rPr>
            </a:br>
            <a:r>
              <a:rPr lang="pl-PL" sz="1400" dirty="0" smtClean="0">
                <a:latin typeface="Arial" pitchFamily="34" charset="0"/>
                <a:cs typeface="Arial" pitchFamily="34" charset="0"/>
              </a:rPr>
              <a:t>z chwilą przystąpienia do projektu podpisuje deklarację uczestnictwa w projekcie. Deklaracja </a:t>
            </a:r>
            <a:br>
              <a:rPr lang="pl-PL" sz="1400" dirty="0" smtClean="0">
                <a:latin typeface="Arial" pitchFamily="34" charset="0"/>
                <a:cs typeface="Arial" pitchFamily="34" charset="0"/>
              </a:rPr>
            </a:br>
            <a:r>
              <a:rPr lang="pl-PL" sz="1400" dirty="0" smtClean="0">
                <a:latin typeface="Arial" pitchFamily="34" charset="0"/>
                <a:cs typeface="Arial" pitchFamily="34" charset="0"/>
              </a:rPr>
              <a:t>ta jest potwierdzeniem </a:t>
            </a:r>
            <a:r>
              <a:rPr lang="pl-PL" sz="1400" dirty="0" err="1" smtClean="0">
                <a:latin typeface="Arial" pitchFamily="34" charset="0"/>
                <a:cs typeface="Arial" pitchFamily="34" charset="0"/>
              </a:rPr>
              <a:t>kwalifikowalności</a:t>
            </a:r>
            <a:r>
              <a:rPr lang="pl-PL" sz="1400" dirty="0" smtClean="0">
                <a:latin typeface="Arial" pitchFamily="34" charset="0"/>
                <a:cs typeface="Arial" pitchFamily="34" charset="0"/>
              </a:rPr>
              <a:t> uczestnika. Od dnia podpisania ww. deklaracji rozpoczyna się jego udział w projekcie.</a:t>
            </a:r>
            <a:endParaRPr lang="pl-PL" sz="1400" dirty="0" smtClean="0">
              <a:latin typeface="+mj-lt"/>
            </a:endParaRPr>
          </a:p>
          <a:p>
            <a:pPr algn="just">
              <a:buFontTx/>
              <a:buNone/>
              <a:defRPr/>
            </a:pPr>
            <a:endParaRPr lang="pl-PL" sz="1400" dirty="0" smtClean="0">
              <a:latin typeface="+mj-lt"/>
            </a:endParaRPr>
          </a:p>
        </p:txBody>
      </p:sp>
      <p:sp>
        <p:nvSpPr>
          <p:cNvPr id="9219" name="Prostokąt 3"/>
          <p:cNvSpPr>
            <a:spLocks noChangeArrowheads="1"/>
          </p:cNvSpPr>
          <p:nvPr/>
        </p:nvSpPr>
        <p:spPr bwMode="auto">
          <a:xfrm>
            <a:off x="928688" y="1060450"/>
            <a:ext cx="8215312" cy="366713"/>
          </a:xfrm>
          <a:prstGeom prst="rect">
            <a:avLst/>
          </a:prstGeom>
          <a:noFill/>
          <a:ln w="9525">
            <a:noFill/>
            <a:miter lim="800000"/>
            <a:headEnd/>
            <a:tailEnd/>
          </a:ln>
        </p:spPr>
        <p:txBody>
          <a:bodyPr>
            <a:spAutoFit/>
          </a:bodyPr>
          <a:lstStyle/>
          <a:p>
            <a:pPr marL="1079500" indent="-266700"/>
            <a:r>
              <a:rPr lang="pl-PL" b="1"/>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ymbol zastępczy zawartości 2"/>
          <p:cNvSpPr>
            <a:spLocks noGrp="1"/>
          </p:cNvSpPr>
          <p:nvPr>
            <p:ph idx="1"/>
          </p:nvPr>
        </p:nvSpPr>
        <p:spPr>
          <a:xfrm>
            <a:off x="611188" y="1193800"/>
            <a:ext cx="7921625" cy="4972050"/>
          </a:xfrm>
        </p:spPr>
        <p:txBody>
          <a:bodyPr/>
          <a:lstStyle/>
          <a:p>
            <a:pPr algn="just" eaLnBrk="1" hangingPunct="1">
              <a:buFontTx/>
              <a:buNone/>
              <a:defRPr/>
            </a:pPr>
            <a:r>
              <a:rPr lang="pl-PL" sz="1400" b="1" dirty="0" smtClean="0">
                <a:latin typeface="+mj-lt"/>
              </a:rPr>
              <a:t>Szczegółowe </a:t>
            </a:r>
            <a:r>
              <a:rPr lang="pl-PL" sz="1400" b="1" dirty="0" smtClean="0">
                <a:solidFill>
                  <a:srgbClr val="FF0000"/>
                </a:solidFill>
                <a:latin typeface="+mj-lt"/>
              </a:rPr>
              <a:t>kryteria dostępu </a:t>
            </a:r>
            <a:r>
              <a:rPr lang="pl-PL" sz="1400" b="1" dirty="0" smtClean="0">
                <a:latin typeface="+mj-lt"/>
              </a:rPr>
              <a:t>(</a:t>
            </a:r>
            <a:r>
              <a:rPr lang="pl-PL" sz="1400" b="1" u="sng" dirty="0" smtClean="0">
                <a:latin typeface="+mj-lt"/>
              </a:rPr>
              <a:t>kryterium obligatoryjne</a:t>
            </a:r>
            <a:r>
              <a:rPr lang="pl-PL" sz="1400" b="1" dirty="0" smtClean="0">
                <a:latin typeface="+mj-lt"/>
              </a:rPr>
              <a:t>):</a:t>
            </a:r>
          </a:p>
          <a:p>
            <a:pPr algn="just" eaLnBrk="1" hangingPunct="1">
              <a:buFontTx/>
              <a:buNone/>
              <a:defRPr/>
            </a:pPr>
            <a:endParaRPr lang="pl-PL" sz="1400" b="1" dirty="0" smtClean="0">
              <a:latin typeface="+mj-lt"/>
            </a:endParaRPr>
          </a:p>
          <a:p>
            <a:pPr>
              <a:buAutoNum type="arabicPeriod"/>
            </a:pPr>
            <a:r>
              <a:rPr lang="pl-PL" sz="1400" dirty="0" smtClean="0">
                <a:latin typeface="+mj-lt"/>
              </a:rPr>
              <a:t>Maksymalny okres realizacji projektu: do 31 grudnia 2011 r.</a:t>
            </a:r>
          </a:p>
          <a:p>
            <a:pPr algn="just">
              <a:buFontTx/>
              <a:buNone/>
              <a:defRPr/>
            </a:pPr>
            <a:endParaRPr lang="pl-PL" sz="1400" b="1" dirty="0" smtClean="0">
              <a:solidFill>
                <a:srgbClr val="FF0000"/>
              </a:solidFill>
              <a:latin typeface="+mj-lt"/>
            </a:endParaRPr>
          </a:p>
          <a:p>
            <a:pPr algn="just">
              <a:buFontTx/>
              <a:buNone/>
              <a:defRPr/>
            </a:pPr>
            <a:r>
              <a:rPr lang="pl-PL" sz="1400" b="1" dirty="0" smtClean="0">
                <a:solidFill>
                  <a:srgbClr val="FF0000"/>
                </a:solidFill>
                <a:latin typeface="+mj-lt"/>
              </a:rPr>
              <a:t>Jak spełnić?</a:t>
            </a:r>
          </a:p>
          <a:p>
            <a:pPr marL="0" indent="0" algn="just">
              <a:buFontTx/>
              <a:buNone/>
              <a:defRPr/>
            </a:pPr>
            <a:r>
              <a:rPr lang="pl-PL" sz="1400" dirty="0" smtClean="0">
                <a:latin typeface="+mj-lt"/>
              </a:rPr>
              <a:t>Maksymalny okres realizacji projektu wynosi od dnia złożenia wniosku do  31 grudnia 2011 r. </a:t>
            </a:r>
            <a:br>
              <a:rPr lang="pl-PL" sz="1400" dirty="0" smtClean="0">
                <a:latin typeface="+mj-lt"/>
              </a:rPr>
            </a:br>
            <a:r>
              <a:rPr lang="pl-PL" sz="1400" dirty="0" smtClean="0">
                <a:latin typeface="+mj-lt"/>
              </a:rPr>
              <a:t>W </a:t>
            </a:r>
            <a:r>
              <a:rPr lang="pl-PL" sz="1400" dirty="0" err="1" smtClean="0">
                <a:latin typeface="+mj-lt"/>
              </a:rPr>
              <a:t>pkt</a:t>
            </a:r>
            <a:r>
              <a:rPr lang="pl-PL" sz="1400" dirty="0" smtClean="0">
                <a:latin typeface="+mj-lt"/>
              </a:rPr>
              <a:t> 1.8 należy więc wskazać właściwy okres realizacji projektu.</a:t>
            </a:r>
          </a:p>
          <a:p>
            <a:pPr algn="just">
              <a:buFontTx/>
              <a:buNone/>
              <a:defRPr/>
            </a:pPr>
            <a:endParaRPr lang="pl-PL" sz="1400" dirty="0" smtClean="0">
              <a:latin typeface="+mj-lt"/>
            </a:endParaRPr>
          </a:p>
          <a:p>
            <a:pPr algn="just">
              <a:buNone/>
              <a:defRPr/>
            </a:pPr>
            <a:r>
              <a:rPr lang="pl-PL" sz="1400" dirty="0" smtClean="0">
                <a:latin typeface="+mj-lt"/>
              </a:rPr>
              <a:t>2. Projektodawca złożył jeden wniosek o dofinansowanie w ramach konkursu.</a:t>
            </a:r>
          </a:p>
          <a:p>
            <a:pPr algn="just">
              <a:buFontTx/>
              <a:buNone/>
              <a:defRPr/>
            </a:pPr>
            <a:endParaRPr lang="pl-PL" sz="1400" b="1" dirty="0" smtClean="0">
              <a:solidFill>
                <a:srgbClr val="FF0000"/>
              </a:solidFill>
              <a:latin typeface="+mj-lt"/>
            </a:endParaRPr>
          </a:p>
          <a:p>
            <a:pPr algn="just">
              <a:buFontTx/>
              <a:buNone/>
              <a:defRPr/>
            </a:pPr>
            <a:r>
              <a:rPr lang="pl-PL" sz="1400" b="1" dirty="0" smtClean="0">
                <a:solidFill>
                  <a:srgbClr val="FF0000"/>
                </a:solidFill>
                <a:latin typeface="+mj-lt"/>
              </a:rPr>
              <a:t>Jak spełnić?</a:t>
            </a:r>
          </a:p>
          <a:p>
            <a:pPr marL="0" indent="0" algn="just">
              <a:buNone/>
              <a:defRPr/>
            </a:pPr>
            <a:r>
              <a:rPr lang="pl-PL" sz="1400" dirty="0" smtClean="0">
                <a:latin typeface="+mj-lt"/>
                <a:cs typeface="Arial" pitchFamily="34" charset="0"/>
              </a:rPr>
              <a:t>Spełnienie kryterium będzie weryfikowane na podstawie </a:t>
            </a:r>
            <a:r>
              <a:rPr lang="pl-PL" sz="1400" dirty="0" smtClean="0">
                <a:latin typeface="+mj-lt"/>
              </a:rPr>
              <a:t>protokołów z przekazania wniosków, które wpłynęły na dane posiedzenie KOP, do momentu wpłynięcia sprawdzanego wniosku.	</a:t>
            </a:r>
            <a:endParaRPr lang="pl-PL" sz="1400" b="1" dirty="0" smtClean="0">
              <a:latin typeface="+mj-lt"/>
            </a:endParaRPr>
          </a:p>
          <a:p>
            <a:pPr marL="0" indent="0" algn="just">
              <a:buNone/>
              <a:defRPr/>
            </a:pPr>
            <a:endParaRPr lang="pl-PL" sz="1400" b="1" dirty="0" smtClean="0">
              <a:latin typeface="+mj-lt"/>
            </a:endParaRPr>
          </a:p>
          <a:p>
            <a:pPr marL="0" indent="0" algn="just">
              <a:buNone/>
              <a:defRPr/>
            </a:pPr>
            <a:r>
              <a:rPr lang="pl-PL" sz="1400" dirty="0" smtClean="0">
                <a:latin typeface="+mj-lt"/>
              </a:rPr>
              <a:t>3. Minimalna wartość projektu wynosi 10 tysięcy zł.</a:t>
            </a:r>
          </a:p>
          <a:p>
            <a:pPr algn="just">
              <a:buFontTx/>
              <a:buNone/>
              <a:defRPr/>
            </a:pPr>
            <a:endParaRPr lang="pl-PL" sz="1400" dirty="0" smtClean="0">
              <a:latin typeface="+mj-lt"/>
            </a:endParaRPr>
          </a:p>
          <a:p>
            <a:pPr algn="just">
              <a:buFontTx/>
              <a:buNone/>
              <a:defRPr/>
            </a:pPr>
            <a:r>
              <a:rPr lang="pl-PL" sz="1400" b="1" dirty="0" smtClean="0">
                <a:solidFill>
                  <a:srgbClr val="FF0000"/>
                </a:solidFill>
                <a:latin typeface="+mj-lt"/>
              </a:rPr>
              <a:t>Jak spełnić?</a:t>
            </a:r>
          </a:p>
          <a:p>
            <a:pPr algn="just">
              <a:buNone/>
              <a:defRPr/>
            </a:pPr>
            <a:r>
              <a:rPr lang="pl-PL" sz="1400" dirty="0" smtClean="0">
                <a:latin typeface="+mj-lt"/>
              </a:rPr>
              <a:t>W polu 3.1 </a:t>
            </a:r>
            <a:r>
              <a:rPr lang="pl-PL" sz="1400" i="1" dirty="0" smtClean="0">
                <a:latin typeface="+mj-lt"/>
              </a:rPr>
              <a:t>koszty ogółem </a:t>
            </a:r>
            <a:r>
              <a:rPr lang="pl-PL" sz="1400" dirty="0" smtClean="0">
                <a:latin typeface="+mj-lt"/>
              </a:rPr>
              <a:t>w części IV</a:t>
            </a:r>
            <a:r>
              <a:rPr lang="pl-PL" sz="1400" i="1" dirty="0" smtClean="0">
                <a:latin typeface="+mj-lt"/>
              </a:rPr>
              <a:t> budżet projektu </a:t>
            </a:r>
            <a:r>
              <a:rPr lang="pl-PL" sz="1400" dirty="0" smtClean="0">
                <a:latin typeface="+mj-lt"/>
              </a:rPr>
              <a:t>musi znaleźć się kwota nie mniejsza niż </a:t>
            </a:r>
            <a:br>
              <a:rPr lang="pl-PL" sz="1400" dirty="0" smtClean="0">
                <a:latin typeface="+mj-lt"/>
              </a:rPr>
            </a:br>
            <a:r>
              <a:rPr lang="pl-PL" sz="1400" dirty="0" smtClean="0">
                <a:latin typeface="+mj-lt"/>
              </a:rPr>
              <a:t>10 tysięcy zł.</a:t>
            </a:r>
          </a:p>
          <a:p>
            <a:pPr algn="just">
              <a:buFontTx/>
              <a:buNone/>
              <a:defRPr/>
            </a:pPr>
            <a:endParaRPr lang="pl-PL" sz="1400" dirty="0" smtClean="0">
              <a:latin typeface="+mj-lt"/>
            </a:endParaRPr>
          </a:p>
          <a:p>
            <a:pPr algn="just">
              <a:buFontTx/>
              <a:buAutoNum type="arabicPeriod" startAt="3"/>
              <a:defRPr/>
            </a:pPr>
            <a:endParaRPr lang="pl-PL" sz="1400" dirty="0" smtClean="0">
              <a:latin typeface="+mj-lt"/>
            </a:endParaRPr>
          </a:p>
          <a:p>
            <a:pPr algn="just">
              <a:buFontTx/>
              <a:buNone/>
              <a:defRPr/>
            </a:pPr>
            <a:endParaRPr lang="pl-PL" sz="1400" dirty="0" smtClean="0">
              <a:latin typeface="+mj-lt"/>
            </a:endParaRPr>
          </a:p>
          <a:p>
            <a:pPr algn="just">
              <a:buFontTx/>
              <a:buNone/>
              <a:defRPr/>
            </a:pPr>
            <a:endParaRPr lang="pl-PL" sz="1400" dirty="0" smtClean="0">
              <a:latin typeface="+mj-lt"/>
            </a:endParaRPr>
          </a:p>
          <a:p>
            <a:pPr algn="just">
              <a:buFontTx/>
              <a:buNone/>
              <a:defRPr/>
            </a:pPr>
            <a:endParaRPr lang="pl-PL" sz="1400" dirty="0" smtClean="0">
              <a:solidFill>
                <a:srgbClr val="FF0000"/>
              </a:solidFill>
              <a:latin typeface="+mj-lt"/>
            </a:endParaRPr>
          </a:p>
          <a:p>
            <a:pPr algn="just">
              <a:buFontTx/>
              <a:buNone/>
              <a:defRPr/>
            </a:pPr>
            <a:endParaRPr lang="pl-PL" sz="1400" dirty="0" smtClean="0">
              <a:latin typeface="Arial" charset="0"/>
            </a:endParaRPr>
          </a:p>
          <a:p>
            <a:pPr algn="just">
              <a:buFontTx/>
              <a:buNone/>
              <a:defRPr/>
            </a:pPr>
            <a:endParaRPr lang="pl-PL" sz="1400" dirty="0" smtClean="0">
              <a:latin typeface="Arial" charset="0"/>
            </a:endParaRPr>
          </a:p>
          <a:p>
            <a:pPr algn="just">
              <a:buFontTx/>
              <a:buNone/>
              <a:defRPr/>
            </a:pPr>
            <a:endParaRPr lang="pl-PL" sz="1400" b="1" dirty="0" smtClean="0"/>
          </a:p>
          <a:p>
            <a:pPr algn="just">
              <a:buFontTx/>
              <a:buNone/>
              <a:defRPr/>
            </a:pPr>
            <a:r>
              <a:rPr lang="pl-PL" sz="1400" b="1" dirty="0" smtClean="0"/>
              <a:t>	</a:t>
            </a:r>
            <a:endParaRPr lang="pl-PL" sz="1400" b="1" dirty="0" smtClean="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Arial"/>
        <a:ea typeface=""/>
        <a:cs typeface=""/>
      </a:majorFont>
      <a:minorFont>
        <a:latin typeface="Tahoma"/>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tyw pakiet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yw pakietu Office">
    <a:majorFont>
      <a:latin typeface="Arial"/>
      <a:ea typeface=""/>
      <a:cs typeface="Lucida Sans Unicode"/>
    </a:majorFont>
    <a:minorFont>
      <a:latin typeface="Tahoma"/>
      <a:ea typeface=""/>
      <a:cs typeface="Lucida Sans Unicod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5039</TotalTime>
  <Words>2331</Words>
  <Application>Microsoft Office PowerPoint</Application>
  <PresentationFormat>Pokaz na ekranie (4:3)</PresentationFormat>
  <Paragraphs>722</Paragraphs>
  <Slides>63</Slides>
  <Notes>32</Notes>
  <HiddenSlides>0</HiddenSlides>
  <MMClips>0</MMClips>
  <ScaleCrop>false</ScaleCrop>
  <HeadingPairs>
    <vt:vector size="4" baseType="variant">
      <vt:variant>
        <vt:lpstr>Motyw</vt:lpstr>
      </vt:variant>
      <vt:variant>
        <vt:i4>1</vt:i4>
      </vt:variant>
      <vt:variant>
        <vt:lpstr>Tytuły slajdów</vt:lpstr>
      </vt:variant>
      <vt:variant>
        <vt:i4>63</vt:i4>
      </vt:variant>
    </vt:vector>
  </HeadingPairs>
  <TitlesOfParts>
    <vt:vector size="64" baseType="lpstr">
      <vt:lpstr>Projekt domyślny</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lpstr>Slajd 37</vt:lpstr>
      <vt:lpstr>Slajd 38</vt:lpstr>
      <vt:lpstr>Slajd 39</vt:lpstr>
      <vt:lpstr>Slajd 40</vt:lpstr>
      <vt:lpstr>Slajd 41</vt:lpstr>
      <vt:lpstr>Slajd 42</vt:lpstr>
      <vt:lpstr>Slajd 43</vt:lpstr>
      <vt:lpstr>Slajd 44</vt:lpstr>
      <vt:lpstr>Slajd 45</vt:lpstr>
      <vt:lpstr>Slajd 46</vt:lpstr>
      <vt:lpstr>Slajd 47</vt:lpstr>
      <vt:lpstr>Slajd 48</vt:lpstr>
      <vt:lpstr>Slajd 49</vt:lpstr>
      <vt:lpstr>Slajd 50</vt:lpstr>
      <vt:lpstr>Slajd 51</vt:lpstr>
      <vt:lpstr>Slajd 52</vt:lpstr>
      <vt:lpstr>Slajd 53</vt:lpstr>
      <vt:lpstr>Slajd 54</vt:lpstr>
      <vt:lpstr>Slajd 55</vt:lpstr>
      <vt:lpstr>Slajd 56</vt:lpstr>
      <vt:lpstr>Slajd 57</vt:lpstr>
      <vt:lpstr>Slajd 58</vt:lpstr>
      <vt:lpstr>Slajd 59</vt:lpstr>
      <vt:lpstr>    </vt:lpstr>
      <vt:lpstr>Slajd 61</vt:lpstr>
      <vt:lpstr>Slajd 62</vt:lpstr>
      <vt:lpstr>Slajd 63</vt:lpstr>
    </vt:vector>
  </TitlesOfParts>
  <Company>WUP Szczecin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leszek.teszka</dc:creator>
  <cp:lastModifiedBy>justyna.hawelka</cp:lastModifiedBy>
  <cp:revision>487</cp:revision>
  <dcterms:created xsi:type="dcterms:W3CDTF">2007-08-02T08:01:27Z</dcterms:created>
  <dcterms:modified xsi:type="dcterms:W3CDTF">2010-08-30T12:48:04Z</dcterms:modified>
</cp:coreProperties>
</file>