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375" r:id="rId2"/>
    <p:sldId id="720" r:id="rId3"/>
    <p:sldId id="719" r:id="rId4"/>
    <p:sldId id="542" r:id="rId5"/>
    <p:sldId id="696" r:id="rId6"/>
    <p:sldId id="544" r:id="rId7"/>
    <p:sldId id="545" r:id="rId8"/>
    <p:sldId id="697" r:id="rId9"/>
    <p:sldId id="698" r:id="rId10"/>
    <p:sldId id="547" r:id="rId11"/>
    <p:sldId id="694" r:id="rId12"/>
    <p:sldId id="614" r:id="rId13"/>
    <p:sldId id="613" r:id="rId14"/>
    <p:sldId id="695" r:id="rId15"/>
    <p:sldId id="699" r:id="rId16"/>
    <p:sldId id="554" r:id="rId17"/>
    <p:sldId id="693" r:id="rId18"/>
    <p:sldId id="701" r:id="rId19"/>
    <p:sldId id="702" r:id="rId20"/>
    <p:sldId id="703" r:id="rId21"/>
    <p:sldId id="704" r:id="rId22"/>
    <p:sldId id="558" r:id="rId23"/>
    <p:sldId id="458" r:id="rId24"/>
    <p:sldId id="611" r:id="rId25"/>
    <p:sldId id="460" r:id="rId26"/>
    <p:sldId id="462" r:id="rId27"/>
    <p:sldId id="532" r:id="rId28"/>
    <p:sldId id="463" r:id="rId29"/>
    <p:sldId id="464" r:id="rId30"/>
    <p:sldId id="465" r:id="rId31"/>
    <p:sldId id="466" r:id="rId32"/>
    <p:sldId id="605" r:id="rId33"/>
    <p:sldId id="606" r:id="rId34"/>
    <p:sldId id="607" r:id="rId35"/>
    <p:sldId id="608" r:id="rId36"/>
    <p:sldId id="609" r:id="rId37"/>
    <p:sldId id="610" r:id="rId38"/>
    <p:sldId id="582" r:id="rId39"/>
    <p:sldId id="584" r:id="rId40"/>
    <p:sldId id="587" r:id="rId41"/>
    <p:sldId id="588" r:id="rId42"/>
    <p:sldId id="589" r:id="rId43"/>
    <p:sldId id="590" r:id="rId44"/>
    <p:sldId id="591" r:id="rId45"/>
    <p:sldId id="592" r:id="rId46"/>
    <p:sldId id="593" r:id="rId47"/>
    <p:sldId id="594" r:id="rId48"/>
    <p:sldId id="595" r:id="rId49"/>
    <p:sldId id="596" r:id="rId50"/>
    <p:sldId id="597" r:id="rId51"/>
    <p:sldId id="598" r:id="rId52"/>
    <p:sldId id="599" r:id="rId53"/>
    <p:sldId id="692" r:id="rId54"/>
    <p:sldId id="600" r:id="rId55"/>
    <p:sldId id="601" r:id="rId56"/>
    <p:sldId id="577" r:id="rId57"/>
    <p:sldId id="526" r:id="rId58"/>
    <p:sldId id="536" r:id="rId59"/>
    <p:sldId id="705" r:id="rId60"/>
    <p:sldId id="706" r:id="rId61"/>
    <p:sldId id="707" r:id="rId62"/>
    <p:sldId id="708" r:id="rId63"/>
    <p:sldId id="709" r:id="rId64"/>
    <p:sldId id="710" r:id="rId65"/>
    <p:sldId id="711" r:id="rId66"/>
    <p:sldId id="712" r:id="rId67"/>
    <p:sldId id="713" r:id="rId68"/>
    <p:sldId id="714" r:id="rId69"/>
    <p:sldId id="715" r:id="rId70"/>
    <p:sldId id="716" r:id="rId71"/>
    <p:sldId id="717" r:id="rId72"/>
    <p:sldId id="718" r:id="rId73"/>
    <p:sldId id="678" r:id="rId74"/>
    <p:sldId id="516" r:id="rId75"/>
    <p:sldId id="517" r:id="rId76"/>
    <p:sldId id="518" r:id="rId77"/>
  </p:sldIdLst>
  <p:sldSz cx="9144000" cy="6858000" type="screen4x3"/>
  <p:notesSz cx="6797675" cy="9926638"/>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0066CC"/>
    <a:srgbClr val="CC00FF"/>
    <a:srgbClr val="003366"/>
    <a:srgbClr val="24496E"/>
    <a:srgbClr val="800000"/>
    <a:srgbClr val="990099"/>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53" autoAdjust="0"/>
  </p:normalViewPr>
  <p:slideViewPr>
    <p:cSldViewPr>
      <p:cViewPr>
        <p:scale>
          <a:sx n="78" d="100"/>
          <a:sy n="78" d="100"/>
        </p:scale>
        <p:origin x="-1032"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2" Type="http://schemas.openxmlformats.org/officeDocument/2006/relationships/oleObject" Target="file:///\\WUP-Szczecin\pokl\-PUNKT%20KONSULTACYJNY%20EFS-\AG\Stan%20wdra&#380;ania\maj\MRR\ciastko_stan_na_31.05.10.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clrMapOvr bg1="lt1" tx1="dk1" bg2="lt2" tx2="dk2" accent1="accent1" accent2="accent2" accent3="accent3" accent4="accent4" accent5="accent5" accent6="accent6" hlink="hlink" folHlink="folHlink"/>
  <c:chart>
    <c:view3D>
      <c:rotX val="30"/>
      <c:perspective val="30"/>
    </c:view3D>
    <c:plotArea>
      <c:layout>
        <c:manualLayout>
          <c:layoutTarget val="inner"/>
          <c:xMode val="edge"/>
          <c:yMode val="edge"/>
          <c:x val="0.17738430003317734"/>
          <c:y val="8.9930543225599319E-2"/>
          <c:w val="0.54191293127628359"/>
          <c:h val="0.66163560326333126"/>
        </c:manualLayout>
      </c:layout>
      <c:pie3DChart>
        <c:varyColors val="1"/>
        <c:ser>
          <c:idx val="0"/>
          <c:order val="0"/>
          <c:explosion val="25"/>
          <c:dPt>
            <c:idx val="4"/>
            <c:spPr>
              <a:solidFill>
                <a:srgbClr val="C00000"/>
              </a:solidFill>
            </c:spPr>
          </c:dPt>
          <c:dPt>
            <c:idx val="5"/>
            <c:spPr>
              <a:solidFill>
                <a:srgbClr val="FFC000"/>
              </a:solidFill>
            </c:spPr>
          </c:dPt>
          <c:dPt>
            <c:idx val="6"/>
            <c:spPr>
              <a:solidFill>
                <a:srgbClr val="92D050"/>
              </a:solidFill>
            </c:spPr>
          </c:dPt>
          <c:dPt>
            <c:idx val="7"/>
            <c:spPr>
              <a:solidFill>
                <a:srgbClr val="FFFF00"/>
              </a:solidFill>
            </c:spPr>
          </c:dPt>
          <c:dPt>
            <c:idx val="8"/>
            <c:spPr>
              <a:solidFill>
                <a:srgbClr val="00B0F0"/>
              </a:solidFill>
            </c:spPr>
          </c:dPt>
          <c:dPt>
            <c:idx val="9"/>
            <c:spPr>
              <a:solidFill>
                <a:srgbClr val="7030A0"/>
              </a:solidFill>
            </c:spPr>
          </c:dPt>
          <c:dPt>
            <c:idx val="11"/>
            <c:spPr>
              <a:solidFill>
                <a:srgbClr val="66FFFF"/>
              </a:solidFill>
            </c:spPr>
          </c:dPt>
          <c:dPt>
            <c:idx val="12"/>
            <c:spPr>
              <a:solidFill>
                <a:srgbClr val="2D2DB9">
                  <a:lumMod val="60000"/>
                  <a:lumOff val="40000"/>
                </a:srgbClr>
              </a:solidFill>
            </c:spPr>
          </c:dPt>
          <c:dPt>
            <c:idx val="13"/>
            <c:spPr>
              <a:solidFill>
                <a:srgbClr val="EAEA6C"/>
              </a:solidFill>
            </c:spPr>
          </c:dPt>
          <c:dPt>
            <c:idx val="14"/>
            <c:spPr>
              <a:solidFill>
                <a:srgbClr val="FFFFFF">
                  <a:lumMod val="95000"/>
                </a:srgbClr>
              </a:solidFill>
            </c:spPr>
          </c:dPt>
          <c:dPt>
            <c:idx val="15"/>
            <c:spPr>
              <a:solidFill>
                <a:srgbClr val="FF0000"/>
              </a:solidFill>
            </c:spPr>
          </c:dPt>
          <c:dLbls>
            <c:dLbl>
              <c:idx val="0"/>
              <c:layout>
                <c:manualLayout>
                  <c:x val="-5.3266951006124365E-2"/>
                  <c:y val="-0.10278871391076115"/>
                </c:manualLayout>
              </c:layout>
              <c:dLblPos val="bestFit"/>
              <c:showLegendKey val="1"/>
              <c:showVal val="1"/>
              <c:showCatName val="1"/>
            </c:dLbl>
            <c:dLbl>
              <c:idx val="1"/>
              <c:layout>
                <c:manualLayout>
                  <c:x val="4.3720771065978409E-2"/>
                  <c:y val="-6.8200294265064909E-2"/>
                </c:manualLayout>
              </c:layout>
              <c:dLblPos val="bestFit"/>
              <c:showLegendKey val="1"/>
              <c:showVal val="1"/>
              <c:showCatName val="1"/>
            </c:dLbl>
            <c:dLbl>
              <c:idx val="2"/>
              <c:layout>
                <c:manualLayout>
                  <c:x val="6.8079932339016533E-2"/>
                  <c:y val="-6.51935563628568E-2"/>
                </c:manualLayout>
              </c:layout>
              <c:dLblPos val="bestFit"/>
              <c:showLegendKey val="1"/>
              <c:showVal val="1"/>
              <c:showCatName val="1"/>
            </c:dLbl>
            <c:dLbl>
              <c:idx val="3"/>
              <c:layout>
                <c:manualLayout>
                  <c:x val="3.8374014187584495E-2"/>
                  <c:y val="-1.452193796112352E-2"/>
                </c:manualLayout>
              </c:layout>
              <c:dLblPos val="bestFit"/>
              <c:showLegendKey val="1"/>
              <c:showVal val="1"/>
              <c:showCatName val="1"/>
            </c:dLbl>
            <c:dLbl>
              <c:idx val="4"/>
              <c:layout>
                <c:manualLayout>
                  <c:x val="6.2821974839352118E-2"/>
                  <c:y val="-2.5758624089332383E-2"/>
                </c:manualLayout>
              </c:layout>
              <c:dLblPos val="bestFit"/>
              <c:showLegendKey val="1"/>
              <c:showVal val="1"/>
              <c:showCatName val="1"/>
            </c:dLbl>
            <c:dLbl>
              <c:idx val="5"/>
              <c:layout>
                <c:manualLayout>
                  <c:x val="2.5201594152692866E-2"/>
                  <c:y val="5.6378406312094724E-2"/>
                </c:manualLayout>
              </c:layout>
              <c:dLblPos val="bestFit"/>
              <c:showLegendKey val="1"/>
              <c:showVal val="1"/>
              <c:showCatName val="1"/>
            </c:dLbl>
            <c:dLbl>
              <c:idx val="6"/>
              <c:layout>
                <c:manualLayout>
                  <c:x val="3.1935897311729099E-2"/>
                  <c:y val="7.0273731184012728E-2"/>
                </c:manualLayout>
              </c:layout>
              <c:dLblPos val="bestFit"/>
              <c:showLegendKey val="1"/>
              <c:showVal val="1"/>
              <c:showCatName val="1"/>
            </c:dLbl>
            <c:dLbl>
              <c:idx val="7"/>
              <c:layout>
                <c:manualLayout>
                  <c:x val="1.4524641019159185E-3"/>
                  <c:y val="7.2175185199317399E-2"/>
                </c:manualLayout>
              </c:layout>
              <c:dLblPos val="bestFit"/>
              <c:showLegendKey val="1"/>
              <c:showVal val="1"/>
              <c:showCatName val="1"/>
            </c:dLbl>
            <c:dLbl>
              <c:idx val="8"/>
              <c:layout>
                <c:manualLayout>
                  <c:x val="2.1866856417026424E-2"/>
                  <c:y val="7.9660795266943613E-2"/>
                </c:manualLayout>
              </c:layout>
              <c:dLblPos val="bestFit"/>
              <c:showLegendKey val="1"/>
              <c:showVal val="1"/>
              <c:showCatName val="1"/>
            </c:dLbl>
            <c:dLbl>
              <c:idx val="9"/>
              <c:layout>
                <c:manualLayout>
                  <c:x val="-5.6639733350810378E-2"/>
                  <c:y val="6.4164861193423267E-2"/>
                </c:manualLayout>
              </c:layout>
              <c:dLblPos val="bestFit"/>
              <c:showLegendKey val="1"/>
              <c:showVal val="1"/>
              <c:showCatName val="1"/>
            </c:dLbl>
            <c:dLbl>
              <c:idx val="10"/>
              <c:layout>
                <c:manualLayout>
                  <c:x val="-4.2806183115339028E-2"/>
                  <c:y val="7.5749371567386111E-3"/>
                </c:manualLayout>
              </c:layout>
              <c:dLblPos val="bestFit"/>
              <c:showLegendKey val="1"/>
              <c:showVal val="1"/>
              <c:showCatName val="1"/>
            </c:dLbl>
            <c:dLbl>
              <c:idx val="11"/>
              <c:layout>
                <c:manualLayout>
                  <c:x val="-1.5703867274893236E-2"/>
                  <c:y val="-3.2934835917584303E-2"/>
                </c:manualLayout>
              </c:layout>
              <c:dLblPos val="bestFit"/>
              <c:showLegendKey val="1"/>
              <c:showVal val="1"/>
              <c:showCatName val="1"/>
            </c:dLbl>
            <c:dLbl>
              <c:idx val="12"/>
              <c:layout>
                <c:manualLayout>
                  <c:x val="0"/>
                  <c:y val="-4.7124879410607556E-2"/>
                </c:manualLayout>
              </c:layout>
              <c:dLblPos val="bestFit"/>
              <c:showLegendKey val="1"/>
              <c:showVal val="1"/>
              <c:showCatName val="1"/>
            </c:dLbl>
            <c:dLbl>
              <c:idx val="13"/>
              <c:layout>
                <c:manualLayout>
                  <c:x val="-7.1594722246435136E-2"/>
                  <c:y val="-3.5964795981611147E-2"/>
                </c:manualLayout>
              </c:layout>
              <c:dLblPos val="bestFit"/>
              <c:showLegendKey val="1"/>
              <c:showVal val="1"/>
              <c:showCatName val="1"/>
            </c:dLbl>
            <c:dLbl>
              <c:idx val="14"/>
              <c:layout>
                <c:manualLayout>
                  <c:x val="-8.8545001985453148E-2"/>
                  <c:y val="-8.4944730984602423E-2"/>
                </c:manualLayout>
              </c:layout>
              <c:dLblPos val="bestFit"/>
              <c:showLegendKey val="1"/>
              <c:showVal val="1"/>
              <c:showCatName val="1"/>
            </c:dLbl>
            <c:dLbl>
              <c:idx val="15"/>
              <c:layout>
                <c:manualLayout>
                  <c:x val="2.8248184844053184E-2"/>
                  <c:y val="-6.4774962677919878E-2"/>
                </c:manualLayout>
              </c:layout>
              <c:spPr>
                <a:noFill/>
                <a:ln w="25400">
                  <a:noFill/>
                </a:ln>
              </c:spPr>
              <c:txPr>
                <a:bodyPr/>
                <a:lstStyle/>
                <a:p>
                  <a:pPr>
                    <a:defRPr b="1">
                      <a:solidFill>
                        <a:srgbClr val="FF0000"/>
                      </a:solidFill>
                    </a:defRPr>
                  </a:pPr>
                  <a:endParaRPr lang="pl-PL"/>
                </a:p>
              </c:txPr>
              <c:dLblPos val="bestFit"/>
              <c:showLegendKey val="1"/>
              <c:showVal val="1"/>
              <c:showCatName val="1"/>
            </c:dLbl>
            <c:spPr>
              <a:noFill/>
              <a:ln w="25400">
                <a:noFill/>
              </a:ln>
            </c:spPr>
            <c:txPr>
              <a:bodyPr/>
              <a:lstStyle/>
              <a:p>
                <a:pPr>
                  <a:defRPr>
                    <a:solidFill>
                      <a:schemeClr val="tx1"/>
                    </a:solidFill>
                  </a:defRPr>
                </a:pPr>
                <a:endParaRPr lang="pl-PL"/>
              </a:p>
            </c:txPr>
            <c:showLegendKey val="1"/>
            <c:showVal val="1"/>
            <c:showCatName val="1"/>
            <c:showLeaderLines val="1"/>
          </c:dLbls>
          <c:cat>
            <c:strRef>
              <c:f>[ciastko_stan_na_31.05.10.xls]Arkusz1!$C$5:$C$20</c:f>
              <c:strCache>
                <c:ptCount val="16"/>
                <c:pt idx="0">
                  <c:v>Dolnośląskie</c:v>
                </c:pt>
                <c:pt idx="1">
                  <c:v>Kujawsko-Pomorskie</c:v>
                </c:pt>
                <c:pt idx="2">
                  <c:v>Lubelskie</c:v>
                </c:pt>
                <c:pt idx="3">
                  <c:v>Lubuskie</c:v>
                </c:pt>
                <c:pt idx="4">
                  <c:v>Łódzkie</c:v>
                </c:pt>
                <c:pt idx="5">
                  <c:v>Małopolskie</c:v>
                </c:pt>
                <c:pt idx="6">
                  <c:v>Mazowieckie</c:v>
                </c:pt>
                <c:pt idx="7">
                  <c:v>Opolskie</c:v>
                </c:pt>
                <c:pt idx="8">
                  <c:v>Podkarpackie</c:v>
                </c:pt>
                <c:pt idx="9">
                  <c:v>Podlaskie</c:v>
                </c:pt>
                <c:pt idx="10">
                  <c:v>Pomorskie</c:v>
                </c:pt>
                <c:pt idx="11">
                  <c:v>Śląskie</c:v>
                </c:pt>
                <c:pt idx="12">
                  <c:v>Świętokrzyskie</c:v>
                </c:pt>
                <c:pt idx="13">
                  <c:v>Warmińsko-Mazurskie</c:v>
                </c:pt>
                <c:pt idx="14">
                  <c:v>Wielkopolskie</c:v>
                </c:pt>
                <c:pt idx="15">
                  <c:v>Zachodniopomorskie</c:v>
                </c:pt>
              </c:strCache>
            </c:strRef>
          </c:cat>
          <c:val>
            <c:numRef>
              <c:f>[ciastko_stan_na_31.05.10.xls]Arkusz1!$D$5:$D$20</c:f>
              <c:numCache>
                <c:formatCode>0.00%</c:formatCode>
                <c:ptCount val="16"/>
                <c:pt idx="0">
                  <c:v>0.42600000000000032</c:v>
                </c:pt>
                <c:pt idx="1">
                  <c:v>0.43300000000000033</c:v>
                </c:pt>
                <c:pt idx="2">
                  <c:v>0.45500000000000002</c:v>
                </c:pt>
                <c:pt idx="3">
                  <c:v>0.46500000000000002</c:v>
                </c:pt>
                <c:pt idx="4">
                  <c:v>0.46</c:v>
                </c:pt>
                <c:pt idx="5">
                  <c:v>0.48000000000000032</c:v>
                </c:pt>
                <c:pt idx="6">
                  <c:v>0.33600000000000046</c:v>
                </c:pt>
                <c:pt idx="7">
                  <c:v>0.45900000000000002</c:v>
                </c:pt>
                <c:pt idx="8">
                  <c:v>0.58300000000000018</c:v>
                </c:pt>
                <c:pt idx="9">
                  <c:v>0.40800000000000008</c:v>
                </c:pt>
                <c:pt idx="10">
                  <c:v>0.43300000000000033</c:v>
                </c:pt>
                <c:pt idx="11">
                  <c:v>0.42300000000000032</c:v>
                </c:pt>
                <c:pt idx="12">
                  <c:v>0.47600000000000031</c:v>
                </c:pt>
                <c:pt idx="13">
                  <c:v>0.52900000000000003</c:v>
                </c:pt>
                <c:pt idx="14">
                  <c:v>0.29600000000000032</c:v>
                </c:pt>
                <c:pt idx="15">
                  <c:v>0.53600000000000003</c:v>
                </c:pt>
              </c:numCache>
            </c:numRef>
          </c:val>
        </c:ser>
      </c:pie3DChart>
      <c:spPr>
        <a:noFill/>
        <a:ln w="25400">
          <a:noFill/>
        </a:ln>
      </c:spPr>
    </c:plotArea>
    <c:legend>
      <c:legendPos val="r"/>
      <c:layout>
        <c:manualLayout>
          <c:xMode val="edge"/>
          <c:yMode val="edge"/>
          <c:x val="4.8732635357849843E-2"/>
          <c:y val="0.86356685907074759"/>
          <c:w val="0.91749865215187743"/>
          <c:h val="0.13611602451130991"/>
        </c:manualLayout>
      </c:layout>
    </c:legend>
    <c:plotVisOnly val="1"/>
    <c:dispBlanksAs val="zero"/>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charset="0"/>
              </a:defRPr>
            </a:lvl1pPr>
          </a:lstStyle>
          <a:p>
            <a:pPr>
              <a:defRPr/>
            </a:pPr>
            <a:fld id="{C7775021-1280-4AF5-A41D-75458B7DB370}" type="datetimeFigureOut">
              <a:rPr lang="pl-PL"/>
              <a:pPr>
                <a:defRPr/>
              </a:pPr>
              <a:t>2010-07-12</a:t>
            </a:fld>
            <a:endParaRPr lang="pl-PL"/>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atin typeface="Arial" charset="0"/>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atin typeface="Arial" charset="0"/>
              </a:defRPr>
            </a:lvl1pPr>
          </a:lstStyle>
          <a:p>
            <a:pPr>
              <a:defRPr/>
            </a:pPr>
            <a:fld id="{67B275BA-24BC-421A-B7BB-2989A2B5FAC5}" type="slidenum">
              <a:rPr lang="pl-PL"/>
              <a:pPr>
                <a:defRPr/>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defRPr>
            </a:lvl1pPr>
          </a:lstStyle>
          <a:p>
            <a:pPr>
              <a:defRPr/>
            </a:pPr>
            <a:fld id="{1278DF1B-0366-450E-8E48-534C5349F272}" type="datetimeFigureOut">
              <a:rPr lang="pl-PL"/>
              <a:pPr>
                <a:defRPr/>
              </a:pPr>
              <a:t>2010-07-12</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smtClean="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charset="0"/>
              </a:defRPr>
            </a:lvl1pPr>
          </a:lstStyle>
          <a:p>
            <a:pPr>
              <a:defRPr/>
            </a:pPr>
            <a:fld id="{FFCC2F7A-388D-415B-AAD2-40EF9835F8C4}"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p:spPr>
      </p:sp>
      <p:sp>
        <p:nvSpPr>
          <p:cNvPr id="70659"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p:spPr>
      </p:sp>
      <p:sp>
        <p:nvSpPr>
          <p:cNvPr id="79875"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p:spPr>
      </p:sp>
      <p:sp>
        <p:nvSpPr>
          <p:cNvPr id="81923"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p:spPr>
      </p:sp>
      <p:sp>
        <p:nvSpPr>
          <p:cNvPr id="83971"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1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3"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7"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0"/>
          <p:cNvSpPr>
            <a:spLocks noGrp="1" noChangeArrowheads="1"/>
          </p:cNvSpPr>
          <p:nvPr>
            <p:ph type="sldNum" sz="quarter"/>
          </p:nvPr>
        </p:nvSpPr>
        <p:spPr>
          <a:noFill/>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3034F6B-0DF2-404D-9DA9-079726B9409C}" type="slidenum">
              <a:rPr lang="en-GB" smtClean="0">
                <a:cs typeface="Lucida Sans Unicode" pitchFamily="34" charset="0"/>
              </a:rPr>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GB" smtClean="0">
              <a:cs typeface="Lucida Sans Unicode" pitchFamily="34" charset="0"/>
            </a:endParaRPr>
          </a:p>
        </p:txBody>
      </p:sp>
      <p:sp>
        <p:nvSpPr>
          <p:cNvPr id="34819" name="Text Box 1"/>
          <p:cNvSpPr txBox="1">
            <a:spLocks noChangeArrowheads="1"/>
          </p:cNvSpPr>
          <p:nvPr/>
        </p:nvSpPr>
        <p:spPr bwMode="auto">
          <a:xfrm>
            <a:off x="917575" y="744538"/>
            <a:ext cx="4964113" cy="3722687"/>
          </a:xfrm>
          <a:prstGeom prst="rect">
            <a:avLst/>
          </a:prstGeom>
          <a:solidFill>
            <a:srgbClr val="FFFFFF"/>
          </a:solidFill>
          <a:ln w="9360">
            <a:solidFill>
              <a:srgbClr val="000000"/>
            </a:solidFill>
            <a:miter lim="800000"/>
            <a:headEnd/>
            <a:tailEnd/>
          </a:ln>
        </p:spPr>
        <p:txBody>
          <a:bodyPr wrap="none" lIns="91449" tIns="45725" rIns="91449" bIns="45725" anchor="ctr"/>
          <a:lstStyle/>
          <a:p>
            <a:pPr>
              <a:lnSpc>
                <a:spcPct val="76000"/>
              </a:lnSpc>
              <a:buClr>
                <a:srgbClr val="000000"/>
              </a:buClr>
              <a:buSzPct val="100000"/>
              <a:buFont typeface="Arial" charset="0"/>
              <a:buNone/>
            </a:pPr>
            <a:endParaRPr lang="pl-PL"/>
          </a:p>
        </p:txBody>
      </p:sp>
      <p:sp>
        <p:nvSpPr>
          <p:cNvPr id="34820" name="Rectangle 2"/>
          <p:cNvSpPr>
            <a:spLocks noGrp="1" noChangeArrowheads="1"/>
          </p:cNvSpPr>
          <p:nvPr>
            <p:ph type="body"/>
          </p:nvPr>
        </p:nvSpPr>
        <p:spPr>
          <a:xfrm>
            <a:off x="679450" y="4714875"/>
            <a:ext cx="5435600" cy="4465638"/>
          </a:xfrm>
          <a:noFill/>
          <a:ln/>
        </p:spPr>
        <p:txBody>
          <a:bodyPr wrap="none" anchor="ctr"/>
          <a:lstStyle/>
          <a:p>
            <a:endParaRPr lang="pl-PL"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011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113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163"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7"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4211"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523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bwMode="auto">
          <a:noFill/>
          <a:ln>
            <a:solidFill>
              <a:srgbClr val="000000"/>
            </a:solidFill>
            <a:miter lim="800000"/>
            <a:headEnd/>
            <a:tailEnd/>
          </a:ln>
        </p:spPr>
      </p:sp>
      <p:sp>
        <p:nvSpPr>
          <p:cNvPr id="96259"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TextEdit="1"/>
          </p:cNvSpPr>
          <p:nvPr>
            <p:ph type="sldImg"/>
          </p:nvPr>
        </p:nvSpPr>
        <p:spPr bwMode="auto">
          <a:noFill/>
          <a:ln>
            <a:solidFill>
              <a:srgbClr val="000000"/>
            </a:solidFill>
            <a:miter lim="800000"/>
            <a:headEnd/>
            <a:tailEnd/>
          </a:ln>
        </p:spPr>
      </p:sp>
      <p:sp>
        <p:nvSpPr>
          <p:cNvPr id="101379"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12"/>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14BEE23-08B0-425E-8E6A-9CA34B660FE1}" type="slidenum">
              <a:rPr lang="en-GB" smtClean="0"/>
              <a:pPr/>
              <a:t>74</a:t>
            </a:fld>
            <a:endParaRPr lang="en-GB" smtClean="0"/>
          </a:p>
        </p:txBody>
      </p:sp>
      <p:sp>
        <p:nvSpPr>
          <p:cNvPr id="99331" name="Text Box 1"/>
          <p:cNvSpPr txBox="1">
            <a:spLocks noChangeArrowheads="1"/>
          </p:cNvSpPr>
          <p:nvPr/>
        </p:nvSpPr>
        <p:spPr bwMode="auto">
          <a:xfrm>
            <a:off x="917575" y="742950"/>
            <a:ext cx="4967288" cy="3724275"/>
          </a:xfrm>
          <a:prstGeom prst="rect">
            <a:avLst/>
          </a:prstGeom>
          <a:solidFill>
            <a:srgbClr val="FFFFFF"/>
          </a:solidFill>
          <a:ln w="9360">
            <a:solidFill>
              <a:srgbClr val="000000"/>
            </a:solidFill>
            <a:miter lim="800000"/>
            <a:headEnd/>
            <a:tailEnd/>
          </a:ln>
        </p:spPr>
        <p:txBody>
          <a:bodyPr wrap="none" lIns="94947" tIns="47474" rIns="94947" bIns="47474" anchor="ctr"/>
          <a:lstStyle/>
          <a:p>
            <a:endParaRPr lang="pl-PL"/>
          </a:p>
        </p:txBody>
      </p:sp>
      <p:sp>
        <p:nvSpPr>
          <p:cNvPr id="99332" name="Rectangle 2"/>
          <p:cNvSpPr>
            <a:spLocks noGrp="1" noChangeArrowheads="1"/>
          </p:cNvSpPr>
          <p:nvPr>
            <p:ph type="body"/>
          </p:nvPr>
        </p:nvSpPr>
        <p:spPr bwMode="auto">
          <a:xfrm>
            <a:off x="679450" y="4716463"/>
            <a:ext cx="5434013" cy="4462462"/>
          </a:xfrm>
          <a:noFill/>
        </p:spPr>
        <p:txBody>
          <a:bodyPr wrap="none" lIns="94958" tIns="47479" rIns="94958" bIns="47479" numCol="1" anchor="ctr" anchorCtr="0" compatLnSpc="1">
            <a:prstTxWarp prst="textNoShape">
              <a:avLst/>
            </a:prstTxWarp>
          </a:bodyPr>
          <a:lstStyle/>
          <a:p>
            <a:pPr eaLnBrk="1" hangingPunct="1">
              <a:spcBef>
                <a:spcPct val="0"/>
              </a:spcBef>
            </a:pPr>
            <a:endParaRPr lang="pl-P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TextEdit="1"/>
          </p:cNvSpPr>
          <p:nvPr>
            <p:ph type="sldImg"/>
          </p:nvPr>
        </p:nvSpPr>
        <p:spPr bwMode="auto">
          <a:noFill/>
          <a:ln>
            <a:solidFill>
              <a:srgbClr val="000000"/>
            </a:solidFill>
            <a:miter lim="800000"/>
            <a:headEnd/>
            <a:tailEnd/>
          </a:ln>
        </p:spPr>
      </p:sp>
      <p:sp>
        <p:nvSpPr>
          <p:cNvPr id="100355"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12"/>
          <p:cNvSpPr txBox="1">
            <a:spLocks noGrp="1" noChangeArrowheads="1"/>
          </p:cNvSpPr>
          <p:nvPr/>
        </p:nvSpPr>
        <p:spPr bwMode="auto">
          <a:xfrm>
            <a:off x="3849688" y="9428163"/>
            <a:ext cx="2946400" cy="496887"/>
          </a:xfrm>
          <a:prstGeom prst="rect">
            <a:avLst/>
          </a:prstGeom>
          <a:noFill/>
          <a:ln w="9525">
            <a:noFill/>
            <a:miter lim="800000"/>
            <a:headEnd/>
            <a:tailEnd/>
          </a:ln>
        </p:spPr>
        <p:txBody>
          <a:bodyPr lIns="93177" tIns="46589" rIns="93177" bIns="46589" anchor="b"/>
          <a:lstStyle/>
          <a:p>
            <a:pPr algn="r"/>
            <a:fld id="{3EEE3B3A-96EB-4C81-9121-41B572D13E0F}" type="slidenum">
              <a:rPr lang="en-GB" sz="1200"/>
              <a:pPr algn="r"/>
              <a:t>76</a:t>
            </a:fld>
            <a:endParaRPr lang="en-GB" sz="1200"/>
          </a:p>
        </p:txBody>
      </p:sp>
      <p:sp>
        <p:nvSpPr>
          <p:cNvPr id="101379" name="Text Box 1"/>
          <p:cNvSpPr txBox="1">
            <a:spLocks noChangeArrowheads="1"/>
          </p:cNvSpPr>
          <p:nvPr/>
        </p:nvSpPr>
        <p:spPr bwMode="auto">
          <a:xfrm>
            <a:off x="917575" y="742950"/>
            <a:ext cx="4967288" cy="3724275"/>
          </a:xfrm>
          <a:prstGeom prst="rect">
            <a:avLst/>
          </a:prstGeom>
          <a:solidFill>
            <a:srgbClr val="FFFFFF"/>
          </a:solidFill>
          <a:ln w="9360">
            <a:solidFill>
              <a:srgbClr val="000000"/>
            </a:solidFill>
            <a:miter lim="800000"/>
            <a:headEnd/>
            <a:tailEnd/>
          </a:ln>
        </p:spPr>
        <p:txBody>
          <a:bodyPr wrap="none" lIns="94947" tIns="47474" rIns="94947" bIns="47474" anchor="ctr"/>
          <a:lstStyle/>
          <a:p>
            <a:endParaRPr lang="pl-PL"/>
          </a:p>
        </p:txBody>
      </p:sp>
      <p:sp>
        <p:nvSpPr>
          <p:cNvPr id="101380" name="Rectangle 2"/>
          <p:cNvSpPr>
            <a:spLocks noGrp="1" noChangeArrowheads="1"/>
          </p:cNvSpPr>
          <p:nvPr>
            <p:ph type="body"/>
          </p:nvPr>
        </p:nvSpPr>
        <p:spPr bwMode="auto">
          <a:xfrm>
            <a:off x="679450" y="4716463"/>
            <a:ext cx="5434013" cy="4462462"/>
          </a:xfrm>
          <a:noFill/>
        </p:spPr>
        <p:txBody>
          <a:bodyPr wrap="none" lIns="94958" tIns="47479" rIns="94958" bIns="47479" numCol="1" anchor="ctr" anchorCtr="0" compatLnSpc="1">
            <a:prstTxWarp prst="textNoShape">
              <a:avLst/>
            </a:prstTxWarp>
          </a:bodyPr>
          <a:lstStyle/>
          <a:p>
            <a:pPr eaLnBrk="1" hangingPunct="1">
              <a:spcBef>
                <a:spcPct val="0"/>
              </a:spcBef>
            </a:pPr>
            <a:endParaRPr lang="pl-P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p:spPr>
      </p:sp>
      <p:sp>
        <p:nvSpPr>
          <p:cNvPr id="77827"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p:spPr>
      </p:sp>
      <p:sp>
        <p:nvSpPr>
          <p:cNvPr id="73731"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p:spPr>
      </p:sp>
      <p:sp>
        <p:nvSpPr>
          <p:cNvPr id="74755"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p:spPr>
      </p:sp>
      <p:sp>
        <p:nvSpPr>
          <p:cNvPr id="75779"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noFill/>
          <a:ln>
            <a:solidFill>
              <a:srgbClr val="000000"/>
            </a:solidFill>
            <a:miter lim="800000"/>
            <a:headEnd/>
            <a:tailEnd/>
          </a:ln>
        </p:spPr>
      </p:sp>
      <p:sp>
        <p:nvSpPr>
          <p:cNvPr id="76803"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p:spPr>
      </p:sp>
      <p:sp>
        <p:nvSpPr>
          <p:cNvPr id="77827"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a:prstGeom prst="rect">
            <a:avLst/>
          </a:prstGeo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p:txBody>
      </p:sp>
      <p:sp>
        <p:nvSpPr>
          <p:cNvPr id="1034" name="Rectangle 10"/>
          <p:cNvSpPr>
            <a:spLocks noChangeArrowheads="1"/>
          </p:cNvSpPr>
          <p:nvPr/>
        </p:nvSpPr>
        <p:spPr bwMode="auto">
          <a:xfrm>
            <a:off x="0" y="6597650"/>
            <a:ext cx="9144000" cy="260350"/>
          </a:xfrm>
          <a:prstGeom prst="rect">
            <a:avLst/>
          </a:prstGeom>
          <a:solidFill>
            <a:srgbClr val="003366"/>
          </a:solidFill>
          <a:ln w="9525">
            <a:noFill/>
            <a:miter lim="800000"/>
            <a:headEnd/>
            <a:tailEnd/>
          </a:ln>
          <a:effectLst/>
        </p:spPr>
        <p:txBody>
          <a:bodyPr wrap="none" anchor="ctr"/>
          <a:lstStyle/>
          <a:p>
            <a:pPr>
              <a:defRPr/>
            </a:pPr>
            <a:endParaRPr lang="pl-PL"/>
          </a:p>
        </p:txBody>
      </p:sp>
      <p:sp>
        <p:nvSpPr>
          <p:cNvPr id="1033" name="Text Box 9"/>
          <p:cNvSpPr txBox="1">
            <a:spLocks noChangeArrowheads="1"/>
          </p:cNvSpPr>
          <p:nvPr/>
        </p:nvSpPr>
        <p:spPr bwMode="auto">
          <a:xfrm>
            <a:off x="0" y="6597650"/>
            <a:ext cx="9144000" cy="274638"/>
          </a:xfrm>
          <a:prstGeom prst="rect">
            <a:avLst/>
          </a:prstGeom>
          <a:noFill/>
          <a:ln w="9525">
            <a:noFill/>
            <a:miter lim="800000"/>
            <a:headEnd/>
            <a:tailEnd/>
          </a:ln>
          <a:effectLst/>
        </p:spPr>
        <p:txBody>
          <a:bodyPr>
            <a:spAutoFit/>
          </a:bodyPr>
          <a:lstStyle/>
          <a:p>
            <a:pPr algn="ctr">
              <a:spcBef>
                <a:spcPct val="50000"/>
              </a:spcBef>
              <a:defRPr/>
            </a:pPr>
            <a:r>
              <a:rPr lang="pl-PL" sz="1200" b="1">
                <a:solidFill>
                  <a:schemeClr val="bg1"/>
                </a:solidFill>
              </a:rPr>
              <a:t>Wojewódzki Urząd Pracy w Szczecinie</a:t>
            </a:r>
          </a:p>
        </p:txBody>
      </p:sp>
      <p:sp>
        <p:nvSpPr>
          <p:cNvPr id="1035" name="Line 11"/>
          <p:cNvSpPr>
            <a:spLocks noChangeShapeType="1"/>
          </p:cNvSpPr>
          <p:nvPr/>
        </p:nvSpPr>
        <p:spPr bwMode="auto">
          <a:xfrm>
            <a:off x="611188" y="1052513"/>
            <a:ext cx="7993062" cy="0"/>
          </a:xfrm>
          <a:prstGeom prst="line">
            <a:avLst/>
          </a:prstGeom>
          <a:noFill/>
          <a:ln w="25400">
            <a:solidFill>
              <a:srgbClr val="24496E"/>
            </a:solidFill>
            <a:round/>
            <a:headEnd/>
            <a:tailEnd/>
          </a:ln>
          <a:effectLst/>
        </p:spPr>
        <p:txBody>
          <a:bodyPr/>
          <a:lstStyle/>
          <a:p>
            <a:pPr>
              <a:defRPr/>
            </a:pPr>
            <a:endParaRPr lang="pl-PL"/>
          </a:p>
        </p:txBody>
      </p:sp>
      <p:pic>
        <p:nvPicPr>
          <p:cNvPr id="1030" name="Picture 14" descr="listownik_PO_KL"/>
          <p:cNvPicPr>
            <a:picLocks noChangeAspect="1" noChangeArrowheads="1"/>
          </p:cNvPicPr>
          <p:nvPr/>
        </p:nvPicPr>
        <p:blipFill>
          <a:blip r:embed="rId13" cstate="print"/>
          <a:srcRect/>
          <a:stretch>
            <a:fillRect/>
          </a:stretch>
        </p:blipFill>
        <p:spPr bwMode="auto">
          <a:xfrm>
            <a:off x="971550" y="149225"/>
            <a:ext cx="7272338" cy="758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pokl.wup.pl/plik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pokl.wup.pl/pliki"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okl.wup.pl/pliki"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www.rownystatus.gov.pl/" TargetMode="External"/><Relationship Id="rId3" Type="http://schemas.openxmlformats.org/officeDocument/2006/relationships/hyperlink" Target="http://www.stat.gov.pl/gus/45_3748_PLK_HTML.htm" TargetMode="External"/><Relationship Id="rId7" Type="http://schemas.openxmlformats.org/officeDocument/2006/relationships/hyperlink" Target="http://bezuprzedzen.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undp.org.pl/pl/index.php" TargetMode="External"/><Relationship Id="rId5" Type="http://schemas.openxmlformats.org/officeDocument/2006/relationships/hyperlink" Target="http://www.stat.gov.pl/cps/rde/xbcr/gus/PUBL_Kobiety_w_Polsce.pdf" TargetMode="External"/><Relationship Id="rId4" Type="http://schemas.openxmlformats.org/officeDocument/2006/relationships/hyperlink" Target="http://www.psz.praca.gov.pl/_files_/publikacje/raport_aktywnosc1.zip"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www.ekonomiaspoleczna.pl/" TargetMode="External"/><Relationship Id="rId2" Type="http://schemas.openxmlformats.org/officeDocument/2006/relationships/hyperlink" Target="http://www.badania.ngo.pl/" TargetMode="External"/><Relationship Id="rId1" Type="http://schemas.openxmlformats.org/officeDocument/2006/relationships/slideLayout" Target="../slideLayouts/slideLayout2.xml"/><Relationship Id="rId4" Type="http://schemas.openxmlformats.org/officeDocument/2006/relationships/hyperlink" Target="http://www.monitoring.rownystatus.gov.pl/"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mailto:pokl@wup.pl"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hyperlink" Target="mailto:poklkoszalin@wup.pl"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mailto:info_szczecin@roefs.pl"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5" Type="http://schemas.openxmlformats.org/officeDocument/2006/relationships/hyperlink" Target="mailto:info_koszalin@roefs.pl" TargetMode="External"/><Relationship Id="rId4" Type="http://schemas.openxmlformats.org/officeDocument/2006/relationships/hyperlink" Target="mailto:pokl@wup.pl" TargetMode="Externa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1"/>
          <p:cNvSpPr>
            <a:spLocks noChangeArrowheads="1"/>
          </p:cNvSpPr>
          <p:nvPr/>
        </p:nvSpPr>
        <p:spPr bwMode="auto">
          <a:xfrm>
            <a:off x="684213" y="1700213"/>
            <a:ext cx="7848600" cy="3970337"/>
          </a:xfrm>
          <a:prstGeom prst="rect">
            <a:avLst/>
          </a:prstGeom>
          <a:noFill/>
          <a:ln w="9525">
            <a:noFill/>
            <a:miter lim="800000"/>
            <a:headEnd/>
            <a:tailEnd/>
          </a:ln>
        </p:spPr>
        <p:txBody>
          <a:bodyPr>
            <a:spAutoFit/>
          </a:bodyPr>
          <a:lstStyle/>
          <a:p>
            <a:pPr algn="ctr"/>
            <a:endParaRPr lang="pl-PL" sz="1600" dirty="0"/>
          </a:p>
          <a:p>
            <a:pPr algn="ctr"/>
            <a:endParaRPr lang="pl-PL" sz="1600" dirty="0"/>
          </a:p>
          <a:p>
            <a:pPr algn="ctr"/>
            <a:endParaRPr lang="pl-PL" sz="1600" dirty="0"/>
          </a:p>
          <a:p>
            <a:pPr algn="ctr"/>
            <a:r>
              <a:rPr lang="pl-PL" sz="3200" b="1" dirty="0"/>
              <a:t>Spotkanie informacyjne</a:t>
            </a:r>
          </a:p>
          <a:p>
            <a:pPr algn="ctr"/>
            <a:endParaRPr lang="pl-PL" sz="1600" dirty="0"/>
          </a:p>
          <a:p>
            <a:pPr algn="ctr"/>
            <a:endParaRPr lang="pl-PL" sz="2000" b="1" dirty="0"/>
          </a:p>
          <a:p>
            <a:pPr algn="ctr"/>
            <a:r>
              <a:rPr lang="pl-PL" sz="2000" b="1" dirty="0"/>
              <a:t>Dokumentacja konkursowa</a:t>
            </a:r>
          </a:p>
          <a:p>
            <a:pPr algn="ctr"/>
            <a:r>
              <a:rPr lang="pl-PL" sz="2000" b="1" dirty="0"/>
              <a:t>Nr </a:t>
            </a:r>
            <a:r>
              <a:rPr lang="pl-PL" sz="2000" b="1" dirty="0" smtClean="0"/>
              <a:t>1/8.1.2/10</a:t>
            </a:r>
            <a:endParaRPr lang="pl-PL" sz="2000" b="1" dirty="0"/>
          </a:p>
          <a:p>
            <a:pPr algn="ctr"/>
            <a:endParaRPr lang="pl-PL" sz="2000" b="1" dirty="0"/>
          </a:p>
          <a:p>
            <a:pPr algn="ctr"/>
            <a:endParaRPr lang="pl-PL" sz="2000" b="1" dirty="0"/>
          </a:p>
          <a:p>
            <a:pPr algn="ctr"/>
            <a:endParaRPr lang="pl-PL" sz="2000" b="1" dirty="0"/>
          </a:p>
          <a:p>
            <a:pPr algn="ctr"/>
            <a:endParaRPr lang="pl-PL" sz="2000" b="1" dirty="0"/>
          </a:p>
          <a:p>
            <a:pPr algn="ctr"/>
            <a:r>
              <a:rPr lang="pl-PL" sz="1600" b="1" dirty="0"/>
              <a:t>Szczecin, </a:t>
            </a:r>
            <a:r>
              <a:rPr lang="pl-PL" sz="1600" b="1" dirty="0" smtClean="0"/>
              <a:t>13 lipca 2010 </a:t>
            </a:r>
            <a:r>
              <a:rPr lang="pl-PL" sz="1600" b="1" dirty="0"/>
              <a:t>r.</a:t>
            </a:r>
            <a:endParaRPr lang="pl-PL" sz="1400" b="1" dirty="0"/>
          </a:p>
        </p:txBody>
      </p:sp>
      <p:sp>
        <p:nvSpPr>
          <p:cNvPr id="2051" name="pole tekstowe 2"/>
          <p:cNvSpPr txBox="1">
            <a:spLocks noChangeArrowheads="1"/>
          </p:cNvSpPr>
          <p:nvPr/>
        </p:nvSpPr>
        <p:spPr bwMode="auto">
          <a:xfrm>
            <a:off x="214313" y="5857875"/>
            <a:ext cx="8715375" cy="523875"/>
          </a:xfrm>
          <a:prstGeom prst="rect">
            <a:avLst/>
          </a:prstGeom>
          <a:noFill/>
          <a:ln w="9525">
            <a:noFill/>
            <a:miter lim="800000"/>
            <a:headEnd/>
            <a:tailEnd/>
          </a:ln>
        </p:spPr>
        <p:txBody>
          <a:bodyPr>
            <a:spAutoFit/>
          </a:bodyPr>
          <a:lstStyle/>
          <a:p>
            <a:pPr algn="ctr"/>
            <a:r>
              <a:rPr lang="pl-PL" sz="1400"/>
              <a:t>Spotkanie współfinansowane ze środków Unii Europejskiej – Europejskiego Funduszu Społecznego            w ramach Pomocy Technicznej Programu Operacyjnego Kapitał Ludzki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zawartości 2"/>
          <p:cNvSpPr>
            <a:spLocks noGrp="1"/>
          </p:cNvSpPr>
          <p:nvPr>
            <p:ph idx="1"/>
          </p:nvPr>
        </p:nvSpPr>
        <p:spPr>
          <a:xfrm>
            <a:off x="642938" y="1052513"/>
            <a:ext cx="7929562" cy="5019675"/>
          </a:xfrm>
        </p:spPr>
        <p:txBody>
          <a:bodyPr/>
          <a:lstStyle/>
          <a:p>
            <a:pPr algn="just">
              <a:buFontTx/>
              <a:buNone/>
              <a:defRPr/>
            </a:pPr>
            <a:endParaRPr lang="pl-PL" sz="1400" b="1" dirty="0" smtClean="0">
              <a:latin typeface="+mj-lt"/>
              <a:cs typeface="Arial" pitchFamily="34" charset="0"/>
            </a:endParaRPr>
          </a:p>
          <a:p>
            <a:pPr algn="just">
              <a:buFontTx/>
              <a:buNone/>
              <a:defRPr/>
            </a:pPr>
            <a:r>
              <a:rPr lang="pl-PL" sz="1400" b="1" u="sng" dirty="0" smtClean="0">
                <a:solidFill>
                  <a:srgbClr val="FF0000"/>
                </a:solidFill>
                <a:latin typeface="+mj-lt"/>
                <a:cs typeface="Arial" pitchFamily="34" charset="0"/>
              </a:rPr>
              <a:t>Wymagania odnośnie grupy docelowej</a:t>
            </a:r>
          </a:p>
          <a:p>
            <a:pPr algn="just">
              <a:buFontTx/>
              <a:buNone/>
              <a:defRPr/>
            </a:pPr>
            <a:endParaRPr lang="pl-PL" sz="1400" b="1" i="1" u="sng" dirty="0" smtClean="0">
              <a:solidFill>
                <a:srgbClr val="FF0000"/>
              </a:solidFill>
              <a:latin typeface="+mj-lt"/>
              <a:cs typeface="Arial" pitchFamily="34" charset="0"/>
            </a:endParaRPr>
          </a:p>
          <a:p>
            <a:pPr algn="just">
              <a:buFontTx/>
              <a:buNone/>
              <a:defRPr/>
            </a:pPr>
            <a:r>
              <a:rPr lang="pl-PL" sz="1400" b="1" dirty="0" smtClean="0">
                <a:latin typeface="+mj-lt"/>
                <a:cs typeface="Arial" pitchFamily="34" charset="0"/>
              </a:rPr>
              <a:t>Projekty muszą być skierowane bezpośrednio do następujących grup odbiorców:</a:t>
            </a:r>
          </a:p>
          <a:p>
            <a:pPr algn="just"/>
            <a:endParaRPr lang="pl-PL" sz="1400" b="1" dirty="0" smtClean="0"/>
          </a:p>
          <a:p>
            <a:pPr algn="just"/>
            <a:r>
              <a:rPr lang="pl-PL" sz="1400" dirty="0" smtClean="0"/>
              <a:t>pracodawcy i pracownicy pracodawców przechodzących procesy adaptacyjne modernizacyjne;</a:t>
            </a:r>
          </a:p>
          <a:p>
            <a:pPr algn="just"/>
            <a:r>
              <a:rPr lang="pl-PL" sz="1400" dirty="0" smtClean="0"/>
              <a:t>przedsiębiorcy;</a:t>
            </a:r>
          </a:p>
          <a:p>
            <a:pPr algn="just"/>
            <a:r>
              <a:rPr lang="pl-PL" sz="1400" dirty="0" smtClean="0"/>
              <a:t>osoby, które utraciły pracę z przyczyn dotyczących zakładu pracy w okresie nie dłuższym niż </a:t>
            </a:r>
            <a:br>
              <a:rPr lang="pl-PL" sz="1400" dirty="0" smtClean="0"/>
            </a:br>
            <a:r>
              <a:rPr lang="pl-PL" sz="1400" dirty="0" smtClean="0"/>
              <a:t>6 miesięcy przed dniem przystąpienia do projektu;</a:t>
            </a:r>
          </a:p>
          <a:p>
            <a:pPr algn="just"/>
            <a:r>
              <a:rPr lang="pl-PL" sz="1400" dirty="0" smtClean="0"/>
              <a:t>partnerzy społeczni (organizacje pracodawców i związki zawodowe);</a:t>
            </a:r>
          </a:p>
          <a:p>
            <a:pPr algn="just"/>
            <a:r>
              <a:rPr lang="pl-PL" sz="1400" dirty="0" smtClean="0"/>
              <a:t>osoby odchodzące z rolnictwa lub rybołówstwa (rybactwa);</a:t>
            </a:r>
          </a:p>
          <a:p>
            <a:pPr algn="just"/>
            <a:r>
              <a:rPr lang="pl-PL" sz="1400" dirty="0" smtClean="0"/>
              <a:t>samorządy gospodarcze i zawodowe;</a:t>
            </a:r>
          </a:p>
          <a:p>
            <a:pPr algn="just"/>
            <a:r>
              <a:rPr lang="pl-PL" sz="1400" dirty="0" smtClean="0"/>
              <a:t>jednostki samorządu terytorialnego;</a:t>
            </a:r>
          </a:p>
          <a:p>
            <a:pPr algn="just"/>
            <a:r>
              <a:rPr lang="pl-PL" sz="1400" dirty="0" smtClean="0"/>
              <a:t>instytucje rynku pracy;</a:t>
            </a:r>
          </a:p>
          <a:p>
            <a:pPr algn="just"/>
            <a:r>
              <a:rPr lang="pl-PL" sz="1400" dirty="0" smtClean="0"/>
              <a:t>społeczność lokalna;</a:t>
            </a:r>
          </a:p>
          <a:p>
            <a:pPr algn="just"/>
            <a:r>
              <a:rPr lang="pl-PL" sz="1400" dirty="0" smtClean="0"/>
              <a:t>organizacje pozarządowe.</a:t>
            </a:r>
            <a:endParaRPr lang="pl-PL" sz="1400" dirty="0" smtClean="0">
              <a:latin typeface="+mj-lt"/>
            </a:endParaRPr>
          </a:p>
        </p:txBody>
      </p:sp>
      <p:sp>
        <p:nvSpPr>
          <p:cNvPr id="9219" name="Prostokąt 3"/>
          <p:cNvSpPr>
            <a:spLocks noChangeArrowheads="1"/>
          </p:cNvSpPr>
          <p:nvPr/>
        </p:nvSpPr>
        <p:spPr bwMode="auto">
          <a:xfrm>
            <a:off x="928688" y="1060450"/>
            <a:ext cx="8215312" cy="366713"/>
          </a:xfrm>
          <a:prstGeom prst="rect">
            <a:avLst/>
          </a:prstGeom>
          <a:noFill/>
          <a:ln w="9525">
            <a:noFill/>
            <a:miter lim="800000"/>
            <a:headEnd/>
            <a:tailEnd/>
          </a:ln>
        </p:spPr>
        <p:txBody>
          <a:bodyPr>
            <a:spAutoFit/>
          </a:bodyPr>
          <a:lstStyle/>
          <a:p>
            <a:pPr marL="1079500" indent="-266700"/>
            <a:r>
              <a:rPr lang="pl-PL" b="1"/>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FontTx/>
              <a:buNone/>
              <a:defRPr/>
            </a:pPr>
            <a:r>
              <a:rPr lang="pl-PL" sz="1400" b="1" dirty="0" smtClean="0">
                <a:solidFill>
                  <a:srgbClr val="FF0000"/>
                </a:solidFill>
                <a:latin typeface="+mj-lt"/>
              </a:rPr>
              <a:t>Podmioty uprawnione do ubiegania się o dofinansowanie projektu:</a:t>
            </a:r>
          </a:p>
          <a:p>
            <a:pPr>
              <a:buFontTx/>
              <a:buNone/>
              <a:defRPr/>
            </a:pPr>
            <a:endParaRPr lang="pl-PL" sz="1400" dirty="0" smtClean="0"/>
          </a:p>
          <a:p>
            <a:pPr algn="just">
              <a:buFontTx/>
              <a:buNone/>
              <a:defRPr/>
            </a:pPr>
            <a:r>
              <a:rPr lang="pl-PL" sz="1400" dirty="0" smtClean="0">
                <a:latin typeface="+mj-lt"/>
              </a:rPr>
              <a:t>O dofinansowanie projektu mogą ubiegać się: </a:t>
            </a:r>
          </a:p>
          <a:p>
            <a:pPr algn="just">
              <a:buFontTx/>
              <a:buNone/>
              <a:defRPr/>
            </a:pPr>
            <a:endParaRPr lang="pl-PL" sz="1400" dirty="0" smtClean="0"/>
          </a:p>
          <a:p>
            <a:r>
              <a:rPr lang="pl-PL" sz="1400" dirty="0" smtClean="0"/>
              <a:t>wszystkie podmioty z wyłączeniem osób fizycznych (nie dotyczy osób prowadzących działalność gospodarczą lub oświatową na podstawie przepisów odrębnych)</a:t>
            </a:r>
            <a:endParaRPr lang="pl-PL"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p:cNvSpPr>
            <a:spLocks noGrp="1"/>
          </p:cNvSpPr>
          <p:nvPr>
            <p:ph idx="1"/>
          </p:nvPr>
        </p:nvSpPr>
        <p:spPr>
          <a:xfrm>
            <a:off x="428625" y="1143000"/>
            <a:ext cx="8229600" cy="4954588"/>
          </a:xfrm>
        </p:spPr>
        <p:txBody>
          <a:bodyPr/>
          <a:lstStyle/>
          <a:p>
            <a:pPr algn="just">
              <a:buFontTx/>
              <a:buNone/>
              <a:defRPr/>
            </a:pPr>
            <a:r>
              <a:rPr lang="pl-PL" sz="1400" b="1" dirty="0" smtClean="0">
                <a:latin typeface="+mj-lt"/>
                <a:cs typeface="Arial" charset="0"/>
              </a:rPr>
              <a:t>Szczegółowe </a:t>
            </a:r>
            <a:r>
              <a:rPr lang="pl-PL" sz="1400" b="1" dirty="0" smtClean="0">
                <a:solidFill>
                  <a:srgbClr val="FF0000"/>
                </a:solidFill>
                <a:latin typeface="+mj-lt"/>
                <a:cs typeface="Arial" charset="0"/>
              </a:rPr>
              <a:t>kryteria dostępu </a:t>
            </a:r>
            <a:r>
              <a:rPr lang="pl-PL" sz="1400" b="1" dirty="0" smtClean="0">
                <a:latin typeface="+mj-lt"/>
                <a:cs typeface="Arial" charset="0"/>
              </a:rPr>
              <a:t>(</a:t>
            </a:r>
            <a:r>
              <a:rPr lang="pl-PL" sz="1400" b="1" u="sng" dirty="0" smtClean="0">
                <a:latin typeface="+mj-lt"/>
                <a:cs typeface="Arial" charset="0"/>
              </a:rPr>
              <a:t>kryterium obligatoryjne</a:t>
            </a:r>
            <a:r>
              <a:rPr lang="pl-PL" sz="1400" b="1" dirty="0" smtClean="0">
                <a:latin typeface="+mj-lt"/>
                <a:cs typeface="Arial" charset="0"/>
              </a:rPr>
              <a:t>):</a:t>
            </a:r>
          </a:p>
          <a:p>
            <a:pPr algn="just">
              <a:buFontTx/>
              <a:buNone/>
              <a:defRPr/>
            </a:pPr>
            <a:endParaRPr lang="pl-PL" sz="1400" dirty="0" smtClean="0">
              <a:latin typeface="+mj-lt"/>
              <a:cs typeface="Arial" charset="0"/>
            </a:endParaRPr>
          </a:p>
          <a:p>
            <a:pPr algn="just">
              <a:buNone/>
            </a:pPr>
            <a:endParaRPr lang="pl-PL" sz="1400" b="1" dirty="0" smtClean="0">
              <a:latin typeface="+mj-lt"/>
            </a:endParaRPr>
          </a:p>
          <a:p>
            <a:pPr algn="just">
              <a:buNone/>
            </a:pPr>
            <a:endParaRPr lang="pl-PL" sz="1400" b="1" dirty="0" smtClean="0">
              <a:latin typeface="+mj-lt"/>
            </a:endParaRPr>
          </a:p>
          <a:p>
            <a:pPr algn="just">
              <a:buAutoNum type="arabicPeriod"/>
            </a:pPr>
            <a:r>
              <a:rPr lang="pl-PL" sz="1400" b="1" dirty="0" smtClean="0">
                <a:latin typeface="+mj-lt"/>
              </a:rPr>
              <a:t>Maksymalny okres realizacji projektu: do 31 grudnia 2011 roku. </a:t>
            </a:r>
          </a:p>
          <a:p>
            <a:pPr algn="just">
              <a:buNone/>
            </a:pPr>
            <a:r>
              <a:rPr lang="pl-PL" sz="1400" b="1" i="1" dirty="0" smtClean="0">
                <a:latin typeface="+mj-lt"/>
              </a:rPr>
              <a:t>	(stosuje się do wszystkich typów projektów);</a:t>
            </a:r>
          </a:p>
          <a:p>
            <a:pPr algn="just">
              <a:buNone/>
            </a:pPr>
            <a:r>
              <a:rPr lang="pl-PL" sz="1400" b="1" dirty="0" smtClean="0">
                <a:solidFill>
                  <a:srgbClr val="FF0000"/>
                </a:solidFill>
                <a:latin typeface="+mj-lt"/>
              </a:rPr>
              <a:t>Jak spełnić?</a:t>
            </a:r>
          </a:p>
          <a:p>
            <a:pPr algn="just">
              <a:buNone/>
            </a:pPr>
            <a:r>
              <a:rPr lang="pl-PL" sz="1400" dirty="0" smtClean="0">
                <a:latin typeface="+mj-lt"/>
              </a:rPr>
              <a:t>W punkcie 1.8 wniosku należy wskazać właściwy okres realizacji, tj. nie dłuższy niż31 grudnia 2011 </a:t>
            </a:r>
            <a:r>
              <a:rPr lang="pl-PL" sz="1400" dirty="0" smtClean="0">
                <a:latin typeface="+mj-lt"/>
              </a:rPr>
              <a:t>r.</a:t>
            </a:r>
            <a:endParaRPr lang="pl-PL" sz="1400" b="1" dirty="0" smtClean="0">
              <a:latin typeface="+mj-lt"/>
            </a:endParaRPr>
          </a:p>
          <a:p>
            <a:pPr algn="just">
              <a:buNone/>
            </a:pPr>
            <a:endParaRPr lang="pl-PL" sz="1400" b="1" dirty="0" smtClean="0">
              <a:latin typeface="+mj-lt"/>
            </a:endParaRPr>
          </a:p>
          <a:p>
            <a:pPr algn="just">
              <a:buNone/>
            </a:pPr>
            <a:r>
              <a:rPr lang="pl-PL" sz="1400" b="1" dirty="0" smtClean="0">
                <a:latin typeface="+mj-lt"/>
              </a:rPr>
              <a:t>2. 	Minimalna wartość projektu wynosi 200 tysięcy zł. </a:t>
            </a:r>
            <a:endParaRPr lang="pl-PL" sz="1400" b="1" dirty="0" smtClean="0">
              <a:solidFill>
                <a:srgbClr val="FF0000"/>
              </a:solidFill>
              <a:latin typeface="+mj-lt"/>
            </a:endParaRPr>
          </a:p>
          <a:p>
            <a:pPr algn="just">
              <a:buNone/>
            </a:pPr>
            <a:r>
              <a:rPr lang="pl-PL" sz="1400" b="1" dirty="0" smtClean="0">
                <a:solidFill>
                  <a:srgbClr val="FF0000"/>
                </a:solidFill>
                <a:latin typeface="+mj-lt"/>
              </a:rPr>
              <a:t>Jak spełnić?</a:t>
            </a:r>
            <a:r>
              <a:rPr lang="pl-PL" sz="1400" b="1" dirty="0" smtClean="0">
                <a:latin typeface="+mj-lt"/>
              </a:rPr>
              <a:t> </a:t>
            </a:r>
          </a:p>
          <a:p>
            <a:pPr algn="just">
              <a:buNone/>
            </a:pPr>
            <a:r>
              <a:rPr lang="pl-PL" sz="1400" dirty="0" smtClean="0">
                <a:latin typeface="+mj-lt"/>
              </a:rPr>
              <a:t>W części IV wniosku </a:t>
            </a:r>
            <a:r>
              <a:rPr lang="pl-PL" sz="1400" i="1" dirty="0" smtClean="0">
                <a:latin typeface="+mj-lt"/>
              </a:rPr>
              <a:t>Budżet projektu musi widnieć kwota nie mniejsza niż 200 tys. zł.</a:t>
            </a:r>
            <a:endParaRPr lang="pl-PL" sz="1400" b="1" i="1" dirty="0" smtClean="0">
              <a:latin typeface="+mj-lt"/>
            </a:endParaRPr>
          </a:p>
          <a:p>
            <a:pPr algn="just">
              <a:buNone/>
            </a:pPr>
            <a:r>
              <a:rPr lang="pl-PL" sz="1400" b="1" i="1" dirty="0" smtClean="0">
                <a:latin typeface="+mj-lt"/>
              </a:rPr>
              <a:t>(stosuje się do wszystkich typów projektów);</a:t>
            </a:r>
            <a:endParaRPr lang="pl-PL" sz="1400" b="1" dirty="0" smtClean="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43000"/>
            <a:ext cx="8229600" cy="4983163"/>
          </a:xfrm>
        </p:spPr>
        <p:txBody>
          <a:bodyPr/>
          <a:lstStyle/>
          <a:p>
            <a:pPr algn="just">
              <a:buFontTx/>
              <a:buNone/>
              <a:defRPr/>
            </a:pPr>
            <a:r>
              <a:rPr lang="pl-PL" sz="1400" b="1" dirty="0" smtClean="0">
                <a:latin typeface="+mj-lt"/>
              </a:rPr>
              <a:t>Szczegółowe </a:t>
            </a:r>
            <a:r>
              <a:rPr lang="pl-PL" sz="1400" b="1" dirty="0" smtClean="0">
                <a:solidFill>
                  <a:srgbClr val="FF0000"/>
                </a:solidFill>
                <a:latin typeface="+mj-lt"/>
              </a:rPr>
              <a:t>kryteria dostępu </a:t>
            </a:r>
            <a:r>
              <a:rPr lang="pl-PL" sz="1400" b="1" dirty="0" smtClean="0">
                <a:latin typeface="+mj-lt"/>
              </a:rPr>
              <a:t>(</a:t>
            </a:r>
            <a:r>
              <a:rPr lang="pl-PL" sz="1400" b="1" u="sng" dirty="0" smtClean="0">
                <a:latin typeface="+mj-lt"/>
              </a:rPr>
              <a:t>kryterium obligatoryjne</a:t>
            </a:r>
            <a:r>
              <a:rPr lang="pl-PL" sz="1400" b="1" dirty="0" smtClean="0">
                <a:latin typeface="+mj-lt"/>
              </a:rPr>
              <a:t>):</a:t>
            </a:r>
          </a:p>
          <a:p>
            <a:pPr algn="just">
              <a:buFontTx/>
              <a:buNone/>
              <a:defRPr/>
            </a:pPr>
            <a:endParaRPr lang="pl-PL" sz="1400" dirty="0" smtClean="0">
              <a:latin typeface="+mj-lt"/>
            </a:endParaRPr>
          </a:p>
          <a:p>
            <a:pPr algn="just">
              <a:buNone/>
              <a:defRPr/>
            </a:pPr>
            <a:r>
              <a:rPr lang="pl-PL" sz="1400" dirty="0" smtClean="0">
                <a:latin typeface="+mj-lt"/>
              </a:rPr>
              <a:t>3. 	Beneficjent w okresie realizacji projektu prowadzi biuro projektu na terenie województwa zachodniopomorskiego, z dostępną pełną dokumentacją wdrażanego projektu (dokumentacja </a:t>
            </a:r>
            <a:br>
              <a:rPr lang="pl-PL" sz="1400" dirty="0" smtClean="0">
                <a:latin typeface="+mj-lt"/>
              </a:rPr>
            </a:br>
            <a:r>
              <a:rPr lang="pl-PL" sz="1400" dirty="0" smtClean="0">
                <a:latin typeface="+mj-lt"/>
              </a:rPr>
              <a:t>ta powinna dotyczyć dokumentów merytorycznych i finansowych związanych z realizowanym wsparciem) oraz z kluczowym personelem realizującym projekt (personel zarządzający projektem wskazany we wniosku). Dotyczy to również przechowywania dokumentacji projektu </a:t>
            </a:r>
            <a:br>
              <a:rPr lang="pl-PL" sz="1400" dirty="0" smtClean="0">
                <a:latin typeface="+mj-lt"/>
              </a:rPr>
            </a:br>
            <a:r>
              <a:rPr lang="pl-PL" sz="1400" dirty="0" smtClean="0">
                <a:latin typeface="+mj-lt"/>
              </a:rPr>
              <a:t>po zakończeniu jego realizacji. </a:t>
            </a:r>
          </a:p>
          <a:p>
            <a:pPr algn="just"/>
            <a:endParaRPr lang="pl-PL" sz="1400" dirty="0" smtClean="0">
              <a:latin typeface="+mj-lt"/>
            </a:endParaRPr>
          </a:p>
          <a:p>
            <a:pPr algn="just">
              <a:buNone/>
            </a:pPr>
            <a:r>
              <a:rPr lang="pl-PL" sz="1400" b="1" dirty="0" smtClean="0">
                <a:solidFill>
                  <a:srgbClr val="FF0000"/>
                </a:solidFill>
                <a:latin typeface="+mj-lt"/>
              </a:rPr>
              <a:t>	Jak spełnić? </a:t>
            </a:r>
          </a:p>
          <a:p>
            <a:pPr marL="354013" indent="-354013" algn="just"/>
            <a:r>
              <a:rPr lang="pl-PL" sz="1400" dirty="0" smtClean="0">
                <a:latin typeface="+mj-lt"/>
              </a:rPr>
              <a:t>W punkcie 3.5 wniosku projektodawca musi jasno zadeklarować, że w okresie realizacji projektu            będzie prowadził biuro na terenie województwa, w którym będzie dostępna pełna dokumentacja projektu (również po jego zakończeniu) oraz będzie pracował kluczowy personel realizujący projekt. </a:t>
            </a:r>
          </a:p>
          <a:p>
            <a:pPr marL="354013" indent="-354013" algn="just"/>
            <a:r>
              <a:rPr lang="pl-PL" sz="1400" dirty="0" smtClean="0">
                <a:latin typeface="+mj-lt"/>
              </a:rPr>
              <a:t>Jeśli projektodawca posiada siedzibę na terenie województwa zachodniopomorskiego (wskazaną </a:t>
            </a:r>
            <a:br>
              <a:rPr lang="pl-PL" sz="1400" dirty="0" smtClean="0">
                <a:latin typeface="+mj-lt"/>
              </a:rPr>
            </a:br>
            <a:r>
              <a:rPr lang="pl-PL" sz="1400" dirty="0" smtClean="0">
                <a:latin typeface="+mj-lt"/>
              </a:rPr>
              <a:t>w punkcie 2.5 wniosku), to jest to wystarczające dla spełnienia kryterium. 	</a:t>
            </a:r>
          </a:p>
          <a:p>
            <a:pPr algn="just">
              <a:buFontTx/>
              <a:buAutoNum type="arabicPeriod" startAt="4"/>
              <a:defRPr/>
            </a:pPr>
            <a:endParaRPr lang="pl-PL" sz="1400" dirty="0" smtClean="0">
              <a:latin typeface="+mj-lt"/>
            </a:endParaRPr>
          </a:p>
          <a:p>
            <a:pPr algn="just">
              <a:buFontTx/>
              <a:buNone/>
              <a:defRPr/>
            </a:pPr>
            <a:endParaRPr lang="pl-PL" sz="1400" dirty="0" smtClean="0">
              <a:latin typeface="+mj-lt"/>
            </a:endParaRPr>
          </a:p>
          <a:p>
            <a:pPr algn="just">
              <a:buFontTx/>
              <a:buNone/>
              <a:defRPr/>
            </a:pPr>
            <a:endParaRPr lang="pl-PL" sz="1400" dirty="0" smtClean="0">
              <a:latin typeface="+mj-lt"/>
            </a:endParaRPr>
          </a:p>
          <a:p>
            <a:pPr algn="just">
              <a:defRPr/>
            </a:pPr>
            <a:endParaRPr lang="pl-PL"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lstStyle/>
          <a:p>
            <a:pPr>
              <a:buNone/>
            </a:pPr>
            <a:r>
              <a:rPr lang="pl-PL" sz="1400" b="1" dirty="0" smtClean="0"/>
              <a:t>Szczegółowe </a:t>
            </a:r>
            <a:r>
              <a:rPr lang="pl-PL" sz="1400" b="1" dirty="0" smtClean="0">
                <a:solidFill>
                  <a:srgbClr val="FF0000"/>
                </a:solidFill>
              </a:rPr>
              <a:t>kryteria dostępu </a:t>
            </a:r>
            <a:r>
              <a:rPr lang="pl-PL" sz="1400" b="1" dirty="0" smtClean="0"/>
              <a:t>(</a:t>
            </a:r>
            <a:r>
              <a:rPr lang="pl-PL" sz="1400" b="1" u="sng" dirty="0" smtClean="0"/>
              <a:t>kryterium obligatoryjne</a:t>
            </a:r>
            <a:r>
              <a:rPr lang="pl-PL" sz="1400" b="1" dirty="0" smtClean="0"/>
              <a:t>):</a:t>
            </a:r>
          </a:p>
          <a:p>
            <a:pPr>
              <a:buAutoNum type="arabicPeriod" startAt="4"/>
            </a:pPr>
            <a:endParaRPr lang="pl-PL" sz="1400" dirty="0" smtClean="0"/>
          </a:p>
          <a:p>
            <a:pPr>
              <a:buAutoNum type="arabicPeriod" startAt="4"/>
            </a:pPr>
            <a:endParaRPr lang="pl-PL" sz="1400" dirty="0" smtClean="0"/>
          </a:p>
          <a:p>
            <a:pPr>
              <a:buAutoNum type="arabicPeriod" startAt="4"/>
            </a:pPr>
            <a:r>
              <a:rPr lang="pl-PL" sz="1400" dirty="0" smtClean="0"/>
              <a:t>Projekt oprócz zawiązania współpracy przewiduje zagwarantowanie możliwości stałej wymiany informacji pomiędzy podmiotami zaangażowanymi w realizację projektu </a:t>
            </a:r>
          </a:p>
          <a:p>
            <a:pPr>
              <a:buNone/>
            </a:pPr>
            <a:r>
              <a:rPr lang="pl-PL" sz="1400" b="1" dirty="0" smtClean="0"/>
              <a:t>	(Stosuje się do typu projektu nr 1).</a:t>
            </a:r>
            <a:endParaRPr lang="pl-PL" sz="1400" b="1" dirty="0" smtClean="0">
              <a:solidFill>
                <a:srgbClr val="FF0000"/>
              </a:solidFill>
              <a:latin typeface="+mj-lt"/>
              <a:cs typeface="Arial" pitchFamily="34" charset="0"/>
            </a:endParaRPr>
          </a:p>
          <a:p>
            <a:pPr algn="just">
              <a:buNone/>
              <a:defRPr/>
            </a:pPr>
            <a:endParaRPr lang="pl-PL" sz="1400" b="1" dirty="0" smtClean="0">
              <a:solidFill>
                <a:srgbClr val="FF0000"/>
              </a:solidFill>
              <a:latin typeface="+mj-lt"/>
              <a:cs typeface="Arial" pitchFamily="34" charset="0"/>
            </a:endParaRPr>
          </a:p>
          <a:p>
            <a:pPr algn="just">
              <a:buNone/>
              <a:defRPr/>
            </a:pPr>
            <a:endParaRPr lang="pl-PL" sz="1400" b="1" dirty="0" smtClean="0">
              <a:solidFill>
                <a:srgbClr val="FF0000"/>
              </a:solidFill>
              <a:latin typeface="+mj-lt"/>
              <a:cs typeface="Arial" pitchFamily="34" charset="0"/>
            </a:endParaRPr>
          </a:p>
          <a:p>
            <a:pPr algn="just">
              <a:buNone/>
              <a:defRPr/>
            </a:pPr>
            <a:r>
              <a:rPr lang="pl-PL" sz="1400" b="1" dirty="0" smtClean="0">
                <a:solidFill>
                  <a:srgbClr val="FF0000"/>
                </a:solidFill>
                <a:latin typeface="+mj-lt"/>
                <a:cs typeface="Arial" pitchFamily="34" charset="0"/>
              </a:rPr>
              <a:t>	Jak spełnić?</a:t>
            </a:r>
          </a:p>
          <a:p>
            <a:r>
              <a:rPr lang="pl-PL" sz="1400" dirty="0" smtClean="0"/>
              <a:t>Informacje pozwalające na weryfikację kryterium należy zamieścić w częściach 3.3 oraz 3.4 wniosku;</a:t>
            </a:r>
          </a:p>
          <a:p>
            <a:pPr algn="just"/>
            <a:r>
              <a:rPr lang="pl-PL" sz="1400" dirty="0" smtClean="0"/>
              <a:t>wnioskodawca powinien opisać, jakie konkretne działania podejmie w celu umożliwienia stałej, regularnej komunikacji pomiędzy podmiotami zaangażowanymi w utworzenie partnerstwa. Wnioskodawca ma wykazać, że realizacja projektu nie zakończy się wyłącznie na powołaniu  partnerstwa, ale będzie prowadzona jego aktywna działalność, zmierzająca do osiągnięcia  założonych celów związanych wypracowaniem i wdrażaniem strategii zarządzania zmianą gospodarczą.</a:t>
            </a:r>
            <a:endParaRPr lang="pl-PL" sz="1400"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1340768"/>
            <a:ext cx="8686800" cy="4785395"/>
          </a:xfrm>
        </p:spPr>
        <p:txBody>
          <a:bodyPr/>
          <a:lstStyle/>
          <a:p>
            <a:pPr algn="just">
              <a:buNone/>
            </a:pPr>
            <a:r>
              <a:rPr lang="pl-PL" sz="1400" b="1" dirty="0" smtClean="0">
                <a:latin typeface="+mj-lt"/>
              </a:rPr>
              <a:t>Szczegółowe </a:t>
            </a:r>
            <a:r>
              <a:rPr lang="pl-PL" sz="1400" b="1" dirty="0" smtClean="0">
                <a:solidFill>
                  <a:srgbClr val="FF0000"/>
                </a:solidFill>
                <a:latin typeface="+mj-lt"/>
              </a:rPr>
              <a:t>kryteria dostępu </a:t>
            </a:r>
            <a:r>
              <a:rPr lang="pl-PL" sz="1400" b="1" dirty="0" smtClean="0">
                <a:latin typeface="+mj-lt"/>
              </a:rPr>
              <a:t>(kryterium obligatoryjne):</a:t>
            </a:r>
          </a:p>
          <a:p>
            <a:pPr algn="just">
              <a:buNone/>
            </a:pPr>
            <a:endParaRPr lang="pl-PL" sz="1400" dirty="0" smtClean="0">
              <a:latin typeface="+mj-lt"/>
            </a:endParaRPr>
          </a:p>
          <a:p>
            <a:pPr algn="just">
              <a:buNone/>
            </a:pPr>
            <a:r>
              <a:rPr lang="pl-PL" sz="1400" dirty="0" smtClean="0">
                <a:latin typeface="+mj-lt"/>
              </a:rPr>
              <a:t>5. 	W zależności od wyboru grupy docelowej objętej wsparciem w ramach projektu,  wybranej z katalogu określonego dla Poddziałania 8.1.2 w </a:t>
            </a:r>
            <a:r>
              <a:rPr lang="pl-PL" sz="1400" dirty="0" err="1" smtClean="0">
                <a:latin typeface="+mj-lt"/>
              </a:rPr>
              <a:t>SzOP</a:t>
            </a:r>
            <a:r>
              <a:rPr lang="pl-PL" sz="1400" dirty="0" smtClean="0">
                <a:latin typeface="+mj-lt"/>
              </a:rPr>
              <a:t>  POKL, w przypadku kierowania wsparcia do osób </a:t>
            </a:r>
            <a:br>
              <a:rPr lang="pl-PL" sz="1400" dirty="0" smtClean="0">
                <a:latin typeface="+mj-lt"/>
              </a:rPr>
            </a:br>
            <a:r>
              <a:rPr lang="pl-PL" sz="1400" dirty="0" smtClean="0">
                <a:latin typeface="+mj-lt"/>
              </a:rPr>
              <a:t>we wniosku wskazano na fakt ich zamieszkania w  województwie zachodniopomorskim (w rozumieniu Kodeksu Cywilnego), a w przypadku podmiotów na prowadzenie działalności na terenie woj. zachodniopomorskiego.</a:t>
            </a:r>
          </a:p>
          <a:p>
            <a:pPr algn="just">
              <a:buNone/>
            </a:pPr>
            <a:r>
              <a:rPr lang="pl-PL" sz="1400" dirty="0" smtClean="0">
                <a:latin typeface="+mj-lt"/>
              </a:rPr>
              <a:t>	Kryterium uznaje się za spełnione również w przypadku objęcia wsparciem pracowników wyodrębnionej organizacyjnie części przedsiębiorstwa (krajowego lub zagranicznego) funkcjonującej na terenie województwa zachodniopomorskiego (filia, oddział, zakład).</a:t>
            </a:r>
          </a:p>
          <a:p>
            <a:pPr algn="just">
              <a:buNone/>
            </a:pPr>
            <a:r>
              <a:rPr lang="pl-PL" sz="1400" dirty="0" smtClean="0">
                <a:latin typeface="+mj-lt"/>
              </a:rPr>
              <a:t> 	</a:t>
            </a:r>
            <a:r>
              <a:rPr lang="pl-PL" sz="1400" b="1" dirty="0" smtClean="0">
                <a:latin typeface="+mj-lt"/>
              </a:rPr>
              <a:t>Stosuje się do wszystkich typów projektów.</a:t>
            </a:r>
          </a:p>
          <a:p>
            <a:pPr algn="just">
              <a:buNone/>
            </a:pPr>
            <a:r>
              <a:rPr lang="pl-PL" sz="1400" b="1" dirty="0" smtClean="0">
                <a:solidFill>
                  <a:srgbClr val="FF0000"/>
                </a:solidFill>
                <a:latin typeface="+mj-lt"/>
              </a:rPr>
              <a:t>	Jak spełnić? </a:t>
            </a:r>
          </a:p>
          <a:p>
            <a:pPr marL="268288" indent="-268288" algn="just"/>
            <a:r>
              <a:rPr lang="pl-PL" sz="1400" dirty="0" smtClean="0">
                <a:latin typeface="+mj-lt"/>
              </a:rPr>
              <a:t>w części 3.2 wniosku należy wyraźnie zapisać, że zostanie spełniony warunek terytorialności, </a:t>
            </a:r>
            <a:br>
              <a:rPr lang="pl-PL" sz="1400" dirty="0" smtClean="0">
                <a:latin typeface="+mj-lt"/>
              </a:rPr>
            </a:br>
            <a:r>
              <a:rPr lang="pl-PL" sz="1400" dirty="0" smtClean="0">
                <a:latin typeface="+mj-lt"/>
              </a:rPr>
              <a:t>w  odniesieniu do wybranych i wskazanych we wniosku grup docelowych projektu;</a:t>
            </a:r>
          </a:p>
          <a:p>
            <a:pPr marL="268288" indent="-268288" algn="just"/>
            <a:r>
              <a:rPr lang="pl-PL" sz="1400" dirty="0" smtClean="0">
                <a:latin typeface="+mj-lt"/>
              </a:rPr>
              <a:t>kryterium to nie oznacza, że projekt musi być skierowany do wszystkich grup docelowych łącznie.</a:t>
            </a:r>
            <a:endParaRPr lang="pl-PL" sz="1400" b="1"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14438"/>
            <a:ext cx="8229600" cy="5286396"/>
          </a:xfrm>
        </p:spPr>
        <p:txBody>
          <a:bodyPr/>
          <a:lstStyle/>
          <a:p>
            <a:pPr algn="just">
              <a:buNone/>
            </a:pPr>
            <a:r>
              <a:rPr lang="pl-PL" sz="1400" b="1" dirty="0" smtClean="0">
                <a:latin typeface="+mj-lt"/>
              </a:rPr>
              <a:t>Szczegółowe </a:t>
            </a:r>
            <a:r>
              <a:rPr lang="pl-PL" sz="1400" b="1" dirty="0" smtClean="0">
                <a:solidFill>
                  <a:srgbClr val="FF0000"/>
                </a:solidFill>
                <a:latin typeface="+mj-lt"/>
              </a:rPr>
              <a:t>kryteria dostępu </a:t>
            </a:r>
            <a:r>
              <a:rPr lang="pl-PL" sz="1400" b="1" dirty="0" smtClean="0">
                <a:latin typeface="+mj-lt"/>
              </a:rPr>
              <a:t>(kryterium obligatoryjne):</a:t>
            </a:r>
          </a:p>
          <a:p>
            <a:pPr algn="just"/>
            <a:endParaRPr lang="pl-PL" sz="1400" i="1" dirty="0" smtClean="0">
              <a:latin typeface="+mj-lt"/>
            </a:endParaRPr>
          </a:p>
          <a:p>
            <a:pPr algn="just">
              <a:buNone/>
            </a:pPr>
            <a:r>
              <a:rPr lang="pl-PL" sz="1400" dirty="0" smtClean="0">
                <a:latin typeface="+mj-lt"/>
              </a:rPr>
              <a:t>6. 	Zakres doradztwa udzielanego w projekcie nie pokrywa się z zakresem doradztwa, na które przedsiębiorstwo otrzymało już wsparcie w ramach Poddziałania 1.3.1 RPO WZ . </a:t>
            </a:r>
          </a:p>
          <a:p>
            <a:pPr algn="just">
              <a:buNone/>
            </a:pPr>
            <a:r>
              <a:rPr lang="pl-PL" sz="1400" b="1" dirty="0" smtClean="0">
                <a:latin typeface="+mj-lt"/>
              </a:rPr>
              <a:t>	Stosuje się do 5 typu projektu</a:t>
            </a:r>
          </a:p>
          <a:p>
            <a:pPr algn="just">
              <a:buFontTx/>
              <a:buNone/>
              <a:defRPr/>
            </a:pPr>
            <a:endParaRPr lang="pl-PL" sz="1400" dirty="0" smtClean="0">
              <a:latin typeface="+mj-lt"/>
              <a:cs typeface="Arial" pitchFamily="34" charset="0"/>
            </a:endParaRPr>
          </a:p>
          <a:p>
            <a:pPr algn="just">
              <a:buFontTx/>
              <a:buNone/>
              <a:defRPr/>
            </a:pPr>
            <a:r>
              <a:rPr lang="pl-PL" sz="1400" b="1" dirty="0" smtClean="0">
                <a:solidFill>
                  <a:srgbClr val="FF0000"/>
                </a:solidFill>
                <a:latin typeface="+mj-lt"/>
                <a:cs typeface="Arial" pitchFamily="34" charset="0"/>
              </a:rPr>
              <a:t>	Jak spełnić? </a:t>
            </a:r>
          </a:p>
          <a:p>
            <a:pPr algn="just"/>
            <a:r>
              <a:rPr lang="pl-PL" sz="1400" dirty="0" smtClean="0">
                <a:latin typeface="+mj-lt"/>
              </a:rPr>
              <a:t>Informacje pozwalające na weryfikację kryterium należy zamieścić w części 3.3 wniosku;</a:t>
            </a:r>
            <a:endParaRPr lang="pl-PL" sz="1400" b="1" dirty="0" smtClean="0">
              <a:solidFill>
                <a:srgbClr val="FF0000"/>
              </a:solidFill>
              <a:latin typeface="+mj-lt"/>
              <a:cs typeface="Arial" pitchFamily="34" charset="0"/>
            </a:endParaRPr>
          </a:p>
          <a:p>
            <a:pPr algn="just"/>
            <a:r>
              <a:rPr lang="pl-PL" sz="1400" dirty="0" smtClean="0">
                <a:latin typeface="+mj-lt"/>
              </a:rPr>
              <a:t>celem kryterium jest wprowadzenie zróżnicowania udzielanego wsparcia oraz zachowanie linii</a:t>
            </a:r>
          </a:p>
          <a:p>
            <a:pPr algn="just">
              <a:buNone/>
            </a:pPr>
            <a:r>
              <a:rPr lang="pl-PL" sz="1400" dirty="0" smtClean="0">
                <a:latin typeface="+mj-lt"/>
              </a:rPr>
              <a:t>	demarkacyjnej pomiędzy Programami, a także przestrzeganie warunku o niefinansowaniu tych samych wydatków kwalifikowalnych z różnych źródeł.</a:t>
            </a:r>
          </a:p>
          <a:p>
            <a:pPr algn="just">
              <a:buFontTx/>
              <a:buNone/>
              <a:defRPr/>
            </a:pPr>
            <a:endParaRPr lang="pl-PL" sz="1400" dirty="0" smtClean="0">
              <a:latin typeface="+mj-lt"/>
              <a:cs typeface="Arial" pitchFamily="34" charset="0"/>
            </a:endParaRPr>
          </a:p>
          <a:p>
            <a:pPr algn="just">
              <a:buFontTx/>
              <a:buNone/>
              <a:defRPr/>
            </a:pPr>
            <a:endParaRPr lang="pl-PL" sz="1400" dirty="0" smtClean="0">
              <a:latin typeface="+mj-lt"/>
              <a:cs typeface="Arial" pitchFamily="34" charset="0"/>
            </a:endParaRPr>
          </a:p>
          <a:p>
            <a:pPr algn="just">
              <a:buAutoNum type="arabicPeriod" startAt="7"/>
            </a:pPr>
            <a:r>
              <a:rPr lang="pl-PL" sz="1400" dirty="0" smtClean="0"/>
              <a:t>Dodatki motywacyjne wypłacane uczestnikom projektu zostaną w co najmniej 70% skierowane do osób, które utraciły zatrudnienie w mikro-, małym lub średnim przedsiębiorstwie – </a:t>
            </a:r>
          </a:p>
          <a:p>
            <a:pPr algn="just">
              <a:buNone/>
            </a:pPr>
            <a:r>
              <a:rPr lang="pl-PL" sz="1400" b="1" dirty="0" smtClean="0"/>
              <a:t>	stosuje się do 2 typu projektu</a:t>
            </a:r>
            <a:endParaRPr lang="pl-PL" sz="1400" b="1" dirty="0" smtClean="0">
              <a:latin typeface="+mj-lt"/>
              <a:cs typeface="Arial" pitchFamily="34" charset="0"/>
            </a:endParaRPr>
          </a:p>
          <a:p>
            <a:pPr algn="just">
              <a:buFontTx/>
              <a:buNone/>
              <a:defRPr/>
            </a:pPr>
            <a:r>
              <a:rPr lang="pl-PL" sz="1400" b="1" dirty="0" smtClean="0">
                <a:solidFill>
                  <a:srgbClr val="FF0000"/>
                </a:solidFill>
                <a:latin typeface="+mj-lt"/>
                <a:cs typeface="Arial" pitchFamily="34" charset="0"/>
              </a:rPr>
              <a:t>	Jak spełnić? </a:t>
            </a:r>
          </a:p>
          <a:p>
            <a:pPr algn="just"/>
            <a:r>
              <a:rPr lang="pl-PL" sz="1400" dirty="0" smtClean="0"/>
              <a:t>Informacje pozwalające na weryfikację kryterium należy zamieścić w części 3.3 wniosku; </a:t>
            </a:r>
          </a:p>
          <a:p>
            <a:pPr algn="just"/>
            <a:r>
              <a:rPr lang="pl-PL" sz="1400" dirty="0" smtClean="0"/>
              <a:t>w sytuacji, gdy we wniosku o dofinansowanie w ogóle nie przewidziano przyznawania dodatków motywacyjnych, kryterium to nie znajduje zastosowania.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14438"/>
            <a:ext cx="8229600" cy="4911725"/>
          </a:xfrm>
        </p:spPr>
        <p:txBody>
          <a:bodyPr/>
          <a:lstStyle/>
          <a:p>
            <a:pPr algn="just">
              <a:buNone/>
              <a:defRPr/>
            </a:pPr>
            <a:r>
              <a:rPr lang="pl-PL" sz="1400" b="1" dirty="0" smtClean="0">
                <a:latin typeface="+mj-lt"/>
              </a:rPr>
              <a:t>Szczegółowe </a:t>
            </a:r>
            <a:r>
              <a:rPr lang="pl-PL" sz="1400" b="1" dirty="0" smtClean="0">
                <a:solidFill>
                  <a:srgbClr val="FF0000"/>
                </a:solidFill>
                <a:latin typeface="+mj-lt"/>
              </a:rPr>
              <a:t>kryteria dostępu </a:t>
            </a:r>
            <a:r>
              <a:rPr lang="pl-PL" sz="1400" b="1" dirty="0" smtClean="0">
                <a:latin typeface="+mj-lt"/>
              </a:rPr>
              <a:t>(kryterium obligatoryjne):</a:t>
            </a:r>
          </a:p>
          <a:p>
            <a:pPr algn="just">
              <a:buFontTx/>
              <a:buNone/>
              <a:defRPr/>
            </a:pPr>
            <a:endParaRPr lang="pl-PL" sz="1400" b="1" dirty="0" smtClean="0">
              <a:latin typeface="+mj-lt"/>
              <a:cs typeface="Arial" charset="0"/>
            </a:endParaRPr>
          </a:p>
          <a:p>
            <a:pPr algn="just">
              <a:buNone/>
            </a:pPr>
            <a:r>
              <a:rPr lang="pl-PL" sz="1400" dirty="0" smtClean="0">
                <a:latin typeface="+mj-lt"/>
              </a:rPr>
              <a:t>8.	Dodatki motywacyjne są wypłacane osobom, które dodatkowo zostały objęte co najmniej jedną </a:t>
            </a:r>
            <a:br>
              <a:rPr lang="pl-PL" sz="1400" dirty="0" smtClean="0">
                <a:latin typeface="+mj-lt"/>
              </a:rPr>
            </a:br>
            <a:r>
              <a:rPr lang="pl-PL" sz="1400" dirty="0" smtClean="0">
                <a:latin typeface="+mj-lt"/>
              </a:rPr>
              <a:t>z poniższych form wsparcia przewidzianą w ramach projektu: szkoleniami, poradnictwem  zawodowym, poradnictwem psychologicznym, pośrednictwem pracy .</a:t>
            </a:r>
          </a:p>
          <a:p>
            <a:pPr algn="just">
              <a:buNone/>
            </a:pPr>
            <a:r>
              <a:rPr lang="pl-PL" sz="1400" b="1" dirty="0" smtClean="0">
                <a:latin typeface="+mj-lt"/>
              </a:rPr>
              <a:t> 	Stosuje się do 2 typu projektu.</a:t>
            </a:r>
          </a:p>
          <a:p>
            <a:pPr algn="just">
              <a:buNone/>
            </a:pPr>
            <a:endParaRPr lang="pl-PL" sz="1400" b="1" dirty="0" smtClean="0">
              <a:solidFill>
                <a:srgbClr val="FF0000"/>
              </a:solidFill>
              <a:latin typeface="+mj-lt"/>
            </a:endParaRPr>
          </a:p>
          <a:p>
            <a:pPr algn="just">
              <a:buNone/>
            </a:pPr>
            <a:r>
              <a:rPr lang="pl-PL" sz="1400" b="1" dirty="0" smtClean="0">
                <a:solidFill>
                  <a:srgbClr val="FF0000"/>
                </a:solidFill>
                <a:latin typeface="+mj-lt"/>
              </a:rPr>
              <a:t>	Jak spełnić?</a:t>
            </a:r>
          </a:p>
          <a:p>
            <a:pPr algn="just"/>
            <a:r>
              <a:rPr lang="pl-PL" sz="1400" dirty="0" smtClean="0">
                <a:latin typeface="+mj-lt"/>
              </a:rPr>
              <a:t>Informacje pozwalające na weryfikację kryterium należy zamieścić w części 3.3 wniosku;</a:t>
            </a:r>
          </a:p>
          <a:p>
            <a:pPr algn="just"/>
            <a:r>
              <a:rPr lang="pl-PL" sz="1400" dirty="0" smtClean="0">
                <a:latin typeface="+mj-lt"/>
              </a:rPr>
              <a:t>kryterium będzie weryfikowane jedynie w przypadku, gdy wnioskodawca zaplanuje w ramach  projektu przyznawanie (wypłatę) tych dodatków uczestnikom projektu.</a:t>
            </a:r>
          </a:p>
          <a:p>
            <a:pPr algn="just"/>
            <a:endParaRPr lang="pl-PL" sz="1400" dirty="0" smtClean="0">
              <a:latin typeface="+mj-lt"/>
            </a:endParaRPr>
          </a:p>
          <a:p>
            <a:pPr algn="just">
              <a:buAutoNum type="arabicPeriod" startAt="9"/>
            </a:pPr>
            <a:r>
              <a:rPr lang="pl-PL" sz="1400" dirty="0" smtClean="0">
                <a:latin typeface="+mj-lt"/>
              </a:rPr>
              <a:t>Wartość dodatków motywacyjnych przyznanych uczestnikom nie przekracza 15 % wartości projektu.</a:t>
            </a:r>
          </a:p>
          <a:p>
            <a:pPr algn="just">
              <a:buNone/>
            </a:pPr>
            <a:r>
              <a:rPr lang="pl-PL" sz="1400" b="1" dirty="0" smtClean="0">
                <a:latin typeface="+mj-lt"/>
              </a:rPr>
              <a:t>	Stosuje się do 2 typu projektu.</a:t>
            </a:r>
          </a:p>
          <a:p>
            <a:pPr algn="just">
              <a:buNone/>
              <a:defRPr/>
            </a:pPr>
            <a:r>
              <a:rPr lang="pl-PL" sz="1400" b="1" dirty="0" smtClean="0">
                <a:solidFill>
                  <a:srgbClr val="FF0000"/>
                </a:solidFill>
                <a:latin typeface="+mj-lt"/>
              </a:rPr>
              <a:t>	Jak spełnić?</a:t>
            </a:r>
          </a:p>
          <a:p>
            <a:pPr algn="just"/>
            <a:r>
              <a:rPr lang="pl-PL" sz="1400" dirty="0" smtClean="0">
                <a:latin typeface="+mj-lt"/>
              </a:rPr>
              <a:t>Informacje pozwalające na weryfikację kryterium należy zamieścić w części 3.3 wniosku oraz  uwzględnić w budżecie szczegółowym projektu.</a:t>
            </a:r>
          </a:p>
          <a:p>
            <a:pPr algn="just"/>
            <a:endParaRPr lang="pl-PL" sz="1400" b="1" dirty="0">
              <a:solidFill>
                <a:srgbClr val="FF0000"/>
              </a:solidFill>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196752"/>
            <a:ext cx="8363272" cy="4929411"/>
          </a:xfrm>
        </p:spPr>
        <p:txBody>
          <a:bodyPr/>
          <a:lstStyle/>
          <a:p>
            <a:pPr marL="354013" indent="-354013" algn="just">
              <a:buNone/>
            </a:pPr>
            <a:r>
              <a:rPr lang="pl-PL" sz="1400" b="1" dirty="0" smtClean="0">
                <a:latin typeface="+mj-lt"/>
              </a:rPr>
              <a:t>Szczegółowe </a:t>
            </a:r>
            <a:r>
              <a:rPr lang="pl-PL" sz="1400" b="1" dirty="0" smtClean="0">
                <a:solidFill>
                  <a:srgbClr val="FF0000"/>
                </a:solidFill>
                <a:latin typeface="+mj-lt"/>
              </a:rPr>
              <a:t>kryteria dostępu </a:t>
            </a:r>
            <a:r>
              <a:rPr lang="pl-PL" sz="1400" b="1" dirty="0" smtClean="0">
                <a:latin typeface="+mj-lt"/>
              </a:rPr>
              <a:t>(kryterium obligatoryjne):</a:t>
            </a:r>
          </a:p>
          <a:p>
            <a:pPr marL="354013" indent="-354013" algn="just">
              <a:buNone/>
            </a:pPr>
            <a:endParaRPr lang="pl-PL" sz="1400" dirty="0" smtClean="0">
              <a:latin typeface="+mj-lt"/>
            </a:endParaRPr>
          </a:p>
          <a:p>
            <a:pPr marL="354013" indent="-354013" algn="just">
              <a:buNone/>
            </a:pPr>
            <a:r>
              <a:rPr lang="pl-PL" sz="1400" dirty="0" smtClean="0">
                <a:latin typeface="+mj-lt"/>
              </a:rPr>
              <a:t>10. Dodatki motywacyjne nie są wypłacane uczestnikom projektu, którzy utracili zatrudnienie </a:t>
            </a:r>
            <a:br>
              <a:rPr lang="pl-PL" sz="1400" dirty="0" smtClean="0">
                <a:latin typeface="+mj-lt"/>
              </a:rPr>
            </a:br>
            <a:r>
              <a:rPr lang="pl-PL" sz="1400" dirty="0" smtClean="0">
                <a:latin typeface="+mj-lt"/>
              </a:rPr>
              <a:t>w przedsiębiorstwach, których zwalniani pracownicy zostali objęci wsparciem w ramach Europejskiego Funduszu Dostosowania do Globalizacji –</a:t>
            </a:r>
          </a:p>
          <a:p>
            <a:pPr algn="just">
              <a:buNone/>
            </a:pPr>
            <a:r>
              <a:rPr lang="pl-PL" sz="1400" dirty="0" smtClean="0">
                <a:latin typeface="+mj-lt"/>
              </a:rPr>
              <a:t>	</a:t>
            </a:r>
            <a:r>
              <a:rPr lang="pl-PL" sz="1400" b="1" dirty="0" smtClean="0">
                <a:latin typeface="+mj-lt"/>
              </a:rPr>
              <a:t>Stosuje się do 2 typu projektu.</a:t>
            </a:r>
          </a:p>
          <a:p>
            <a:pPr algn="just">
              <a:buNone/>
            </a:pPr>
            <a:endParaRPr lang="pl-PL" sz="1400" b="1" dirty="0" smtClean="0">
              <a:latin typeface="+mj-lt"/>
            </a:endParaRPr>
          </a:p>
          <a:p>
            <a:pPr algn="just">
              <a:buNone/>
            </a:pPr>
            <a:r>
              <a:rPr lang="pl-PL" sz="1400" b="1" dirty="0" smtClean="0">
                <a:solidFill>
                  <a:srgbClr val="FF0000"/>
                </a:solidFill>
                <a:latin typeface="+mj-lt"/>
              </a:rPr>
              <a:t>	Jak spełnić?</a:t>
            </a:r>
          </a:p>
          <a:p>
            <a:pPr algn="just"/>
            <a:r>
              <a:rPr lang="pl-PL" sz="1400" dirty="0" smtClean="0">
                <a:latin typeface="+mj-lt"/>
              </a:rPr>
              <a:t>informacje pozwalające na weryfikację kryterium należy zamieścić w części 3.2 lub 3.3 wniosku;</a:t>
            </a:r>
          </a:p>
          <a:p>
            <a:pPr algn="just"/>
            <a:r>
              <a:rPr lang="pl-PL" sz="1400" dirty="0" smtClean="0">
                <a:latin typeface="+mj-lt"/>
              </a:rPr>
              <a:t>celem kryterium jest niedopuszczenie do sytuacji kiedy odbiorcy projektu byliby podwójnie finansowani  </a:t>
            </a:r>
          </a:p>
          <a:p>
            <a:pPr algn="just"/>
            <a:endParaRPr lang="pl-PL" sz="1400" b="1" dirty="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96752"/>
            <a:ext cx="8229600" cy="4929411"/>
          </a:xfrm>
        </p:spPr>
        <p:txBody>
          <a:bodyPr/>
          <a:lstStyle/>
          <a:p>
            <a:pPr algn="just">
              <a:buNone/>
            </a:pPr>
            <a:r>
              <a:rPr lang="pl-PL" sz="1400" b="1" dirty="0" smtClean="0">
                <a:latin typeface="+mj-lt"/>
              </a:rPr>
              <a:t>Szczegółowe </a:t>
            </a:r>
            <a:r>
              <a:rPr lang="pl-PL" sz="1400" b="1" dirty="0" smtClean="0">
                <a:solidFill>
                  <a:srgbClr val="FF0000"/>
                </a:solidFill>
                <a:latin typeface="+mj-lt"/>
              </a:rPr>
              <a:t>kryteria dostępu </a:t>
            </a:r>
            <a:r>
              <a:rPr lang="pl-PL" sz="1400" b="1" dirty="0" smtClean="0">
                <a:latin typeface="+mj-lt"/>
              </a:rPr>
              <a:t>(kryterium obligatoryjne):</a:t>
            </a:r>
          </a:p>
          <a:p>
            <a:pPr algn="just">
              <a:buNone/>
            </a:pPr>
            <a:endParaRPr lang="pl-PL" sz="1400" dirty="0" smtClean="0">
              <a:latin typeface="+mj-lt"/>
            </a:endParaRPr>
          </a:p>
          <a:p>
            <a:pPr algn="just">
              <a:buNone/>
            </a:pPr>
            <a:r>
              <a:rPr lang="pl-PL" sz="1400" dirty="0" smtClean="0">
                <a:latin typeface="+mj-lt"/>
              </a:rPr>
              <a:t>11. Projekt outplacementowy musi obowiązkowo zawierać przynajmniej jeden instrument z zakresu wsparcia towarzyszącego, w skład którego wchodzą: pomoc w zmianie miejsca pracy, </a:t>
            </a:r>
            <a:br>
              <a:rPr lang="pl-PL" sz="1400" dirty="0" smtClean="0">
                <a:latin typeface="+mj-lt"/>
              </a:rPr>
            </a:br>
            <a:r>
              <a:rPr lang="pl-PL" sz="1400" dirty="0" smtClean="0">
                <a:latin typeface="+mj-lt"/>
              </a:rPr>
              <a:t>np. dodatek relokacyjny (mobilnościowy), pomoc w znalezieniu nowej pracy, np. dodatek motywacyjny, wsparcie dla osób zamierzających rozpocząć działalność gospodarczą, staże </a:t>
            </a:r>
            <a:br>
              <a:rPr lang="pl-PL" sz="1400" dirty="0" smtClean="0">
                <a:latin typeface="+mj-lt"/>
              </a:rPr>
            </a:br>
            <a:r>
              <a:rPr lang="pl-PL" sz="1400" dirty="0" smtClean="0">
                <a:latin typeface="+mj-lt"/>
              </a:rPr>
              <a:t>i praktyki zawodowe przygotowujące do podjęcia pracy w nowym zawodzie, subsydiowanie zatrudnienia uczestnika u nowego pracodawcy.</a:t>
            </a:r>
          </a:p>
          <a:p>
            <a:pPr algn="just">
              <a:buNone/>
            </a:pPr>
            <a:r>
              <a:rPr lang="pl-PL" sz="1400" dirty="0" smtClean="0">
                <a:latin typeface="+mj-lt"/>
              </a:rPr>
              <a:t>	</a:t>
            </a:r>
            <a:r>
              <a:rPr lang="pl-PL" sz="1400" b="1" dirty="0" smtClean="0">
                <a:latin typeface="+mj-lt"/>
              </a:rPr>
              <a:t>Stosuje się do 2 typu projektu.</a:t>
            </a:r>
          </a:p>
          <a:p>
            <a:pPr algn="just">
              <a:buNone/>
            </a:pPr>
            <a:r>
              <a:rPr lang="pl-PL" sz="1400" b="1" dirty="0" smtClean="0">
                <a:solidFill>
                  <a:srgbClr val="FF0000"/>
                </a:solidFill>
                <a:latin typeface="+mj-lt"/>
              </a:rPr>
              <a:t>	Jak spełnić?</a:t>
            </a:r>
          </a:p>
          <a:p>
            <a:r>
              <a:rPr lang="pl-PL" sz="1400" dirty="0" smtClean="0">
                <a:latin typeface="+mj-lt"/>
              </a:rPr>
              <a:t>Informacje pozwalające na weryfikację kryterium należy zamieścić w części 3.3 wniosku.</a:t>
            </a:r>
            <a:endParaRPr lang="pl-PL" sz="1400" b="1" dirty="0">
              <a:solidFill>
                <a:srgbClr val="FF0000"/>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428625" y="1928813"/>
            <a:ext cx="8229600" cy="3568700"/>
          </a:xfrm>
          <a:prstGeom prst="rect">
            <a:avLst/>
          </a:prstGeom>
          <a:noFill/>
          <a:ln w="9525">
            <a:noFill/>
            <a:round/>
            <a:headEnd/>
            <a:tailEnd/>
          </a:ln>
        </p:spPr>
        <p:txBody>
          <a:bodyPr lIns="90000" tIns="46800" rIns="90000" bIns="46800">
            <a:spAutoFit/>
          </a:bodyPr>
          <a:lstStyle/>
          <a:p>
            <a:pPr algn="ctr">
              <a:buClr>
                <a:srgbClr val="000000"/>
              </a:buClr>
              <a:buSzPct val="100000"/>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a:solidFill>
                  <a:srgbClr val="000000"/>
                </a:solidFill>
              </a:rPr>
              <a:t/>
            </a:r>
            <a:br>
              <a:rPr lang="en-GB" sz="3600">
                <a:solidFill>
                  <a:srgbClr val="000000"/>
                </a:solidFill>
              </a:rPr>
            </a:br>
            <a:r>
              <a:rPr lang="en-GB" sz="3200">
                <a:solidFill>
                  <a:srgbClr val="000000"/>
                </a:solidFill>
              </a:rPr>
              <a:t>Stan wdrażania </a:t>
            </a:r>
            <a:br>
              <a:rPr lang="en-GB" sz="3200">
                <a:solidFill>
                  <a:srgbClr val="000000"/>
                </a:solidFill>
              </a:rPr>
            </a:br>
            <a:r>
              <a:rPr lang="en-GB" sz="3200">
                <a:solidFill>
                  <a:srgbClr val="000000"/>
                </a:solidFill>
              </a:rPr>
              <a:t>Programu Operacyjnego Kapitał Ludzki</a:t>
            </a:r>
            <a:br>
              <a:rPr lang="en-GB" sz="3200">
                <a:solidFill>
                  <a:srgbClr val="000000"/>
                </a:solidFill>
              </a:rPr>
            </a:br>
            <a:r>
              <a:rPr lang="en-GB" sz="3200">
                <a:solidFill>
                  <a:srgbClr val="000000"/>
                </a:solidFill>
              </a:rPr>
              <a:t>w województwie zachodniopomorskim</a:t>
            </a:r>
            <a:r>
              <a:rPr lang="en-GB" sz="2400" i="1">
                <a:solidFill>
                  <a:srgbClr val="000000"/>
                </a:solidFill>
              </a:rPr>
              <a:t/>
            </a:r>
            <a:br>
              <a:rPr lang="en-GB" sz="2400" i="1">
                <a:solidFill>
                  <a:srgbClr val="000000"/>
                </a:solidFill>
              </a:rPr>
            </a:br>
            <a:r>
              <a:rPr lang="en-GB" sz="2400" i="1">
                <a:solidFill>
                  <a:srgbClr val="000000"/>
                </a:solidFill>
              </a:rPr>
              <a:t/>
            </a:r>
            <a:br>
              <a:rPr lang="en-GB" sz="2400" i="1">
                <a:solidFill>
                  <a:srgbClr val="000000"/>
                </a:solidFill>
              </a:rPr>
            </a:br>
            <a:r>
              <a:rPr lang="en-GB" sz="2400" i="1">
                <a:solidFill>
                  <a:srgbClr val="000000"/>
                </a:solidFill>
              </a:rPr>
              <a:t/>
            </a:r>
            <a:br>
              <a:rPr lang="en-GB" sz="2400" i="1">
                <a:solidFill>
                  <a:srgbClr val="000000"/>
                </a:solidFill>
              </a:rPr>
            </a:br>
            <a:r>
              <a:rPr lang="en-GB" sz="2400" i="1">
                <a:solidFill>
                  <a:srgbClr val="000000"/>
                </a:solidFill>
              </a:rPr>
              <a:t/>
            </a:r>
            <a:br>
              <a:rPr lang="en-GB" sz="2400" i="1">
                <a:solidFill>
                  <a:srgbClr val="000000"/>
                </a:solidFill>
              </a:rPr>
            </a:br>
            <a:r>
              <a:rPr lang="en-GB" i="1">
                <a:solidFill>
                  <a:srgbClr val="000000"/>
                </a:solidFill>
              </a:rPr>
              <a:t>Stan na dzień 3</a:t>
            </a:r>
            <a:r>
              <a:rPr lang="pl-PL" i="1">
                <a:solidFill>
                  <a:srgbClr val="000000"/>
                </a:solidFill>
              </a:rPr>
              <a:t>1</a:t>
            </a:r>
            <a:r>
              <a:rPr lang="en-GB" i="1">
                <a:solidFill>
                  <a:srgbClr val="000000"/>
                </a:solidFill>
              </a:rPr>
              <a:t>.0</a:t>
            </a:r>
            <a:r>
              <a:rPr lang="pl-PL" i="1">
                <a:solidFill>
                  <a:srgbClr val="000000"/>
                </a:solidFill>
              </a:rPr>
              <a:t>5</a:t>
            </a:r>
            <a:r>
              <a:rPr lang="en-GB" i="1">
                <a:solidFill>
                  <a:srgbClr val="000000"/>
                </a:solidFill>
              </a:rPr>
              <a:t>.2010 r.</a:t>
            </a:r>
            <a:r>
              <a:rPr lang="en-GB" sz="2400" i="1">
                <a:solidFill>
                  <a:srgbClr val="000000"/>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0" cy="4857403"/>
          </a:xfrm>
        </p:spPr>
        <p:txBody>
          <a:bodyPr/>
          <a:lstStyle/>
          <a:p>
            <a:pPr>
              <a:buNone/>
            </a:pPr>
            <a:r>
              <a:rPr lang="pl-PL" sz="1400" b="1" dirty="0" smtClean="0">
                <a:latin typeface="+mj-lt"/>
              </a:rPr>
              <a:t>Szczegółowe </a:t>
            </a:r>
            <a:r>
              <a:rPr lang="pl-PL" sz="1400" b="1" dirty="0" smtClean="0">
                <a:solidFill>
                  <a:srgbClr val="FF0000"/>
                </a:solidFill>
                <a:latin typeface="+mj-lt"/>
              </a:rPr>
              <a:t>kryteria dostępu </a:t>
            </a:r>
            <a:r>
              <a:rPr lang="pl-PL" sz="1400" b="1" dirty="0" smtClean="0">
                <a:latin typeface="+mj-lt"/>
              </a:rPr>
              <a:t>(kryterium obligatoryjne):</a:t>
            </a:r>
          </a:p>
          <a:p>
            <a:pPr>
              <a:buNone/>
            </a:pPr>
            <a:endParaRPr lang="pl-PL" sz="1400" dirty="0" smtClean="0">
              <a:latin typeface="+mj-lt"/>
            </a:endParaRPr>
          </a:p>
          <a:p>
            <a:pPr algn="just">
              <a:buNone/>
            </a:pPr>
            <a:r>
              <a:rPr lang="pl-PL" sz="1400" dirty="0" smtClean="0">
                <a:latin typeface="+mj-lt"/>
              </a:rPr>
              <a:t>12. Wsparcie w projekcie odpowiada na potrzeby konkretnych przedsiębiorstw wskazanych </a:t>
            </a:r>
            <a:br>
              <a:rPr lang="pl-PL" sz="1400" dirty="0" smtClean="0">
                <a:latin typeface="+mj-lt"/>
              </a:rPr>
            </a:br>
            <a:r>
              <a:rPr lang="pl-PL" sz="1400" dirty="0" smtClean="0">
                <a:latin typeface="+mj-lt"/>
              </a:rPr>
              <a:t> we wniosku o dofinansowanie realizacji projektu.</a:t>
            </a:r>
          </a:p>
          <a:p>
            <a:pPr algn="just">
              <a:buNone/>
            </a:pPr>
            <a:r>
              <a:rPr lang="pl-PL" sz="1400" b="1" dirty="0" smtClean="0">
                <a:latin typeface="+mj-lt"/>
              </a:rPr>
              <a:t>Stosuje się do typów projektów nr 2, 4 i 5.</a:t>
            </a:r>
          </a:p>
          <a:p>
            <a:pPr algn="just">
              <a:buNone/>
            </a:pPr>
            <a:endParaRPr lang="pl-PL" sz="1400" b="1" dirty="0" smtClean="0">
              <a:solidFill>
                <a:srgbClr val="FF0000"/>
              </a:solidFill>
              <a:latin typeface="+mj-lt"/>
            </a:endParaRPr>
          </a:p>
          <a:p>
            <a:pPr algn="just">
              <a:buNone/>
            </a:pPr>
            <a:r>
              <a:rPr lang="pl-PL" sz="1400" b="1" dirty="0" smtClean="0">
                <a:solidFill>
                  <a:srgbClr val="FF0000"/>
                </a:solidFill>
                <a:latin typeface="+mj-lt"/>
              </a:rPr>
              <a:t>Jak spełnić?</a:t>
            </a:r>
          </a:p>
          <a:p>
            <a:pPr marL="0" indent="0" algn="just">
              <a:buNone/>
            </a:pPr>
            <a:r>
              <a:rPr lang="pl-PL" sz="1400" dirty="0" smtClean="0">
                <a:latin typeface="+mj-lt"/>
              </a:rPr>
              <a:t>Informacje pozwalające na weryfikację kryterium należy zamieścić w częściach 3.2, 3.3 i 3.4 wniosku.</a:t>
            </a:r>
          </a:p>
          <a:p>
            <a:pPr marL="0" indent="0" algn="just">
              <a:buNone/>
            </a:pPr>
            <a:endParaRPr lang="pl-PL" b="1"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0"/>
            <a:ext cx="8507288" cy="4525963"/>
          </a:xfrm>
        </p:spPr>
        <p:txBody>
          <a:bodyPr/>
          <a:lstStyle/>
          <a:p>
            <a:pPr algn="just">
              <a:buNone/>
            </a:pPr>
            <a:r>
              <a:rPr lang="pl-PL" sz="1400" b="1" dirty="0" smtClean="0">
                <a:latin typeface="+mj-lt"/>
              </a:rPr>
              <a:t>Szczegółowe </a:t>
            </a:r>
            <a:r>
              <a:rPr lang="pl-PL" sz="1400" b="1" dirty="0" smtClean="0">
                <a:solidFill>
                  <a:srgbClr val="FF0000"/>
                </a:solidFill>
                <a:latin typeface="+mj-lt"/>
              </a:rPr>
              <a:t>kryteria strategiczne</a:t>
            </a:r>
            <a:r>
              <a:rPr lang="pl-PL" sz="1400" b="1" dirty="0" smtClean="0">
                <a:latin typeface="+mj-lt"/>
              </a:rPr>
              <a:t>: (kryterium fakultatywne):</a:t>
            </a:r>
          </a:p>
          <a:p>
            <a:pPr algn="just">
              <a:buNone/>
            </a:pPr>
            <a:endParaRPr lang="pl-PL" sz="1400" b="1" dirty="0" smtClean="0">
              <a:latin typeface="+mj-lt"/>
            </a:endParaRPr>
          </a:p>
          <a:p>
            <a:pPr algn="just">
              <a:buNone/>
            </a:pPr>
            <a:r>
              <a:rPr lang="pl-PL" sz="1400" dirty="0" smtClean="0">
                <a:latin typeface="+mj-lt"/>
              </a:rPr>
              <a:t>1. 	Projekt oferuje kompleksowe wsparcie dla przedsiębiorstw w zakresie przekształcenia fundamentów działania przedsiębiorstw w podstawowych obszarach ich aktywności, mającego na celu adaptację jednostek gospodarczych do zmiennej sytuacji rynkowej. </a:t>
            </a:r>
          </a:p>
          <a:p>
            <a:pPr algn="just">
              <a:buNone/>
            </a:pPr>
            <a:r>
              <a:rPr lang="pl-PL" sz="1400" b="1" dirty="0" smtClean="0">
                <a:latin typeface="+mj-lt"/>
              </a:rPr>
              <a:t>	Stosuje się do typu projektu nr 5.</a:t>
            </a:r>
          </a:p>
          <a:p>
            <a:pPr algn="just">
              <a:buNone/>
            </a:pPr>
            <a:r>
              <a:rPr lang="pl-PL" sz="1400" b="1" dirty="0" smtClean="0">
                <a:latin typeface="+mj-lt"/>
              </a:rPr>
              <a:t>	Waga punktowa: 20</a:t>
            </a:r>
          </a:p>
          <a:p>
            <a:pPr algn="just">
              <a:buNone/>
            </a:pPr>
            <a:r>
              <a:rPr lang="pl-PL" sz="1400" dirty="0" smtClean="0">
                <a:latin typeface="+mj-lt"/>
              </a:rPr>
              <a:t>2. 	Projekt z zakresu programu </a:t>
            </a:r>
            <a:r>
              <a:rPr lang="pl-PL" sz="1400" dirty="0" err="1" smtClean="0">
                <a:latin typeface="+mj-lt"/>
              </a:rPr>
              <a:t>outplacementu</a:t>
            </a:r>
            <a:r>
              <a:rPr lang="pl-PL" sz="1400" dirty="0" smtClean="0">
                <a:latin typeface="+mj-lt"/>
              </a:rPr>
              <a:t> w ramach, którego zapewnione zostanie       kompleksowe wsparcie, wykorzystujące, co najmniej 3 ze wskazanych w </a:t>
            </a:r>
            <a:r>
              <a:rPr lang="pl-PL" sz="1400" dirty="0" err="1" smtClean="0">
                <a:latin typeface="+mj-lt"/>
              </a:rPr>
              <a:t>SzOP</a:t>
            </a:r>
            <a:r>
              <a:rPr lang="pl-PL" sz="1400" dirty="0" smtClean="0">
                <a:latin typeface="+mj-lt"/>
              </a:rPr>
              <a:t> POKL,  </a:t>
            </a:r>
            <a:br>
              <a:rPr lang="pl-PL" sz="1400" dirty="0" smtClean="0">
                <a:latin typeface="+mj-lt"/>
              </a:rPr>
            </a:br>
            <a:r>
              <a:rPr lang="pl-PL" sz="1400" dirty="0" smtClean="0">
                <a:latin typeface="+mj-lt"/>
              </a:rPr>
              <a:t>w niniejszym typie projektu, instrumentów wsparcia towarzyszącego (w skład którego wchodzą: pomoc w zmianie miejsca pracy, np. dodatek relokacyjny, pomoc w znalezieniu nowej pracy, </a:t>
            </a:r>
            <a:br>
              <a:rPr lang="pl-PL" sz="1400" dirty="0" smtClean="0">
                <a:latin typeface="+mj-lt"/>
              </a:rPr>
            </a:br>
            <a:r>
              <a:rPr lang="pl-PL" sz="1400" dirty="0" smtClean="0">
                <a:latin typeface="+mj-lt"/>
              </a:rPr>
              <a:t>np. dodatek motywacyjny, wsparcie dla osób zamierzających rozpocząć działalność gospodarczą, staże i praktyki zawodowe przygotowujące do podjęcia pracy w nowym zawodzie, subsydiowanie zatrudnienia uczestnika u nowego pracodawcy) wprowadzonych w ramach Pakietu antykryzysowego POKL.</a:t>
            </a:r>
          </a:p>
          <a:p>
            <a:pPr algn="just">
              <a:buNone/>
            </a:pPr>
            <a:r>
              <a:rPr lang="pl-PL" sz="1400" b="1" dirty="0" smtClean="0">
                <a:latin typeface="+mj-lt"/>
              </a:rPr>
              <a:t> 	Waga punktowa: 20</a:t>
            </a:r>
          </a:p>
          <a:p>
            <a:pPr algn="just">
              <a:buNone/>
            </a:pPr>
            <a:r>
              <a:rPr lang="pl-PL" sz="1400" dirty="0" smtClean="0">
                <a:latin typeface="+mj-lt"/>
              </a:rPr>
              <a:t> 	Stosuje się do typu projektów 2</a:t>
            </a:r>
            <a:endParaRPr lang="pl-PL" sz="1400" b="1" dirty="0">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571500" y="1143000"/>
            <a:ext cx="8001000" cy="4859338"/>
          </a:xfrm>
        </p:spPr>
        <p:txBody>
          <a:bodyPr/>
          <a:lstStyle/>
          <a:p>
            <a:pPr algn="ctr">
              <a:buFontTx/>
              <a:buNone/>
              <a:defRPr/>
            </a:pPr>
            <a:endParaRPr lang="pl-PL" sz="1400" b="1" u="sng" dirty="0" smtClean="0">
              <a:solidFill>
                <a:srgbClr val="FF0000"/>
              </a:solidFill>
              <a:latin typeface="+mj-lt"/>
            </a:endParaRPr>
          </a:p>
          <a:p>
            <a:pPr algn="ctr">
              <a:buFontTx/>
              <a:buNone/>
              <a:defRPr/>
            </a:pPr>
            <a:r>
              <a:rPr lang="pl-PL" sz="1400" b="1" u="sng" dirty="0" smtClean="0">
                <a:solidFill>
                  <a:srgbClr val="FF0000"/>
                </a:solidFill>
                <a:latin typeface="+mj-lt"/>
              </a:rPr>
              <a:t>Pomoc publiczna</a:t>
            </a:r>
          </a:p>
          <a:p>
            <a:pPr algn="just">
              <a:buFontTx/>
              <a:buNone/>
              <a:defRPr/>
            </a:pPr>
            <a:endParaRPr lang="pl-PL" sz="1400" dirty="0" smtClean="0">
              <a:latin typeface="+mj-lt"/>
            </a:endParaRPr>
          </a:p>
          <a:p>
            <a:pPr>
              <a:buNone/>
            </a:pPr>
            <a:r>
              <a:rPr lang="pl-PL" sz="1400" dirty="0" smtClean="0"/>
              <a:t>	</a:t>
            </a:r>
          </a:p>
          <a:p>
            <a:pPr>
              <a:buNone/>
            </a:pPr>
            <a:r>
              <a:rPr lang="pl-PL" sz="1400" dirty="0" smtClean="0"/>
              <a:t>	W ramach Poddziałania 8.1.2 pomoc publiczna o różnym charakterze może wystąpić w typach projektów, tj.: 2, 4 i 5.</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ymbol zastępczy zawartości 2"/>
          <p:cNvSpPr>
            <a:spLocks noGrp="1"/>
          </p:cNvSpPr>
          <p:nvPr>
            <p:ph idx="1"/>
          </p:nvPr>
        </p:nvSpPr>
        <p:spPr>
          <a:xfrm>
            <a:off x="500063" y="1143000"/>
            <a:ext cx="8229600" cy="5072063"/>
          </a:xfrm>
        </p:spPr>
        <p:txBody>
          <a:bodyPr/>
          <a:lstStyle/>
          <a:p>
            <a:pPr eaLnBrk="1" hangingPunct="1">
              <a:buFontTx/>
              <a:buNone/>
              <a:defRPr/>
            </a:pPr>
            <a:endParaRPr lang="pl-PL" sz="1400" b="1" dirty="0" smtClean="0">
              <a:latin typeface="+mj-lt"/>
            </a:endParaRPr>
          </a:p>
          <a:p>
            <a:pPr eaLnBrk="1" hangingPunct="1">
              <a:buFontTx/>
              <a:buNone/>
              <a:defRPr/>
            </a:pPr>
            <a:r>
              <a:rPr lang="pl-PL" sz="1400" b="1" dirty="0" smtClean="0">
                <a:latin typeface="+mj-lt"/>
              </a:rPr>
              <a:t>Przygotowanie wniosków:</a:t>
            </a:r>
          </a:p>
          <a:p>
            <a:pPr eaLnBrk="1" hangingPunct="1">
              <a:buFontTx/>
              <a:buNone/>
              <a:defRPr/>
            </a:pPr>
            <a:endParaRPr lang="pl-PL" sz="1400" b="1" dirty="0" smtClean="0">
              <a:latin typeface="+mj-lt"/>
            </a:endParaRPr>
          </a:p>
          <a:p>
            <a:pPr eaLnBrk="1" hangingPunct="1">
              <a:defRPr/>
            </a:pPr>
            <a:r>
              <a:rPr lang="pl-PL" sz="1400" dirty="0" smtClean="0">
                <a:latin typeface="+mj-lt"/>
              </a:rPr>
              <a:t>Wniosek musi zostać przygotowany za pomocą aplikacji </a:t>
            </a:r>
            <a:r>
              <a:rPr lang="pl-PL" sz="1400" b="1" dirty="0" smtClean="0">
                <a:latin typeface="+mj-lt"/>
              </a:rPr>
              <a:t>Generator Wniosków Aplikacyjnych</a:t>
            </a:r>
            <a:r>
              <a:rPr lang="pl-PL" sz="1400" dirty="0" smtClean="0">
                <a:latin typeface="+mj-lt"/>
              </a:rPr>
              <a:t> </a:t>
            </a:r>
            <a:br>
              <a:rPr lang="pl-PL" sz="1400" dirty="0" smtClean="0">
                <a:latin typeface="+mj-lt"/>
              </a:rPr>
            </a:br>
            <a:r>
              <a:rPr lang="pl-PL" sz="1400" dirty="0" smtClean="0">
                <a:latin typeface="+mj-lt"/>
              </a:rPr>
              <a:t>w wersji 5.3 lub późniejszej.</a:t>
            </a:r>
          </a:p>
          <a:p>
            <a:pPr eaLnBrk="1" hangingPunct="1">
              <a:buFontTx/>
              <a:buNone/>
              <a:defRPr/>
            </a:pPr>
            <a:endParaRPr lang="pl-PL" sz="1400" dirty="0" smtClean="0">
              <a:latin typeface="+mj-lt"/>
            </a:endParaRPr>
          </a:p>
          <a:p>
            <a:pPr eaLnBrk="1" hangingPunct="1">
              <a:buFontTx/>
              <a:buNone/>
              <a:defRPr/>
            </a:pPr>
            <a:r>
              <a:rPr lang="pl-PL" sz="1400" dirty="0" smtClean="0">
                <a:latin typeface="+mj-lt"/>
              </a:rPr>
              <a:t>		</a:t>
            </a:r>
            <a:r>
              <a:rPr lang="pl-PL" sz="1400" dirty="0" smtClean="0">
                <a:solidFill>
                  <a:srgbClr val="FF0000"/>
                </a:solidFill>
                <a:latin typeface="+mj-lt"/>
              </a:rPr>
              <a:t>GWA jest dostępny na stronie: </a:t>
            </a:r>
            <a:r>
              <a:rPr lang="pl-PL" sz="1400" b="1" dirty="0" err="1" smtClean="0">
                <a:solidFill>
                  <a:srgbClr val="FF0000"/>
                </a:solidFill>
                <a:latin typeface="+mj-lt"/>
                <a:hlinkClick r:id="rId3"/>
              </a:rPr>
              <a:t>www.generatorwnioskow.efs.gov.pl</a:t>
            </a:r>
            <a:r>
              <a:rPr lang="pl-PL" sz="1400" dirty="0" smtClean="0">
                <a:solidFill>
                  <a:srgbClr val="FF0000"/>
                </a:solidFill>
                <a:latin typeface="+mj-lt"/>
              </a:rPr>
              <a:t> oraz </a:t>
            </a:r>
            <a:r>
              <a:rPr lang="pl-PL" sz="1400" u="sng" dirty="0" smtClean="0">
                <a:solidFill>
                  <a:srgbClr val="FF0000"/>
                </a:solidFill>
                <a:latin typeface="+mj-lt"/>
              </a:rPr>
              <a:t> </a:t>
            </a:r>
            <a:r>
              <a:rPr lang="pl-PL" sz="1400" dirty="0" smtClean="0">
                <a:solidFill>
                  <a:srgbClr val="FF0000"/>
                </a:solidFill>
                <a:latin typeface="+mj-lt"/>
              </a:rPr>
              <a:t>	</a:t>
            </a:r>
            <a:r>
              <a:rPr lang="pl-PL" sz="1400" b="1" dirty="0" err="1" smtClean="0">
                <a:solidFill>
                  <a:srgbClr val="FF0000"/>
                </a:solidFill>
                <a:latin typeface="+mj-lt"/>
                <a:hlinkClick r:id="rId3"/>
              </a:rPr>
              <a:t>www.pokl.wup.pl</a:t>
            </a:r>
            <a:r>
              <a:rPr lang="pl-PL" sz="1400" b="1" dirty="0" smtClean="0">
                <a:solidFill>
                  <a:srgbClr val="FF0000"/>
                </a:solidFill>
                <a:latin typeface="+mj-lt"/>
                <a:hlinkClick r:id="rId3"/>
              </a:rPr>
              <a:t>/pliki</a:t>
            </a:r>
            <a:r>
              <a:rPr lang="pl-PL" sz="1400" dirty="0" smtClean="0">
                <a:solidFill>
                  <a:srgbClr val="FF0000"/>
                </a:solidFill>
                <a:latin typeface="+mj-lt"/>
              </a:rPr>
              <a:t> w zakładce </a:t>
            </a:r>
            <a:r>
              <a:rPr lang="pl-PL" sz="1400" b="1" dirty="0" smtClean="0">
                <a:solidFill>
                  <a:srgbClr val="FF0000"/>
                </a:solidFill>
                <a:latin typeface="+mj-lt"/>
              </a:rPr>
              <a:t>Generator Wniosków Aplikacyjnych</a:t>
            </a:r>
          </a:p>
          <a:p>
            <a:pPr eaLnBrk="1" hangingPunct="1">
              <a:defRPr/>
            </a:pPr>
            <a:endParaRPr lang="pl-PL" sz="1400" dirty="0" smtClean="0">
              <a:latin typeface="+mj-lt"/>
            </a:endParaRPr>
          </a:p>
          <a:p>
            <a:pPr algn="just" eaLnBrk="1" hangingPunct="1">
              <a:defRPr/>
            </a:pPr>
            <a:r>
              <a:rPr lang="pl-PL" sz="1400" dirty="0" smtClean="0">
                <a:latin typeface="+mj-lt"/>
              </a:rPr>
              <a:t>Po wydrukowaniu wniosku osoba(y) upoważniona(e) do podejmowania decyzji wiążących </a:t>
            </a:r>
            <a:br>
              <a:rPr lang="pl-PL" sz="1400" dirty="0" smtClean="0">
                <a:latin typeface="+mj-lt"/>
              </a:rPr>
            </a:br>
            <a:r>
              <a:rPr lang="pl-PL" sz="1400" dirty="0" smtClean="0">
                <a:latin typeface="+mj-lt"/>
              </a:rPr>
              <a:t>w stosunku do projektodawcy (wymieniona(e) w punkcie 2.6 wniosku) musi(</a:t>
            </a:r>
            <a:r>
              <a:rPr lang="pl-PL" sz="1400" dirty="0" err="1" smtClean="0">
                <a:latin typeface="+mj-lt"/>
              </a:rPr>
              <a:t>szą</a:t>
            </a:r>
            <a:r>
              <a:rPr lang="pl-PL" sz="1400" dirty="0" smtClean="0">
                <a:latin typeface="+mj-lt"/>
              </a:rPr>
              <a:t>) złożyć swój własnoręczny podpis w części V </a:t>
            </a:r>
            <a:r>
              <a:rPr lang="pl-PL" sz="1400" i="1" dirty="0" smtClean="0">
                <a:latin typeface="+mj-lt"/>
              </a:rPr>
              <a:t>Oświadczenie</a:t>
            </a:r>
            <a:r>
              <a:rPr lang="pl-PL" sz="1400" dirty="0" smtClean="0">
                <a:latin typeface="+mj-lt"/>
              </a:rPr>
              <a:t>. </a:t>
            </a:r>
            <a:r>
              <a:rPr lang="pl-PL" sz="1400" b="1" dirty="0" smtClean="0">
                <a:solidFill>
                  <a:srgbClr val="FF0000"/>
                </a:solidFill>
                <a:latin typeface="+mj-lt"/>
              </a:rPr>
              <a:t>Przy podpisie należy złożyć pieczęć imienną osoby podpisującej wniosek oraz pieczęć instytucji składającej wniosek.</a:t>
            </a:r>
            <a:r>
              <a:rPr lang="pl-PL" sz="1400" b="1" dirty="0" smtClean="0">
                <a:latin typeface="+mj-lt"/>
              </a:rPr>
              <a:t> </a:t>
            </a:r>
            <a:r>
              <a:rPr lang="pl-PL" sz="1400" dirty="0" smtClean="0">
                <a:latin typeface="+mj-lt"/>
              </a:rPr>
              <a:t>W przypadku nie posiadania pieczęci imiennej należy złożyć czytelny podpis oraz pieczęć instytucji. </a:t>
            </a:r>
            <a:r>
              <a:rPr lang="pl-PL" sz="1400" b="1" dirty="0" smtClean="0">
                <a:solidFill>
                  <a:srgbClr val="FF0000"/>
                </a:solidFill>
                <a:latin typeface="+mj-lt"/>
              </a:rPr>
              <a:t>Jeśli projekt jest realizowany w partnerstwie konieczne jest jego </a:t>
            </a:r>
            <a:r>
              <a:rPr lang="pl-PL" sz="1400" b="1" u="sng" dirty="0" smtClean="0">
                <a:solidFill>
                  <a:srgbClr val="FF0000"/>
                </a:solidFill>
                <a:latin typeface="+mj-lt"/>
              </a:rPr>
              <a:t>podpisanie w części V </a:t>
            </a:r>
            <a:r>
              <a:rPr lang="pl-PL" sz="1400" b="1" i="1" u="sng" dirty="0" smtClean="0">
                <a:solidFill>
                  <a:srgbClr val="FF0000"/>
                </a:solidFill>
                <a:latin typeface="+mj-lt"/>
              </a:rPr>
              <a:t>Oświadczenie</a:t>
            </a:r>
            <a:r>
              <a:rPr lang="pl-PL" sz="1400" b="1" u="sng" dirty="0" smtClean="0">
                <a:solidFill>
                  <a:srgbClr val="FF0000"/>
                </a:solidFill>
                <a:latin typeface="+mj-lt"/>
              </a:rPr>
              <a:t> przez wszystkich partnerów.</a:t>
            </a:r>
          </a:p>
          <a:p>
            <a:pPr algn="just" eaLnBrk="1" hangingPunct="1">
              <a:defRPr/>
            </a:pPr>
            <a:endParaRPr lang="pl-PL" sz="1400" b="1" u="sng" dirty="0" smtClean="0">
              <a:solidFill>
                <a:srgbClr val="FF0000"/>
              </a:solidFill>
              <a:latin typeface="+mj-lt"/>
            </a:endParaRPr>
          </a:p>
          <a:p>
            <a:pPr algn="just" eaLnBrk="1" hangingPunct="1">
              <a:defRPr/>
            </a:pPr>
            <a:r>
              <a:rPr lang="pl-PL" sz="1400" dirty="0" smtClean="0">
                <a:latin typeface="Arial" charset="0"/>
                <a:cs typeface="Arial" charset="0"/>
              </a:rPr>
              <a:t>Wniosek należy dostarczyć w </a:t>
            </a:r>
            <a:r>
              <a:rPr lang="pl-PL" sz="1400" b="1" dirty="0" smtClean="0">
                <a:latin typeface="Arial" charset="0"/>
                <a:cs typeface="Arial" charset="0"/>
              </a:rPr>
              <a:t>2 egzemplarzach papierowych</a:t>
            </a:r>
            <a:r>
              <a:rPr lang="pl-PL" sz="1400" dirty="0" smtClean="0">
                <a:latin typeface="Arial" charset="0"/>
                <a:cs typeface="Arial" charset="0"/>
              </a:rPr>
              <a:t> (</a:t>
            </a:r>
            <a:r>
              <a:rPr lang="pl-PL" sz="1400" b="1" dirty="0" smtClean="0">
                <a:solidFill>
                  <a:srgbClr val="FF0000"/>
                </a:solidFill>
                <a:latin typeface="Arial" charset="0"/>
                <a:cs typeface="Arial" charset="0"/>
              </a:rPr>
              <a:t>tj. oryginał oraz kserokopia poświadczona za zgodność z oryginałem lub 2 oryginały</a:t>
            </a:r>
            <a:r>
              <a:rPr lang="pl-PL" sz="1400" dirty="0" smtClean="0">
                <a:latin typeface="Arial" charset="0"/>
                <a:cs typeface="Arial" charset="0"/>
              </a:rPr>
              <a:t>) oraz w </a:t>
            </a:r>
            <a:r>
              <a:rPr lang="pl-PL" sz="1400" b="1" dirty="0" smtClean="0">
                <a:latin typeface="Arial" charset="0"/>
                <a:cs typeface="Arial" charset="0"/>
              </a:rPr>
              <a:t>wersji elektronicznej</a:t>
            </a:r>
            <a:r>
              <a:rPr lang="pl-PL" sz="1400" dirty="0" smtClean="0">
                <a:latin typeface="Arial" charset="0"/>
                <a:cs typeface="Arial" charset="0"/>
              </a:rPr>
              <a:t> </a:t>
            </a:r>
            <a:br>
              <a:rPr lang="pl-PL" sz="1400" dirty="0" smtClean="0">
                <a:latin typeface="Arial" charset="0"/>
                <a:cs typeface="Arial" charset="0"/>
              </a:rPr>
            </a:br>
            <a:r>
              <a:rPr lang="pl-PL" sz="1400" dirty="0" smtClean="0">
                <a:latin typeface="Arial" charset="0"/>
                <a:cs typeface="Arial" charset="0"/>
              </a:rPr>
              <a:t>(na płycie CD/DVD zapisany w formacie XML).</a:t>
            </a:r>
          </a:p>
          <a:p>
            <a:pPr algn="just" eaLnBrk="1" hangingPunct="1">
              <a:buFontTx/>
              <a:buNone/>
              <a:defRPr/>
            </a:pPr>
            <a:endParaRPr lang="pl-PL" sz="1400" b="1" u="sng" dirty="0" smtClean="0">
              <a:solidFill>
                <a:srgbClr val="FF0000"/>
              </a:solidFill>
              <a:latin typeface="+mj-lt"/>
            </a:endParaRPr>
          </a:p>
          <a:p>
            <a:pPr eaLnBrk="1" hangingPunct="1">
              <a:buFontTx/>
              <a:buNone/>
              <a:defRPr/>
            </a:pPr>
            <a:endParaRPr lang="pl-PL" sz="1400" b="1" u="sng" dirty="0" smtClean="0">
              <a:solidFill>
                <a:srgbClr val="FF0000"/>
              </a:solidFill>
              <a:latin typeface="Arial" charset="0"/>
            </a:endParaRPr>
          </a:p>
          <a:p>
            <a:pPr eaLnBrk="1" hangingPunct="1">
              <a:buFontTx/>
              <a:buNone/>
              <a:defRPr/>
            </a:pPr>
            <a:endParaRPr lang="pl-PL" sz="1400" u="sng" dirty="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ytuł 1"/>
          <p:cNvSpPr>
            <a:spLocks noGrp="1"/>
          </p:cNvSpPr>
          <p:nvPr>
            <p:ph type="title"/>
          </p:nvPr>
        </p:nvSpPr>
        <p:spPr bwMode="auto">
          <a:xfrm>
            <a:off x="457200" y="1357313"/>
            <a:ext cx="8229600" cy="1285875"/>
          </a:xfrm>
          <a:noFill/>
          <a:ln>
            <a:miter lim="800000"/>
            <a:headEnd/>
            <a:tailEnd/>
          </a:ln>
        </p:spPr>
        <p:txBody>
          <a:bodyPr vert="horz" wrap="square" lIns="91440" tIns="45720" rIns="91440" bIns="45720" numCol="1" anchor="t" anchorCtr="0" compatLnSpc="1">
            <a:prstTxWarp prst="textNoShape">
              <a:avLst/>
            </a:prstTxWarp>
          </a:bodyPr>
          <a:lstStyle/>
          <a:p>
            <a:r>
              <a:rPr lang="pl-PL" sz="2000" smtClean="0">
                <a:solidFill>
                  <a:srgbClr val="FF0000"/>
                </a:solidFill>
              </a:rPr>
              <a:t>Nowa wersja instrukcji dotyczącej wniosku o dofinansowanie w ramach Programu Operacyjnego Kapitał Ludzki</a:t>
            </a:r>
          </a:p>
        </p:txBody>
      </p:sp>
      <p:sp>
        <p:nvSpPr>
          <p:cNvPr id="3" name="Symbol zastępczy zawartości 2"/>
          <p:cNvSpPr>
            <a:spLocks noGrp="1"/>
          </p:cNvSpPr>
          <p:nvPr>
            <p:ph idx="1"/>
          </p:nvPr>
        </p:nvSpPr>
        <p:spPr>
          <a:xfrm>
            <a:off x="571500" y="2428875"/>
            <a:ext cx="8229600" cy="2697163"/>
          </a:xfrm>
        </p:spPr>
        <p:txBody>
          <a:bodyPr/>
          <a:lstStyle/>
          <a:p>
            <a:pPr algn="just">
              <a:buFontTx/>
              <a:buNone/>
              <a:defRPr/>
            </a:pPr>
            <a:r>
              <a:rPr lang="pl-PL" sz="1400" dirty="0" smtClean="0">
                <a:latin typeface="+mj-lt"/>
              </a:rPr>
              <a:t>	Zmiany w stosunku do dotychczasowej wersji dokumentu udostępnionej na początku stycznia mają charakter techniczny i obejmują wprowadzenie nowych zrzutów ekranowych oraz doprecyzowanie niektórych zapisów w związku z procesem dostosowywania Generatora Wniosków Aplikacyjnych PO KL do obsługi przez:</a:t>
            </a:r>
          </a:p>
          <a:p>
            <a:pPr algn="just">
              <a:defRPr/>
            </a:pPr>
            <a:r>
              <a:rPr lang="pl-PL" sz="1400" dirty="0" smtClean="0">
                <a:latin typeface="+mj-lt"/>
              </a:rPr>
              <a:t>osoby niedowidzące oraz </a:t>
            </a:r>
          </a:p>
          <a:p>
            <a:pPr algn="just">
              <a:defRPr/>
            </a:pPr>
            <a:r>
              <a:rPr lang="pl-PL" sz="1400" dirty="0" smtClean="0">
                <a:latin typeface="+mj-lt"/>
              </a:rPr>
              <a:t>niewidome korzystające ze standardowych narzędzi udźwiękowiających.</a:t>
            </a:r>
            <a:endParaRPr lang="pl-PL" sz="1400" dirty="0">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zawartości 2"/>
          <p:cNvSpPr>
            <a:spLocks noGrp="1"/>
          </p:cNvSpPr>
          <p:nvPr>
            <p:ph idx="1"/>
          </p:nvPr>
        </p:nvSpPr>
        <p:spPr>
          <a:xfrm>
            <a:off x="571500" y="1571625"/>
            <a:ext cx="8229600" cy="5000625"/>
          </a:xfrm>
        </p:spPr>
        <p:txBody>
          <a:bodyPr/>
          <a:lstStyle/>
          <a:p>
            <a:pPr algn="just" eaLnBrk="1" hangingPunct="1">
              <a:buFontTx/>
              <a:buNone/>
              <a:defRPr/>
            </a:pPr>
            <a:r>
              <a:rPr lang="pl-PL" sz="1400" b="1" dirty="0" smtClean="0">
                <a:latin typeface="+mj-lt"/>
              </a:rPr>
              <a:t>Przygotowanie załącznika finansowego c.d.:</a:t>
            </a:r>
          </a:p>
          <a:p>
            <a:pPr marL="0" lvl="2" indent="0" algn="just">
              <a:buFontTx/>
              <a:buNone/>
              <a:defRPr/>
            </a:pPr>
            <a:r>
              <a:rPr lang="pl-PL" sz="1400" dirty="0" smtClean="0">
                <a:latin typeface="+mj-lt"/>
              </a:rPr>
              <a:t>Na etapie składania wniosku o dofinansowanie projektu projektodawca składa tylko </a:t>
            </a:r>
            <a:r>
              <a:rPr lang="pl-PL" sz="1400" b="1" dirty="0" smtClean="0">
                <a:solidFill>
                  <a:srgbClr val="FF0000"/>
                </a:solidFill>
                <a:latin typeface="+mj-lt"/>
              </a:rPr>
              <a:t>załącznik</a:t>
            </a:r>
            <a:r>
              <a:rPr lang="pl-PL" sz="1400" dirty="0" smtClean="0">
                <a:solidFill>
                  <a:srgbClr val="FF0000"/>
                </a:solidFill>
                <a:latin typeface="+mj-lt"/>
              </a:rPr>
              <a:t>  </a:t>
            </a:r>
            <a:br>
              <a:rPr lang="pl-PL" sz="1400" dirty="0" smtClean="0">
                <a:solidFill>
                  <a:srgbClr val="FF0000"/>
                </a:solidFill>
                <a:latin typeface="+mj-lt"/>
              </a:rPr>
            </a:br>
            <a:r>
              <a:rPr lang="pl-PL" sz="1400" dirty="0" smtClean="0">
                <a:latin typeface="+mj-lt"/>
              </a:rPr>
              <a:t>tj. dokument określający sytuację finansową </a:t>
            </a:r>
            <a:r>
              <a:rPr lang="pl-PL" sz="1400" b="1" dirty="0" smtClean="0">
                <a:solidFill>
                  <a:srgbClr val="FF0000"/>
                </a:solidFill>
                <a:latin typeface="+mj-lt"/>
              </a:rPr>
              <a:t>projektodawcy</a:t>
            </a:r>
            <a:r>
              <a:rPr lang="pl-PL" sz="1400" dirty="0" smtClean="0">
                <a:latin typeface="+mj-lt"/>
              </a:rPr>
              <a:t> a w przypadku składania projektu </a:t>
            </a:r>
            <a:br>
              <a:rPr lang="pl-PL" sz="1400" dirty="0" smtClean="0">
                <a:latin typeface="+mj-lt"/>
              </a:rPr>
            </a:br>
            <a:r>
              <a:rPr lang="pl-PL" sz="1400" dirty="0" smtClean="0">
                <a:latin typeface="+mj-lt"/>
              </a:rPr>
              <a:t>w partnerstwie krajowym również dokument określający sytuację finansową </a:t>
            </a:r>
            <a:r>
              <a:rPr lang="pl-PL" sz="1400" b="1" dirty="0" smtClean="0">
                <a:latin typeface="+mj-lt"/>
              </a:rPr>
              <a:t>partnera</a:t>
            </a:r>
            <a:r>
              <a:rPr lang="pl-PL" sz="1400" dirty="0" smtClean="0">
                <a:latin typeface="+mj-lt"/>
              </a:rPr>
              <a:t>: </a:t>
            </a:r>
          </a:p>
          <a:p>
            <a:pPr algn="just">
              <a:defRPr/>
            </a:pPr>
            <a:endParaRPr lang="pl-PL" sz="1400" dirty="0" smtClean="0">
              <a:latin typeface="+mj-lt"/>
            </a:endParaRPr>
          </a:p>
          <a:p>
            <a:pPr algn="just">
              <a:defRPr/>
            </a:pPr>
            <a:r>
              <a:rPr lang="pl-PL" sz="1400" dirty="0" smtClean="0">
                <a:latin typeface="+mj-lt"/>
              </a:rPr>
              <a:t>W przypadku projektodawcy (partnera) prowadzącego działalność </a:t>
            </a:r>
            <a:r>
              <a:rPr lang="pl-PL" sz="1400" b="1" dirty="0" smtClean="0">
                <a:solidFill>
                  <a:srgbClr val="FF0000"/>
                </a:solidFill>
                <a:latin typeface="+mj-lt"/>
              </a:rPr>
              <a:t>powyżej jednego</a:t>
            </a:r>
            <a:r>
              <a:rPr lang="pl-PL" sz="1400" dirty="0" smtClean="0">
                <a:solidFill>
                  <a:srgbClr val="FF0000"/>
                </a:solidFill>
                <a:latin typeface="+mj-lt"/>
              </a:rPr>
              <a:t> </a:t>
            </a:r>
            <a:r>
              <a:rPr lang="pl-PL" sz="1400" b="1" dirty="0" smtClean="0">
                <a:solidFill>
                  <a:srgbClr val="FF0000"/>
                </a:solidFill>
                <a:latin typeface="+mj-lt"/>
              </a:rPr>
              <a:t>roku</a:t>
            </a:r>
            <a:r>
              <a:rPr lang="pl-PL" sz="1400" dirty="0" smtClean="0">
                <a:latin typeface="+mj-lt"/>
              </a:rPr>
              <a:t>: wypełniona tabela </a:t>
            </a:r>
            <a:r>
              <a:rPr lang="pl-PL" sz="1400" b="1" dirty="0" smtClean="0">
                <a:solidFill>
                  <a:srgbClr val="FF0000"/>
                </a:solidFill>
                <a:latin typeface="+mj-lt"/>
              </a:rPr>
              <a:t>(w dwóch egzemplarzach </a:t>
            </a:r>
            <a:r>
              <a:rPr lang="pl-PL" sz="1400" dirty="0" smtClean="0">
                <a:latin typeface="+mj-lt"/>
              </a:rPr>
              <a:t>– dwa oryginały albo oryginał i kopia poświadczona za zgodność z oryginałem albo dwie kopie poświadczone za zgodność </a:t>
            </a:r>
            <a:br>
              <a:rPr lang="pl-PL" sz="1400" dirty="0" smtClean="0">
                <a:latin typeface="+mj-lt"/>
              </a:rPr>
            </a:br>
            <a:r>
              <a:rPr lang="pl-PL" sz="1400" dirty="0" smtClean="0">
                <a:latin typeface="+mj-lt"/>
              </a:rPr>
              <a:t>z oryginałem) stanowiąca załącznik nr 5.5.2 do niniejszej dokumentacji </a:t>
            </a:r>
            <a:r>
              <a:rPr lang="pl-PL" sz="1400" b="1" dirty="0" smtClean="0">
                <a:solidFill>
                  <a:srgbClr val="FF0000"/>
                </a:solidFill>
                <a:latin typeface="+mj-lt"/>
              </a:rPr>
              <a:t>za ostatni zamknięty rok obrotowy</a:t>
            </a:r>
            <a:r>
              <a:rPr lang="pl-PL" sz="1400" dirty="0" smtClean="0">
                <a:solidFill>
                  <a:srgbClr val="FF0000"/>
                </a:solidFill>
                <a:latin typeface="+mj-lt"/>
              </a:rPr>
              <a:t>. </a:t>
            </a:r>
          </a:p>
          <a:p>
            <a:pPr algn="just">
              <a:defRPr/>
            </a:pPr>
            <a:r>
              <a:rPr lang="pl-PL" sz="1400" dirty="0" smtClean="0">
                <a:latin typeface="+mj-lt"/>
              </a:rPr>
              <a:t>W przypadku projektodawcy (partnera) prowadzącego działalność </a:t>
            </a:r>
            <a:r>
              <a:rPr lang="pl-PL" sz="1400" b="1" dirty="0" smtClean="0">
                <a:solidFill>
                  <a:srgbClr val="FF0000"/>
                </a:solidFill>
                <a:latin typeface="+mj-lt"/>
              </a:rPr>
              <a:t>poniżej jednego roku</a:t>
            </a:r>
            <a:r>
              <a:rPr lang="pl-PL" sz="1400" b="1" dirty="0" smtClean="0">
                <a:latin typeface="+mj-lt"/>
              </a:rPr>
              <a:t>:</a:t>
            </a:r>
            <a:r>
              <a:rPr lang="pl-PL" sz="1400" dirty="0" smtClean="0">
                <a:latin typeface="+mj-lt"/>
              </a:rPr>
              <a:t> wypełniona tabela </a:t>
            </a:r>
            <a:r>
              <a:rPr lang="pl-PL" sz="1400" b="1" dirty="0" smtClean="0">
                <a:solidFill>
                  <a:srgbClr val="FF0000"/>
                </a:solidFill>
                <a:latin typeface="+mj-lt"/>
              </a:rPr>
              <a:t>(w dwóch egzemplarzach</a:t>
            </a:r>
            <a:r>
              <a:rPr lang="pl-PL" sz="1400" b="1" dirty="0" smtClean="0">
                <a:latin typeface="+mj-lt"/>
              </a:rPr>
              <a:t> </a:t>
            </a:r>
            <a:r>
              <a:rPr lang="pl-PL" sz="1400" dirty="0" smtClean="0">
                <a:latin typeface="+mj-lt"/>
              </a:rPr>
              <a:t>– dwa oryginały albo oryginał i kopia poświadczona za zgodność z oryginałem albo dwie kopie poświadczone za zgodność </a:t>
            </a:r>
            <a:br>
              <a:rPr lang="pl-PL" sz="1400" dirty="0" smtClean="0">
                <a:latin typeface="+mj-lt"/>
              </a:rPr>
            </a:br>
            <a:r>
              <a:rPr lang="pl-PL" sz="1400" dirty="0" smtClean="0">
                <a:latin typeface="+mj-lt"/>
              </a:rPr>
              <a:t>z oryginałem) stanowiąca załącznik nr 5.5.2 do niniejszej dokumentacji </a:t>
            </a:r>
            <a:r>
              <a:rPr lang="pl-PL" sz="1400" b="1" dirty="0" smtClean="0">
                <a:solidFill>
                  <a:srgbClr val="FF0000"/>
                </a:solidFill>
                <a:latin typeface="+mj-lt"/>
              </a:rPr>
              <a:t>od dnia rozpoczęcia działalności do ostatniego dnia miesiąca poprzedzającego miesiąc złożenia wniosku</a:t>
            </a:r>
            <a:r>
              <a:rPr lang="pl-PL" sz="1400" dirty="0" smtClean="0">
                <a:solidFill>
                  <a:srgbClr val="FF0000"/>
                </a:solidFill>
                <a:latin typeface="+mj-lt"/>
              </a:rPr>
              <a:t>. </a:t>
            </a:r>
          </a:p>
          <a:p>
            <a:pPr marL="400050" lvl="1" indent="-222250" algn="just">
              <a:buFont typeface="Arial" charset="0"/>
              <a:buChar char="•"/>
              <a:defRPr/>
            </a:pPr>
            <a:endParaRPr lang="pl-PL" sz="1400" b="1" dirty="0" smtClean="0">
              <a:solidFill>
                <a:srgbClr val="FF0000"/>
              </a:solidFill>
              <a:latin typeface="Arial" charset="0"/>
            </a:endParaRPr>
          </a:p>
          <a:p>
            <a:pPr algn="just" eaLnBrk="1" hangingPunct="1">
              <a:buFontTx/>
              <a:buNone/>
              <a:defRPr/>
            </a:pPr>
            <a:endParaRPr lang="pl-PL" sz="1400" b="1" dirty="0" smtClean="0">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625" y="1571625"/>
            <a:ext cx="8229600" cy="4525963"/>
          </a:xfrm>
        </p:spPr>
        <p:txBody>
          <a:bodyPr/>
          <a:lstStyle/>
          <a:p>
            <a:pPr marL="0" indent="0" algn="just">
              <a:buFontTx/>
              <a:buNone/>
              <a:defRPr/>
            </a:pPr>
            <a:r>
              <a:rPr lang="pl-PL" sz="1400" b="1" dirty="0" smtClean="0">
                <a:latin typeface="+mj-lt"/>
              </a:rPr>
              <a:t>Składana informacja określająca sytuację finansową, w zależności od sposobu prowadzenia księgowości powinna być zatwierdzona w następujący sposób:</a:t>
            </a:r>
          </a:p>
          <a:p>
            <a:pPr algn="just">
              <a:buFontTx/>
              <a:buNone/>
              <a:defRPr/>
            </a:pPr>
            <a:endParaRPr lang="pl-PL" sz="1400" dirty="0" smtClean="0">
              <a:latin typeface="+mj-lt"/>
            </a:endParaRPr>
          </a:p>
          <a:p>
            <a:pPr algn="just">
              <a:buFontTx/>
              <a:buNone/>
              <a:defRPr/>
            </a:pPr>
            <a:r>
              <a:rPr lang="pl-PL" sz="1400" dirty="0" smtClean="0">
                <a:latin typeface="+mj-lt"/>
              </a:rPr>
              <a:t>a) 	w przypadku prowadzenia księgowości przez </a:t>
            </a:r>
            <a:r>
              <a:rPr lang="pl-PL" sz="1400" b="1" u="sng" dirty="0" smtClean="0">
                <a:solidFill>
                  <a:srgbClr val="FF0000"/>
                </a:solidFill>
                <a:latin typeface="+mj-lt"/>
              </a:rPr>
              <a:t>podmiot zewnętrzny</a:t>
            </a:r>
            <a:r>
              <a:rPr lang="pl-PL" sz="1400" dirty="0" smtClean="0">
                <a:latin typeface="+mj-lt"/>
              </a:rPr>
              <a:t>: podpisem księgowego</a:t>
            </a:r>
          </a:p>
          <a:p>
            <a:pPr algn="just">
              <a:buFontTx/>
              <a:buNone/>
              <a:defRPr/>
            </a:pPr>
            <a:r>
              <a:rPr lang="pl-PL" sz="1400" dirty="0" smtClean="0">
                <a:latin typeface="+mj-lt"/>
              </a:rPr>
              <a:t>	wraz z pieczęcią imienną i firmy prowadzącej księgowość oraz podpisem osoby (osób) upoważnionej (upoważnionych) do reprezentowania projektodawcy/partnera (zgodnie z punktem 2.6 wniosku);</a:t>
            </a:r>
          </a:p>
          <a:p>
            <a:pPr algn="just">
              <a:buFontTx/>
              <a:buNone/>
              <a:defRPr/>
            </a:pPr>
            <a:endParaRPr lang="pl-PL" sz="1400" dirty="0" smtClean="0">
              <a:latin typeface="+mj-lt"/>
            </a:endParaRPr>
          </a:p>
          <a:p>
            <a:pPr algn="just">
              <a:buFontTx/>
              <a:buNone/>
              <a:defRPr/>
            </a:pPr>
            <a:r>
              <a:rPr lang="pl-PL" sz="1400" dirty="0" smtClean="0">
                <a:latin typeface="+mj-lt"/>
              </a:rPr>
              <a:t>b)   w przypadku prowadzenia księgowości przez </a:t>
            </a:r>
            <a:r>
              <a:rPr lang="pl-PL" sz="1400" b="1" u="sng" dirty="0" smtClean="0">
                <a:solidFill>
                  <a:srgbClr val="FF0000"/>
                </a:solidFill>
                <a:latin typeface="+mj-lt"/>
              </a:rPr>
              <a:t>zatrudnionego księgowego</a:t>
            </a:r>
            <a:r>
              <a:rPr lang="pl-PL" sz="1400" dirty="0" smtClean="0">
                <a:latin typeface="+mj-lt"/>
              </a:rPr>
              <a:t>: podpisem księgowego wraz z pieczęcią imienną oraz podpisem osoby (osób) upoważnionej (upoważnionych) </a:t>
            </a:r>
            <a:br>
              <a:rPr lang="pl-PL" sz="1400" dirty="0" smtClean="0">
                <a:latin typeface="+mj-lt"/>
              </a:rPr>
            </a:br>
            <a:r>
              <a:rPr lang="pl-PL" sz="1400" dirty="0" smtClean="0">
                <a:latin typeface="+mj-lt"/>
              </a:rPr>
              <a:t>do reprezentowania projektodawcy/partnera (zgodnie z punktem 2.6 wniosku);</a:t>
            </a:r>
          </a:p>
          <a:p>
            <a:pPr algn="just">
              <a:buFontTx/>
              <a:buNone/>
              <a:defRPr/>
            </a:pPr>
            <a:endParaRPr lang="pl-PL" sz="1400" dirty="0" smtClean="0">
              <a:latin typeface="+mj-lt"/>
            </a:endParaRPr>
          </a:p>
          <a:p>
            <a:pPr algn="just">
              <a:buFontTx/>
              <a:buNone/>
              <a:defRPr/>
            </a:pPr>
            <a:r>
              <a:rPr lang="pl-PL" sz="1400" dirty="0" smtClean="0">
                <a:latin typeface="+mj-lt"/>
              </a:rPr>
              <a:t>c) 	w przypadku prowadzenia księgowości </a:t>
            </a:r>
            <a:r>
              <a:rPr lang="pl-PL" sz="1400" b="1" u="sng" dirty="0" smtClean="0">
                <a:solidFill>
                  <a:srgbClr val="FF0000"/>
                </a:solidFill>
                <a:latin typeface="+mj-lt"/>
              </a:rPr>
              <a:t>samodzielnie</a:t>
            </a:r>
            <a:r>
              <a:rPr lang="pl-PL" sz="1400" u="sng" dirty="0" smtClean="0">
                <a:latin typeface="+mj-lt"/>
              </a:rPr>
              <a:t> </a:t>
            </a:r>
            <a:r>
              <a:rPr lang="pl-PL" sz="1400" dirty="0" smtClean="0">
                <a:latin typeface="+mj-lt"/>
              </a:rPr>
              <a:t>przez projektodawcę/partnera:</a:t>
            </a:r>
          </a:p>
          <a:p>
            <a:pPr algn="just">
              <a:buFontTx/>
              <a:buNone/>
              <a:defRPr/>
            </a:pPr>
            <a:r>
              <a:rPr lang="pl-PL" sz="1400" dirty="0" smtClean="0">
                <a:latin typeface="+mj-lt"/>
              </a:rPr>
              <a:t>	podpisem osoby (osób) upoważnionej (upoważnionych) do reprezentowania projektodawcy/partnera (zgodnie z punktem 2.6 wniosku);</a:t>
            </a:r>
          </a:p>
          <a:p>
            <a:pPr algn="just">
              <a:buFontTx/>
              <a:buNone/>
              <a:defRPr/>
            </a:pPr>
            <a:endParaRPr lang="pl-PL" sz="1400" b="1" u="sng" dirty="0" smtClean="0">
              <a:solidFill>
                <a:srgbClr val="FF0000"/>
              </a:solidFill>
            </a:endParaRPr>
          </a:p>
          <a:p>
            <a:pPr>
              <a:buFontTx/>
              <a:buNone/>
              <a:defRPr/>
            </a:pPr>
            <a:endParaRPr lang="pl-PL" sz="1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ymbol zastępczy zawartości 2"/>
          <p:cNvSpPr>
            <a:spLocks noGrp="1"/>
          </p:cNvSpPr>
          <p:nvPr>
            <p:ph idx="1"/>
          </p:nvPr>
        </p:nvSpPr>
        <p:spPr>
          <a:xfrm>
            <a:off x="457200" y="1143000"/>
            <a:ext cx="8229600" cy="4983163"/>
          </a:xfrm>
        </p:spPr>
        <p:txBody>
          <a:bodyPr/>
          <a:lstStyle/>
          <a:p>
            <a:pPr marL="342900" lvl="1" indent="-342900">
              <a:buFontTx/>
              <a:buChar char="•"/>
              <a:defRPr/>
            </a:pPr>
            <a:endParaRPr lang="pl-PL" sz="1400" b="1" dirty="0" smtClean="0">
              <a:solidFill>
                <a:srgbClr val="FF0000"/>
              </a:solidFill>
              <a:latin typeface="Arial" charset="0"/>
            </a:endParaRPr>
          </a:p>
          <a:p>
            <a:pPr algn="just" eaLnBrk="1" hangingPunct="1">
              <a:buFontTx/>
              <a:buNone/>
              <a:defRPr/>
            </a:pPr>
            <a:r>
              <a:rPr lang="pl-PL" sz="1400" b="1" dirty="0" smtClean="0">
                <a:latin typeface="+mj-lt"/>
              </a:rPr>
              <a:t>Przygotowanie załącznika finansowego c.d.:</a:t>
            </a:r>
          </a:p>
          <a:p>
            <a:pPr algn="just">
              <a:defRPr/>
            </a:pPr>
            <a:r>
              <a:rPr lang="pl-PL" sz="1400" dirty="0" smtClean="0">
                <a:latin typeface="+mj-lt"/>
              </a:rPr>
              <a:t>jeśli załącznik składa się z więcej niż jednej strony, to osoby go podpisujące (w tym także księgowy)</a:t>
            </a:r>
            <a:r>
              <a:rPr lang="pl-PL" sz="1400" b="1" dirty="0" smtClean="0">
                <a:latin typeface="+mj-lt"/>
              </a:rPr>
              <a:t>, </a:t>
            </a:r>
            <a:r>
              <a:rPr lang="pl-PL" sz="1400" b="1" dirty="0" smtClean="0">
                <a:solidFill>
                  <a:srgbClr val="FF0000"/>
                </a:solidFill>
                <a:latin typeface="+mj-lt"/>
              </a:rPr>
              <a:t>parafują wszystkie strony;</a:t>
            </a:r>
            <a:endParaRPr lang="pl-PL" sz="1400" dirty="0" smtClean="0">
              <a:solidFill>
                <a:srgbClr val="FF0000"/>
              </a:solidFill>
              <a:latin typeface="+mj-lt"/>
            </a:endParaRPr>
          </a:p>
          <a:p>
            <a:pPr algn="just">
              <a:defRPr/>
            </a:pPr>
            <a:r>
              <a:rPr lang="pl-PL" sz="1400" dirty="0" smtClean="0">
                <a:latin typeface="+mj-lt"/>
              </a:rPr>
              <a:t>jeśli składany załącznik jest kopią, to </a:t>
            </a:r>
            <a:r>
              <a:rPr lang="pl-PL" sz="1400" b="1" dirty="0" smtClean="0">
                <a:solidFill>
                  <a:srgbClr val="FF0000"/>
                </a:solidFill>
                <a:latin typeface="+mj-lt"/>
              </a:rPr>
              <a:t>poświadczenia za zgodność z oryginałem</a:t>
            </a:r>
            <a:r>
              <a:rPr lang="pl-PL" sz="1400" dirty="0" smtClean="0">
                <a:latin typeface="+mj-lt"/>
              </a:rPr>
              <a:t> dokonują wszystkie osoby, które podpisały wniosek albo, co najmniej jedna z tych osób. W przypadku, jeśli jeden z załączników </a:t>
            </a:r>
            <a:r>
              <a:rPr lang="pl-PL" sz="1400" b="1" dirty="0" smtClean="0">
                <a:solidFill>
                  <a:srgbClr val="FF0000"/>
                </a:solidFill>
                <a:latin typeface="+mj-lt"/>
              </a:rPr>
              <a:t>partnera</a:t>
            </a:r>
            <a:r>
              <a:rPr lang="pl-PL" sz="1400" dirty="0" smtClean="0">
                <a:latin typeface="+mj-lt"/>
              </a:rPr>
              <a:t> jest kopią a drugi oryginałem to poświadczenia dokonuje osoba podpisująca wniosek ze strony partnera albo projektodawcy. Jeśli oba załączniki </a:t>
            </a:r>
            <a:r>
              <a:rPr lang="pl-PL" sz="1400" b="1" dirty="0" smtClean="0">
                <a:solidFill>
                  <a:srgbClr val="FF0000"/>
                </a:solidFill>
                <a:latin typeface="+mj-lt"/>
              </a:rPr>
              <a:t>partnera</a:t>
            </a:r>
            <a:r>
              <a:rPr lang="pl-PL" sz="1400" dirty="0" smtClean="0">
                <a:latin typeface="+mj-lt"/>
              </a:rPr>
              <a:t> </a:t>
            </a:r>
            <a:br>
              <a:rPr lang="pl-PL" sz="1400" dirty="0" smtClean="0">
                <a:latin typeface="+mj-lt"/>
              </a:rPr>
            </a:br>
            <a:r>
              <a:rPr lang="pl-PL" sz="1400" dirty="0" smtClean="0">
                <a:latin typeface="+mj-lt"/>
              </a:rPr>
              <a:t>są kopiami to potwierdzenia dokonuje osoba podpisująca wniosek ze strony partnera. Konieczne jest również podanie </a:t>
            </a:r>
            <a:r>
              <a:rPr lang="pl-PL" sz="1400" b="1" dirty="0" smtClean="0">
                <a:solidFill>
                  <a:srgbClr val="FF0000"/>
                </a:solidFill>
                <a:latin typeface="+mj-lt"/>
              </a:rPr>
              <a:t>daty potwierdzenia.</a:t>
            </a:r>
          </a:p>
          <a:p>
            <a:pPr algn="just">
              <a:defRPr/>
            </a:pPr>
            <a:endParaRPr lang="pl-PL" sz="1400" b="1" u="sng" dirty="0" smtClean="0">
              <a:latin typeface="+mj-lt"/>
            </a:endParaRPr>
          </a:p>
          <a:p>
            <a:pPr algn="just">
              <a:defRPr/>
            </a:pPr>
            <a:r>
              <a:rPr lang="pl-PL" sz="1400" b="1" u="sng" dirty="0" smtClean="0">
                <a:solidFill>
                  <a:srgbClr val="FF0000"/>
                </a:solidFill>
                <a:latin typeface="+mj-lt"/>
              </a:rPr>
              <a:t>Jednostki sektora finansów publicznych są zwolnione z obowiązku składania załącznika określającego sytuację finansową. </a:t>
            </a:r>
            <a:endParaRPr lang="pl-PL" sz="1400" dirty="0" smtClean="0">
              <a:solidFill>
                <a:srgbClr val="FF0000"/>
              </a:solidFill>
              <a:latin typeface="+mj-lt"/>
            </a:endParaRPr>
          </a:p>
          <a:p>
            <a:pPr marL="342900" lvl="1" indent="-342900">
              <a:buFontTx/>
              <a:buChar char="•"/>
              <a:defRPr/>
            </a:pPr>
            <a:endParaRPr lang="pl-PL" sz="1400" b="1" dirty="0" smtClean="0">
              <a:solidFill>
                <a:srgbClr val="FF0000"/>
              </a:solidFill>
              <a:latin typeface="+mj-lt"/>
            </a:endParaRPr>
          </a:p>
          <a:p>
            <a:pPr marL="342900" lvl="1" indent="-342900">
              <a:buFont typeface="Arial" charset="0"/>
              <a:buChar char="•"/>
              <a:defRPr/>
            </a:pPr>
            <a:r>
              <a:rPr lang="pl-PL" sz="1400" b="1" dirty="0" smtClean="0">
                <a:solidFill>
                  <a:srgbClr val="FF0000"/>
                </a:solidFill>
                <a:latin typeface="+mj-lt"/>
              </a:rPr>
              <a:t>Wzór załącznika finansowego </a:t>
            </a:r>
            <a:r>
              <a:rPr lang="pl-PL" sz="1400" dirty="0" smtClean="0">
                <a:solidFill>
                  <a:srgbClr val="FF0000"/>
                </a:solidFill>
                <a:latin typeface="+mj-lt"/>
              </a:rPr>
              <a:t>jest dostępny w ramach załączników do dokumentacji </a:t>
            </a:r>
            <a:r>
              <a:rPr lang="pl-PL" sz="1400" b="1" dirty="0" smtClean="0">
                <a:solidFill>
                  <a:srgbClr val="FF0000"/>
                </a:solidFill>
                <a:latin typeface="+mj-lt"/>
              </a:rPr>
              <a:t>(załącznik nr 5.5.2 ).</a:t>
            </a:r>
          </a:p>
          <a:p>
            <a:pPr>
              <a:defRPr/>
            </a:pPr>
            <a:endParaRPr lang="pl-PL"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2"/>
          <p:cNvSpPr>
            <a:spLocks noGrp="1"/>
          </p:cNvSpPr>
          <p:nvPr>
            <p:ph idx="1"/>
          </p:nvPr>
        </p:nvSpPr>
        <p:spPr/>
        <p:txBody>
          <a:bodyPr/>
          <a:lstStyle/>
          <a:p>
            <a:pPr marL="0" indent="0" algn="just">
              <a:buFontTx/>
              <a:buNone/>
            </a:pPr>
            <a:endParaRPr lang="pl-PL" b="1" smtClean="0">
              <a:latin typeface="Arial" charset="0"/>
            </a:endParaRPr>
          </a:p>
          <a:p>
            <a:pPr marL="0" indent="0" algn="just">
              <a:buFontTx/>
              <a:buNone/>
            </a:pPr>
            <a:endParaRPr lang="pl-PL" b="1" smtClean="0">
              <a:latin typeface="Arial" charset="0"/>
            </a:endParaRPr>
          </a:p>
          <a:p>
            <a:pPr marL="0" indent="0" algn="just">
              <a:buFontTx/>
              <a:buNone/>
            </a:pPr>
            <a:endParaRPr lang="pl-PL" b="1" smtClean="0">
              <a:latin typeface="Arial" charset="0"/>
            </a:endParaRPr>
          </a:p>
          <a:p>
            <a:pPr marL="0" indent="0" algn="ctr">
              <a:buFontTx/>
              <a:buNone/>
            </a:pPr>
            <a:r>
              <a:rPr lang="pl-PL" sz="1400" b="1" smtClean="0">
                <a:solidFill>
                  <a:srgbClr val="FF0000"/>
                </a:solidFill>
                <a:latin typeface="Arial" charset="0"/>
              </a:rPr>
              <a:t>Uwaga! </a:t>
            </a:r>
          </a:p>
          <a:p>
            <a:pPr marL="0" indent="0" algn="just">
              <a:buFontTx/>
              <a:buNone/>
            </a:pPr>
            <a:r>
              <a:rPr lang="pl-PL" sz="1400" b="1" smtClean="0">
                <a:latin typeface="Arial" charset="0"/>
              </a:rPr>
              <a:t>Wnioski </a:t>
            </a:r>
            <a:r>
              <a:rPr lang="pl-PL" sz="1400" b="1" u="sng" smtClean="0">
                <a:solidFill>
                  <a:srgbClr val="FF0000"/>
                </a:solidFill>
                <a:latin typeface="Arial" charset="0"/>
              </a:rPr>
              <a:t>nie umieszczone</a:t>
            </a:r>
            <a:r>
              <a:rPr lang="pl-PL" sz="1400" b="1" smtClean="0">
                <a:solidFill>
                  <a:srgbClr val="FF0000"/>
                </a:solidFill>
                <a:latin typeface="Arial" charset="0"/>
              </a:rPr>
              <a:t> </a:t>
            </a:r>
            <a:r>
              <a:rPr lang="pl-PL" sz="1400" b="1" smtClean="0">
                <a:latin typeface="Arial" charset="0"/>
              </a:rPr>
              <a:t>w kopertach (kartonach lub innych zabezpieczonych opakowaniach) oraz </a:t>
            </a:r>
            <a:r>
              <a:rPr lang="pl-PL" sz="1400" b="1" u="sng" smtClean="0">
                <a:solidFill>
                  <a:srgbClr val="FF0000"/>
                </a:solidFill>
                <a:latin typeface="Arial" charset="0"/>
              </a:rPr>
              <a:t>nieopisane</a:t>
            </a:r>
            <a:r>
              <a:rPr lang="pl-PL" sz="1400" b="1" smtClean="0">
                <a:latin typeface="Arial" charset="0"/>
              </a:rPr>
              <a:t> nie będą przyjmowane. Do jednej koperty można włożyć tylko jeden segregator z wnioskiem o dofinansowanie. </a:t>
            </a:r>
          </a:p>
          <a:p>
            <a:pPr marL="0" indent="0" algn="just">
              <a:buFontTx/>
              <a:buNone/>
            </a:pPr>
            <a:endParaRPr lang="pl-PL" sz="1400" b="1" smtClean="0">
              <a:latin typeface="Arial" charset="0"/>
            </a:endParaRPr>
          </a:p>
          <a:p>
            <a:pPr marL="0" indent="0" algn="just">
              <a:buFontTx/>
              <a:buNone/>
            </a:pPr>
            <a:r>
              <a:rPr lang="pl-PL" sz="1400" b="1" smtClean="0">
                <a:latin typeface="Arial" charset="0"/>
              </a:rPr>
              <a:t>Należy zwrócić uwagę, iż umieszczenie oryginału wniosku i jego kopii w osobnych kopertach spowoduje nieprawidłowe zarejestrowanie wniosku oraz odrzucenie </a:t>
            </a:r>
            <a:br>
              <a:rPr lang="pl-PL" sz="1400" b="1" smtClean="0">
                <a:latin typeface="Arial" charset="0"/>
              </a:rPr>
            </a:br>
            <a:r>
              <a:rPr lang="pl-PL" sz="1400" b="1" smtClean="0">
                <a:latin typeface="Arial" charset="0"/>
              </a:rPr>
              <a:t>go na ocenie formalnej z powodu złożenia w jednym egzemplarzu.</a:t>
            </a:r>
            <a:endParaRPr lang="pl-PL" sz="1400" smtClean="0">
              <a:latin typeface="Arial" charset="0"/>
            </a:endParaRPr>
          </a:p>
          <a:p>
            <a:pPr marL="0" indent="0" algn="just"/>
            <a:endParaRPr lang="pl-PL" smtClean="0">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ymbol zastępczy zawartości 2"/>
          <p:cNvSpPr>
            <a:spLocks noGrp="1"/>
          </p:cNvSpPr>
          <p:nvPr>
            <p:ph idx="1"/>
          </p:nvPr>
        </p:nvSpPr>
        <p:spPr>
          <a:xfrm>
            <a:off x="468313" y="1700213"/>
            <a:ext cx="8229600" cy="3429000"/>
          </a:xfrm>
        </p:spPr>
        <p:txBody>
          <a:bodyPr/>
          <a:lstStyle/>
          <a:p>
            <a:pPr marL="0" indent="0" algn="just" eaLnBrk="1" hangingPunct="1">
              <a:buFontTx/>
              <a:buNone/>
            </a:pPr>
            <a:r>
              <a:rPr lang="pl-PL" sz="1400" b="1" smtClean="0">
                <a:latin typeface="Arial" charset="0"/>
              </a:rPr>
              <a:t>WUP w Szczecinie w trakcie oceny wniosku posiłkuje się, oprócz dokumentów wchodzących </a:t>
            </a:r>
            <a:br>
              <a:rPr lang="pl-PL" sz="1400" b="1" smtClean="0">
                <a:latin typeface="Arial" charset="0"/>
              </a:rPr>
            </a:br>
            <a:r>
              <a:rPr lang="pl-PL" sz="1400" b="1" smtClean="0">
                <a:latin typeface="Arial" charset="0"/>
              </a:rPr>
              <a:t>w skład systemu realizacji PO KL, </a:t>
            </a:r>
            <a:r>
              <a:rPr lang="pl-PL" sz="1400" b="1" i="1" smtClean="0">
                <a:solidFill>
                  <a:srgbClr val="0070C0"/>
                </a:solidFill>
                <a:latin typeface="Arial" charset="0"/>
              </a:rPr>
              <a:t>Podręcznikiem przygotowania wniosków o dofinansowanie projektów w ramach Programu Operacyjnego Kapitał Ludzki.</a:t>
            </a:r>
          </a:p>
          <a:p>
            <a:pPr marL="0" indent="0" algn="just" eaLnBrk="1" hangingPunct="1">
              <a:buFontTx/>
              <a:buNone/>
            </a:pPr>
            <a:endParaRPr lang="pl-PL" sz="1400" smtClean="0">
              <a:solidFill>
                <a:srgbClr val="FFC000"/>
              </a:solidFill>
              <a:latin typeface="Arial" charset="0"/>
            </a:endParaRPr>
          </a:p>
          <a:p>
            <a:pPr marL="0" indent="0" algn="just" eaLnBrk="1" hangingPunct="1">
              <a:buFontTx/>
              <a:buNone/>
            </a:pPr>
            <a:r>
              <a:rPr lang="pl-PL" sz="1400" smtClean="0">
                <a:solidFill>
                  <a:srgbClr val="FF0000"/>
                </a:solidFill>
                <a:latin typeface="Arial" charset="0"/>
              </a:rPr>
              <a:t>       Dokumenty do pobrania na stronie </a:t>
            </a:r>
            <a:r>
              <a:rPr lang="pl-PL" sz="1400" smtClean="0">
                <a:solidFill>
                  <a:srgbClr val="FFC000"/>
                </a:solidFill>
                <a:latin typeface="Arial" charset="0"/>
                <a:hlinkClick r:id="rId3"/>
              </a:rPr>
              <a:t>www.pokl.wup.pl/pliki</a:t>
            </a:r>
            <a:endParaRPr lang="pl-PL" sz="1400" smtClean="0">
              <a:solidFill>
                <a:srgbClr val="FFC000"/>
              </a:solidFill>
              <a:latin typeface="Arial" charset="0"/>
            </a:endParaRPr>
          </a:p>
          <a:p>
            <a:pPr marL="0" indent="0" algn="just" eaLnBrk="1" hangingPunct="1">
              <a:buFontTx/>
              <a:buNone/>
            </a:pPr>
            <a:endParaRPr lang="pl-PL" sz="1400" smtClean="0">
              <a:solidFill>
                <a:srgbClr val="FFC000"/>
              </a:solidFill>
              <a:latin typeface="Arial" charset="0"/>
            </a:endParaRPr>
          </a:p>
          <a:p>
            <a:pPr marL="400050" lvl="1" indent="0" algn="just" eaLnBrk="1" hangingPunct="1">
              <a:buFontTx/>
              <a:buNone/>
            </a:pPr>
            <a:r>
              <a:rPr lang="pl-PL" sz="1400" b="1" smtClean="0">
                <a:latin typeface="Arial" charset="0"/>
              </a:rPr>
              <a:t>W celu sprawdzenia, czy wniosek jest poprawny pod względem formalnym zaleca się użycie </a:t>
            </a:r>
            <a:r>
              <a:rPr lang="pl-PL" sz="1400" b="1" i="1" smtClean="0">
                <a:solidFill>
                  <a:srgbClr val="0070C0"/>
                </a:solidFill>
                <a:latin typeface="Arial" charset="0"/>
              </a:rPr>
              <a:t>Listy sprawdzającej dla wnioskodawcy</a:t>
            </a:r>
            <a:r>
              <a:rPr lang="pl-PL" sz="1400" b="1" smtClean="0">
                <a:latin typeface="Arial" charset="0"/>
              </a:rPr>
              <a:t>, będącej załącznikiem do Dokumentacji konkursowej. </a:t>
            </a:r>
          </a:p>
          <a:p>
            <a:pPr marL="400050" lvl="1" indent="0" algn="just" eaLnBrk="1" hangingPunct="1">
              <a:buFontTx/>
              <a:buNone/>
            </a:pPr>
            <a:endParaRPr lang="pl-PL" sz="1400" b="1" smtClean="0">
              <a:solidFill>
                <a:srgbClr val="FF0000"/>
              </a:solidFill>
              <a:latin typeface="Arial" charset="0"/>
            </a:endParaRPr>
          </a:p>
          <a:p>
            <a:pPr marL="400050" lvl="1" indent="0" algn="just" eaLnBrk="1" hangingPunct="1">
              <a:buFontTx/>
              <a:buNone/>
            </a:pPr>
            <a:r>
              <a:rPr lang="pl-PL" sz="1400" smtClean="0">
                <a:solidFill>
                  <a:srgbClr val="FF0000"/>
                </a:solidFill>
                <a:latin typeface="Arial" charset="0"/>
              </a:rPr>
              <a:t>Dokument</a:t>
            </a:r>
            <a:r>
              <a:rPr lang="pl-PL" sz="1400" b="1" smtClean="0">
                <a:solidFill>
                  <a:srgbClr val="FF0000"/>
                </a:solidFill>
                <a:latin typeface="Arial" charset="0"/>
              </a:rPr>
              <a:t> </a:t>
            </a:r>
            <a:r>
              <a:rPr lang="pl-PL" sz="1400" smtClean="0">
                <a:solidFill>
                  <a:srgbClr val="FF0000"/>
                </a:solidFill>
                <a:latin typeface="Arial" charset="0"/>
              </a:rPr>
              <a:t>jest dostępny w ramach załączników do dokumentacji </a:t>
            </a:r>
            <a:r>
              <a:rPr lang="pl-PL" sz="1400" b="1" smtClean="0">
                <a:solidFill>
                  <a:srgbClr val="FF0000"/>
                </a:solidFill>
                <a:latin typeface="Arial" charset="0"/>
              </a:rPr>
              <a:t>(załącznik nr 5.5.1)</a:t>
            </a:r>
            <a:endParaRPr lang="pl-PL" sz="1400" b="1" smtClean="0">
              <a:latin typeface="Arial" charset="0"/>
            </a:endParaRPr>
          </a:p>
          <a:p>
            <a:pPr marL="0" indent="0" algn="just" eaLnBrk="1" hangingPunct="1">
              <a:buFontTx/>
              <a:buNone/>
            </a:pPr>
            <a:endParaRPr lang="pl-PL" smtClean="0">
              <a:solidFill>
                <a:srgbClr val="FFC000"/>
              </a:solidFill>
              <a:latin typeface="Arial" charset="0"/>
            </a:endParaRPr>
          </a:p>
          <a:p>
            <a:pPr marL="0" indent="0" algn="just" eaLnBrk="1" hangingPunct="1">
              <a:buFontTx/>
              <a:buNone/>
            </a:pPr>
            <a:endParaRPr lang="pl-PL" b="1" smtClean="0">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pole tekstowe 4"/>
          <p:cNvSpPr txBox="1">
            <a:spLocks noChangeArrowheads="1"/>
          </p:cNvSpPr>
          <p:nvPr/>
        </p:nvSpPr>
        <p:spPr bwMode="auto">
          <a:xfrm>
            <a:off x="1428750" y="1143000"/>
            <a:ext cx="5786438" cy="303213"/>
          </a:xfrm>
          <a:prstGeom prst="rect">
            <a:avLst/>
          </a:prstGeom>
          <a:noFill/>
          <a:ln w="9525">
            <a:noFill/>
            <a:miter lim="800000"/>
            <a:headEnd/>
            <a:tailEnd/>
          </a:ln>
        </p:spPr>
        <p:txBody>
          <a:bodyPr>
            <a:spAutoFit/>
          </a:bodyPr>
          <a:lstStyle/>
          <a:p>
            <a:pPr algn="ctr">
              <a:lnSpc>
                <a:spcPct val="76000"/>
              </a:lnSpc>
              <a:buClr>
                <a:srgbClr val="000000"/>
              </a:buClr>
              <a:buSzPct val="100000"/>
              <a:buFont typeface="Arial" charset="0"/>
              <a:buNone/>
            </a:pPr>
            <a:r>
              <a:rPr lang="pl-PL">
                <a:solidFill>
                  <a:schemeClr val="tx1"/>
                </a:solidFill>
              </a:rPr>
              <a:t>Stopień wykorzystania alokacji 2007-2013</a:t>
            </a:r>
          </a:p>
        </p:txBody>
      </p:sp>
      <p:graphicFrame>
        <p:nvGraphicFramePr>
          <p:cNvPr id="4" name="Wykres 3"/>
          <p:cNvGraphicFramePr>
            <a:graphicFrameLocks/>
          </p:cNvGraphicFramePr>
          <p:nvPr/>
        </p:nvGraphicFramePr>
        <p:xfrm>
          <a:off x="785786" y="1643050"/>
          <a:ext cx="7743825" cy="4638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p:txBody>
          <a:bodyPr/>
          <a:lstStyle/>
          <a:p>
            <a:pPr algn="just"/>
            <a:endParaRPr lang="pl-PL" smtClean="0">
              <a:latin typeface="Arial" charset="0"/>
            </a:endParaRPr>
          </a:p>
          <a:p>
            <a:pPr algn="just"/>
            <a:endParaRPr lang="pl-PL" smtClean="0">
              <a:latin typeface="Arial" charset="0"/>
            </a:endParaRPr>
          </a:p>
          <a:p>
            <a:pPr algn="just">
              <a:buFontTx/>
              <a:buNone/>
            </a:pPr>
            <a:r>
              <a:rPr lang="pl-PL" b="1" smtClean="0">
                <a:latin typeface="Arial" charset="0"/>
              </a:rPr>
              <a:t>	</a:t>
            </a:r>
            <a:r>
              <a:rPr lang="pl-PL" sz="1400" b="1" smtClean="0">
                <a:latin typeface="Arial" charset="0"/>
              </a:rPr>
              <a:t>Należy zwrócić szczególną uwagę na </a:t>
            </a:r>
            <a:r>
              <a:rPr lang="pl-PL" sz="1400" b="1" smtClean="0">
                <a:solidFill>
                  <a:srgbClr val="FF0000"/>
                </a:solidFill>
                <a:latin typeface="Arial" charset="0"/>
              </a:rPr>
              <a:t>wskazanie we wniosku rezultatów </a:t>
            </a:r>
            <a:r>
              <a:rPr lang="pl-PL" sz="1400" b="1" smtClean="0">
                <a:latin typeface="Arial" charset="0"/>
              </a:rPr>
              <a:t>projektów, </a:t>
            </a:r>
            <a:r>
              <a:rPr lang="pl-PL" sz="1400" smtClean="0">
                <a:latin typeface="Arial" charset="0"/>
              </a:rPr>
              <a:t>gdyż mają one </a:t>
            </a:r>
            <a:r>
              <a:rPr lang="pl-PL" sz="1400" b="1" smtClean="0">
                <a:solidFill>
                  <a:srgbClr val="FF0000"/>
                </a:solidFill>
                <a:latin typeface="Arial" charset="0"/>
              </a:rPr>
              <a:t>decydujący wpływ na jego ocenę</a:t>
            </a:r>
            <a:r>
              <a:rPr lang="pl-PL" sz="1400" b="1" smtClean="0">
                <a:latin typeface="Arial" charset="0"/>
              </a:rPr>
              <a:t> </a:t>
            </a:r>
            <a:r>
              <a:rPr lang="pl-PL" sz="1400" smtClean="0">
                <a:latin typeface="Arial" charset="0"/>
              </a:rPr>
              <a:t>(można za nie uzyskać do 25 punktów). Dodatkowo w przypadku, gdy dwa projekty uzyskają taką samą liczbę punktów podczas oceny merytorycznej - o pozycji na liście rankingowej, w pierwszej kolejności, zdecyduje liczba punktów uzyskana </a:t>
            </a:r>
            <a:br>
              <a:rPr lang="pl-PL" sz="1400" smtClean="0">
                <a:latin typeface="Arial" charset="0"/>
              </a:rPr>
            </a:br>
            <a:r>
              <a:rPr lang="pl-PL" sz="1400" smtClean="0">
                <a:latin typeface="Arial" charset="0"/>
              </a:rPr>
              <a:t>za rezultaty projektu. </a:t>
            </a:r>
          </a:p>
          <a:p>
            <a:pPr algn="just">
              <a:buFontTx/>
              <a:buNone/>
            </a:pPr>
            <a:endParaRPr lang="pl-PL" sz="1400" smtClean="0">
              <a:latin typeface="Arial" charset="0"/>
            </a:endParaRPr>
          </a:p>
          <a:p>
            <a:pPr algn="just">
              <a:buFontTx/>
              <a:buNone/>
            </a:pPr>
            <a:r>
              <a:rPr lang="pl-PL" sz="1400" smtClean="0">
                <a:latin typeface="Arial" charset="0"/>
              </a:rPr>
              <a:t> 	Przy wyznaczaniu rezultatów projektu pomocnym może być </a:t>
            </a:r>
            <a:r>
              <a:rPr lang="pl-PL" sz="1400" i="1" smtClean="0">
                <a:latin typeface="Arial" charset="0"/>
              </a:rPr>
              <a:t>Podręcznik przygotowania wniosków o dofinansowanie projektów w ramach PO KL oraz Instrukcja do wniosku o dofinansowanie.</a:t>
            </a:r>
            <a:endParaRPr lang="pl-PL" sz="1400" smtClean="0">
              <a:latin typeface="Arial" charset="0"/>
            </a:endParaRPr>
          </a:p>
          <a:p>
            <a:pPr algn="just">
              <a:buFontTx/>
              <a:buNone/>
            </a:pPr>
            <a:endParaRPr lang="pl-PL" sz="1400" smtClean="0">
              <a:latin typeface="Arial" charset="0"/>
            </a:endParaRPr>
          </a:p>
          <a:p>
            <a:pPr algn="just">
              <a:buFontTx/>
              <a:buNone/>
            </a:pPr>
            <a:r>
              <a:rPr lang="pl-PL" sz="1400" smtClean="0">
                <a:solidFill>
                  <a:srgbClr val="FF0000"/>
                </a:solidFill>
                <a:latin typeface="Arial" charset="0"/>
              </a:rPr>
              <a:t>       Dokumenty do pobrania na stronie </a:t>
            </a:r>
            <a:r>
              <a:rPr lang="pl-PL" sz="1400" smtClean="0">
                <a:solidFill>
                  <a:srgbClr val="FFC000"/>
                </a:solidFill>
                <a:latin typeface="Arial" charset="0"/>
                <a:hlinkClick r:id="rId3"/>
              </a:rPr>
              <a:t>www.pokl.wup.pl/pliki</a:t>
            </a:r>
            <a:endParaRPr lang="pl-PL" sz="1400" smtClean="0">
              <a:latin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ymbol zastępczy zawartości 2"/>
          <p:cNvSpPr>
            <a:spLocks noGrp="1"/>
          </p:cNvSpPr>
          <p:nvPr>
            <p:ph idx="1"/>
          </p:nvPr>
        </p:nvSpPr>
        <p:spPr>
          <a:xfrm>
            <a:off x="457200" y="1214438"/>
            <a:ext cx="8229600" cy="4911725"/>
          </a:xfrm>
        </p:spPr>
        <p:txBody>
          <a:bodyPr/>
          <a:lstStyle/>
          <a:p>
            <a:pPr marL="0" indent="0" algn="ctr">
              <a:buFontTx/>
              <a:buNone/>
            </a:pPr>
            <a:endParaRPr lang="pl-PL" sz="1400" dirty="0" smtClean="0">
              <a:latin typeface="Arial" charset="0"/>
            </a:endParaRPr>
          </a:p>
          <a:p>
            <a:pPr marL="0" indent="0" algn="ctr">
              <a:buFontTx/>
              <a:buNone/>
            </a:pPr>
            <a:endParaRPr lang="pl-PL" sz="1400" dirty="0" smtClean="0">
              <a:latin typeface="Arial" charset="0"/>
            </a:endParaRPr>
          </a:p>
          <a:p>
            <a:pPr marL="0" indent="0" algn="ctr">
              <a:buFontTx/>
              <a:buNone/>
            </a:pPr>
            <a:endParaRPr lang="pl-PL" sz="1400" dirty="0" smtClean="0">
              <a:latin typeface="Arial" charset="0"/>
            </a:endParaRPr>
          </a:p>
          <a:p>
            <a:pPr marL="0" indent="0" algn="just">
              <a:buFontTx/>
              <a:buNone/>
            </a:pPr>
            <a:r>
              <a:rPr lang="pl-PL" sz="1400" dirty="0" smtClean="0">
                <a:latin typeface="Arial" charset="0"/>
              </a:rPr>
              <a:t>W ramach konkursów </a:t>
            </a:r>
            <a:r>
              <a:rPr lang="pl-PL" sz="1400" b="1" dirty="0" smtClean="0">
                <a:solidFill>
                  <a:srgbClr val="FF0000"/>
                </a:solidFill>
                <a:latin typeface="Arial" charset="0"/>
              </a:rPr>
              <a:t>1/8.1.2/10 </a:t>
            </a:r>
            <a:r>
              <a:rPr lang="pl-PL" sz="1400" b="1" u="sng" dirty="0" smtClean="0">
                <a:latin typeface="Arial" charset="0"/>
              </a:rPr>
              <a:t>nie przewiduje się</a:t>
            </a:r>
            <a:r>
              <a:rPr lang="pl-PL" sz="1400" dirty="0" smtClean="0">
                <a:latin typeface="Arial" charset="0"/>
              </a:rPr>
              <a:t> możliwości realizacji:</a:t>
            </a:r>
          </a:p>
          <a:p>
            <a:pPr marL="0" indent="0" algn="just"/>
            <a:r>
              <a:rPr lang="pl-PL" sz="1400" dirty="0" smtClean="0">
                <a:solidFill>
                  <a:srgbClr val="FF0000"/>
                </a:solidFill>
                <a:latin typeface="Arial" charset="0"/>
              </a:rPr>
              <a:t> </a:t>
            </a:r>
            <a:r>
              <a:rPr lang="pl-PL" sz="1400" b="1" dirty="0" smtClean="0">
                <a:solidFill>
                  <a:srgbClr val="FF0000"/>
                </a:solidFill>
                <a:latin typeface="Arial" charset="0"/>
              </a:rPr>
              <a:t>projektów innowacyjnych; </a:t>
            </a:r>
            <a:endParaRPr lang="pl-PL" sz="1400" dirty="0" smtClean="0">
              <a:solidFill>
                <a:srgbClr val="FF0000"/>
              </a:solidFill>
              <a:latin typeface="Arial" charset="0"/>
            </a:endParaRPr>
          </a:p>
          <a:p>
            <a:pPr marL="0" indent="0" algn="just"/>
            <a:r>
              <a:rPr lang="pl-PL" sz="1400" b="1" dirty="0" smtClean="0">
                <a:solidFill>
                  <a:srgbClr val="FF0000"/>
                </a:solidFill>
                <a:latin typeface="Arial" charset="0"/>
              </a:rPr>
              <a:t> współpracy ponadnarodowej</a:t>
            </a:r>
            <a:r>
              <a:rPr lang="pl-PL" sz="1400" dirty="0" smtClean="0">
                <a:solidFill>
                  <a:srgbClr val="FF0000"/>
                </a:solidFill>
                <a:latin typeface="Arial" charset="0"/>
              </a:rPr>
              <a:t> oraz </a:t>
            </a:r>
          </a:p>
          <a:p>
            <a:pPr marL="0" indent="0" algn="just"/>
            <a:r>
              <a:rPr lang="pl-PL" sz="1400" b="1" dirty="0" smtClean="0">
                <a:solidFill>
                  <a:srgbClr val="FF0000"/>
                </a:solidFill>
                <a:latin typeface="Arial" charset="0"/>
              </a:rPr>
              <a:t> projektów z komponentem ponadnarodowym.</a:t>
            </a:r>
          </a:p>
          <a:p>
            <a:pPr marL="0" indent="0" algn="just">
              <a:buFontTx/>
              <a:buNone/>
            </a:pPr>
            <a:endParaRPr lang="pl-PL" sz="1400" dirty="0" smtClean="0">
              <a:latin typeface="Arial" charset="0"/>
            </a:endParaRPr>
          </a:p>
          <a:p>
            <a:pPr marL="0" indent="0" algn="just">
              <a:buFontTx/>
              <a:buNone/>
            </a:pPr>
            <a:endParaRPr lang="pl-PL" sz="1400" dirty="0" smtClean="0">
              <a:latin typeface="Arial" charset="0"/>
            </a:endParaRPr>
          </a:p>
          <a:p>
            <a:pPr marL="0" indent="0" algn="just">
              <a:buFontTx/>
              <a:buNone/>
            </a:pPr>
            <a:endParaRPr lang="pl-PL" sz="1400" dirty="0" smtClean="0">
              <a:latin typeface="Arial" charset="0"/>
            </a:endParaRPr>
          </a:p>
          <a:p>
            <a:pPr marL="0" indent="0" algn="just">
              <a:buFontTx/>
              <a:buNone/>
            </a:pPr>
            <a:r>
              <a:rPr lang="pl-PL" sz="1400" b="1" dirty="0" smtClean="0">
                <a:solidFill>
                  <a:srgbClr val="FF0000"/>
                </a:solidFill>
                <a:latin typeface="Arial" charset="0"/>
              </a:rPr>
              <a:t>Uwaga!</a:t>
            </a:r>
          </a:p>
          <a:p>
            <a:pPr marL="0" indent="0" algn="just">
              <a:buFontTx/>
              <a:buNone/>
            </a:pPr>
            <a:r>
              <a:rPr lang="pl-PL" sz="1400" b="1" dirty="0" smtClean="0">
                <a:latin typeface="Arial" charset="0"/>
              </a:rPr>
              <a:t>	Jeśli projektodawca wypełniając wniosek o dofinansowanie zaznaczy (poprzez 	zaznaczenie „tak” w polach 1.10, 1.11, 1.12), że projekt ma charakter 	ponadnarodowy, innowacyjny bądź jest projektem z komponentem 	ponadnarodowym, 	to zostanie on odrzucony podczas oceny formalnej.</a:t>
            </a:r>
            <a:endParaRPr lang="pl-PL" sz="1400" dirty="0" smtClean="0">
              <a:latin typeface="Arial" charset="0"/>
            </a:endParaRPr>
          </a:p>
          <a:p>
            <a:pPr marL="0" indent="0">
              <a:buFontTx/>
              <a:buNone/>
            </a:pPr>
            <a:endParaRPr lang="pl-PL" sz="1400" dirty="0" smtClean="0">
              <a:latin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4294967295"/>
          </p:nvPr>
        </p:nvSpPr>
        <p:spPr>
          <a:xfrm>
            <a:off x="457200" y="1143000"/>
            <a:ext cx="8229600" cy="4983163"/>
          </a:xfrm>
        </p:spPr>
        <p:txBody>
          <a:bodyPr/>
          <a:lstStyle/>
          <a:p>
            <a:pPr>
              <a:buFontTx/>
              <a:buNone/>
              <a:defRPr/>
            </a:pPr>
            <a:r>
              <a:rPr lang="pl-PL" b="1" dirty="0" smtClean="0">
                <a:latin typeface="+mj-lt"/>
              </a:rPr>
              <a:t>	</a:t>
            </a:r>
            <a:r>
              <a:rPr lang="pl-PL" sz="2800" b="1" dirty="0" smtClean="0">
                <a:latin typeface="+mj-lt"/>
              </a:rPr>
              <a:t>	</a:t>
            </a:r>
            <a:r>
              <a:rPr lang="pl-PL" sz="1400" b="1" dirty="0" smtClean="0">
                <a:latin typeface="+mj-lt"/>
              </a:rPr>
              <a:t>	   	</a:t>
            </a:r>
            <a:r>
              <a:rPr lang="pl-PL" sz="1800" b="1" dirty="0" smtClean="0">
                <a:latin typeface="+mj-lt"/>
              </a:rPr>
              <a:t>Zarządzanie Projektem</a:t>
            </a:r>
          </a:p>
          <a:p>
            <a:pPr algn="just">
              <a:buFontTx/>
              <a:buNone/>
              <a:defRPr/>
            </a:pPr>
            <a:r>
              <a:rPr lang="pl-PL" sz="1400" dirty="0" smtClean="0">
                <a:latin typeface="+mj-lt"/>
              </a:rPr>
              <a:t>	W budżecie projektu obowiązkowe jest wykazanie zadania odnoszącego </a:t>
            </a:r>
            <a:br>
              <a:rPr lang="pl-PL" sz="1400" dirty="0" smtClean="0">
                <a:latin typeface="+mj-lt"/>
              </a:rPr>
            </a:br>
            <a:r>
              <a:rPr lang="pl-PL" sz="1400" dirty="0" smtClean="0">
                <a:latin typeface="+mj-lt"/>
              </a:rPr>
              <a:t>się do zarządzania projektem, o ile projektodawca planuje ponosić wydatki w tym zakresie. </a:t>
            </a:r>
          </a:p>
          <a:p>
            <a:pPr algn="just">
              <a:buFontTx/>
              <a:buNone/>
              <a:defRPr/>
            </a:pPr>
            <a:endParaRPr lang="pl-PL" sz="1400" dirty="0" smtClean="0">
              <a:latin typeface="+mj-lt"/>
            </a:endParaRPr>
          </a:p>
          <a:p>
            <a:pPr algn="just">
              <a:buFontTx/>
              <a:buNone/>
              <a:defRPr/>
            </a:pPr>
            <a:r>
              <a:rPr lang="pl-PL" sz="1400" dirty="0" smtClean="0">
                <a:latin typeface="+mj-lt"/>
              </a:rPr>
              <a:t>	</a:t>
            </a:r>
            <a:r>
              <a:rPr lang="pl-PL" sz="1400" b="1" u="sng" dirty="0" smtClean="0">
                <a:latin typeface="+mj-lt"/>
              </a:rPr>
              <a:t>W zadaniu tym powinny być uwzględniane w szczególności koszty:</a:t>
            </a:r>
          </a:p>
          <a:p>
            <a:pPr algn="just">
              <a:defRPr/>
            </a:pPr>
            <a:endParaRPr lang="pl-PL" sz="1400" dirty="0" smtClean="0">
              <a:latin typeface="+mj-lt"/>
            </a:endParaRPr>
          </a:p>
          <a:p>
            <a:pPr algn="just">
              <a:defRPr/>
            </a:pPr>
            <a:r>
              <a:rPr lang="pl-PL" sz="1400" dirty="0" smtClean="0">
                <a:latin typeface="+mj-lt"/>
              </a:rPr>
              <a:t>wynagrodzenia koordynatora/kierownika projektu lub innej osoby mającej za zadanie koordynowanie lub zarządzanie projektem;</a:t>
            </a:r>
          </a:p>
          <a:p>
            <a:pPr algn="just">
              <a:defRPr/>
            </a:pPr>
            <a:r>
              <a:rPr lang="pl-PL" sz="1400" dirty="0" smtClean="0">
                <a:latin typeface="+mj-lt"/>
              </a:rPr>
              <a:t>wynagrodzenia innego personelu bezpośrednio zaangażowanego w zarządzanie projektem </a:t>
            </a:r>
            <a:br>
              <a:rPr lang="pl-PL" sz="1400" dirty="0" smtClean="0">
                <a:latin typeface="+mj-lt"/>
              </a:rPr>
            </a:br>
            <a:r>
              <a:rPr lang="pl-PL" sz="1400" dirty="0" smtClean="0">
                <a:latin typeface="+mj-lt"/>
              </a:rPr>
              <a:t>o ile jego zatrudnienie jest niezbędne dla realizacji projektu, np. specjalista ds. zamówień publicznych, pracownik ds. obsługi finansowej projektu (o ile nie wykonuje on zadań związanych </a:t>
            </a:r>
            <a:br>
              <a:rPr lang="pl-PL" sz="1400" dirty="0" smtClean="0">
                <a:latin typeface="+mj-lt"/>
              </a:rPr>
            </a:br>
            <a:r>
              <a:rPr lang="pl-PL" sz="1400" dirty="0" smtClean="0">
                <a:latin typeface="+mj-lt"/>
              </a:rPr>
              <a:t>z obsługą finansową podstawowej działalnością beneficjenta), pracownik ds. monitorowania projektu itp.; </a:t>
            </a:r>
          </a:p>
          <a:p>
            <a:pPr algn="just">
              <a:defRPr/>
            </a:pPr>
            <a:r>
              <a:rPr lang="pl-PL" sz="1400" dirty="0" smtClean="0">
                <a:latin typeface="+mj-lt"/>
              </a:rPr>
              <a:t>związane z otworzeniem i prowadzeniem rachunku bankowego;</a:t>
            </a:r>
          </a:p>
          <a:p>
            <a:pPr algn="just">
              <a:defRPr/>
            </a:pPr>
            <a:r>
              <a:rPr lang="pl-PL" sz="1400" dirty="0" smtClean="0">
                <a:latin typeface="+mj-lt"/>
              </a:rPr>
              <a:t>związane z ustanowieniem zabezpieczeń prawidłowej realizacji umowy; </a:t>
            </a:r>
          </a:p>
          <a:p>
            <a:pPr algn="just">
              <a:buFontTx/>
              <a:buNone/>
              <a:defRPr/>
            </a:pPr>
            <a:endParaRPr lang="pl-PL" sz="1400" dirty="0" smtClean="0">
              <a:latin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ymbol zastępczy zawartości 2"/>
          <p:cNvSpPr>
            <a:spLocks noGrp="1"/>
          </p:cNvSpPr>
          <p:nvPr>
            <p:ph idx="4294967295"/>
          </p:nvPr>
        </p:nvSpPr>
        <p:spPr>
          <a:xfrm>
            <a:off x="395288" y="1285875"/>
            <a:ext cx="8229600" cy="4929188"/>
          </a:xfrm>
        </p:spPr>
        <p:txBody>
          <a:bodyPr/>
          <a:lstStyle/>
          <a:p>
            <a:pPr algn="just">
              <a:buFontTx/>
              <a:buNone/>
            </a:pPr>
            <a:r>
              <a:rPr lang="pl-PL" sz="1400" smtClean="0">
                <a:latin typeface="Arial" charset="0"/>
              </a:rPr>
              <a:t>c.d.:</a:t>
            </a:r>
          </a:p>
          <a:p>
            <a:pPr algn="just"/>
            <a:r>
              <a:rPr lang="pl-PL" sz="1400" smtClean="0">
                <a:latin typeface="Arial" charset="0"/>
              </a:rPr>
              <a:t>zakupu lub amortyzacji sprzętu lub wartości niematerialnych i prawnych niezbędnych </a:t>
            </a:r>
            <a:br>
              <a:rPr lang="pl-PL" sz="1400" smtClean="0">
                <a:latin typeface="Arial" charset="0"/>
              </a:rPr>
            </a:br>
            <a:r>
              <a:rPr lang="pl-PL" sz="1400" smtClean="0">
                <a:latin typeface="Arial" charset="0"/>
              </a:rPr>
              <a:t>do zarządzania projektem;</a:t>
            </a:r>
          </a:p>
          <a:p>
            <a:pPr algn="just"/>
            <a:r>
              <a:rPr lang="pl-PL" sz="1400" smtClean="0">
                <a:latin typeface="Arial" charset="0"/>
              </a:rPr>
              <a:t>działań informacyjno-promocyjnych związanych z realizacją projektu (np. zakup materiałów promocyjnych i informacyjnych, zakup ogłoszeń prasowych);</a:t>
            </a:r>
          </a:p>
          <a:p>
            <a:pPr algn="just"/>
            <a:r>
              <a:rPr lang="pl-PL" sz="1400" smtClean="0">
                <a:latin typeface="Arial" charset="0"/>
              </a:rPr>
              <a:t>ewaluacji projektu;</a:t>
            </a:r>
          </a:p>
          <a:p>
            <a:pPr algn="just"/>
            <a:r>
              <a:rPr lang="pl-PL" sz="1400" smtClean="0">
                <a:latin typeface="Arial" charset="0"/>
              </a:rPr>
              <a:t>inne – o ile są bezpośrednio związane z koordynacją i zarządzaniem projektem.	</a:t>
            </a:r>
          </a:p>
          <a:p>
            <a:pPr algn="just"/>
            <a:endParaRPr lang="pl-PL" sz="1400" smtClean="0">
              <a:latin typeface="Arial" charset="0"/>
            </a:endParaRPr>
          </a:p>
          <a:p>
            <a:pPr algn="just">
              <a:buFontTx/>
              <a:buNone/>
            </a:pPr>
            <a:r>
              <a:rPr lang="pl-PL" sz="1400" smtClean="0">
                <a:latin typeface="Arial" charset="0"/>
              </a:rPr>
              <a:t>	Wydatki związane z wynagrodzeniem  osób, które wykonują więcej niż jedno zadanie/funkcję </a:t>
            </a:r>
            <a:br>
              <a:rPr lang="pl-PL" sz="1400" smtClean="0">
                <a:latin typeface="Arial" charset="0"/>
              </a:rPr>
            </a:br>
            <a:r>
              <a:rPr lang="pl-PL" sz="1400" smtClean="0">
                <a:latin typeface="Arial" charset="0"/>
              </a:rPr>
              <a:t>w ramach projektu lub są zatrudnione w więcej niż jednym projekcie, mogą być uznane </a:t>
            </a:r>
            <a:br>
              <a:rPr lang="pl-PL" sz="1400" smtClean="0">
                <a:latin typeface="Arial" charset="0"/>
              </a:rPr>
            </a:br>
            <a:r>
              <a:rPr lang="pl-PL" sz="1400" smtClean="0">
                <a:latin typeface="Arial" charset="0"/>
              </a:rPr>
              <a:t>za kwalifikowane, o ile obciążenie wynikające z wykonywania danego zadania /funkcji nie wyklucza możliwości prawidłowej i efektywnej realizacji pozostałych zadań/funkcji powierzonych danej osobie. Beneficjent może zostać zobowiązany przez podmiot będący stroną umowy </a:t>
            </a:r>
            <a:br>
              <a:rPr lang="pl-PL" sz="1400" smtClean="0">
                <a:latin typeface="Arial" charset="0"/>
              </a:rPr>
            </a:br>
            <a:r>
              <a:rPr lang="pl-PL" sz="1400" smtClean="0">
                <a:latin typeface="Arial" charset="0"/>
              </a:rPr>
              <a:t>do przedstawienia odpowiednich informacji dotyczących zatrudnienia personelu w projekcie. </a:t>
            </a:r>
            <a:br>
              <a:rPr lang="pl-PL" sz="1400" smtClean="0">
                <a:latin typeface="Arial" charset="0"/>
              </a:rPr>
            </a:br>
            <a:r>
              <a:rPr lang="pl-PL" sz="1400" smtClean="0">
                <a:latin typeface="Arial" charset="0"/>
              </a:rPr>
              <a:t>W związku z wątpliwościami dotyczącymi prawidłowej i efektywnej realizacji powierzonych funkcji oraz podwójnego finansowania, nie jest zatem zasadnym stosowanie rozwiązań, w których członkowie zespołu zarządzającego wykonują równocześnie inne zadania merytoryczne </a:t>
            </a:r>
            <a:br>
              <a:rPr lang="pl-PL" sz="1400" smtClean="0">
                <a:latin typeface="Arial" charset="0"/>
              </a:rPr>
            </a:br>
            <a:r>
              <a:rPr lang="pl-PL" sz="1400" smtClean="0">
                <a:latin typeface="Arial" charset="0"/>
              </a:rPr>
              <a:t>w projekcie na podstawie odrębnych umów, czy też w których personel projektu zatrudniany jest do zadań okresowych (np. rekrutacja) lub cyklicznych (np. przygotowania wniosków o płatność) na okres dłuższy niż bezpośrednio wynika ze zlecanych zadań.    	</a:t>
            </a:r>
          </a:p>
          <a:p>
            <a:pPr algn="just">
              <a:buFontTx/>
              <a:buNone/>
            </a:pPr>
            <a:endParaRPr lang="pl-PL" smtClean="0">
              <a:latin typeface="Arial"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2"/>
          <p:cNvSpPr>
            <a:spLocks noGrp="1"/>
          </p:cNvSpPr>
          <p:nvPr>
            <p:ph idx="1"/>
          </p:nvPr>
        </p:nvSpPr>
        <p:spPr>
          <a:xfrm>
            <a:off x="395288" y="981075"/>
            <a:ext cx="8229600" cy="5143500"/>
          </a:xfrm>
        </p:spPr>
        <p:txBody>
          <a:bodyPr/>
          <a:lstStyle/>
          <a:p>
            <a:pPr algn="ctr">
              <a:buFontTx/>
              <a:buNone/>
              <a:defRPr/>
            </a:pPr>
            <a:endParaRPr lang="pl-PL" b="1" dirty="0" smtClean="0">
              <a:latin typeface="+mj-lt"/>
            </a:endParaRPr>
          </a:p>
          <a:p>
            <a:pPr algn="ctr">
              <a:buFontTx/>
              <a:buNone/>
              <a:defRPr/>
            </a:pPr>
            <a:r>
              <a:rPr lang="pl-PL" b="1" dirty="0" smtClean="0">
                <a:latin typeface="+mj-lt"/>
              </a:rPr>
              <a:t>Partnerstwo</a:t>
            </a:r>
          </a:p>
          <a:p>
            <a:pPr marL="354013" indent="-354013" algn="just">
              <a:buFont typeface="Arial" pitchFamily="34" charset="0"/>
              <a:buChar char="•"/>
              <a:defRPr/>
            </a:pPr>
            <a:endParaRPr lang="pl-PL" sz="1400" dirty="0" smtClean="0">
              <a:latin typeface="+mj-lt"/>
            </a:endParaRPr>
          </a:p>
          <a:p>
            <a:pPr marL="354013" indent="-354013" algn="just">
              <a:buFont typeface="Arial" pitchFamily="34" charset="0"/>
              <a:buChar char="•"/>
              <a:defRPr/>
            </a:pPr>
            <a:endParaRPr lang="pl-PL" sz="1400" dirty="0" smtClean="0">
              <a:latin typeface="+mj-lt"/>
            </a:endParaRPr>
          </a:p>
          <a:p>
            <a:pPr marL="0" indent="0" algn="just">
              <a:buFontTx/>
              <a:buNone/>
              <a:defRPr/>
            </a:pPr>
            <a:r>
              <a:rPr lang="pl-PL" sz="1400" dirty="0" smtClean="0">
                <a:latin typeface="+mj-lt"/>
              </a:rPr>
              <a:t>W przypadku projektów partnerskich realizowanych na podstawie umowy partnerskiej,    podmiot, </a:t>
            </a:r>
            <a:br>
              <a:rPr lang="pl-PL" sz="1400" dirty="0" smtClean="0">
                <a:latin typeface="+mj-lt"/>
              </a:rPr>
            </a:br>
            <a:r>
              <a:rPr lang="pl-PL" sz="1400" dirty="0" smtClean="0">
                <a:latin typeface="+mj-lt"/>
              </a:rPr>
              <a:t>o którym mowa w art. 3 ust. 1 ustawy z dnia 29 stycznia 2004 r. – Prawo zamówień publicznych </a:t>
            </a:r>
            <a:br>
              <a:rPr lang="pl-PL" sz="1400" dirty="0" smtClean="0">
                <a:latin typeface="+mj-lt"/>
              </a:rPr>
            </a:br>
            <a:r>
              <a:rPr lang="pl-PL" sz="1400" dirty="0" smtClean="0">
                <a:latin typeface="+mj-lt"/>
              </a:rPr>
              <a:t>(Dz. U. z 2007 r., Nr 223, poz. 1655 z </a:t>
            </a:r>
            <a:r>
              <a:rPr lang="pl-PL" sz="1400" dirty="0" err="1" smtClean="0">
                <a:latin typeface="+mj-lt"/>
              </a:rPr>
              <a:t>późn</a:t>
            </a:r>
            <a:r>
              <a:rPr lang="pl-PL" sz="1400" dirty="0" smtClean="0">
                <a:latin typeface="+mj-lt"/>
              </a:rPr>
              <a:t>. zm.), ubiegający się o dofinansowanie, dokonuje wyboru partnerów spoza sektora finansów publicznych z zachowaniem zasady przejrzystości i równego traktowania podmiotów, w szczególności jest zobowiązany do:</a:t>
            </a:r>
          </a:p>
          <a:p>
            <a:pPr algn="just">
              <a:defRPr/>
            </a:pPr>
            <a:r>
              <a:rPr lang="pl-PL" sz="1400" dirty="0" smtClean="0">
                <a:latin typeface="+mj-lt"/>
              </a:rPr>
              <a:t>ogłoszenia otwartego naboru partnerów w dzienniku ogólnopolskim lub lokalnym oraz </a:t>
            </a:r>
            <a:br>
              <a:rPr lang="pl-PL" sz="1400" dirty="0" smtClean="0">
                <a:latin typeface="+mj-lt"/>
              </a:rPr>
            </a:br>
            <a:r>
              <a:rPr lang="pl-PL" sz="1400" dirty="0" smtClean="0">
                <a:latin typeface="+mj-lt"/>
              </a:rPr>
              <a:t>w Biuletynie Informacji Publicznej. W ogłoszeniu powinien być wskazany termin, </a:t>
            </a:r>
            <a:br>
              <a:rPr lang="pl-PL" sz="1400" dirty="0" smtClean="0">
                <a:latin typeface="+mj-lt"/>
              </a:rPr>
            </a:br>
            <a:r>
              <a:rPr lang="pl-PL" sz="1400" dirty="0" smtClean="0">
                <a:latin typeface="+mj-lt"/>
              </a:rPr>
              <a:t>co najmniej 21 dni na zgłoszenie partnerów;</a:t>
            </a:r>
          </a:p>
          <a:p>
            <a:pPr algn="just">
              <a:defRPr/>
            </a:pPr>
            <a:r>
              <a:rPr lang="pl-PL" sz="1400" dirty="0" smtClean="0">
                <a:latin typeface="+mj-lt"/>
              </a:rPr>
              <a:t>uwzględnienia przy wyborze partnerów: zgodności działania potencjalnego partnera </a:t>
            </a:r>
            <a:br>
              <a:rPr lang="pl-PL" sz="1400" dirty="0" smtClean="0">
                <a:latin typeface="+mj-lt"/>
              </a:rPr>
            </a:br>
            <a:r>
              <a:rPr lang="pl-PL" sz="1400" dirty="0" smtClean="0">
                <a:latin typeface="+mj-lt"/>
              </a:rPr>
              <a:t>z celami partnerstwa, oferowanego wkładu potencjalnego partnera w realizację celu partnerstwa, doświadczenie w realizacji projektów o podobnym charakterze, współpracę z beneficjentem </a:t>
            </a:r>
            <a:br>
              <a:rPr lang="pl-PL" sz="1400" dirty="0" smtClean="0">
                <a:latin typeface="+mj-lt"/>
              </a:rPr>
            </a:br>
            <a:r>
              <a:rPr lang="pl-PL" sz="1400" dirty="0" smtClean="0">
                <a:latin typeface="+mj-lt"/>
              </a:rPr>
              <a:t>w trakcie przygotowania projektu;</a:t>
            </a:r>
          </a:p>
          <a:p>
            <a:pPr algn="just">
              <a:defRPr/>
            </a:pPr>
            <a:r>
              <a:rPr lang="pl-PL" sz="1400" dirty="0" smtClean="0">
                <a:latin typeface="+mj-lt"/>
              </a:rPr>
              <a:t>podania do publicznej wiadomości informacji o stronach umowy o partnerstwie oraz zakresu zadań partnerów.</a:t>
            </a:r>
          </a:p>
          <a:p>
            <a:pPr algn="just">
              <a:buFontTx/>
              <a:buNone/>
              <a:defRPr/>
            </a:pPr>
            <a:endParaRPr lang="pl-PL" dirty="0" smtClean="0">
              <a:latin typeface="Arial"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zawartości 2"/>
          <p:cNvSpPr>
            <a:spLocks noGrp="1"/>
          </p:cNvSpPr>
          <p:nvPr>
            <p:ph idx="1"/>
          </p:nvPr>
        </p:nvSpPr>
        <p:spPr>
          <a:xfrm>
            <a:off x="428625" y="3000375"/>
            <a:ext cx="8229600" cy="3643313"/>
          </a:xfrm>
        </p:spPr>
        <p:txBody>
          <a:bodyPr/>
          <a:lstStyle/>
          <a:p>
            <a:pPr>
              <a:buFontTx/>
              <a:buNone/>
            </a:pPr>
            <a:r>
              <a:rPr lang="pl-PL" sz="1400" b="1" smtClean="0">
                <a:latin typeface="Arial" charset="0"/>
              </a:rPr>
              <a:t>Ogólne </a:t>
            </a:r>
            <a:r>
              <a:rPr lang="pl-PL" sz="1400" b="1" smtClean="0">
                <a:solidFill>
                  <a:srgbClr val="FF0000"/>
                </a:solidFill>
                <a:latin typeface="Arial" charset="0"/>
              </a:rPr>
              <a:t>kryteria horyzontalne</a:t>
            </a:r>
            <a:r>
              <a:rPr lang="pl-PL" sz="1400" b="1" smtClean="0">
                <a:latin typeface="Arial" charset="0"/>
              </a:rPr>
              <a:t>:</a:t>
            </a:r>
          </a:p>
          <a:p>
            <a:pPr algn="just">
              <a:buFontTx/>
              <a:buAutoNum type="arabicPeriod"/>
            </a:pPr>
            <a:endParaRPr lang="pl-PL" sz="1400" b="1" smtClean="0">
              <a:latin typeface="Arial" charset="0"/>
            </a:endParaRPr>
          </a:p>
          <a:p>
            <a:pPr algn="just">
              <a:buFontTx/>
              <a:buAutoNum type="arabicPeriod"/>
            </a:pPr>
            <a:r>
              <a:rPr lang="pl-PL" sz="1400" b="1" smtClean="0">
                <a:latin typeface="Arial" charset="0"/>
              </a:rPr>
              <a:t>Zgodność z właściwymi politykami i zasadami wspólnotowymi (w tym: polityką równych szans i koncepcją zrównoważonego rozwoju) oraz prawodawstwem wspólnotowym</a:t>
            </a:r>
          </a:p>
          <a:p>
            <a:pPr algn="just">
              <a:buFontTx/>
              <a:buNone/>
            </a:pPr>
            <a:r>
              <a:rPr lang="pl-PL" sz="1400" b="1" u="sng" smtClean="0">
                <a:solidFill>
                  <a:srgbClr val="FF0000"/>
                </a:solidFill>
                <a:latin typeface="Arial" charset="0"/>
              </a:rPr>
              <a:t>Jak spełnić: </a:t>
            </a:r>
          </a:p>
          <a:p>
            <a:pPr algn="just"/>
            <a:r>
              <a:rPr lang="pl-PL" sz="1400" smtClean="0">
                <a:latin typeface="Arial" charset="0"/>
              </a:rPr>
              <a:t>zachowanie zasady równości szans;</a:t>
            </a:r>
          </a:p>
          <a:p>
            <a:pPr algn="just"/>
            <a:r>
              <a:rPr lang="pl-PL" sz="1400" smtClean="0">
                <a:latin typeface="Arial" charset="0"/>
              </a:rPr>
              <a:t>zapewnienie możliwości udziału w projekcie osobom niepełnosprawnym.</a:t>
            </a:r>
          </a:p>
        </p:txBody>
      </p:sp>
      <p:sp>
        <p:nvSpPr>
          <p:cNvPr id="6" name="pole tekstowe 5"/>
          <p:cNvSpPr txBox="1"/>
          <p:nvPr/>
        </p:nvSpPr>
        <p:spPr>
          <a:xfrm>
            <a:off x="4500563" y="1071563"/>
            <a:ext cx="4500562" cy="1778000"/>
          </a:xfrm>
          <a:prstGeom prst="rect">
            <a:avLst/>
          </a:prstGeom>
          <a:noFill/>
        </p:spPr>
        <p:txBody>
          <a:bodyPr>
            <a:spAutoFit/>
          </a:bodyPr>
          <a:lstStyle/>
          <a:p>
            <a:pPr>
              <a:defRPr/>
            </a:pPr>
            <a:r>
              <a:rPr lang="pl-PL" sz="1100" b="1" dirty="0">
                <a:solidFill>
                  <a:srgbClr val="FF0000"/>
                </a:solidFill>
              </a:rPr>
              <a:t>Pomocne raporty:</a:t>
            </a:r>
          </a:p>
          <a:p>
            <a:pPr>
              <a:defRPr/>
            </a:pPr>
            <a:r>
              <a:rPr lang="pl-PL" sz="1100" u="sng" dirty="0">
                <a:hlinkClick r:id="rId3"/>
              </a:rPr>
              <a:t>http://www.stat.gov.pl/gus/45_3748_PLK_HTML.htm</a:t>
            </a:r>
            <a:endParaRPr lang="pl-PL" sz="1100" dirty="0"/>
          </a:p>
          <a:p>
            <a:pPr>
              <a:defRPr/>
            </a:pPr>
            <a:r>
              <a:rPr lang="pl-PL" sz="1100" u="sng" dirty="0">
                <a:hlinkClick r:id="rId4"/>
              </a:rPr>
              <a:t>http://www.psz.praca.gov.pl/_files_/publikacje/raport_aktywnosc1.zip</a:t>
            </a:r>
            <a:r>
              <a:rPr lang="pl-PL" sz="1100" dirty="0"/>
              <a:t> </a:t>
            </a:r>
          </a:p>
          <a:p>
            <a:pPr>
              <a:defRPr/>
            </a:pPr>
            <a:r>
              <a:rPr lang="pl-PL" sz="1100" u="sng" dirty="0">
                <a:hlinkClick r:id="rId5"/>
              </a:rPr>
              <a:t>http://www.stat.gov.pl/cps/rde/xbcr/gus/PUBL_Kobiety_w_Polsce.pdf</a:t>
            </a:r>
            <a:r>
              <a:rPr lang="pl-PL" sz="1100" dirty="0"/>
              <a:t> </a:t>
            </a:r>
          </a:p>
          <a:p>
            <a:pPr>
              <a:defRPr/>
            </a:pPr>
            <a:r>
              <a:rPr lang="pl-PL" sz="1100" dirty="0"/>
              <a:t> </a:t>
            </a:r>
          </a:p>
          <a:p>
            <a:pPr>
              <a:defRPr/>
            </a:pPr>
            <a:r>
              <a:rPr lang="pl-PL" sz="1100" b="1" dirty="0">
                <a:solidFill>
                  <a:srgbClr val="FF0000"/>
                </a:solidFill>
              </a:rPr>
              <a:t>Pomocne strony internetowe:</a:t>
            </a:r>
          </a:p>
          <a:p>
            <a:pPr>
              <a:defRPr/>
            </a:pPr>
            <a:r>
              <a:rPr lang="pl-PL" sz="1100" u="sng" dirty="0">
                <a:hlinkClick r:id="rId6"/>
              </a:rPr>
              <a:t>http://www.undp.org.pl/pl/index.php</a:t>
            </a:r>
            <a:endParaRPr lang="pl-PL" sz="1100" dirty="0"/>
          </a:p>
          <a:p>
            <a:pPr>
              <a:defRPr/>
            </a:pPr>
            <a:r>
              <a:rPr lang="pl-PL" sz="1100" u="sng" dirty="0">
                <a:hlinkClick r:id="rId7"/>
              </a:rPr>
              <a:t>http://bezuprzedzen.org/</a:t>
            </a:r>
            <a:endParaRPr lang="pl-PL" sz="1100" u="sng" dirty="0"/>
          </a:p>
          <a:p>
            <a:pPr>
              <a:defRPr/>
            </a:pPr>
            <a:r>
              <a:rPr lang="pl-PL" sz="1100" u="sng" dirty="0">
                <a:hlinkClick r:id="rId8"/>
              </a:rPr>
              <a:t>http://www.rownystatus.gov.pl/</a:t>
            </a:r>
            <a:r>
              <a:rPr lang="pl-PL" sz="1100" u="sng" dirty="0"/>
              <a:t> </a:t>
            </a:r>
            <a:endParaRPr lang="pl-PL" sz="1100" dirty="0"/>
          </a:p>
          <a:p>
            <a:pPr>
              <a:defRPr/>
            </a:pPr>
            <a:endParaRPr lang="pl-PL" sz="105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zawartości 2"/>
          <p:cNvSpPr>
            <a:spLocks noGrp="1"/>
          </p:cNvSpPr>
          <p:nvPr>
            <p:ph idx="4294967295"/>
          </p:nvPr>
        </p:nvSpPr>
        <p:spPr>
          <a:xfrm>
            <a:off x="468313" y="1125538"/>
            <a:ext cx="8229600" cy="4929187"/>
          </a:xfrm>
        </p:spPr>
        <p:txBody>
          <a:bodyPr/>
          <a:lstStyle/>
          <a:p>
            <a:pPr>
              <a:buFontTx/>
              <a:buNone/>
              <a:defRPr/>
            </a:pPr>
            <a:endParaRPr lang="pl-PL" sz="1400" b="1" dirty="0" smtClean="0">
              <a:latin typeface="+mj-lt"/>
            </a:endParaRPr>
          </a:p>
          <a:p>
            <a:pPr>
              <a:buFontTx/>
              <a:buNone/>
              <a:defRPr/>
            </a:pPr>
            <a:r>
              <a:rPr lang="pl-PL" sz="1400" b="1" dirty="0" smtClean="0">
                <a:latin typeface="+mj-lt"/>
              </a:rPr>
              <a:t>Ogólne</a:t>
            </a:r>
            <a:r>
              <a:rPr lang="pl-PL" sz="1400" b="1" dirty="0" smtClean="0">
                <a:solidFill>
                  <a:srgbClr val="FF0000"/>
                </a:solidFill>
                <a:latin typeface="+mj-lt"/>
              </a:rPr>
              <a:t> kryteria horyzontalne c.d.</a:t>
            </a:r>
            <a:r>
              <a:rPr lang="pl-PL" sz="1400" b="1" dirty="0" smtClean="0">
                <a:latin typeface="+mj-lt"/>
              </a:rPr>
              <a:t>:</a:t>
            </a:r>
          </a:p>
          <a:p>
            <a:pPr>
              <a:buFontTx/>
              <a:buAutoNum type="arabicPeriod" startAt="2"/>
              <a:defRPr/>
            </a:pPr>
            <a:endParaRPr lang="pl-PL" sz="1400" b="1" dirty="0" smtClean="0">
              <a:latin typeface="+mj-lt"/>
            </a:endParaRPr>
          </a:p>
          <a:p>
            <a:pPr>
              <a:buFontTx/>
              <a:buAutoNum type="arabicPeriod" startAt="2"/>
              <a:defRPr/>
            </a:pPr>
            <a:r>
              <a:rPr lang="pl-PL" sz="1400" b="1" dirty="0" smtClean="0">
                <a:latin typeface="+mj-lt"/>
              </a:rPr>
              <a:t>Zgodność z prawodawstwem krajowym</a:t>
            </a:r>
          </a:p>
          <a:p>
            <a:pPr>
              <a:buFontTx/>
              <a:buNone/>
              <a:defRPr/>
            </a:pPr>
            <a:r>
              <a:rPr lang="pl-PL" sz="1400" b="1" u="sng" dirty="0" smtClean="0">
                <a:solidFill>
                  <a:srgbClr val="FF0000"/>
                </a:solidFill>
                <a:latin typeface="+mj-lt"/>
              </a:rPr>
              <a:t>Jak spełnić: </a:t>
            </a:r>
          </a:p>
          <a:p>
            <a:pPr algn="just">
              <a:defRPr/>
            </a:pPr>
            <a:r>
              <a:rPr lang="pl-PL" sz="1400" dirty="0" smtClean="0">
                <a:latin typeface="+mj-lt"/>
              </a:rPr>
              <a:t>projekt musi być zgodny z prawodawstwem dotyczącym wnioskodawcy oraz realizowanych przez niego w projekcie działań;</a:t>
            </a:r>
          </a:p>
          <a:p>
            <a:pPr algn="just">
              <a:defRPr/>
            </a:pPr>
            <a:r>
              <a:rPr lang="pl-PL" sz="1400" dirty="0" smtClean="0">
                <a:latin typeface="+mj-lt"/>
              </a:rPr>
              <a:t>zapisy wniosku muszą być w szczególności zgodne z prawem zamówień publicznych (dotyczy </a:t>
            </a:r>
            <a:br>
              <a:rPr lang="pl-PL" sz="1400" dirty="0" smtClean="0">
                <a:latin typeface="+mj-lt"/>
              </a:rPr>
            </a:br>
            <a:r>
              <a:rPr lang="pl-PL" sz="1400" dirty="0" smtClean="0">
                <a:latin typeface="+mj-lt"/>
              </a:rPr>
              <a:t>to podmiotów, które z godnie z ustawą prawo zamówień publicznych są zobowiązane </a:t>
            </a:r>
            <a:br>
              <a:rPr lang="pl-PL" sz="1400" dirty="0" smtClean="0">
                <a:latin typeface="+mj-lt"/>
              </a:rPr>
            </a:br>
            <a:r>
              <a:rPr lang="pl-PL" sz="1400" dirty="0" smtClean="0">
                <a:latin typeface="+mj-lt"/>
              </a:rPr>
              <a:t>do stosowania odpowiedniego trybu realizacji zamówienia publicznego) oraz zasadami udzielania pomocy publicznej (patrz </a:t>
            </a:r>
            <a:r>
              <a:rPr lang="pl-PL" sz="1400" dirty="0" err="1" smtClean="0">
                <a:latin typeface="+mj-lt"/>
              </a:rPr>
              <a:t>pkt</a:t>
            </a:r>
            <a:r>
              <a:rPr lang="pl-PL" sz="1400" dirty="0" smtClean="0">
                <a:latin typeface="+mj-lt"/>
              </a:rPr>
              <a:t> 3.3 dokumentacji);</a:t>
            </a:r>
          </a:p>
          <a:p>
            <a:pPr algn="just">
              <a:defRPr/>
            </a:pPr>
            <a:r>
              <a:rPr lang="pl-PL" sz="1400" dirty="0" smtClean="0">
                <a:latin typeface="+mj-lt"/>
              </a:rPr>
              <a:t>w przypadku realizacji niektórych typów projektów konieczne jest stosowanie odpowiednich odrębnych przepisów prawa;</a:t>
            </a:r>
          </a:p>
          <a:p>
            <a:pPr algn="just">
              <a:defRPr/>
            </a:pPr>
            <a:r>
              <a:rPr lang="pl-PL" sz="1400" b="1" dirty="0" smtClean="0">
                <a:latin typeface="+mj-lt"/>
              </a:rPr>
              <a:t>jeśli projektodawca jest zobowiązany do wyboru partnera w sposób określony </a:t>
            </a:r>
            <a:br>
              <a:rPr lang="pl-PL" sz="1400" b="1" dirty="0" smtClean="0">
                <a:latin typeface="+mj-lt"/>
              </a:rPr>
            </a:br>
            <a:r>
              <a:rPr lang="pl-PL" sz="1400" b="1" dirty="0" smtClean="0">
                <a:latin typeface="+mj-lt"/>
              </a:rPr>
              <a:t>w art. 28a ustawy o zasadach prowadzenia polityki rozwoju, to we wniosku </a:t>
            </a:r>
            <a:br>
              <a:rPr lang="pl-PL" sz="1400" b="1" dirty="0" smtClean="0">
                <a:latin typeface="+mj-lt"/>
              </a:rPr>
            </a:br>
            <a:r>
              <a:rPr lang="pl-PL" sz="1400" b="1" dirty="0" smtClean="0">
                <a:latin typeface="+mj-lt"/>
              </a:rPr>
              <a:t>o dofinansowanie w polu 3.5 zobowiązany jest umieścić informację na temat sposobu wyboru partnerów do projektu. W przypadku braku informacji, że partnerzy zostali wybrani prawidłowo, projekt może być uznany za niezgodny z tym kryterium horyzontalnym </a:t>
            </a:r>
            <a:br>
              <a:rPr lang="pl-PL" sz="1400" b="1" dirty="0" smtClean="0">
                <a:latin typeface="+mj-lt"/>
              </a:rPr>
            </a:br>
            <a:r>
              <a:rPr lang="pl-PL" sz="1400" b="1" dirty="0" smtClean="0">
                <a:latin typeface="+mj-lt"/>
              </a:rPr>
              <a:t>i odrzucony.</a:t>
            </a:r>
          </a:p>
          <a:p>
            <a:pPr>
              <a:buFontTx/>
              <a:buNone/>
              <a:defRPr/>
            </a:pPr>
            <a:endParaRPr lang="pl-PL" b="1" dirty="0" smtClean="0">
              <a:latin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4294967295"/>
          </p:nvPr>
        </p:nvSpPr>
        <p:spPr>
          <a:xfrm>
            <a:off x="250825" y="1214438"/>
            <a:ext cx="8229600" cy="4868862"/>
          </a:xfrm>
        </p:spPr>
        <p:txBody>
          <a:bodyPr/>
          <a:lstStyle/>
          <a:p>
            <a:pPr>
              <a:buFontTx/>
              <a:buNone/>
              <a:defRPr/>
            </a:pPr>
            <a:endParaRPr lang="pl-PL" sz="1400" b="1" dirty="0" smtClean="0">
              <a:latin typeface="+mj-lt"/>
            </a:endParaRPr>
          </a:p>
          <a:p>
            <a:pPr>
              <a:buFontTx/>
              <a:buNone/>
              <a:defRPr/>
            </a:pPr>
            <a:r>
              <a:rPr lang="pl-PL" sz="1400" b="1" dirty="0" smtClean="0">
                <a:latin typeface="+mj-lt"/>
              </a:rPr>
              <a:t>Ogólne</a:t>
            </a:r>
            <a:r>
              <a:rPr lang="pl-PL" sz="1400" b="1" dirty="0" smtClean="0">
                <a:solidFill>
                  <a:srgbClr val="FF0000"/>
                </a:solidFill>
                <a:latin typeface="+mj-lt"/>
              </a:rPr>
              <a:t> kryteria horyzontalne c.d.</a:t>
            </a:r>
            <a:r>
              <a:rPr lang="pl-PL" sz="1400" b="1" dirty="0" smtClean="0">
                <a:latin typeface="+mj-lt"/>
              </a:rPr>
              <a:t>:</a:t>
            </a:r>
          </a:p>
          <a:p>
            <a:pPr>
              <a:buFontTx/>
              <a:buNone/>
              <a:defRPr/>
            </a:pPr>
            <a:endParaRPr lang="pl-PL" sz="1400" b="1" dirty="0" smtClean="0"/>
          </a:p>
        </p:txBody>
      </p:sp>
      <p:sp>
        <p:nvSpPr>
          <p:cNvPr id="30723" name="Rectangle 5"/>
          <p:cNvSpPr>
            <a:spLocks noChangeArrowheads="1"/>
          </p:cNvSpPr>
          <p:nvPr/>
        </p:nvSpPr>
        <p:spPr bwMode="auto">
          <a:xfrm>
            <a:off x="250825" y="1785938"/>
            <a:ext cx="8497888" cy="2524125"/>
          </a:xfrm>
          <a:prstGeom prst="rect">
            <a:avLst/>
          </a:prstGeom>
          <a:noFill/>
          <a:ln w="9525">
            <a:noFill/>
            <a:miter lim="800000"/>
            <a:headEnd/>
            <a:tailEnd/>
          </a:ln>
        </p:spPr>
        <p:txBody>
          <a:bodyPr>
            <a:spAutoFit/>
          </a:bodyPr>
          <a:lstStyle/>
          <a:p>
            <a:pPr marL="342900" indent="-342900"/>
            <a:endParaRPr lang="pl-PL" sz="1400" b="1" u="sng">
              <a:solidFill>
                <a:srgbClr val="FF0000"/>
              </a:solidFill>
            </a:endParaRPr>
          </a:p>
          <a:p>
            <a:pPr marL="342900" indent="-342900"/>
            <a:r>
              <a:rPr lang="pl-PL" sz="1400" b="1"/>
              <a:t>3. Zgodność ze Szczegółowym Opisem Priorytetów PO KL</a:t>
            </a:r>
          </a:p>
          <a:p>
            <a:pPr marL="342900" indent="-342900"/>
            <a:endParaRPr lang="pl-PL" sz="1400" b="1"/>
          </a:p>
          <a:p>
            <a:pPr marL="342900" indent="-342900" algn="just"/>
            <a:r>
              <a:rPr lang="pl-PL" sz="1400" b="1" u="sng">
                <a:solidFill>
                  <a:srgbClr val="FF0000"/>
                </a:solidFill>
              </a:rPr>
              <a:t>Jak spełnić:</a:t>
            </a:r>
          </a:p>
          <a:p>
            <a:pPr marL="342900" indent="-342900" algn="just">
              <a:buFontTx/>
              <a:buChar char="•"/>
            </a:pPr>
            <a:r>
              <a:rPr lang="pl-PL" sz="1400"/>
              <a:t>Projekt musi być zgodny z tym dokumentem w szczególności należy zwrócić uwagę, czy działania        wpisują się w dany typ projektu (niektóre typy projektów są mocno sformalizowane i ich zakres regulują odpowiednie ustawy bądź rozporządzenia) oraz czy projekt skierowano do odpowiedniej grupy docelowej.</a:t>
            </a:r>
          </a:p>
          <a:p>
            <a:pPr marL="342900" indent="-342900" algn="just"/>
            <a:endParaRPr lang="pl-PL" sz="1400"/>
          </a:p>
          <a:p>
            <a:pPr marL="342900" indent="-342900" algn="just">
              <a:buFontTx/>
              <a:buChar char="•"/>
            </a:pPr>
            <a:r>
              <a:rPr lang="pl-PL" sz="1400"/>
              <a:t>W Szczegółowym Opisie Priorytetów PO KL określono również dopuszczalny poziom cross</a:t>
            </a:r>
            <a:br>
              <a:rPr lang="pl-PL" sz="1400"/>
            </a:br>
            <a:r>
              <a:rPr lang="pl-PL" sz="1400"/>
              <a:t>-financingu w projekcie, co także jest przedmiotem weryfikacji tego kryterium.</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755650" y="1143000"/>
            <a:ext cx="7431088" cy="4643438"/>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r>
              <a:rPr lang="pl-PL" b="1" dirty="0">
                <a:latin typeface="+mj-lt"/>
              </a:rPr>
              <a:t>Analiza sytuacji kobiet i mężczyzn </a:t>
            </a: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1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r>
              <a:rPr lang="pl-PL" sz="1400" dirty="0">
                <a:latin typeface="+mj-lt"/>
              </a:rPr>
              <a:t>Analiza 4 kroków </a:t>
            </a: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1400" dirty="0">
              <a:latin typeface="+mj-lt"/>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r>
              <a:rPr lang="pl-PL" sz="1400" b="1" dirty="0">
                <a:latin typeface="+mj-lt"/>
              </a:rPr>
              <a:t>KROK I: REPREZENTACJA ILOŚCIOWA</a:t>
            </a: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dirty="0">
              <a:latin typeface="+mj-lt"/>
            </a:endParaRP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r>
              <a:rPr lang="pl-PL" sz="1400" dirty="0">
                <a:latin typeface="+mj-lt"/>
              </a:rPr>
              <a:t> Ile jest K i M w danym obszarze?</a:t>
            </a: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r>
              <a:rPr lang="pl-PL" sz="1400" dirty="0">
                <a:latin typeface="+mj-lt"/>
              </a:rPr>
              <a:t> Jaka jest struktura grupy K i M pod względem m.in. wieku, wykształcenia, stażu pracy?</a:t>
            </a: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r>
              <a:rPr lang="pl-PL" sz="1400" dirty="0">
                <a:latin typeface="+mj-lt"/>
              </a:rPr>
              <a:t> Jak te dane zmieniają się w czasie?</a:t>
            </a: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r>
              <a:rPr lang="pl-PL" sz="1400" dirty="0">
                <a:latin typeface="+mj-lt"/>
              </a:rPr>
              <a:t> Jak kształtuje się popyt na pracę/usługi/branże?</a:t>
            </a: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endParaRPr lang="pl-PL" sz="1400" dirty="0">
              <a:latin typeface="+mj-lt"/>
            </a:endParaRP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b="1" dirty="0">
                <a:latin typeface="+mj-lt"/>
              </a:rPr>
              <a:t>KROK II: PORTRET UCZESTNIKA</a:t>
            </a: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b="1" dirty="0">
              <a:latin typeface="+mj-lt"/>
            </a:endParaRP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się zajmuje dziećmi i osobami zależnymi?   Kto i kiedy ma wolny czas?</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i gdzie mieszka? Kto ma prawo do lokalu mieszkaniowego?</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i z jakim stopniu korzystał z form wsparcia?  Z jaką efektywnością?</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i gdzie pracuje? Na podstawie jakiej umowy?  Ile zarabia?</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Na jakie trudności napotykają K i M w swoim życiu?</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posiada samochód? Kto korzysta z transportu publicznego?</a:t>
            </a:r>
            <a:endParaRPr lang="pl-PL" sz="1400" dirty="0">
              <a:solidFill>
                <a:srgbClr val="000000"/>
              </a:solidFill>
              <a:latin typeface="+mj-lt"/>
            </a:endParaRP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endParaRPr lang="pl-PL" sz="1400" dirty="0">
              <a:latin typeface="+mj-lt"/>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dirty="0">
              <a:latin typeface="Calibri" pitchFamily="34" charset="0"/>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1400"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1400" dirty="0">
              <a:latin typeface="+mj-lt"/>
            </a:endParaRPr>
          </a:p>
        </p:txBody>
      </p:sp>
      <p:sp>
        <p:nvSpPr>
          <p:cNvPr id="31747" name="Text Box 3"/>
          <p:cNvSpPr txBox="1">
            <a:spLocks noChangeArrowheads="1"/>
          </p:cNvSpPr>
          <p:nvPr/>
        </p:nvSpPr>
        <p:spPr bwMode="auto">
          <a:xfrm>
            <a:off x="500063" y="2000250"/>
            <a:ext cx="8247062" cy="4525963"/>
          </a:xfrm>
          <a:prstGeom prst="rect">
            <a:avLst/>
          </a:prstGeom>
          <a:noFill/>
          <a:ln w="9525">
            <a:noFill/>
            <a:round/>
            <a:headEnd/>
            <a:tailEnd/>
          </a:ln>
        </p:spPr>
        <p:txBody>
          <a:bodyPr lIns="90000" tIns="46800" rIns="90000" bIns="46800"/>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l-PL" sz="2600">
              <a:solidFill>
                <a:srgbClr val="000000"/>
              </a:solidFill>
              <a:latin typeface="Calibri" pitchFamily="34" charset="0"/>
            </a:endParaRPr>
          </a:p>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sz="2600">
                <a:solidFill>
                  <a:srgbClr val="000000"/>
                </a:solidFill>
                <a:latin typeface="Calibri" pitchFamily="34" charset="0"/>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928688" y="928688"/>
            <a:ext cx="7143750" cy="114300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endParaRPr lang="pl-PL" sz="4400" b="1">
              <a:solidFill>
                <a:srgbClr val="000000"/>
              </a:solidFill>
              <a:latin typeface="Calibri" pitchFamily="34" charset="0"/>
            </a:endParaRPr>
          </a:p>
        </p:txBody>
      </p:sp>
      <p:sp>
        <p:nvSpPr>
          <p:cNvPr id="32771" name="Text Box 3"/>
          <p:cNvSpPr txBox="1">
            <a:spLocks noChangeArrowheads="1"/>
          </p:cNvSpPr>
          <p:nvPr/>
        </p:nvSpPr>
        <p:spPr bwMode="auto">
          <a:xfrm>
            <a:off x="539750" y="1196975"/>
            <a:ext cx="8218488" cy="4525963"/>
          </a:xfrm>
          <a:prstGeom prst="rect">
            <a:avLst/>
          </a:prstGeom>
          <a:noFill/>
          <a:ln w="9525">
            <a:noFill/>
            <a:round/>
            <a:headEnd/>
            <a:tailEnd/>
          </a:ln>
        </p:spPr>
        <p:txBody>
          <a:bodyPr lIns="90000" tIns="46800" rIns="90000" bIns="46800"/>
          <a:lstStyle/>
          <a:p>
            <a:pPr marL="508000" indent="-508000" algn="ctr" defTabSz="449263">
              <a:spcBef>
                <a:spcPts val="7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l-PL" sz="2400">
              <a:solidFill>
                <a:srgbClr val="000000"/>
              </a:solidFill>
              <a:latin typeface="Calibri" pitchFamily="34" charset="0"/>
            </a:endParaRPr>
          </a:p>
        </p:txBody>
      </p:sp>
      <p:sp>
        <p:nvSpPr>
          <p:cNvPr id="4" name="Prostokąt 3"/>
          <p:cNvSpPr/>
          <p:nvPr/>
        </p:nvSpPr>
        <p:spPr>
          <a:xfrm>
            <a:off x="500063" y="1143000"/>
            <a:ext cx="8358187" cy="4400550"/>
          </a:xfrm>
          <a:prstGeom prst="rect">
            <a:avLst/>
          </a:prstGeom>
        </p:spPr>
        <p:txBody>
          <a:bodyPr>
            <a:spAutoFit/>
          </a:bodyPr>
          <a:lstStyle/>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600" b="1" dirty="0">
              <a:latin typeface="+mj-lt"/>
            </a:endParaRP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600" b="1" dirty="0" err="1">
                <a:latin typeface="+mj-lt"/>
              </a:rPr>
              <a:t>cd</a:t>
            </a:r>
            <a:r>
              <a:rPr lang="pl-PL" sz="1600" b="1" dirty="0">
                <a:latin typeface="+mj-lt"/>
              </a:rPr>
              <a:t>. Analiza sytuacji kobiet i mężczyzn </a:t>
            </a: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b="1" dirty="0">
              <a:latin typeface="+mj-lt"/>
            </a:endParaRP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b="1" dirty="0">
                <a:latin typeface="+mj-lt"/>
                <a:cs typeface="Arial" pitchFamily="34" charset="0"/>
              </a:rPr>
              <a:t>KROK III: PRZYCZYNY</a:t>
            </a: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b="1" dirty="0">
              <a:latin typeface="+mj-lt"/>
            </a:endParaRP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Dlaczego tak jest? Jakie są zależności między położeniem K i M a społecznymi rolami przypisywanymi K i M?</a:t>
            </a: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 Kto ma wpływ na sytuację w danym obszarze? Kto podejmuje decyzje?</a:t>
            </a: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Jakie są bariery równości w danym obszarze?</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Które z barier są kluczowe i dopiero ich likwidacja spowoduje trwałą zmianę sytuacji danej płci?</a:t>
            </a:r>
          </a:p>
          <a:p>
            <a:pPr marL="508000" indent="-508000"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latin typeface="+mj-lt"/>
              <a:cs typeface="Arial" pitchFamily="34" charset="0"/>
            </a:endParaRPr>
          </a:p>
          <a:p>
            <a:pPr marL="508000" indent="-508000"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latin typeface="+mj-lt"/>
              <a:cs typeface="Arial" pitchFamily="34" charset="0"/>
            </a:endParaRPr>
          </a:p>
          <a:p>
            <a:pPr marL="508000" indent="-508000" defTabSz="449263">
              <a:spcAft>
                <a:spcPts val="120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b="1" dirty="0">
                <a:latin typeface="+mj-lt"/>
                <a:cs typeface="Arial" pitchFamily="34" charset="0"/>
              </a:rPr>
              <a:t>KROK IV: POTRZEBY KOBIET I MĘŻCZYZN</a:t>
            </a: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latin typeface="+mj-lt"/>
              <a:cs typeface="Arial" pitchFamily="34" charset="0"/>
            </a:endParaRP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 Jakie są potrzeby K, a jakie M w związku z zaistniałą sytuacją?</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Jakie są potrzeby praktyczne, bieżące?</a:t>
            </a: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 Jakie są potrzeby strategiczne, długofalowe?</a:t>
            </a: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 Jak możemy uwzględnić te potrzeby planując nasz projekt?</a:t>
            </a:r>
          </a:p>
          <a:p>
            <a:pPr marL="508000" indent="-508000"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ymbol zastępczy zawartości 2"/>
          <p:cNvSpPr>
            <a:spLocks noGrp="1"/>
          </p:cNvSpPr>
          <p:nvPr>
            <p:ph idx="1"/>
          </p:nvPr>
        </p:nvSpPr>
        <p:spPr/>
        <p:txBody>
          <a:bodyPr/>
          <a:lstStyle/>
          <a:p>
            <a:pPr algn="ctr">
              <a:buFontTx/>
              <a:buNone/>
            </a:pPr>
            <a:endParaRPr lang="pl-PL" b="1" dirty="0" smtClean="0">
              <a:latin typeface="Arial" charset="0"/>
            </a:endParaRPr>
          </a:p>
          <a:p>
            <a:pPr algn="ctr">
              <a:buFontTx/>
              <a:buNone/>
            </a:pPr>
            <a:endParaRPr lang="pl-PL" b="1" dirty="0" smtClean="0">
              <a:latin typeface="Arial" charset="0"/>
            </a:endParaRPr>
          </a:p>
          <a:p>
            <a:pPr algn="ctr">
              <a:buFontTx/>
              <a:buNone/>
            </a:pPr>
            <a:endParaRPr lang="pl-PL" b="1" dirty="0" smtClean="0">
              <a:latin typeface="Arial" charset="0"/>
            </a:endParaRPr>
          </a:p>
          <a:p>
            <a:pPr algn="ctr">
              <a:buFontTx/>
              <a:buNone/>
            </a:pPr>
            <a:endParaRPr lang="pl-PL" b="1" dirty="0" smtClean="0">
              <a:latin typeface="Arial" charset="0"/>
            </a:endParaRPr>
          </a:p>
          <a:p>
            <a:pPr algn="ctr">
              <a:buFontTx/>
              <a:buNone/>
            </a:pPr>
            <a:endParaRPr lang="pl-PL" b="1" dirty="0" smtClean="0">
              <a:latin typeface="Arial" charset="0"/>
            </a:endParaRPr>
          </a:p>
          <a:p>
            <a:pPr algn="ctr">
              <a:buFontTx/>
              <a:buNone/>
            </a:pPr>
            <a:r>
              <a:rPr lang="pl-PL" sz="2800" b="1" dirty="0" smtClean="0">
                <a:latin typeface="Arial" charset="0"/>
              </a:rPr>
              <a:t>Konkurs nr 1/8.1.2/10</a:t>
            </a:r>
            <a:endParaRPr lang="pl-PL" sz="2800" dirty="0" smtClean="0">
              <a:latin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900113" y="981075"/>
            <a:ext cx="7143750" cy="114300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r>
              <a:rPr lang="pl-PL" sz="1600" b="1">
                <a:solidFill>
                  <a:srgbClr val="000000"/>
                </a:solidFill>
                <a:cs typeface="Arial" charset="0"/>
              </a:rPr>
              <a:t>Przykłady równościowego sposobu zarządzania projektem</a:t>
            </a:r>
          </a:p>
        </p:txBody>
      </p:sp>
      <p:sp>
        <p:nvSpPr>
          <p:cNvPr id="33795" name="Text Box 3"/>
          <p:cNvSpPr txBox="1">
            <a:spLocks noChangeArrowheads="1"/>
          </p:cNvSpPr>
          <p:nvPr/>
        </p:nvSpPr>
        <p:spPr bwMode="auto">
          <a:xfrm>
            <a:off x="642938" y="2143125"/>
            <a:ext cx="8247062" cy="4525963"/>
          </a:xfrm>
          <a:prstGeom prst="rect">
            <a:avLst/>
          </a:prstGeom>
          <a:noFill/>
          <a:ln w="9525">
            <a:noFill/>
            <a:round/>
            <a:headEnd/>
            <a:tailEnd/>
          </a:ln>
        </p:spPr>
        <p:txBody>
          <a:bodyPr lIns="90000" tIns="46800" rIns="90000" bIns="46800"/>
          <a:lstStyle/>
          <a:p>
            <a:pPr marL="508000" indent="-508000" algn="ctr" defTabSz="449263">
              <a:spcBef>
                <a:spcPts val="6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l-PL" sz="2400">
              <a:solidFill>
                <a:srgbClr val="000000"/>
              </a:solidFill>
              <a:latin typeface="Calibri" pitchFamily="34" charset="0"/>
            </a:endParaRPr>
          </a:p>
        </p:txBody>
      </p:sp>
      <p:sp>
        <p:nvSpPr>
          <p:cNvPr id="33796" name="Rectangle 5"/>
          <p:cNvSpPr>
            <a:spLocks noChangeArrowheads="1"/>
          </p:cNvSpPr>
          <p:nvPr/>
        </p:nvSpPr>
        <p:spPr bwMode="auto">
          <a:xfrm>
            <a:off x="755650" y="2060575"/>
            <a:ext cx="7920038" cy="2632075"/>
          </a:xfrm>
          <a:prstGeom prst="rect">
            <a:avLst/>
          </a:prstGeom>
          <a:noFill/>
          <a:ln w="9525">
            <a:noFill/>
            <a:miter lim="800000"/>
            <a:headEnd/>
            <a:tailEnd/>
          </a:ln>
        </p:spPr>
        <p:txBody>
          <a:bodyPr>
            <a:spAutoFit/>
          </a:bodyPr>
          <a:lstStyle/>
          <a:p>
            <a:pPr algn="just">
              <a:buFont typeface="Wingdings" pitchFamily="2" charset="2"/>
              <a:buChar char="q"/>
            </a:pPr>
            <a:r>
              <a:rPr lang="pl-PL" sz="1400" b="1">
                <a:solidFill>
                  <a:srgbClr val="000000"/>
                </a:solidFill>
              </a:rPr>
              <a:t> </a:t>
            </a:r>
            <a:r>
              <a:rPr lang="pl-PL" sz="1400">
                <a:solidFill>
                  <a:srgbClr val="000000"/>
                </a:solidFill>
              </a:rPr>
              <a:t>W zespole projektowym jasno określona jest odpowiedzialność za przestrzeganie zasady równości szans. Inne zadania związane z równością przypisane są do obowiązków koordynatora/koordynatorki ds. komunikacji, inne do działu współpracującego z uczestnikami </a:t>
            </a:r>
            <a:br>
              <a:rPr lang="pl-PL" sz="1400">
                <a:solidFill>
                  <a:srgbClr val="000000"/>
                </a:solidFill>
              </a:rPr>
            </a:br>
            <a:r>
              <a:rPr lang="pl-PL" sz="1400">
                <a:solidFill>
                  <a:srgbClr val="000000"/>
                </a:solidFill>
              </a:rPr>
              <a:t>i uczestniczkami projektu, jeszcze inne zdefiniowane są w obszarze sprawozdawczości projektowej.</a:t>
            </a:r>
          </a:p>
          <a:p>
            <a:pPr algn="just">
              <a:buFont typeface="Wingdings" pitchFamily="2" charset="2"/>
              <a:buChar char="q"/>
            </a:pPr>
            <a:endParaRPr lang="pl-PL" sz="1400">
              <a:solidFill>
                <a:srgbClr val="4F6228"/>
              </a:solidFill>
            </a:endParaRPr>
          </a:p>
          <a:p>
            <a:pPr algn="just">
              <a:buFont typeface="Wingdings" pitchFamily="2" charset="2"/>
              <a:buChar char="q"/>
            </a:pPr>
            <a:r>
              <a:rPr lang="pl-PL" sz="1400">
                <a:solidFill>
                  <a:srgbClr val="000000"/>
                </a:solidFill>
              </a:rPr>
              <a:t> W podejmowaniu decyzji projektowych zaangażowane są zarówno kobiety jak i mężczyźni. Struktura zarządzania projektem gwarantuje zrównoważony pod kątem płci udział w procesach decyzyjnych i wspiera zaangażowanie mężczyzn w działania na rzecz równości płci.</a:t>
            </a:r>
          </a:p>
          <a:p>
            <a:pPr>
              <a:spcBef>
                <a:spcPct val="50000"/>
              </a:spcBef>
              <a:buClr>
                <a:srgbClr val="000000"/>
              </a:buClr>
              <a:buSzPct val="100000"/>
              <a:buFont typeface="Arial" charset="0"/>
              <a:buNone/>
            </a:pPr>
            <a:endParaRPr lang="pl-PL" sz="2200">
              <a:solidFill>
                <a:srgbClr val="000000"/>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857250" y="1071563"/>
            <a:ext cx="7143750" cy="114300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endParaRPr lang="pl-PL" sz="4400" b="1">
              <a:solidFill>
                <a:srgbClr val="000000"/>
              </a:solidFill>
              <a:latin typeface="Calibri" pitchFamily="34" charset="0"/>
            </a:endParaRPr>
          </a:p>
        </p:txBody>
      </p:sp>
      <p:sp>
        <p:nvSpPr>
          <p:cNvPr id="34819" name="Text Box 3"/>
          <p:cNvSpPr txBox="1">
            <a:spLocks noChangeArrowheads="1"/>
          </p:cNvSpPr>
          <p:nvPr/>
        </p:nvSpPr>
        <p:spPr bwMode="auto">
          <a:xfrm>
            <a:off x="642938" y="2143125"/>
            <a:ext cx="8247062" cy="4525963"/>
          </a:xfrm>
          <a:prstGeom prst="rect">
            <a:avLst/>
          </a:prstGeom>
          <a:noFill/>
          <a:ln w="9525">
            <a:noFill/>
            <a:round/>
            <a:headEnd/>
            <a:tailEnd/>
          </a:ln>
        </p:spPr>
        <p:txBody>
          <a:bodyPr lIns="90000" tIns="46800" rIns="90000" bIns="46800"/>
          <a:lstStyle/>
          <a:p>
            <a:pPr marL="508000" indent="-508000" algn="ctr" defTabSz="449263">
              <a:spcBef>
                <a:spcPts val="6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l-PL" sz="2400">
              <a:solidFill>
                <a:srgbClr val="000000"/>
              </a:solidFill>
              <a:latin typeface="Calibri" pitchFamily="34" charset="0"/>
            </a:endParaRPr>
          </a:p>
        </p:txBody>
      </p:sp>
      <p:sp>
        <p:nvSpPr>
          <p:cNvPr id="34820" name="Rectangle 4"/>
          <p:cNvSpPr>
            <a:spLocks noChangeArrowheads="1"/>
          </p:cNvSpPr>
          <p:nvPr/>
        </p:nvSpPr>
        <p:spPr bwMode="auto">
          <a:xfrm>
            <a:off x="642938" y="1285875"/>
            <a:ext cx="7993062" cy="338138"/>
          </a:xfrm>
          <a:prstGeom prst="rect">
            <a:avLst/>
          </a:prstGeom>
          <a:noFill/>
          <a:ln w="9525">
            <a:noFill/>
            <a:miter lim="800000"/>
            <a:headEnd/>
            <a:tailEnd/>
          </a:ln>
        </p:spPr>
        <p:txBody>
          <a:bodyPr>
            <a:spAutoFit/>
          </a:bodyPr>
          <a:lstStyle/>
          <a:p>
            <a:pPr algn="ctr">
              <a:buClr>
                <a:srgbClr val="000000"/>
              </a:buClr>
              <a:buSzPct val="100000"/>
              <a:buFont typeface="Times New Roman" pitchFamily="18" charset="0"/>
              <a:buNone/>
            </a:pPr>
            <a:r>
              <a:rPr lang="pl-PL" sz="1600" b="1">
                <a:solidFill>
                  <a:srgbClr val="000000"/>
                </a:solidFill>
                <a:cs typeface="Arial" charset="0"/>
              </a:rPr>
              <a:t>Przykłady równościowego działania informacyjnego i promocyjnego</a:t>
            </a:r>
          </a:p>
        </p:txBody>
      </p:sp>
      <p:sp>
        <p:nvSpPr>
          <p:cNvPr id="34821" name="Rectangle 5"/>
          <p:cNvSpPr>
            <a:spLocks noChangeArrowheads="1"/>
          </p:cNvSpPr>
          <p:nvPr/>
        </p:nvSpPr>
        <p:spPr bwMode="auto">
          <a:xfrm>
            <a:off x="755650" y="2349500"/>
            <a:ext cx="7920038" cy="2032000"/>
          </a:xfrm>
          <a:prstGeom prst="rect">
            <a:avLst/>
          </a:prstGeom>
          <a:noFill/>
          <a:ln w="9525">
            <a:noFill/>
            <a:miter lim="800000"/>
            <a:headEnd/>
            <a:tailEnd/>
          </a:ln>
        </p:spPr>
        <p:txBody>
          <a:bodyPr>
            <a:spAutoFit/>
          </a:bodyPr>
          <a:lstStyle/>
          <a:p>
            <a:pPr algn="just">
              <a:buFont typeface="Wingdings" pitchFamily="2" charset="2"/>
              <a:buChar char="q"/>
            </a:pPr>
            <a:r>
              <a:rPr lang="pl-PL" sz="1400" b="1">
                <a:solidFill>
                  <a:srgbClr val="000000"/>
                </a:solidFill>
              </a:rPr>
              <a:t>  </a:t>
            </a:r>
            <a:r>
              <a:rPr lang="pl-PL" sz="1400">
                <a:solidFill>
                  <a:srgbClr val="000000"/>
                </a:solidFill>
              </a:rPr>
              <a:t>Komunikacja dotycząca projektu powinna uwzględniać fakt istnienia kobiet i mężczyzn, a więc zakładać stosowanie języka wrażliwego na płeć (np. żeńskie końcówki w nazwie zawodów) Należy także pamiętać o przekazach obrazkowych (np. zdjęcia do publikacji, grafika ulotek, plakatów itp.) i zapewnić, że np. zdjęcia używane w naszym projekcie przełamują stereotypy </a:t>
            </a:r>
            <a:br>
              <a:rPr lang="pl-PL" sz="1400">
                <a:solidFill>
                  <a:srgbClr val="000000"/>
                </a:solidFill>
              </a:rPr>
            </a:br>
            <a:r>
              <a:rPr lang="pl-PL" sz="1400">
                <a:solidFill>
                  <a:srgbClr val="000000"/>
                </a:solidFill>
              </a:rPr>
              <a:t>na temat kobiet i mężczyzn.</a:t>
            </a:r>
          </a:p>
          <a:p>
            <a:pPr algn="just">
              <a:buFont typeface="Wingdings" pitchFamily="2" charset="2"/>
              <a:buNone/>
            </a:pPr>
            <a:endParaRPr lang="pl-PL" sz="1400">
              <a:solidFill>
                <a:srgbClr val="000000"/>
              </a:solidFill>
            </a:endParaRPr>
          </a:p>
          <a:p>
            <a:pPr algn="just">
              <a:buFont typeface="Wingdings" pitchFamily="2" charset="2"/>
              <a:buChar char="q"/>
            </a:pPr>
            <a:r>
              <a:rPr lang="pl-PL" sz="1400">
                <a:solidFill>
                  <a:srgbClr val="000000"/>
                </a:solidFill>
              </a:rPr>
              <a:t>  W materiałach projektowych warto powoływać się na przykłady przełamujące stereotypy </a:t>
            </a:r>
            <a:br>
              <a:rPr lang="pl-PL" sz="1400">
                <a:solidFill>
                  <a:srgbClr val="000000"/>
                </a:solidFill>
              </a:rPr>
            </a:br>
            <a:r>
              <a:rPr lang="pl-PL" sz="1400">
                <a:solidFill>
                  <a:srgbClr val="000000"/>
                </a:solidFill>
              </a:rPr>
              <a:t>(np. kobieta zakładająca firmę budowlaną) oraz pamiętać o wadze ról modelowych (np. starsza kobieta jako coach dla młodszych kobiet).</a:t>
            </a:r>
            <a:endParaRPr lang="pl-PL" sz="1400">
              <a:solidFill>
                <a:srgbClr val="000000"/>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35843" name="Rectangle 3"/>
          <p:cNvSpPr>
            <a:spLocks noChangeArrowheads="1"/>
          </p:cNvSpPr>
          <p:nvPr/>
        </p:nvSpPr>
        <p:spPr bwMode="auto">
          <a:xfrm>
            <a:off x="428625" y="1071563"/>
            <a:ext cx="8258175" cy="642937"/>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35844" name="Rectangle 4"/>
          <p:cNvSpPr>
            <a:spLocks noChangeArrowheads="1"/>
          </p:cNvSpPr>
          <p:nvPr/>
        </p:nvSpPr>
        <p:spPr bwMode="auto">
          <a:xfrm>
            <a:off x="500063" y="1785938"/>
            <a:ext cx="8229600" cy="3816350"/>
          </a:xfrm>
          <a:prstGeom prst="rect">
            <a:avLst/>
          </a:prstGeom>
          <a:noFill/>
          <a:ln w="9525">
            <a:noFill/>
            <a:miter lim="800000"/>
            <a:headEnd/>
            <a:tailEnd/>
          </a:ln>
        </p:spPr>
        <p:txBody>
          <a:bodyPr/>
          <a:lstStyle/>
          <a:p>
            <a:pPr marL="533400" indent="-533400" algn="ctr">
              <a:spcBef>
                <a:spcPct val="20000"/>
              </a:spcBef>
            </a:pPr>
            <a:r>
              <a:rPr lang="pl-PL" sz="1400" b="1">
                <a:solidFill>
                  <a:srgbClr val="000000"/>
                </a:solidFill>
              </a:rPr>
              <a:t>Analiza sytuacji kobiet i mężczyzn</a:t>
            </a:r>
          </a:p>
          <a:p>
            <a:pPr marL="533400" indent="-533400" algn="just">
              <a:spcBef>
                <a:spcPct val="20000"/>
              </a:spcBef>
            </a:pPr>
            <a:endParaRPr lang="pl-PL" sz="1400">
              <a:solidFill>
                <a:srgbClr val="000000"/>
              </a:solidFill>
            </a:endParaRPr>
          </a:p>
          <a:p>
            <a:pPr marL="533400" indent="-533400" algn="just">
              <a:spcBef>
                <a:spcPct val="20000"/>
              </a:spcBef>
              <a:buFontTx/>
              <a:buAutoNum type="arabicPeriod"/>
            </a:pPr>
            <a:r>
              <a:rPr lang="pl-PL" sz="1400">
                <a:solidFill>
                  <a:srgbClr val="000000"/>
                </a:solidFill>
                <a:cs typeface="Arial" charset="0"/>
              </a:rPr>
              <a:t>Czy projekt zawiera analizę sytuacji kobiet i mężczyzn dotyczącą obszaru interwencji </a:t>
            </a:r>
            <a:br>
              <a:rPr lang="pl-PL" sz="1400">
                <a:solidFill>
                  <a:srgbClr val="000000"/>
                </a:solidFill>
                <a:cs typeface="Arial" charset="0"/>
              </a:rPr>
            </a:br>
            <a:r>
              <a:rPr lang="pl-PL" sz="1400">
                <a:solidFill>
                  <a:srgbClr val="000000"/>
                </a:solidFill>
                <a:cs typeface="Arial" charset="0"/>
              </a:rPr>
              <a:t>i/lub zasięgu projektu, która wskazuje na nierówności ze względu na płeć? </a:t>
            </a:r>
          </a:p>
          <a:p>
            <a:pPr marL="533400" indent="-533400" algn="just">
              <a:spcBef>
                <a:spcPct val="20000"/>
              </a:spcBef>
            </a:pPr>
            <a:r>
              <a:rPr lang="pl-PL" sz="1400">
                <a:solidFill>
                  <a:srgbClr val="000000"/>
                </a:solidFill>
                <a:cs typeface="Arial" charset="0"/>
              </a:rPr>
              <a:t> </a:t>
            </a:r>
          </a:p>
          <a:p>
            <a:pPr marL="533400" indent="-533400" algn="just">
              <a:spcBef>
                <a:spcPct val="20000"/>
              </a:spcBef>
            </a:pPr>
            <a:r>
              <a:rPr lang="pl-PL" sz="1400">
                <a:solidFill>
                  <a:srgbClr val="000000"/>
                </a:solidFill>
                <a:cs typeface="Arial" charset="0"/>
              </a:rPr>
              <a:t>Warunki, które muszą zostać spełnione, aby odpowiedź była pozytywna : </a:t>
            </a:r>
          </a:p>
          <a:p>
            <a:pPr marL="533400" indent="-533400" algn="just">
              <a:spcBef>
                <a:spcPct val="20000"/>
              </a:spcBef>
              <a:buFont typeface="Arial" charset="0"/>
              <a:buChar char="•"/>
            </a:pPr>
            <a:r>
              <a:rPr lang="pl-PL" sz="1400">
                <a:solidFill>
                  <a:srgbClr val="000000"/>
                </a:solidFill>
                <a:cs typeface="Arial" charset="0"/>
              </a:rPr>
              <a:t>jest analiza*;</a:t>
            </a:r>
          </a:p>
          <a:p>
            <a:pPr marL="533400" indent="-533400" algn="just">
              <a:spcBef>
                <a:spcPct val="20000"/>
              </a:spcBef>
              <a:buFont typeface="Arial" charset="0"/>
              <a:buChar char="•"/>
            </a:pPr>
            <a:r>
              <a:rPr lang="pl-PL" sz="1400">
                <a:solidFill>
                  <a:srgbClr val="000000"/>
                </a:solidFill>
                <a:cs typeface="Arial" charset="0"/>
              </a:rPr>
              <a:t>analiza wskazuje na nierówności płci.</a:t>
            </a: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*Musi również zostać spełniony co najmniej jeden z poniższych warunków:</a:t>
            </a:r>
          </a:p>
          <a:p>
            <a:pPr marL="533400" indent="-533400" algn="just">
              <a:spcBef>
                <a:spcPct val="20000"/>
              </a:spcBef>
              <a:buFont typeface="Arial" charset="0"/>
              <a:buChar char="•"/>
            </a:pPr>
            <a:r>
              <a:rPr lang="pl-PL" sz="1400">
                <a:solidFill>
                  <a:srgbClr val="000000"/>
                </a:solidFill>
                <a:cs typeface="Arial" charset="0"/>
              </a:rPr>
              <a:t>analiza dotyczy obszaru interwencji;</a:t>
            </a:r>
          </a:p>
          <a:p>
            <a:pPr marL="533400" indent="-533400" algn="just">
              <a:spcBef>
                <a:spcPct val="20000"/>
              </a:spcBef>
              <a:buFont typeface="Arial" charset="0"/>
              <a:buChar char="•"/>
            </a:pPr>
            <a:r>
              <a:rPr lang="pl-PL" sz="1400">
                <a:solidFill>
                  <a:srgbClr val="000000"/>
                </a:solidFill>
                <a:cs typeface="Arial" charset="0"/>
              </a:rPr>
              <a:t>analiza dotyczy zasięgu projektu.</a:t>
            </a:r>
          </a:p>
          <a:p>
            <a:pPr marL="533400" indent="-533400" algn="just">
              <a:spcBef>
                <a:spcPct val="20000"/>
              </a:spcBef>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36867" name="Rectangle 3"/>
          <p:cNvSpPr>
            <a:spLocks noChangeArrowheads="1"/>
          </p:cNvSpPr>
          <p:nvPr/>
        </p:nvSpPr>
        <p:spPr bwMode="auto">
          <a:xfrm>
            <a:off x="428625" y="785813"/>
            <a:ext cx="8229600" cy="1143000"/>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36868" name="Rectangle 4"/>
          <p:cNvSpPr>
            <a:spLocks noChangeArrowheads="1"/>
          </p:cNvSpPr>
          <p:nvPr/>
        </p:nvSpPr>
        <p:spPr bwMode="auto">
          <a:xfrm>
            <a:off x="500063" y="1500188"/>
            <a:ext cx="8229600" cy="3816350"/>
          </a:xfrm>
          <a:prstGeom prst="rect">
            <a:avLst/>
          </a:prstGeom>
          <a:noFill/>
          <a:ln w="9525">
            <a:noFill/>
            <a:miter lim="800000"/>
            <a:headEnd/>
            <a:tailEnd/>
          </a:ln>
        </p:spPr>
        <p:txBody>
          <a:bodyPr/>
          <a:lstStyle/>
          <a:p>
            <a:pPr marL="533400" indent="-533400">
              <a:spcBef>
                <a:spcPct val="20000"/>
              </a:spcBef>
            </a:pPr>
            <a:endParaRPr lang="pl-PL" b="1">
              <a:solidFill>
                <a:srgbClr val="000000"/>
              </a:solidFill>
            </a:endParaRPr>
          </a:p>
          <a:p>
            <a:pPr marL="533400" indent="-533400" algn="ctr">
              <a:spcBef>
                <a:spcPct val="20000"/>
              </a:spcBef>
            </a:pPr>
            <a:r>
              <a:rPr lang="pl-PL" sz="1400" b="1">
                <a:solidFill>
                  <a:srgbClr val="000000"/>
                </a:solidFill>
              </a:rPr>
              <a:t>Analiza sytuacji kobiet i mężczyzn</a:t>
            </a:r>
          </a:p>
          <a:p>
            <a:pPr marL="533400" indent="-533400" algn="just">
              <a:spcBef>
                <a:spcPct val="20000"/>
              </a:spcBef>
            </a:pPr>
            <a:endParaRPr lang="pl-PL" sz="1400">
              <a:solidFill>
                <a:srgbClr val="000000"/>
              </a:solidFill>
            </a:endParaRPr>
          </a:p>
          <a:p>
            <a:pPr marL="533400" indent="-533400" algn="just">
              <a:spcBef>
                <a:spcPct val="20000"/>
              </a:spcBef>
            </a:pPr>
            <a:r>
              <a:rPr lang="pl-PL" sz="1400">
                <a:solidFill>
                  <a:srgbClr val="000000"/>
                </a:solidFill>
                <a:cs typeface="Arial" charset="0"/>
              </a:rPr>
              <a:t>2.   Czy analiza sytuacji kobiet i mężczyzn, zawiera dane ilościowe, które wskazują na brak istniejących nierówności w obszarze interwencji i/lub zasięgu projektu? </a:t>
            </a:r>
          </a:p>
          <a:p>
            <a:pPr marL="533400" indent="-533400" algn="just">
              <a:spcBef>
                <a:spcPct val="20000"/>
              </a:spcBef>
              <a:buFont typeface="Wingdings" pitchFamily="2" charset="2"/>
              <a:buChar char="§"/>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Warunki, które muszą zostać spełnione, aby odpowiedź była pozytywna: </a:t>
            </a:r>
          </a:p>
          <a:p>
            <a:pPr marL="533400" indent="-533400" algn="just">
              <a:spcBef>
                <a:spcPct val="20000"/>
              </a:spcBef>
              <a:buFont typeface="Arial" charset="0"/>
              <a:buChar char="•"/>
            </a:pPr>
            <a:r>
              <a:rPr lang="pl-PL" sz="1400">
                <a:solidFill>
                  <a:srgbClr val="000000"/>
                </a:solidFill>
                <a:cs typeface="Arial" charset="0"/>
              </a:rPr>
              <a:t>jest analiza;</a:t>
            </a:r>
          </a:p>
          <a:p>
            <a:pPr marL="533400" indent="-533400" algn="just">
              <a:spcBef>
                <a:spcPct val="20000"/>
              </a:spcBef>
              <a:buFont typeface="Arial" charset="0"/>
              <a:buChar char="•"/>
            </a:pPr>
            <a:r>
              <a:rPr lang="pl-PL" sz="1400">
                <a:solidFill>
                  <a:srgbClr val="000000"/>
                </a:solidFill>
                <a:cs typeface="Arial" charset="0"/>
              </a:rPr>
              <a:t>analiza zawiera dane ilościowe;</a:t>
            </a:r>
          </a:p>
          <a:p>
            <a:pPr marL="533400" indent="-533400" algn="just">
              <a:spcBef>
                <a:spcPct val="20000"/>
              </a:spcBef>
              <a:buFont typeface="Arial" charset="0"/>
              <a:buChar char="•"/>
            </a:pPr>
            <a:r>
              <a:rPr lang="pl-PL" sz="1400">
                <a:solidFill>
                  <a:srgbClr val="000000"/>
                </a:solidFill>
                <a:cs typeface="Arial" charset="0"/>
              </a:rPr>
              <a:t>dane wskazują na brak nierówności płci*.</a:t>
            </a: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*Musi również zostać spełniony co najmniej jeden z poniższych warunków:</a:t>
            </a:r>
          </a:p>
          <a:p>
            <a:pPr marL="533400" indent="-533400" algn="just">
              <a:spcBef>
                <a:spcPct val="20000"/>
              </a:spcBef>
              <a:buFont typeface="Arial" charset="0"/>
              <a:buChar char="•"/>
            </a:pPr>
            <a:r>
              <a:rPr lang="pl-PL" sz="1400">
                <a:solidFill>
                  <a:srgbClr val="000000"/>
                </a:solidFill>
                <a:cs typeface="Arial" charset="0"/>
              </a:rPr>
              <a:t>brak nierówności dotyczy obszaru interwencji projektu;</a:t>
            </a:r>
          </a:p>
          <a:p>
            <a:pPr marL="533400" indent="-533400" algn="just">
              <a:spcBef>
                <a:spcPct val="20000"/>
              </a:spcBef>
              <a:buFont typeface="Arial" charset="0"/>
              <a:buChar char="•"/>
            </a:pPr>
            <a:r>
              <a:rPr lang="pl-PL" sz="1400">
                <a:solidFill>
                  <a:srgbClr val="000000"/>
                </a:solidFill>
                <a:cs typeface="Arial" charset="0"/>
              </a:rPr>
              <a:t>brak nierówności dotyczy zasięgu projektu.</a:t>
            </a:r>
          </a:p>
          <a:p>
            <a:pPr marL="533400" indent="-533400" algn="just">
              <a:spcBef>
                <a:spcPct val="20000"/>
              </a:spcBef>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37891" name="Rectangle 3"/>
          <p:cNvSpPr>
            <a:spLocks noChangeArrowheads="1"/>
          </p:cNvSpPr>
          <p:nvPr/>
        </p:nvSpPr>
        <p:spPr bwMode="auto">
          <a:xfrm>
            <a:off x="428625" y="785813"/>
            <a:ext cx="8229600" cy="1143000"/>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37892" name="Rectangle 4"/>
          <p:cNvSpPr>
            <a:spLocks noChangeArrowheads="1"/>
          </p:cNvSpPr>
          <p:nvPr/>
        </p:nvSpPr>
        <p:spPr bwMode="auto">
          <a:xfrm>
            <a:off x="500063" y="1500188"/>
            <a:ext cx="8229600" cy="3816350"/>
          </a:xfrm>
          <a:prstGeom prst="rect">
            <a:avLst/>
          </a:prstGeom>
          <a:noFill/>
          <a:ln w="9525">
            <a:noFill/>
            <a:miter lim="800000"/>
            <a:headEnd/>
            <a:tailEnd/>
          </a:ln>
        </p:spPr>
        <p:txBody>
          <a:bodyPr/>
          <a:lstStyle/>
          <a:p>
            <a:pPr marL="533400" indent="-533400">
              <a:spcBef>
                <a:spcPct val="20000"/>
              </a:spcBef>
            </a:pPr>
            <a:endParaRPr lang="pl-PL" b="1">
              <a:solidFill>
                <a:srgbClr val="000000"/>
              </a:solidFill>
            </a:endParaRPr>
          </a:p>
          <a:p>
            <a:pPr marL="533400" indent="-533400" algn="ctr">
              <a:spcBef>
                <a:spcPct val="20000"/>
              </a:spcBef>
            </a:pPr>
            <a:r>
              <a:rPr lang="pl-PL" sz="1400" b="1">
                <a:solidFill>
                  <a:srgbClr val="000000"/>
                </a:solidFill>
              </a:rPr>
              <a:t>Analiza sytuacji kobiet i mężczyzn</a:t>
            </a:r>
          </a:p>
          <a:p>
            <a:pPr marL="533400" indent="-533400" algn="just">
              <a:spcBef>
                <a:spcPct val="20000"/>
              </a:spcBef>
            </a:pPr>
            <a:endParaRPr lang="pl-PL" sz="1400">
              <a:solidFill>
                <a:srgbClr val="000000"/>
              </a:solidFill>
            </a:endParaRPr>
          </a:p>
          <a:p>
            <a:pPr marL="533400" indent="-533400" algn="just">
              <a:spcBef>
                <a:spcPct val="20000"/>
              </a:spcBef>
            </a:pPr>
            <a:r>
              <a:rPr lang="pl-PL" sz="1400">
                <a:solidFill>
                  <a:srgbClr val="000000"/>
                </a:solidFill>
                <a:cs typeface="Arial" charset="0"/>
              </a:rPr>
              <a:t>3.    Czy użyte w analizie sytuacji kobiet i mężczyzn dane w podziale na płeć dotyczą obszaru interwencji i zasięgu projektu? </a:t>
            </a:r>
          </a:p>
          <a:p>
            <a:pPr marL="533400" indent="-533400" algn="just">
              <a:spcBef>
                <a:spcPct val="20000"/>
              </a:spcBef>
              <a:buFont typeface="Wingdings" pitchFamily="2" charset="2"/>
              <a:buChar char="§"/>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Warunki, które muszą zostać spełnione, aby odpowiedź była pozytywna : </a:t>
            </a:r>
          </a:p>
          <a:p>
            <a:pPr marL="533400" indent="-533400" algn="just">
              <a:spcBef>
                <a:spcPct val="20000"/>
              </a:spcBef>
              <a:buFont typeface="Arial" charset="0"/>
              <a:buChar char="•"/>
            </a:pPr>
            <a:r>
              <a:rPr lang="pl-PL" sz="1400">
                <a:solidFill>
                  <a:srgbClr val="000000"/>
                </a:solidFill>
                <a:cs typeface="Arial" charset="0"/>
              </a:rPr>
              <a:t>jest analiza;</a:t>
            </a:r>
          </a:p>
          <a:p>
            <a:pPr marL="533400" indent="-533400" algn="just">
              <a:spcBef>
                <a:spcPct val="20000"/>
              </a:spcBef>
              <a:buFont typeface="Arial" charset="0"/>
              <a:buChar char="•"/>
            </a:pPr>
            <a:r>
              <a:rPr lang="pl-PL" sz="1400">
                <a:solidFill>
                  <a:srgbClr val="000000"/>
                </a:solidFill>
                <a:cs typeface="Arial" charset="0"/>
              </a:rPr>
              <a:t>analiza zawiera dane dotyczące obszaru interwencji projektu;</a:t>
            </a:r>
          </a:p>
          <a:p>
            <a:pPr marL="533400" indent="-533400" algn="just">
              <a:spcBef>
                <a:spcPct val="20000"/>
              </a:spcBef>
              <a:buFont typeface="Arial" charset="0"/>
              <a:buChar char="•"/>
            </a:pPr>
            <a:r>
              <a:rPr lang="pl-PL" sz="1400">
                <a:solidFill>
                  <a:srgbClr val="000000"/>
                </a:solidFill>
                <a:cs typeface="Arial" charset="0"/>
              </a:rPr>
              <a:t>analiza zawiera dane dotyczące zasięgu projektu.</a:t>
            </a:r>
          </a:p>
          <a:p>
            <a:pPr marL="533400" indent="-533400" algn="just">
              <a:spcBef>
                <a:spcPct val="20000"/>
              </a:spcBef>
            </a:pPr>
            <a:endParaRPr lang="pl-PL" sz="2000">
              <a:solidFill>
                <a:srgbClr val="000000"/>
              </a:solidFill>
              <a:cs typeface="Arial" charset="0"/>
            </a:endParaRPr>
          </a:p>
          <a:p>
            <a:pPr marL="533400" indent="-533400" algn="just">
              <a:spcBef>
                <a:spcPct val="20000"/>
              </a:spcBef>
            </a:pPr>
            <a:endParaRPr lang="pl-PL" sz="2000">
              <a:solidFill>
                <a:srgbClr val="000000"/>
              </a:solidFill>
              <a:cs typeface="Arial"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38915" name="Rectangle 3"/>
          <p:cNvSpPr>
            <a:spLocks noChangeArrowheads="1"/>
          </p:cNvSpPr>
          <p:nvPr/>
        </p:nvSpPr>
        <p:spPr bwMode="auto">
          <a:xfrm>
            <a:off x="428625" y="785813"/>
            <a:ext cx="8229600" cy="1143000"/>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22532" name="Rectangle 4"/>
          <p:cNvSpPr>
            <a:spLocks noChangeArrowheads="1"/>
          </p:cNvSpPr>
          <p:nvPr/>
        </p:nvSpPr>
        <p:spPr bwMode="auto">
          <a:xfrm>
            <a:off x="500063" y="1714500"/>
            <a:ext cx="8229600" cy="3602038"/>
          </a:xfrm>
          <a:prstGeom prst="rect">
            <a:avLst/>
          </a:prstGeom>
          <a:noFill/>
          <a:ln w="9525">
            <a:noFill/>
            <a:miter lim="800000"/>
            <a:headEnd/>
            <a:tailEnd/>
          </a:ln>
        </p:spPr>
        <p:txBody>
          <a:bodyPr/>
          <a:lstStyle/>
          <a:p>
            <a:pPr marL="533400" indent="-533400" algn="ctr">
              <a:lnSpc>
                <a:spcPct val="150000"/>
              </a:lnSpc>
              <a:spcBef>
                <a:spcPct val="20000"/>
              </a:spcBef>
              <a:defRPr/>
            </a:pPr>
            <a:r>
              <a:rPr lang="pl-PL" sz="1400" b="1" dirty="0">
                <a:solidFill>
                  <a:srgbClr val="000000"/>
                </a:solidFill>
              </a:rPr>
              <a:t>Analiza sytuacji kobiet i mężczyzn</a:t>
            </a:r>
          </a:p>
          <a:p>
            <a:pPr algn="just">
              <a:lnSpc>
                <a:spcPct val="150000"/>
              </a:lnSpc>
              <a:spcBef>
                <a:spcPct val="20000"/>
              </a:spcBef>
              <a:defRPr/>
            </a:pPr>
            <a:r>
              <a:rPr lang="pl-PL" sz="1400" dirty="0">
                <a:solidFill>
                  <a:srgbClr val="000000"/>
                </a:solidFill>
                <a:cs typeface="Arial" charset="0"/>
              </a:rPr>
              <a:t>Zgodnie z zapisami PO KL każdy wniosek o dofinansowanie projektu musi zawierać analizę sytuacji kobiet i mężczyzn w danym obszarze projektowym, niezależnie czy wsparcie kierowane jest  do osób czy instytucji.</a:t>
            </a:r>
          </a:p>
          <a:p>
            <a:pPr algn="just">
              <a:lnSpc>
                <a:spcPct val="150000"/>
              </a:lnSpc>
              <a:spcBef>
                <a:spcPct val="20000"/>
              </a:spcBef>
              <a:defRPr/>
            </a:pPr>
            <a:endParaRPr lang="pl-PL" sz="1400" b="1" dirty="0">
              <a:solidFill>
                <a:srgbClr val="000000"/>
              </a:solidFill>
              <a:cs typeface="Arial" charset="0"/>
            </a:endParaRPr>
          </a:p>
          <a:p>
            <a:pPr algn="just">
              <a:lnSpc>
                <a:spcPct val="150000"/>
              </a:lnSpc>
              <a:spcBef>
                <a:spcPct val="20000"/>
              </a:spcBef>
              <a:defRPr/>
            </a:pPr>
            <a:r>
              <a:rPr lang="pl-PL" sz="1400" b="1" dirty="0">
                <a:solidFill>
                  <a:srgbClr val="000000"/>
                </a:solidFill>
                <a:cs typeface="Arial" charset="0"/>
              </a:rPr>
              <a:t>Do zdobycia pozytywnej odpowiedzi w przypadku analizy sytuacji kobiet i mężczyzn winno być podanie przynajmniej jednej danej dotyczącej zasięgu i obszaru interwencji projektu </a:t>
            </a:r>
            <a:br>
              <a:rPr lang="pl-PL" sz="1400" b="1" dirty="0">
                <a:solidFill>
                  <a:srgbClr val="000000"/>
                </a:solidFill>
                <a:cs typeface="Arial" charset="0"/>
              </a:rPr>
            </a:br>
            <a:r>
              <a:rPr lang="pl-PL" sz="1400" b="1" dirty="0">
                <a:solidFill>
                  <a:srgbClr val="000000"/>
                </a:solidFill>
                <a:cs typeface="Arial" charset="0"/>
              </a:rPr>
              <a:t>w podziale na płeć.</a:t>
            </a:r>
          </a:p>
          <a:p>
            <a:pPr marL="533400" indent="-533400" algn="just">
              <a:spcBef>
                <a:spcPct val="20000"/>
              </a:spcBef>
              <a:defRPr/>
            </a:pPr>
            <a:endParaRPr lang="pl-PL" sz="2000" dirty="0">
              <a:solidFill>
                <a:srgbClr val="000000"/>
              </a:solidFill>
              <a:cs typeface="Arial"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39939" name="Rectangle 3"/>
          <p:cNvSpPr>
            <a:spLocks noChangeArrowheads="1"/>
          </p:cNvSpPr>
          <p:nvPr/>
        </p:nvSpPr>
        <p:spPr bwMode="auto">
          <a:xfrm>
            <a:off x="500063" y="857250"/>
            <a:ext cx="8229600" cy="1000125"/>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39940" name="Rectangle 4"/>
          <p:cNvSpPr>
            <a:spLocks noChangeArrowheads="1"/>
          </p:cNvSpPr>
          <p:nvPr/>
        </p:nvSpPr>
        <p:spPr bwMode="auto">
          <a:xfrm>
            <a:off x="428625" y="1643063"/>
            <a:ext cx="8135938" cy="3143250"/>
          </a:xfrm>
          <a:prstGeom prst="rect">
            <a:avLst/>
          </a:prstGeom>
          <a:noFill/>
          <a:ln w="9525">
            <a:noFill/>
            <a:miter lim="800000"/>
            <a:headEnd/>
            <a:tailEnd/>
          </a:ln>
        </p:spPr>
        <p:txBody>
          <a:bodyPr/>
          <a:lstStyle/>
          <a:p>
            <a:pPr marL="533400" indent="-533400" algn="ctr">
              <a:spcBef>
                <a:spcPct val="20000"/>
              </a:spcBef>
            </a:pPr>
            <a:r>
              <a:rPr lang="pl-PL" sz="1400" b="1">
                <a:solidFill>
                  <a:srgbClr val="000000"/>
                </a:solidFill>
              </a:rPr>
              <a:t>Działania projektu</a:t>
            </a:r>
          </a:p>
          <a:p>
            <a:pPr marL="533400" indent="-533400" algn="ctr">
              <a:spcBef>
                <a:spcPct val="20000"/>
              </a:spcBef>
            </a:pPr>
            <a:endParaRPr lang="pl-PL" sz="1400">
              <a:solidFill>
                <a:srgbClr val="000000"/>
              </a:solidFill>
            </a:endParaRPr>
          </a:p>
          <a:p>
            <a:pPr marL="533400" indent="-533400" algn="just">
              <a:spcBef>
                <a:spcPct val="20000"/>
              </a:spcBef>
            </a:pPr>
            <a:r>
              <a:rPr lang="pl-PL" sz="1400">
                <a:solidFill>
                  <a:srgbClr val="000000"/>
                </a:solidFill>
                <a:cs typeface="Arial" charset="0"/>
              </a:rPr>
              <a:t>4.  	</a:t>
            </a:r>
            <a:r>
              <a:rPr lang="pl-PL" sz="1400">
                <a:solidFill>
                  <a:srgbClr val="000000"/>
                </a:solidFill>
              </a:rPr>
              <a:t>Czy rozwiązania planowane do wypracowania i/lub</a:t>
            </a:r>
            <a:r>
              <a:rPr lang="pl-PL" sz="1400" b="1">
                <a:solidFill>
                  <a:srgbClr val="000000"/>
                </a:solidFill>
              </a:rPr>
              <a:t> </a:t>
            </a:r>
            <a:r>
              <a:rPr lang="pl-PL" sz="1400">
                <a:solidFill>
                  <a:srgbClr val="000000"/>
                </a:solidFill>
              </a:rPr>
              <a:t>działania odpowiadają na nierówności </a:t>
            </a:r>
            <a:br>
              <a:rPr lang="pl-PL" sz="1400">
                <a:solidFill>
                  <a:srgbClr val="000000"/>
                </a:solidFill>
              </a:rPr>
            </a:br>
            <a:r>
              <a:rPr lang="pl-PL" sz="1400">
                <a:solidFill>
                  <a:srgbClr val="000000"/>
                </a:solidFill>
              </a:rPr>
              <a:t>ze względu na płeć, istniejące w obszarze interwencji i/lub zasięgu projektu i/lub różnicują działania (formy wsparcia) dla kobiet i mężczyzn? </a:t>
            </a: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Warunki, które muszą zostać spełnione, aby odpowiedź była pozytywna: </a:t>
            </a:r>
          </a:p>
          <a:p>
            <a:pPr marL="533400" indent="-533400" algn="just">
              <a:spcBef>
                <a:spcPct val="20000"/>
              </a:spcBef>
              <a:buFont typeface="Arial" charset="0"/>
              <a:buChar char="•"/>
            </a:pPr>
            <a:r>
              <a:rPr lang="pl-PL" sz="1400">
                <a:solidFill>
                  <a:srgbClr val="000000"/>
                </a:solidFill>
                <a:cs typeface="Arial" charset="0"/>
              </a:rPr>
              <a:t>działania odpowiadają na nierówności płci*; </a:t>
            </a:r>
          </a:p>
          <a:p>
            <a:pPr marL="533400" indent="-533400" algn="just">
              <a:spcBef>
                <a:spcPct val="20000"/>
              </a:spcBef>
            </a:pPr>
            <a:r>
              <a:rPr lang="pl-PL" sz="1400">
                <a:solidFill>
                  <a:srgbClr val="000000"/>
                </a:solidFill>
                <a:cs typeface="Arial" charset="0"/>
              </a:rPr>
              <a:t>i/lub</a:t>
            </a:r>
          </a:p>
          <a:p>
            <a:pPr marL="533400" indent="-533400" algn="just">
              <a:spcBef>
                <a:spcPct val="20000"/>
              </a:spcBef>
              <a:buFont typeface="Arial" charset="0"/>
              <a:buChar char="•"/>
            </a:pPr>
            <a:r>
              <a:rPr lang="pl-PL" sz="1400">
                <a:solidFill>
                  <a:srgbClr val="000000"/>
                </a:solidFill>
                <a:cs typeface="Arial" charset="0"/>
              </a:rPr>
              <a:t>działania są zróżnicowane wobec K i M.</a:t>
            </a: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 Musi również zostać spełniony co najmniej jeden z poniższych warunków:</a:t>
            </a:r>
          </a:p>
          <a:p>
            <a:pPr marL="533400" indent="-533400" algn="just">
              <a:spcBef>
                <a:spcPct val="20000"/>
              </a:spcBef>
              <a:buFont typeface="Arial" charset="0"/>
              <a:buChar char="•"/>
            </a:pPr>
            <a:r>
              <a:rPr lang="pl-PL" sz="1400">
                <a:solidFill>
                  <a:srgbClr val="000000"/>
                </a:solidFill>
                <a:cs typeface="Arial" charset="0"/>
              </a:rPr>
              <a:t>nierówności istnieją w obszarze interwencji projektu;</a:t>
            </a:r>
          </a:p>
          <a:p>
            <a:pPr marL="533400" indent="-533400" algn="just">
              <a:spcBef>
                <a:spcPct val="20000"/>
              </a:spcBef>
              <a:buFont typeface="Arial" charset="0"/>
              <a:buChar char="•"/>
            </a:pPr>
            <a:r>
              <a:rPr lang="pl-PL" sz="1400">
                <a:solidFill>
                  <a:srgbClr val="000000"/>
                </a:solidFill>
                <a:cs typeface="Arial" charset="0"/>
              </a:rPr>
              <a:t>nierówności istnieją w obszarze zasięgu projektu.</a:t>
            </a:r>
          </a:p>
          <a:p>
            <a:pPr marL="533400" indent="-533400" algn="just">
              <a:spcBef>
                <a:spcPct val="20000"/>
              </a:spcBef>
            </a:pPr>
            <a:endParaRPr lang="pl-PL" sz="2000">
              <a:solidFill>
                <a:srgbClr val="000000"/>
              </a:solidFill>
              <a:cs typeface="Arial"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0963" name="Rectangle 3"/>
          <p:cNvSpPr>
            <a:spLocks noChangeArrowheads="1"/>
          </p:cNvSpPr>
          <p:nvPr/>
        </p:nvSpPr>
        <p:spPr bwMode="auto">
          <a:xfrm>
            <a:off x="500063" y="714375"/>
            <a:ext cx="8229600" cy="1143000"/>
          </a:xfrm>
          <a:prstGeom prst="rect">
            <a:avLst/>
          </a:prstGeom>
          <a:noFill/>
          <a:ln w="9525">
            <a:noFill/>
            <a:miter lim="800000"/>
            <a:headEnd/>
            <a:tailEnd/>
          </a:ln>
        </p:spPr>
        <p:txBody>
          <a:bodyPr anchor="ctr"/>
          <a:lstStyle/>
          <a:p>
            <a:pPr algn="ctr"/>
            <a:endParaRPr lang="pl-PL" sz="2000" b="1">
              <a:solidFill>
                <a:srgbClr val="FF3300"/>
              </a:solidFill>
              <a:cs typeface="Arial" charset="0"/>
            </a:endParaRPr>
          </a:p>
          <a:p>
            <a:pPr algn="ctr"/>
            <a:r>
              <a:rPr lang="pl-PL" sz="2000" b="1">
                <a:solidFill>
                  <a:srgbClr val="FF3300"/>
                </a:solidFill>
                <a:cs typeface="Arial" charset="0"/>
              </a:rPr>
              <a:t>Standard minimum</a:t>
            </a:r>
          </a:p>
        </p:txBody>
      </p:sp>
      <p:sp>
        <p:nvSpPr>
          <p:cNvPr id="40964" name="Rectangle 4"/>
          <p:cNvSpPr>
            <a:spLocks noChangeArrowheads="1"/>
          </p:cNvSpPr>
          <p:nvPr/>
        </p:nvSpPr>
        <p:spPr bwMode="auto">
          <a:xfrm>
            <a:off x="428625" y="1643063"/>
            <a:ext cx="8135938" cy="3714750"/>
          </a:xfrm>
          <a:prstGeom prst="rect">
            <a:avLst/>
          </a:prstGeom>
          <a:noFill/>
          <a:ln w="9525">
            <a:noFill/>
            <a:miter lim="800000"/>
            <a:headEnd/>
            <a:tailEnd/>
          </a:ln>
        </p:spPr>
        <p:txBody>
          <a:bodyPr/>
          <a:lstStyle/>
          <a:p>
            <a:pPr marL="533400" indent="-533400" algn="ctr">
              <a:spcBef>
                <a:spcPct val="20000"/>
              </a:spcBef>
            </a:pPr>
            <a:r>
              <a:rPr lang="pl-PL" sz="1400" b="1">
                <a:solidFill>
                  <a:srgbClr val="000000"/>
                </a:solidFill>
              </a:rPr>
              <a:t>Działania projektu</a:t>
            </a:r>
          </a:p>
          <a:p>
            <a:pPr marL="533400" indent="-533400" algn="just">
              <a:spcBef>
                <a:spcPct val="20000"/>
              </a:spcBef>
            </a:pPr>
            <a:endParaRPr lang="pl-PL" sz="1400">
              <a:solidFill>
                <a:srgbClr val="000000"/>
              </a:solidFill>
            </a:endParaRPr>
          </a:p>
          <a:p>
            <a:pPr marL="533400" indent="-533400" algn="just">
              <a:lnSpc>
                <a:spcPct val="150000"/>
              </a:lnSpc>
              <a:spcBef>
                <a:spcPct val="20000"/>
              </a:spcBef>
            </a:pPr>
            <a:r>
              <a:rPr lang="pl-PL" sz="1400">
                <a:solidFill>
                  <a:srgbClr val="000000"/>
                </a:solidFill>
                <a:cs typeface="Arial" charset="0"/>
              </a:rPr>
              <a:t>	Do zdobycia pozytywnej odpowiedzi w punkcie czwartym winno upoważniać </a:t>
            </a:r>
            <a:r>
              <a:rPr lang="pl-PL" sz="1400" b="1">
                <a:solidFill>
                  <a:srgbClr val="000000"/>
                </a:solidFill>
                <a:cs typeface="Arial" charset="0"/>
              </a:rPr>
              <a:t>podanie przynajmniej jednego przykładu działania, jakie zostanie zrealizowane w projekcie </a:t>
            </a:r>
            <a:br>
              <a:rPr lang="pl-PL" sz="1400" b="1">
                <a:solidFill>
                  <a:srgbClr val="000000"/>
                </a:solidFill>
                <a:cs typeface="Arial" charset="0"/>
              </a:rPr>
            </a:br>
            <a:r>
              <a:rPr lang="pl-PL" sz="1400" b="1">
                <a:solidFill>
                  <a:srgbClr val="000000"/>
                </a:solidFill>
                <a:cs typeface="Arial" charset="0"/>
              </a:rPr>
              <a:t>na rzecz wyrównywania szans kobiet i mężczyzn lub działania zmierzającego </a:t>
            </a:r>
            <a:br>
              <a:rPr lang="pl-PL" sz="1400" b="1">
                <a:solidFill>
                  <a:srgbClr val="000000"/>
                </a:solidFill>
                <a:cs typeface="Arial" charset="0"/>
              </a:rPr>
            </a:br>
            <a:r>
              <a:rPr lang="pl-PL" sz="1400" b="1">
                <a:solidFill>
                  <a:srgbClr val="000000"/>
                </a:solidFill>
                <a:cs typeface="Arial" charset="0"/>
              </a:rPr>
              <a:t>do przestrzegania zasady tak, aby na żadnym etapie realizacji projektu nie pojawiły się nierówności szans kobiet i mężczyzn.</a:t>
            </a:r>
          </a:p>
          <a:p>
            <a:pPr marL="533400" indent="-533400" algn="just">
              <a:spcBef>
                <a:spcPct val="20000"/>
              </a:spcBef>
            </a:pPr>
            <a:endParaRPr lang="pl-PL" sz="2000" b="1">
              <a:solidFill>
                <a:srgbClr val="000000"/>
              </a:solidFill>
              <a:cs typeface="Arial"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1987" name="Rectangle 3"/>
          <p:cNvSpPr>
            <a:spLocks noChangeArrowheads="1"/>
          </p:cNvSpPr>
          <p:nvPr/>
        </p:nvSpPr>
        <p:spPr bwMode="auto">
          <a:xfrm>
            <a:off x="357188" y="928688"/>
            <a:ext cx="8229600" cy="928687"/>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41988" name="Rectangle 4"/>
          <p:cNvSpPr>
            <a:spLocks noChangeArrowheads="1"/>
          </p:cNvSpPr>
          <p:nvPr/>
        </p:nvSpPr>
        <p:spPr bwMode="auto">
          <a:xfrm>
            <a:off x="428625" y="2000250"/>
            <a:ext cx="8351838" cy="1511300"/>
          </a:xfrm>
          <a:prstGeom prst="rect">
            <a:avLst/>
          </a:prstGeom>
          <a:noFill/>
          <a:ln w="9525">
            <a:noFill/>
            <a:miter lim="800000"/>
            <a:headEnd/>
            <a:tailEnd/>
          </a:ln>
        </p:spPr>
        <p:txBody>
          <a:bodyPr/>
          <a:lstStyle/>
          <a:p>
            <a:pPr marL="533400" indent="-533400" algn="ctr">
              <a:spcBef>
                <a:spcPct val="20000"/>
              </a:spcBef>
            </a:pPr>
            <a:r>
              <a:rPr lang="pl-PL" sz="1400" b="1">
                <a:solidFill>
                  <a:srgbClr val="000000"/>
                </a:solidFill>
              </a:rPr>
              <a:t>Rezultaty projektu</a:t>
            </a:r>
          </a:p>
          <a:p>
            <a:pPr marL="533400" indent="-533400" algn="just">
              <a:spcBef>
                <a:spcPct val="20000"/>
              </a:spcBef>
            </a:pPr>
            <a:endParaRPr lang="pl-PL" sz="800">
              <a:solidFill>
                <a:srgbClr val="000000"/>
              </a:solidFill>
            </a:endParaRPr>
          </a:p>
          <a:p>
            <a:pPr marL="533400" indent="-533400" algn="just">
              <a:spcBef>
                <a:spcPct val="20000"/>
              </a:spcBef>
              <a:buFontTx/>
              <a:buAutoNum type="arabicPeriod" startAt="5"/>
            </a:pPr>
            <a:r>
              <a:rPr lang="pl-PL" sz="1400">
                <a:solidFill>
                  <a:srgbClr val="000000"/>
                </a:solidFill>
              </a:rPr>
              <a:t>Czy rezultat(y) są podane w podziale na płeć i/lub wskazują jak projekt wpłynie na sytuację kobiet i mężczyzn w obszarze interwencji i/lub zasięgu projektu?</a:t>
            </a:r>
          </a:p>
          <a:p>
            <a:pPr marL="533400" indent="-533400" algn="just">
              <a:spcBef>
                <a:spcPct val="20000"/>
              </a:spcBef>
              <a:buFontTx/>
              <a:buAutoNum type="arabicPeriod" startAt="5"/>
            </a:pPr>
            <a:endParaRPr lang="pl-PL" sz="1400">
              <a:solidFill>
                <a:srgbClr val="000000"/>
              </a:solidFill>
            </a:endParaRPr>
          </a:p>
          <a:p>
            <a:pPr marL="533400" indent="-533400" algn="just">
              <a:spcBef>
                <a:spcPct val="20000"/>
              </a:spcBef>
            </a:pPr>
            <a:r>
              <a:rPr lang="pl-PL" sz="1400">
                <a:solidFill>
                  <a:srgbClr val="000000"/>
                </a:solidFill>
              </a:rPr>
              <a:t>Warunki, które muszą zostać spełnione, </a:t>
            </a:r>
            <a:r>
              <a:rPr lang="pl-PL" sz="1400">
                <a:solidFill>
                  <a:srgbClr val="000000"/>
                </a:solidFill>
                <a:cs typeface="Arial" charset="0"/>
              </a:rPr>
              <a:t>aby odpowiedź była pozytywna:</a:t>
            </a:r>
            <a:r>
              <a:rPr lang="pl-PL" sz="1400">
                <a:solidFill>
                  <a:srgbClr val="000000"/>
                </a:solidFill>
              </a:rPr>
              <a:t> </a:t>
            </a:r>
          </a:p>
          <a:p>
            <a:pPr marL="533400" indent="-533400" algn="just">
              <a:spcBef>
                <a:spcPct val="20000"/>
              </a:spcBef>
              <a:buFont typeface="Arial" charset="0"/>
              <a:buChar char="•"/>
            </a:pPr>
            <a:r>
              <a:rPr lang="pl-PL" sz="1400">
                <a:solidFill>
                  <a:srgbClr val="000000"/>
                </a:solidFill>
              </a:rPr>
              <a:t>co najmniej 1 rezultat wskazuje jak projekt wpłynie na sytuację K i M*;</a:t>
            </a:r>
          </a:p>
          <a:p>
            <a:pPr marL="533400" indent="-533400" algn="just">
              <a:spcBef>
                <a:spcPct val="20000"/>
              </a:spcBef>
            </a:pPr>
            <a:r>
              <a:rPr lang="pl-PL" sz="1400">
                <a:solidFill>
                  <a:srgbClr val="000000"/>
                </a:solidFill>
              </a:rPr>
              <a:t>i/lub</a:t>
            </a:r>
          </a:p>
          <a:p>
            <a:pPr marL="533400" indent="-533400" algn="just">
              <a:spcBef>
                <a:spcPct val="20000"/>
              </a:spcBef>
              <a:buFont typeface="Arial" charset="0"/>
              <a:buChar char="•"/>
            </a:pPr>
            <a:r>
              <a:rPr lang="pl-PL" sz="1400">
                <a:solidFill>
                  <a:srgbClr val="000000"/>
                </a:solidFill>
              </a:rPr>
              <a:t>co najmniej 1 rezultat podany w podziale na płeć.</a:t>
            </a:r>
          </a:p>
          <a:p>
            <a:pPr marL="533400" indent="-533400" algn="just">
              <a:spcBef>
                <a:spcPct val="20000"/>
              </a:spcBef>
            </a:pPr>
            <a:endParaRPr lang="pl-PL" sz="1400">
              <a:solidFill>
                <a:srgbClr val="000000"/>
              </a:solidFill>
            </a:endParaRPr>
          </a:p>
          <a:p>
            <a:pPr marL="533400" indent="-533400" algn="just">
              <a:spcBef>
                <a:spcPct val="20000"/>
              </a:spcBef>
            </a:pPr>
            <a:endParaRPr lang="pl-PL" sz="1400">
              <a:solidFill>
                <a:srgbClr val="000000"/>
              </a:solidFill>
            </a:endParaRPr>
          </a:p>
          <a:p>
            <a:pPr marL="533400" indent="-533400" algn="just">
              <a:spcBef>
                <a:spcPct val="20000"/>
              </a:spcBef>
            </a:pPr>
            <a:endParaRPr lang="pl-PL" sz="1400">
              <a:solidFill>
                <a:srgbClr val="000000"/>
              </a:solidFill>
            </a:endParaRPr>
          </a:p>
          <a:p>
            <a:pPr marL="533400" indent="-533400" algn="just">
              <a:spcBef>
                <a:spcPct val="20000"/>
              </a:spcBef>
            </a:pPr>
            <a:r>
              <a:rPr lang="pl-PL" sz="1400">
                <a:solidFill>
                  <a:srgbClr val="000000"/>
                </a:solidFill>
                <a:cs typeface="Arial" charset="0"/>
              </a:rPr>
              <a:t>* Musi również zostać spełniony co najmniej jeden z poniższych warunków:</a:t>
            </a:r>
          </a:p>
          <a:p>
            <a:pPr marL="533400" indent="-533400" algn="just">
              <a:spcBef>
                <a:spcPct val="20000"/>
              </a:spcBef>
              <a:buFont typeface="Arial" charset="0"/>
              <a:buChar char="•"/>
            </a:pPr>
            <a:r>
              <a:rPr lang="pl-PL" sz="1400">
                <a:solidFill>
                  <a:srgbClr val="000000"/>
                </a:solidFill>
                <a:cs typeface="Arial" charset="0"/>
              </a:rPr>
              <a:t>wpływ dotyczy obszaru interwencji;</a:t>
            </a:r>
          </a:p>
          <a:p>
            <a:pPr marL="533400" indent="-533400" algn="just">
              <a:spcBef>
                <a:spcPct val="20000"/>
              </a:spcBef>
              <a:buFont typeface="Arial" charset="0"/>
              <a:buChar char="•"/>
            </a:pPr>
            <a:r>
              <a:rPr lang="pl-PL" sz="1400">
                <a:solidFill>
                  <a:srgbClr val="000000"/>
                </a:solidFill>
                <a:cs typeface="Arial" charset="0"/>
              </a:rPr>
              <a:t>wpływ dotyczy zasięgu projektu.</a:t>
            </a:r>
          </a:p>
          <a:p>
            <a:pPr marL="533400" indent="-533400" algn="just">
              <a:spcBef>
                <a:spcPct val="20000"/>
              </a:spcBef>
            </a:pPr>
            <a:endParaRPr lang="pl-PL" sz="1400">
              <a:solidFill>
                <a:srgbClr val="000000"/>
              </a:solidFill>
              <a:cs typeface="Arial" charset="0"/>
            </a:endParaRPr>
          </a:p>
          <a:p>
            <a:pPr marL="533400" indent="-533400" algn="just">
              <a:spcBef>
                <a:spcPct val="20000"/>
              </a:spcBef>
            </a:pPr>
            <a:endParaRPr lang="pl-PL" sz="2000">
              <a:solidFill>
                <a:srgbClr val="000000"/>
              </a:solidFill>
              <a:cs typeface="Arial"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ChangeArrowheads="1"/>
          </p:cNvSpPr>
          <p:nvPr/>
        </p:nvSpPr>
        <p:spPr bwMode="auto">
          <a:xfrm>
            <a:off x="428625" y="1571625"/>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3011" name="Rectangle 3"/>
          <p:cNvSpPr>
            <a:spLocks noChangeArrowheads="1"/>
          </p:cNvSpPr>
          <p:nvPr/>
        </p:nvSpPr>
        <p:spPr bwMode="auto">
          <a:xfrm>
            <a:off x="357188" y="928688"/>
            <a:ext cx="8229600" cy="1000125"/>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26628" name="Rectangle 4"/>
          <p:cNvSpPr>
            <a:spLocks noChangeArrowheads="1"/>
          </p:cNvSpPr>
          <p:nvPr/>
        </p:nvSpPr>
        <p:spPr bwMode="auto">
          <a:xfrm>
            <a:off x="428625" y="2000250"/>
            <a:ext cx="8351838" cy="1511300"/>
          </a:xfrm>
          <a:prstGeom prst="rect">
            <a:avLst/>
          </a:prstGeom>
          <a:noFill/>
          <a:ln w="9525">
            <a:noFill/>
            <a:miter lim="800000"/>
            <a:headEnd/>
            <a:tailEnd/>
          </a:ln>
        </p:spPr>
        <p:txBody>
          <a:bodyPr/>
          <a:lstStyle/>
          <a:p>
            <a:pPr marL="533400" indent="-533400" algn="ctr">
              <a:spcBef>
                <a:spcPct val="20000"/>
              </a:spcBef>
              <a:defRPr/>
            </a:pPr>
            <a:r>
              <a:rPr lang="pl-PL" sz="1400" b="1" dirty="0">
                <a:solidFill>
                  <a:srgbClr val="000000"/>
                </a:solidFill>
              </a:rPr>
              <a:t>Rezultaty projektu</a:t>
            </a:r>
          </a:p>
          <a:p>
            <a:pPr marL="533400" indent="-533400" algn="just">
              <a:spcBef>
                <a:spcPct val="20000"/>
              </a:spcBef>
              <a:defRPr/>
            </a:pPr>
            <a:endParaRPr lang="pl-PL" sz="1400" b="1" dirty="0">
              <a:solidFill>
                <a:srgbClr val="000000"/>
              </a:solidFill>
            </a:endParaRPr>
          </a:p>
          <a:p>
            <a:pPr algn="just">
              <a:lnSpc>
                <a:spcPct val="150000"/>
              </a:lnSpc>
              <a:spcBef>
                <a:spcPct val="20000"/>
              </a:spcBef>
              <a:defRPr/>
            </a:pPr>
            <a:r>
              <a:rPr lang="pl-PL" sz="1400" dirty="0">
                <a:solidFill>
                  <a:srgbClr val="000000"/>
                </a:solidFill>
              </a:rPr>
              <a:t>Minimalnym wymogiem upoważniającym do zdobycia pozytywnej odpowiedzi jest </a:t>
            </a:r>
            <a:r>
              <a:rPr lang="pl-PL" sz="1400" b="1" dirty="0">
                <a:solidFill>
                  <a:srgbClr val="000000"/>
                </a:solidFill>
              </a:rPr>
              <a:t>podanie przynajmniej jednego rezultatu  w podziale na płeć</a:t>
            </a:r>
            <a:r>
              <a:rPr lang="pl-PL" sz="1400" dirty="0">
                <a:solidFill>
                  <a:srgbClr val="000000"/>
                </a:solidFill>
              </a:rPr>
              <a:t> (w przypadku projektów skierowanych do osób) lub krótkiej informacji w jaki sposób rezultat wpłynie na ograniczenie nierówności w obszarze projektowym. </a:t>
            </a:r>
          </a:p>
          <a:p>
            <a:pPr marL="533400" indent="-533400" algn="ctr">
              <a:spcBef>
                <a:spcPct val="20000"/>
              </a:spcBef>
              <a:defRPr/>
            </a:pPr>
            <a:endParaRPr lang="pl-PL" sz="2400" b="1" dirty="0">
              <a:solidFill>
                <a:srgbClr val="000000"/>
              </a:solidFill>
            </a:endParaRPr>
          </a:p>
          <a:p>
            <a:pPr marL="533400" indent="-533400" algn="ctr">
              <a:spcBef>
                <a:spcPct val="20000"/>
              </a:spcBef>
              <a:defRPr/>
            </a:pPr>
            <a:endParaRPr lang="pl-PL" sz="2400" b="1" dirty="0">
              <a:solidFill>
                <a:srgbClr val="000000"/>
              </a:solidFill>
            </a:endParaRPr>
          </a:p>
          <a:p>
            <a:pPr marL="533400" indent="-533400" algn="ctr">
              <a:spcBef>
                <a:spcPct val="20000"/>
              </a:spcBef>
              <a:defRPr/>
            </a:pPr>
            <a:endParaRPr lang="pl-PL" sz="2400" b="1" dirty="0">
              <a:solidFill>
                <a:srgbClr val="000000"/>
              </a:solidFill>
            </a:endParaRPr>
          </a:p>
          <a:p>
            <a:pPr marL="533400" indent="-533400" algn="just">
              <a:spcBef>
                <a:spcPct val="20000"/>
              </a:spcBef>
              <a:defRPr/>
            </a:pPr>
            <a:endParaRPr lang="pl-PL" sz="800" dirty="0">
              <a:solidFill>
                <a:srgbClr val="000000"/>
              </a:solidFill>
            </a:endParaRPr>
          </a:p>
          <a:p>
            <a:pPr marL="533400" indent="-533400" algn="just">
              <a:spcBef>
                <a:spcPct val="20000"/>
              </a:spcBef>
              <a:defRPr/>
            </a:pPr>
            <a:endParaRPr lang="pl-PL" sz="2000" dirty="0">
              <a:solidFill>
                <a:srgbClr val="000000"/>
              </a:solidFill>
              <a:cs typeface="Arial" charset="0"/>
            </a:endParaRPr>
          </a:p>
          <a:p>
            <a:pPr marL="533400" indent="-533400" algn="just">
              <a:spcBef>
                <a:spcPct val="20000"/>
              </a:spcBef>
              <a:defRPr/>
            </a:pPr>
            <a:endParaRPr lang="pl-PL" sz="2000" dirty="0">
              <a:solidFill>
                <a:srgbClr val="000000"/>
              </a:solidFill>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zawartości 2"/>
          <p:cNvSpPr>
            <a:spLocks noGrp="1"/>
          </p:cNvSpPr>
          <p:nvPr>
            <p:ph idx="1"/>
          </p:nvPr>
        </p:nvSpPr>
        <p:spPr>
          <a:xfrm>
            <a:off x="500063" y="1071563"/>
            <a:ext cx="8229600" cy="5357812"/>
          </a:xfrm>
        </p:spPr>
        <p:txBody>
          <a:bodyPr/>
          <a:lstStyle/>
          <a:p>
            <a:pPr algn="ctr" eaLnBrk="1" hangingPunct="1">
              <a:buFontTx/>
              <a:buNone/>
              <a:defRPr/>
            </a:pPr>
            <a:endParaRPr lang="pl-PL" sz="1800" b="1" u="sng" dirty="0" smtClean="0">
              <a:latin typeface="Arial" charset="0"/>
            </a:endParaRPr>
          </a:p>
          <a:p>
            <a:pPr algn="ctr" eaLnBrk="1" hangingPunct="1">
              <a:buFontTx/>
              <a:buNone/>
              <a:defRPr/>
            </a:pPr>
            <a:r>
              <a:rPr lang="pl-PL" sz="1400" b="1" u="sng" dirty="0" smtClean="0">
                <a:latin typeface="Arial" charset="0"/>
              </a:rPr>
              <a:t>Konkurs nr 1/8.1.2/10 jest </a:t>
            </a:r>
            <a:r>
              <a:rPr lang="pl-PL" sz="1400" b="1" u="sng" dirty="0" smtClean="0">
                <a:solidFill>
                  <a:srgbClr val="FF0000"/>
                </a:solidFill>
                <a:latin typeface="Arial" charset="0"/>
              </a:rPr>
              <a:t>konkursem otwartym</a:t>
            </a:r>
          </a:p>
          <a:p>
            <a:pPr algn="ctr" eaLnBrk="1" hangingPunct="1">
              <a:lnSpc>
                <a:spcPct val="150000"/>
              </a:lnSpc>
              <a:buFontTx/>
              <a:buNone/>
              <a:defRPr/>
            </a:pPr>
            <a:endParaRPr lang="pl-PL" sz="1400" b="1" dirty="0" smtClean="0">
              <a:latin typeface="Arial" charset="0"/>
            </a:endParaRPr>
          </a:p>
          <a:p>
            <a:pPr algn="ctr" eaLnBrk="1" hangingPunct="1">
              <a:lnSpc>
                <a:spcPct val="150000"/>
              </a:lnSpc>
              <a:buFontTx/>
              <a:buNone/>
              <a:defRPr/>
            </a:pPr>
            <a:r>
              <a:rPr lang="pl-PL" sz="1400" b="1" dirty="0" smtClean="0">
                <a:latin typeface="Arial" pitchFamily="34" charset="0"/>
                <a:cs typeface="Arial" pitchFamily="34" charset="0"/>
              </a:rPr>
              <a:t>Wnioski o dofinansowanie projektu można składać osobiście, kurierem lub pocztą</a:t>
            </a:r>
          </a:p>
          <a:p>
            <a:pPr algn="ctr" eaLnBrk="1" hangingPunct="1">
              <a:lnSpc>
                <a:spcPct val="150000"/>
              </a:lnSpc>
              <a:buFontTx/>
              <a:buNone/>
              <a:defRPr/>
            </a:pPr>
            <a:r>
              <a:rPr lang="pl-PL" sz="1400" dirty="0" smtClean="0">
                <a:latin typeface="Arial" pitchFamily="34" charset="0"/>
                <a:cs typeface="Arial" pitchFamily="34" charset="0"/>
              </a:rPr>
              <a:t>do Wojewódzkiego Urzędu Pracy </a:t>
            </a:r>
            <a:r>
              <a:rPr lang="pl-PL" sz="1400" b="1" dirty="0" smtClean="0">
                <a:solidFill>
                  <a:srgbClr val="FF0000"/>
                </a:solidFill>
                <a:latin typeface="Arial" pitchFamily="34" charset="0"/>
                <a:cs typeface="Arial" pitchFamily="34" charset="0"/>
              </a:rPr>
              <a:t>od dnia 30 czerwca 2010 r. od godz. 9.00 </a:t>
            </a:r>
          </a:p>
          <a:p>
            <a:pPr algn="ctr" eaLnBrk="1" hangingPunct="1">
              <a:lnSpc>
                <a:spcPct val="150000"/>
              </a:lnSpc>
              <a:buFontTx/>
              <a:buNone/>
              <a:defRPr/>
            </a:pPr>
            <a:r>
              <a:rPr lang="pl-PL" sz="1400" b="1" u="sng" dirty="0" smtClean="0">
                <a:latin typeface="Arial" pitchFamily="34" charset="0"/>
                <a:cs typeface="Arial" pitchFamily="34" charset="0"/>
              </a:rPr>
              <a:t>w godzinach od 9.00 do 15.00</a:t>
            </a:r>
          </a:p>
          <a:p>
            <a:pPr algn="ctr" eaLnBrk="1" hangingPunct="1">
              <a:lnSpc>
                <a:spcPct val="150000"/>
              </a:lnSpc>
              <a:buFontTx/>
              <a:buNone/>
              <a:defRPr/>
            </a:pPr>
            <a:r>
              <a:rPr lang="pl-PL" sz="1400" b="1" u="sng" dirty="0" smtClean="0">
                <a:solidFill>
                  <a:srgbClr val="FF0000"/>
                </a:solidFill>
                <a:latin typeface="Arial" pitchFamily="34" charset="0"/>
                <a:cs typeface="Arial" pitchFamily="34" charset="0"/>
              </a:rPr>
              <a:t>Szczecin - pokój nr 211 </a:t>
            </a:r>
          </a:p>
          <a:p>
            <a:pPr algn="ctr" eaLnBrk="1" hangingPunct="1">
              <a:lnSpc>
                <a:spcPct val="150000"/>
              </a:lnSpc>
              <a:buFontTx/>
              <a:buNone/>
              <a:defRPr/>
            </a:pPr>
            <a:r>
              <a:rPr lang="pl-PL" sz="1400" b="1" u="sng" dirty="0" smtClean="0">
                <a:solidFill>
                  <a:srgbClr val="FF0000"/>
                </a:solidFill>
                <a:latin typeface="Arial" pitchFamily="34" charset="0"/>
                <a:cs typeface="Arial" pitchFamily="34" charset="0"/>
              </a:rPr>
              <a:t>Koszalin – pokój 25</a:t>
            </a:r>
          </a:p>
          <a:p>
            <a:pPr algn="ctr" eaLnBrk="1" hangingPunct="1">
              <a:lnSpc>
                <a:spcPct val="150000"/>
              </a:lnSpc>
              <a:buFontTx/>
              <a:buNone/>
              <a:defRPr/>
            </a:pPr>
            <a:r>
              <a:rPr lang="pl-PL" sz="1400" dirty="0" smtClean="0"/>
              <a:t>(decyduje data wpływu wniosku do Wojewódzkiego Urzędu Pracy)</a:t>
            </a:r>
          </a:p>
          <a:p>
            <a:pPr algn="just" eaLnBrk="1" hangingPunct="1">
              <a:lnSpc>
                <a:spcPct val="150000"/>
              </a:lnSpc>
              <a:buFontTx/>
              <a:buNone/>
              <a:defRPr/>
            </a:pPr>
            <a:endParaRPr lang="pl-PL" sz="1400" b="1" u="sng" dirty="0" smtClean="0">
              <a:solidFill>
                <a:srgbClr val="FF0000"/>
              </a:solidFill>
              <a:latin typeface="Arial" pitchFamily="34" charset="0"/>
              <a:cs typeface="Arial" pitchFamily="34" charset="0"/>
            </a:endParaRPr>
          </a:p>
          <a:p>
            <a:pPr algn="just" eaLnBrk="1" hangingPunct="1">
              <a:lnSpc>
                <a:spcPct val="150000"/>
              </a:lnSpc>
              <a:buFontTx/>
              <a:buNone/>
              <a:defRPr/>
            </a:pPr>
            <a:endParaRPr lang="pl-PL" sz="1400" b="1" u="sng" dirty="0" smtClean="0">
              <a:solidFill>
                <a:srgbClr val="FF0000"/>
              </a:solidFill>
              <a:latin typeface="+mj-lt"/>
            </a:endParaRPr>
          </a:p>
          <a:p>
            <a:pPr algn="just">
              <a:buFontTx/>
              <a:buNone/>
              <a:defRPr/>
            </a:pPr>
            <a:r>
              <a:rPr lang="pl-PL" sz="1400" dirty="0" smtClean="0">
                <a:latin typeface="+mj-lt"/>
              </a:rPr>
              <a:t>Posiedzenia Komisji Oceny Projektów zaplanowano kolejno na:</a:t>
            </a:r>
          </a:p>
          <a:p>
            <a:pPr algn="just">
              <a:defRPr/>
            </a:pPr>
            <a:r>
              <a:rPr lang="pl-PL" sz="1400" b="1" dirty="0" smtClean="0">
                <a:latin typeface="+mj-lt"/>
              </a:rPr>
              <a:t>11 sierpnia 2010 r.</a:t>
            </a:r>
            <a:r>
              <a:rPr lang="pl-PL" sz="1400" dirty="0" smtClean="0">
                <a:latin typeface="+mj-lt"/>
              </a:rPr>
              <a:t>– termin złożenia projektu warunkujący przekazanie wniosku do oceny merytorycznej na tym posiedzeniu Komisji upływa z dniem </a:t>
            </a:r>
            <a:r>
              <a:rPr lang="pl-PL" sz="1400" b="1" dirty="0" smtClean="0">
                <a:latin typeface="+mj-lt"/>
              </a:rPr>
              <a:t>22 lipca;</a:t>
            </a:r>
            <a:endParaRPr lang="pl-PL" sz="1400" dirty="0" smtClean="0">
              <a:latin typeface="+mj-lt"/>
            </a:endParaRPr>
          </a:p>
          <a:p>
            <a:pPr algn="just">
              <a:defRPr/>
            </a:pPr>
            <a:r>
              <a:rPr lang="pl-PL" sz="1400" b="1" dirty="0" smtClean="0">
                <a:latin typeface="+mj-lt"/>
              </a:rPr>
              <a:t>13 września 2010 r.</a:t>
            </a:r>
            <a:r>
              <a:rPr lang="pl-PL" sz="1400" dirty="0" smtClean="0">
                <a:latin typeface="+mj-lt"/>
              </a:rPr>
              <a:t>- – termin złożenia projektu warunkujący przekazanie wniosku do oceny merytorycznej na tym posiedzeniu Komisji upływa z dniem </a:t>
            </a:r>
            <a:r>
              <a:rPr lang="pl-PL" sz="1400" b="1" dirty="0" smtClean="0">
                <a:latin typeface="+mj-lt"/>
              </a:rPr>
              <a:t>24 sierpnia.</a:t>
            </a:r>
            <a:endParaRPr lang="pl-PL" sz="1400" dirty="0" smtClean="0">
              <a:latin typeface="+mj-lt"/>
            </a:endParaRPr>
          </a:p>
          <a:p>
            <a:pPr algn="ctr" eaLnBrk="1" hangingPunct="1">
              <a:lnSpc>
                <a:spcPct val="150000"/>
              </a:lnSpc>
              <a:buFontTx/>
              <a:buNone/>
              <a:defRPr/>
            </a:pPr>
            <a:endParaRPr lang="pl-PL" sz="1400" b="1" u="sng" dirty="0" smtClean="0">
              <a:solidFill>
                <a:srgbClr val="FF0000"/>
              </a:solidFill>
              <a:latin typeface="Arial" charset="0"/>
            </a:endParaRPr>
          </a:p>
          <a:p>
            <a:pPr algn="ctr">
              <a:buFontTx/>
              <a:buNone/>
              <a:defRPr/>
            </a:pPr>
            <a:endParaRPr lang="pl-PL" sz="1400" dirty="0" smtClean="0"/>
          </a:p>
          <a:p>
            <a:pPr algn="just">
              <a:buFontTx/>
              <a:buNone/>
              <a:defRPr/>
            </a:pPr>
            <a:r>
              <a:rPr lang="pl-PL" sz="1400" dirty="0" smtClean="0"/>
              <a:t>		</a:t>
            </a:r>
            <a:endParaRPr lang="pl-PL" b="1" u="sng" dirty="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4035" name="Rectangle 3"/>
          <p:cNvSpPr>
            <a:spLocks noChangeArrowheads="1"/>
          </p:cNvSpPr>
          <p:nvPr/>
        </p:nvSpPr>
        <p:spPr bwMode="auto">
          <a:xfrm>
            <a:off x="428625" y="1143000"/>
            <a:ext cx="8229600" cy="642938"/>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44036" name="Rectangle 4"/>
          <p:cNvSpPr>
            <a:spLocks noChangeArrowheads="1"/>
          </p:cNvSpPr>
          <p:nvPr/>
        </p:nvSpPr>
        <p:spPr bwMode="auto">
          <a:xfrm>
            <a:off x="500063" y="2000250"/>
            <a:ext cx="8229600" cy="3816350"/>
          </a:xfrm>
          <a:prstGeom prst="rect">
            <a:avLst/>
          </a:prstGeom>
          <a:noFill/>
          <a:ln w="9525">
            <a:noFill/>
            <a:miter lim="800000"/>
            <a:headEnd/>
            <a:tailEnd/>
          </a:ln>
        </p:spPr>
        <p:txBody>
          <a:bodyPr/>
          <a:lstStyle/>
          <a:p>
            <a:pPr marL="342900" indent="-342900" algn="ctr">
              <a:spcBef>
                <a:spcPct val="20000"/>
              </a:spcBef>
            </a:pPr>
            <a:endParaRPr lang="pl-PL" sz="2400" b="1">
              <a:solidFill>
                <a:srgbClr val="000000"/>
              </a:solidFill>
            </a:endParaRPr>
          </a:p>
          <a:p>
            <a:pPr marL="342900" indent="-342900" algn="ctr">
              <a:spcBef>
                <a:spcPct val="20000"/>
              </a:spcBef>
            </a:pPr>
            <a:r>
              <a:rPr lang="pl-PL" sz="1400" b="1">
                <a:solidFill>
                  <a:srgbClr val="000000"/>
                </a:solidFill>
              </a:rPr>
              <a:t>Zarządzanie projektem</a:t>
            </a:r>
          </a:p>
          <a:p>
            <a:pPr marL="342900" indent="-342900" algn="ctr">
              <a:spcBef>
                <a:spcPct val="20000"/>
              </a:spcBef>
            </a:pPr>
            <a:endParaRPr lang="pl-PL" sz="1400" b="1">
              <a:solidFill>
                <a:srgbClr val="000000"/>
              </a:solidFill>
            </a:endParaRPr>
          </a:p>
          <a:p>
            <a:pPr marL="342900" indent="-342900" algn="just">
              <a:spcBef>
                <a:spcPct val="20000"/>
              </a:spcBef>
            </a:pPr>
            <a:r>
              <a:rPr lang="pl-PL" sz="1400">
                <a:solidFill>
                  <a:srgbClr val="000000"/>
                </a:solidFill>
              </a:rPr>
              <a:t>6. Czy projekt wskazuje w jaki sposób zostanie zapewnione równościowe zarządzanie projektem?</a:t>
            </a:r>
          </a:p>
          <a:p>
            <a:pPr marL="342900" indent="-342900" algn="just">
              <a:spcBef>
                <a:spcPct val="20000"/>
              </a:spcBef>
            </a:pPr>
            <a:endParaRPr lang="pl-PL" sz="1400">
              <a:solidFill>
                <a:srgbClr val="000000"/>
              </a:solidFill>
            </a:endParaRPr>
          </a:p>
          <a:p>
            <a:pPr marL="342900" indent="-342900" algn="just">
              <a:spcBef>
                <a:spcPct val="20000"/>
              </a:spcBef>
            </a:pPr>
            <a:r>
              <a:rPr lang="pl-PL" sz="1400">
                <a:solidFill>
                  <a:srgbClr val="000000"/>
                </a:solidFill>
              </a:rPr>
              <a:t>Warunki, które muszą zostać spełnione, </a:t>
            </a:r>
            <a:r>
              <a:rPr lang="pl-PL" sz="1400">
                <a:solidFill>
                  <a:srgbClr val="000000"/>
                </a:solidFill>
                <a:cs typeface="Arial" charset="0"/>
              </a:rPr>
              <a:t>aby odpowiedź była pozytywna:</a:t>
            </a:r>
            <a:endParaRPr lang="pl-PL" sz="1400">
              <a:solidFill>
                <a:srgbClr val="000000"/>
              </a:solidFill>
            </a:endParaRPr>
          </a:p>
          <a:p>
            <a:pPr marL="342900" indent="-342900" algn="just">
              <a:spcBef>
                <a:spcPct val="20000"/>
              </a:spcBef>
              <a:buFont typeface="Arial" charset="0"/>
              <a:buChar char="•"/>
            </a:pPr>
            <a:r>
              <a:rPr lang="pl-PL" sz="1400">
                <a:solidFill>
                  <a:srgbClr val="000000"/>
                </a:solidFill>
                <a:cs typeface="Arial" charset="0"/>
              </a:rPr>
              <a:t>opisano sposób równościowego zarządzania projektem.</a:t>
            </a:r>
          </a:p>
          <a:p>
            <a:pPr marL="342900" indent="-342900" algn="just">
              <a:spcBef>
                <a:spcPct val="20000"/>
              </a:spcBef>
            </a:pPr>
            <a:r>
              <a:rPr lang="pl-PL" sz="1400">
                <a:solidFill>
                  <a:srgbClr val="000000"/>
                </a:solidFill>
              </a:rPr>
              <a:t> </a:t>
            </a:r>
            <a:endParaRPr lang="pl-PL" sz="1400">
              <a:solidFill>
                <a:srgbClr val="000000"/>
              </a:solidFill>
              <a:cs typeface="Arial"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5059" name="Rectangle 3"/>
          <p:cNvSpPr>
            <a:spLocks noChangeArrowheads="1"/>
          </p:cNvSpPr>
          <p:nvPr/>
        </p:nvSpPr>
        <p:spPr bwMode="auto">
          <a:xfrm>
            <a:off x="428625" y="1143000"/>
            <a:ext cx="8229600" cy="571500"/>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45060" name="Rectangle 4"/>
          <p:cNvSpPr>
            <a:spLocks noChangeArrowheads="1"/>
          </p:cNvSpPr>
          <p:nvPr/>
        </p:nvSpPr>
        <p:spPr bwMode="auto">
          <a:xfrm>
            <a:off x="500063" y="2000250"/>
            <a:ext cx="8229600" cy="3816350"/>
          </a:xfrm>
          <a:prstGeom prst="rect">
            <a:avLst/>
          </a:prstGeom>
          <a:noFill/>
          <a:ln w="9525">
            <a:noFill/>
            <a:miter lim="800000"/>
            <a:headEnd/>
            <a:tailEnd/>
          </a:ln>
        </p:spPr>
        <p:txBody>
          <a:bodyPr/>
          <a:lstStyle/>
          <a:p>
            <a:pPr marL="342900" indent="-342900" algn="ctr">
              <a:spcBef>
                <a:spcPct val="20000"/>
              </a:spcBef>
            </a:pPr>
            <a:endParaRPr lang="pl-PL" sz="2400" b="1">
              <a:solidFill>
                <a:srgbClr val="000000"/>
              </a:solidFill>
            </a:endParaRPr>
          </a:p>
          <a:p>
            <a:pPr marL="342900" indent="-342900" algn="ctr">
              <a:spcBef>
                <a:spcPct val="20000"/>
              </a:spcBef>
            </a:pPr>
            <a:r>
              <a:rPr lang="pl-PL" sz="1400" b="1">
                <a:solidFill>
                  <a:srgbClr val="000000"/>
                </a:solidFill>
              </a:rPr>
              <a:t>Zarządzanie projektem</a:t>
            </a:r>
          </a:p>
          <a:p>
            <a:pPr marL="342900" indent="-342900" algn="ctr">
              <a:spcBef>
                <a:spcPct val="20000"/>
              </a:spcBef>
            </a:pPr>
            <a:endParaRPr lang="pl-PL" sz="1400" b="1">
              <a:solidFill>
                <a:srgbClr val="000000"/>
              </a:solidFill>
            </a:endParaRPr>
          </a:p>
          <a:p>
            <a:pPr marL="342900" indent="-342900" algn="just">
              <a:lnSpc>
                <a:spcPct val="150000"/>
              </a:lnSpc>
              <a:spcBef>
                <a:spcPct val="20000"/>
              </a:spcBef>
            </a:pPr>
            <a:r>
              <a:rPr lang="pl-PL" sz="1400">
                <a:solidFill>
                  <a:srgbClr val="000000"/>
                </a:solidFill>
              </a:rPr>
              <a:t>	Minimalnym warunkiem do uzyskania pozytywnej odpowiedzi jest </a:t>
            </a:r>
            <a:r>
              <a:rPr lang="pl-PL" sz="1400" b="1">
                <a:solidFill>
                  <a:srgbClr val="000000"/>
                </a:solidFill>
              </a:rPr>
              <a:t>zaplanowanie w ramach projektu przynajmniej jednego działania równościowego </a:t>
            </a:r>
            <a:r>
              <a:rPr lang="pl-PL" sz="1400">
                <a:solidFill>
                  <a:srgbClr val="000000"/>
                </a:solidFill>
              </a:rPr>
              <a:t>(np. przeszkolenie zespołu projektowego z zasady równości szans kobiet i mężczyzn w kontekście problematyki projektu, organizacja pracy zespołu uwzględniająca elastyczne formy pracy).</a:t>
            </a:r>
          </a:p>
          <a:p>
            <a:pPr marL="342900" indent="-342900" algn="ctr">
              <a:spcBef>
                <a:spcPct val="20000"/>
              </a:spcBef>
            </a:pPr>
            <a:endParaRPr lang="pl-PL" sz="2000" b="1">
              <a:solidFill>
                <a:srgbClr val="00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428625" y="1857375"/>
            <a:ext cx="8229600" cy="4525963"/>
          </a:xfrm>
          <a:prstGeom prst="rect">
            <a:avLst/>
          </a:prstGeom>
          <a:noFill/>
          <a:ln w="9525">
            <a:noFill/>
            <a:miter lim="800000"/>
            <a:headEnd/>
            <a:tailEnd/>
          </a:ln>
        </p:spPr>
        <p:txBody>
          <a:bodyPr/>
          <a:lstStyle/>
          <a:p>
            <a:pPr marL="533400" indent="-533400" algn="just">
              <a:spcBef>
                <a:spcPct val="20000"/>
              </a:spcBef>
            </a:pPr>
            <a:r>
              <a:rPr lang="pl-PL" sz="1400">
                <a:solidFill>
                  <a:srgbClr val="000000"/>
                </a:solidFill>
              </a:rPr>
              <a:t>7. Czy projekt należy do wyjątku, co do którego nie stosuje się standardu minimum?</a:t>
            </a:r>
          </a:p>
          <a:p>
            <a:pPr marL="533400" indent="-533400">
              <a:spcBef>
                <a:spcPct val="20000"/>
              </a:spcBef>
            </a:pPr>
            <a:endParaRPr lang="pl-PL" sz="1400">
              <a:solidFill>
                <a:srgbClr val="000000"/>
              </a:solidFill>
            </a:endParaRPr>
          </a:p>
          <a:p>
            <a:pPr marL="533400" indent="-533400" algn="just">
              <a:lnSpc>
                <a:spcPct val="105000"/>
              </a:lnSpc>
              <a:spcBef>
                <a:spcPct val="20000"/>
              </a:spcBef>
            </a:pPr>
            <a:r>
              <a:rPr lang="pl-PL" sz="1400">
                <a:solidFill>
                  <a:srgbClr val="000000"/>
                </a:solidFill>
              </a:rPr>
              <a:t>Wyjątki do których </a:t>
            </a:r>
            <a:r>
              <a:rPr lang="pl-PL" sz="1400" b="1">
                <a:solidFill>
                  <a:srgbClr val="000000"/>
                </a:solidFill>
              </a:rPr>
              <a:t>nie stosuje się standardu minimum</a:t>
            </a:r>
            <a:r>
              <a:rPr lang="pl-PL" sz="1400">
                <a:solidFill>
                  <a:srgbClr val="000000"/>
                </a:solidFill>
              </a:rPr>
              <a:t>:</a:t>
            </a:r>
          </a:p>
          <a:p>
            <a:pPr marL="533400" indent="-533400" algn="just">
              <a:lnSpc>
                <a:spcPct val="105000"/>
              </a:lnSpc>
              <a:spcBef>
                <a:spcPct val="20000"/>
              </a:spcBef>
            </a:pPr>
            <a:endParaRPr lang="pl-PL" sz="1400">
              <a:solidFill>
                <a:srgbClr val="000000"/>
              </a:solidFill>
            </a:endParaRPr>
          </a:p>
          <a:p>
            <a:pPr marL="533400" indent="-533400" algn="just">
              <a:lnSpc>
                <a:spcPct val="105000"/>
              </a:lnSpc>
              <a:spcBef>
                <a:spcPct val="20000"/>
              </a:spcBef>
              <a:buFontTx/>
              <a:buChar char="•"/>
            </a:pPr>
            <a:r>
              <a:rPr lang="pl-PL" sz="1400" b="1">
                <a:solidFill>
                  <a:srgbClr val="000000"/>
                </a:solidFill>
              </a:rPr>
              <a:t>profil działalności</a:t>
            </a:r>
            <a:r>
              <a:rPr lang="pl-PL" sz="1400">
                <a:solidFill>
                  <a:srgbClr val="000000"/>
                </a:solidFill>
              </a:rPr>
              <a:t> projektodawcy (ograniczenia statutowe);</a:t>
            </a:r>
          </a:p>
          <a:p>
            <a:pPr marL="533400" indent="-533400" algn="just">
              <a:lnSpc>
                <a:spcPct val="105000"/>
              </a:lnSpc>
              <a:spcBef>
                <a:spcPct val="20000"/>
              </a:spcBef>
              <a:buFontTx/>
              <a:buChar char="•"/>
            </a:pPr>
            <a:r>
              <a:rPr lang="pl-PL" sz="1400">
                <a:solidFill>
                  <a:srgbClr val="000000"/>
                </a:solidFill>
              </a:rPr>
              <a:t>realizacja </a:t>
            </a:r>
            <a:r>
              <a:rPr lang="pl-PL" sz="1400" b="1">
                <a:solidFill>
                  <a:srgbClr val="000000"/>
                </a:solidFill>
              </a:rPr>
              <a:t>działań pozytywnych</a:t>
            </a:r>
            <a:r>
              <a:rPr lang="pl-PL" sz="1400">
                <a:solidFill>
                  <a:srgbClr val="000000"/>
                </a:solidFill>
              </a:rPr>
              <a:t> (działania te pozwalają na wpłynięcie na niekorzystną sytuację danej płci w konkretnym obszarze interwencji, a tym samym wyrównanie jej szans społecznych i zawodowych);</a:t>
            </a:r>
          </a:p>
          <a:p>
            <a:pPr marL="533400" indent="-533400" algn="just">
              <a:lnSpc>
                <a:spcPct val="105000"/>
              </a:lnSpc>
              <a:spcBef>
                <a:spcPct val="20000"/>
              </a:spcBef>
              <a:buFontTx/>
              <a:buChar char="•"/>
            </a:pPr>
            <a:r>
              <a:rPr lang="pl-PL" sz="1400" b="1">
                <a:solidFill>
                  <a:srgbClr val="000000"/>
                </a:solidFill>
              </a:rPr>
              <a:t>zamknięta rekrutacja</a:t>
            </a:r>
            <a:r>
              <a:rPr lang="pl-PL" sz="1400">
                <a:solidFill>
                  <a:srgbClr val="000000"/>
                </a:solidFill>
              </a:rPr>
              <a:t>. </a:t>
            </a:r>
            <a:endParaRPr lang="pl-PL" sz="1400">
              <a:solidFill>
                <a:srgbClr val="000000"/>
              </a:solidFill>
              <a:cs typeface="Arial" charset="0"/>
            </a:endParaRPr>
          </a:p>
          <a:p>
            <a:pPr marL="533400" indent="-533400" algn="just">
              <a:lnSpc>
                <a:spcPct val="80000"/>
              </a:lnSpc>
              <a:spcBef>
                <a:spcPct val="20000"/>
              </a:spcBef>
            </a:pPr>
            <a:endParaRPr lang="pl-PL" sz="2000">
              <a:solidFill>
                <a:srgbClr val="000000"/>
              </a:solidFill>
              <a:cs typeface="Arial" charset="0"/>
            </a:endParaRPr>
          </a:p>
        </p:txBody>
      </p:sp>
      <p:sp>
        <p:nvSpPr>
          <p:cNvPr id="46083" name="Rectangle 3"/>
          <p:cNvSpPr>
            <a:spLocks noChangeArrowheads="1"/>
          </p:cNvSpPr>
          <p:nvPr/>
        </p:nvSpPr>
        <p:spPr bwMode="auto">
          <a:xfrm>
            <a:off x="428625" y="785813"/>
            <a:ext cx="8229600" cy="1143000"/>
          </a:xfrm>
          <a:prstGeom prst="rect">
            <a:avLst/>
          </a:prstGeom>
          <a:noFill/>
          <a:ln w="9525">
            <a:noFill/>
            <a:miter lim="800000"/>
            <a:headEnd/>
            <a:tailEnd/>
          </a:ln>
        </p:spPr>
        <p:txBody>
          <a:bodyPr anchor="ctr"/>
          <a:lstStyle/>
          <a:p>
            <a:pPr algn="ctr"/>
            <a:r>
              <a:rPr lang="pl-PL" sz="2000" b="1">
                <a:solidFill>
                  <a:srgbClr val="FF3300"/>
                </a:solidFill>
                <a:cs typeface="Arial" charset="0"/>
              </a:rPr>
              <a:t>Wyjątki</a:t>
            </a:r>
            <a:r>
              <a:rPr lang="pl-PL" sz="2400" b="1">
                <a:solidFill>
                  <a:srgbClr val="FF3300"/>
                </a:solidFill>
                <a:cs typeface="Arial" charset="0"/>
              </a:rPr>
              <a:t>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3"/>
          <p:cNvSpPr txBox="1">
            <a:spLocks noChangeArrowheads="1"/>
          </p:cNvSpPr>
          <p:nvPr/>
        </p:nvSpPr>
        <p:spPr bwMode="auto">
          <a:xfrm>
            <a:off x="714375" y="1071563"/>
            <a:ext cx="7786688" cy="114300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r>
              <a:rPr lang="pl-PL" sz="2000" b="1">
                <a:solidFill>
                  <a:srgbClr val="000000"/>
                </a:solidFill>
                <a:cs typeface="Arial" charset="0"/>
              </a:rPr>
              <a:t>Standard minimum</a:t>
            </a:r>
          </a:p>
        </p:txBody>
      </p:sp>
      <p:sp>
        <p:nvSpPr>
          <p:cNvPr id="35843" name="Text Box 4"/>
          <p:cNvSpPr txBox="1">
            <a:spLocks noChangeArrowheads="1"/>
          </p:cNvSpPr>
          <p:nvPr/>
        </p:nvSpPr>
        <p:spPr bwMode="auto">
          <a:xfrm>
            <a:off x="500063" y="1857375"/>
            <a:ext cx="8318500" cy="4525963"/>
          </a:xfrm>
          <a:prstGeom prst="rect">
            <a:avLst/>
          </a:prstGeom>
          <a:noFill/>
          <a:ln w="9525">
            <a:noFill/>
            <a:round/>
            <a:headEnd/>
            <a:tailEnd/>
          </a:ln>
        </p:spPr>
        <p:txBody>
          <a:bodyPr lIns="90000" tIns="46800" rIns="90000" bIns="46800"/>
          <a:lstStyle/>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solidFill>
                <a:srgbClr val="000000"/>
              </a:solidFill>
              <a:latin typeface="+mj-lt"/>
            </a:endParaRPr>
          </a:p>
          <a:p>
            <a:pPr algn="just"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solidFill>
                <a:srgbClr val="000000"/>
              </a:solidFill>
              <a:latin typeface="+mj-lt"/>
              <a:cs typeface="Arial" charset="0"/>
            </a:endParaRPr>
          </a:p>
          <a:p>
            <a:pPr algn="just"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mj-lt"/>
                <a:cs typeface="Arial" charset="0"/>
              </a:rPr>
              <a:t>Standard minimum jest spełniony w przypadku </a:t>
            </a:r>
            <a:r>
              <a:rPr lang="pl-PL" sz="1400" b="1" dirty="0">
                <a:solidFill>
                  <a:srgbClr val="000000"/>
                </a:solidFill>
                <a:latin typeface="+mj-lt"/>
                <a:cs typeface="Arial" charset="0"/>
              </a:rPr>
              <a:t>uzyskania 2 pozytywnych odpowiedzi. </a:t>
            </a:r>
          </a:p>
          <a:p>
            <a:pPr algn="just"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solidFill>
                <a:srgbClr val="000000"/>
              </a:solidFill>
              <a:latin typeface="+mj-lt"/>
              <a:cs typeface="Arial"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395288" y="4076700"/>
            <a:ext cx="8353425" cy="2016125"/>
          </a:xfrm>
          <a:prstGeom prst="rect">
            <a:avLst/>
          </a:prstGeom>
          <a:noFill/>
          <a:ln w="9525">
            <a:noFill/>
            <a:miter lim="800000"/>
            <a:headEnd/>
            <a:tailEnd/>
          </a:ln>
        </p:spPr>
        <p:txBody>
          <a:bodyPr wrap="none" anchor="ctr"/>
          <a:lstStyle/>
          <a:p>
            <a:pPr algn="ctr"/>
            <a:r>
              <a:rPr lang="pl-PL"/>
              <a:t> </a:t>
            </a:r>
          </a:p>
        </p:txBody>
      </p:sp>
      <p:sp>
        <p:nvSpPr>
          <p:cNvPr id="48131" name="Text Box 3"/>
          <p:cNvSpPr txBox="1">
            <a:spLocks noChangeArrowheads="1"/>
          </p:cNvSpPr>
          <p:nvPr/>
        </p:nvSpPr>
        <p:spPr bwMode="auto">
          <a:xfrm>
            <a:off x="2555875" y="4292600"/>
            <a:ext cx="3600450" cy="366713"/>
          </a:xfrm>
          <a:prstGeom prst="rect">
            <a:avLst/>
          </a:prstGeom>
          <a:noFill/>
          <a:ln w="9525" algn="ctr">
            <a:noFill/>
            <a:miter lim="800000"/>
            <a:headEnd/>
            <a:tailEnd/>
          </a:ln>
        </p:spPr>
        <p:txBody>
          <a:bodyPr>
            <a:spAutoFit/>
          </a:bodyPr>
          <a:lstStyle/>
          <a:p>
            <a:pPr algn="ctr">
              <a:spcBef>
                <a:spcPct val="50000"/>
              </a:spcBef>
            </a:pPr>
            <a:endParaRPr lang="en-GB" b="1">
              <a:solidFill>
                <a:schemeClr val="accent2"/>
              </a:solidFill>
            </a:endParaRPr>
          </a:p>
        </p:txBody>
      </p:sp>
      <p:sp>
        <p:nvSpPr>
          <p:cNvPr id="48132" name="Text Box 3"/>
          <p:cNvSpPr txBox="1">
            <a:spLocks noChangeArrowheads="1"/>
          </p:cNvSpPr>
          <p:nvPr/>
        </p:nvSpPr>
        <p:spPr bwMode="auto">
          <a:xfrm>
            <a:off x="857250" y="928688"/>
            <a:ext cx="7215188" cy="85725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r>
              <a:rPr lang="pl-PL" sz="2000" b="1">
                <a:solidFill>
                  <a:srgbClr val="FF0000"/>
                </a:solidFill>
                <a:cs typeface="Arial" charset="0"/>
              </a:rPr>
              <a:t>Źródła danych</a:t>
            </a:r>
          </a:p>
        </p:txBody>
      </p:sp>
      <p:sp>
        <p:nvSpPr>
          <p:cNvPr id="30725" name="Text Box 4"/>
          <p:cNvSpPr txBox="1">
            <a:spLocks noChangeArrowheads="1"/>
          </p:cNvSpPr>
          <p:nvPr/>
        </p:nvSpPr>
        <p:spPr bwMode="auto">
          <a:xfrm>
            <a:off x="323850" y="2000250"/>
            <a:ext cx="8820150" cy="4525963"/>
          </a:xfrm>
          <a:prstGeom prst="rect">
            <a:avLst/>
          </a:prstGeom>
          <a:noFill/>
          <a:ln w="9525">
            <a:noFill/>
            <a:round/>
            <a:headEnd/>
            <a:tailEnd/>
          </a:ln>
        </p:spPr>
        <p:txBody>
          <a:bodyPr lIns="90000" tIns="46800" rIns="90000" bIns="46800"/>
          <a:lstStyle/>
          <a:p>
            <a:pPr marL="360363" algn="just" defTabSz="449263">
              <a:spcAft>
                <a:spcPts val="60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mj-lt"/>
                <a:hlinkClick r:id="rId2"/>
              </a:rPr>
              <a:t> </a:t>
            </a:r>
            <a:r>
              <a:rPr lang="pl-PL" sz="1400" dirty="0" err="1">
                <a:solidFill>
                  <a:srgbClr val="000000"/>
                </a:solidFill>
                <a:latin typeface="+mj-lt"/>
                <a:hlinkClick r:id="rId2"/>
              </a:rPr>
              <a:t>www.badania.ngo.pl</a:t>
            </a:r>
            <a:r>
              <a:rPr lang="pl-PL" sz="1400" dirty="0">
                <a:solidFill>
                  <a:srgbClr val="000000"/>
                </a:solidFill>
                <a:latin typeface="+mj-lt"/>
              </a:rPr>
              <a:t> oraz </a:t>
            </a:r>
            <a:r>
              <a:rPr lang="pl-PL" sz="1400" dirty="0" err="1">
                <a:solidFill>
                  <a:srgbClr val="000000"/>
                </a:solidFill>
                <a:latin typeface="+mj-lt"/>
                <a:hlinkClick r:id="rId3"/>
              </a:rPr>
              <a:t>www.ekonomiaspoleczna.pl</a:t>
            </a:r>
            <a:r>
              <a:rPr lang="pl-PL" sz="1400" dirty="0">
                <a:solidFill>
                  <a:srgbClr val="000000"/>
                </a:solidFill>
                <a:latin typeface="+mj-lt"/>
              </a:rPr>
              <a:t> ;</a:t>
            </a:r>
          </a:p>
          <a:p>
            <a:pPr marL="360363" algn="just" defTabSz="449263">
              <a:spcAft>
                <a:spcPts val="60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mj-lt"/>
              </a:rPr>
              <a:t> Raport GUS  „Kobiety w Polsce” – 2008;</a:t>
            </a:r>
          </a:p>
          <a:p>
            <a:pPr marL="360363" algn="just" defTabSz="449263">
              <a:spcAft>
                <a:spcPts val="60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mj-lt"/>
              </a:rPr>
              <a:t>  Raport UNDP „Polityka równości płci – Polska 2007”  - </a:t>
            </a:r>
            <a:r>
              <a:rPr lang="pl-PL" sz="1400" dirty="0" err="1">
                <a:solidFill>
                  <a:srgbClr val="000000"/>
                </a:solidFill>
                <a:latin typeface="+mj-lt"/>
              </a:rPr>
              <a:t>2007</a:t>
            </a:r>
            <a:r>
              <a:rPr lang="pl-PL" sz="1400" dirty="0">
                <a:solidFill>
                  <a:srgbClr val="000000"/>
                </a:solidFill>
                <a:latin typeface="+mj-lt"/>
              </a:rPr>
              <a:t>;</a:t>
            </a:r>
          </a:p>
          <a:p>
            <a:pPr marL="450850" indent="-96838" algn="just" defTabSz="449263">
              <a:spcAft>
                <a:spcPts val="60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mj-lt"/>
              </a:rPr>
              <a:t>  Krajowy System Monitorowania Równego Traktowania Kobiet i Mężczyzn</a:t>
            </a:r>
            <a:br>
              <a:rPr lang="pl-PL" sz="1400" dirty="0">
                <a:solidFill>
                  <a:srgbClr val="000000"/>
                </a:solidFill>
                <a:latin typeface="+mj-lt"/>
              </a:rPr>
            </a:br>
            <a:r>
              <a:rPr lang="pl-PL" sz="1400" dirty="0">
                <a:solidFill>
                  <a:srgbClr val="000000"/>
                </a:solidFill>
                <a:latin typeface="+mj-lt"/>
              </a:rPr>
              <a:t>-  </a:t>
            </a:r>
            <a:r>
              <a:rPr lang="pl-PL" sz="1400" dirty="0" err="1">
                <a:solidFill>
                  <a:srgbClr val="CCCCFF"/>
                </a:solidFill>
                <a:latin typeface="+mj-lt"/>
                <a:hlinkClick r:id="rId4"/>
              </a:rPr>
              <a:t>www.monitoring.rownystatus.gov.pl</a:t>
            </a:r>
            <a:r>
              <a:rPr lang="pl-PL" sz="1400" dirty="0">
                <a:solidFill>
                  <a:srgbClr val="000000"/>
                </a:solidFill>
                <a:latin typeface="+mj-lt"/>
              </a:rPr>
              <a:t>;</a:t>
            </a:r>
          </a:p>
          <a:p>
            <a:pPr marL="360363" algn="just" defTabSz="449263">
              <a:spcAft>
                <a:spcPts val="60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mj-lt"/>
              </a:rPr>
              <a:t>  Obserwatoria Rynku Pracy;</a:t>
            </a:r>
          </a:p>
          <a:p>
            <a:pPr marL="360363" algn="just" defTabSz="449263">
              <a:spcAft>
                <a:spcPts val="60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mj-lt"/>
              </a:rPr>
              <a:t>  System Informacji Oświatowej.</a:t>
            </a:r>
          </a:p>
        </p:txBody>
      </p:sp>
    </p:spTree>
  </p:cSld>
  <p:clrMapOvr>
    <a:masterClrMapping/>
  </p:clrMapOvr>
  <p:transition>
    <p:fade thruBlk="1"/>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95288" y="4076700"/>
            <a:ext cx="8353425" cy="2016125"/>
          </a:xfrm>
          <a:prstGeom prst="rect">
            <a:avLst/>
          </a:prstGeom>
          <a:noFill/>
          <a:ln w="9525">
            <a:noFill/>
            <a:miter lim="800000"/>
            <a:headEnd/>
            <a:tailEnd/>
          </a:ln>
        </p:spPr>
        <p:txBody>
          <a:bodyPr wrap="none" anchor="ctr"/>
          <a:lstStyle/>
          <a:p>
            <a:pPr algn="ctr"/>
            <a:r>
              <a:rPr lang="pl-PL"/>
              <a:t> </a:t>
            </a:r>
          </a:p>
        </p:txBody>
      </p:sp>
      <p:sp>
        <p:nvSpPr>
          <p:cNvPr id="49155" name="Text Box 3"/>
          <p:cNvSpPr txBox="1">
            <a:spLocks noChangeArrowheads="1"/>
          </p:cNvSpPr>
          <p:nvPr/>
        </p:nvSpPr>
        <p:spPr bwMode="auto">
          <a:xfrm>
            <a:off x="2555875" y="4292600"/>
            <a:ext cx="3600450" cy="366713"/>
          </a:xfrm>
          <a:prstGeom prst="rect">
            <a:avLst/>
          </a:prstGeom>
          <a:noFill/>
          <a:ln w="9525" algn="ctr">
            <a:noFill/>
            <a:miter lim="800000"/>
            <a:headEnd/>
            <a:tailEnd/>
          </a:ln>
        </p:spPr>
        <p:txBody>
          <a:bodyPr>
            <a:spAutoFit/>
          </a:bodyPr>
          <a:lstStyle/>
          <a:p>
            <a:pPr algn="ctr">
              <a:spcBef>
                <a:spcPct val="50000"/>
              </a:spcBef>
            </a:pPr>
            <a:endParaRPr lang="en-GB" b="1">
              <a:solidFill>
                <a:schemeClr val="accent2"/>
              </a:solidFill>
            </a:endParaRPr>
          </a:p>
        </p:txBody>
      </p:sp>
      <p:sp>
        <p:nvSpPr>
          <p:cNvPr id="49156" name="Text Box 2"/>
          <p:cNvSpPr txBox="1">
            <a:spLocks noChangeArrowheads="1"/>
          </p:cNvSpPr>
          <p:nvPr/>
        </p:nvSpPr>
        <p:spPr bwMode="auto">
          <a:xfrm>
            <a:off x="500063" y="1071563"/>
            <a:ext cx="8229600" cy="1544637"/>
          </a:xfrm>
          <a:prstGeom prst="rect">
            <a:avLst/>
          </a:prstGeom>
          <a:noFill/>
          <a:ln w="9525">
            <a:noFill/>
            <a:round/>
            <a:headEnd/>
            <a:tailEnd/>
          </a:ln>
        </p:spPr>
        <p:txBody>
          <a:bodyPr lIns="0" tIns="0" rIns="0" bIns="0" anchor="ctr"/>
          <a:lstStyle/>
          <a:p>
            <a:pPr algn="ctr" defTabSz="449263">
              <a:spcBef>
                <a:spcPts val="800"/>
              </a:spcBef>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sz="1600" b="1">
                <a:cs typeface="Arial" charset="0"/>
              </a:rPr>
              <a:t>Poradnik „Zasada równości szans kobiet </a:t>
            </a:r>
            <a:br>
              <a:rPr lang="pl-PL" sz="1600" b="1">
                <a:cs typeface="Arial" charset="0"/>
              </a:rPr>
            </a:br>
            <a:r>
              <a:rPr lang="pl-PL" sz="1600" b="1">
                <a:cs typeface="Arial" charset="0"/>
              </a:rPr>
              <a:t>i mężczyzn” jest dostępny m.in. na stronach:</a:t>
            </a:r>
          </a:p>
        </p:txBody>
      </p:sp>
      <p:sp>
        <p:nvSpPr>
          <p:cNvPr id="49157" name="Text Box 3"/>
          <p:cNvSpPr txBox="1">
            <a:spLocks noChangeArrowheads="1"/>
          </p:cNvSpPr>
          <p:nvPr/>
        </p:nvSpPr>
        <p:spPr bwMode="auto">
          <a:xfrm>
            <a:off x="357188" y="2714625"/>
            <a:ext cx="8280400" cy="1285875"/>
          </a:xfrm>
          <a:prstGeom prst="rect">
            <a:avLst/>
          </a:prstGeom>
          <a:noFill/>
          <a:ln w="9525">
            <a:noFill/>
            <a:round/>
            <a:headEnd/>
            <a:tailEnd/>
          </a:ln>
        </p:spPr>
        <p:txBody>
          <a:bodyPr lIns="90000" tIns="45000" rIns="90000" bIns="45000"/>
          <a:lstStyle/>
          <a:p>
            <a:pP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sz="1600" b="1">
                <a:cs typeface="Arial" charset="0"/>
              </a:rPr>
              <a:t>www.efs.gov.pl</a:t>
            </a:r>
            <a:r>
              <a:rPr lang="pl-PL" sz="1600">
                <a:cs typeface="Arial" charset="0"/>
              </a:rPr>
              <a:t>/dzialaniapromocyjne/Documents/zasadarownociszans.pdf</a:t>
            </a:r>
          </a:p>
        </p:txBody>
      </p:sp>
      <p:sp>
        <p:nvSpPr>
          <p:cNvPr id="49158" name="Text Box 4"/>
          <p:cNvSpPr txBox="1">
            <a:spLocks noChangeArrowheads="1"/>
          </p:cNvSpPr>
          <p:nvPr/>
        </p:nvSpPr>
        <p:spPr bwMode="auto">
          <a:xfrm>
            <a:off x="357188" y="3000375"/>
            <a:ext cx="8280400" cy="1001713"/>
          </a:xfrm>
          <a:prstGeom prst="rect">
            <a:avLst/>
          </a:prstGeom>
          <a:noFill/>
          <a:ln w="9525">
            <a:noFill/>
            <a:round/>
            <a:headEnd/>
            <a:tailEnd/>
          </a:ln>
        </p:spPr>
        <p:txBody>
          <a:bodyPr lIns="90000" tIns="45000" rIns="90000" bIns="45000"/>
          <a:lstStyle/>
          <a:p>
            <a:pP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sz="1400" b="1">
                <a:cs typeface="Arial" charset="0"/>
              </a:rPr>
              <a:t>www.mrr.gov.pl</a:t>
            </a:r>
            <a:r>
              <a:rPr lang="pl-PL" sz="1400">
                <a:cs typeface="Arial" charset="0"/>
              </a:rPr>
              <a:t>/Aktualnosci/Strony/Poradnik_Zasada_rownosci_szans_kobiet_i_mezczyzn_w_projektach_POKL.aspx</a:t>
            </a:r>
          </a:p>
        </p:txBody>
      </p:sp>
      <p:sp>
        <p:nvSpPr>
          <p:cNvPr id="49159" name="Text Box 5"/>
          <p:cNvSpPr txBox="1">
            <a:spLocks noChangeArrowheads="1"/>
          </p:cNvSpPr>
          <p:nvPr/>
        </p:nvSpPr>
        <p:spPr bwMode="auto">
          <a:xfrm>
            <a:off x="428625" y="3500438"/>
            <a:ext cx="6840538" cy="539750"/>
          </a:xfrm>
          <a:prstGeom prst="rect">
            <a:avLst/>
          </a:prstGeom>
          <a:noFill/>
          <a:ln w="9525">
            <a:noFill/>
            <a:round/>
            <a:headEnd/>
            <a:tailEnd/>
          </a:ln>
        </p:spPr>
        <p:txBody>
          <a:bodyPr lIns="90000" tIns="45000" rIns="90000" bIns="45000"/>
          <a:lstStyle/>
          <a:p>
            <a:pP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r>
              <a:rPr lang="pl-PL" sz="1400" b="1">
                <a:cs typeface="Arial" charset="0"/>
              </a:rPr>
              <a:t>wiadomosci.ngo.pl</a:t>
            </a:r>
            <a:r>
              <a:rPr lang="pl-PL" sz="1400">
                <a:cs typeface="Arial" charset="0"/>
              </a:rPr>
              <a:t>/wiadomosci/444516.html</a:t>
            </a:r>
          </a:p>
        </p:txBody>
      </p:sp>
    </p:spTree>
  </p:cSld>
  <p:clrMapOvr>
    <a:masterClrMapping/>
  </p:clrMapOvr>
  <p:transition>
    <p:fade thruBlk="1"/>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buFontTx/>
              <a:buNone/>
              <a:defRPr/>
            </a:pPr>
            <a:endParaRPr lang="pl-PL" sz="3200" dirty="0" smtClean="0">
              <a:latin typeface="+mj-lt"/>
            </a:endParaRPr>
          </a:p>
          <a:p>
            <a:pPr algn="ctr">
              <a:buFontTx/>
              <a:buNone/>
              <a:defRPr/>
            </a:pPr>
            <a:endParaRPr lang="pl-PL" sz="3200" dirty="0" smtClean="0">
              <a:latin typeface="+mj-lt"/>
            </a:endParaRPr>
          </a:p>
          <a:p>
            <a:pPr algn="ctr">
              <a:buFontTx/>
              <a:buNone/>
              <a:defRPr/>
            </a:pPr>
            <a:r>
              <a:rPr lang="pl-PL" sz="3200" dirty="0" smtClean="0">
                <a:latin typeface="+mj-lt"/>
              </a:rPr>
              <a:t>Błędy formalne</a:t>
            </a:r>
            <a:endParaRPr lang="pl-PL" sz="3200" dirty="0">
              <a:latin typeface="+mj-lt"/>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p:cNvSpPr>
            <a:spLocks noGrp="1"/>
          </p:cNvSpPr>
          <p:nvPr>
            <p:ph idx="4294967295"/>
          </p:nvPr>
        </p:nvSpPr>
        <p:spPr>
          <a:xfrm>
            <a:off x="285750" y="928688"/>
            <a:ext cx="8229600" cy="5143500"/>
          </a:xfrm>
        </p:spPr>
        <p:txBody>
          <a:bodyPr/>
          <a:lstStyle/>
          <a:p>
            <a:pPr marL="0" indent="0" eaLnBrk="1" hangingPunct="1">
              <a:buFontTx/>
              <a:buNone/>
              <a:defRPr/>
            </a:pPr>
            <a:endParaRPr lang="pl-PL" sz="2000" b="1" u="sng" dirty="0" smtClean="0">
              <a:latin typeface="Arial" charset="0"/>
            </a:endParaRPr>
          </a:p>
          <a:p>
            <a:pPr marL="0" indent="0" algn="ctr" eaLnBrk="1" hangingPunct="1">
              <a:buFontTx/>
              <a:buNone/>
              <a:defRPr/>
            </a:pPr>
            <a:r>
              <a:rPr lang="pl-PL" sz="1400" b="1" u="sng" dirty="0" smtClean="0">
                <a:latin typeface="+mj-lt"/>
              </a:rPr>
              <a:t>Błędy formalne</a:t>
            </a:r>
          </a:p>
          <a:p>
            <a:pPr marL="0" indent="0" algn="just" eaLnBrk="1" hangingPunct="1">
              <a:buFontTx/>
              <a:buNone/>
              <a:defRPr/>
            </a:pPr>
            <a:endParaRPr lang="pl-PL" sz="1400" b="1" dirty="0" smtClean="0">
              <a:latin typeface="+mj-lt"/>
            </a:endParaRPr>
          </a:p>
          <a:p>
            <a:pPr marL="0" indent="0" algn="just" eaLnBrk="1" hangingPunct="1">
              <a:buFontTx/>
              <a:buNone/>
              <a:defRPr/>
            </a:pPr>
            <a:r>
              <a:rPr lang="pl-PL" sz="1400" b="1" dirty="0" smtClean="0">
                <a:latin typeface="+mj-lt"/>
              </a:rPr>
              <a:t>Dopuszczalne jest uzupełnienie lub </a:t>
            </a:r>
            <a:r>
              <a:rPr lang="pl-PL" sz="1400" b="1" dirty="0" smtClean="0">
                <a:solidFill>
                  <a:srgbClr val="FF0000"/>
                </a:solidFill>
                <a:latin typeface="+mj-lt"/>
              </a:rPr>
              <a:t>korekta wniosku </a:t>
            </a:r>
            <a:r>
              <a:rPr lang="pl-PL" sz="1400" b="1" dirty="0" smtClean="0">
                <a:latin typeface="+mj-lt"/>
              </a:rPr>
              <a:t>zawierającego błędy formalne dotyczące:</a:t>
            </a:r>
          </a:p>
          <a:p>
            <a:pPr marL="450850" lvl="1" indent="-50800" algn="just">
              <a:lnSpc>
                <a:spcPct val="150000"/>
              </a:lnSpc>
              <a:buFont typeface="Arial" pitchFamily="34" charset="0"/>
              <a:buChar char="•"/>
              <a:defRPr/>
            </a:pPr>
            <a:r>
              <a:rPr lang="pl-PL" sz="1400" dirty="0" smtClean="0">
                <a:latin typeface="+mj-lt"/>
              </a:rPr>
              <a:t> </a:t>
            </a:r>
            <a:r>
              <a:rPr lang="pl-PL" sz="1400" dirty="0" smtClean="0">
                <a:latin typeface="+mj-lt"/>
                <a:ea typeface="+mn-ea"/>
                <a:cs typeface="+mn-cs"/>
              </a:rPr>
              <a:t>nie podpisania wniosku w części </a:t>
            </a:r>
            <a:r>
              <a:rPr lang="pl-PL" sz="1400" i="1" dirty="0" smtClean="0">
                <a:latin typeface="+mj-lt"/>
                <a:ea typeface="+mn-ea"/>
                <a:cs typeface="+mn-cs"/>
              </a:rPr>
              <a:t>V Oświadczenie</a:t>
            </a:r>
            <a:r>
              <a:rPr lang="pl-PL" sz="1400" dirty="0" smtClean="0">
                <a:latin typeface="+mj-lt"/>
                <a:ea typeface="+mn-ea"/>
                <a:cs typeface="+mn-cs"/>
              </a:rPr>
              <a:t>, przez osobę/osoby wskazane w polu </a:t>
            </a:r>
            <a:br>
              <a:rPr lang="pl-PL" sz="1400" dirty="0" smtClean="0">
                <a:latin typeface="+mj-lt"/>
                <a:ea typeface="+mn-ea"/>
                <a:cs typeface="+mn-cs"/>
              </a:rPr>
            </a:br>
            <a:r>
              <a:rPr lang="pl-PL" sz="1400" dirty="0" smtClean="0">
                <a:latin typeface="+mj-lt"/>
                <a:ea typeface="+mn-ea"/>
                <a:cs typeface="+mn-cs"/>
              </a:rPr>
              <a:t>2.6 wniosku.  W takiej sytuacji nie dopuszcza się wprowadzania zmian w polu 2.6 wniosku, lecz uzupełnienie podpisów przez osobę/osoby wskazaną/e w polu 2.6;</a:t>
            </a:r>
          </a:p>
          <a:p>
            <a:pPr marL="400050" lvl="1" indent="0" algn="just">
              <a:lnSpc>
                <a:spcPct val="150000"/>
              </a:lnSpc>
              <a:buFont typeface="Arial" pitchFamily="34" charset="0"/>
              <a:buChar char="•"/>
              <a:defRPr/>
            </a:pPr>
            <a:r>
              <a:rPr lang="pl-PL" sz="1400" dirty="0" smtClean="0">
                <a:latin typeface="+mj-lt"/>
                <a:ea typeface="+mn-ea"/>
                <a:cs typeface="+mn-cs"/>
              </a:rPr>
              <a:t> braku lub złożenia niewłaściwego lub niewłaściwie podpisanego i/lub zaparafowanego załącznika potwierdzającego sytuację finansową wnioskodawcy i/lub partnera/partnerów;</a:t>
            </a:r>
          </a:p>
          <a:p>
            <a:pPr marL="400050" lvl="1" indent="0" algn="just">
              <a:lnSpc>
                <a:spcPct val="150000"/>
              </a:lnSpc>
              <a:buFont typeface="Arial" pitchFamily="34" charset="0"/>
              <a:buChar char="•"/>
              <a:defRPr/>
            </a:pPr>
            <a:r>
              <a:rPr lang="pl-PL" sz="1400" dirty="0" smtClean="0">
                <a:latin typeface="+mj-lt"/>
                <a:ea typeface="+mn-ea"/>
                <a:cs typeface="+mn-cs"/>
              </a:rPr>
              <a:t> nie złożenia pieczęci instytucji w części V wniosku </a:t>
            </a:r>
            <a:r>
              <a:rPr lang="pl-PL" sz="1400" i="1" dirty="0" smtClean="0">
                <a:latin typeface="+mj-lt"/>
                <a:ea typeface="+mn-ea"/>
                <a:cs typeface="+mn-cs"/>
              </a:rPr>
              <a:t>Oświadczenie</a:t>
            </a:r>
            <a:r>
              <a:rPr lang="pl-PL" sz="1400" dirty="0" smtClean="0">
                <a:latin typeface="+mj-lt"/>
                <a:ea typeface="+mn-ea"/>
                <a:cs typeface="+mn-cs"/>
              </a:rPr>
              <a:t>;</a:t>
            </a:r>
          </a:p>
          <a:p>
            <a:pPr marL="400050" lvl="1" indent="0" algn="just">
              <a:lnSpc>
                <a:spcPct val="150000"/>
              </a:lnSpc>
              <a:buFont typeface="Arial" pitchFamily="34" charset="0"/>
              <a:buChar char="•"/>
              <a:defRPr/>
            </a:pPr>
            <a:r>
              <a:rPr lang="pl-PL" sz="1400" dirty="0" smtClean="0">
                <a:latin typeface="+mj-lt"/>
                <a:ea typeface="+mn-ea"/>
                <a:cs typeface="+mn-cs"/>
              </a:rPr>
              <a:t> nie podpisania oświadczenia w części V wniosku przez wszystkich partnerów projektu, jeśli jest więcej niż jeden partner;</a:t>
            </a:r>
          </a:p>
          <a:p>
            <a:pPr marL="400050" lvl="1" indent="0" algn="just">
              <a:lnSpc>
                <a:spcPct val="150000"/>
              </a:lnSpc>
              <a:buFont typeface="Arial" pitchFamily="34" charset="0"/>
              <a:buChar char="•"/>
              <a:defRPr/>
            </a:pPr>
            <a:r>
              <a:rPr lang="pl-PL" sz="1400" dirty="0" smtClean="0">
                <a:latin typeface="+mj-lt"/>
                <a:ea typeface="+mn-ea"/>
                <a:cs typeface="+mn-cs"/>
              </a:rPr>
              <a:t> podpisania oświadczenia w części V wniosku przez partnera/partnerów projektu w miejscu przeznaczonym na podpis projektodawcy;</a:t>
            </a:r>
          </a:p>
          <a:p>
            <a:pPr algn="just">
              <a:buFont typeface="Arial" pitchFamily="34" charset="0"/>
              <a:buChar char="•"/>
              <a:defRPr/>
            </a:pPr>
            <a:endParaRPr lang="pl-PL" sz="1400" dirty="0" smtClean="0">
              <a:latin typeface="+mj-lt"/>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defRPr/>
            </a:pPr>
            <a:endParaRPr lang="pl-PL" dirty="0" smtClean="0"/>
          </a:p>
          <a:p>
            <a:pPr algn="just">
              <a:lnSpc>
                <a:spcPct val="150000"/>
              </a:lnSpc>
              <a:buFont typeface="Arial" pitchFamily="34" charset="0"/>
              <a:buChar char="•"/>
              <a:defRPr/>
            </a:pPr>
            <a:r>
              <a:rPr lang="pl-PL" sz="1400" dirty="0" smtClean="0">
                <a:latin typeface="+mj-lt"/>
              </a:rPr>
              <a:t>braku oświadczenia lub niewłaściwe poświadczenie za zgodność z oryginałem kopii wniosku;</a:t>
            </a:r>
          </a:p>
          <a:p>
            <a:pPr marL="268288" indent="-268288" algn="just">
              <a:lnSpc>
                <a:spcPct val="150000"/>
              </a:lnSpc>
              <a:buFont typeface="Arial" pitchFamily="34" charset="0"/>
              <a:buChar char="•"/>
              <a:tabLst>
                <a:tab pos="354013" algn="l"/>
              </a:tabLst>
              <a:defRPr/>
            </a:pPr>
            <a:r>
              <a:rPr lang="pl-PL" sz="1400" dirty="0" smtClean="0">
                <a:solidFill>
                  <a:srgbClr val="FF0000"/>
                </a:solidFill>
                <a:latin typeface="+mj-lt"/>
              </a:rPr>
              <a:t> braku nośnika danych lub typ nośnika danych jest niezgodny z wymaganiami określonymi </a:t>
            </a:r>
            <a:br>
              <a:rPr lang="pl-PL" sz="1400" dirty="0" smtClean="0">
                <a:solidFill>
                  <a:srgbClr val="FF0000"/>
                </a:solidFill>
                <a:latin typeface="+mj-lt"/>
              </a:rPr>
            </a:br>
            <a:r>
              <a:rPr lang="pl-PL" sz="1400" dirty="0" smtClean="0">
                <a:solidFill>
                  <a:srgbClr val="FF0000"/>
                </a:solidFill>
                <a:latin typeface="+mj-lt"/>
              </a:rPr>
              <a:t>  w </a:t>
            </a:r>
            <a:r>
              <a:rPr lang="pl-PL" sz="1400" i="1" dirty="0" smtClean="0">
                <a:solidFill>
                  <a:srgbClr val="FF0000"/>
                </a:solidFill>
                <a:latin typeface="+mj-lt"/>
              </a:rPr>
              <a:t>Dokumentacji konkursowej</a:t>
            </a:r>
            <a:r>
              <a:rPr lang="pl-PL" sz="1400" dirty="0" smtClean="0">
                <a:solidFill>
                  <a:srgbClr val="FF0000"/>
                </a:solidFill>
                <a:latin typeface="+mj-lt"/>
              </a:rPr>
              <a:t>;</a:t>
            </a:r>
          </a:p>
          <a:p>
            <a:pPr algn="just">
              <a:lnSpc>
                <a:spcPct val="150000"/>
              </a:lnSpc>
              <a:buFont typeface="Arial" pitchFamily="34" charset="0"/>
              <a:buChar char="•"/>
              <a:defRPr/>
            </a:pPr>
            <a:r>
              <a:rPr lang="pl-PL" sz="1400" dirty="0" smtClean="0">
                <a:solidFill>
                  <a:srgbClr val="FF0000"/>
                </a:solidFill>
                <a:latin typeface="+mj-lt"/>
              </a:rPr>
              <a:t>braku wersji elektronicznej wniosku (plik XML) lub niedająca się odczytać wersja elektroniczna wniosku (plik XML), przy czym za obowiązującą wersję wniosku uznaje się jego wersję papierową. Oznacza to, iż projektodawca na wezwanie WUP w Szczecinie, zobowiązany jest </a:t>
            </a:r>
            <a:br>
              <a:rPr lang="pl-PL" sz="1400" dirty="0" smtClean="0">
                <a:solidFill>
                  <a:srgbClr val="FF0000"/>
                </a:solidFill>
                <a:latin typeface="+mj-lt"/>
              </a:rPr>
            </a:br>
            <a:r>
              <a:rPr lang="pl-PL" sz="1400" dirty="0" smtClean="0">
                <a:solidFill>
                  <a:srgbClr val="FF0000"/>
                </a:solidFill>
                <a:latin typeface="+mj-lt"/>
              </a:rPr>
              <a:t>do dostarczenia wersji elektronicznej wniosku opatrzonej sumą kontrolną zgodną z przedstawioną wersją papierową;</a:t>
            </a:r>
          </a:p>
          <a:p>
            <a:pPr algn="just">
              <a:lnSpc>
                <a:spcPct val="150000"/>
              </a:lnSpc>
              <a:buFont typeface="Arial" pitchFamily="34" charset="0"/>
              <a:buChar char="•"/>
              <a:defRPr/>
            </a:pPr>
            <a:r>
              <a:rPr lang="pl-PL" sz="1400" dirty="0" smtClean="0">
                <a:solidFill>
                  <a:srgbClr val="FF0000"/>
                </a:solidFill>
                <a:latin typeface="+mj-lt"/>
              </a:rPr>
              <a:t>braku strony/stron w którymkolwiek egzemplarzu wniosku.</a:t>
            </a:r>
          </a:p>
          <a:p>
            <a:pPr marL="177800" indent="-177800" algn="just">
              <a:buFontTx/>
              <a:buNone/>
              <a:defRPr/>
            </a:pPr>
            <a:endParaRPr lang="pl-PL" sz="1400" dirty="0" smtClean="0">
              <a:latin typeface="+mj-lt"/>
            </a:endParaRPr>
          </a:p>
          <a:p>
            <a:pPr>
              <a:defRPr/>
            </a:pPr>
            <a:endParaRPr lang="pl-PL" sz="1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ymbol zastępczy zawartości 2"/>
          <p:cNvSpPr>
            <a:spLocks noGrp="1"/>
          </p:cNvSpPr>
          <p:nvPr>
            <p:ph idx="1"/>
          </p:nvPr>
        </p:nvSpPr>
        <p:spPr>
          <a:xfrm>
            <a:off x="395288" y="2133600"/>
            <a:ext cx="8229600" cy="3081338"/>
          </a:xfrm>
        </p:spPr>
        <p:txBody>
          <a:bodyPr/>
          <a:lstStyle/>
          <a:p>
            <a:pPr algn="ctr" eaLnBrk="1" hangingPunct="1">
              <a:buFontTx/>
              <a:buNone/>
            </a:pPr>
            <a:endParaRPr lang="pl-PL" sz="2800" b="1" smtClean="0">
              <a:solidFill>
                <a:srgbClr val="000000"/>
              </a:solidFill>
              <a:latin typeface="Arial" charset="0"/>
            </a:endParaRPr>
          </a:p>
          <a:p>
            <a:pPr algn="ctr" eaLnBrk="1" hangingPunct="1">
              <a:buFontTx/>
              <a:buNone/>
            </a:pPr>
            <a:endParaRPr lang="pl-PL" sz="2800" b="1" smtClean="0">
              <a:solidFill>
                <a:srgbClr val="000000"/>
              </a:solidFill>
              <a:latin typeface="Arial" charset="0"/>
            </a:endParaRPr>
          </a:p>
          <a:p>
            <a:pPr algn="ctr" eaLnBrk="1" hangingPunct="1">
              <a:buFontTx/>
              <a:buNone/>
            </a:pPr>
            <a:r>
              <a:rPr lang="pl-PL" sz="2800" b="1" smtClean="0">
                <a:solidFill>
                  <a:srgbClr val="000000"/>
                </a:solidFill>
                <a:latin typeface="Arial" charset="0"/>
              </a:rPr>
              <a:t>Najczęściej popełniane </a:t>
            </a:r>
          </a:p>
          <a:p>
            <a:pPr algn="ctr" eaLnBrk="1" hangingPunct="1">
              <a:buFontTx/>
              <a:buNone/>
            </a:pPr>
            <a:r>
              <a:rPr lang="pl-PL" sz="2800" b="1" smtClean="0">
                <a:solidFill>
                  <a:srgbClr val="FF0000"/>
                </a:solidFill>
                <a:latin typeface="Arial" charset="0"/>
              </a:rPr>
              <a:t>błędy formalne i merytoryczne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2"/>
          <p:cNvSpPr>
            <a:spLocks noGrp="1"/>
          </p:cNvSpPr>
          <p:nvPr>
            <p:ph idx="1"/>
          </p:nvPr>
        </p:nvSpPr>
        <p:spPr>
          <a:xfrm>
            <a:off x="500063" y="1071563"/>
            <a:ext cx="8229600" cy="4786312"/>
          </a:xfrm>
        </p:spPr>
        <p:txBody>
          <a:bodyPr/>
          <a:lstStyle/>
          <a:p>
            <a:pPr algn="ctr" eaLnBrk="1" hangingPunct="1">
              <a:buFontTx/>
              <a:buNone/>
              <a:defRPr/>
            </a:pPr>
            <a:endParaRPr lang="pl-PL" sz="1400" b="1" dirty="0" smtClean="0">
              <a:latin typeface="Arial" charset="0"/>
            </a:endParaRPr>
          </a:p>
          <a:p>
            <a:pPr algn="ctr" eaLnBrk="1" hangingPunct="1">
              <a:buFontTx/>
              <a:buNone/>
              <a:defRPr/>
            </a:pPr>
            <a:endParaRPr lang="pl-PL" sz="1400" b="1" dirty="0" smtClean="0">
              <a:latin typeface="Arial" charset="0"/>
            </a:endParaRPr>
          </a:p>
          <a:p>
            <a:pPr algn="ctr" eaLnBrk="1" hangingPunct="1">
              <a:buFontTx/>
              <a:buNone/>
              <a:defRPr/>
            </a:pPr>
            <a:r>
              <a:rPr lang="pl-PL" b="1" dirty="0" smtClean="0">
                <a:latin typeface="+mj-lt"/>
                <a:cs typeface="Arial" charset="0"/>
              </a:rPr>
              <a:t>Alokacja</a:t>
            </a:r>
          </a:p>
          <a:p>
            <a:pPr algn="ctr" eaLnBrk="1" hangingPunct="1">
              <a:buFontTx/>
              <a:buNone/>
              <a:defRPr/>
            </a:pPr>
            <a:r>
              <a:rPr lang="pl-PL" b="1" dirty="0" smtClean="0">
                <a:solidFill>
                  <a:srgbClr val="FF0000"/>
                </a:solidFill>
                <a:latin typeface="+mj-lt"/>
              </a:rPr>
              <a:t>10 000 000,00 zł </a:t>
            </a:r>
            <a:endParaRPr lang="pl-PL" b="1" dirty="0" smtClean="0">
              <a:solidFill>
                <a:srgbClr val="FF0000"/>
              </a:solidFill>
              <a:latin typeface="+mj-lt"/>
              <a:cs typeface="Arial" charset="0"/>
            </a:endParaRPr>
          </a:p>
          <a:p>
            <a:pPr algn="ctr" eaLnBrk="1" hangingPunct="1">
              <a:buFontTx/>
              <a:buNone/>
              <a:defRPr/>
            </a:pPr>
            <a:endParaRPr lang="pl-PL" dirty="0" smtClean="0">
              <a:latin typeface="+mj-lt"/>
              <a:cs typeface="Arial" charset="0"/>
            </a:endParaRPr>
          </a:p>
          <a:p>
            <a:pPr algn="ctr" eaLnBrk="1" hangingPunct="1">
              <a:buFontTx/>
              <a:buNone/>
              <a:defRPr/>
            </a:pPr>
            <a:r>
              <a:rPr lang="pl-PL" dirty="0" smtClean="0">
                <a:latin typeface="+mj-lt"/>
                <a:cs typeface="Arial" charset="0"/>
              </a:rPr>
              <a:t>W tym:</a:t>
            </a:r>
          </a:p>
          <a:p>
            <a:pPr lvl="4" eaLnBrk="1" hangingPunct="1">
              <a:buFontTx/>
              <a:buChar char="-"/>
              <a:defRPr/>
            </a:pPr>
            <a:r>
              <a:rPr lang="pl-PL" dirty="0" smtClean="0">
                <a:latin typeface="+mj-lt"/>
                <a:cs typeface="Arial" charset="0"/>
              </a:rPr>
              <a:t>wsparcie finansowe EFS:  </a:t>
            </a:r>
            <a:r>
              <a:rPr lang="pl-PL" b="1" dirty="0" smtClean="0">
                <a:solidFill>
                  <a:srgbClr val="FF0000"/>
                </a:solidFill>
                <a:latin typeface="+mj-lt"/>
                <a:cs typeface="Arial" charset="0"/>
              </a:rPr>
              <a:t>8 5</a:t>
            </a:r>
            <a:r>
              <a:rPr lang="pl-PL" b="1" dirty="0" smtClean="0">
                <a:solidFill>
                  <a:srgbClr val="FF0000"/>
                </a:solidFill>
                <a:latin typeface="+mj-lt"/>
              </a:rPr>
              <a:t>00 000,00 zł </a:t>
            </a:r>
            <a:endParaRPr lang="pl-PL" b="1" dirty="0" smtClean="0">
              <a:solidFill>
                <a:srgbClr val="FF0000"/>
              </a:solidFill>
              <a:latin typeface="+mj-lt"/>
              <a:cs typeface="Arial" charset="0"/>
            </a:endParaRPr>
          </a:p>
          <a:p>
            <a:pPr lvl="4" eaLnBrk="1" hangingPunct="1">
              <a:buFontTx/>
              <a:buChar char="-"/>
              <a:defRPr/>
            </a:pPr>
            <a:r>
              <a:rPr lang="pl-PL" dirty="0" smtClean="0">
                <a:latin typeface="+mj-lt"/>
                <a:cs typeface="Arial" charset="0"/>
              </a:rPr>
              <a:t>wsparcie finansowe krajowe:</a:t>
            </a:r>
            <a:r>
              <a:rPr lang="pl-PL" b="1" dirty="0" smtClean="0">
                <a:solidFill>
                  <a:srgbClr val="FF0000"/>
                </a:solidFill>
                <a:latin typeface="+mj-lt"/>
              </a:rPr>
              <a:t>1 500 000,00 zł </a:t>
            </a:r>
            <a:endParaRPr lang="pl-PL" b="1" dirty="0" smtClean="0">
              <a:solidFill>
                <a:srgbClr val="FF0000"/>
              </a:solidFill>
              <a:latin typeface="+mj-lt"/>
              <a:cs typeface="Arial" charset="0"/>
            </a:endParaRPr>
          </a:p>
          <a:p>
            <a:pPr eaLnBrk="1" hangingPunct="1">
              <a:buFontTx/>
              <a:buNone/>
              <a:defRPr/>
            </a:pPr>
            <a:endParaRPr lang="pl-PL" sz="1400" b="1" dirty="0" smtClean="0">
              <a:solidFill>
                <a:srgbClr val="FF0000"/>
              </a:solidFill>
              <a:latin typeface="Arial" charset="0"/>
            </a:endParaRPr>
          </a:p>
          <a:p>
            <a:pPr eaLnBrk="1" hangingPunct="1">
              <a:buFontTx/>
              <a:buNone/>
              <a:defRPr/>
            </a:pPr>
            <a:endParaRPr lang="pl-PL" sz="1400" b="1" dirty="0" smtClean="0">
              <a:solidFill>
                <a:srgbClr val="FF0000"/>
              </a:solidFill>
              <a:latin typeface="Arial" charset="0"/>
            </a:endParaRPr>
          </a:p>
          <a:p>
            <a:pPr eaLnBrk="1" hangingPunct="1">
              <a:buFontTx/>
              <a:buNone/>
              <a:defRPr/>
            </a:pPr>
            <a:endParaRPr lang="pl-PL" sz="1400" b="1" u="sng" dirty="0" smtClean="0">
              <a:solidFill>
                <a:srgbClr val="FF0000"/>
              </a:solidFill>
              <a:latin typeface="Arial" charset="0"/>
            </a:endParaRPr>
          </a:p>
          <a:p>
            <a:pPr algn="ctr" eaLnBrk="1" hangingPunct="1">
              <a:buFontTx/>
              <a:buNone/>
              <a:defRPr/>
            </a:pPr>
            <a:endParaRPr lang="pl-PL" sz="1400" dirty="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zawartości 2"/>
          <p:cNvSpPr>
            <a:spLocks noGrp="1"/>
          </p:cNvSpPr>
          <p:nvPr>
            <p:ph idx="4294967295"/>
          </p:nvPr>
        </p:nvSpPr>
        <p:spPr>
          <a:xfrm>
            <a:off x="611188" y="1125538"/>
            <a:ext cx="8229600" cy="5429250"/>
          </a:xfrm>
        </p:spPr>
        <p:txBody>
          <a:bodyPr/>
          <a:lstStyle/>
          <a:p>
            <a:pPr marL="0" indent="0" eaLnBrk="1" hangingPunct="1">
              <a:buFontTx/>
              <a:buNone/>
            </a:pPr>
            <a:endParaRPr lang="pl-PL" sz="1400" smtClean="0">
              <a:latin typeface="Arial" charset="0"/>
            </a:endParaRPr>
          </a:p>
          <a:p>
            <a:pPr marL="0" indent="0" eaLnBrk="1" hangingPunct="1">
              <a:buFontTx/>
              <a:buNone/>
            </a:pPr>
            <a:endParaRPr lang="pl-PL" sz="1400" smtClean="0">
              <a:latin typeface="Arial" charset="0"/>
            </a:endParaRPr>
          </a:p>
          <a:p>
            <a:pPr marL="0" indent="0" algn="ctr" eaLnBrk="1" hangingPunct="1">
              <a:buFontTx/>
              <a:buNone/>
            </a:pPr>
            <a:r>
              <a:rPr lang="pl-PL" b="1" smtClean="0">
                <a:latin typeface="Arial" charset="0"/>
              </a:rPr>
              <a:t>Najczęściej popełniane błędy formalne stwierdzone przy weryfikacji projektów.</a:t>
            </a:r>
          </a:p>
          <a:p>
            <a:pPr marL="0" indent="0" eaLnBrk="1" hangingPunct="1">
              <a:buFontTx/>
              <a:buNone/>
            </a:pPr>
            <a:endParaRPr lang="pl-PL" sz="1400" smtClean="0">
              <a:latin typeface="Arial" charset="0"/>
            </a:endParaRPr>
          </a:p>
          <a:p>
            <a:pPr marL="0" indent="0" eaLnBrk="1" hangingPunct="1">
              <a:lnSpc>
                <a:spcPct val="150000"/>
              </a:lnSpc>
              <a:spcBef>
                <a:spcPct val="0"/>
              </a:spcBef>
            </a:pPr>
            <a:r>
              <a:rPr lang="pl-PL" sz="1400" smtClean="0">
                <a:latin typeface="Arial" charset="0"/>
              </a:rPr>
              <a:t> pozostawienie pustych pól w załączniku finansowym – właściwe jest wpisanie w pola, gdzie wartości są zerowe, cyfry „0” lub wstawienie znaku „-”</a:t>
            </a:r>
          </a:p>
          <a:p>
            <a:pPr marL="0" indent="0" eaLnBrk="1" hangingPunct="1">
              <a:lnSpc>
                <a:spcPct val="150000"/>
              </a:lnSpc>
              <a:spcBef>
                <a:spcPct val="0"/>
              </a:spcBef>
            </a:pPr>
            <a:r>
              <a:rPr lang="pl-PL" sz="1400" smtClean="0">
                <a:latin typeface="Arial" charset="0"/>
              </a:rPr>
              <a:t> złożenie zamiast załącznika finansowego, sporządzonego wg wzoru wskazanego w Dokumentacji Konkursowej, pełnego sprawozdania finansowego</a:t>
            </a:r>
          </a:p>
          <a:p>
            <a:pPr marL="0" indent="0" eaLnBrk="1" hangingPunct="1">
              <a:lnSpc>
                <a:spcPct val="150000"/>
              </a:lnSpc>
              <a:spcBef>
                <a:spcPct val="0"/>
              </a:spcBef>
            </a:pPr>
            <a:r>
              <a:rPr lang="pl-PL" sz="1400" smtClean="0">
                <a:latin typeface="Arial" charset="0"/>
              </a:rPr>
              <a:t> brak parafek osób podpisujących załącznik finansowy na jego pierwszej stronie w sytuacji, gdy składa się z więcej niż jednej strony</a:t>
            </a:r>
          </a:p>
          <a:p>
            <a:pPr marL="0" indent="0" eaLnBrk="1" hangingPunct="1">
              <a:lnSpc>
                <a:spcPct val="150000"/>
              </a:lnSpc>
              <a:spcBef>
                <a:spcPct val="0"/>
              </a:spcBef>
            </a:pPr>
            <a:r>
              <a:rPr lang="pl-PL" sz="1400" smtClean="0">
                <a:latin typeface="Arial" charset="0"/>
              </a:rPr>
              <a:t> nie uzupełnienie załącznika finansowego o informacje dotyczące okresu prowadzenia działalności</a:t>
            </a:r>
          </a:p>
          <a:p>
            <a:pPr marL="0" indent="0" eaLnBrk="1" hangingPunct="1">
              <a:lnSpc>
                <a:spcPct val="150000"/>
              </a:lnSpc>
              <a:spcBef>
                <a:spcPct val="0"/>
              </a:spcBef>
            </a:pPr>
            <a:r>
              <a:rPr lang="pl-PL" sz="1400" smtClean="0">
                <a:latin typeface="Arial" charset="0"/>
              </a:rPr>
              <a:t> niewłaściwe bądź brak wykreślenie informacji w deklaracji dotyczącej sposobu prowadzenia księgowości u wnioskodawcy w załączniku finansowym</a:t>
            </a:r>
          </a:p>
          <a:p>
            <a:pPr marL="0" indent="0" eaLnBrk="1" hangingPunct="1">
              <a:lnSpc>
                <a:spcPct val="150000"/>
              </a:lnSpc>
              <a:spcBef>
                <a:spcPct val="0"/>
              </a:spcBef>
            </a:pPr>
            <a:r>
              <a:rPr lang="pl-PL" sz="1400" smtClean="0">
                <a:latin typeface="Arial" charset="0"/>
              </a:rPr>
              <a:t> niespójne z deklaracją dot. sposobu prowadzenia księgowości złożenie podpisów pod informacją finansową. </a:t>
            </a:r>
          </a:p>
          <a:p>
            <a:pPr marL="0" indent="0" eaLnBrk="1" hangingPunct="1">
              <a:lnSpc>
                <a:spcPct val="150000"/>
              </a:lnSpc>
              <a:spcBef>
                <a:spcPct val="0"/>
              </a:spcBef>
            </a:pPr>
            <a:r>
              <a:rPr lang="pl-PL" sz="1400" smtClean="0">
                <a:latin typeface="Arial" charset="0"/>
              </a:rPr>
              <a:t> podawanie niewłaściwego nr konkursu.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ymbol zastępczy zawartości 2"/>
          <p:cNvSpPr>
            <a:spLocks noGrp="1"/>
          </p:cNvSpPr>
          <p:nvPr>
            <p:ph idx="1"/>
          </p:nvPr>
        </p:nvSpPr>
        <p:spPr>
          <a:xfrm>
            <a:off x="684213" y="981075"/>
            <a:ext cx="8002587" cy="5400675"/>
          </a:xfrm>
        </p:spPr>
        <p:txBody>
          <a:bodyPr/>
          <a:lstStyle/>
          <a:p>
            <a:pPr marL="266700" indent="-266700" algn="ctr">
              <a:buFontTx/>
              <a:buNone/>
            </a:pPr>
            <a:endParaRPr lang="pl-PL" sz="1800" b="1" smtClean="0"/>
          </a:p>
          <a:p>
            <a:pPr marL="266700" indent="-266700" algn="ctr">
              <a:buFontTx/>
              <a:buNone/>
            </a:pPr>
            <a:r>
              <a:rPr lang="pl-PL" sz="1800" b="1" smtClean="0"/>
              <a:t>3.1 Uzasadnienie potrzeby realizacji projektu</a:t>
            </a:r>
          </a:p>
          <a:p>
            <a:pPr marL="266700" indent="-266700" algn="ctr">
              <a:buFontTx/>
              <a:buNone/>
            </a:pPr>
            <a:endParaRPr lang="pl-PL" smtClean="0"/>
          </a:p>
          <a:p>
            <a:pPr marL="266700" indent="-266700" algn="just">
              <a:spcBef>
                <a:spcPct val="40000"/>
              </a:spcBef>
            </a:pPr>
            <a:r>
              <a:rPr lang="pl-PL" smtClean="0"/>
              <a:t>brak </a:t>
            </a:r>
            <a:r>
              <a:rPr lang="pl-PL" u="sng" smtClean="0"/>
              <a:t>rzetelnej diagnozy</a:t>
            </a:r>
            <a:r>
              <a:rPr lang="pl-PL" smtClean="0"/>
              <a:t> i </a:t>
            </a:r>
            <a:r>
              <a:rPr lang="pl-PL" u="sng" smtClean="0"/>
              <a:t>analizy aktualnej sytuacji</a:t>
            </a:r>
            <a:r>
              <a:rPr lang="pl-PL" smtClean="0"/>
              <a:t> w obszarze, który wymaga zdaniem wnioskodawcy zmiany, a tym samym niewłaściwe definiowanie problemów;</a:t>
            </a:r>
          </a:p>
          <a:p>
            <a:pPr marL="266700" indent="-266700" algn="just">
              <a:spcBef>
                <a:spcPct val="40000"/>
              </a:spcBef>
            </a:pPr>
            <a:r>
              <a:rPr lang="pl-PL" smtClean="0"/>
              <a:t>Należy precyzyjnie zdefiniować obszar – odnieść się do informacji zawartych w pkt 1.9 wniosku</a:t>
            </a:r>
          </a:p>
          <a:p>
            <a:pPr marL="266700" indent="-266700" algn="just">
              <a:spcBef>
                <a:spcPct val="40000"/>
              </a:spcBef>
            </a:pPr>
            <a:r>
              <a:rPr lang="pl-PL" smtClean="0"/>
              <a:t>brak odniesień w diagnozie do wskazanego przez wnioskodawcę obszaru występowania problemów rynku lokalnego oraz samego przedsiębiorstwa/przedsiębiorstw, podmiotów lub innych właściwych grup docelowych, które zamierzają uzyskać wsparcie lub które mają być objęte wsparciem;</a:t>
            </a:r>
          </a:p>
          <a:p>
            <a:pPr marL="266700" indent="-266700" algn="just">
              <a:spcBef>
                <a:spcPct val="40000"/>
              </a:spcBef>
            </a:pPr>
            <a:r>
              <a:rPr lang="pl-PL" smtClean="0"/>
              <a:t>niepoprawnie sformułowane cele, niezgodne z Podziałaniem, nie wynikające </a:t>
            </a:r>
            <a:br>
              <a:rPr lang="pl-PL" smtClean="0"/>
            </a:br>
            <a:r>
              <a:rPr lang="pl-PL" smtClean="0"/>
              <a:t>z diagnozy i opisu problemu, nie spełniające kryteriów SMART – </a:t>
            </a:r>
            <a:r>
              <a:rPr lang="pl-PL" b="1" smtClean="0"/>
              <a:t>cel projektu to </a:t>
            </a:r>
            <a:r>
              <a:rPr lang="pl-PL" b="1" u="sng" smtClean="0"/>
              <a:t>stan pożądany</a:t>
            </a:r>
            <a:r>
              <a:rPr lang="pl-PL" b="1" smtClean="0"/>
              <a:t> w obszarze będącym przedmiotem naszego zainteresowania po zrealizowaniu projektu; to </a:t>
            </a:r>
            <a:r>
              <a:rPr lang="pl-PL" b="1" u="sng" smtClean="0"/>
              <a:t>zmiana </a:t>
            </a:r>
            <a:r>
              <a:rPr lang="pl-PL" b="1" smtClean="0"/>
              <a:t>jaka nastąpi w sytuacji grup docelowych</a:t>
            </a:r>
          </a:p>
          <a:p>
            <a:pPr marL="266700" indent="-266700" algn="just">
              <a:spcBef>
                <a:spcPct val="40000"/>
              </a:spcBef>
              <a:buFontTx/>
              <a:buNone/>
            </a:pPr>
            <a:r>
              <a:rPr lang="pl-PL" smtClean="0"/>
              <a:t>	</a:t>
            </a:r>
            <a:endParaRPr lang="pl-PL" b="1"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ymbol zastępczy zawartości 2"/>
          <p:cNvSpPr>
            <a:spLocks noGrp="1"/>
          </p:cNvSpPr>
          <p:nvPr>
            <p:ph idx="4294967295"/>
          </p:nvPr>
        </p:nvSpPr>
        <p:spPr>
          <a:xfrm>
            <a:off x="684213" y="981075"/>
            <a:ext cx="8002587" cy="5400675"/>
          </a:xfrm>
        </p:spPr>
        <p:txBody>
          <a:bodyPr/>
          <a:lstStyle/>
          <a:p>
            <a:pPr marL="266700" indent="-266700" algn="ctr">
              <a:buFontTx/>
              <a:buNone/>
            </a:pPr>
            <a:endParaRPr lang="pl-PL" sz="1800" b="1" smtClean="0"/>
          </a:p>
          <a:p>
            <a:pPr marL="266700" indent="-266700" algn="ctr">
              <a:buFontTx/>
              <a:buNone/>
            </a:pPr>
            <a:r>
              <a:rPr lang="pl-PL" sz="1800" b="1" smtClean="0"/>
              <a:t>3.1 Uzasadnienie potrzeby realizacji projektu</a:t>
            </a:r>
          </a:p>
          <a:p>
            <a:pPr marL="266700" indent="-266700" algn="ctr">
              <a:buFontTx/>
              <a:buNone/>
            </a:pPr>
            <a:endParaRPr lang="pl-PL" smtClean="0"/>
          </a:p>
          <a:p>
            <a:pPr marL="266700" indent="-266700" algn="just">
              <a:spcBef>
                <a:spcPct val="40000"/>
              </a:spcBef>
            </a:pPr>
            <a:r>
              <a:rPr lang="pl-PL" smtClean="0"/>
              <a:t>brak wykazania korelacji pomiędzy zidentyfikowanym problemem, a planowanym wsparciem;</a:t>
            </a:r>
          </a:p>
          <a:p>
            <a:pPr marL="266700" indent="-266700" algn="just">
              <a:spcBef>
                <a:spcPct val="40000"/>
              </a:spcBef>
            </a:pPr>
            <a:r>
              <a:rPr lang="pl-PL" smtClean="0"/>
              <a:t>konieczne jest wykazanie, iż poprzez udzielenie pomocy publicznej </a:t>
            </a:r>
            <a:r>
              <a:rPr lang="pl-PL" u="sng" smtClean="0"/>
              <a:t>spełniony zostanie efekt zachęty</a:t>
            </a:r>
            <a:r>
              <a:rPr lang="pl-PL" smtClean="0"/>
              <a:t> – jeśli typ projektu może być związany z udzielaniem pomocy publicznej</a:t>
            </a:r>
          </a:p>
          <a:p>
            <a:pPr marL="266700" indent="-266700" algn="just">
              <a:spcBef>
                <a:spcPct val="40000"/>
              </a:spcBef>
            </a:pPr>
            <a:r>
              <a:rPr lang="pl-PL" smtClean="0"/>
              <a:t>Zgodność projektu z celami szczegółowymi PO KL to nie deklaracja „projekt jest zgodny”, lecz przeprowadzenie dowodu na to, że jest zgodny – z jakimi celami, w jaki sposób, w jakim stopniu.</a:t>
            </a:r>
          </a:p>
          <a:p>
            <a:pPr marL="266700" indent="-266700" algn="just">
              <a:spcBef>
                <a:spcPct val="40000"/>
              </a:spcBef>
              <a:buFontTx/>
              <a:buNone/>
            </a:pPr>
            <a:r>
              <a:rPr lang="pl-PL" smtClean="0"/>
              <a:t>	</a:t>
            </a:r>
            <a:r>
              <a:rPr lang="pl-PL" b="1" smtClean="0"/>
              <a:t>Projekt to zestaw działań służących zmianie opisanej sytuacji problemowej. Jakość analizy sytuacji problemowej, a zwłaszcza trafna identyfikacja przyczyn problemu, to jeden z kluczy do sukcesu projektu</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ymbol zastępczy zawartości 2"/>
          <p:cNvSpPr>
            <a:spLocks noGrp="1"/>
          </p:cNvSpPr>
          <p:nvPr>
            <p:ph idx="4294967295"/>
          </p:nvPr>
        </p:nvSpPr>
        <p:spPr>
          <a:xfrm>
            <a:off x="642938" y="1214438"/>
            <a:ext cx="8002587" cy="4911725"/>
          </a:xfrm>
        </p:spPr>
        <p:txBody>
          <a:bodyPr/>
          <a:lstStyle/>
          <a:p>
            <a:pPr marL="266700" indent="-266700" algn="ctr">
              <a:buFontTx/>
              <a:buNone/>
            </a:pPr>
            <a:endParaRPr lang="pl-PL" sz="1800" b="1" smtClean="0"/>
          </a:p>
          <a:p>
            <a:pPr marL="266700" indent="-266700" algn="ctr">
              <a:buFontTx/>
              <a:buNone/>
            </a:pPr>
            <a:r>
              <a:rPr lang="pl-PL" sz="1800" b="1" smtClean="0"/>
              <a:t>3.2 Grupy docelowe projektu</a:t>
            </a:r>
          </a:p>
          <a:p>
            <a:pPr marL="266700" indent="-266700" algn="ctr">
              <a:buFontTx/>
              <a:buNone/>
            </a:pPr>
            <a:endParaRPr lang="pl-PL" sz="1800" b="1" smtClean="0"/>
          </a:p>
          <a:p>
            <a:pPr marL="266700" indent="-266700" algn="just">
              <a:spcBef>
                <a:spcPct val="40000"/>
              </a:spcBef>
            </a:pPr>
            <a:r>
              <a:rPr lang="pl-PL" smtClean="0"/>
              <a:t>grupa niedostosowana do proponowanego wsparcia, nie wynikająca z diagnozy – </a:t>
            </a:r>
            <a:r>
              <a:rPr lang="pl-PL" b="1" smtClean="0"/>
              <a:t>GRUPY DOCELOWE W RAMACH TEGO KONKURSU NALEŻY WYKAZAĆ ZGODNIE Z REALIZOWANYM TYPEM PROJEKTU</a:t>
            </a:r>
          </a:p>
          <a:p>
            <a:pPr marL="266700" indent="-266700" algn="just">
              <a:spcBef>
                <a:spcPct val="40000"/>
              </a:spcBef>
            </a:pPr>
            <a:r>
              <a:rPr lang="pl-PL" smtClean="0"/>
              <a:t>grupa przedstawiona w sposób ogólny, nie wskazujący na specyficzny charakter wnioskowanego wsparcia;</a:t>
            </a:r>
          </a:p>
          <a:p>
            <a:pPr marL="266700" indent="-266700" algn="just">
              <a:spcBef>
                <a:spcPct val="40000"/>
              </a:spcBef>
            </a:pPr>
            <a:r>
              <a:rPr lang="pl-PL" smtClean="0"/>
              <a:t>Należy wyraźnie wskazać w opisie grupy docelowej, w zależności od wybranego typu projektów, jakiej grupy osób bądź podmiotów dotyczy wsparcie. </a:t>
            </a:r>
          </a:p>
          <a:p>
            <a:pPr marL="266700" indent="-266700" algn="just">
              <a:spcBef>
                <a:spcPct val="40000"/>
              </a:spcBef>
            </a:pPr>
            <a:r>
              <a:rPr lang="pl-PL" smtClean="0"/>
              <a:t>niespójność grupy z realizowanym typem projektu;</a:t>
            </a:r>
          </a:p>
          <a:p>
            <a:pPr marL="266700" indent="-266700" algn="just">
              <a:spcBef>
                <a:spcPct val="40000"/>
              </a:spcBef>
            </a:pPr>
            <a:r>
              <a:rPr lang="pl-PL" smtClean="0"/>
              <a:t>brak uzasadnienia </a:t>
            </a:r>
            <a:r>
              <a:rPr lang="pl-PL" u="sng" smtClean="0"/>
              <a:t>liczebności grupy</a:t>
            </a:r>
            <a:r>
              <a:rPr lang="pl-PL" smtClean="0"/>
              <a:t>;</a:t>
            </a:r>
          </a:p>
          <a:p>
            <a:pPr marL="266700" indent="-266700" algn="just">
              <a:spcBef>
                <a:spcPct val="40000"/>
              </a:spcBef>
            </a:pPr>
            <a:endParaRPr lang="pl-PL" smtClean="0"/>
          </a:p>
          <a:p>
            <a:pPr marL="266700" indent="-266700">
              <a:spcBef>
                <a:spcPct val="40000"/>
              </a:spcBef>
              <a:buFontTx/>
              <a:buNone/>
            </a:pPr>
            <a:endParaRPr lang="pl-PL"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ymbol zastępczy zawartości 2"/>
          <p:cNvSpPr>
            <a:spLocks noGrp="1"/>
          </p:cNvSpPr>
          <p:nvPr>
            <p:ph idx="4294967295"/>
          </p:nvPr>
        </p:nvSpPr>
        <p:spPr>
          <a:xfrm>
            <a:off x="642938" y="1214438"/>
            <a:ext cx="8002587" cy="4911725"/>
          </a:xfrm>
        </p:spPr>
        <p:txBody>
          <a:bodyPr/>
          <a:lstStyle/>
          <a:p>
            <a:pPr marL="266700" indent="-266700" algn="ctr">
              <a:buFontTx/>
              <a:buNone/>
            </a:pPr>
            <a:endParaRPr lang="pl-PL" sz="1800" b="1" dirty="0" smtClean="0"/>
          </a:p>
          <a:p>
            <a:pPr marL="266700" indent="-266700" algn="ctr">
              <a:buFontTx/>
              <a:buNone/>
            </a:pPr>
            <a:r>
              <a:rPr lang="pl-PL" sz="1800" b="1" dirty="0" smtClean="0"/>
              <a:t>3.2 Grupy docelowe projektu</a:t>
            </a:r>
            <a:endParaRPr lang="pl-PL" dirty="0" smtClean="0"/>
          </a:p>
          <a:p>
            <a:pPr marL="266700" indent="-266700" algn="just">
              <a:spcBef>
                <a:spcPct val="40000"/>
              </a:spcBef>
            </a:pPr>
            <a:r>
              <a:rPr lang="pl-PL" dirty="0" smtClean="0"/>
              <a:t>Opis grupy nie uwzględnia charakterystyk kluczowych:</a:t>
            </a:r>
          </a:p>
          <a:p>
            <a:pPr marL="266700" indent="-266700" algn="just">
              <a:spcBef>
                <a:spcPct val="40000"/>
              </a:spcBef>
              <a:buFontTx/>
              <a:buChar char="-"/>
            </a:pPr>
            <a:r>
              <a:rPr lang="pl-PL" dirty="0" smtClean="0"/>
              <a:t>np.: scharakteryzować przedsiębiorstwa objęte wsparciem, tj. wielkość, sytuacja </a:t>
            </a:r>
            <a:br>
              <a:rPr lang="pl-PL" dirty="0" smtClean="0"/>
            </a:br>
            <a:r>
              <a:rPr lang="pl-PL" dirty="0" smtClean="0"/>
              <a:t>na rynku, rodzaj produkcji/świadczonych usług, jakie mają potrzeby </a:t>
            </a:r>
            <a:r>
              <a:rPr lang="pl-PL" dirty="0" err="1" smtClean="0"/>
              <a:t>szkoleniowe</a:t>
            </a:r>
            <a:r>
              <a:rPr lang="pl-PL" dirty="0" smtClean="0"/>
              <a:t>/doradcze (np. w przypadku typów projektów nr 3, 4 i 5 wskazanych w DK)  lub podmioty i instytucje objęte wsparciem, tj. rodzaj instytucji, zakres ich działalności, potencjał, lokalizacja, typ obszaru (np. w przypadku typów projektów nr 1,3 wskazanych w DK)</a:t>
            </a:r>
          </a:p>
          <a:p>
            <a:pPr marL="266700" indent="-266700" algn="just">
              <a:spcBef>
                <a:spcPct val="40000"/>
              </a:spcBef>
              <a:buFontTx/>
              <a:buChar char="-"/>
            </a:pPr>
            <a:r>
              <a:rPr lang="pl-PL" dirty="0" smtClean="0"/>
              <a:t>scharakteryzować uczestników np. wiek i płeć osób, kategorie zawodowe, poziom wykształcenia, miejsce pracy, staż zawodowy, sytuacja rodzinna, miejsce zamieszkania, poziom wiedzy czy motywacji (np. w przypadku typów projektów </a:t>
            </a:r>
            <a:br>
              <a:rPr lang="pl-PL" dirty="0" smtClean="0"/>
            </a:br>
            <a:r>
              <a:rPr lang="pl-PL" dirty="0" smtClean="0"/>
              <a:t>nr 2,3,4 wskazanych w DK);</a:t>
            </a:r>
          </a:p>
          <a:p>
            <a:pPr marL="266700" indent="-266700" algn="just">
              <a:spcBef>
                <a:spcPct val="40000"/>
              </a:spcBef>
            </a:pPr>
            <a:r>
              <a:rPr lang="pl-PL" dirty="0" smtClean="0"/>
              <a:t>niewystarczający opis rekrutacji uczestników oraz </a:t>
            </a:r>
            <a:r>
              <a:rPr lang="pl-PL" u="sng" dirty="0" smtClean="0"/>
              <a:t>selekcji</a:t>
            </a:r>
            <a:r>
              <a:rPr lang="pl-PL" dirty="0" smtClean="0"/>
              <a:t>, zbyt ogólnikowe stwierdzenia – np. brak jest odniesienia się do wskazanych barier, nieuwzględnienia ich w planowanych kryteriach;</a:t>
            </a:r>
          </a:p>
          <a:p>
            <a:pPr marL="266700" indent="-266700" algn="just">
              <a:spcBef>
                <a:spcPct val="40000"/>
              </a:spcBef>
            </a:pPr>
            <a:endParaRPr lang="pl-PL" dirty="0" smtClean="0"/>
          </a:p>
          <a:p>
            <a:pPr marL="266700" indent="-266700">
              <a:spcBef>
                <a:spcPct val="40000"/>
              </a:spcBef>
              <a:buFontTx/>
              <a:buNone/>
            </a:pPr>
            <a:endParaRPr lang="pl-PL"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2"/>
          <p:cNvSpPr>
            <a:spLocks noGrp="1"/>
          </p:cNvSpPr>
          <p:nvPr>
            <p:ph idx="4294967295"/>
          </p:nvPr>
        </p:nvSpPr>
        <p:spPr>
          <a:xfrm>
            <a:off x="642938" y="1214438"/>
            <a:ext cx="8002587" cy="4911725"/>
          </a:xfrm>
        </p:spPr>
        <p:txBody>
          <a:bodyPr/>
          <a:lstStyle/>
          <a:p>
            <a:pPr marL="266700" indent="-266700" algn="ctr">
              <a:buFontTx/>
              <a:buNone/>
            </a:pPr>
            <a:endParaRPr lang="pl-PL" sz="1800" b="1" smtClean="0"/>
          </a:p>
          <a:p>
            <a:pPr marL="266700" indent="-266700" algn="ctr">
              <a:buFontTx/>
              <a:buNone/>
            </a:pPr>
            <a:r>
              <a:rPr lang="pl-PL" sz="1800" b="1" smtClean="0"/>
              <a:t>3.3 Działania</a:t>
            </a:r>
          </a:p>
          <a:p>
            <a:pPr marL="266700" indent="-266700" algn="ctr">
              <a:buFontTx/>
              <a:buNone/>
            </a:pPr>
            <a:endParaRPr lang="pl-PL" sz="1800" b="1" smtClean="0"/>
          </a:p>
          <a:p>
            <a:pPr marL="266700" indent="-266700" algn="just">
              <a:spcBef>
                <a:spcPct val="40000"/>
              </a:spcBef>
            </a:pPr>
            <a:r>
              <a:rPr lang="pl-PL" smtClean="0"/>
              <a:t>ogólny opis działań, bez wskazania terminów realizacji, miejsca realizacji, osób odpowiedzialnych;</a:t>
            </a:r>
          </a:p>
          <a:p>
            <a:pPr marL="266700" indent="-266700" algn="just">
              <a:spcBef>
                <a:spcPct val="40000"/>
              </a:spcBef>
            </a:pPr>
            <a:r>
              <a:rPr lang="pl-PL" smtClean="0"/>
              <a:t>brak informacji na temat organizacji planowanych form wsparcia, np. częstotliwość szkoleń, godziny szkoleń;</a:t>
            </a:r>
          </a:p>
          <a:p>
            <a:pPr marL="266700" indent="-266700" algn="just">
              <a:spcBef>
                <a:spcPct val="40000"/>
              </a:spcBef>
            </a:pPr>
            <a:r>
              <a:rPr lang="pl-PL" smtClean="0"/>
              <a:t>brak informacji o zakresie merytorycznym planowanych form wsparcia, np. główne punkty programu szkolenia, możliwe do uzyskania uprawnienia po szkoleniu;</a:t>
            </a:r>
          </a:p>
          <a:p>
            <a:pPr marL="266700" indent="-266700" algn="just">
              <a:spcBef>
                <a:spcPct val="40000"/>
              </a:spcBef>
            </a:pPr>
            <a:r>
              <a:rPr lang="pl-PL" smtClean="0"/>
              <a:t>niespójność z harmonogramem i budżetem;</a:t>
            </a:r>
          </a:p>
          <a:p>
            <a:pPr marL="266700" indent="-266700" algn="just">
              <a:spcBef>
                <a:spcPct val="40000"/>
              </a:spcBef>
            </a:pPr>
            <a:r>
              <a:rPr lang="pl-PL" smtClean="0"/>
              <a:t>brak informacji o wymiarze etatów zarówno kadry projektu, jak i kadry merytorycznej.</a:t>
            </a:r>
          </a:p>
          <a:p>
            <a:pPr marL="266700" indent="-266700" algn="just">
              <a:spcBef>
                <a:spcPct val="40000"/>
              </a:spcBef>
            </a:pPr>
            <a:r>
              <a:rPr lang="pl-PL" smtClean="0"/>
              <a:t>przyjęte działania musza wynikać ze zdefiniowanych wcześniej potrzeb grupy docelowej </a:t>
            </a:r>
            <a:endParaRPr lang="pl-PL" b="1"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ymbol zastępczy zawartości 2"/>
          <p:cNvSpPr>
            <a:spLocks noGrp="1"/>
          </p:cNvSpPr>
          <p:nvPr>
            <p:ph idx="4294967295"/>
          </p:nvPr>
        </p:nvSpPr>
        <p:spPr>
          <a:xfrm>
            <a:off x="684213" y="1196975"/>
            <a:ext cx="8002587" cy="4911725"/>
          </a:xfrm>
        </p:spPr>
        <p:txBody>
          <a:bodyPr/>
          <a:lstStyle/>
          <a:p>
            <a:pPr marL="266700" indent="-266700" algn="ctr">
              <a:buFontTx/>
              <a:buNone/>
            </a:pPr>
            <a:endParaRPr lang="pl-PL" sz="1800" b="1" smtClean="0"/>
          </a:p>
          <a:p>
            <a:pPr marL="266700" indent="-266700" algn="ctr">
              <a:buFontTx/>
              <a:buNone/>
            </a:pPr>
            <a:r>
              <a:rPr lang="pl-PL" sz="1800" b="1" smtClean="0"/>
              <a:t>3.4 Rezultaty projektu</a:t>
            </a:r>
          </a:p>
          <a:p>
            <a:pPr marL="266700" indent="-266700" algn="ctr">
              <a:buFontTx/>
              <a:buNone/>
            </a:pPr>
            <a:endParaRPr lang="pl-PL" sz="1800" b="1" smtClean="0"/>
          </a:p>
          <a:p>
            <a:pPr marL="266700" indent="-266700" algn="ctr">
              <a:buFontTx/>
              <a:buNone/>
            </a:pPr>
            <a:endParaRPr lang="pl-PL" sz="1800" b="1" smtClean="0"/>
          </a:p>
          <a:p>
            <a:pPr marL="266700" indent="-266700" algn="just">
              <a:spcBef>
                <a:spcPct val="40000"/>
              </a:spcBef>
            </a:pPr>
            <a:r>
              <a:rPr lang="pl-PL" smtClean="0"/>
              <a:t>wskazane rezultaty stanowią w rzeczywistości produkty określające, jakie zadania będą realizowane w projekcie;</a:t>
            </a:r>
          </a:p>
          <a:p>
            <a:pPr marL="266700" indent="-266700" algn="just">
              <a:spcBef>
                <a:spcPct val="40000"/>
              </a:spcBef>
            </a:pPr>
            <a:r>
              <a:rPr lang="pl-PL" smtClean="0"/>
              <a:t>brak czytelnego rozróżnienia pomiędzy rezultatami</a:t>
            </a:r>
          </a:p>
          <a:p>
            <a:pPr marL="266700" indent="-266700" algn="just">
              <a:spcBef>
                <a:spcPct val="40000"/>
              </a:spcBef>
            </a:pPr>
            <a:r>
              <a:rPr lang="pl-PL" smtClean="0"/>
              <a:t>nieadekwatność do realizowanych działań;</a:t>
            </a:r>
          </a:p>
          <a:p>
            <a:pPr marL="266700" indent="-266700" algn="just">
              <a:spcBef>
                <a:spcPct val="40000"/>
              </a:spcBef>
            </a:pPr>
            <a:r>
              <a:rPr lang="pl-PL" smtClean="0"/>
              <a:t>brak informacji wskazujących na trwałość rezultatów oraz wartość dodaną;</a:t>
            </a:r>
          </a:p>
          <a:p>
            <a:pPr marL="266700" indent="-266700" algn="just">
              <a:spcBef>
                <a:spcPct val="40000"/>
              </a:spcBef>
            </a:pPr>
            <a:r>
              <a:rPr lang="pl-PL" smtClean="0"/>
              <a:t>niespójność z celami projektu;</a:t>
            </a:r>
          </a:p>
          <a:p>
            <a:pPr marL="266700" indent="-266700" algn="just">
              <a:spcBef>
                <a:spcPct val="40000"/>
              </a:spcBef>
            </a:pPr>
            <a:r>
              <a:rPr lang="pl-PL" b="1" smtClean="0"/>
              <a:t>brak opisu wpływu rezultatów na realizację celów!!!</a:t>
            </a:r>
          </a:p>
          <a:p>
            <a:pPr marL="266700" indent="-266700">
              <a:spcBef>
                <a:spcPct val="40000"/>
              </a:spcBef>
              <a:buFontTx/>
              <a:buNone/>
            </a:pPr>
            <a:endParaRPr lang="pl-PL"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ymbol zastępczy zawartości 2"/>
          <p:cNvSpPr>
            <a:spLocks noGrp="1"/>
          </p:cNvSpPr>
          <p:nvPr>
            <p:ph idx="4294967295"/>
          </p:nvPr>
        </p:nvSpPr>
        <p:spPr>
          <a:xfrm>
            <a:off x="684213" y="1196975"/>
            <a:ext cx="8002587" cy="4911725"/>
          </a:xfrm>
        </p:spPr>
        <p:txBody>
          <a:bodyPr/>
          <a:lstStyle/>
          <a:p>
            <a:pPr marL="266700" indent="-266700" algn="ctr">
              <a:buFontTx/>
              <a:buNone/>
            </a:pPr>
            <a:r>
              <a:rPr lang="pl-PL" sz="1800" b="1" dirty="0" smtClean="0"/>
              <a:t>3.4 Rezultaty projektu</a:t>
            </a:r>
          </a:p>
          <a:p>
            <a:pPr marL="266700" indent="-266700" algn="just">
              <a:spcBef>
                <a:spcPct val="40000"/>
              </a:spcBef>
            </a:pPr>
            <a:r>
              <a:rPr lang="pl-PL" dirty="0" smtClean="0"/>
              <a:t>niedoprecyzowany sposób monitorowania rezultatów. </a:t>
            </a:r>
            <a:r>
              <a:rPr lang="pl-PL" u="sng" dirty="0" smtClean="0"/>
              <a:t>Opis sposobu monitorowania rezultatów powinien pokazywać:</a:t>
            </a:r>
          </a:p>
          <a:p>
            <a:pPr marL="266700" indent="-266700" algn="just">
              <a:spcBef>
                <a:spcPct val="40000"/>
              </a:spcBef>
              <a:buFontTx/>
              <a:buChar char="-"/>
            </a:pPr>
            <a:r>
              <a:rPr lang="pl-PL" dirty="0" smtClean="0"/>
              <a:t>kiedy pomiary będą dokonywane (w jakich momentach realizacji projektu),</a:t>
            </a:r>
          </a:p>
          <a:p>
            <a:pPr marL="266700" indent="-266700" algn="just">
              <a:spcBef>
                <a:spcPct val="40000"/>
              </a:spcBef>
              <a:buFontTx/>
              <a:buChar char="-"/>
            </a:pPr>
            <a:r>
              <a:rPr lang="pl-PL" dirty="0" smtClean="0"/>
              <a:t>jakimi metodami i przy zastosowaniu jakich narzędzie pomiar będzie dokonywany,</a:t>
            </a:r>
          </a:p>
          <a:p>
            <a:pPr marL="266700" indent="-266700" algn="just">
              <a:spcBef>
                <a:spcPct val="40000"/>
              </a:spcBef>
              <a:buFontTx/>
              <a:buChar char="-"/>
            </a:pPr>
            <a:r>
              <a:rPr lang="pl-PL" dirty="0" smtClean="0"/>
              <a:t>jakie źródła danych będą używane przy dokonywaniu pomiarów,</a:t>
            </a:r>
          </a:p>
          <a:p>
            <a:pPr marL="266700" indent="-266700" algn="just">
              <a:spcBef>
                <a:spcPct val="40000"/>
              </a:spcBef>
              <a:buFontTx/>
              <a:buChar char="-"/>
            </a:pPr>
            <a:r>
              <a:rPr lang="pl-PL" dirty="0" smtClean="0"/>
              <a:t>jakie wskaźniki będą używane do opisu wyników,</a:t>
            </a:r>
          </a:p>
          <a:p>
            <a:pPr marL="266700" indent="-266700" algn="just">
              <a:spcBef>
                <a:spcPct val="40000"/>
              </a:spcBef>
              <a:buFontTx/>
              <a:buChar char="-"/>
            </a:pPr>
            <a:r>
              <a:rPr lang="pl-PL" dirty="0" smtClean="0"/>
              <a:t>kto będzie odpowiedzialny za realizacje monitoringu</a:t>
            </a:r>
          </a:p>
          <a:p>
            <a:pPr marL="266700" indent="-266700" algn="just">
              <a:spcBef>
                <a:spcPct val="40000"/>
              </a:spcBef>
            </a:pPr>
            <a:r>
              <a:rPr lang="pl-PL" dirty="0" smtClean="0"/>
              <a:t>Należy odróżnić </a:t>
            </a:r>
            <a:r>
              <a:rPr lang="pl-PL" u="sng" dirty="0" smtClean="0"/>
              <a:t>monitorowanie stanu osiągania planowanych rezultatów </a:t>
            </a:r>
            <a:br>
              <a:rPr lang="pl-PL" u="sng" dirty="0" smtClean="0"/>
            </a:br>
            <a:r>
              <a:rPr lang="pl-PL" u="sng" dirty="0" smtClean="0"/>
              <a:t>od monitorowania stanu przebiegu realizacji projektu</a:t>
            </a:r>
          </a:p>
          <a:p>
            <a:pPr marL="266700" indent="-266700" algn="just">
              <a:spcBef>
                <a:spcPct val="40000"/>
              </a:spcBef>
              <a:buFontTx/>
              <a:buNone/>
            </a:pPr>
            <a:r>
              <a:rPr lang="pl-PL" dirty="0" smtClean="0"/>
              <a:t>	</a:t>
            </a:r>
            <a:r>
              <a:rPr lang="pl-PL" b="1" dirty="0" smtClean="0"/>
              <a:t>Rezultaty projektu to trwałe korzyści osiągane przez uczestników projektu, których projekt dotyczy, już w trakcie jego realizacji. Rezultaty to nowe stany. Opis rezultatów to opis zmian jakie zajdą w sytuacji uczestników w wyniku realizacji projektu. Rezultaty pokazują, czy osiągane są założone cele.</a:t>
            </a:r>
            <a:r>
              <a:rPr lang="pl-PL" dirty="0" smtClean="0"/>
              <a:t>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ymbol zastępczy zawartości 2"/>
          <p:cNvSpPr>
            <a:spLocks noGrp="1"/>
          </p:cNvSpPr>
          <p:nvPr>
            <p:ph idx="4294967295"/>
          </p:nvPr>
        </p:nvSpPr>
        <p:spPr>
          <a:xfrm>
            <a:off x="684213" y="1196975"/>
            <a:ext cx="8002587" cy="4911725"/>
          </a:xfrm>
        </p:spPr>
        <p:txBody>
          <a:bodyPr/>
          <a:lstStyle/>
          <a:p>
            <a:pPr marL="266700" indent="-266700" algn="ctr">
              <a:buFontTx/>
              <a:buNone/>
            </a:pPr>
            <a:endParaRPr lang="pl-PL" sz="1800" b="1" dirty="0" smtClean="0"/>
          </a:p>
          <a:p>
            <a:pPr marL="266700" indent="-266700" algn="ctr">
              <a:buFontTx/>
              <a:buNone/>
            </a:pPr>
            <a:r>
              <a:rPr lang="pl-PL" sz="1800" b="1" dirty="0" smtClean="0"/>
              <a:t>3.5 Potencjał wnioskodawcy i sposób zarządzania projektem</a:t>
            </a:r>
          </a:p>
          <a:p>
            <a:pPr marL="266700" indent="-266700" algn="ctr">
              <a:buFontTx/>
              <a:buNone/>
            </a:pPr>
            <a:endParaRPr lang="pl-PL" sz="1800" b="1" dirty="0" smtClean="0"/>
          </a:p>
          <a:p>
            <a:pPr marL="266700" indent="-266700" algn="just">
              <a:spcBef>
                <a:spcPct val="40000"/>
              </a:spcBef>
            </a:pPr>
            <a:r>
              <a:rPr lang="pl-PL" dirty="0" smtClean="0"/>
              <a:t>brak metod i technik zarządzania oraz informacji na temat kwalifikacji osób pełniących kluczowe role w projekcie;</a:t>
            </a:r>
          </a:p>
          <a:p>
            <a:pPr marL="266700" indent="-266700" algn="just">
              <a:spcBef>
                <a:spcPct val="40000"/>
              </a:spcBef>
            </a:pPr>
            <a:r>
              <a:rPr lang="pl-PL" dirty="0" smtClean="0"/>
              <a:t>niejasny podział obowiązków i struktury zespołu projektowego;</a:t>
            </a:r>
          </a:p>
          <a:p>
            <a:pPr marL="266700" indent="-266700" algn="just">
              <a:spcBef>
                <a:spcPct val="40000"/>
              </a:spcBef>
            </a:pPr>
            <a:r>
              <a:rPr lang="pl-PL" dirty="0" smtClean="0"/>
              <a:t>brak uzasadnienia dla proponowanej ilości osób w zespole projektowym;</a:t>
            </a:r>
          </a:p>
          <a:p>
            <a:pPr marL="266700" indent="-266700" algn="just">
              <a:spcBef>
                <a:spcPct val="40000"/>
              </a:spcBef>
            </a:pPr>
            <a:r>
              <a:rPr lang="pl-PL" dirty="0" smtClean="0"/>
              <a:t>brak informacji i/lub uzasadnienia dla planowanego wymiaru zatrudnienia personelu zespołu zarządzającego</a:t>
            </a:r>
          </a:p>
          <a:p>
            <a:pPr marL="266700" indent="-266700" algn="just">
              <a:spcBef>
                <a:spcPct val="40000"/>
              </a:spcBef>
            </a:pPr>
            <a:r>
              <a:rPr lang="pl-PL" dirty="0" smtClean="0"/>
              <a:t>niespójność danych dotyczących posiadanego zaplecza technicznego z planowanymi wydatkami w projekcie;</a:t>
            </a:r>
          </a:p>
          <a:p>
            <a:pPr marL="266700" indent="-266700" algn="just">
              <a:spcBef>
                <a:spcPct val="40000"/>
              </a:spcBef>
            </a:pPr>
            <a:r>
              <a:rPr lang="pl-PL" dirty="0" smtClean="0"/>
              <a:t>ogólny, zdawkowy opis roli partnera.</a:t>
            </a:r>
          </a:p>
          <a:p>
            <a:pPr marL="266700" indent="-266700" algn="just">
              <a:spcBef>
                <a:spcPct val="40000"/>
              </a:spcBef>
            </a:pPr>
            <a:r>
              <a:rPr lang="pl-PL" dirty="0" smtClean="0"/>
              <a:t>brak informacji o zakresie zlecania usług, roli wykonawców, wymagań odnośnie ich wyboru, uzasadnienia dla konieczności zlecania usług na zewnątrz.</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4294967295"/>
          </p:nvPr>
        </p:nvSpPr>
        <p:spPr>
          <a:xfrm>
            <a:off x="684213" y="1196975"/>
            <a:ext cx="8002587" cy="4911725"/>
          </a:xfrm>
        </p:spPr>
        <p:txBody>
          <a:bodyPr/>
          <a:lstStyle/>
          <a:p>
            <a:pPr marL="266700" indent="-266700" algn="ctr">
              <a:buFontTx/>
              <a:buNone/>
            </a:pPr>
            <a:endParaRPr lang="pl-PL" sz="1800" b="1" dirty="0" smtClean="0"/>
          </a:p>
          <a:p>
            <a:pPr marL="266700" indent="-266700" algn="ctr">
              <a:buFontTx/>
              <a:buNone/>
            </a:pPr>
            <a:r>
              <a:rPr lang="pl-PL" sz="1800" b="1" dirty="0" smtClean="0"/>
              <a:t>IV Wydatki projektu</a:t>
            </a:r>
          </a:p>
          <a:p>
            <a:pPr marL="266700" indent="-266700" algn="just">
              <a:spcBef>
                <a:spcPct val="40000"/>
              </a:spcBef>
            </a:pPr>
            <a:r>
              <a:rPr lang="pl-PL" dirty="0" smtClean="0"/>
              <a:t>brak spójności z opisanymi działaniami;</a:t>
            </a:r>
          </a:p>
          <a:p>
            <a:pPr marL="266700" indent="-266700" algn="just">
              <a:spcBef>
                <a:spcPct val="40000"/>
              </a:spcBef>
            </a:pPr>
            <a:r>
              <a:rPr lang="pl-PL" dirty="0" smtClean="0"/>
              <a:t>brak zachowania relacji nakład/rezultat (zawyżone koszty jednostkowe, wysokie koszty zarządzania projektem);</a:t>
            </a:r>
          </a:p>
          <a:p>
            <a:pPr marL="266700" indent="-266700" algn="just">
              <a:spcBef>
                <a:spcPct val="40000"/>
              </a:spcBef>
            </a:pPr>
            <a:r>
              <a:rPr lang="pl-PL" dirty="0" smtClean="0"/>
              <a:t>dublowanie kosztów pośrednich w kosztach bezpośrednich;</a:t>
            </a:r>
          </a:p>
          <a:p>
            <a:pPr marL="266700" indent="-266700" algn="just">
              <a:spcBef>
                <a:spcPct val="40000"/>
              </a:spcBef>
            </a:pPr>
            <a:r>
              <a:rPr lang="pl-PL" dirty="0" smtClean="0"/>
              <a:t>błędne przyporządkowanie kosztów finansowanych w ramach cross – </a:t>
            </a:r>
            <a:r>
              <a:rPr lang="pl-PL" dirty="0" err="1" smtClean="0"/>
              <a:t>financingu</a:t>
            </a:r>
            <a:r>
              <a:rPr lang="pl-PL" dirty="0" smtClean="0"/>
              <a:t>;</a:t>
            </a:r>
          </a:p>
          <a:p>
            <a:pPr marL="266700" indent="-266700" algn="just">
              <a:spcBef>
                <a:spcPct val="40000"/>
              </a:spcBef>
            </a:pPr>
            <a:r>
              <a:rPr lang="pl-PL" dirty="0" smtClean="0"/>
              <a:t>brak lub błędna metodologia wyliczenia kosztów pośrednich;</a:t>
            </a:r>
          </a:p>
          <a:p>
            <a:pPr marL="266700" indent="-266700" algn="just">
              <a:spcBef>
                <a:spcPct val="40000"/>
              </a:spcBef>
            </a:pPr>
            <a:r>
              <a:rPr lang="pl-PL" dirty="0" smtClean="0"/>
              <a:t>brak uzasadnienia dla proponowanych kosztów pośrednich;</a:t>
            </a:r>
          </a:p>
          <a:p>
            <a:pPr marL="266700" indent="-266700" algn="just">
              <a:spcBef>
                <a:spcPct val="40000"/>
              </a:spcBef>
            </a:pPr>
            <a:r>
              <a:rPr lang="pl-PL" dirty="0" smtClean="0"/>
              <a:t>brak uzasadnienia dla bardzo wysokich stawek wynagrodzeń, np. trenerów, wykładowców, zakupu sprzętu.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71500" y="1143000"/>
            <a:ext cx="8392988" cy="4983163"/>
          </a:xfrm>
        </p:spPr>
        <p:txBody>
          <a:bodyPr/>
          <a:lstStyle/>
          <a:p>
            <a:pPr algn="just">
              <a:buFontTx/>
              <a:buNone/>
              <a:defRPr/>
            </a:pPr>
            <a:r>
              <a:rPr lang="pl-PL" sz="1400" dirty="0" smtClean="0">
                <a:latin typeface="+mj-lt"/>
              </a:rPr>
              <a:t>				</a:t>
            </a:r>
            <a:r>
              <a:rPr lang="pl-PL" sz="1400" b="1" i="1" dirty="0" smtClean="0">
                <a:solidFill>
                  <a:srgbClr val="FF0000"/>
                </a:solidFill>
                <a:latin typeface="+mj-lt"/>
              </a:rPr>
              <a:t>Dopuszczalne typy projektów</a:t>
            </a:r>
          </a:p>
          <a:p>
            <a:pPr algn="just">
              <a:buNone/>
            </a:pPr>
            <a:r>
              <a:rPr lang="pl-PL" sz="1400" dirty="0" smtClean="0"/>
              <a:t> 1.</a:t>
            </a:r>
            <a:r>
              <a:rPr lang="pl-PL" sz="1400" b="1" dirty="0" smtClean="0"/>
              <a:t> 	</a:t>
            </a:r>
            <a:r>
              <a:rPr lang="pl-PL" sz="1400" dirty="0" smtClean="0">
                <a:latin typeface="+mj-lt"/>
              </a:rPr>
              <a:t>Pomoc w tworzeniu partnerstw lokalnych z udziałem m.in. przedsiębiorstw, organizacji pracodawców, związków zawodowych, jednostek samorządu terytorialnego, urzędów pracy i innych środowisk, mających na celu opracowanie i wdrażanie strategii przewidywania i zarządzania zmianą gospodarczą na poziomie lokalnym i wojewódzkim.</a:t>
            </a:r>
          </a:p>
          <a:p>
            <a:pPr algn="just">
              <a:buNone/>
            </a:pPr>
            <a:r>
              <a:rPr lang="pl-PL" sz="1400" dirty="0" smtClean="0">
                <a:latin typeface="+mj-lt"/>
              </a:rPr>
              <a:t>2.	Wsparcie dla osób zwolnionych, przewidzianych do zwolnienia lub zagrożonych zwolnieniem </a:t>
            </a:r>
            <a:br>
              <a:rPr lang="pl-PL" sz="1400" dirty="0" smtClean="0">
                <a:latin typeface="+mj-lt"/>
              </a:rPr>
            </a:br>
            <a:r>
              <a:rPr lang="pl-PL" sz="1400" dirty="0" smtClean="0">
                <a:latin typeface="+mj-lt"/>
              </a:rPr>
              <a:t>z pracy z przyczyn dotyczących zakładu pracy, zatrudnionych  u pracodawców przechodzących procesy adaptacyjne i modernizacyjne, realizowane w formie tworzenia i wdrażania programów typu outplacement, obejmujących łącznie:</a:t>
            </a:r>
          </a:p>
          <a:p>
            <a:pPr algn="just">
              <a:buNone/>
            </a:pPr>
            <a:r>
              <a:rPr lang="pl-PL" sz="1400" dirty="0" smtClean="0">
                <a:latin typeface="+mj-lt"/>
              </a:rPr>
              <a:t>	- szkolenia i poradnictwo zawodowe;</a:t>
            </a:r>
          </a:p>
          <a:p>
            <a:pPr algn="just">
              <a:buNone/>
            </a:pPr>
            <a:r>
              <a:rPr lang="pl-PL" sz="1400" dirty="0" smtClean="0">
                <a:latin typeface="+mj-lt"/>
              </a:rPr>
              <a:t>	</a:t>
            </a:r>
            <a:r>
              <a:rPr lang="pl-PL" sz="1400" b="1" dirty="0" smtClean="0">
                <a:latin typeface="+mj-lt"/>
              </a:rPr>
              <a:t>oraz</a:t>
            </a:r>
          </a:p>
          <a:p>
            <a:pPr algn="just">
              <a:buNone/>
            </a:pPr>
            <a:r>
              <a:rPr lang="pl-PL" sz="1400" dirty="0" smtClean="0">
                <a:latin typeface="+mj-lt"/>
              </a:rPr>
              <a:t>	- poradnictwo psychologiczne;</a:t>
            </a:r>
          </a:p>
          <a:p>
            <a:pPr algn="just">
              <a:buNone/>
            </a:pPr>
            <a:r>
              <a:rPr lang="pl-PL" sz="1400" dirty="0" smtClean="0">
                <a:latin typeface="+mj-lt"/>
              </a:rPr>
              <a:t>	</a:t>
            </a:r>
            <a:r>
              <a:rPr lang="pl-PL" sz="1400" b="1" dirty="0" smtClean="0">
                <a:latin typeface="+mj-lt"/>
              </a:rPr>
              <a:t>a także wybrane działania spośród następujących:</a:t>
            </a:r>
          </a:p>
          <a:p>
            <a:pPr algn="just">
              <a:buNone/>
            </a:pPr>
            <a:r>
              <a:rPr lang="pl-PL" sz="1400" dirty="0" smtClean="0">
                <a:latin typeface="+mj-lt"/>
              </a:rPr>
              <a:t>	-pomoc w zmianie miejsca pracy (np. jednorazowy dodatek relokacyjny/mobilnościowy dla osoby,     która uzyskała zatrudnienie w odległości powyżej 50 km od miejsca zamieszkania);</a:t>
            </a:r>
          </a:p>
          <a:p>
            <a:pPr algn="just">
              <a:buNone/>
            </a:pPr>
            <a:r>
              <a:rPr lang="pl-PL" sz="1400" dirty="0" smtClean="0">
                <a:latin typeface="+mj-lt"/>
              </a:rPr>
              <a:t>	- pomoc w znalezieniu nowej pracy (np. jednorazowy dodatek motywacyjny dla osoby, która uzyskała zatrudnienie w nowym miejscu pracy za wynagrodzeniem niższym niż u dotychczasowego pracodawcy);</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ymbol zastępczy zawartości 2"/>
          <p:cNvSpPr>
            <a:spLocks noGrp="1"/>
          </p:cNvSpPr>
          <p:nvPr>
            <p:ph idx="4294967295"/>
          </p:nvPr>
        </p:nvSpPr>
        <p:spPr>
          <a:xfrm>
            <a:off x="684213" y="1196975"/>
            <a:ext cx="8135937" cy="5184775"/>
          </a:xfrm>
        </p:spPr>
        <p:txBody>
          <a:bodyPr/>
          <a:lstStyle/>
          <a:p>
            <a:pPr marL="266700" indent="-266700" algn="just">
              <a:buFontTx/>
              <a:buNone/>
            </a:pPr>
            <a:r>
              <a:rPr lang="pl-PL" sz="1800" b="1" dirty="0" smtClean="0"/>
              <a:t>Zalecenia dla właściwego przygotowania projektów</a:t>
            </a:r>
          </a:p>
          <a:p>
            <a:pPr marL="266700" indent="-266700" algn="just">
              <a:spcBef>
                <a:spcPct val="40000"/>
              </a:spcBef>
            </a:pPr>
            <a:r>
              <a:rPr lang="pl-PL" dirty="0" smtClean="0"/>
              <a:t>wsparcie </a:t>
            </a:r>
            <a:r>
              <a:rPr lang="pl-PL" dirty="0" err="1" smtClean="0"/>
              <a:t>szkoleniowe</a:t>
            </a:r>
            <a:r>
              <a:rPr lang="pl-PL" dirty="0" smtClean="0"/>
              <a:t> (dot. 4 i 5 typu projektów) w podziałaniu 8.1.2 </a:t>
            </a:r>
            <a:r>
              <a:rPr lang="pl-PL" b="1" u="sng" dirty="0" smtClean="0"/>
              <a:t>różni się</a:t>
            </a:r>
            <a:r>
              <a:rPr lang="pl-PL" dirty="0" smtClean="0"/>
              <a:t> </a:t>
            </a:r>
            <a:br>
              <a:rPr lang="pl-PL" dirty="0" smtClean="0"/>
            </a:br>
            <a:r>
              <a:rPr lang="pl-PL" dirty="0" smtClean="0"/>
              <a:t>co do celu i grupy docelowej od wsparcia oferowanego w ramach Poddziałania 8.1.1</a:t>
            </a:r>
          </a:p>
          <a:p>
            <a:pPr marL="266700" indent="-266700" algn="just">
              <a:spcBef>
                <a:spcPct val="40000"/>
              </a:spcBef>
            </a:pPr>
            <a:r>
              <a:rPr lang="pl-PL" dirty="0" smtClean="0"/>
              <a:t>W ramach 3 typu projektów </a:t>
            </a:r>
            <a:r>
              <a:rPr lang="pl-PL" u="sng" dirty="0" smtClean="0"/>
              <a:t>nie jest dopuszczone organizowanie szkoleń czy doradztwa</a:t>
            </a:r>
            <a:r>
              <a:rPr lang="pl-PL" dirty="0" smtClean="0"/>
              <a:t>. Ten typ projektu </a:t>
            </a:r>
            <a:r>
              <a:rPr lang="pl-PL" u="sng" dirty="0" smtClean="0"/>
              <a:t>ma na celu upowszechnianie informacji i podnoszenie świadomości</a:t>
            </a:r>
            <a:r>
              <a:rPr lang="pl-PL" dirty="0" smtClean="0"/>
              <a:t> wśród np. przedsiębiorców na temat korzyści z udziału w szkoleniach ich pracowników.</a:t>
            </a:r>
          </a:p>
          <a:p>
            <a:pPr marL="266700" indent="-266700" algn="just">
              <a:spcBef>
                <a:spcPct val="40000"/>
              </a:spcBef>
            </a:pPr>
            <a:r>
              <a:rPr lang="pl-PL" dirty="0" smtClean="0"/>
              <a:t>W ramach 2 typu projektów należy zwrócić uwagę, iż </a:t>
            </a:r>
            <a:r>
              <a:rPr lang="pl-PL" u="sng" dirty="0" smtClean="0"/>
              <a:t>nie jest możliwe organizowanie wsparcia wyłącznie w formie pomocy na podjęcie działalności gospodarczej!!! </a:t>
            </a:r>
            <a:br>
              <a:rPr lang="pl-PL" u="sng" dirty="0" smtClean="0"/>
            </a:br>
            <a:r>
              <a:rPr lang="pl-PL" dirty="0" smtClean="0"/>
              <a:t>W Podziałaniu 8.1.2 ten instrument stanowi jeden z wielu możliwych do wykorzystania i nie może funkcjonować oddzielnie. </a:t>
            </a:r>
            <a:r>
              <a:rPr lang="pl-PL" u="sng" dirty="0" smtClean="0"/>
              <a:t>Należy ten typ projektu odróżnić od Działania 6.2</a:t>
            </a:r>
          </a:p>
          <a:p>
            <a:pPr marL="266700" indent="-266700" algn="just">
              <a:spcBef>
                <a:spcPct val="40000"/>
              </a:spcBef>
              <a:buFontTx/>
              <a:buNone/>
            </a:pPr>
            <a:r>
              <a:rPr lang="pl-PL" b="1" dirty="0" smtClean="0"/>
              <a:t>W przypadku realizacji projektów związanych z udzieleniem pomocy publicznej należy zwrócić uwagę na następujące kwestie:</a:t>
            </a:r>
          </a:p>
          <a:p>
            <a:pPr marL="266700" indent="-266700" algn="just">
              <a:spcBef>
                <a:spcPct val="40000"/>
              </a:spcBef>
            </a:pPr>
            <a:r>
              <a:rPr lang="pl-PL" u="sng" dirty="0" smtClean="0"/>
              <a:t>Projektodawca, wypełniając pola wniosku „Uzasadnienie kosztów” lub „Metodologia wyliczenia dofinansowania i wkładu prywatnego w ramach wydatków objętych pomocą publiczną”, powinien zawrzeć dodatkowe informacje, które mogą być pomocne dla ustalenia charakteru szkolenia oraz potwierdzać prawidłowość wyliczenia intensywności pomocy publicznej.</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ymbol zastępczy zawartości 2"/>
          <p:cNvSpPr>
            <a:spLocks noGrp="1"/>
          </p:cNvSpPr>
          <p:nvPr>
            <p:ph idx="4294967295"/>
          </p:nvPr>
        </p:nvSpPr>
        <p:spPr>
          <a:xfrm>
            <a:off x="684213" y="1196975"/>
            <a:ext cx="8135937" cy="5184775"/>
          </a:xfrm>
        </p:spPr>
        <p:txBody>
          <a:bodyPr/>
          <a:lstStyle/>
          <a:p>
            <a:pPr marL="266700" indent="-266700" algn="ctr">
              <a:buFontTx/>
              <a:buNone/>
            </a:pPr>
            <a:endParaRPr lang="pl-PL" sz="1800" b="1" dirty="0" smtClean="0"/>
          </a:p>
          <a:p>
            <a:pPr marL="266700" indent="-266700" algn="ctr">
              <a:buFontTx/>
              <a:buNone/>
            </a:pPr>
            <a:r>
              <a:rPr lang="pl-PL" sz="1800" b="1" dirty="0" smtClean="0"/>
              <a:t>Zalecenia dla właściwego przygotowania projektów</a:t>
            </a:r>
          </a:p>
          <a:p>
            <a:pPr marL="266700" indent="-266700"/>
            <a:endParaRPr lang="pl-PL" sz="1800" b="1" dirty="0" smtClean="0"/>
          </a:p>
          <a:p>
            <a:pPr marL="266700" indent="-266700" algn="just">
              <a:spcBef>
                <a:spcPct val="40000"/>
              </a:spcBef>
            </a:pPr>
            <a:r>
              <a:rPr lang="pl-PL" u="sng" dirty="0" smtClean="0"/>
              <a:t>Zdecydowanie rekomenduje się</a:t>
            </a:r>
            <a:r>
              <a:rPr lang="pl-PL" dirty="0" smtClean="0"/>
              <a:t>, aby w przypadku </a:t>
            </a:r>
            <a:r>
              <a:rPr lang="pl-PL" u="sng" dirty="0" smtClean="0"/>
              <a:t>przedsiębiorców - właścicieli firm oraz osób prowadzących jednoosobową działalność gospodarczą wkład prywatny był wnoszony w formie pieniężnej (gotówkowej).</a:t>
            </a:r>
            <a:r>
              <a:rPr lang="pl-PL" dirty="0" smtClean="0"/>
              <a:t> W szczególności, jeżeli istnieje problem z właściwym udokumentowaniem przychodu/wynagrodzeń lub czasu pracy takich osób i podmiotów. </a:t>
            </a:r>
          </a:p>
          <a:p>
            <a:pPr marL="266700" indent="-266700" algn="just"/>
            <a:r>
              <a:rPr lang="pl-PL" dirty="0" smtClean="0"/>
              <a:t>W przypadku obejmowania wsparciem dużych przedsiębiorstw należy zadbać, aby sporządziły one w formie dokumentu wewnętrzną analizę wykonalności projektu lub zadań objętych pomocą uwzględniająca sytuację przedsiębiorstwa w przypadku otrzymania pomocy oraz bez jej udziału. </a:t>
            </a:r>
            <a:r>
              <a:rPr lang="pl-PL" u="sng" dirty="0" smtClean="0"/>
              <a:t>Dokument ten powinna zostać sporządzona przed złożeniem wniosku o przyznanie pomocy. Analiza ta powinna zostać wykorzystana w opisie wniosku o dofinansowanie projektu (np. w części 3.1 lub innym miejscu) oraz stanowić załącznik do umowy zawartej z beneficjentem pomocy publicznej. W sytuacji realizacji projektu skierowanego do wielu przedsiębiorców, nieznanych na etapie konstruowania projektu, projektodawca musi wskazać, iż będzie badał w powyższy sposób efekt zachęty przed podpisaniem umowy z beneficjentem pomocy publicznej.</a:t>
            </a:r>
            <a:r>
              <a:rPr lang="pl-PL" dirty="0" smtClean="0"/>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ymbol zastępczy zawartości 2"/>
          <p:cNvSpPr>
            <a:spLocks noGrp="1"/>
          </p:cNvSpPr>
          <p:nvPr>
            <p:ph idx="4294967295"/>
          </p:nvPr>
        </p:nvSpPr>
        <p:spPr>
          <a:xfrm>
            <a:off x="468313" y="1125538"/>
            <a:ext cx="8135937" cy="5184775"/>
          </a:xfrm>
        </p:spPr>
        <p:txBody>
          <a:bodyPr/>
          <a:lstStyle/>
          <a:p>
            <a:pPr marL="266700" indent="-266700" algn="ctr">
              <a:buFontTx/>
              <a:buNone/>
            </a:pPr>
            <a:endParaRPr lang="pl-PL" sz="1800" b="1" smtClean="0"/>
          </a:p>
          <a:p>
            <a:pPr marL="266700" indent="-266700" algn="ctr">
              <a:buFontTx/>
              <a:buNone/>
            </a:pPr>
            <a:r>
              <a:rPr lang="pl-PL" sz="1800" b="1" smtClean="0"/>
              <a:t>Zalecenia dla właściwego przygotowania projektów</a:t>
            </a:r>
          </a:p>
          <a:p>
            <a:pPr marL="266700" indent="-266700" algn="just">
              <a:spcBef>
                <a:spcPct val="40000"/>
              </a:spcBef>
              <a:buFontTx/>
              <a:buNone/>
            </a:pPr>
            <a:endParaRPr lang="pl-PL" smtClean="0"/>
          </a:p>
          <a:p>
            <a:pPr marL="266700" indent="-266700" algn="just">
              <a:spcBef>
                <a:spcPct val="40000"/>
              </a:spcBef>
              <a:buFontTx/>
              <a:buNone/>
            </a:pPr>
            <a:r>
              <a:rPr lang="pl-PL" smtClean="0"/>
              <a:t>	Instytucja Pośrednicząca zwraca uwagę, iż w przypadku realizacji projektów </a:t>
            </a:r>
            <a:r>
              <a:rPr lang="pl-PL" u="sng" smtClean="0"/>
              <a:t>na rzecz przedsiębiorców i w ich imieniu Wnioskodawca </a:t>
            </a:r>
            <a:r>
              <a:rPr lang="pl-PL" b="1" u="sng" smtClean="0"/>
              <a:t>staje się udzielającym pomocy publicznej</a:t>
            </a:r>
            <a:r>
              <a:rPr lang="pl-PL" u="sng" smtClean="0"/>
              <a:t> i na nim spoczywają wszystkie wskazane prawem obowiązki związane z udzielaniem pomocy publicznej.</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ytuł 1"/>
          <p:cNvSpPr>
            <a:spLocks noGrp="1"/>
          </p:cNvSpPr>
          <p:nvPr>
            <p:ph type="title"/>
          </p:nvPr>
        </p:nvSpPr>
        <p:spPr bwMode="auto">
          <a:xfrm>
            <a:off x="428625" y="1143000"/>
            <a:ext cx="8229600" cy="542925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pl-PL" sz="3600" smtClean="0"/>
              <a:t/>
            </a:r>
            <a:br>
              <a:rPr lang="pl-PL" sz="3600" smtClean="0"/>
            </a:br>
            <a:r>
              <a:rPr lang="pl-PL" sz="2400" i="1" smtClean="0"/>
              <a:t/>
            </a:r>
            <a:br>
              <a:rPr lang="pl-PL" sz="2400" i="1" smtClean="0"/>
            </a:br>
            <a:r>
              <a:rPr lang="pl-PL" sz="2400" i="1" smtClean="0"/>
              <a:t/>
            </a:r>
            <a:br>
              <a:rPr lang="pl-PL" sz="2400" i="1" smtClean="0"/>
            </a:br>
            <a:r>
              <a:rPr lang="pl-PL" sz="2400" i="1" smtClean="0"/>
              <a:t/>
            </a:r>
            <a:br>
              <a:rPr lang="pl-PL" sz="2400" i="1" smtClean="0"/>
            </a:br>
            <a:endParaRPr lang="pl-PL" sz="2400" i="1" smtClean="0"/>
          </a:p>
        </p:txBody>
      </p:sp>
      <p:graphicFrame>
        <p:nvGraphicFramePr>
          <p:cNvPr id="4" name="Tabela 3"/>
          <p:cNvGraphicFramePr>
            <a:graphicFrameLocks noGrp="1"/>
          </p:cNvGraphicFramePr>
          <p:nvPr/>
        </p:nvGraphicFramePr>
        <p:xfrm>
          <a:off x="571500" y="1214438"/>
          <a:ext cx="8143932" cy="4956049"/>
        </p:xfrm>
        <a:graphic>
          <a:graphicData uri="http://schemas.openxmlformats.org/drawingml/2006/table">
            <a:tbl>
              <a:tblPr firstRow="1" bandRow="1">
                <a:tableStyleId>{5C22544A-7EE6-4342-B048-85BDC9FD1C3A}</a:tableStyleId>
              </a:tblPr>
              <a:tblGrid>
                <a:gridCol w="2035983"/>
                <a:gridCol w="2035983"/>
                <a:gridCol w="2035983"/>
                <a:gridCol w="2035983"/>
              </a:tblGrid>
              <a:tr h="142876">
                <a:tc>
                  <a:txBody>
                    <a:bodyPr/>
                    <a:lstStyle/>
                    <a:p>
                      <a:pPr algn="ctr"/>
                      <a:r>
                        <a:rPr lang="pl-PL" sz="1000" baseline="0" dirty="0" smtClean="0">
                          <a:solidFill>
                            <a:schemeClr val="tx1"/>
                          </a:solidFill>
                        </a:rPr>
                        <a:t>Działanie/Poddziałanie</a:t>
                      </a:r>
                      <a:endParaRPr lang="pl-PL" sz="1000" baseline="0" dirty="0">
                        <a:solidFill>
                          <a:schemeClr val="tx1"/>
                        </a:solidFill>
                      </a:endParaRPr>
                    </a:p>
                  </a:txBody>
                  <a:tcPr>
                    <a:solidFill>
                      <a:srgbClr val="92D050"/>
                    </a:solidFill>
                  </a:tcPr>
                </a:tc>
                <a:tc>
                  <a:txBody>
                    <a:bodyPr/>
                    <a:lstStyle/>
                    <a:p>
                      <a:pPr algn="ctr"/>
                      <a:r>
                        <a:rPr lang="pl-PL" sz="1000" baseline="0" dirty="0" smtClean="0">
                          <a:solidFill>
                            <a:schemeClr val="tx1"/>
                          </a:solidFill>
                        </a:rPr>
                        <a:t>Termin</a:t>
                      </a:r>
                      <a:endParaRPr lang="pl-PL" sz="1000" baseline="0" dirty="0">
                        <a:solidFill>
                          <a:schemeClr val="tx1"/>
                        </a:solidFill>
                      </a:endParaRPr>
                    </a:p>
                  </a:txBody>
                  <a:tcPr anchor="ctr">
                    <a:solidFill>
                      <a:srgbClr val="92D050"/>
                    </a:solidFill>
                  </a:tcPr>
                </a:tc>
                <a:tc>
                  <a:txBody>
                    <a:bodyPr/>
                    <a:lstStyle/>
                    <a:p>
                      <a:pPr algn="ctr"/>
                      <a:r>
                        <a:rPr lang="pl-PL" sz="1000" baseline="0" dirty="0" smtClean="0">
                          <a:solidFill>
                            <a:schemeClr val="tx1"/>
                          </a:solidFill>
                        </a:rPr>
                        <a:t>Forma konkursu</a:t>
                      </a:r>
                      <a:endParaRPr lang="pl-PL" sz="1000" baseline="0" dirty="0">
                        <a:solidFill>
                          <a:schemeClr val="tx1"/>
                        </a:solidFill>
                      </a:endParaRPr>
                    </a:p>
                  </a:txBody>
                  <a:tcPr anchor="ctr">
                    <a:solidFill>
                      <a:srgbClr val="92D050"/>
                    </a:solidFill>
                  </a:tcPr>
                </a:tc>
                <a:tc>
                  <a:txBody>
                    <a:bodyPr/>
                    <a:lstStyle/>
                    <a:p>
                      <a:pPr algn="ctr"/>
                      <a:r>
                        <a:rPr lang="pl-PL" sz="1000" baseline="0" dirty="0" smtClean="0">
                          <a:solidFill>
                            <a:schemeClr val="tx1"/>
                          </a:solidFill>
                        </a:rPr>
                        <a:t>Alokacja</a:t>
                      </a:r>
                      <a:endParaRPr lang="pl-PL" sz="1000" baseline="0" dirty="0">
                        <a:solidFill>
                          <a:schemeClr val="tx1"/>
                        </a:solidFill>
                      </a:endParaRPr>
                    </a:p>
                  </a:txBody>
                  <a:tcPr>
                    <a:solidFill>
                      <a:srgbClr val="92D050"/>
                    </a:solidFill>
                  </a:tcPr>
                </a:tc>
              </a:tr>
              <a:tr h="248011">
                <a:tc>
                  <a:txBody>
                    <a:bodyPr/>
                    <a:lstStyle/>
                    <a:p>
                      <a:pPr algn="ctr"/>
                      <a:r>
                        <a:rPr lang="pl-PL" sz="1000" baseline="0" dirty="0" smtClean="0"/>
                        <a:t>6.1.1</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12 698 472,00</a:t>
                      </a:r>
                      <a:endParaRPr lang="pl-PL" sz="1000" baseline="0" dirty="0"/>
                    </a:p>
                  </a:txBody>
                  <a:tcPr>
                    <a:solidFill>
                      <a:srgbClr val="D8F9D3"/>
                    </a:solidFill>
                  </a:tcPr>
                </a:tc>
              </a:tr>
              <a:tr h="248011">
                <a:tc>
                  <a:txBody>
                    <a:bodyPr/>
                    <a:lstStyle/>
                    <a:p>
                      <a:pPr algn="ctr"/>
                      <a:r>
                        <a:rPr lang="pl-PL" sz="1000" baseline="0" dirty="0" smtClean="0"/>
                        <a:t>6.2</a:t>
                      </a:r>
                      <a:endParaRPr lang="pl-PL" sz="1000" baseline="0" dirty="0"/>
                    </a:p>
                  </a:txBody>
                  <a:tcPr>
                    <a:solidFill>
                      <a:schemeClr val="bg1"/>
                    </a:solidFill>
                  </a:tcPr>
                </a:tc>
                <a:tc>
                  <a:txBody>
                    <a:bodyPr/>
                    <a:lstStyle/>
                    <a:p>
                      <a:pPr algn="ctr"/>
                      <a:r>
                        <a:rPr lang="pl-PL" sz="1000" baseline="0" dirty="0" smtClean="0"/>
                        <a:t>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18 785 344,00</a:t>
                      </a:r>
                      <a:endParaRPr lang="pl-PL" sz="1000" baseline="0" dirty="0"/>
                    </a:p>
                  </a:txBody>
                  <a:tcPr>
                    <a:solidFill>
                      <a:schemeClr val="bg1"/>
                    </a:solidFill>
                  </a:tcPr>
                </a:tc>
              </a:tr>
              <a:tr h="248011">
                <a:tc>
                  <a:txBody>
                    <a:bodyPr/>
                    <a:lstStyle/>
                    <a:p>
                      <a:pPr algn="ctr"/>
                      <a:r>
                        <a:rPr lang="pl-PL" sz="1000" baseline="0" dirty="0" smtClean="0"/>
                        <a:t>7.2.1</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Otwarty</a:t>
                      </a:r>
                      <a:endParaRPr lang="pl-PL" sz="1000" baseline="0" dirty="0"/>
                    </a:p>
                  </a:txBody>
                  <a:tcPr anchor="ctr">
                    <a:solidFill>
                      <a:srgbClr val="D8F9D3"/>
                    </a:solidFill>
                  </a:tcPr>
                </a:tc>
                <a:tc>
                  <a:txBody>
                    <a:bodyPr/>
                    <a:lstStyle/>
                    <a:p>
                      <a:pPr algn="ctr"/>
                      <a:r>
                        <a:rPr lang="pl-PL" sz="1000" baseline="0" dirty="0" smtClean="0"/>
                        <a:t>10 939 882,00</a:t>
                      </a:r>
                      <a:endParaRPr lang="pl-PL" sz="1000" baseline="0" dirty="0"/>
                    </a:p>
                  </a:txBody>
                  <a:tcPr>
                    <a:solidFill>
                      <a:srgbClr val="D8F9D3"/>
                    </a:solidFill>
                  </a:tcPr>
                </a:tc>
              </a:tr>
              <a:tr h="248011">
                <a:tc>
                  <a:txBody>
                    <a:bodyPr/>
                    <a:lstStyle/>
                    <a:p>
                      <a:pPr algn="ctr"/>
                      <a:r>
                        <a:rPr lang="pl-PL" sz="1000" baseline="0" dirty="0" smtClean="0"/>
                        <a:t>7.2.2</a:t>
                      </a:r>
                      <a:endParaRPr lang="pl-PL" sz="1000" baseline="0" dirty="0"/>
                    </a:p>
                  </a:txBody>
                  <a:tcPr>
                    <a:solidFill>
                      <a:schemeClr val="bg1"/>
                    </a:solidFill>
                  </a:tcPr>
                </a:tc>
                <a:tc>
                  <a:txBody>
                    <a:bodyPr/>
                    <a:lstStyle/>
                    <a:p>
                      <a:pPr algn="ctr"/>
                      <a:r>
                        <a:rPr lang="pl-PL" sz="1000" baseline="0" dirty="0" smtClean="0"/>
                        <a:t>I kwartał</a:t>
                      </a:r>
                      <a:endParaRPr lang="pl-PL" sz="1000" baseline="0" dirty="0"/>
                    </a:p>
                  </a:txBody>
                  <a:tcPr anchor="ctr">
                    <a:solidFill>
                      <a:schemeClr val="bg1"/>
                    </a:solidFill>
                  </a:tcPr>
                </a:tc>
                <a:tc>
                  <a:txBody>
                    <a:bodyPr/>
                    <a:lstStyle/>
                    <a:p>
                      <a:pPr algn="ctr"/>
                      <a:r>
                        <a:rPr lang="pl-PL" sz="1000" baseline="0" dirty="0" smtClean="0"/>
                        <a:t>Otwarty</a:t>
                      </a:r>
                      <a:endParaRPr lang="pl-PL" sz="1000" baseline="0" dirty="0"/>
                    </a:p>
                  </a:txBody>
                  <a:tcPr anchor="ctr">
                    <a:solidFill>
                      <a:schemeClr val="bg1"/>
                    </a:solidFill>
                  </a:tcPr>
                </a:tc>
                <a:tc>
                  <a:txBody>
                    <a:bodyPr/>
                    <a:lstStyle/>
                    <a:p>
                      <a:pPr algn="ctr"/>
                      <a:r>
                        <a:rPr lang="pl-PL" sz="1000" baseline="0" dirty="0" smtClean="0"/>
                        <a:t>7 191 788,00</a:t>
                      </a:r>
                      <a:endParaRPr lang="pl-PL" sz="1000" baseline="0" dirty="0"/>
                    </a:p>
                  </a:txBody>
                  <a:tcPr>
                    <a:solidFill>
                      <a:schemeClr val="bg1"/>
                    </a:solidFill>
                  </a:tcPr>
                </a:tc>
              </a:tr>
              <a:tr h="248011">
                <a:tc>
                  <a:txBody>
                    <a:bodyPr/>
                    <a:lstStyle/>
                    <a:p>
                      <a:pPr algn="ctr"/>
                      <a:r>
                        <a:rPr lang="pl-PL" sz="1000" baseline="0" dirty="0" smtClean="0"/>
                        <a:t>7.3</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Otwarty</a:t>
                      </a:r>
                      <a:endParaRPr lang="pl-PL" sz="1000" baseline="0" dirty="0"/>
                    </a:p>
                  </a:txBody>
                  <a:tcPr anchor="ctr">
                    <a:solidFill>
                      <a:srgbClr val="D8F9D3"/>
                    </a:solidFill>
                  </a:tcPr>
                </a:tc>
                <a:tc>
                  <a:txBody>
                    <a:bodyPr/>
                    <a:lstStyle/>
                    <a:p>
                      <a:pPr algn="ctr"/>
                      <a:r>
                        <a:rPr lang="pl-PL" sz="1000" baseline="0" dirty="0" smtClean="0"/>
                        <a:t>2 000 000,00</a:t>
                      </a:r>
                      <a:endParaRPr lang="pl-PL" sz="1000" baseline="0" dirty="0"/>
                    </a:p>
                  </a:txBody>
                  <a:tcPr>
                    <a:solidFill>
                      <a:srgbClr val="D8F9D3"/>
                    </a:solidFill>
                  </a:tcPr>
                </a:tc>
              </a:tr>
              <a:tr h="248011">
                <a:tc>
                  <a:txBody>
                    <a:bodyPr/>
                    <a:lstStyle/>
                    <a:p>
                      <a:pPr algn="ctr"/>
                      <a:r>
                        <a:rPr lang="pl-PL" sz="1000" baseline="0" dirty="0" smtClean="0"/>
                        <a:t>8.1.1 (3)</a:t>
                      </a:r>
                      <a:endParaRPr lang="pl-PL" sz="1000" baseline="0" dirty="0"/>
                    </a:p>
                  </a:txBody>
                  <a:tcPr>
                    <a:solidFill>
                      <a:schemeClr val="bg1"/>
                    </a:solidFill>
                  </a:tcPr>
                </a:tc>
                <a:tc>
                  <a:txBody>
                    <a:bodyPr/>
                    <a:lstStyle/>
                    <a:p>
                      <a:pPr algn="ctr"/>
                      <a:r>
                        <a:rPr lang="pl-PL" sz="1000" baseline="0" dirty="0" smtClean="0"/>
                        <a:t>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12 000 000,00</a:t>
                      </a:r>
                      <a:endParaRPr lang="pl-PL" sz="1000" baseline="0" dirty="0"/>
                    </a:p>
                  </a:txBody>
                  <a:tcPr>
                    <a:solidFill>
                      <a:schemeClr val="bg1"/>
                    </a:solidFill>
                  </a:tcPr>
                </a:tc>
              </a:tr>
              <a:tr h="248011">
                <a:tc>
                  <a:txBody>
                    <a:bodyPr/>
                    <a:lstStyle/>
                    <a:p>
                      <a:pPr algn="ctr"/>
                      <a:r>
                        <a:rPr lang="pl-PL" sz="1000" baseline="0" dirty="0" smtClean="0"/>
                        <a:t>8.1.3</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Otwarty</a:t>
                      </a:r>
                      <a:endParaRPr lang="pl-PL" sz="1000" baseline="0" dirty="0"/>
                    </a:p>
                  </a:txBody>
                  <a:tcPr anchor="ctr">
                    <a:solidFill>
                      <a:srgbClr val="D8F9D3"/>
                    </a:solidFill>
                  </a:tcPr>
                </a:tc>
                <a:tc>
                  <a:txBody>
                    <a:bodyPr/>
                    <a:lstStyle/>
                    <a:p>
                      <a:pPr algn="ctr"/>
                      <a:r>
                        <a:rPr lang="pl-PL" sz="1000" baseline="0" dirty="0" smtClean="0"/>
                        <a:t>1 656 662,00</a:t>
                      </a:r>
                      <a:endParaRPr lang="pl-PL" sz="1000" baseline="0" dirty="0"/>
                    </a:p>
                  </a:txBody>
                  <a:tcPr>
                    <a:solidFill>
                      <a:srgbClr val="D8F9D3"/>
                    </a:solidFill>
                  </a:tcPr>
                </a:tc>
              </a:tr>
              <a:tr h="248011">
                <a:tc>
                  <a:txBody>
                    <a:bodyPr/>
                    <a:lstStyle/>
                    <a:p>
                      <a:pPr algn="ctr"/>
                      <a:r>
                        <a:rPr lang="pl-PL" sz="1000" baseline="0" dirty="0" smtClean="0"/>
                        <a:t>8.2.1</a:t>
                      </a:r>
                      <a:endParaRPr lang="pl-PL" sz="1000" baseline="0" dirty="0"/>
                    </a:p>
                  </a:txBody>
                  <a:tcPr>
                    <a:solidFill>
                      <a:schemeClr val="bg1"/>
                    </a:solidFill>
                  </a:tcPr>
                </a:tc>
                <a:tc>
                  <a:txBody>
                    <a:bodyPr/>
                    <a:lstStyle/>
                    <a:p>
                      <a:pPr algn="ctr"/>
                      <a:r>
                        <a:rPr lang="pl-PL" sz="1000" baseline="0" dirty="0" smtClean="0"/>
                        <a:t>I kwartał</a:t>
                      </a:r>
                      <a:endParaRPr lang="pl-PL" sz="1000" baseline="0" dirty="0"/>
                    </a:p>
                  </a:txBody>
                  <a:tcPr anchor="ctr">
                    <a:solidFill>
                      <a:schemeClr val="bg1"/>
                    </a:solidFill>
                  </a:tcPr>
                </a:tc>
                <a:tc>
                  <a:txBody>
                    <a:bodyPr/>
                    <a:lstStyle/>
                    <a:p>
                      <a:pPr algn="ctr"/>
                      <a:r>
                        <a:rPr lang="pl-PL" sz="1000" baseline="0" dirty="0" smtClean="0"/>
                        <a:t>Otwarty</a:t>
                      </a:r>
                      <a:endParaRPr lang="pl-PL" sz="1000" baseline="0" dirty="0"/>
                    </a:p>
                  </a:txBody>
                  <a:tcPr anchor="ctr">
                    <a:solidFill>
                      <a:schemeClr val="bg1"/>
                    </a:solidFill>
                  </a:tcPr>
                </a:tc>
                <a:tc>
                  <a:txBody>
                    <a:bodyPr/>
                    <a:lstStyle/>
                    <a:p>
                      <a:pPr algn="ctr"/>
                      <a:r>
                        <a:rPr lang="pl-PL" sz="1000" baseline="0" dirty="0" smtClean="0"/>
                        <a:t>4 000 000,00</a:t>
                      </a:r>
                      <a:endParaRPr lang="pl-PL" sz="1000" baseline="0" dirty="0"/>
                    </a:p>
                  </a:txBody>
                  <a:tcPr>
                    <a:solidFill>
                      <a:schemeClr val="bg1"/>
                    </a:solidFill>
                  </a:tcPr>
                </a:tc>
              </a:tr>
              <a:tr h="248011">
                <a:tc>
                  <a:txBody>
                    <a:bodyPr/>
                    <a:lstStyle/>
                    <a:p>
                      <a:pPr algn="ctr"/>
                      <a:r>
                        <a:rPr lang="pl-PL" sz="1000" baseline="0" dirty="0" smtClean="0"/>
                        <a:t>9.1.2</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22 907 566,00</a:t>
                      </a:r>
                      <a:endParaRPr lang="pl-PL" sz="1000" baseline="0" dirty="0"/>
                    </a:p>
                  </a:txBody>
                  <a:tcPr>
                    <a:solidFill>
                      <a:srgbClr val="D8F9D3"/>
                    </a:solidFill>
                  </a:tcPr>
                </a:tc>
              </a:tr>
              <a:tr h="248011">
                <a:tc>
                  <a:txBody>
                    <a:bodyPr/>
                    <a:lstStyle/>
                    <a:p>
                      <a:pPr algn="ctr"/>
                      <a:r>
                        <a:rPr lang="pl-PL" sz="1000" baseline="0" dirty="0" smtClean="0"/>
                        <a:t>6.3</a:t>
                      </a:r>
                      <a:endParaRPr lang="pl-PL" sz="1000" baseline="0" dirty="0"/>
                    </a:p>
                  </a:txBody>
                  <a:tcPr>
                    <a:solidFill>
                      <a:schemeClr val="bg1"/>
                    </a:solidFill>
                  </a:tcPr>
                </a:tc>
                <a:tc>
                  <a:txBody>
                    <a:bodyPr/>
                    <a:lstStyle/>
                    <a:p>
                      <a:pPr algn="ctr"/>
                      <a:r>
                        <a:rPr lang="pl-PL" sz="1000" baseline="0" dirty="0" smtClean="0"/>
                        <a:t>II kwartał</a:t>
                      </a:r>
                      <a:endParaRPr lang="pl-PL" sz="1000" baseline="0" dirty="0"/>
                    </a:p>
                  </a:txBody>
                  <a:tcPr anchor="ctr">
                    <a:solidFill>
                      <a:schemeClr val="bg1"/>
                    </a:solidFill>
                  </a:tcPr>
                </a:tc>
                <a:tc>
                  <a:txBody>
                    <a:bodyPr/>
                    <a:lstStyle/>
                    <a:p>
                      <a:pPr algn="ctr"/>
                      <a:r>
                        <a:rPr lang="pl-PL" sz="1000" baseline="0" dirty="0" smtClean="0"/>
                        <a:t>Otwarty</a:t>
                      </a:r>
                      <a:endParaRPr lang="pl-PL" sz="1000" baseline="0" dirty="0"/>
                    </a:p>
                  </a:txBody>
                  <a:tcPr anchor="ctr">
                    <a:solidFill>
                      <a:schemeClr val="bg1"/>
                    </a:solidFill>
                  </a:tcPr>
                </a:tc>
                <a:tc>
                  <a:txBody>
                    <a:bodyPr/>
                    <a:lstStyle/>
                    <a:p>
                      <a:pPr algn="ctr"/>
                      <a:r>
                        <a:rPr lang="pl-PL" sz="1000" baseline="0" dirty="0" smtClean="0"/>
                        <a:t>702 961,00</a:t>
                      </a:r>
                      <a:endParaRPr lang="pl-PL" sz="1000" baseline="0" dirty="0"/>
                    </a:p>
                  </a:txBody>
                  <a:tcPr>
                    <a:solidFill>
                      <a:schemeClr val="bg1"/>
                    </a:solidFill>
                  </a:tcPr>
                </a:tc>
              </a:tr>
              <a:tr h="248011">
                <a:tc>
                  <a:txBody>
                    <a:bodyPr/>
                    <a:lstStyle/>
                    <a:p>
                      <a:pPr algn="ctr"/>
                      <a:r>
                        <a:rPr lang="pl-PL" sz="1000" baseline="0" dirty="0" smtClean="0"/>
                        <a:t>8.1.1 (1,2)</a:t>
                      </a:r>
                      <a:endParaRPr lang="pl-PL" sz="1000" baseline="0" dirty="0"/>
                    </a:p>
                  </a:txBody>
                  <a:tcPr>
                    <a:solidFill>
                      <a:srgbClr val="D8F9D3"/>
                    </a:solidFill>
                  </a:tcPr>
                </a:tc>
                <a:tc>
                  <a:txBody>
                    <a:bodyPr/>
                    <a:lstStyle/>
                    <a:p>
                      <a:pPr algn="ctr"/>
                      <a:r>
                        <a:rPr lang="pl-PL" sz="1000" baseline="0" dirty="0" smtClean="0"/>
                        <a:t>II kwartał</a:t>
                      </a:r>
                      <a:endParaRPr lang="pl-PL" sz="1000" baseline="0" dirty="0"/>
                    </a:p>
                  </a:txBody>
                  <a:tcPr anchor="ctr">
                    <a:solidFill>
                      <a:srgbClr val="D8F9D3"/>
                    </a:solidFill>
                  </a:tcPr>
                </a:tc>
                <a:tc>
                  <a:txBody>
                    <a:bodyPr/>
                    <a:lstStyle/>
                    <a:p>
                      <a:pPr algn="ctr"/>
                      <a:r>
                        <a:rPr lang="pl-PL" sz="1000" baseline="0" dirty="0" smtClean="0"/>
                        <a:t>Otwarty</a:t>
                      </a:r>
                      <a:endParaRPr lang="pl-PL" sz="1000" baseline="0" dirty="0"/>
                    </a:p>
                  </a:txBody>
                  <a:tcPr anchor="ctr">
                    <a:solidFill>
                      <a:srgbClr val="D8F9D3"/>
                    </a:solidFill>
                  </a:tcPr>
                </a:tc>
                <a:tc>
                  <a:txBody>
                    <a:bodyPr/>
                    <a:lstStyle/>
                    <a:p>
                      <a:pPr algn="ctr"/>
                      <a:r>
                        <a:rPr lang="pl-PL" sz="1000" baseline="0" smtClean="0"/>
                        <a:t>8 700 000,00</a:t>
                      </a:r>
                      <a:endParaRPr lang="pl-PL" sz="1000" baseline="0" dirty="0"/>
                    </a:p>
                  </a:txBody>
                  <a:tcPr>
                    <a:solidFill>
                      <a:srgbClr val="D8F9D3"/>
                    </a:solidFill>
                  </a:tcPr>
                </a:tc>
              </a:tr>
              <a:tr h="248011">
                <a:tc>
                  <a:txBody>
                    <a:bodyPr/>
                    <a:lstStyle/>
                    <a:p>
                      <a:pPr algn="ctr"/>
                      <a:r>
                        <a:rPr lang="pl-PL" sz="1000" baseline="0" dirty="0" smtClean="0"/>
                        <a:t>8.1.2</a:t>
                      </a:r>
                      <a:endParaRPr lang="pl-PL" sz="1000" baseline="0" dirty="0"/>
                    </a:p>
                  </a:txBody>
                  <a:tcPr>
                    <a:solidFill>
                      <a:schemeClr val="bg1"/>
                    </a:solidFill>
                  </a:tcPr>
                </a:tc>
                <a:tc>
                  <a:txBody>
                    <a:bodyPr/>
                    <a:lstStyle/>
                    <a:p>
                      <a:pPr algn="ctr"/>
                      <a:r>
                        <a:rPr lang="pl-PL" sz="1000" baseline="0" dirty="0" smtClean="0"/>
                        <a:t>II kwartał</a:t>
                      </a:r>
                      <a:endParaRPr lang="pl-PL" sz="1000" baseline="0" dirty="0"/>
                    </a:p>
                  </a:txBody>
                  <a:tcPr anchor="ctr">
                    <a:solidFill>
                      <a:schemeClr val="bg1"/>
                    </a:solidFill>
                  </a:tcPr>
                </a:tc>
                <a:tc>
                  <a:txBody>
                    <a:bodyPr/>
                    <a:lstStyle/>
                    <a:p>
                      <a:pPr algn="ctr"/>
                      <a:r>
                        <a:rPr lang="pl-PL" sz="1000" baseline="0" dirty="0" smtClean="0"/>
                        <a:t>Otwarty</a:t>
                      </a:r>
                      <a:endParaRPr lang="pl-PL" sz="1000" baseline="0" dirty="0"/>
                    </a:p>
                  </a:txBody>
                  <a:tcPr anchor="ctr">
                    <a:solidFill>
                      <a:schemeClr val="bg1"/>
                    </a:solidFill>
                  </a:tcPr>
                </a:tc>
                <a:tc>
                  <a:txBody>
                    <a:bodyPr/>
                    <a:lstStyle/>
                    <a:p>
                      <a:pPr algn="ctr"/>
                      <a:r>
                        <a:rPr lang="pl-PL" sz="1000" baseline="0" smtClean="0"/>
                        <a:t>24 </a:t>
                      </a:r>
                      <a:r>
                        <a:rPr lang="pl-PL" sz="1000" baseline="0" dirty="0" smtClean="0"/>
                        <a:t>262 144,00</a:t>
                      </a:r>
                      <a:endParaRPr lang="pl-PL" sz="1000" baseline="0" dirty="0"/>
                    </a:p>
                  </a:txBody>
                  <a:tcPr>
                    <a:solidFill>
                      <a:schemeClr val="bg1"/>
                    </a:solidFill>
                  </a:tcPr>
                </a:tc>
              </a:tr>
              <a:tr h="248011">
                <a:tc>
                  <a:txBody>
                    <a:bodyPr/>
                    <a:lstStyle/>
                    <a:p>
                      <a:pPr algn="ctr"/>
                      <a:r>
                        <a:rPr lang="pl-PL" sz="1000" baseline="0" dirty="0" smtClean="0"/>
                        <a:t>9.1.1</a:t>
                      </a:r>
                      <a:endParaRPr lang="pl-PL" sz="1000" baseline="0" dirty="0"/>
                    </a:p>
                  </a:txBody>
                  <a:tcPr>
                    <a:solidFill>
                      <a:srgbClr val="D8F9D3"/>
                    </a:solidFill>
                  </a:tcPr>
                </a:tc>
                <a:tc>
                  <a:txBody>
                    <a:bodyPr/>
                    <a:lstStyle/>
                    <a:p>
                      <a:pPr algn="ctr"/>
                      <a:r>
                        <a:rPr lang="pl-PL" sz="1000" baseline="0" dirty="0" smtClean="0"/>
                        <a:t>II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6 262 149,00</a:t>
                      </a:r>
                      <a:endParaRPr lang="pl-PL" sz="1000" baseline="0" dirty="0"/>
                    </a:p>
                  </a:txBody>
                  <a:tcPr>
                    <a:solidFill>
                      <a:srgbClr val="D8F9D3"/>
                    </a:solidFill>
                  </a:tcPr>
                </a:tc>
              </a:tr>
              <a:tr h="248011">
                <a:tc>
                  <a:txBody>
                    <a:bodyPr/>
                    <a:lstStyle/>
                    <a:p>
                      <a:pPr algn="ctr"/>
                      <a:r>
                        <a:rPr lang="pl-PL" sz="1000" baseline="0" dirty="0" smtClean="0"/>
                        <a:t>9.2</a:t>
                      </a:r>
                      <a:endParaRPr lang="pl-PL" sz="1000" baseline="0" dirty="0"/>
                    </a:p>
                  </a:txBody>
                  <a:tcPr>
                    <a:solidFill>
                      <a:schemeClr val="bg1"/>
                    </a:solidFill>
                  </a:tcPr>
                </a:tc>
                <a:tc>
                  <a:txBody>
                    <a:bodyPr/>
                    <a:lstStyle/>
                    <a:p>
                      <a:pPr algn="ctr"/>
                      <a:r>
                        <a:rPr lang="pl-PL" sz="1000" baseline="0" dirty="0" smtClean="0"/>
                        <a:t>II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15 000 000,00</a:t>
                      </a:r>
                      <a:endParaRPr lang="pl-PL" sz="1000" baseline="0" dirty="0"/>
                    </a:p>
                  </a:txBody>
                  <a:tcPr>
                    <a:solidFill>
                      <a:schemeClr val="bg1"/>
                    </a:solidFill>
                  </a:tcPr>
                </a:tc>
              </a:tr>
              <a:tr h="248011">
                <a:tc>
                  <a:txBody>
                    <a:bodyPr/>
                    <a:lstStyle/>
                    <a:p>
                      <a:pPr algn="ctr"/>
                      <a:r>
                        <a:rPr lang="pl-PL" sz="1000" baseline="0" dirty="0" smtClean="0"/>
                        <a:t>9.3</a:t>
                      </a:r>
                      <a:endParaRPr lang="pl-PL" sz="1000" baseline="0" dirty="0"/>
                    </a:p>
                  </a:txBody>
                  <a:tcPr>
                    <a:solidFill>
                      <a:srgbClr val="D8F9D3"/>
                    </a:solidFill>
                  </a:tcPr>
                </a:tc>
                <a:tc>
                  <a:txBody>
                    <a:bodyPr/>
                    <a:lstStyle/>
                    <a:p>
                      <a:pPr algn="ctr"/>
                      <a:r>
                        <a:rPr lang="pl-PL" sz="1000" baseline="0" dirty="0" smtClean="0"/>
                        <a:t>II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8 000 000,00</a:t>
                      </a:r>
                      <a:endParaRPr lang="pl-PL" sz="1000" baseline="0" dirty="0"/>
                    </a:p>
                  </a:txBody>
                  <a:tcPr>
                    <a:solidFill>
                      <a:srgbClr val="D8F9D3"/>
                    </a:solidFill>
                  </a:tcPr>
                </a:tc>
              </a:tr>
              <a:tr h="248011">
                <a:tc>
                  <a:txBody>
                    <a:bodyPr/>
                    <a:lstStyle/>
                    <a:p>
                      <a:pPr algn="ctr"/>
                      <a:r>
                        <a:rPr lang="pl-PL" sz="1000" baseline="0" dirty="0" smtClean="0"/>
                        <a:t>VII innowacyjne</a:t>
                      </a:r>
                      <a:endParaRPr lang="pl-PL" sz="1000" baseline="0" dirty="0"/>
                    </a:p>
                  </a:txBody>
                  <a:tcPr>
                    <a:solidFill>
                      <a:schemeClr val="bg1"/>
                    </a:solidFill>
                  </a:tcPr>
                </a:tc>
                <a:tc>
                  <a:txBody>
                    <a:bodyPr/>
                    <a:lstStyle/>
                    <a:p>
                      <a:pPr algn="ctr"/>
                      <a:r>
                        <a:rPr lang="pl-PL" sz="1000" baseline="0" dirty="0" smtClean="0"/>
                        <a:t>II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13 942 747,00</a:t>
                      </a:r>
                      <a:endParaRPr lang="pl-PL" sz="1000" baseline="0" dirty="0"/>
                    </a:p>
                  </a:txBody>
                  <a:tcPr>
                    <a:solidFill>
                      <a:schemeClr val="bg1"/>
                    </a:solidFill>
                  </a:tcPr>
                </a:tc>
              </a:tr>
              <a:tr h="248011">
                <a:tc>
                  <a:txBody>
                    <a:bodyPr/>
                    <a:lstStyle/>
                    <a:p>
                      <a:pPr algn="ctr"/>
                      <a:r>
                        <a:rPr lang="pl-PL" sz="1000" baseline="0" dirty="0" smtClean="0"/>
                        <a:t>VIII innowacyjne</a:t>
                      </a:r>
                      <a:endParaRPr lang="pl-PL" sz="1000" baseline="0" dirty="0"/>
                    </a:p>
                  </a:txBody>
                  <a:tcPr>
                    <a:solidFill>
                      <a:srgbClr val="D8F9D3"/>
                    </a:solidFill>
                  </a:tcPr>
                </a:tc>
                <a:tc>
                  <a:txBody>
                    <a:bodyPr/>
                    <a:lstStyle/>
                    <a:p>
                      <a:pPr algn="ctr"/>
                      <a:r>
                        <a:rPr lang="pl-PL" sz="1000" baseline="0" dirty="0" smtClean="0"/>
                        <a:t>II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14 262 144,00</a:t>
                      </a:r>
                      <a:endParaRPr lang="pl-PL" sz="1000" baseline="0" dirty="0"/>
                    </a:p>
                  </a:txBody>
                  <a:tcPr>
                    <a:solidFill>
                      <a:srgbClr val="D8F9D3"/>
                    </a:solidFill>
                  </a:tcPr>
                </a:tc>
              </a:tr>
              <a:tr h="248011">
                <a:tc>
                  <a:txBody>
                    <a:bodyPr/>
                    <a:lstStyle/>
                    <a:p>
                      <a:pPr algn="ctr"/>
                      <a:r>
                        <a:rPr lang="pl-PL" sz="1000" baseline="0" dirty="0" smtClean="0"/>
                        <a:t>9.4</a:t>
                      </a:r>
                      <a:endParaRPr lang="pl-PL" sz="1000" baseline="0" dirty="0"/>
                    </a:p>
                  </a:txBody>
                  <a:tcPr>
                    <a:solidFill>
                      <a:schemeClr val="bg1"/>
                    </a:solidFill>
                  </a:tcPr>
                </a:tc>
                <a:tc>
                  <a:txBody>
                    <a:bodyPr/>
                    <a:lstStyle/>
                    <a:p>
                      <a:pPr algn="ctr"/>
                      <a:r>
                        <a:rPr lang="pl-PL" sz="1000" baseline="0" dirty="0" smtClean="0"/>
                        <a:t>III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3 500 000,00</a:t>
                      </a:r>
                      <a:endParaRPr lang="pl-PL" sz="1000" baseline="0" dirty="0"/>
                    </a:p>
                  </a:txBody>
                  <a:tcPr>
                    <a:solidFill>
                      <a:schemeClr val="bg1"/>
                    </a:solidFill>
                  </a:tcPr>
                </a:tc>
              </a:tr>
              <a:tr h="248011">
                <a:tc>
                  <a:txBody>
                    <a:bodyPr/>
                    <a:lstStyle/>
                    <a:p>
                      <a:pPr algn="ctr"/>
                      <a:r>
                        <a:rPr lang="pl-PL" sz="1000" baseline="0" dirty="0" smtClean="0"/>
                        <a:t>9.5</a:t>
                      </a:r>
                      <a:endParaRPr lang="pl-PL" sz="1000" baseline="0" dirty="0"/>
                    </a:p>
                  </a:txBody>
                  <a:tcPr>
                    <a:solidFill>
                      <a:srgbClr val="D8F9D3"/>
                    </a:solidFill>
                  </a:tcPr>
                </a:tc>
                <a:tc>
                  <a:txBody>
                    <a:bodyPr/>
                    <a:lstStyle/>
                    <a:p>
                      <a:pPr algn="ctr"/>
                      <a:r>
                        <a:rPr lang="pl-PL" sz="1000" baseline="0" dirty="0" smtClean="0"/>
                        <a:t>III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2 000 000,00</a:t>
                      </a:r>
                      <a:endParaRPr lang="pl-PL" sz="1000" baseline="0" dirty="0"/>
                    </a:p>
                  </a:txBody>
                  <a:tcPr>
                    <a:solidFill>
                      <a:srgbClr val="D8F9D3"/>
                    </a:solidFill>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1"/>
          <p:cNvSpPr txBox="1">
            <a:spLocks noChangeArrowheads="1"/>
          </p:cNvSpPr>
          <p:nvPr/>
        </p:nvSpPr>
        <p:spPr bwMode="auto">
          <a:xfrm>
            <a:off x="1285875" y="5857875"/>
            <a:ext cx="6697663" cy="642938"/>
          </a:xfrm>
          <a:prstGeom prst="rect">
            <a:avLst/>
          </a:prstGeom>
          <a:noFill/>
          <a:ln w="9360">
            <a:solidFill>
              <a:srgbClr val="C3CBEB"/>
            </a:solidFill>
            <a:miter lim="800000"/>
            <a:headEnd/>
            <a:tailEnd/>
          </a:ln>
        </p:spPr>
        <p:txBody>
          <a:bodyPr lIns="90000" tIns="46800" rIns="90000" bIns="46800" anchor="ctr"/>
          <a:lstStyle/>
          <a:p>
            <a:pPr marL="169863" indent="-169863" algn="ctr">
              <a:buClr>
                <a:srgbClr val="333399"/>
              </a:buClr>
              <a:buFont typeface="Arial" charset="0"/>
              <a:buNone/>
              <a:tabLst>
                <a:tab pos="169863" algn="l"/>
                <a:tab pos="895350" algn="l"/>
                <a:tab pos="1809750" algn="l"/>
                <a:tab pos="2724150" algn="l"/>
                <a:tab pos="3638550" algn="l"/>
                <a:tab pos="4552950" algn="l"/>
                <a:tab pos="5467350" algn="l"/>
                <a:tab pos="6381750" algn="l"/>
                <a:tab pos="7296150" algn="l"/>
                <a:tab pos="8210550" algn="l"/>
                <a:tab pos="9124950" algn="l"/>
                <a:tab pos="10039350" algn="l"/>
                <a:tab pos="10317163" algn="l"/>
                <a:tab pos="10766425" algn="l"/>
                <a:tab pos="10769600" algn="l"/>
                <a:tab pos="10772775" algn="l"/>
                <a:tab pos="10775950" algn="l"/>
                <a:tab pos="10779125" algn="l"/>
              </a:tabLst>
            </a:pPr>
            <a:r>
              <a:rPr lang="en-GB" sz="1600" b="1"/>
              <a:t>Punkt</a:t>
            </a:r>
            <a:r>
              <a:rPr lang="pl-PL" sz="1600" b="1"/>
              <a:t> </a:t>
            </a:r>
            <a:r>
              <a:rPr lang="en-GB" sz="1600" b="1"/>
              <a:t> Konsultacyjny EFS</a:t>
            </a:r>
            <a:r>
              <a:rPr lang="en-GB" sz="1600"/>
              <a:t> działa w godzinach: </a:t>
            </a:r>
            <a:br>
              <a:rPr lang="en-GB" sz="1600"/>
            </a:br>
            <a:r>
              <a:rPr lang="en-GB" sz="1600"/>
              <a:t>9.00 – 15.00 od poniedziałku do piątku</a:t>
            </a:r>
            <a:r>
              <a:rPr lang="en-GB" sz="1400"/>
              <a:t>	</a:t>
            </a:r>
          </a:p>
        </p:txBody>
      </p:sp>
      <p:sp>
        <p:nvSpPr>
          <p:cNvPr id="66563" name="Text Box 2"/>
          <p:cNvSpPr txBox="1">
            <a:spLocks noChangeArrowheads="1"/>
          </p:cNvSpPr>
          <p:nvPr/>
        </p:nvSpPr>
        <p:spPr bwMode="auto">
          <a:xfrm>
            <a:off x="1079500" y="1071563"/>
            <a:ext cx="7021513" cy="4643437"/>
          </a:xfrm>
          <a:prstGeom prst="rect">
            <a:avLst/>
          </a:prstGeom>
          <a:noFill/>
          <a:ln w="9360">
            <a:noFill/>
            <a:miter lim="800000"/>
            <a:headEnd/>
            <a:tailEnd/>
          </a:ln>
        </p:spPr>
        <p:txBody>
          <a:bodyPr lIns="90000" tIns="46800" rIns="90000" bIns="46800" anchor="ctr"/>
          <a:lstStyle/>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b="1" u="sng"/>
              <a:t>Dodatkowych informacji udziela</a:t>
            </a:r>
            <a:r>
              <a:rPr lang="pl-PL" b="1" u="sng"/>
              <a:t>ją</a:t>
            </a:r>
            <a:r>
              <a:rPr lang="en-GB" b="1" u="sng"/>
              <a:t>:</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a:t> </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b="1">
                <a:solidFill>
                  <a:srgbClr val="FF0000"/>
                </a:solidFill>
              </a:rPr>
              <a:t>Punkt Konsultacyjny EFS</a:t>
            </a:r>
            <a:endParaRPr lang="en-GB"/>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Wojewódzki Urz</a:t>
            </a:r>
            <a:r>
              <a:rPr lang="pl-PL" sz="1600"/>
              <a:t>ą</a:t>
            </a:r>
            <a:r>
              <a:rPr lang="en-GB" sz="1600"/>
              <a:t>d Pracy w Szczecinie</a:t>
            </a:r>
            <a:br>
              <a:rPr lang="en-GB" sz="1600"/>
            </a:br>
            <a:r>
              <a:rPr lang="en-GB" sz="1600"/>
              <a:t>ul. </a:t>
            </a:r>
            <a:r>
              <a:rPr lang="pl-PL" sz="1600"/>
              <a:t>A. </a:t>
            </a:r>
            <a:r>
              <a:rPr lang="en-GB" sz="1600"/>
              <a:t>Mickiewicza 41</a:t>
            </a:r>
            <a:endParaRPr lang="pl-PL" sz="1600"/>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tel. 091 42 56 163/164</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 e-mail: </a:t>
            </a:r>
            <a:r>
              <a:rPr lang="en-GB" sz="1600" b="1" i="1">
                <a:hlinkClick r:id="rId3"/>
              </a:rPr>
              <a:t>pokl@wup.pl</a:t>
            </a:r>
            <a:endParaRPr lang="pl-PL" sz="1600" b="1" i="1">
              <a:hlinkClick r:id="rId3"/>
            </a:endParaRP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300">
              <a:solidFill>
                <a:srgbClr val="301800"/>
              </a:solidFill>
              <a:hlinkClick r:id="rId3"/>
            </a:endParaRP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pl-PL" sz="1400" b="1">
                <a:solidFill>
                  <a:srgbClr val="301800"/>
                </a:solidFill>
                <a:hlinkClick r:id="rId3"/>
              </a:rPr>
              <a:t>www.pokl.wup.pl</a:t>
            </a:r>
            <a:endParaRPr lang="en-GB" sz="1400" b="1">
              <a:solidFill>
                <a:srgbClr val="301800"/>
              </a:solidFill>
              <a:hlinkClick r:id="rId3"/>
            </a:endParaRP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pl-PL"/>
              <a:t>o</a:t>
            </a:r>
            <a:r>
              <a:rPr lang="en-GB"/>
              <a:t>raz </a:t>
            </a:r>
            <a:endParaRPr lang="pl-PL"/>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b="1">
                <a:solidFill>
                  <a:srgbClr val="FF0000"/>
                </a:solidFill>
              </a:rPr>
              <a:t>Punkt Konsultacyjny EFS </a:t>
            </a:r>
            <a:r>
              <a:rPr lang="en-GB">
                <a:solidFill>
                  <a:srgbClr val="FF0000"/>
                </a:solidFill>
              </a:rPr>
              <a:t> </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pl-PL" sz="1600"/>
              <a:t>Wojewódzki Urząd Pracy - f</a:t>
            </a:r>
            <a:r>
              <a:rPr lang="en-GB" sz="1600"/>
              <a:t>ili</a:t>
            </a:r>
            <a:r>
              <a:rPr lang="pl-PL" sz="1600"/>
              <a:t>a Koszalin</a:t>
            </a:r>
            <a:r>
              <a:rPr lang="en-GB" sz="1600"/>
              <a:t> </a:t>
            </a:r>
            <a:br>
              <a:rPr lang="en-GB" sz="1600"/>
            </a:br>
            <a:r>
              <a:rPr lang="en-GB" sz="1600"/>
              <a:t>ul. Słowiańska 15a</a:t>
            </a:r>
            <a:endParaRPr lang="pl-PL" sz="1600"/>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tel. 94 344 50 25/26 </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e-mail: </a:t>
            </a:r>
            <a:r>
              <a:rPr lang="en-GB" sz="1600" b="1" i="1">
                <a:hlinkClick r:id="rId4"/>
              </a:rPr>
              <a:t>poklkoszalin@wup.pl</a:t>
            </a:r>
            <a:endParaRPr lang="pl-PL" sz="1600" b="1" i="1">
              <a:hlinkClick r:id="rId4"/>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200">
              <a:hlinkClick r:id="rId3"/>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pl-PL" sz="1400" b="1" u="sng">
                <a:hlinkClick r:id="rId3"/>
              </a:rPr>
              <a:t>www.pokl.wup.pl</a:t>
            </a: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1400" b="1" u="sng">
              <a:hlinkClick r:id="rId3"/>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1400" b="1" u="sng">
              <a:hlinkClick r:id="rId3"/>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1400" b="1">
              <a:hlinkClick r:id="rId3"/>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1400" b="1" u="sng">
              <a:hlinkClick r:id="rId3"/>
            </a:endParaRP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GB" b="1" i="1">
              <a:hlinkClick r:id="rId4"/>
            </a:endParaRPr>
          </a:p>
          <a:p>
            <a:pPr marL="333375" indent="-333375" algn="ctr">
              <a:buClr>
                <a:srgbClr val="0099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GB" b="1" i="1">
              <a:solidFill>
                <a:srgbClr val="009999"/>
              </a:solidFill>
            </a:endParaRPr>
          </a:p>
        </p:txBody>
      </p:sp>
      <p:sp>
        <p:nvSpPr>
          <p:cNvPr id="4" name="pole tekstowe 3"/>
          <p:cNvSpPr txBox="1"/>
          <p:nvPr/>
        </p:nvSpPr>
        <p:spPr>
          <a:xfrm>
            <a:off x="3143250" y="5500688"/>
            <a:ext cx="2928938" cy="307975"/>
          </a:xfrm>
          <a:prstGeom prst="rect">
            <a:avLst/>
          </a:prstGeom>
          <a:noFill/>
        </p:spPr>
        <p:txBody>
          <a:bodyPr>
            <a:spAutoFit/>
          </a:bodyPr>
          <a:lstStyle/>
          <a:p>
            <a:pPr algn="ctr">
              <a:defRPr/>
            </a:pPr>
            <a:r>
              <a:rPr lang="pl-PL" sz="1400" b="1" dirty="0">
                <a:solidFill>
                  <a:schemeClr val="accent1">
                    <a:lumMod val="50000"/>
                  </a:schemeClr>
                </a:solidFill>
              </a:rPr>
              <a:t>SKYPE: WUP_SZCZECIN</a:t>
            </a:r>
          </a:p>
        </p:txBody>
      </p:sp>
    </p:spTree>
  </p:cSld>
  <p:clrMapOvr>
    <a:masterClrMapping/>
  </p:clrMapOvr>
  <p:transition>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Prostokąt 1"/>
          <p:cNvSpPr>
            <a:spLocks noChangeArrowheads="1"/>
          </p:cNvSpPr>
          <p:nvPr/>
        </p:nvSpPr>
        <p:spPr bwMode="auto">
          <a:xfrm>
            <a:off x="500063" y="1071563"/>
            <a:ext cx="7786687" cy="7864475"/>
          </a:xfrm>
          <a:prstGeom prst="rect">
            <a:avLst/>
          </a:prstGeom>
          <a:noFill/>
          <a:ln w="9525">
            <a:noFill/>
            <a:miter lim="800000"/>
            <a:headEnd/>
            <a:tailEnd/>
          </a:ln>
        </p:spPr>
        <p:txBody>
          <a:bodyPr>
            <a:spAutoFit/>
          </a:bodyPr>
          <a:lstStyle/>
          <a:p>
            <a:pPr algn="ctr">
              <a:defRPr/>
            </a:pPr>
            <a:endParaRPr lang="pl-PL" sz="2400" dirty="0"/>
          </a:p>
          <a:p>
            <a:pPr algn="ctr">
              <a:defRPr/>
            </a:pPr>
            <a:r>
              <a:rPr lang="pl-PL" sz="2000" b="1" dirty="0"/>
              <a:t>Instytucje, które pomogą Państwu przygotować projekt:</a:t>
            </a:r>
          </a:p>
          <a:p>
            <a:pPr algn="ctr">
              <a:defRPr/>
            </a:pPr>
            <a:endParaRPr lang="pl-PL" sz="1600" b="1" dirty="0">
              <a:solidFill>
                <a:srgbClr val="FF0000"/>
              </a:solidFill>
            </a:endParaRPr>
          </a:p>
          <a:p>
            <a:pPr algn="ctr">
              <a:defRPr/>
            </a:pPr>
            <a:r>
              <a:rPr lang="pl-PL" sz="1600" b="1" dirty="0">
                <a:solidFill>
                  <a:srgbClr val="FF0000"/>
                </a:solidFill>
              </a:rPr>
              <a:t>Regionalny Ośrodek EFS w Szczecinie</a:t>
            </a:r>
          </a:p>
          <a:p>
            <a:pPr algn="ctr">
              <a:defRPr/>
            </a:pPr>
            <a:r>
              <a:rPr lang="pl-PL" sz="1600" i="1" dirty="0"/>
              <a:t>Zachodniopomorska Agencja Rozwoju Regionalnego</a:t>
            </a:r>
          </a:p>
          <a:p>
            <a:pPr algn="ctr">
              <a:defRPr/>
            </a:pPr>
            <a:r>
              <a:rPr lang="pl-PL" sz="1600" dirty="0"/>
              <a:t>ul. </a:t>
            </a:r>
            <a:r>
              <a:rPr lang="pl-PL" sz="1600" dirty="0" err="1"/>
              <a:t>Stoisława</a:t>
            </a:r>
            <a:r>
              <a:rPr lang="pl-PL" sz="1600" dirty="0"/>
              <a:t> 2</a:t>
            </a:r>
          </a:p>
          <a:p>
            <a:pPr algn="ctr">
              <a:defRPr/>
            </a:pPr>
            <a:r>
              <a:rPr lang="pl-PL" sz="1600" dirty="0"/>
              <a:t>70-223 Szczecin</a:t>
            </a:r>
          </a:p>
          <a:p>
            <a:pPr algn="ctr">
              <a:defRPr/>
            </a:pPr>
            <a:r>
              <a:rPr lang="pl-PL" sz="1600" dirty="0"/>
              <a:t>tel. 091 432 93 13</a:t>
            </a:r>
          </a:p>
          <a:p>
            <a:pPr algn="ctr">
              <a:defRPr/>
            </a:pPr>
            <a:r>
              <a:rPr lang="pl-PL" sz="1600" dirty="0"/>
              <a:t>e-mail: </a:t>
            </a:r>
            <a:r>
              <a:rPr lang="pl-PL" sz="1600" dirty="0" err="1">
                <a:hlinkClick r:id="rId3"/>
              </a:rPr>
              <a:t>info_szczecin@roefs.pl</a:t>
            </a:r>
            <a:endParaRPr lang="pl-PL" sz="1600" dirty="0"/>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pPr>
            <a:endParaRPr lang="pl-PL" sz="500" b="1" dirty="0">
              <a:solidFill>
                <a:srgbClr val="301800"/>
              </a:solidFill>
              <a:hlinkClick r:id="rId4"/>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pPr>
            <a:r>
              <a:rPr lang="pl-PL" sz="1400" b="1" dirty="0" err="1">
                <a:solidFill>
                  <a:srgbClr val="301800"/>
                </a:solidFill>
                <a:hlinkClick r:id="rId4"/>
              </a:rPr>
              <a:t>www.szczecin.roefs.pl</a:t>
            </a:r>
            <a:endParaRPr lang="pl-PL" sz="1400" b="1" dirty="0">
              <a:solidFill>
                <a:srgbClr val="301800"/>
              </a:solidFill>
              <a:hlinkClick r:id="rId4"/>
            </a:endParaRPr>
          </a:p>
          <a:p>
            <a:pPr algn="ctr">
              <a:defRPr/>
            </a:pPr>
            <a:endParaRPr lang="pl-PL" sz="1600" dirty="0"/>
          </a:p>
          <a:p>
            <a:pPr algn="ctr">
              <a:defRPr/>
            </a:pPr>
            <a:r>
              <a:rPr lang="pl-PL" sz="1600" dirty="0"/>
              <a:t>oraz </a:t>
            </a:r>
          </a:p>
          <a:p>
            <a:pPr algn="ctr">
              <a:defRPr/>
            </a:pPr>
            <a:endParaRPr lang="pl-PL" sz="1600" dirty="0"/>
          </a:p>
          <a:p>
            <a:pPr algn="ctr">
              <a:defRPr/>
            </a:pPr>
            <a:r>
              <a:rPr lang="pl-PL" sz="1600" b="1" dirty="0">
                <a:solidFill>
                  <a:srgbClr val="FF0000"/>
                </a:solidFill>
              </a:rPr>
              <a:t>Regionalny Ośrodek EFS w Koszalinie</a:t>
            </a:r>
          </a:p>
          <a:p>
            <a:pPr algn="ctr">
              <a:defRPr/>
            </a:pPr>
            <a:r>
              <a:rPr lang="pl-PL" sz="1600" i="1" dirty="0"/>
              <a:t>Koszalińska Agencja Rozwoju Regionalnego S.A </a:t>
            </a:r>
          </a:p>
          <a:p>
            <a:pPr algn="ctr">
              <a:defRPr/>
            </a:pPr>
            <a:r>
              <a:rPr lang="pl-PL" sz="1600" dirty="0"/>
              <a:t>ul. Przemysłowa 8</a:t>
            </a:r>
          </a:p>
          <a:p>
            <a:pPr algn="ctr">
              <a:defRPr/>
            </a:pPr>
            <a:r>
              <a:rPr lang="pl-PL" sz="1600" dirty="0"/>
              <a:t>75-216 Koszalin</a:t>
            </a:r>
          </a:p>
          <a:p>
            <a:pPr algn="ctr">
              <a:defRPr/>
            </a:pPr>
            <a:r>
              <a:rPr lang="pl-PL" sz="1600" dirty="0"/>
              <a:t>tel. 094 343 26 33</a:t>
            </a:r>
          </a:p>
          <a:p>
            <a:pPr algn="ctr">
              <a:defRPr/>
            </a:pPr>
            <a:r>
              <a:rPr lang="pl-PL" sz="1600" dirty="0"/>
              <a:t>e-mail: </a:t>
            </a:r>
            <a:r>
              <a:rPr lang="pl-PL" sz="1600" dirty="0" err="1">
                <a:hlinkClick r:id="rId5"/>
              </a:rPr>
              <a:t>info_koszalin@roefs.pl</a:t>
            </a:r>
            <a:endParaRPr lang="pl-PL" sz="1600" dirty="0"/>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pPr>
            <a:endParaRPr lang="pl-PL" sz="500" b="1" dirty="0">
              <a:solidFill>
                <a:srgbClr val="301800"/>
              </a:solidFill>
              <a:hlinkClick r:id="rId4"/>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pPr>
            <a:r>
              <a:rPr lang="pl-PL" sz="1400" b="1" dirty="0" err="1">
                <a:solidFill>
                  <a:srgbClr val="301800"/>
                </a:solidFill>
                <a:hlinkClick r:id="rId4"/>
              </a:rPr>
              <a:t>www.koszalin.roefs.pl</a:t>
            </a:r>
            <a:endParaRPr lang="pl-PL" sz="1400" b="1" dirty="0">
              <a:solidFill>
                <a:srgbClr val="301800"/>
              </a:solidFill>
              <a:hlinkClick r:id="rId4"/>
            </a:endParaRPr>
          </a:p>
          <a:p>
            <a:pPr algn="ctr">
              <a:defRPr/>
            </a:pPr>
            <a:endParaRPr lang="pl-PL" sz="1600" dirty="0"/>
          </a:p>
          <a:p>
            <a:pPr>
              <a:defRPr/>
            </a:pPr>
            <a:endParaRPr lang="pl-PL" sz="1600" dirty="0"/>
          </a:p>
          <a:p>
            <a:pPr>
              <a:defRPr/>
            </a:pPr>
            <a:endParaRPr lang="pl-PL" dirty="0"/>
          </a:p>
          <a:p>
            <a:pPr>
              <a:defRPr/>
            </a:pPr>
            <a:endParaRPr lang="pl-PL" dirty="0"/>
          </a:p>
          <a:p>
            <a:pPr>
              <a:defRPr/>
            </a:pPr>
            <a:endParaRPr lang="pl-PL" dirty="0"/>
          </a:p>
          <a:p>
            <a:pPr>
              <a:defRPr/>
            </a:pPr>
            <a:endParaRPr lang="pl-PL" dirty="0"/>
          </a:p>
          <a:p>
            <a:pPr>
              <a:defRPr/>
            </a:pPr>
            <a:endParaRPr lang="pl-PL" dirty="0"/>
          </a:p>
          <a:p>
            <a:pPr>
              <a:defRPr/>
            </a:pPr>
            <a:endParaRPr lang="pl-PL" dirty="0"/>
          </a:p>
          <a:p>
            <a:pPr>
              <a:defRPr/>
            </a:pPr>
            <a:r>
              <a:rPr lang="pl-PL" dirty="0"/>
              <a:t> </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pole tekstowe 4"/>
          <p:cNvSpPr txBox="1">
            <a:spLocks noChangeArrowheads="1"/>
          </p:cNvSpPr>
          <p:nvPr/>
        </p:nvSpPr>
        <p:spPr bwMode="auto">
          <a:xfrm>
            <a:off x="214313" y="5857875"/>
            <a:ext cx="8715375" cy="523875"/>
          </a:xfrm>
          <a:prstGeom prst="rect">
            <a:avLst/>
          </a:prstGeom>
          <a:noFill/>
          <a:ln w="9525">
            <a:noFill/>
            <a:miter lim="800000"/>
            <a:headEnd/>
            <a:tailEnd/>
          </a:ln>
        </p:spPr>
        <p:txBody>
          <a:bodyPr>
            <a:spAutoFit/>
          </a:bodyPr>
          <a:lstStyle/>
          <a:p>
            <a:pPr algn="ctr"/>
            <a:r>
              <a:rPr lang="pl-PL" sz="1400"/>
              <a:t>Spotkanie współfinansowane ze środków Unii Europejskiej – Europejskiego Funduszu Społecznego            w ramach Pomocy Technicznej Programu Operacyjnego Kapitał Ludzki</a:t>
            </a:r>
          </a:p>
        </p:txBody>
      </p:sp>
      <p:sp>
        <p:nvSpPr>
          <p:cNvPr id="68611" name="pole tekstowe 5"/>
          <p:cNvSpPr txBox="1">
            <a:spLocks noChangeArrowheads="1"/>
          </p:cNvSpPr>
          <p:nvPr/>
        </p:nvSpPr>
        <p:spPr bwMode="auto">
          <a:xfrm>
            <a:off x="2143125" y="2714625"/>
            <a:ext cx="4786313" cy="646113"/>
          </a:xfrm>
          <a:prstGeom prst="rect">
            <a:avLst/>
          </a:prstGeom>
          <a:noFill/>
          <a:ln w="9525">
            <a:noFill/>
            <a:miter lim="800000"/>
            <a:headEnd/>
            <a:tailEnd/>
          </a:ln>
        </p:spPr>
        <p:txBody>
          <a:bodyPr>
            <a:spAutoFit/>
          </a:bodyPr>
          <a:lstStyle/>
          <a:p>
            <a:pPr algn="ctr"/>
            <a:r>
              <a:rPr lang="pl-PL" sz="3600"/>
              <a:t>Dziękujemy za uwagę!</a:t>
            </a:r>
          </a:p>
        </p:txBody>
      </p:sp>
    </p:spTree>
  </p:cSld>
  <p:clrMapOvr>
    <a:masterClrMapping/>
  </p:clrMapOvr>
  <p:transition>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001419"/>
          </a:xfrm>
        </p:spPr>
        <p:txBody>
          <a:bodyPr/>
          <a:lstStyle/>
          <a:p>
            <a:pPr algn="just">
              <a:buNone/>
            </a:pPr>
            <a:r>
              <a:rPr lang="pl-PL" sz="1400" b="1" dirty="0" smtClean="0">
                <a:solidFill>
                  <a:srgbClr val="FF0000"/>
                </a:solidFill>
                <a:latin typeface="+mj-lt"/>
              </a:rPr>
              <a:t>Dopuszczalne typy projektów c.d.</a:t>
            </a:r>
          </a:p>
          <a:p>
            <a:pPr algn="just"/>
            <a:endParaRPr lang="pl-PL" sz="1400" b="1" dirty="0" smtClean="0"/>
          </a:p>
          <a:p>
            <a:pPr marL="182563" indent="-182563" algn="just">
              <a:buFontTx/>
              <a:buChar char="-"/>
            </a:pPr>
            <a:r>
              <a:rPr lang="pl-PL" sz="1400" dirty="0" smtClean="0">
                <a:latin typeface="+mj-lt"/>
              </a:rPr>
              <a:t>staże i praktyki zawodowe przygotowujące do podjęcia pracy w nowym zawodzie;</a:t>
            </a:r>
          </a:p>
          <a:p>
            <a:pPr marL="182563" indent="-182563" algn="just">
              <a:buFontTx/>
              <a:buChar char="-"/>
            </a:pPr>
            <a:r>
              <a:rPr lang="pl-PL" sz="1400" dirty="0" smtClean="0">
                <a:latin typeface="+mj-lt"/>
              </a:rPr>
              <a:t>subsydiowanie zatrudnienia uczestnika projektu u nowego pracodawcy;</a:t>
            </a:r>
          </a:p>
          <a:p>
            <a:pPr marL="182563" indent="-182563" algn="just">
              <a:buFontTx/>
              <a:buChar char="-"/>
            </a:pPr>
            <a:r>
              <a:rPr lang="pl-PL" sz="1400" dirty="0" smtClean="0">
                <a:latin typeface="+mj-lt"/>
              </a:rPr>
              <a:t>wsparcie dla osób zamierzających podjąć działalność gospodarczą poprzez zastosowanie </a:t>
            </a:r>
            <a:br>
              <a:rPr lang="pl-PL" sz="1400" dirty="0" smtClean="0">
                <a:latin typeface="+mj-lt"/>
              </a:rPr>
            </a:br>
            <a:r>
              <a:rPr lang="pl-PL" sz="1400" dirty="0" smtClean="0">
                <a:latin typeface="+mj-lt"/>
              </a:rPr>
              <a:t>co najmniej jednego z następujących instrumentów:</a:t>
            </a:r>
          </a:p>
          <a:p>
            <a:pPr algn="just"/>
            <a:r>
              <a:rPr lang="pl-PL" sz="1400" dirty="0" smtClean="0">
                <a:latin typeface="+mj-lt"/>
              </a:rPr>
              <a:t>doradztwo (indywidualne i grupowe) oraz szkolenia umożliwiające uzyskanie wiedzy </a:t>
            </a:r>
            <a:br>
              <a:rPr lang="pl-PL" sz="1400" dirty="0" smtClean="0">
                <a:latin typeface="+mj-lt"/>
              </a:rPr>
            </a:br>
            <a:r>
              <a:rPr lang="pl-PL" sz="1400" dirty="0" smtClean="0">
                <a:latin typeface="+mj-lt"/>
              </a:rPr>
              <a:t>i umiejętności potrzebnych do założenia i prowadzenia działalności gospodarczej;</a:t>
            </a:r>
          </a:p>
          <a:p>
            <a:pPr algn="just"/>
            <a:r>
              <a:rPr lang="pl-PL" sz="1400" dirty="0" smtClean="0">
                <a:latin typeface="+mj-lt"/>
              </a:rPr>
              <a:t>przyznanie środków finansowych na rozwój przedsiębiorczości, do wysokości 40 tys. PLN </a:t>
            </a:r>
            <a:br>
              <a:rPr lang="pl-PL" sz="1400" dirty="0" smtClean="0">
                <a:latin typeface="+mj-lt"/>
              </a:rPr>
            </a:br>
            <a:r>
              <a:rPr lang="pl-PL" sz="1400" dirty="0" smtClean="0">
                <a:latin typeface="+mj-lt"/>
              </a:rPr>
              <a:t>na osobę;</a:t>
            </a:r>
          </a:p>
          <a:p>
            <a:pPr algn="just"/>
            <a:r>
              <a:rPr lang="pl-PL" sz="1400" dirty="0" smtClean="0">
                <a:latin typeface="+mj-lt"/>
              </a:rPr>
              <a:t>wsparcie pomostowe udzielane w okresie do 6 / do 12 miesięcy od dnia zawarcia umowy </a:t>
            </a:r>
            <a:br>
              <a:rPr lang="pl-PL" sz="1400" dirty="0" smtClean="0">
                <a:latin typeface="+mj-lt"/>
              </a:rPr>
            </a:br>
            <a:r>
              <a:rPr lang="pl-PL" sz="1400" dirty="0" smtClean="0">
                <a:latin typeface="+mj-lt"/>
              </a:rPr>
              <a:t>o udzielenie wsparcia pomostowego, obejmujące  finansowe wsparcie pomostowe wypłacane miesięcznie w kwocie nie wyższej niż równowartość minimalnego wynagrodzenia obowiązującego  dniu wypłacenia dotacji, połączone z doradztwem oraz pomocą w efektywnym wykorzystaniu dotacji (wyłącznie dla osób, które rozpoczęły działalność w ramach danego projektu).</a:t>
            </a:r>
            <a:endParaRPr lang="pl-PL" sz="14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96752"/>
            <a:ext cx="8229600" cy="4929411"/>
          </a:xfrm>
        </p:spPr>
        <p:txBody>
          <a:bodyPr/>
          <a:lstStyle/>
          <a:p>
            <a:pPr>
              <a:buNone/>
            </a:pPr>
            <a:r>
              <a:rPr lang="pl-PL" sz="1400" b="1" dirty="0" smtClean="0">
                <a:solidFill>
                  <a:srgbClr val="FF0000"/>
                </a:solidFill>
                <a:latin typeface="+mj-lt"/>
              </a:rPr>
              <a:t>Dopuszczalne typy projektów c.d.</a:t>
            </a:r>
          </a:p>
          <a:p>
            <a:pPr algn="just">
              <a:buNone/>
            </a:pPr>
            <a:endParaRPr lang="pl-PL" sz="1400" b="1" dirty="0" smtClean="0"/>
          </a:p>
          <a:p>
            <a:pPr algn="just">
              <a:buNone/>
            </a:pPr>
            <a:r>
              <a:rPr lang="pl-PL" sz="1400" dirty="0" smtClean="0"/>
              <a:t>3. 	Podnoszenie świadomości pracowników i kadr zarządzających modernizowanych firm w zakresie możliwości i potrzeby realizacji projektów wspierających procesy zmian poprzez szkolenia </a:t>
            </a:r>
            <a:br>
              <a:rPr lang="pl-PL" sz="1400" dirty="0" smtClean="0"/>
            </a:br>
            <a:r>
              <a:rPr lang="pl-PL" sz="1400" dirty="0" smtClean="0"/>
              <a:t>i doradztwo.</a:t>
            </a:r>
          </a:p>
          <a:p>
            <a:pPr algn="just">
              <a:buNone/>
            </a:pPr>
            <a:endParaRPr lang="pl-PL" sz="1400" dirty="0" smtClean="0"/>
          </a:p>
          <a:p>
            <a:pPr algn="just">
              <a:buNone/>
            </a:pPr>
            <a:r>
              <a:rPr lang="pl-PL" sz="1400" dirty="0" smtClean="0"/>
              <a:t>4. 	Szkolenia przekwalifikowujące i usługi doradcze w zakresie wyboru nowego zawodu </a:t>
            </a:r>
            <a:br>
              <a:rPr lang="pl-PL" sz="1400" dirty="0" smtClean="0"/>
            </a:br>
            <a:r>
              <a:rPr lang="pl-PL" sz="1400" dirty="0" smtClean="0"/>
              <a:t>i zdobycia nowych umiejętności zawodowych (w tym  indywidualne plany działań </a:t>
            </a:r>
            <a:br>
              <a:rPr lang="pl-PL" sz="1400" dirty="0" smtClean="0"/>
            </a:br>
            <a:r>
              <a:rPr lang="pl-PL" sz="1400" dirty="0" smtClean="0"/>
              <a:t>i pomoc w wyborze odpowiedniego zawodu i miejsca zatrudnienia).</a:t>
            </a:r>
          </a:p>
          <a:p>
            <a:pPr algn="just">
              <a:buNone/>
            </a:pPr>
            <a:endParaRPr lang="pl-PL" sz="1400" dirty="0" smtClean="0"/>
          </a:p>
          <a:p>
            <a:pPr algn="just">
              <a:buNone/>
            </a:pPr>
            <a:r>
              <a:rPr lang="pl-PL" sz="1400" dirty="0" smtClean="0"/>
              <a:t>5. 	Szkolenia i doradztwo dla przedsiębiorców wspomagające proces zmiany profilu działalności przedsiębiorstwa.</a:t>
            </a:r>
            <a:endParaRPr lang="pl-PL" sz="1400" dirty="0"/>
          </a:p>
        </p:txBody>
      </p:sp>
    </p:spTree>
  </p:cSld>
  <p:clrMapOvr>
    <a:masterClrMapping/>
  </p:clrMapOvr>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Tahoma"/>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yw pakietu Office">
    <a:majorFont>
      <a:latin typeface="Arial"/>
      <a:ea typeface=""/>
      <a:cs typeface="Lucida Sans Unicode"/>
    </a:majorFont>
    <a:minorFont>
      <a:latin typeface="Tahoma"/>
      <a:ea typeface=""/>
      <a:cs typeface="Lucida Sans Unicod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6072</TotalTime>
  <Words>3084</Words>
  <Application>Microsoft Office PowerPoint</Application>
  <PresentationFormat>Pokaz na ekranie (4:3)</PresentationFormat>
  <Paragraphs>794</Paragraphs>
  <Slides>76</Slides>
  <Notes>31</Notes>
  <HiddenSlides>0</HiddenSlides>
  <MMClips>0</MMClips>
  <ScaleCrop>false</ScaleCrop>
  <HeadingPairs>
    <vt:vector size="4" baseType="variant">
      <vt:variant>
        <vt:lpstr>Motyw</vt:lpstr>
      </vt:variant>
      <vt:variant>
        <vt:i4>1</vt:i4>
      </vt:variant>
      <vt:variant>
        <vt:lpstr>Tytuły slajdów</vt:lpstr>
      </vt:variant>
      <vt:variant>
        <vt:i4>76</vt:i4>
      </vt:variant>
    </vt:vector>
  </HeadingPairs>
  <TitlesOfParts>
    <vt:vector size="77" baseType="lpstr">
      <vt:lpstr>Projekt domyślny</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Nowa wersja instrukcji dotyczącej wniosku o dofinansowanie w ramach Programu Operacyjnego Kapitał Ludzki</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Slajd 38</vt:lpstr>
      <vt:lpstr>Slajd 39</vt:lpstr>
      <vt:lpstr>Slajd 40</vt:lpstr>
      <vt:lpstr>Slajd 41</vt:lpstr>
      <vt:lpstr>Slajd 42</vt:lpstr>
      <vt:lpstr>Slajd 43</vt:lpstr>
      <vt:lpstr>Slajd 44</vt:lpstr>
      <vt:lpstr>Slajd 45</vt:lpstr>
      <vt:lpstr>Slajd 46</vt:lpstr>
      <vt:lpstr>Slajd 47</vt:lpstr>
      <vt:lpstr>Slajd 48</vt:lpstr>
      <vt:lpstr>Slajd 49</vt:lpstr>
      <vt:lpstr>Slajd 50</vt:lpstr>
      <vt:lpstr>Slajd 51</vt:lpstr>
      <vt:lpstr>Slajd 52</vt:lpstr>
      <vt:lpstr>Slajd 53</vt:lpstr>
      <vt:lpstr>Slajd 54</vt:lpstr>
      <vt:lpstr>Slajd 55</vt:lpstr>
      <vt:lpstr>Slajd 56</vt:lpstr>
      <vt:lpstr>Slajd 57</vt:lpstr>
      <vt:lpstr>Slajd 58</vt:lpstr>
      <vt:lpstr>Slajd 59</vt:lpstr>
      <vt:lpstr>Slajd 60</vt:lpstr>
      <vt:lpstr>Slajd 61</vt:lpstr>
      <vt:lpstr>Slajd 62</vt:lpstr>
      <vt:lpstr>Slajd 63</vt:lpstr>
      <vt:lpstr>Slajd 64</vt:lpstr>
      <vt:lpstr>Slajd 65</vt:lpstr>
      <vt:lpstr>Slajd 66</vt:lpstr>
      <vt:lpstr>Slajd 67</vt:lpstr>
      <vt:lpstr>Slajd 68</vt:lpstr>
      <vt:lpstr>Slajd 69</vt:lpstr>
      <vt:lpstr>Slajd 70</vt:lpstr>
      <vt:lpstr>Slajd 71</vt:lpstr>
      <vt:lpstr>Slajd 72</vt:lpstr>
      <vt:lpstr>    </vt:lpstr>
      <vt:lpstr>Slajd 74</vt:lpstr>
      <vt:lpstr>Slajd 75</vt:lpstr>
      <vt:lpstr>Slajd 76</vt:lpstr>
    </vt:vector>
  </TitlesOfParts>
  <Company>WUP Szczecin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leszek.teszka</dc:creator>
  <cp:lastModifiedBy>justyna.hawelka</cp:lastModifiedBy>
  <cp:revision>542</cp:revision>
  <dcterms:created xsi:type="dcterms:W3CDTF">2007-08-02T08:01:27Z</dcterms:created>
  <dcterms:modified xsi:type="dcterms:W3CDTF">2010-07-12T10:12:17Z</dcterms:modified>
</cp:coreProperties>
</file>