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75" r:id="rId2"/>
    <p:sldId id="440" r:id="rId3"/>
    <p:sldId id="801" r:id="rId4"/>
    <p:sldId id="542" r:id="rId5"/>
    <p:sldId id="656" r:id="rId6"/>
    <p:sldId id="802" r:id="rId7"/>
    <p:sldId id="803" r:id="rId8"/>
    <p:sldId id="804" r:id="rId9"/>
    <p:sldId id="805" r:id="rId10"/>
    <p:sldId id="547" r:id="rId11"/>
    <p:sldId id="614" r:id="rId12"/>
    <p:sldId id="806" r:id="rId13"/>
    <p:sldId id="554" r:id="rId14"/>
    <p:sldId id="807" r:id="rId15"/>
    <p:sldId id="798" r:id="rId16"/>
    <p:sldId id="765" r:id="rId17"/>
    <p:sldId id="775" r:id="rId18"/>
    <p:sldId id="766" r:id="rId19"/>
    <p:sldId id="767" r:id="rId20"/>
    <p:sldId id="768" r:id="rId21"/>
    <p:sldId id="769" r:id="rId22"/>
    <p:sldId id="770" r:id="rId23"/>
    <p:sldId id="771" r:id="rId24"/>
    <p:sldId id="516" r:id="rId25"/>
    <p:sldId id="517" r:id="rId26"/>
    <p:sldId id="518" r:id="rId2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lipiec%202011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256985220191342"/>
          <c:y val="0.10289890175601422"/>
          <c:w val="0.54191293127628359"/>
          <c:h val="0.66163560326333437"/>
        </c:manualLayout>
      </c:layout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47FFD1"/>
              </a:solidFill>
            </c:spPr>
          </c:dPt>
          <c:dPt>
            <c:idx val="12"/>
            <c:spPr>
              <a:solidFill>
                <a:srgbClr val="A2B10F"/>
              </a:solidFill>
            </c:spPr>
          </c:dPt>
          <c:dPt>
            <c:idx val="14"/>
            <c:spPr>
              <a:solidFill>
                <a:srgbClr val="3333CC">
                  <a:lumMod val="20000"/>
                  <a:lumOff val="80000"/>
                </a:srgbClr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497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44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5E-2"/>
                  <c:y val="-1.45219379611235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299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3E-2"/>
                  <c:y val="5.637840631209471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253E-2"/>
                  <c:y val="0.105029130085639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76E-2"/>
                  <c:y val="7.96607952669438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427E-2"/>
                  <c:y val="6.416486119342343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132E-2"/>
                  <c:y val="7.574937156738617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43E-2"/>
                  <c:y val="-3.293483591758442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738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33E-2"/>
                  <c:y val="-3.59647959816111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202E-2"/>
                  <c:y val="-8.22068801974707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88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'[ciastko I.xls]Arkusz1'!$C$5:$C$20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'[ciastko I.xls]Arkusz1'!$D$5:$D$20</c:f>
              <c:numCache>
                <c:formatCode>0.00%</c:formatCode>
                <c:ptCount val="16"/>
                <c:pt idx="0">
                  <c:v>0.66400000000000281</c:v>
                </c:pt>
                <c:pt idx="1">
                  <c:v>0.70300000000000062</c:v>
                </c:pt>
                <c:pt idx="2">
                  <c:v>0.67400000000000282</c:v>
                </c:pt>
                <c:pt idx="3">
                  <c:v>0.64700000000000235</c:v>
                </c:pt>
                <c:pt idx="4">
                  <c:v>0.68900000000000161</c:v>
                </c:pt>
                <c:pt idx="5">
                  <c:v>0.72700000000000065</c:v>
                </c:pt>
                <c:pt idx="6">
                  <c:v>0.58500000000000052</c:v>
                </c:pt>
                <c:pt idx="7">
                  <c:v>0.65900000000000281</c:v>
                </c:pt>
                <c:pt idx="8">
                  <c:v>0.73400000000000065</c:v>
                </c:pt>
                <c:pt idx="9">
                  <c:v>0.57900000000000063</c:v>
                </c:pt>
                <c:pt idx="10">
                  <c:v>0.67600000000000282</c:v>
                </c:pt>
                <c:pt idx="11">
                  <c:v>0.61000000000000065</c:v>
                </c:pt>
                <c:pt idx="12">
                  <c:v>0.70400000000000063</c:v>
                </c:pt>
                <c:pt idx="13">
                  <c:v>0.70800000000000063</c:v>
                </c:pt>
                <c:pt idx="14">
                  <c:v>0.49900000000000105</c:v>
                </c:pt>
                <c:pt idx="15">
                  <c:v>0.71800000000000064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50065E-2"/>
          <c:y val="0.86356685907074759"/>
          <c:w val="0.91749865215187976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F4D4A7-D5BD-467C-9091-24292482ACC7}" type="datetimeFigureOut">
              <a:rPr lang="pl-PL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8B3A4-FB36-4690-8602-D9763DB881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DAFFCD-7EE3-42DD-A711-2DD378B24A3B}" type="datetimeFigureOut">
              <a:rPr lang="pl-PL"/>
              <a:pPr>
                <a:defRPr/>
              </a:pPr>
              <a:t>2011-09-19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4B56EE-C170-4D27-A01A-1110A2479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ED8C4-BE3E-4D2B-9819-CC0275BC0162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4343027-31BD-4E75-A1A8-32548CF07A8B}" type="slidenum">
              <a:rPr lang="en-GB" sz="1200"/>
              <a:pPr algn="r"/>
              <a:t>26</a:t>
            </a:fld>
            <a:endParaRPr lang="en-GB" sz="120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1/7.2.2/11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 smtClean="0"/>
              <a:t>Szczecin, </a:t>
            </a:r>
            <a:r>
              <a:rPr lang="pl-PL" sz="1600" b="1" dirty="0" smtClean="0"/>
              <a:t>23 września  2011 </a:t>
            </a:r>
            <a:r>
              <a:rPr lang="pl-PL" sz="1600" b="1" dirty="0"/>
              <a:t>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dirty="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</a:t>
            </a: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docelowej</a:t>
            </a: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x-none" smtClean="0">
                <a:latin typeface="+mj-lt"/>
              </a:rPr>
              <a:t>Projekty </a:t>
            </a:r>
            <a:r>
              <a:rPr lang="x-none" smtClean="0">
                <a:latin typeface="+mj-lt"/>
              </a:rPr>
              <a:t>muszą być skierowane bezpośrednio do następujących grup odbiorców:</a:t>
            </a:r>
            <a:endParaRPr lang="pl-PL" sz="14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-  podmioty </a:t>
            </a:r>
            <a:r>
              <a:rPr lang="pl-PL" dirty="0" smtClean="0">
                <a:latin typeface="+mj-lt"/>
              </a:rPr>
              <a:t>ekonomii społecznej; </a:t>
            </a:r>
            <a:endParaRPr lang="pl-PL" sz="1400" dirty="0" smtClean="0">
              <a:latin typeface="+mj-lt"/>
            </a:endParaRPr>
          </a:p>
          <a:p>
            <a:pPr marL="182563" lvl="0" indent="-182563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-  instytucje </a:t>
            </a:r>
            <a:r>
              <a:rPr lang="pl-PL" dirty="0" smtClean="0">
                <a:latin typeface="+mj-lt"/>
              </a:rPr>
              <a:t>rynku pracy oraz pomocy i integracji społecznej (w zakresie promocji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rozwoju </a:t>
            </a:r>
            <a:r>
              <a:rPr lang="pl-PL" dirty="0" smtClean="0">
                <a:latin typeface="+mj-lt"/>
              </a:rPr>
              <a:t>partnerstwa);</a:t>
            </a:r>
            <a:endParaRPr lang="pl-PL" sz="1400" dirty="0" smtClean="0">
              <a:latin typeface="+mj-lt"/>
            </a:endParaRPr>
          </a:p>
          <a:p>
            <a:pPr marL="182563" lvl="0" indent="-182563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-  osoby </a:t>
            </a:r>
            <a:r>
              <a:rPr lang="pl-PL" dirty="0" smtClean="0">
                <a:latin typeface="+mj-lt"/>
              </a:rPr>
              <a:t>fizyczne w zakresie doradztwa i szkoleń, przyznania środków finansowych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</a:t>
            </a:r>
            <a:r>
              <a:rPr lang="pl-PL" dirty="0" smtClean="0">
                <a:latin typeface="+mj-lt"/>
              </a:rPr>
              <a:t>założenie i/lub przystąpienie do spółdzielni socjalnej oraz wsparcia pomostowego </a:t>
            </a:r>
            <a:r>
              <a:rPr lang="pl-PL" dirty="0" smtClean="0">
                <a:latin typeface="+mj-lt"/>
              </a:rPr>
              <a:t>i </a:t>
            </a:r>
            <a:r>
              <a:rPr lang="pl-PL" dirty="0" smtClean="0">
                <a:latin typeface="+mj-lt"/>
              </a:rPr>
              <a:t>doradztwa (z wyłączeniem osób, które posiadały  wpis do rejestru Ewidencji Działalności Gospodarczej lub były zarejestrowane w Krajowym Rejestrze Sądowym w okresie </a:t>
            </a:r>
            <a:r>
              <a:rPr lang="pl-PL" dirty="0" smtClean="0">
                <a:latin typeface="+mj-lt"/>
              </a:rPr>
              <a:t>12 </a:t>
            </a:r>
            <a:r>
              <a:rPr lang="pl-PL" dirty="0" smtClean="0">
                <a:latin typeface="+mj-lt"/>
              </a:rPr>
              <a:t>miesięcy poprzedzających dzień przystąpienia do projektu);</a:t>
            </a:r>
            <a:endParaRPr lang="pl-PL" sz="1400" dirty="0" smtClean="0">
              <a:latin typeface="+mj-lt"/>
            </a:endParaRPr>
          </a:p>
          <a:p>
            <a:pPr marL="182563" lvl="0" indent="-182563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-	osoby </a:t>
            </a:r>
            <a:r>
              <a:rPr lang="pl-PL" dirty="0" smtClean="0">
                <a:latin typeface="+mj-lt"/>
              </a:rPr>
              <a:t>prawne wymienionych w art. 4 ust. 2 pkt. 2 i 3 ustawy z dnia 27 kwietnia 2006 r. </a:t>
            </a:r>
            <a:r>
              <a:rPr lang="pl-PL" dirty="0" smtClean="0">
                <a:latin typeface="+mj-lt"/>
              </a:rPr>
              <a:t> o </a:t>
            </a:r>
            <a:r>
              <a:rPr lang="pl-PL" dirty="0" smtClean="0">
                <a:latin typeface="+mj-lt"/>
              </a:rPr>
              <a:t>spółdzielniach socjalnych w zakresie doradztwa i szkoleń, przyznania środków finansowych na założenie spółdzielni socjalnej oraz zatrudnienie oraz wsparcia pomostowego.</a:t>
            </a:r>
            <a:endParaRPr lang="pl-PL" sz="1400" dirty="0" smtClean="0">
              <a:latin typeface="+mj-lt"/>
            </a:endParaRPr>
          </a:p>
          <a:p>
            <a:pPr algn="just">
              <a:buNone/>
            </a:pPr>
            <a:endParaRPr lang="pl-PL" sz="1400" dirty="0" smtClean="0"/>
          </a:p>
          <a:p>
            <a:pPr algn="just">
              <a:buNone/>
            </a:pPr>
            <a:endParaRPr lang="pl-PL" sz="1400" dirty="0" smtClean="0"/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676456" cy="5310336"/>
          </a:xfrm>
        </p:spPr>
        <p:txBody>
          <a:bodyPr/>
          <a:lstStyle/>
          <a:p>
            <a:pPr lvl="0">
              <a:buNone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lvl="0"/>
            <a:endParaRPr lang="pl-PL" b="1" dirty="0" smtClean="0">
              <a:latin typeface="+mj-lt"/>
              <a:cs typeface="Arial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1. </a:t>
            </a:r>
            <a:r>
              <a:rPr lang="x-none" smtClean="0"/>
              <a:t>Projektodawca </a:t>
            </a:r>
            <a:r>
              <a:rPr lang="x-none" smtClean="0"/>
              <a:t>złożył nie więcej niż dwa wnioski o dofinansowanie w </a:t>
            </a:r>
            <a:r>
              <a:rPr lang="x-none" smtClean="0"/>
              <a:t>ramach </a:t>
            </a:r>
            <a:r>
              <a:rPr lang="pl-PL" dirty="0" smtClean="0"/>
              <a:t>d</a:t>
            </a:r>
            <a:r>
              <a:rPr lang="x-none" smtClean="0"/>
              <a:t>anego</a:t>
            </a:r>
            <a:r>
              <a:rPr lang="pl-PL" dirty="0" smtClean="0"/>
              <a:t> </a:t>
            </a:r>
            <a:r>
              <a:rPr lang="x-none" smtClean="0"/>
              <a:t>konkursu </a:t>
            </a:r>
            <a:r>
              <a:rPr lang="x-none" smtClean="0"/>
              <a:t>(stosuje się do typów operacji 1-2). </a:t>
            </a:r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2.  </a:t>
            </a:r>
            <a:r>
              <a:rPr lang="x-none" smtClean="0"/>
              <a:t>Minimalna </a:t>
            </a:r>
            <a:r>
              <a:rPr lang="x-none" smtClean="0"/>
              <a:t>wartość projektu wynosi 500 tysięcy złotych (stosuje się do typów operacji 1-2).</a:t>
            </a:r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3.	</a:t>
            </a:r>
            <a:r>
              <a:rPr lang="x-none" smtClean="0"/>
              <a:t>Okres </a:t>
            </a:r>
            <a:r>
              <a:rPr lang="x-none" smtClean="0"/>
              <a:t>realizacji projektu nie przekracza 36 miesięcy (stosuje się do typów operacji 1-2).</a:t>
            </a:r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4.	Beneficjent </a:t>
            </a:r>
            <a:r>
              <a:rPr lang="pl-PL" dirty="0" smtClean="0">
                <a:latin typeface="+mj-lt"/>
              </a:rPr>
              <a:t>w okresie realizacji projektu prowadzi biuro projektu (lub posiada siedzibę, filię, delegaturę, oddział czy inną prawnie dozwolona formę organizacyjną działalności podmiotu) na terenie województwa zachodniopomorskiego, z możliwością udostępnienia pełnej dokumentacji wdrażanego projektu oraz zapewniające uczestnikom możliwość osobistego kontaktu z kadrą projektu (stosuje się do typów operacji 1-2).</a:t>
            </a:r>
          </a:p>
          <a:p>
            <a:pPr>
              <a:lnSpc>
                <a:spcPct val="150000"/>
              </a:lnSpc>
              <a:buNone/>
            </a:pPr>
            <a:endParaRPr lang="pl-P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5.	</a:t>
            </a:r>
            <a:r>
              <a:rPr lang="pl-PL" dirty="0" smtClean="0">
                <a:latin typeface="+mj-lt"/>
              </a:rPr>
              <a:t>Projekt </a:t>
            </a:r>
            <a:r>
              <a:rPr lang="pl-PL" dirty="0" smtClean="0">
                <a:latin typeface="+mj-lt"/>
              </a:rPr>
              <a:t>jest skierowany do grup docelowych z obszaru województwa zachodniopomorskiego (osób fizycznych, w wieku aktywności zawodowej, które uczą się, pracują lub zamieszkują na obszarze województwa zachodniopomorskiego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rozumieniu przepisów Kodeksu Cywilnego, w przypadku innych podmiotów posiadają one jednostkę organizacyjną na obszarze województwa zachodniopomorskiego) (stosuje się do typów operacji 1-2).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6.	Projektodawca </a:t>
            </a:r>
            <a:r>
              <a:rPr lang="pl-PL" dirty="0" smtClean="0">
                <a:latin typeface="+mj-lt"/>
              </a:rPr>
              <a:t>lub Partner na dzień złożenia wniosku o dofinansowanie posiada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co </a:t>
            </a:r>
            <a:r>
              <a:rPr lang="pl-PL" dirty="0" smtClean="0">
                <a:latin typeface="+mj-lt"/>
              </a:rPr>
              <a:t>najmniej roczne doświadczenie w prowadzeniu działalności w obszarze merytorycznym, którego dotyczy projekt (stosuje się do typów operacji 1-2).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AutoNum type="arabicPeriod"/>
            </a:pPr>
            <a:r>
              <a:rPr lang="pl-PL" dirty="0" smtClean="0">
                <a:latin typeface="+mj-lt"/>
              </a:rPr>
              <a:t>Projekt </a:t>
            </a:r>
            <a:r>
              <a:rPr lang="pl-PL" dirty="0" smtClean="0">
                <a:latin typeface="+mj-lt"/>
              </a:rPr>
              <a:t>zakłada dostosowanie budynków instytucji sektora ekonomii społecznej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(w których realizowane będzie wsparcie w ramach projektu) do potrzeb osób niepełnosprawnych w ramach </a:t>
            </a:r>
            <a:r>
              <a:rPr lang="pl-PL" dirty="0" err="1" smtClean="0">
                <a:latin typeface="+mj-lt"/>
              </a:rPr>
              <a:t>cross-financingu</a:t>
            </a:r>
            <a:r>
              <a:rPr lang="pl-PL" dirty="0" smtClean="0">
                <a:latin typeface="+mj-lt"/>
              </a:rPr>
              <a:t> lub projektodawca dysponuje budynkiem dostosowanym do potrzeb osób niepełnosprawnych. </a:t>
            </a: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Waga </a:t>
            </a:r>
            <a:r>
              <a:rPr lang="pl-PL" i="1" dirty="0" smtClean="0">
                <a:latin typeface="+mj-lt"/>
              </a:rPr>
              <a:t>punktowa: 15 </a:t>
            </a:r>
            <a:r>
              <a:rPr lang="pl-PL" i="1" dirty="0" smtClean="0">
                <a:latin typeface="+mj-lt"/>
              </a:rPr>
              <a:t>pkt.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i="1" dirty="0" smtClean="0">
                <a:latin typeface="+mj-lt"/>
              </a:rPr>
              <a:t>	stosuje </a:t>
            </a:r>
            <a:r>
              <a:rPr lang="pl-PL" i="1" dirty="0" smtClean="0">
                <a:latin typeface="+mj-lt"/>
              </a:rPr>
              <a:t>się do typów operacji </a:t>
            </a:r>
            <a:r>
              <a:rPr lang="pl-PL" i="1" dirty="0" smtClean="0">
                <a:latin typeface="+mj-lt"/>
              </a:rPr>
              <a:t>1-2.</a:t>
            </a:r>
            <a:endParaRPr lang="pl-PL" i="1" dirty="0" smtClean="0">
              <a:latin typeface="+mj-lt"/>
            </a:endParaRPr>
          </a:p>
          <a:p>
            <a:pPr lvl="0" algn="just">
              <a:lnSpc>
                <a:spcPct val="150000"/>
              </a:lnSpc>
              <a:buAutoNum type="arabicPeriod" startAt="2"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AutoNum type="arabicPeriod" startAt="2"/>
            </a:pPr>
            <a:r>
              <a:rPr lang="pl-PL" dirty="0" smtClean="0">
                <a:latin typeface="+mj-lt"/>
              </a:rPr>
              <a:t>Projekt </a:t>
            </a:r>
            <a:r>
              <a:rPr lang="pl-PL" dirty="0" smtClean="0">
                <a:latin typeface="+mj-lt"/>
              </a:rPr>
              <a:t>skierowany do mieszkańców gmin wymienionych w załączniku nr 6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</a:t>
            </a:r>
            <a:r>
              <a:rPr lang="pl-PL" dirty="0" smtClean="0">
                <a:latin typeface="+mj-lt"/>
              </a:rPr>
              <a:t>Regionalnego Programu Operacyjnego Województwa Zachodniopomorskiego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tj</a:t>
            </a:r>
            <a:r>
              <a:rPr lang="pl-PL" dirty="0" smtClean="0">
                <a:latin typeface="+mj-lt"/>
              </a:rPr>
              <a:t>. gmin w szczególnie niekorzystnej sytuacji społeczno-ekonomicznej. </a:t>
            </a: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Waga </a:t>
            </a:r>
            <a:r>
              <a:rPr lang="pl-PL" i="1" dirty="0" smtClean="0">
                <a:latin typeface="+mj-lt"/>
              </a:rPr>
              <a:t>punktowa: 5 </a:t>
            </a:r>
            <a:r>
              <a:rPr lang="pl-PL" i="1" dirty="0" smtClean="0">
                <a:latin typeface="+mj-lt"/>
              </a:rPr>
              <a:t>pkt.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i="1" dirty="0" smtClean="0">
                <a:latin typeface="+mj-lt"/>
              </a:rPr>
              <a:t> </a:t>
            </a:r>
            <a:endParaRPr lang="pl-PL" i="1" dirty="0" smtClean="0">
              <a:latin typeface="+mj-lt"/>
            </a:endParaRPr>
          </a:p>
          <a:p>
            <a:pPr marL="268288" indent="-268288" algn="just">
              <a:lnSpc>
                <a:spcPct val="150000"/>
              </a:lnSpc>
              <a:buNone/>
            </a:pPr>
            <a:endParaRPr lang="pl-PL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strategiczne </a:t>
            </a:r>
            <a:r>
              <a:rPr lang="pl-PL" b="1" dirty="0" smtClean="0">
                <a:cs typeface="Arial" charset="0"/>
              </a:rPr>
              <a:t>(premia punktowa </a:t>
            </a:r>
            <a:r>
              <a:rPr lang="pl-PL" b="1" dirty="0" smtClean="0">
                <a:cs typeface="Arial" charset="0"/>
              </a:rPr>
              <a:t>– kryterium fakultatywne</a:t>
            </a:r>
            <a:r>
              <a:rPr lang="pl-PL" b="1" dirty="0" smtClean="0">
                <a:cs typeface="Arial" charset="0"/>
              </a:rPr>
              <a:t>) </a:t>
            </a:r>
            <a:r>
              <a:rPr lang="pl-PL" b="1" dirty="0" smtClean="0">
                <a:cs typeface="Arial" charset="0"/>
              </a:rPr>
              <a:t>:</a:t>
            </a:r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3</a:t>
            </a:r>
            <a:r>
              <a:rPr lang="pl-PL" dirty="0" smtClean="0"/>
              <a:t>.	Projekt będzie realizowany przez beneficjenta będącego podmiotem prowadzącym ośrodek wspierania ekonomii społecznej.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	</a:t>
            </a:r>
            <a:r>
              <a:rPr lang="pl-PL" i="1" dirty="0" smtClean="0"/>
              <a:t>Waga punktowa: 20 pkt.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i="1" dirty="0" smtClean="0"/>
              <a:t>	Stosuje się do typów operacji 1-2).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</a:t>
            </a:r>
            <a:r>
              <a:rPr lang="pl-PL" smtClean="0">
                <a:latin typeface="Arial" charset="0"/>
                <a:cs typeface="Arial" charset="0"/>
              </a:rPr>
              <a:t>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Ważne dokumenty;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 dirty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</a:t>
            </a:r>
            <a:r>
              <a:rPr lang="pl-PL" sz="1800" i="1" dirty="0" smtClean="0"/>
              <a:t>31.07.2011 </a:t>
            </a:r>
            <a:r>
              <a:rPr lang="pl-PL" sz="1800" i="1" dirty="0" smtClean="0"/>
              <a:t>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dirty="0"/>
          </a:p>
        </p:txBody>
      </p:sp>
      <p:pic>
        <p:nvPicPr>
          <p:cNvPr id="21508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 dirty="0"/>
              <a:t>Punkt</a:t>
            </a:r>
            <a:r>
              <a:rPr lang="pl-PL" sz="1600" b="1" dirty="0"/>
              <a:t> </a:t>
            </a:r>
            <a:r>
              <a:rPr lang="en-GB" sz="1600" b="1" dirty="0"/>
              <a:t> Konsultacyjny EFS</a:t>
            </a:r>
            <a:r>
              <a:rPr lang="en-GB" sz="1600" dirty="0"/>
              <a:t> działa w godzinach: </a:t>
            </a:r>
            <a:br>
              <a:rPr lang="en-GB" sz="1600" dirty="0"/>
            </a:br>
            <a:r>
              <a:rPr lang="en-GB" sz="1600" dirty="0"/>
              <a:t>9.00 – 15.00 od poniedziałku do piątku</a:t>
            </a:r>
            <a:r>
              <a:rPr lang="en-GB" sz="1400" dirty="0"/>
              <a:t>	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 dirty="0" err="1"/>
              <a:t>Dodatkowych</a:t>
            </a:r>
            <a:r>
              <a:rPr lang="en-GB" b="1" u="sng" dirty="0"/>
              <a:t> </a:t>
            </a:r>
            <a:r>
              <a:rPr lang="en-GB" b="1" u="sng" dirty="0" err="1"/>
              <a:t>informacji</a:t>
            </a:r>
            <a:r>
              <a:rPr lang="en-GB" b="1" u="sng" dirty="0"/>
              <a:t> </a:t>
            </a:r>
            <a:r>
              <a:rPr lang="en-GB" b="1" u="sng" dirty="0" err="1"/>
              <a:t>udziela</a:t>
            </a:r>
            <a:r>
              <a:rPr lang="pl-PL" b="1" u="sng" dirty="0"/>
              <a:t>ją</a:t>
            </a:r>
            <a:r>
              <a:rPr lang="en-GB" b="1" u="sng" dirty="0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dirty="0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</a:t>
            </a:r>
            <a:endParaRPr lang="en-GB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Wojewódzki Urz</a:t>
            </a:r>
            <a:r>
              <a:rPr lang="pl-PL" sz="1600" dirty="0"/>
              <a:t>ą</a:t>
            </a:r>
            <a:r>
              <a:rPr lang="en-GB" sz="1600" dirty="0"/>
              <a:t>d Pracy w Szczecinie</a:t>
            </a:r>
            <a:br>
              <a:rPr lang="en-GB" sz="1600" dirty="0"/>
            </a:br>
            <a:r>
              <a:rPr lang="en-GB" sz="1600" dirty="0"/>
              <a:t>ul. </a:t>
            </a:r>
            <a:r>
              <a:rPr lang="pl-PL" sz="1600" dirty="0"/>
              <a:t>A. </a:t>
            </a:r>
            <a:r>
              <a:rPr lang="en-GB" sz="1600" dirty="0"/>
              <a:t>Mickiewicza 41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 e-mail: </a:t>
            </a:r>
            <a:r>
              <a:rPr lang="en-GB" sz="1600" b="1" i="1" dirty="0">
                <a:hlinkClick r:id="rId3"/>
              </a:rPr>
              <a:t>pokl@wup.pl</a:t>
            </a:r>
            <a:endParaRPr lang="pl-PL" sz="1600" b="1" i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dirty="0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dirty="0"/>
              <a:t>o</a:t>
            </a:r>
            <a:r>
              <a:rPr lang="en-GB" dirty="0"/>
              <a:t>raz </a:t>
            </a: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 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 dirty="0"/>
              <a:t>Wojewódzki Urząd Pracy - f</a:t>
            </a:r>
            <a:r>
              <a:rPr lang="en-GB" sz="1600" dirty="0"/>
              <a:t>ili</a:t>
            </a:r>
            <a:r>
              <a:rPr lang="pl-PL" sz="1600" dirty="0"/>
              <a:t>a Koszalin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/>
              <a:t>ul. Słowiańska 15a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e-mail: </a:t>
            </a:r>
            <a:r>
              <a:rPr lang="en-GB" sz="1600" b="1" i="1" dirty="0">
                <a:hlinkClick r:id="rId4"/>
              </a:rPr>
              <a:t>poklkoszalin@wup.pl</a:t>
            </a:r>
            <a:endParaRPr lang="pl-PL" sz="1600" b="1" i="1" dirty="0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 dirty="0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5603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4"/>
          <p:cNvSpPr txBox="1">
            <a:spLocks noChangeArrowheads="1"/>
          </p:cNvSpPr>
          <p:nvPr/>
        </p:nvSpPr>
        <p:spPr bwMode="auto">
          <a:xfrm>
            <a:off x="1403350" y="1052513"/>
            <a:ext cx="578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tx1"/>
                </a:solidFill>
              </a:rPr>
              <a:t>Stopień wykorzystania alokacji 2007-2013</a:t>
            </a:r>
          </a:p>
        </p:txBody>
      </p:sp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>
                <a:solidFill>
                  <a:schemeClr val="tx1"/>
                </a:solidFill>
              </a:rPr>
              <a:t>*Stan na dzień 31.07.2011 r.</a:t>
            </a:r>
          </a:p>
          <a:p>
            <a:r>
              <a:rPr lang="pl-PL" sz="800">
                <a:solidFill>
                  <a:schemeClr val="tx1"/>
                </a:solidFill>
              </a:rPr>
              <a:t> r.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251520" y="141277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</a:t>
            </a:r>
            <a:r>
              <a:rPr lang="pl-PL" sz="2800" b="1" dirty="0" smtClean="0">
                <a:latin typeface="Arial" charset="0"/>
              </a:rPr>
              <a:t>1/7.2.2/11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2" y="1071563"/>
            <a:ext cx="8643937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Konkurs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zamknięty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Alokacja: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5 543 398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zł.</a:t>
            </a:r>
            <a:endParaRPr lang="pl-PL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Termin ogłoszenia konkursu: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06.09.2011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r.</a:t>
            </a:r>
            <a:r>
              <a:rPr lang="pl-PL" dirty="0" smtClean="0">
                <a:latin typeface="+mj-lt"/>
                <a:cs typeface="Arial" pitchFamily="34" charset="0"/>
              </a:rPr>
              <a:t> </a:t>
            </a:r>
            <a:endParaRPr lang="pl-PL" dirty="0" smtClean="0">
              <a:latin typeface="+mj-lt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Nabór wniosków: 05.10.2011 r.</a:t>
            </a: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Dopuszczalne typy projektów:</a:t>
            </a:r>
            <a:r>
              <a:rPr lang="pl-PL" dirty="0" smtClean="0"/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pl-PL" dirty="0" smtClean="0"/>
              <a:t>1) 	</a:t>
            </a:r>
            <a:r>
              <a:rPr lang="pl-PL" dirty="0" smtClean="0">
                <a:latin typeface="+mj-lt"/>
              </a:rPr>
              <a:t>Wsparcie </a:t>
            </a:r>
            <a:r>
              <a:rPr lang="pl-PL" dirty="0" smtClean="0">
                <a:latin typeface="+mj-lt"/>
              </a:rPr>
              <a:t>dla osób fizycznych zamierzających rozpocząć prowadzenie działalności gospodarczej  w formie spółdzielni socjalnej poprzez zastosowanie w ramach projektu co najmniej dwóch </a:t>
            </a:r>
            <a:r>
              <a:rPr lang="pl-PL" dirty="0" smtClean="0">
                <a:latin typeface="+mj-lt"/>
              </a:rPr>
              <a:t>z </a:t>
            </a:r>
            <a:r>
              <a:rPr lang="pl-PL" dirty="0" smtClean="0">
                <a:latin typeface="+mj-lt"/>
              </a:rPr>
              <a:t>następujących instrumentów: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j-lt"/>
              </a:rPr>
              <a:t>doradztwo </a:t>
            </a:r>
            <a:r>
              <a:rPr lang="pl-PL" dirty="0" smtClean="0">
                <a:latin typeface="+mj-lt"/>
              </a:rPr>
              <a:t>(indywidualne i grupowe) oraz szkolenia umożliwiające uzyskanie wiedzy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umiejętności potrzebnych do założenia i/lub prowadzenia spółdzielni socjalnej;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j-lt"/>
              </a:rPr>
              <a:t>przyznanie </a:t>
            </a:r>
            <a:r>
              <a:rPr lang="pl-PL" dirty="0" smtClean="0">
                <a:latin typeface="+mj-lt"/>
              </a:rPr>
              <a:t>środków finansowych na założenie i/lub przystąpienie do spółdzielni socjalnej –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ile wszyscy członkowie są osobami, które rozpoczęły prowadzenie działalności lub przystąpiły do spółdzielni socjalnej w wyniku uczestnictwa w projekcie, do wysokości 20  tys. na osobę (członka); </a:t>
            </a:r>
          </a:p>
          <a:p>
            <a:pPr>
              <a:buNone/>
            </a:pPr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Dopuszczalne typy </a:t>
            </a:r>
            <a:r>
              <a:rPr lang="pl-PL" b="1" dirty="0" smtClean="0">
                <a:solidFill>
                  <a:srgbClr val="FF0000"/>
                </a:solidFill>
              </a:rPr>
              <a:t>projektów </a:t>
            </a:r>
            <a:r>
              <a:rPr lang="pl-PL" b="1" dirty="0" err="1" smtClean="0">
                <a:solidFill>
                  <a:srgbClr val="FF0000"/>
                </a:solidFill>
              </a:rPr>
              <a:t>c.d</a:t>
            </a:r>
            <a:r>
              <a:rPr lang="pl-PL" b="1" dirty="0" smtClean="0">
                <a:solidFill>
                  <a:srgbClr val="FF0000"/>
                </a:solidFill>
              </a:rPr>
              <a:t>:</a:t>
            </a:r>
            <a:r>
              <a:rPr lang="pl-PL" dirty="0" smtClean="0"/>
              <a:t> </a:t>
            </a:r>
            <a:endParaRPr lang="pl-PL" dirty="0" smtClean="0"/>
          </a:p>
          <a:p>
            <a:pPr lvl="0" algn="just"/>
            <a:endParaRPr lang="pl-PL" dirty="0" smtClean="0">
              <a:latin typeface="+mj-lt"/>
            </a:endParaRPr>
          </a:p>
          <a:p>
            <a:pPr lvl="0" algn="just"/>
            <a:r>
              <a:rPr lang="pl-PL" dirty="0" smtClean="0">
                <a:latin typeface="+mj-lt"/>
              </a:rPr>
              <a:t>wsparcie </a:t>
            </a:r>
            <a:r>
              <a:rPr lang="pl-PL" dirty="0" smtClean="0">
                <a:latin typeface="+mj-lt"/>
              </a:rPr>
              <a:t>pomostowe udzielane w okresie do 6 / do 12 miesięcy od dnia zawarcia umowy </a:t>
            </a:r>
            <a:r>
              <a:rPr lang="pl-PL" dirty="0" smtClean="0">
                <a:latin typeface="+mj-lt"/>
              </a:rPr>
              <a:t>o </a:t>
            </a:r>
            <a:r>
              <a:rPr lang="pl-PL" dirty="0" smtClean="0">
                <a:latin typeface="+mj-lt"/>
              </a:rPr>
              <a:t>udzielenie wsparcia pomostowego, obejmujące finansowe wsparcie pomostowe wypłacane miesięcznie w kwocie do wysokości minimalnego wynagrodzenia obowiązującego na dzień wypłacenia środków finansowych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</a:t>
            </a:r>
            <a:r>
              <a:rPr lang="pl-PL" dirty="0" smtClean="0">
                <a:latin typeface="+mj-lt"/>
              </a:rPr>
              <a:t>założenie lub przystąpienie do spółdzielni socjalnej połączone z doradztwem oraz pomocą w efektywnym wykorzystaniu przyznanych środków – wyłącznie dla osób, które rozpoczęły działalność lub przystąpiły do spółdzielni w ramach danego projektu (Podstawowe wsparcie pomostowe przyznawane jest na wniosek uczestnika projektu składany do beneficjenta oraz wypłacane przez okres do 6 miesięcy od dnia zawarcia umowy o udzielenie wsparcia pomostowego. W uzasadnionych przypadkach oraz na wniosek uczestnika projektu składany do beneficjenta dopuszczalne jest  przedłużenie wypłaty wsparcia pomostowego do 12 miesięcy od dnia zawarcia umowy o udzielenie wsparcia pomostowego. Beneficjent może w uzasadnionych przypadkach wyrazić zgodę na pokrycie wydatków ponoszonych przez uczestnika projektu w okresie od dnia rejestracji działalności do dnia zawarcia umowy o udzielenie wsparcia pomostowego).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Dopuszczalne typy </a:t>
            </a:r>
            <a:r>
              <a:rPr lang="pl-PL" b="1" dirty="0" smtClean="0">
                <a:solidFill>
                  <a:srgbClr val="FF0000"/>
                </a:solidFill>
              </a:rPr>
              <a:t>projektów c.d. :</a:t>
            </a:r>
            <a:r>
              <a:rPr lang="pl-PL" dirty="0" smtClean="0"/>
              <a:t> </a:t>
            </a:r>
            <a:endParaRPr lang="pl-PL" dirty="0" smtClean="0"/>
          </a:p>
          <a:p>
            <a:pPr lvl="0"/>
            <a:endParaRPr lang="pl-PL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2)	Wsparcie </a:t>
            </a:r>
            <a:r>
              <a:rPr lang="pl-PL" dirty="0" smtClean="0">
                <a:latin typeface="+mj-lt"/>
              </a:rPr>
              <a:t>dla osób prawnych wymienionych w art. 4 ust. 2 pkt. 2 i 3 ustawy z dnia 27 kwietnia 2006 r. o spółdzielniach socjalnych (Dz. U. z 2006 r., Nr 94, poz. 651 z </a:t>
            </a:r>
            <a:r>
              <a:rPr lang="pl-PL" dirty="0" err="1" smtClean="0">
                <a:latin typeface="+mj-lt"/>
              </a:rPr>
              <a:t>późn</a:t>
            </a:r>
            <a:r>
              <a:rPr lang="pl-PL" dirty="0" smtClean="0">
                <a:latin typeface="+mj-lt"/>
              </a:rPr>
              <a:t>. zm.) poprzez zastosowanie w ramach projektu co najmniej dwóch z poniższych instrumentów: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>
                <a:latin typeface="+mj-lt"/>
              </a:rPr>
              <a:t>doradztwo (indywidualne i grupowe) dla kadr oraz szkolenia umożliwiające uzyskanie wiedzy; i umiejętności potrzebnych do założenia i/lub prowadzenia spółdzielni socjalnej;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>
                <a:latin typeface="+mj-lt"/>
              </a:rPr>
              <a:t>przyznanie środków finansowych na założenie i/lub przystąpienie osoby fizycznej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</a:t>
            </a:r>
            <a:r>
              <a:rPr lang="pl-PL" dirty="0" smtClean="0">
                <a:latin typeface="+mj-lt"/>
              </a:rPr>
              <a:t>spółdzielni socjalnej do wysokości 20 tys. zł na każdą osobę fizyczną przystępującą i/lub nowozatrudnioną w spółdzielni socjalnej zgodnie z art. 5a ust.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1 </a:t>
            </a:r>
            <a:r>
              <a:rPr lang="pl-PL" dirty="0" smtClean="0">
                <a:latin typeface="+mj-lt"/>
              </a:rPr>
              <a:t>ustawy o spółdzielniach socjalnych – wyłącznie dla osób, które uczestniczyły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</a:t>
            </a:r>
            <a:r>
              <a:rPr lang="pl-PL" dirty="0" smtClean="0">
                <a:latin typeface="+mj-lt"/>
              </a:rPr>
              <a:t>projekcie.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Dopuszczalne typy projektów:</a:t>
            </a:r>
            <a:r>
              <a:rPr lang="pl-PL" dirty="0" smtClean="0"/>
              <a:t> </a:t>
            </a:r>
          </a:p>
          <a:p>
            <a:pPr lvl="0" algn="just"/>
            <a:r>
              <a:rPr lang="pl-PL" dirty="0" smtClean="0">
                <a:latin typeface="+mj-lt"/>
              </a:rPr>
              <a:t>wsparcie pomostowe w okresie do 6 / do 12 miesięcy od momentu przystąpienia i/lub zatrudnienia w spółdzielni socjalnej każdej z osób zgodnie z art. 5a ust. 1 ustawy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spółdzielniach socjalnych, obejmujące finansowe wsparcie pomostowe wypłacane miesięcznie w kwocie nie większej niż równowartość minimalnego wynagrodzenia obowiązującego na dzień zawarcia umowy o udzielenie wsparcia pomostowego,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</a:t>
            </a:r>
            <a:r>
              <a:rPr lang="pl-PL" dirty="0" smtClean="0">
                <a:latin typeface="+mj-lt"/>
              </a:rPr>
              <a:t>na każdą </a:t>
            </a:r>
            <a:r>
              <a:rPr lang="pl-PL" dirty="0" smtClean="0">
                <a:latin typeface="+mj-lt"/>
              </a:rPr>
              <a:t>z </a:t>
            </a:r>
            <a:r>
              <a:rPr lang="pl-PL" dirty="0" smtClean="0">
                <a:latin typeface="+mj-lt"/>
              </a:rPr>
              <a:t>osób zatrudnionych w spółdzielni zgodnie z art. 5a ust. 1 ustawy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</a:t>
            </a:r>
            <a:r>
              <a:rPr lang="pl-PL" dirty="0" smtClean="0">
                <a:latin typeface="+mj-lt"/>
              </a:rPr>
              <a:t>spółdzielniach socjalnych), połączone z doradztwem - wyłącznie dla osób, które rozpoczęły działalność lub przystąpiły do spółdzielni w ramach danego projektu (Podstawowe wsparcie pomostowe przyznawane jest na wniosek uczestnika projektu składany do beneficjenta oraz wypłacane przez okres do 6 miesięcy od dnia zawarcia umowy o udzielenie wsparcia pomostowego. </a:t>
            </a:r>
            <a:r>
              <a:rPr lang="pl-PL" dirty="0" smtClean="0">
                <a:latin typeface="+mj-lt"/>
              </a:rPr>
              <a:t>W </a:t>
            </a:r>
            <a:r>
              <a:rPr lang="pl-PL" dirty="0" smtClean="0">
                <a:latin typeface="+mj-lt"/>
              </a:rPr>
              <a:t>uzasadnionych przypadkach oraz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</a:t>
            </a:r>
            <a:r>
              <a:rPr lang="pl-PL" dirty="0" smtClean="0">
                <a:latin typeface="+mj-lt"/>
              </a:rPr>
              <a:t>wniosek uczestnika projektu składany do beneficjenta dopuszczalne jest  przedłużenie wypłaty wsparcia pomostowego do 12 miesięcy od dnia zawarcia umowy o udzielenie wsparcia pomostowego. Beneficjent może w uzasadnionych przypadkach wyrazić zgodę na pokrycie wydatków ponoszonych przez uczestnika projektu </a:t>
            </a:r>
            <a:r>
              <a:rPr lang="pl-PL" dirty="0" smtClean="0">
                <a:latin typeface="+mj-lt"/>
              </a:rPr>
              <a:t>w </a:t>
            </a:r>
            <a:r>
              <a:rPr lang="pl-PL" dirty="0" smtClean="0">
                <a:latin typeface="+mj-lt"/>
              </a:rPr>
              <a:t>okresie od dnia rejestracji działalności do dnia zawarcia umowy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</a:t>
            </a:r>
            <a:r>
              <a:rPr lang="pl-PL" dirty="0" smtClean="0">
                <a:latin typeface="+mj-lt"/>
              </a:rPr>
              <a:t>udzielenie wsparcia pomostowego)</a:t>
            </a:r>
          </a:p>
          <a:p>
            <a:pPr algn="just">
              <a:buNone/>
            </a:pPr>
            <a:r>
              <a:rPr lang="x-none" smtClean="0">
                <a:latin typeface="+mj-lt"/>
              </a:rPr>
              <a:t> </a:t>
            </a:r>
            <a:endParaRPr lang="pl-PL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6794</TotalTime>
  <Words>534</Words>
  <Application>Microsoft Office PowerPoint</Application>
  <PresentationFormat>Pokaz na ekranie (4:3)</PresentationFormat>
  <Paragraphs>195</Paragraphs>
  <Slides>26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Projekt domyślny</vt:lpstr>
      <vt:lpstr>Slajd 1</vt:lpstr>
      <vt:lpstr> Stan wdrażania  Programu Operacyjnego Kapitał Ludzki w województwie zachodniopomorskim    Stan na dzień 31.07.2011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24</vt:lpstr>
      <vt:lpstr>Slajd 25</vt:lpstr>
      <vt:lpstr>Slajd 26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633</cp:revision>
  <dcterms:created xsi:type="dcterms:W3CDTF">2007-08-02T08:01:27Z</dcterms:created>
  <dcterms:modified xsi:type="dcterms:W3CDTF">2011-09-19T10:12:25Z</dcterms:modified>
</cp:coreProperties>
</file>