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75" r:id="rId2"/>
    <p:sldId id="440" r:id="rId3"/>
    <p:sldId id="801" r:id="rId4"/>
    <p:sldId id="542" r:id="rId5"/>
    <p:sldId id="656" r:id="rId6"/>
    <p:sldId id="802" r:id="rId7"/>
    <p:sldId id="803" r:id="rId8"/>
    <p:sldId id="804" r:id="rId9"/>
    <p:sldId id="805" r:id="rId10"/>
    <p:sldId id="547" r:id="rId11"/>
    <p:sldId id="614" r:id="rId12"/>
    <p:sldId id="806" r:id="rId13"/>
    <p:sldId id="554" r:id="rId14"/>
    <p:sldId id="807" r:id="rId15"/>
    <p:sldId id="798" r:id="rId16"/>
    <p:sldId id="765" r:id="rId17"/>
    <p:sldId id="775" r:id="rId18"/>
    <p:sldId id="766" r:id="rId19"/>
    <p:sldId id="767" r:id="rId20"/>
    <p:sldId id="768" r:id="rId21"/>
    <p:sldId id="769" r:id="rId22"/>
    <p:sldId id="770" r:id="rId23"/>
    <p:sldId id="771" r:id="rId24"/>
    <p:sldId id="516" r:id="rId25"/>
    <p:sldId id="517" r:id="rId26"/>
    <p:sldId id="518" r:id="rId27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0066CC"/>
    <a:srgbClr val="CC00FF"/>
    <a:srgbClr val="003366"/>
    <a:srgbClr val="24496E"/>
    <a:srgbClr val="800000"/>
    <a:srgbClr val="990099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53" autoAdjust="0"/>
  </p:normalViewPr>
  <p:slideViewPr>
    <p:cSldViewPr>
      <p:cViewPr>
        <p:scale>
          <a:sx n="78" d="100"/>
          <a:sy n="78" d="100"/>
        </p:scale>
        <p:origin x="-1032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Wup-szczecin\pokl\-PUNKT%20KONSULTACYJNY%20EFS-\AG\Stan%20wdra&#380;ania\2011\lipiec%202011\MRR\ciastko%20I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22256985220191342"/>
          <c:y val="0.10289890175601422"/>
          <c:w val="0.54191293127628359"/>
          <c:h val="0.66163560326333437"/>
        </c:manualLayout>
      </c:layout>
      <c:pie3DChart>
        <c:varyColors val="1"/>
        <c:ser>
          <c:idx val="0"/>
          <c:order val="0"/>
          <c:explosion val="25"/>
          <c:dPt>
            <c:idx val="2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92D050"/>
              </a:solidFill>
            </c:spPr>
          </c:dPt>
          <c:dPt>
            <c:idx val="5"/>
            <c:spPr>
              <a:solidFill>
                <a:srgbClr val="00B0F0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7"/>
            <c:spPr>
              <a:solidFill>
                <a:srgbClr val="00B050"/>
              </a:solidFill>
            </c:spPr>
          </c:dPt>
          <c:dPt>
            <c:idx val="9"/>
            <c:spPr>
              <a:solidFill>
                <a:srgbClr val="0070C0"/>
              </a:solidFill>
            </c:spPr>
          </c:dPt>
          <c:dPt>
            <c:idx val="10"/>
            <c:spPr>
              <a:solidFill>
                <a:srgbClr val="7030A0"/>
              </a:solidFill>
            </c:spPr>
          </c:dPt>
          <c:dPt>
            <c:idx val="11"/>
            <c:spPr>
              <a:solidFill>
                <a:srgbClr val="47FFD1"/>
              </a:solidFill>
            </c:spPr>
          </c:dPt>
          <c:dPt>
            <c:idx val="12"/>
            <c:spPr>
              <a:solidFill>
                <a:srgbClr val="A2B10F"/>
              </a:solidFill>
            </c:spPr>
          </c:dPt>
          <c:dPt>
            <c:idx val="14"/>
            <c:spPr>
              <a:solidFill>
                <a:srgbClr val="3333CC">
                  <a:lumMod val="20000"/>
                  <a:lumOff val="80000"/>
                </a:srgbClr>
              </a:solidFill>
            </c:spPr>
          </c:dPt>
          <c:dPt>
            <c:idx val="15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5.3266951006124497E-2"/>
                  <c:y val="-0.10278871391076115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"/>
              <c:layout>
                <c:manualLayout>
                  <c:x val="2.7320556392995344E-2"/>
                  <c:y val="-8.188956128047850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2"/>
              <c:layout>
                <c:manualLayout>
                  <c:x val="6.8079932339016533E-2"/>
                  <c:y val="-6.5193556362856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3"/>
              <c:layout>
                <c:manualLayout>
                  <c:x val="3.837401418758455E-2"/>
                  <c:y val="-1.452193796112351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4"/>
              <c:layout>
                <c:manualLayout>
                  <c:x val="6.2821974839352299E-2"/>
                  <c:y val="-2.575862408933238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5"/>
              <c:layout>
                <c:manualLayout>
                  <c:x val="2.5201594152692863E-2"/>
                  <c:y val="5.637840631209471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6"/>
              <c:layout>
                <c:manualLayout>
                  <c:x val="-5.7845147477849452E-3"/>
                  <c:y val="0.11407929466448198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7"/>
              <c:layout>
                <c:manualLayout>
                  <c:x val="-3.7907881441019253E-2"/>
                  <c:y val="0.10502913008563915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8"/>
              <c:layout>
                <c:manualLayout>
                  <c:x val="2.1866856417026476E-2"/>
                  <c:y val="7.966079526694380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9"/>
              <c:layout>
                <c:manualLayout>
                  <c:x val="-5.6639733350810427E-2"/>
                  <c:y val="6.416486119342343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0"/>
              <c:layout>
                <c:manualLayout>
                  <c:x val="-4.2806183115339132E-2"/>
                  <c:y val="7.5749371567386172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1"/>
              <c:layout>
                <c:manualLayout>
                  <c:x val="-1.5703867274893243E-2"/>
                  <c:y val="-3.293483591758442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2"/>
              <c:layout>
                <c:manualLayout>
                  <c:x val="-4.4182687496166738E-2"/>
                  <c:y val="-8.7949683907581309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3"/>
              <c:layout>
                <c:manualLayout>
                  <c:x val="-7.159472224643533E-2"/>
                  <c:y val="-3.596479598161118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4"/>
              <c:layout>
                <c:manualLayout>
                  <c:x val="-8.1984936384797202E-2"/>
                  <c:y val="-8.220688019747071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5"/>
              <c:layout>
                <c:manualLayout>
                  <c:x val="2.8248184844053188E-2"/>
                  <c:y val="-6.477496267791987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b="1"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spPr>
              <a:noFill/>
              <a:ln w="25400">
                <a:noFill/>
              </a:ln>
            </c:spPr>
            <c:showLegendKey val="1"/>
            <c:showVal val="1"/>
            <c:showCatName val="1"/>
            <c:showLeaderLines val="1"/>
          </c:dLbls>
          <c:cat>
            <c:strRef>
              <c:f>'[ciastko I.xls]Arkusz1'!$C$5:$C$20</c:f>
              <c:strCache>
                <c:ptCount val="16"/>
                <c:pt idx="0">
                  <c:v>Dolnośląskie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Podlaskie</c:v>
                </c:pt>
                <c:pt idx="10">
                  <c:v>Pomorskie</c:v>
                </c:pt>
                <c:pt idx="11">
                  <c:v>Śląskie</c:v>
                </c:pt>
                <c:pt idx="12">
                  <c:v>Świętokrzyskie</c:v>
                </c:pt>
                <c:pt idx="13">
                  <c:v>Warmińsko-Mazurskie</c:v>
                </c:pt>
                <c:pt idx="14">
                  <c:v>Wielkopolskie</c:v>
                </c:pt>
                <c:pt idx="15">
                  <c:v>Zachodniopomorskie</c:v>
                </c:pt>
              </c:strCache>
            </c:strRef>
          </c:cat>
          <c:val>
            <c:numRef>
              <c:f>'[ciastko I.xls]Arkusz1'!$D$5:$D$20</c:f>
              <c:numCache>
                <c:formatCode>0.00%</c:formatCode>
                <c:ptCount val="16"/>
                <c:pt idx="0">
                  <c:v>0.66400000000000281</c:v>
                </c:pt>
                <c:pt idx="1">
                  <c:v>0.70300000000000062</c:v>
                </c:pt>
                <c:pt idx="2">
                  <c:v>0.67400000000000282</c:v>
                </c:pt>
                <c:pt idx="3">
                  <c:v>0.64700000000000235</c:v>
                </c:pt>
                <c:pt idx="4">
                  <c:v>0.68900000000000161</c:v>
                </c:pt>
                <c:pt idx="5">
                  <c:v>0.72700000000000065</c:v>
                </c:pt>
                <c:pt idx="6">
                  <c:v>0.58500000000000052</c:v>
                </c:pt>
                <c:pt idx="7">
                  <c:v>0.65900000000000281</c:v>
                </c:pt>
                <c:pt idx="8">
                  <c:v>0.73400000000000065</c:v>
                </c:pt>
                <c:pt idx="9">
                  <c:v>0.57900000000000063</c:v>
                </c:pt>
                <c:pt idx="10">
                  <c:v>0.67600000000000282</c:v>
                </c:pt>
                <c:pt idx="11">
                  <c:v>0.61000000000000065</c:v>
                </c:pt>
                <c:pt idx="12">
                  <c:v>0.70400000000000063</c:v>
                </c:pt>
                <c:pt idx="13">
                  <c:v>0.70800000000000063</c:v>
                </c:pt>
                <c:pt idx="14">
                  <c:v>0.49900000000000105</c:v>
                </c:pt>
                <c:pt idx="15">
                  <c:v>0.71800000000000064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4.8732635357850065E-2"/>
          <c:y val="0.86356685907074759"/>
          <c:w val="0.91749865215187976"/>
          <c:h val="0.13611602451130991"/>
        </c:manualLayout>
      </c:layout>
    </c:legend>
    <c:plotVisOnly val="1"/>
    <c:dispBlanksAs val="zero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F4D4A7-D5BD-467C-9091-24292482ACC7}" type="datetimeFigureOut">
              <a:rPr lang="pl-PL"/>
              <a:pPr>
                <a:defRPr/>
              </a:pPr>
              <a:t>2011-09-19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88B3A4-FB36-4690-8602-D9763DB8817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2DAFFCD-7EE3-42DD-A711-2DD378B24A3B}" type="datetimeFigureOut">
              <a:rPr lang="pl-PL"/>
              <a:pPr>
                <a:defRPr/>
              </a:pPr>
              <a:t>2011-09-19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54B56EE-C170-4D27-A01A-1110A24796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2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AED8C4-BE3E-4D2B-9819-CC0275BC0162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917575" y="742950"/>
            <a:ext cx="4967288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947" tIns="47474" rIns="94947" bIns="47474" anchor="ctr"/>
          <a:lstStyle/>
          <a:p>
            <a:endParaRPr lang="pl-PL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4013" cy="4462462"/>
          </a:xfrm>
          <a:noFill/>
        </p:spPr>
        <p:txBody>
          <a:bodyPr wrap="none" lIns="94958" tIns="47479" rIns="94958" bIns="4747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2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74343027-31BD-4E75-A1A8-32548CF07A8B}" type="slidenum">
              <a:rPr lang="en-GB" sz="1200"/>
              <a:pPr algn="r"/>
              <a:t>26</a:t>
            </a:fld>
            <a:endParaRPr lang="en-GB" sz="1200"/>
          </a:p>
        </p:txBody>
      </p:sp>
      <p:sp>
        <p:nvSpPr>
          <p:cNvPr id="39939" name="Text Box 1"/>
          <p:cNvSpPr txBox="1">
            <a:spLocks noChangeArrowheads="1"/>
          </p:cNvSpPr>
          <p:nvPr/>
        </p:nvSpPr>
        <p:spPr bwMode="auto">
          <a:xfrm>
            <a:off x="917575" y="742950"/>
            <a:ext cx="4967288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947" tIns="47474" rIns="94947" bIns="47474" anchor="ctr"/>
          <a:lstStyle/>
          <a:p>
            <a:endParaRPr lang="pl-PL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4013" cy="4462462"/>
          </a:xfrm>
          <a:noFill/>
        </p:spPr>
        <p:txBody>
          <a:bodyPr wrap="none" lIns="94958" tIns="47479" rIns="94958" bIns="4747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0" y="659765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l-PL" sz="1200" b="1">
                <a:solidFill>
                  <a:schemeClr val="bg1"/>
                </a:solidFill>
              </a:rPr>
              <a:t>Wojewódzki Urząd Pracy w Szczecinie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611188" y="1052513"/>
            <a:ext cx="7993062" cy="0"/>
          </a:xfrm>
          <a:prstGeom prst="line">
            <a:avLst/>
          </a:prstGeom>
          <a:noFill/>
          <a:ln w="25400">
            <a:solidFill>
              <a:srgbClr val="24496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1030" name="Picture 14" descr="listownik_PO_K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71550" y="149225"/>
            <a:ext cx="72723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pokl@wup.p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poklkoszalin@wup.pl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_szczecin@roefs.p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_koszalin@roefs.pl" TargetMode="External"/><Relationship Id="rId4" Type="http://schemas.openxmlformats.org/officeDocument/2006/relationships/hyperlink" Target="mailto:pokl@wup.pl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"/>
          <p:cNvSpPr>
            <a:spLocks noChangeArrowheads="1"/>
          </p:cNvSpPr>
          <p:nvPr/>
        </p:nvSpPr>
        <p:spPr bwMode="auto">
          <a:xfrm>
            <a:off x="684213" y="1700213"/>
            <a:ext cx="78486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1600" dirty="0"/>
          </a:p>
          <a:p>
            <a:pPr algn="ctr"/>
            <a:endParaRPr lang="pl-PL" sz="1600" dirty="0"/>
          </a:p>
          <a:p>
            <a:pPr algn="ctr"/>
            <a:endParaRPr lang="pl-PL" sz="1600" dirty="0"/>
          </a:p>
          <a:p>
            <a:pPr algn="ctr"/>
            <a:r>
              <a:rPr lang="pl-PL" sz="3200" b="1" dirty="0"/>
              <a:t>Spotkanie informacyjne</a:t>
            </a:r>
          </a:p>
          <a:p>
            <a:pPr algn="ctr"/>
            <a:endParaRPr lang="pl-PL" sz="1600" dirty="0"/>
          </a:p>
          <a:p>
            <a:pPr algn="ctr"/>
            <a:endParaRPr lang="pl-PL" sz="2000" b="1" dirty="0"/>
          </a:p>
          <a:p>
            <a:pPr algn="ctr"/>
            <a:r>
              <a:rPr lang="pl-PL" sz="2000" b="1" dirty="0"/>
              <a:t>Dokumentacja konkursowa</a:t>
            </a:r>
          </a:p>
          <a:p>
            <a:pPr algn="ctr"/>
            <a:r>
              <a:rPr lang="pl-PL" sz="2000" b="1" dirty="0"/>
              <a:t>Nr </a:t>
            </a:r>
            <a:r>
              <a:rPr lang="pl-PL" sz="2000" b="1" dirty="0" smtClean="0"/>
              <a:t>1/7.2.2/11</a:t>
            </a:r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r>
              <a:rPr lang="pl-PL" sz="1600" b="1" dirty="0" smtClean="0"/>
              <a:t>Szczecin, </a:t>
            </a:r>
            <a:r>
              <a:rPr lang="pl-PL" sz="1600" b="1" dirty="0" smtClean="0"/>
              <a:t>23 września  2011 </a:t>
            </a:r>
            <a:r>
              <a:rPr lang="pl-PL" sz="1600" b="1" dirty="0"/>
              <a:t>r.</a:t>
            </a:r>
            <a:endParaRPr lang="pl-PL" sz="1400" b="1" dirty="0"/>
          </a:p>
        </p:txBody>
      </p:sp>
      <p:sp>
        <p:nvSpPr>
          <p:cNvPr id="2051" name="pole tekstowe 2"/>
          <p:cNvSpPr txBox="1">
            <a:spLocks noChangeArrowheads="1"/>
          </p:cNvSpPr>
          <p:nvPr/>
        </p:nvSpPr>
        <p:spPr bwMode="auto">
          <a:xfrm>
            <a:off x="214313" y="5857875"/>
            <a:ext cx="8715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 dirty="0"/>
              <a:t>Spotkanie współfinansowane ze środków Unii Europejskiej – Europejskiego Funduszu Społecznego            w ramach Pomocy Technicznej Programu Operacyjnego Kapitał Ludzki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052736"/>
            <a:ext cx="7929562" cy="5019675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sz="1400" b="1" u="sng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Wymagania odnośnie grupy </a:t>
            </a:r>
            <a:r>
              <a:rPr lang="pl-PL" sz="1400" b="1" u="sng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docelowej</a:t>
            </a:r>
          </a:p>
          <a:p>
            <a:pPr algn="just">
              <a:lnSpc>
                <a:spcPct val="150000"/>
              </a:lnSpc>
              <a:buFontTx/>
              <a:buNone/>
              <a:defRPr/>
            </a:pPr>
            <a:r>
              <a:rPr lang="x-none" smtClean="0">
                <a:latin typeface="+mj-lt"/>
              </a:rPr>
              <a:t>Projekty </a:t>
            </a:r>
            <a:r>
              <a:rPr lang="x-none" smtClean="0">
                <a:latin typeface="+mj-lt"/>
              </a:rPr>
              <a:t>muszą być skierowane bezpośrednio do następujących grup odbiorców:</a:t>
            </a:r>
            <a:endParaRPr lang="pl-PL" sz="1400" dirty="0" smtClean="0">
              <a:latin typeface="+mj-lt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-  podmioty </a:t>
            </a:r>
            <a:r>
              <a:rPr lang="pl-PL" dirty="0" smtClean="0">
                <a:latin typeface="+mj-lt"/>
              </a:rPr>
              <a:t>ekonomii społecznej; </a:t>
            </a:r>
            <a:endParaRPr lang="pl-PL" sz="1400" dirty="0" smtClean="0">
              <a:latin typeface="+mj-lt"/>
            </a:endParaRPr>
          </a:p>
          <a:p>
            <a:pPr marL="182563" lvl="0" indent="-182563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-  instytucje </a:t>
            </a:r>
            <a:r>
              <a:rPr lang="pl-PL" dirty="0" smtClean="0">
                <a:latin typeface="+mj-lt"/>
              </a:rPr>
              <a:t>rynku pracy oraz pomocy i integracji społecznej (w zakresie promocji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i rozwoju </a:t>
            </a:r>
            <a:r>
              <a:rPr lang="pl-PL" dirty="0" smtClean="0">
                <a:latin typeface="+mj-lt"/>
              </a:rPr>
              <a:t>partnerstwa);</a:t>
            </a:r>
            <a:endParaRPr lang="pl-PL" sz="1400" dirty="0" smtClean="0">
              <a:latin typeface="+mj-lt"/>
            </a:endParaRPr>
          </a:p>
          <a:p>
            <a:pPr marL="182563" lvl="0" indent="-182563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-  osoby </a:t>
            </a:r>
            <a:r>
              <a:rPr lang="pl-PL" dirty="0" smtClean="0">
                <a:latin typeface="+mj-lt"/>
              </a:rPr>
              <a:t>fizyczne w zakresie doradztwa i szkoleń, przyznania środków finansowych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na </a:t>
            </a:r>
            <a:r>
              <a:rPr lang="pl-PL" dirty="0" smtClean="0">
                <a:latin typeface="+mj-lt"/>
              </a:rPr>
              <a:t>założenie i/lub przystąpienie do spółdzielni socjalnej oraz wsparcia pomostowego </a:t>
            </a:r>
            <a:r>
              <a:rPr lang="pl-PL" dirty="0" smtClean="0">
                <a:latin typeface="+mj-lt"/>
              </a:rPr>
              <a:t>i </a:t>
            </a:r>
            <a:r>
              <a:rPr lang="pl-PL" dirty="0" smtClean="0">
                <a:latin typeface="+mj-lt"/>
              </a:rPr>
              <a:t>doradztwa (z wyłączeniem osób, które posiadały  wpis do rejestru Ewidencji Działalności Gospodarczej lub były zarejestrowane w Krajowym Rejestrze Sądowym w okresie </a:t>
            </a:r>
            <a:r>
              <a:rPr lang="pl-PL" dirty="0" smtClean="0">
                <a:latin typeface="+mj-lt"/>
              </a:rPr>
              <a:t>12 </a:t>
            </a:r>
            <a:r>
              <a:rPr lang="pl-PL" dirty="0" smtClean="0">
                <a:latin typeface="+mj-lt"/>
              </a:rPr>
              <a:t>miesięcy poprzedzających dzień przystąpienia do projektu);</a:t>
            </a:r>
            <a:endParaRPr lang="pl-PL" sz="1400" dirty="0" smtClean="0">
              <a:latin typeface="+mj-lt"/>
            </a:endParaRPr>
          </a:p>
          <a:p>
            <a:pPr marL="182563" lvl="0" indent="-182563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-	osoby </a:t>
            </a:r>
            <a:r>
              <a:rPr lang="pl-PL" dirty="0" smtClean="0">
                <a:latin typeface="+mj-lt"/>
              </a:rPr>
              <a:t>prawne wymienionych w art. 4 ust. 2 pkt. 2 i 3 ustawy z dnia 27 kwietnia 2006 r. </a:t>
            </a:r>
            <a:r>
              <a:rPr lang="pl-PL" dirty="0" smtClean="0">
                <a:latin typeface="+mj-lt"/>
              </a:rPr>
              <a:t> o </a:t>
            </a:r>
            <a:r>
              <a:rPr lang="pl-PL" dirty="0" smtClean="0">
                <a:latin typeface="+mj-lt"/>
              </a:rPr>
              <a:t>spółdzielniach socjalnych w zakresie doradztwa i szkoleń, przyznania środków finansowych na założenie spółdzielni socjalnej oraz zatrudnienie oraz wsparcia pomostowego.</a:t>
            </a:r>
            <a:endParaRPr lang="pl-PL" sz="1400" dirty="0" smtClean="0">
              <a:latin typeface="+mj-lt"/>
            </a:endParaRPr>
          </a:p>
          <a:p>
            <a:pPr algn="just">
              <a:buNone/>
            </a:pPr>
            <a:endParaRPr lang="pl-PL" sz="1400" dirty="0" smtClean="0"/>
          </a:p>
          <a:p>
            <a:pPr algn="just">
              <a:buNone/>
            </a:pPr>
            <a:endParaRPr lang="pl-PL" sz="1400" dirty="0" smtClean="0"/>
          </a:p>
        </p:txBody>
      </p:sp>
      <p:sp>
        <p:nvSpPr>
          <p:cNvPr id="9219" name="Prostokąt 3"/>
          <p:cNvSpPr>
            <a:spLocks noChangeArrowheads="1"/>
          </p:cNvSpPr>
          <p:nvPr/>
        </p:nvSpPr>
        <p:spPr bwMode="auto">
          <a:xfrm>
            <a:off x="928688" y="1060450"/>
            <a:ext cx="8215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79500" indent="-266700"/>
            <a:r>
              <a:rPr lang="pl-PL" b="1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676456" cy="5310336"/>
          </a:xfrm>
        </p:spPr>
        <p:txBody>
          <a:bodyPr/>
          <a:lstStyle/>
          <a:p>
            <a:pPr lvl="0">
              <a:buNone/>
            </a:pPr>
            <a:r>
              <a:rPr lang="pl-PL" b="1" dirty="0" smtClean="0">
                <a:latin typeface="+mj-lt"/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dostępu </a:t>
            </a:r>
            <a:r>
              <a:rPr lang="pl-PL" b="1" dirty="0" smtClean="0">
                <a:latin typeface="+mj-lt"/>
                <a:cs typeface="Arial" charset="0"/>
              </a:rPr>
              <a:t>(</a:t>
            </a:r>
            <a:r>
              <a:rPr lang="pl-PL" b="1" u="sng" dirty="0" smtClean="0">
                <a:latin typeface="+mj-lt"/>
                <a:cs typeface="Arial" charset="0"/>
              </a:rPr>
              <a:t>kryterium obligatoryjne</a:t>
            </a:r>
            <a:r>
              <a:rPr lang="pl-PL" b="1" dirty="0" smtClean="0">
                <a:latin typeface="+mj-lt"/>
                <a:cs typeface="Arial" charset="0"/>
              </a:rPr>
              <a:t>):</a:t>
            </a:r>
          </a:p>
          <a:p>
            <a:pPr lvl="0"/>
            <a:endParaRPr lang="pl-PL" b="1" dirty="0" smtClean="0">
              <a:latin typeface="+mj-lt"/>
              <a:cs typeface="Arial" charset="0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1. </a:t>
            </a:r>
            <a:r>
              <a:rPr lang="x-none" smtClean="0"/>
              <a:t>Projektodawca </a:t>
            </a:r>
            <a:r>
              <a:rPr lang="x-none" smtClean="0"/>
              <a:t>złożył nie więcej niż dwa wnioski o dofinansowanie w </a:t>
            </a:r>
            <a:r>
              <a:rPr lang="x-none" smtClean="0"/>
              <a:t>ramach </a:t>
            </a:r>
            <a:r>
              <a:rPr lang="pl-PL" dirty="0" smtClean="0"/>
              <a:t>d</a:t>
            </a:r>
            <a:r>
              <a:rPr lang="x-none" smtClean="0"/>
              <a:t>anego</a:t>
            </a:r>
            <a:r>
              <a:rPr lang="pl-PL" dirty="0" smtClean="0"/>
              <a:t> </a:t>
            </a:r>
            <a:r>
              <a:rPr lang="x-none" smtClean="0"/>
              <a:t>konkursu </a:t>
            </a:r>
            <a:r>
              <a:rPr lang="x-none" smtClean="0"/>
              <a:t>(stosuje się do typów operacji 1-2). </a:t>
            </a:r>
            <a:endParaRPr lang="pl-PL" dirty="0" smtClean="0"/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/>
              <a:t>2.  </a:t>
            </a:r>
            <a:r>
              <a:rPr lang="x-none" smtClean="0"/>
              <a:t>Minimalna </a:t>
            </a:r>
            <a:r>
              <a:rPr lang="x-none" smtClean="0"/>
              <a:t>wartość projektu wynosi 500 tysięcy złotych (stosuje się do typów operacji 1-2).</a:t>
            </a:r>
            <a:endParaRPr lang="pl-PL" dirty="0" smtClean="0"/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/>
              <a:t>3.	</a:t>
            </a:r>
            <a:r>
              <a:rPr lang="x-none" smtClean="0"/>
              <a:t>Okres </a:t>
            </a:r>
            <a:r>
              <a:rPr lang="x-none" smtClean="0"/>
              <a:t>realizacji projektu nie przekracza 36 miesięcy (stosuje się do typów operacji 1-2).</a:t>
            </a:r>
            <a:endParaRPr lang="pl-PL" dirty="0" smtClean="0"/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4.	Beneficjent </a:t>
            </a:r>
            <a:r>
              <a:rPr lang="pl-PL" dirty="0" smtClean="0">
                <a:latin typeface="+mj-lt"/>
              </a:rPr>
              <a:t>w okresie realizacji projektu prowadzi biuro projektu (lub posiada siedzibę, filię, delegaturę, oddział czy inną prawnie dozwolona formę organizacyjną działalności podmiotu) na terenie województwa zachodniopomorskiego, z możliwością udostępnienia pełnej dokumentacji wdrażanego projektu oraz zapewniające uczestnikom możliwość osobistego kontaktu z kadrą projektu (stosuje się do typów operacji 1-2).</a:t>
            </a:r>
          </a:p>
          <a:p>
            <a:pPr>
              <a:lnSpc>
                <a:spcPct val="150000"/>
              </a:lnSpc>
              <a:buNone/>
            </a:pPr>
            <a:endParaRPr lang="pl-PL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l-PL" b="1" dirty="0" smtClean="0"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cs typeface="Arial" charset="0"/>
              </a:rPr>
              <a:t>kryteria dostępu </a:t>
            </a:r>
            <a:r>
              <a:rPr lang="pl-PL" b="1" dirty="0" smtClean="0">
                <a:cs typeface="Arial" charset="0"/>
              </a:rPr>
              <a:t>(</a:t>
            </a:r>
            <a:r>
              <a:rPr lang="pl-PL" b="1" u="sng" dirty="0" smtClean="0">
                <a:cs typeface="Arial" charset="0"/>
              </a:rPr>
              <a:t>kryterium obligatoryjne</a:t>
            </a:r>
            <a:r>
              <a:rPr lang="pl-PL" b="1" dirty="0" smtClean="0">
                <a:cs typeface="Arial" charset="0"/>
              </a:rPr>
              <a:t>) c.d.: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/>
              <a:t>5.	</a:t>
            </a:r>
            <a:r>
              <a:rPr lang="pl-PL" dirty="0" smtClean="0">
                <a:latin typeface="+mj-lt"/>
              </a:rPr>
              <a:t>Projekt </a:t>
            </a:r>
            <a:r>
              <a:rPr lang="pl-PL" dirty="0" smtClean="0">
                <a:latin typeface="+mj-lt"/>
              </a:rPr>
              <a:t>jest skierowany do grup docelowych z obszaru województwa zachodniopomorskiego (osób fizycznych, w wieku aktywności zawodowej, które uczą się, pracują lub zamieszkują na obszarze województwa zachodniopomorskiego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w rozumieniu przepisów Kodeksu Cywilnego, w przypadku innych podmiotów posiadają one jednostkę organizacyjną na obszarze województwa zachodniopomorskiego) (stosuje się do typów operacji 1-2).</a:t>
            </a:r>
          </a:p>
          <a:p>
            <a:pPr lvl="0" algn="just">
              <a:lnSpc>
                <a:spcPct val="150000"/>
              </a:lnSpc>
              <a:buNone/>
            </a:pPr>
            <a:endParaRPr lang="pl-PL" dirty="0" smtClean="0">
              <a:latin typeface="+mj-lt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6.	Projektodawca </a:t>
            </a:r>
            <a:r>
              <a:rPr lang="pl-PL" dirty="0" smtClean="0">
                <a:latin typeface="+mj-lt"/>
              </a:rPr>
              <a:t>lub Partner na dzień złożenia wniosku o dofinansowanie posiada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co </a:t>
            </a:r>
            <a:r>
              <a:rPr lang="pl-PL" dirty="0" smtClean="0">
                <a:latin typeface="+mj-lt"/>
              </a:rPr>
              <a:t>najmniej roczne doświadczenie w prowadzeniu działalności w obszarze merytorycznym, którego dotyczy projekt (stosuje się do typów operacji 1-2).</a:t>
            </a:r>
          </a:p>
          <a:p>
            <a:pPr>
              <a:lnSpc>
                <a:spcPct val="150000"/>
              </a:lnSpc>
            </a:pP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48300"/>
          </a:xfrm>
        </p:spPr>
        <p:txBody>
          <a:bodyPr/>
          <a:lstStyle/>
          <a:p>
            <a:pPr algn="just">
              <a:buFontTx/>
              <a:buNone/>
              <a:defRPr/>
            </a:pPr>
            <a:endParaRPr lang="pl-PL" dirty="0" smtClean="0">
              <a:latin typeface="+mj-lt"/>
              <a:cs typeface="Arial" charset="0"/>
            </a:endParaRPr>
          </a:p>
          <a:p>
            <a:pPr algn="just">
              <a:buFontTx/>
              <a:buNone/>
              <a:defRPr/>
            </a:pPr>
            <a:r>
              <a:rPr lang="pl-PL" b="1" dirty="0" smtClean="0">
                <a:latin typeface="+mj-lt"/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strategiczne </a:t>
            </a:r>
            <a:r>
              <a:rPr lang="pl-PL" b="1" dirty="0" smtClean="0">
                <a:latin typeface="+mj-lt"/>
                <a:cs typeface="Arial" charset="0"/>
              </a:rPr>
              <a:t>(premia punktowa - kryterium fakultatywne) :</a:t>
            </a:r>
          </a:p>
          <a:p>
            <a:pPr algn="just">
              <a:buFontTx/>
              <a:buNone/>
              <a:defRPr/>
            </a:pPr>
            <a:endParaRPr lang="pl-PL" dirty="0" smtClean="0">
              <a:latin typeface="+mj-lt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buAutoNum type="arabicPeriod"/>
            </a:pPr>
            <a:r>
              <a:rPr lang="pl-PL" dirty="0" smtClean="0">
                <a:latin typeface="+mj-lt"/>
              </a:rPr>
              <a:t>Projekt </a:t>
            </a:r>
            <a:r>
              <a:rPr lang="pl-PL" dirty="0" smtClean="0">
                <a:latin typeface="+mj-lt"/>
              </a:rPr>
              <a:t>zakłada dostosowanie budynków instytucji sektora ekonomii społecznej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(w których realizowane będzie wsparcie w ramach projektu) do potrzeb osób niepełnosprawnych w ramach </a:t>
            </a:r>
            <a:r>
              <a:rPr lang="pl-PL" dirty="0" err="1" smtClean="0">
                <a:latin typeface="+mj-lt"/>
              </a:rPr>
              <a:t>cross-financingu</a:t>
            </a:r>
            <a:r>
              <a:rPr lang="pl-PL" dirty="0" smtClean="0">
                <a:latin typeface="+mj-lt"/>
              </a:rPr>
              <a:t> lub projektodawca dysponuje budynkiem dostosowanym do potrzeb osób niepełnosprawnych. </a:t>
            </a:r>
            <a:endParaRPr lang="pl-PL" dirty="0" smtClean="0">
              <a:latin typeface="+mj-lt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	</a:t>
            </a:r>
            <a:r>
              <a:rPr lang="pl-PL" i="1" dirty="0" smtClean="0">
                <a:latin typeface="+mj-lt"/>
              </a:rPr>
              <a:t>Waga </a:t>
            </a:r>
            <a:r>
              <a:rPr lang="pl-PL" i="1" dirty="0" smtClean="0">
                <a:latin typeface="+mj-lt"/>
              </a:rPr>
              <a:t>punktowa: 15 </a:t>
            </a:r>
            <a:r>
              <a:rPr lang="pl-PL" i="1" dirty="0" smtClean="0">
                <a:latin typeface="+mj-lt"/>
              </a:rPr>
              <a:t>pkt.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i="1" dirty="0" smtClean="0">
                <a:latin typeface="+mj-lt"/>
              </a:rPr>
              <a:t>	stosuje </a:t>
            </a:r>
            <a:r>
              <a:rPr lang="pl-PL" i="1" dirty="0" smtClean="0">
                <a:latin typeface="+mj-lt"/>
              </a:rPr>
              <a:t>się do typów operacji </a:t>
            </a:r>
            <a:r>
              <a:rPr lang="pl-PL" i="1" dirty="0" smtClean="0">
                <a:latin typeface="+mj-lt"/>
              </a:rPr>
              <a:t>1-2.</a:t>
            </a:r>
            <a:endParaRPr lang="pl-PL" i="1" dirty="0" smtClean="0">
              <a:latin typeface="+mj-lt"/>
            </a:endParaRPr>
          </a:p>
          <a:p>
            <a:pPr lvl="0" algn="just">
              <a:lnSpc>
                <a:spcPct val="150000"/>
              </a:lnSpc>
              <a:buAutoNum type="arabicPeriod" startAt="2"/>
            </a:pPr>
            <a:endParaRPr lang="pl-PL" dirty="0" smtClean="0">
              <a:latin typeface="+mj-lt"/>
            </a:endParaRPr>
          </a:p>
          <a:p>
            <a:pPr lvl="0" algn="just">
              <a:lnSpc>
                <a:spcPct val="150000"/>
              </a:lnSpc>
              <a:buAutoNum type="arabicPeriod" startAt="2"/>
            </a:pPr>
            <a:r>
              <a:rPr lang="pl-PL" dirty="0" smtClean="0">
                <a:latin typeface="+mj-lt"/>
              </a:rPr>
              <a:t>Projekt </a:t>
            </a:r>
            <a:r>
              <a:rPr lang="pl-PL" dirty="0" smtClean="0">
                <a:latin typeface="+mj-lt"/>
              </a:rPr>
              <a:t>skierowany do mieszkańców gmin wymienionych w załączniku nr 6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do </a:t>
            </a:r>
            <a:r>
              <a:rPr lang="pl-PL" dirty="0" smtClean="0">
                <a:latin typeface="+mj-lt"/>
              </a:rPr>
              <a:t>Regionalnego Programu Operacyjnego Województwa Zachodniopomorskiego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tj</a:t>
            </a:r>
            <a:r>
              <a:rPr lang="pl-PL" dirty="0" smtClean="0">
                <a:latin typeface="+mj-lt"/>
              </a:rPr>
              <a:t>. gmin w szczególnie niekorzystnej sytuacji społeczno-ekonomicznej. </a:t>
            </a:r>
            <a:endParaRPr lang="pl-PL" dirty="0" smtClean="0">
              <a:latin typeface="+mj-lt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	</a:t>
            </a:r>
            <a:r>
              <a:rPr lang="pl-PL" i="1" dirty="0" smtClean="0">
                <a:latin typeface="+mj-lt"/>
              </a:rPr>
              <a:t>Waga </a:t>
            </a:r>
            <a:r>
              <a:rPr lang="pl-PL" i="1" dirty="0" smtClean="0">
                <a:latin typeface="+mj-lt"/>
              </a:rPr>
              <a:t>punktowa: 5 </a:t>
            </a:r>
            <a:r>
              <a:rPr lang="pl-PL" i="1" dirty="0" smtClean="0">
                <a:latin typeface="+mj-lt"/>
              </a:rPr>
              <a:t>pkt. 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i="1" dirty="0" smtClean="0">
                <a:latin typeface="+mj-lt"/>
              </a:rPr>
              <a:t> </a:t>
            </a:r>
            <a:endParaRPr lang="pl-PL" i="1" dirty="0" smtClean="0">
              <a:latin typeface="+mj-lt"/>
            </a:endParaRPr>
          </a:p>
          <a:p>
            <a:pPr marL="268288" indent="-268288" algn="just">
              <a:lnSpc>
                <a:spcPct val="150000"/>
              </a:lnSpc>
              <a:buNone/>
            </a:pPr>
            <a:endParaRPr lang="pl-PL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Tx/>
              <a:buNone/>
              <a:defRPr/>
            </a:pPr>
            <a:endParaRPr lang="pl-PL" dirty="0" smtClean="0">
              <a:latin typeface="+mj-lt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sz="1400" i="1" dirty="0" smtClean="0">
                <a:latin typeface="Arial" pitchFamily="34" charset="0"/>
                <a:cs typeface="Arial" pitchFamily="34" charset="0"/>
              </a:rPr>
              <a:t>	</a:t>
            </a: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	</a:t>
            </a:r>
            <a:endParaRPr lang="pl-PL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l-PL" b="1" dirty="0" smtClean="0"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cs typeface="Arial" charset="0"/>
              </a:rPr>
              <a:t>kryteria strategiczne </a:t>
            </a:r>
            <a:r>
              <a:rPr lang="pl-PL" b="1" dirty="0" smtClean="0">
                <a:cs typeface="Arial" charset="0"/>
              </a:rPr>
              <a:t>(premia punktowa </a:t>
            </a:r>
            <a:r>
              <a:rPr lang="pl-PL" b="1" dirty="0" smtClean="0">
                <a:cs typeface="Arial" charset="0"/>
              </a:rPr>
              <a:t>– kryterium fakultatywne</a:t>
            </a:r>
            <a:r>
              <a:rPr lang="pl-PL" b="1" dirty="0" smtClean="0">
                <a:cs typeface="Arial" charset="0"/>
              </a:rPr>
              <a:t>) </a:t>
            </a:r>
            <a:r>
              <a:rPr lang="pl-PL" b="1" dirty="0" smtClean="0">
                <a:cs typeface="Arial" charset="0"/>
              </a:rPr>
              <a:t>:</a:t>
            </a:r>
            <a:endParaRPr lang="pl-PL" dirty="0" smtClean="0"/>
          </a:p>
          <a:p>
            <a:pPr lvl="0" algn="just">
              <a:lnSpc>
                <a:spcPct val="150000"/>
              </a:lnSpc>
              <a:buNone/>
            </a:pPr>
            <a:endParaRPr lang="pl-PL" dirty="0" smtClean="0"/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/>
              <a:t>3</a:t>
            </a:r>
            <a:r>
              <a:rPr lang="pl-PL" dirty="0" smtClean="0"/>
              <a:t>.	Projekt będzie realizowany przez beneficjenta będącego podmiotem prowadzącym ośrodek wspierania ekonomii społecznej. 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/>
              <a:t>	</a:t>
            </a:r>
            <a:r>
              <a:rPr lang="pl-PL" i="1" dirty="0" smtClean="0"/>
              <a:t>Waga punktowa: 20 pkt. 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i="1" dirty="0" smtClean="0"/>
              <a:t>	Stosuje się do typów operacji 1-2).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zawartości 2"/>
          <p:cNvSpPr>
            <a:spLocks noGrp="1"/>
          </p:cNvSpPr>
          <p:nvPr>
            <p:ph idx="1"/>
          </p:nvPr>
        </p:nvSpPr>
        <p:spPr>
          <a:xfrm>
            <a:off x="642938" y="1285875"/>
            <a:ext cx="7929562" cy="516731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pl-PL" b="1" dirty="0" smtClean="0">
                <a:latin typeface="Arial" charset="0"/>
              </a:rPr>
              <a:t>Ogólne kryteria horyzontalne:</a:t>
            </a:r>
          </a:p>
          <a:p>
            <a:pPr algn="just">
              <a:buFontTx/>
              <a:buAutoNum type="arabicPeriod"/>
              <a:defRPr/>
            </a:pPr>
            <a:endParaRPr lang="pl-PL" b="1" dirty="0" smtClean="0">
              <a:latin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 właściwymi politykami i zasadami wspólnotowymi (w tym: polityką równych szans i koncepcją zrównoważonego rozwoju) oraz prawodawstwem wspólnotowym.</a:t>
            </a: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 prawodawstwem krajowym.</a:t>
            </a: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ze Szczegółowym </a:t>
            </a:r>
            <a:r>
              <a:rPr lang="pl-PL" smtClean="0">
                <a:latin typeface="Arial" charset="0"/>
                <a:cs typeface="Arial" charset="0"/>
              </a:rPr>
              <a:t>Opisem Priorytetów.</a:t>
            </a: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marL="0" algn="just">
              <a:buFontTx/>
              <a:buNone/>
              <a:defRPr/>
            </a:pPr>
            <a:r>
              <a:rPr lang="pl-PL" sz="1400" b="1" dirty="0" smtClean="0">
                <a:solidFill>
                  <a:srgbClr val="FF0000"/>
                </a:solidFill>
              </a:rPr>
              <a:t>Uwaga! </a:t>
            </a:r>
          </a:p>
          <a:p>
            <a:pPr marL="0" algn="just">
              <a:buFontTx/>
              <a:buNone/>
              <a:defRPr/>
            </a:pPr>
            <a:r>
              <a:rPr lang="pl-PL" sz="1400" dirty="0" smtClean="0"/>
              <a:t>Jeśli projekt nie jest zgodny ze standardem minimum, </a:t>
            </a:r>
            <a:r>
              <a:rPr lang="pl-PL" sz="1400" b="1" dirty="0" smtClean="0"/>
              <a:t>nie oznacza to automatycznie, że jest niezgodny z pozostałymi politykami i zasadami wspólnotowymi</a:t>
            </a:r>
            <a:r>
              <a:rPr lang="pl-PL" sz="1400" dirty="0" smtClean="0"/>
              <a:t>. A zatem pytania: </a:t>
            </a:r>
          </a:p>
          <a:p>
            <a:pPr marL="0" algn="just">
              <a:buFontTx/>
              <a:buNone/>
              <a:defRPr/>
            </a:pPr>
            <a:r>
              <a:rPr lang="pl-PL" sz="1400" i="1" dirty="0" smtClean="0"/>
              <a:t>Czy projekt jest zgodny z zasadą równości szans kobiet i mężczyzn ? oraz </a:t>
            </a:r>
          </a:p>
          <a:p>
            <a:pPr marL="0" algn="just">
              <a:buFontTx/>
              <a:buNone/>
              <a:defRPr/>
            </a:pPr>
            <a:r>
              <a:rPr lang="pl-PL" sz="1400" i="1" dirty="0" smtClean="0"/>
              <a:t>Czy projekt jest zgodny z pozostałymi politykami i zasadami wspólnotowymi (w tym polityką równości szans i koncepcją zrównoważonego rozwoju)? </a:t>
            </a:r>
            <a:r>
              <a:rPr lang="pl-PL" sz="1400" dirty="0" smtClean="0"/>
              <a:t>zawarte w Karty oceny merytorycznej wniosku o dofinansowanie projektu składanego w trybie konkursowym </a:t>
            </a:r>
            <a:r>
              <a:rPr lang="pl-PL" sz="1400" b="1" dirty="0" smtClean="0">
                <a:solidFill>
                  <a:srgbClr val="FF0000"/>
                </a:solidFill>
              </a:rPr>
              <a:t>traktowane </a:t>
            </a:r>
            <a:br>
              <a:rPr lang="pl-PL" sz="1400" b="1" dirty="0" smtClean="0">
                <a:solidFill>
                  <a:srgbClr val="FF0000"/>
                </a:solidFill>
              </a:rPr>
            </a:br>
            <a:r>
              <a:rPr lang="pl-PL" sz="1400" b="1" dirty="0" smtClean="0">
                <a:solidFill>
                  <a:srgbClr val="FF0000"/>
                </a:solidFill>
              </a:rPr>
              <a:t>są rozłącznie.</a:t>
            </a:r>
            <a:endParaRPr lang="pl-PL" sz="14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just">
              <a:buFontTx/>
              <a:buNone/>
              <a:defRPr/>
            </a:pPr>
            <a:endParaRPr lang="pl-PL" sz="14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ole tekstowe 1"/>
          <p:cNvSpPr txBox="1">
            <a:spLocks noChangeArrowheads="1"/>
          </p:cNvSpPr>
          <p:nvPr/>
        </p:nvSpPr>
        <p:spPr bwMode="auto">
          <a:xfrm>
            <a:off x="539750" y="1700213"/>
            <a:ext cx="7920038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 u="sng" dirty="0">
                <a:solidFill>
                  <a:srgbClr val="FF0000"/>
                </a:solidFill>
              </a:rPr>
              <a:t>O czym należy pamiętać:</a:t>
            </a:r>
          </a:p>
          <a:p>
            <a:pPr>
              <a:lnSpc>
                <a:spcPct val="150000"/>
              </a:lnSpc>
            </a:pPr>
            <a:endParaRPr lang="pl-PL" dirty="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/>
              <a:t> GWA 6.4;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/>
              <a:t> Dokumentacja konkursowa;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/>
              <a:t> Ważne dokumenty;</a:t>
            </a:r>
          </a:p>
          <a:p>
            <a:pPr>
              <a:lnSpc>
                <a:spcPct val="150000"/>
              </a:lnSpc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ole tekstowe 1"/>
          <p:cNvSpPr txBox="1">
            <a:spLocks noChangeArrowheads="1"/>
          </p:cNvSpPr>
          <p:nvPr/>
        </p:nvSpPr>
        <p:spPr bwMode="auto">
          <a:xfrm>
            <a:off x="1258888" y="2205038"/>
            <a:ext cx="626586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2800" b="1" dirty="0"/>
          </a:p>
          <a:p>
            <a:pPr algn="ctr"/>
            <a:endParaRPr lang="pl-PL" sz="2800" b="1" dirty="0"/>
          </a:p>
          <a:p>
            <a:pPr algn="ctr"/>
            <a:r>
              <a:rPr lang="pl-PL" sz="2800" b="1" dirty="0"/>
              <a:t>Generator Wniosków Aplikacyjnych - wersja 6.4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125538"/>
            <a:ext cx="8964613" cy="6318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3.1 Uzasadnienie potrzeby realizacji i cele projektu</a:t>
            </a:r>
          </a:p>
        </p:txBody>
      </p:sp>
      <p:pic>
        <p:nvPicPr>
          <p:cNvPr id="17411" name="Picture 10"/>
          <p:cNvPicPr>
            <a:picLocks noChangeAspect="1" noChangeArrowheads="1"/>
          </p:cNvPicPr>
          <p:nvPr/>
        </p:nvPicPr>
        <p:blipFill>
          <a:blip r:embed="rId3" cstate="print"/>
          <a:srcRect l="4724" t="12918" r="8563" b="11810"/>
          <a:stretch>
            <a:fillRect/>
          </a:stretch>
        </p:blipFill>
        <p:spPr bwMode="auto">
          <a:xfrm>
            <a:off x="323850" y="1773238"/>
            <a:ext cx="849788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863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3.2 </a:t>
            </a:r>
            <a:r>
              <a:rPr lang="pl-PL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Grupy docelowe</a:t>
            </a:r>
          </a:p>
        </p:txBody>
      </p:sp>
      <p:pic>
        <p:nvPicPr>
          <p:cNvPr id="18435" name="Picture 12"/>
          <p:cNvPicPr>
            <a:picLocks noChangeAspect="1" noChangeArrowheads="1"/>
          </p:cNvPicPr>
          <p:nvPr/>
        </p:nvPicPr>
        <p:blipFill>
          <a:blip r:embed="rId3" cstate="print"/>
          <a:srcRect l="4134" t="34695" r="5315" b="40970"/>
          <a:stretch>
            <a:fillRect/>
          </a:stretch>
        </p:blipFill>
        <p:spPr bwMode="auto">
          <a:xfrm>
            <a:off x="395288" y="2133600"/>
            <a:ext cx="8280400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 bwMode="auto">
          <a:xfrm>
            <a:off x="428625" y="1928813"/>
            <a:ext cx="8229600" cy="3571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200" dirty="0" smtClean="0"/>
              <a:t>Stan wdrażania </a:t>
            </a:r>
            <a:br>
              <a:rPr lang="pl-PL" sz="3200" dirty="0" smtClean="0"/>
            </a:br>
            <a:r>
              <a:rPr lang="pl-PL" sz="3200" dirty="0" smtClean="0"/>
              <a:t>Programu Operacyjnego Kapitał Ludzki</a:t>
            </a:r>
            <a:br>
              <a:rPr lang="pl-PL" sz="3200" dirty="0" smtClean="0"/>
            </a:br>
            <a:r>
              <a:rPr lang="pl-PL" sz="3200" dirty="0" smtClean="0"/>
              <a:t>w województwie zachodniopomorskim</a:t>
            </a: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1800" i="1" dirty="0" smtClean="0"/>
              <a:t>Stan na dzień </a:t>
            </a:r>
            <a:r>
              <a:rPr lang="pl-PL" sz="1800" i="1" dirty="0" smtClean="0"/>
              <a:t>31.07.2011 </a:t>
            </a:r>
            <a:r>
              <a:rPr lang="pl-PL" sz="1800" i="1" dirty="0" smtClean="0"/>
              <a:t>r.</a:t>
            </a:r>
            <a:r>
              <a:rPr lang="pl-PL" sz="2400" i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6334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3.3 </a:t>
            </a:r>
            <a:r>
              <a:rPr lang="pl-PL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Zadania</a:t>
            </a:r>
            <a:r>
              <a:rPr lang="pl-PL" sz="30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9459" name="Picture 7"/>
          <p:cNvPicPr>
            <a:picLocks noChangeAspect="1" noChangeArrowheads="1"/>
          </p:cNvPicPr>
          <p:nvPr/>
        </p:nvPicPr>
        <p:blipFill>
          <a:blip r:embed="rId3" cstate="print"/>
          <a:srcRect l="2658" t="28421" r="3839" b="33957"/>
          <a:stretch>
            <a:fillRect/>
          </a:stretch>
        </p:blipFill>
        <p:spPr bwMode="auto">
          <a:xfrm>
            <a:off x="250825" y="2133600"/>
            <a:ext cx="8569325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50323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3.4 Ryzyko nieosiągnięcia założeń projektu</a:t>
            </a:r>
          </a:p>
        </p:txBody>
      </p:sp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3" cstate="print"/>
          <a:srcRect l="2362" t="30635" r="3543" b="9966"/>
          <a:stretch>
            <a:fillRect/>
          </a:stretch>
        </p:blipFill>
        <p:spPr bwMode="auto">
          <a:xfrm>
            <a:off x="395288" y="1700213"/>
            <a:ext cx="8208962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6334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3.5 Oddziaływanie projektu</a:t>
            </a:r>
          </a:p>
        </p:txBody>
      </p:sp>
      <p:sp>
        <p:nvSpPr>
          <p:cNvPr id="21507" name="Text Box 13"/>
          <p:cNvSpPr txBox="1">
            <a:spLocks noChangeArrowheads="1"/>
          </p:cNvSpPr>
          <p:nvPr/>
        </p:nvSpPr>
        <p:spPr bwMode="auto">
          <a:xfrm>
            <a:off x="1258888" y="1268413"/>
            <a:ext cx="67691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 dirty="0"/>
          </a:p>
        </p:txBody>
      </p:sp>
      <p:pic>
        <p:nvPicPr>
          <p:cNvPr id="21508" name="Picture 23"/>
          <p:cNvPicPr>
            <a:picLocks noChangeAspect="1" noChangeArrowheads="1"/>
          </p:cNvPicPr>
          <p:nvPr/>
        </p:nvPicPr>
        <p:blipFill>
          <a:blip r:embed="rId3" cstate="print"/>
          <a:srcRect l="2362" t="28421" r="3543" b="46136"/>
          <a:stretch>
            <a:fillRect/>
          </a:stretch>
        </p:blipFill>
        <p:spPr bwMode="auto">
          <a:xfrm>
            <a:off x="395288" y="1989138"/>
            <a:ext cx="828040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5746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Punkty 3.6 i 3.7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3" cstate="print"/>
          <a:srcRect l="5315" t="19193" r="7382" b="10704"/>
          <a:stretch>
            <a:fillRect/>
          </a:stretch>
        </p:blipFill>
        <p:spPr bwMode="auto">
          <a:xfrm>
            <a:off x="395288" y="1773238"/>
            <a:ext cx="8280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285875" y="5857875"/>
            <a:ext cx="6697663" cy="642938"/>
          </a:xfrm>
          <a:prstGeom prst="rect">
            <a:avLst/>
          </a:prstGeom>
          <a:noFill/>
          <a:ln w="9360">
            <a:solidFill>
              <a:srgbClr val="C3CBEB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marL="169863" indent="-169863" algn="ctr">
              <a:buClr>
                <a:srgbClr val="333399"/>
              </a:buClr>
              <a:buFont typeface="Arial" charset="0"/>
              <a:buNone/>
              <a:tabLst>
                <a:tab pos="169863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7163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sz="1600" b="1" dirty="0"/>
              <a:t>Punkt</a:t>
            </a:r>
            <a:r>
              <a:rPr lang="pl-PL" sz="1600" b="1" dirty="0"/>
              <a:t> </a:t>
            </a:r>
            <a:r>
              <a:rPr lang="en-GB" sz="1600" b="1" dirty="0"/>
              <a:t> Konsultacyjny EFS</a:t>
            </a:r>
            <a:r>
              <a:rPr lang="en-GB" sz="1600" dirty="0"/>
              <a:t> działa w godzinach: </a:t>
            </a:r>
            <a:br>
              <a:rPr lang="en-GB" sz="1600" dirty="0"/>
            </a:br>
            <a:r>
              <a:rPr lang="en-GB" sz="1600" dirty="0"/>
              <a:t>9.00 – 15.00 od poniedziałku do piątku</a:t>
            </a:r>
            <a:r>
              <a:rPr lang="en-GB" sz="1400" dirty="0"/>
              <a:t>	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079500" y="1071563"/>
            <a:ext cx="7021513" cy="464343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u="sng" dirty="0" err="1"/>
              <a:t>Dodatkowych</a:t>
            </a:r>
            <a:r>
              <a:rPr lang="en-GB" b="1" u="sng" dirty="0"/>
              <a:t> </a:t>
            </a:r>
            <a:r>
              <a:rPr lang="en-GB" b="1" u="sng" dirty="0" err="1"/>
              <a:t>informacji</a:t>
            </a:r>
            <a:r>
              <a:rPr lang="en-GB" b="1" u="sng" dirty="0"/>
              <a:t> </a:t>
            </a:r>
            <a:r>
              <a:rPr lang="en-GB" b="1" u="sng" dirty="0" err="1"/>
              <a:t>udziela</a:t>
            </a:r>
            <a:r>
              <a:rPr lang="pl-PL" b="1" u="sng" dirty="0"/>
              <a:t>ją</a:t>
            </a:r>
            <a:r>
              <a:rPr lang="en-GB" b="1" u="sng" dirty="0"/>
              <a:t>: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dirty="0"/>
              <a:t>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dirty="0">
                <a:solidFill>
                  <a:srgbClr val="FF0000"/>
                </a:solidFill>
              </a:rPr>
              <a:t>Punkt Konsultacyjny EFS</a:t>
            </a:r>
            <a:endParaRPr lang="en-GB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Wojewódzki Urz</a:t>
            </a:r>
            <a:r>
              <a:rPr lang="pl-PL" sz="1600" dirty="0"/>
              <a:t>ą</a:t>
            </a:r>
            <a:r>
              <a:rPr lang="en-GB" sz="1600" dirty="0"/>
              <a:t>d Pracy w Szczecinie</a:t>
            </a:r>
            <a:br>
              <a:rPr lang="en-GB" sz="1600" dirty="0"/>
            </a:br>
            <a:r>
              <a:rPr lang="en-GB" sz="1600" dirty="0"/>
              <a:t>ul. </a:t>
            </a:r>
            <a:r>
              <a:rPr lang="pl-PL" sz="1600" dirty="0"/>
              <a:t>A. </a:t>
            </a:r>
            <a:r>
              <a:rPr lang="en-GB" sz="1600" dirty="0"/>
              <a:t>Mickiewicza 41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tel. 91 42 56 163/164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 e-mail: </a:t>
            </a:r>
            <a:r>
              <a:rPr lang="en-GB" sz="1600" b="1" i="1" dirty="0">
                <a:hlinkClick r:id="rId3"/>
              </a:rPr>
              <a:t>pokl@wup.pl</a:t>
            </a:r>
            <a:endParaRPr lang="pl-PL" sz="1600" b="1" i="1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300" dirty="0">
              <a:solidFill>
                <a:srgbClr val="301800"/>
              </a:solidFill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400" b="1" dirty="0">
                <a:solidFill>
                  <a:srgbClr val="301800"/>
                </a:solidFill>
                <a:hlinkClick r:id="rId3"/>
              </a:rPr>
              <a:t>www.pokl.wup.pl</a:t>
            </a:r>
            <a:endParaRPr lang="en-GB" sz="1400" b="1" dirty="0">
              <a:solidFill>
                <a:srgbClr val="301800"/>
              </a:solidFill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dirty="0"/>
              <a:t>o</a:t>
            </a:r>
            <a:r>
              <a:rPr lang="en-GB" dirty="0"/>
              <a:t>raz </a:t>
            </a:r>
            <a:endParaRPr lang="pl-PL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dirty="0">
                <a:solidFill>
                  <a:srgbClr val="FF0000"/>
                </a:solidFill>
              </a:rPr>
              <a:t>Punkt Konsultacyjny EFS 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600" dirty="0"/>
              <a:t>Wojewódzki Urząd Pracy - f</a:t>
            </a:r>
            <a:r>
              <a:rPr lang="en-GB" sz="1600" dirty="0"/>
              <a:t>ili</a:t>
            </a:r>
            <a:r>
              <a:rPr lang="pl-PL" sz="1600" dirty="0"/>
              <a:t>a Koszalin</a:t>
            </a:r>
            <a:r>
              <a:rPr lang="en-GB" sz="1600" dirty="0"/>
              <a:t> </a:t>
            </a:r>
            <a:br>
              <a:rPr lang="en-GB" sz="1600" dirty="0"/>
            </a:br>
            <a:r>
              <a:rPr lang="en-GB" sz="1600" dirty="0"/>
              <a:t>ul. Słowiańska 15a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tel. 94 344 50 25/26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 dirty="0"/>
              <a:t>e-mail: </a:t>
            </a:r>
            <a:r>
              <a:rPr lang="en-GB" sz="1600" b="1" i="1" dirty="0">
                <a:hlinkClick r:id="rId4"/>
              </a:rPr>
              <a:t>poklkoszalin@wup.pl</a:t>
            </a:r>
            <a:endParaRPr lang="pl-PL" sz="1600" b="1" i="1" dirty="0"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200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400" b="1" u="sng" dirty="0">
                <a:hlinkClick r:id="rId3"/>
              </a:rPr>
              <a:t>www.pokl.wup.pl</a:t>
            </a: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 dirty="0"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en-GB" b="1" i="1" dirty="0">
              <a:hlinkClick r:id="rId4"/>
            </a:endParaRPr>
          </a:p>
          <a:p>
            <a:pPr marL="333375" indent="-333375" algn="ctr">
              <a:buClr>
                <a:srgbClr val="0099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en-GB" b="1" i="1" dirty="0">
              <a:solidFill>
                <a:srgbClr val="009999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143250" y="5500688"/>
            <a:ext cx="2928938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SKYPE: WUP_SZCZECIN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rostokąt 1"/>
          <p:cNvSpPr>
            <a:spLocks noChangeArrowheads="1"/>
          </p:cNvSpPr>
          <p:nvPr/>
        </p:nvSpPr>
        <p:spPr bwMode="auto">
          <a:xfrm>
            <a:off x="500063" y="1071563"/>
            <a:ext cx="7786687" cy="786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pl-PL" sz="2400" dirty="0"/>
          </a:p>
          <a:p>
            <a:pPr algn="ctr">
              <a:defRPr/>
            </a:pPr>
            <a:r>
              <a:rPr lang="pl-PL" sz="2000" b="1" dirty="0"/>
              <a:t>Instytucje, które pomogą Państwu przygotować projekt:</a:t>
            </a:r>
          </a:p>
          <a:p>
            <a:pPr algn="ctr">
              <a:defRPr/>
            </a:pPr>
            <a:endParaRPr lang="pl-PL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pl-PL" sz="1600" b="1" dirty="0">
                <a:solidFill>
                  <a:srgbClr val="FF0000"/>
                </a:solidFill>
              </a:rPr>
              <a:t>Regionalny Ośrodek EFS w Szczecinie</a:t>
            </a:r>
          </a:p>
          <a:p>
            <a:pPr algn="ctr">
              <a:defRPr/>
            </a:pPr>
            <a:r>
              <a:rPr lang="pl-PL" sz="1600" i="1" dirty="0"/>
              <a:t>Zachodniopomorska Agencja Rozwoju Regionalnego S.A.</a:t>
            </a:r>
          </a:p>
          <a:p>
            <a:pPr algn="ctr">
              <a:defRPr/>
            </a:pPr>
            <a:r>
              <a:rPr lang="pl-PL" sz="1600" dirty="0"/>
              <a:t>ul. Św. Ducha 2</a:t>
            </a:r>
          </a:p>
          <a:p>
            <a:pPr algn="ctr">
              <a:defRPr/>
            </a:pPr>
            <a:r>
              <a:rPr lang="pl-PL" sz="1600" dirty="0"/>
              <a:t>70-223 Szczecin</a:t>
            </a:r>
          </a:p>
          <a:p>
            <a:pPr algn="ctr">
              <a:defRPr/>
            </a:pPr>
            <a:r>
              <a:rPr lang="pl-PL" sz="1600" dirty="0"/>
              <a:t>tel. 91 432 93 13</a:t>
            </a:r>
          </a:p>
          <a:p>
            <a:pPr algn="ctr">
              <a:defRPr/>
            </a:pPr>
            <a:r>
              <a:rPr lang="pl-PL" sz="1600" dirty="0"/>
              <a:t>e-mail: </a:t>
            </a:r>
            <a:r>
              <a:rPr lang="pl-PL" sz="1600" dirty="0" err="1">
                <a:hlinkClick r:id="rId3"/>
              </a:rPr>
              <a:t>info_szczecin@roefs.pl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endParaRPr lang="pl-PL" sz="500" b="1" dirty="0">
              <a:solidFill>
                <a:srgbClr val="301800"/>
              </a:solidFill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r>
              <a:rPr lang="pl-PL" sz="1400" b="1" dirty="0" err="1">
                <a:solidFill>
                  <a:srgbClr val="301800"/>
                </a:solidFill>
                <a:hlinkClick r:id="rId4"/>
              </a:rPr>
              <a:t>www.szczecin.roefs.pl</a:t>
            </a:r>
            <a:endParaRPr lang="pl-PL" sz="1400" b="1" dirty="0">
              <a:solidFill>
                <a:srgbClr val="301800"/>
              </a:solidFill>
              <a:hlinkClick r:id="rId4"/>
            </a:endParaRPr>
          </a:p>
          <a:p>
            <a:pPr algn="ctr">
              <a:defRPr/>
            </a:pPr>
            <a:endParaRPr lang="pl-PL" sz="1600" dirty="0"/>
          </a:p>
          <a:p>
            <a:pPr algn="ctr">
              <a:defRPr/>
            </a:pPr>
            <a:r>
              <a:rPr lang="pl-PL" sz="1600" dirty="0"/>
              <a:t>oraz </a:t>
            </a:r>
          </a:p>
          <a:p>
            <a:pPr algn="ctr">
              <a:defRPr/>
            </a:pPr>
            <a:endParaRPr lang="pl-PL" sz="1600" dirty="0"/>
          </a:p>
          <a:p>
            <a:pPr algn="ctr">
              <a:defRPr/>
            </a:pPr>
            <a:r>
              <a:rPr lang="pl-PL" sz="1600" b="1" dirty="0">
                <a:solidFill>
                  <a:srgbClr val="FF0000"/>
                </a:solidFill>
              </a:rPr>
              <a:t>Regionalny Ośrodek EFS w Koszalinie</a:t>
            </a:r>
          </a:p>
          <a:p>
            <a:pPr algn="ctr">
              <a:defRPr/>
            </a:pPr>
            <a:r>
              <a:rPr lang="pl-PL" sz="1600" i="1" dirty="0"/>
              <a:t>Koszalińska Agencja Rozwoju Regionalnego S.A. </a:t>
            </a:r>
          </a:p>
          <a:p>
            <a:pPr algn="ctr">
              <a:defRPr/>
            </a:pPr>
            <a:r>
              <a:rPr lang="pl-PL" sz="1600" dirty="0"/>
              <a:t>ul. Przemysłowa 8</a:t>
            </a:r>
          </a:p>
          <a:p>
            <a:pPr algn="ctr">
              <a:defRPr/>
            </a:pPr>
            <a:r>
              <a:rPr lang="pl-PL" sz="1600" dirty="0"/>
              <a:t>75-216 Koszalin</a:t>
            </a:r>
          </a:p>
          <a:p>
            <a:pPr algn="ctr">
              <a:defRPr/>
            </a:pPr>
            <a:r>
              <a:rPr lang="pl-PL" sz="1600" dirty="0"/>
              <a:t>tel. 94 343 26 33</a:t>
            </a:r>
          </a:p>
          <a:p>
            <a:pPr algn="ctr">
              <a:defRPr/>
            </a:pPr>
            <a:r>
              <a:rPr lang="pl-PL" sz="1600" dirty="0"/>
              <a:t>e-mail: </a:t>
            </a:r>
            <a:r>
              <a:rPr lang="pl-PL" sz="1600" dirty="0" err="1">
                <a:hlinkClick r:id="rId5"/>
              </a:rPr>
              <a:t>info_koszalin@roefs.pl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endParaRPr lang="pl-PL" sz="500" b="1" dirty="0">
              <a:solidFill>
                <a:srgbClr val="301800"/>
              </a:solidFill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r>
              <a:rPr lang="pl-PL" sz="1400" b="1" dirty="0" err="1">
                <a:solidFill>
                  <a:srgbClr val="301800"/>
                </a:solidFill>
                <a:hlinkClick r:id="rId4"/>
              </a:rPr>
              <a:t>www.koszalin.roefs.pl</a:t>
            </a:r>
            <a:endParaRPr lang="pl-PL" sz="1400" b="1" dirty="0">
              <a:solidFill>
                <a:srgbClr val="301800"/>
              </a:solidFill>
              <a:hlinkClick r:id="rId4"/>
            </a:endParaRPr>
          </a:p>
          <a:p>
            <a:pPr algn="ctr">
              <a:defRPr/>
            </a:pPr>
            <a:endParaRPr lang="pl-PL" sz="1600" dirty="0"/>
          </a:p>
          <a:p>
            <a:pPr>
              <a:defRPr/>
            </a:pPr>
            <a:endParaRPr lang="pl-PL" sz="1600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r>
              <a:rPr lang="pl-PL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ole tekstowe 4"/>
          <p:cNvSpPr txBox="1">
            <a:spLocks noChangeArrowheads="1"/>
          </p:cNvSpPr>
          <p:nvPr/>
        </p:nvSpPr>
        <p:spPr bwMode="auto">
          <a:xfrm>
            <a:off x="214313" y="5857875"/>
            <a:ext cx="8715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/>
              <a:t>Spotkanie współfinansowane ze środków Unii Europejskiej – Europejskiego Funduszu Społecznego            w ramach Pomocy Technicznej Programu Operacyjnego Kapitał Ludzki</a:t>
            </a:r>
          </a:p>
        </p:txBody>
      </p:sp>
      <p:sp>
        <p:nvSpPr>
          <p:cNvPr id="25603" name="pole tekstowe 5"/>
          <p:cNvSpPr txBox="1">
            <a:spLocks noChangeArrowheads="1"/>
          </p:cNvSpPr>
          <p:nvPr/>
        </p:nvSpPr>
        <p:spPr bwMode="auto">
          <a:xfrm>
            <a:off x="2143125" y="2714625"/>
            <a:ext cx="47863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3600"/>
              <a:t>Dziękujemy za uwagę!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ole tekstowe 4"/>
          <p:cNvSpPr txBox="1">
            <a:spLocks noChangeArrowheads="1"/>
          </p:cNvSpPr>
          <p:nvPr/>
        </p:nvSpPr>
        <p:spPr bwMode="auto">
          <a:xfrm>
            <a:off x="1403350" y="1052513"/>
            <a:ext cx="5786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>
                <a:solidFill>
                  <a:schemeClr val="tx1"/>
                </a:solidFill>
              </a:rPr>
              <a:t>Stopień wykorzystania alokacji 2007-2013</a:t>
            </a:r>
          </a:p>
        </p:txBody>
      </p:sp>
      <p:sp>
        <p:nvSpPr>
          <p:cNvPr id="3075" name="pole tekstowe 3"/>
          <p:cNvSpPr txBox="1">
            <a:spLocks noChangeArrowheads="1"/>
          </p:cNvSpPr>
          <p:nvPr/>
        </p:nvSpPr>
        <p:spPr bwMode="auto">
          <a:xfrm>
            <a:off x="539750" y="6381750"/>
            <a:ext cx="46799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800">
                <a:solidFill>
                  <a:schemeClr val="tx1"/>
                </a:solidFill>
              </a:rPr>
              <a:t>*Stan na dzień 31.07.2011 r.</a:t>
            </a:r>
          </a:p>
          <a:p>
            <a:r>
              <a:rPr lang="pl-PL" sz="800">
                <a:solidFill>
                  <a:schemeClr val="tx1"/>
                </a:solidFill>
              </a:rPr>
              <a:t> r.</a:t>
            </a:r>
          </a:p>
        </p:txBody>
      </p:sp>
      <p:graphicFrame>
        <p:nvGraphicFramePr>
          <p:cNvPr id="6" name="Wykres 5"/>
          <p:cNvGraphicFramePr>
            <a:graphicFrameLocks/>
          </p:cNvGraphicFramePr>
          <p:nvPr/>
        </p:nvGraphicFramePr>
        <p:xfrm>
          <a:off x="251520" y="1412776"/>
          <a:ext cx="871296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pl-PL" b="1" dirty="0" smtClean="0">
              <a:latin typeface="Arial" charset="0"/>
            </a:endParaRPr>
          </a:p>
          <a:p>
            <a:pPr algn="ctr">
              <a:buFontTx/>
              <a:buNone/>
            </a:pPr>
            <a:r>
              <a:rPr lang="pl-PL" sz="2800" b="1" dirty="0" smtClean="0">
                <a:latin typeface="Arial" charset="0"/>
              </a:rPr>
              <a:t>Konkurs nr </a:t>
            </a:r>
            <a:r>
              <a:rPr lang="pl-PL" sz="2800" b="1" dirty="0" smtClean="0">
                <a:latin typeface="Arial" charset="0"/>
              </a:rPr>
              <a:t>1/7.2.2/11</a:t>
            </a:r>
            <a:endParaRPr lang="pl-PL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zawartości 2"/>
          <p:cNvSpPr>
            <a:spLocks noGrp="1"/>
          </p:cNvSpPr>
          <p:nvPr>
            <p:ph idx="1"/>
          </p:nvPr>
        </p:nvSpPr>
        <p:spPr>
          <a:xfrm>
            <a:off x="500062" y="1071563"/>
            <a:ext cx="8643937" cy="437356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r>
              <a:rPr lang="pl-PL" sz="2000" b="1" dirty="0" smtClean="0">
                <a:solidFill>
                  <a:srgbClr val="FF0000"/>
                </a:solidFill>
                <a:latin typeface="+mj-lt"/>
              </a:rPr>
              <a:t>Najważniejsze informacje :</a:t>
            </a:r>
          </a:p>
          <a:p>
            <a:pPr eaLnBrk="1" hangingPunct="1"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Konkurs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zamknięty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 Alokacja: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5 543 398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zł.</a:t>
            </a:r>
            <a:endParaRPr lang="pl-PL" dirty="0" smtClean="0">
              <a:latin typeface="+mj-lt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 Termin ogłoszenia konkursu: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06.09.2011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r.</a:t>
            </a:r>
            <a:r>
              <a:rPr lang="pl-PL" dirty="0" smtClean="0">
                <a:latin typeface="+mj-lt"/>
                <a:cs typeface="Arial" pitchFamily="34" charset="0"/>
              </a:rPr>
              <a:t> </a:t>
            </a:r>
            <a:endParaRPr lang="pl-PL" dirty="0" smtClean="0">
              <a:latin typeface="+mj-lt"/>
              <a:cs typeface="Arial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dirty="0" smtClean="0">
                <a:latin typeface="+mj-lt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Nabór wniosków: 05.10.2011 r.</a:t>
            </a:r>
            <a:endParaRPr lang="pl-PL" sz="1400" b="1" u="sng" dirty="0" smtClean="0">
              <a:solidFill>
                <a:srgbClr val="FF0000"/>
              </a:solidFill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r>
              <a:rPr lang="pl-PL" sz="1400" b="1" dirty="0" smtClean="0">
                <a:solidFill>
                  <a:srgbClr val="FF0000"/>
                </a:solidFill>
                <a:latin typeface="+mj-lt"/>
              </a:rPr>
              <a:t>	</a:t>
            </a:r>
          </a:p>
          <a:p>
            <a:pPr algn="ctr" eaLnBrk="1" hangingPunct="1">
              <a:buFontTx/>
              <a:buNone/>
              <a:defRPr/>
            </a:pPr>
            <a:endParaRPr lang="pl-PL" b="1" u="sng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rgbClr val="FF0000"/>
                </a:solidFill>
              </a:rPr>
              <a:t>Dopuszczalne typy projektów:</a:t>
            </a:r>
            <a:r>
              <a:rPr lang="pl-PL" dirty="0" smtClean="0"/>
              <a:t> </a:t>
            </a:r>
          </a:p>
          <a:p>
            <a:pPr lvl="0">
              <a:lnSpc>
                <a:spcPct val="150000"/>
              </a:lnSpc>
              <a:buNone/>
            </a:pPr>
            <a:r>
              <a:rPr lang="pl-PL" dirty="0" smtClean="0"/>
              <a:t>1) 	</a:t>
            </a:r>
            <a:r>
              <a:rPr lang="pl-PL" dirty="0" smtClean="0">
                <a:latin typeface="+mj-lt"/>
              </a:rPr>
              <a:t>Wsparcie </a:t>
            </a:r>
            <a:r>
              <a:rPr lang="pl-PL" dirty="0" smtClean="0">
                <a:latin typeface="+mj-lt"/>
              </a:rPr>
              <a:t>dla osób fizycznych zamierzających rozpocząć prowadzenie działalności gospodarczej  w formie spółdzielni socjalnej poprzez zastosowanie w ramach projektu co najmniej dwóch </a:t>
            </a:r>
            <a:r>
              <a:rPr lang="pl-PL" dirty="0" smtClean="0">
                <a:latin typeface="+mj-lt"/>
              </a:rPr>
              <a:t>z </a:t>
            </a:r>
            <a:r>
              <a:rPr lang="pl-PL" dirty="0" smtClean="0">
                <a:latin typeface="+mj-lt"/>
              </a:rPr>
              <a:t>następujących instrumentów:</a:t>
            </a:r>
          </a:p>
          <a:p>
            <a:pPr lvl="0">
              <a:lnSpc>
                <a:spcPct val="150000"/>
              </a:lnSpc>
            </a:pPr>
            <a:endParaRPr lang="pl-PL" dirty="0" smtClean="0">
              <a:latin typeface="+mj-lt"/>
            </a:endParaRPr>
          </a:p>
          <a:p>
            <a:pPr lvl="0">
              <a:lnSpc>
                <a:spcPct val="150000"/>
              </a:lnSpc>
            </a:pPr>
            <a:r>
              <a:rPr lang="pl-PL" dirty="0" smtClean="0">
                <a:latin typeface="+mj-lt"/>
              </a:rPr>
              <a:t>doradztwo </a:t>
            </a:r>
            <a:r>
              <a:rPr lang="pl-PL" dirty="0" smtClean="0">
                <a:latin typeface="+mj-lt"/>
              </a:rPr>
              <a:t>(indywidualne i grupowe) oraz szkolenia umożliwiające uzyskanie wiedzy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i umiejętności potrzebnych do założenia i/lub prowadzenia spółdzielni socjalnej;</a:t>
            </a:r>
          </a:p>
          <a:p>
            <a:pPr lvl="0">
              <a:lnSpc>
                <a:spcPct val="150000"/>
              </a:lnSpc>
            </a:pPr>
            <a:endParaRPr lang="pl-PL" dirty="0" smtClean="0">
              <a:latin typeface="+mj-lt"/>
            </a:endParaRPr>
          </a:p>
          <a:p>
            <a:pPr lvl="0">
              <a:lnSpc>
                <a:spcPct val="150000"/>
              </a:lnSpc>
            </a:pPr>
            <a:r>
              <a:rPr lang="pl-PL" dirty="0" smtClean="0">
                <a:latin typeface="+mj-lt"/>
              </a:rPr>
              <a:t>przyznanie </a:t>
            </a:r>
            <a:r>
              <a:rPr lang="pl-PL" dirty="0" smtClean="0">
                <a:latin typeface="+mj-lt"/>
              </a:rPr>
              <a:t>środków finansowych na założenie i/lub przystąpienie do spółdzielni socjalnej –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o ile wszyscy członkowie są osobami, które rozpoczęły prowadzenie działalności lub przystąpiły do spółdzielni socjalnej w wyniku uczestnictwa w projekcie, do wysokości 20  tys. na osobę (członka); </a:t>
            </a:r>
          </a:p>
          <a:p>
            <a:pPr>
              <a:buNone/>
            </a:pPr>
            <a:endParaRPr lang="pl-PL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just">
              <a:buNone/>
            </a:pPr>
            <a:r>
              <a:rPr lang="pl-PL" b="1" dirty="0" smtClean="0">
                <a:solidFill>
                  <a:srgbClr val="FF0000"/>
                </a:solidFill>
              </a:rPr>
              <a:t>Dopuszczalne typy </a:t>
            </a:r>
            <a:r>
              <a:rPr lang="pl-PL" b="1" dirty="0" smtClean="0">
                <a:solidFill>
                  <a:srgbClr val="FF0000"/>
                </a:solidFill>
              </a:rPr>
              <a:t>projektów </a:t>
            </a:r>
            <a:r>
              <a:rPr lang="pl-PL" b="1" dirty="0" err="1" smtClean="0">
                <a:solidFill>
                  <a:srgbClr val="FF0000"/>
                </a:solidFill>
              </a:rPr>
              <a:t>c.d</a:t>
            </a:r>
            <a:r>
              <a:rPr lang="pl-PL" b="1" dirty="0" smtClean="0">
                <a:solidFill>
                  <a:srgbClr val="FF0000"/>
                </a:solidFill>
              </a:rPr>
              <a:t>:</a:t>
            </a:r>
            <a:r>
              <a:rPr lang="pl-PL" dirty="0" smtClean="0"/>
              <a:t> </a:t>
            </a:r>
            <a:endParaRPr lang="pl-PL" dirty="0" smtClean="0"/>
          </a:p>
          <a:p>
            <a:pPr lvl="0" algn="just"/>
            <a:endParaRPr lang="pl-PL" dirty="0" smtClean="0">
              <a:latin typeface="+mj-lt"/>
            </a:endParaRPr>
          </a:p>
          <a:p>
            <a:pPr lvl="0" algn="just"/>
            <a:r>
              <a:rPr lang="pl-PL" dirty="0" smtClean="0">
                <a:latin typeface="+mj-lt"/>
              </a:rPr>
              <a:t>wsparcie </a:t>
            </a:r>
            <a:r>
              <a:rPr lang="pl-PL" dirty="0" smtClean="0">
                <a:latin typeface="+mj-lt"/>
              </a:rPr>
              <a:t>pomostowe udzielane w okresie do 6 / do 12 miesięcy od dnia zawarcia umowy </a:t>
            </a:r>
            <a:r>
              <a:rPr lang="pl-PL" dirty="0" smtClean="0">
                <a:latin typeface="+mj-lt"/>
              </a:rPr>
              <a:t>o </a:t>
            </a:r>
            <a:r>
              <a:rPr lang="pl-PL" dirty="0" smtClean="0">
                <a:latin typeface="+mj-lt"/>
              </a:rPr>
              <a:t>udzielenie wsparcia pomostowego, obejmujące finansowe wsparcie pomostowe wypłacane miesięcznie w kwocie do wysokości minimalnego wynagrodzenia obowiązującego na dzień wypłacenia środków finansowych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na </a:t>
            </a:r>
            <a:r>
              <a:rPr lang="pl-PL" dirty="0" smtClean="0">
                <a:latin typeface="+mj-lt"/>
              </a:rPr>
              <a:t>założenie lub przystąpienie do spółdzielni socjalnej połączone z doradztwem oraz pomocą w efektywnym wykorzystaniu przyznanych środków – wyłącznie dla osób, które rozpoczęły działalność lub przystąpiły do spółdzielni w ramach danego projektu (Podstawowe wsparcie pomostowe przyznawane jest na wniosek uczestnika projektu składany do beneficjenta oraz wypłacane przez okres do 6 miesięcy od dnia zawarcia umowy o udzielenie wsparcia pomostowego. W uzasadnionych przypadkach oraz na wniosek uczestnika projektu składany do beneficjenta dopuszczalne jest  przedłużenie wypłaty wsparcia pomostowego do 12 miesięcy od dnia zawarcia umowy o udzielenie wsparcia pomostowego. Beneficjent może w uzasadnionych przypadkach wyrazić zgodę na pokrycie wydatków ponoszonych przez uczestnika projektu w okresie od dnia rejestracji działalności do dnia zawarcia umowy o udzielenie wsparcia pomostowego).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rgbClr val="FF0000"/>
                </a:solidFill>
              </a:rPr>
              <a:t>Dopuszczalne typy </a:t>
            </a:r>
            <a:r>
              <a:rPr lang="pl-PL" b="1" dirty="0" smtClean="0">
                <a:solidFill>
                  <a:srgbClr val="FF0000"/>
                </a:solidFill>
              </a:rPr>
              <a:t>projektów c.d. :</a:t>
            </a:r>
            <a:r>
              <a:rPr lang="pl-PL" dirty="0" smtClean="0"/>
              <a:t> </a:t>
            </a:r>
            <a:endParaRPr lang="pl-PL" dirty="0" smtClean="0"/>
          </a:p>
          <a:p>
            <a:pPr lvl="0"/>
            <a:endParaRPr lang="pl-PL" dirty="0" smtClean="0"/>
          </a:p>
          <a:p>
            <a:pPr lvl="0" algn="just">
              <a:lnSpc>
                <a:spcPct val="150000"/>
              </a:lnSpc>
              <a:buNone/>
            </a:pPr>
            <a:r>
              <a:rPr lang="pl-PL" dirty="0" smtClean="0">
                <a:latin typeface="+mj-lt"/>
              </a:rPr>
              <a:t>2)	Wsparcie </a:t>
            </a:r>
            <a:r>
              <a:rPr lang="pl-PL" dirty="0" smtClean="0">
                <a:latin typeface="+mj-lt"/>
              </a:rPr>
              <a:t>dla osób prawnych wymienionych w art. 4 ust. 2 pkt. 2 i 3 ustawy z dnia 27 kwietnia 2006 r. o spółdzielniach socjalnych (Dz. U. z 2006 r., Nr 94, poz. 651 z </a:t>
            </a:r>
            <a:r>
              <a:rPr lang="pl-PL" dirty="0" err="1" smtClean="0">
                <a:latin typeface="+mj-lt"/>
              </a:rPr>
              <a:t>późn</a:t>
            </a:r>
            <a:r>
              <a:rPr lang="pl-PL" dirty="0" smtClean="0">
                <a:latin typeface="+mj-lt"/>
              </a:rPr>
              <a:t>. zm.) poprzez zastosowanie w ramach projektu co najmniej dwóch z poniższych instrumentów:</a:t>
            </a:r>
          </a:p>
          <a:p>
            <a:pPr lvl="0" algn="just">
              <a:lnSpc>
                <a:spcPct val="150000"/>
              </a:lnSpc>
            </a:pPr>
            <a:r>
              <a:rPr lang="pl-PL" dirty="0" smtClean="0">
                <a:latin typeface="+mj-lt"/>
              </a:rPr>
              <a:t>doradztwo (indywidualne i grupowe) dla kadr oraz szkolenia umożliwiające uzyskanie wiedzy; i umiejętności potrzebnych do założenia i/lub prowadzenia spółdzielni socjalnej;</a:t>
            </a:r>
          </a:p>
          <a:p>
            <a:pPr lvl="0" algn="just">
              <a:lnSpc>
                <a:spcPct val="150000"/>
              </a:lnSpc>
            </a:pPr>
            <a:r>
              <a:rPr lang="pl-PL" dirty="0" smtClean="0">
                <a:latin typeface="+mj-lt"/>
              </a:rPr>
              <a:t>przyznanie środków finansowych na założenie i/lub przystąpienie osoby fizycznej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do </a:t>
            </a:r>
            <a:r>
              <a:rPr lang="pl-PL" dirty="0" smtClean="0">
                <a:latin typeface="+mj-lt"/>
              </a:rPr>
              <a:t>spółdzielni socjalnej do wysokości 20 tys. zł na każdą osobę fizyczną przystępującą i/lub nowozatrudnioną w spółdzielni socjalnej zgodnie z art. 5a ust.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1 </a:t>
            </a:r>
            <a:r>
              <a:rPr lang="pl-PL" dirty="0" smtClean="0">
                <a:latin typeface="+mj-lt"/>
              </a:rPr>
              <a:t>ustawy o spółdzielniach socjalnych – wyłącznie dla osób, które uczestniczyły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w </a:t>
            </a:r>
            <a:r>
              <a:rPr lang="pl-PL" dirty="0" smtClean="0">
                <a:latin typeface="+mj-lt"/>
              </a:rPr>
              <a:t>projekcie.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rgbClr val="FF0000"/>
                </a:solidFill>
              </a:rPr>
              <a:t>Dopuszczalne typy projektów:</a:t>
            </a:r>
            <a:r>
              <a:rPr lang="pl-PL" dirty="0" smtClean="0"/>
              <a:t> </a:t>
            </a:r>
          </a:p>
          <a:p>
            <a:pPr lvl="0" algn="just"/>
            <a:r>
              <a:rPr lang="pl-PL" dirty="0" smtClean="0">
                <a:latin typeface="+mj-lt"/>
              </a:rPr>
              <a:t>wsparcie pomostowe w okresie do 6 / do 12 miesięcy od momentu przystąpienia i/lub zatrudnienia w spółdzielni socjalnej każdej z osób zgodnie z art. 5a ust. 1 ustawy </a:t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o spółdzielniach socjalnych, obejmujące finansowe wsparcie pomostowe wypłacane miesięcznie w kwocie nie większej niż równowartość minimalnego wynagrodzenia obowiązującego na dzień zawarcia umowy o udzielenie wsparcia pomostowego,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(</a:t>
            </a:r>
            <a:r>
              <a:rPr lang="pl-PL" dirty="0" smtClean="0">
                <a:latin typeface="+mj-lt"/>
              </a:rPr>
              <a:t>na każdą </a:t>
            </a:r>
            <a:r>
              <a:rPr lang="pl-PL" dirty="0" smtClean="0">
                <a:latin typeface="+mj-lt"/>
              </a:rPr>
              <a:t>z </a:t>
            </a:r>
            <a:r>
              <a:rPr lang="pl-PL" dirty="0" smtClean="0">
                <a:latin typeface="+mj-lt"/>
              </a:rPr>
              <a:t>osób zatrudnionych w spółdzielni zgodnie z art. 5a ust. 1 ustawy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o </a:t>
            </a:r>
            <a:r>
              <a:rPr lang="pl-PL" dirty="0" smtClean="0">
                <a:latin typeface="+mj-lt"/>
              </a:rPr>
              <a:t>spółdzielniach socjalnych), połączone z doradztwem - wyłącznie dla osób, które rozpoczęły działalność lub przystąpiły do spółdzielni w ramach danego projektu (Podstawowe wsparcie pomostowe przyznawane jest na wniosek uczestnika projektu składany do beneficjenta oraz wypłacane przez okres do 6 miesięcy od dnia zawarcia umowy o udzielenie wsparcia pomostowego. </a:t>
            </a:r>
            <a:r>
              <a:rPr lang="pl-PL" dirty="0" smtClean="0">
                <a:latin typeface="+mj-lt"/>
              </a:rPr>
              <a:t>W </a:t>
            </a:r>
            <a:r>
              <a:rPr lang="pl-PL" dirty="0" smtClean="0">
                <a:latin typeface="+mj-lt"/>
              </a:rPr>
              <a:t>uzasadnionych przypadkach oraz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na </a:t>
            </a:r>
            <a:r>
              <a:rPr lang="pl-PL" dirty="0" smtClean="0">
                <a:latin typeface="+mj-lt"/>
              </a:rPr>
              <a:t>wniosek uczestnika projektu składany do beneficjenta dopuszczalne jest  przedłużenie wypłaty wsparcia pomostowego do 12 miesięcy od dnia zawarcia umowy o udzielenie wsparcia pomostowego. Beneficjent może w uzasadnionych przypadkach wyrazić zgodę na pokrycie wydatków ponoszonych przez uczestnika projektu </a:t>
            </a:r>
            <a:r>
              <a:rPr lang="pl-PL" dirty="0" smtClean="0">
                <a:latin typeface="+mj-lt"/>
              </a:rPr>
              <a:t>w </a:t>
            </a:r>
            <a:r>
              <a:rPr lang="pl-PL" dirty="0" smtClean="0">
                <a:latin typeface="+mj-lt"/>
              </a:rPr>
              <a:t>okresie od dnia rejestracji działalności do dnia zawarcia umowy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latin typeface="+mj-lt"/>
              </a:rPr>
              <a:t>o </a:t>
            </a:r>
            <a:r>
              <a:rPr lang="pl-PL" dirty="0" smtClean="0">
                <a:latin typeface="+mj-lt"/>
              </a:rPr>
              <a:t>udzielenie wsparcia pomostowego)</a:t>
            </a:r>
          </a:p>
          <a:p>
            <a:pPr algn="just">
              <a:buNone/>
            </a:pPr>
            <a:r>
              <a:rPr lang="x-none" smtClean="0">
                <a:latin typeface="+mj-lt"/>
              </a:rPr>
              <a:t> </a:t>
            </a:r>
            <a:endParaRPr lang="pl-PL" dirty="0" smtClean="0">
              <a:latin typeface="+mj-lt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tyw pakietu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Motyw pakietu Office">
    <a:majorFont>
      <a:latin typeface="Arial"/>
      <a:ea typeface=""/>
      <a:cs typeface="Lucida Sans Unicode"/>
    </a:majorFont>
    <a:minorFont>
      <a:latin typeface="Tahoma"/>
      <a:ea typeface=""/>
      <a:cs typeface="Lucida Sans Unicode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6794</TotalTime>
  <Words>534</Words>
  <Application>Microsoft Office PowerPoint</Application>
  <PresentationFormat>Pokaz na ekranie (4:3)</PresentationFormat>
  <Paragraphs>195</Paragraphs>
  <Slides>26</Slides>
  <Notes>13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Projekt domyślny</vt:lpstr>
      <vt:lpstr>Slajd 1</vt:lpstr>
      <vt:lpstr> Stan wdrażania  Programu Operacyjnego Kapitał Ludzki w województwie zachodniopomorskim    Stan na dzień 31.07.2011 r. 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Punkt 3.1 Uzasadnienie potrzeby realizacji i cele projektu</vt:lpstr>
      <vt:lpstr>Punkt 3.2 Grupy docelowe</vt:lpstr>
      <vt:lpstr>Punkt 3.3 Zadania </vt:lpstr>
      <vt:lpstr>Punkt 3.4 Ryzyko nieosiągnięcia założeń projektu</vt:lpstr>
      <vt:lpstr>Punkt 3.5 Oddziaływanie projektu</vt:lpstr>
      <vt:lpstr>Punkty 3.6 i 3.7</vt:lpstr>
      <vt:lpstr>Slajd 24</vt:lpstr>
      <vt:lpstr>Slajd 25</vt:lpstr>
      <vt:lpstr>Slajd 26</vt:lpstr>
    </vt:vector>
  </TitlesOfParts>
  <Company>WUP Szczecin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leszek.teszka</dc:creator>
  <cp:lastModifiedBy>justyna.hawelka</cp:lastModifiedBy>
  <cp:revision>633</cp:revision>
  <dcterms:created xsi:type="dcterms:W3CDTF">2007-08-02T08:01:27Z</dcterms:created>
  <dcterms:modified xsi:type="dcterms:W3CDTF">2011-09-19T10:12:25Z</dcterms:modified>
</cp:coreProperties>
</file>