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5" r:id="rId2"/>
    <p:sldId id="440" r:id="rId3"/>
    <p:sldId id="801" r:id="rId4"/>
    <p:sldId id="542" r:id="rId5"/>
    <p:sldId id="656" r:id="rId6"/>
    <p:sldId id="777" r:id="rId7"/>
    <p:sldId id="547" r:id="rId8"/>
    <p:sldId id="614" r:id="rId9"/>
    <p:sldId id="787" r:id="rId10"/>
    <p:sldId id="554" r:id="rId11"/>
    <p:sldId id="798" r:id="rId12"/>
    <p:sldId id="765" r:id="rId13"/>
    <p:sldId id="775" r:id="rId14"/>
    <p:sldId id="766" r:id="rId15"/>
    <p:sldId id="767" r:id="rId16"/>
    <p:sldId id="768" r:id="rId17"/>
    <p:sldId id="769" r:id="rId18"/>
    <p:sldId id="770" r:id="rId19"/>
    <p:sldId id="771" r:id="rId20"/>
    <p:sldId id="516" r:id="rId21"/>
    <p:sldId id="517" r:id="rId22"/>
    <p:sldId id="518" r:id="rId2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03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lipiec%202011\MRR\ciastko%20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256985220191344"/>
          <c:y val="0.10289890175601422"/>
          <c:w val="0.54191293127628359"/>
          <c:h val="0.6616356032633347"/>
        </c:manualLayout>
      </c:layout>
      <c:pie3DChart>
        <c:varyColors val="1"/>
        <c:ser>
          <c:idx val="0"/>
          <c:order val="0"/>
          <c:explosion val="25"/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47FFD1"/>
              </a:solidFill>
            </c:spPr>
          </c:dPt>
          <c:dPt>
            <c:idx val="12"/>
            <c:spPr>
              <a:solidFill>
                <a:srgbClr val="A2B10F"/>
              </a:solidFill>
            </c:spPr>
          </c:dPt>
          <c:dPt>
            <c:idx val="14"/>
            <c:spPr>
              <a:solidFill>
                <a:srgbClr val="3333CC">
                  <a:lumMod val="20000"/>
                  <a:lumOff val="80000"/>
                </a:srgbClr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511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4E-2"/>
                  <c:y val="-8.18895612804785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33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557E-2"/>
                  <c:y val="-1.4521937961123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313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6E-2"/>
                  <c:y val="5.63784063120947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3.790788144101926E-2"/>
                  <c:y val="0.1050291300856391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8E-2"/>
                  <c:y val="7.966079526694382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434E-2"/>
                  <c:y val="6.416486119342344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139E-2"/>
                  <c:y val="7.57493715673861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43E-2"/>
                  <c:y val="-3.29348359175844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759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344E-2"/>
                  <c:y val="-3.596479598161119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216E-2"/>
                  <c:y val="-8.220688019747074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8248184844053191E-2"/>
                  <c:y val="-6.47749626779198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'[ciastko I.xls]Arkusz1'!$C$5:$C$20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'[ciastko I.xls]Arkusz1'!$D$5:$D$20</c:f>
              <c:numCache>
                <c:formatCode>0.00%</c:formatCode>
                <c:ptCount val="16"/>
                <c:pt idx="0">
                  <c:v>0.66400000000000292</c:v>
                </c:pt>
                <c:pt idx="1">
                  <c:v>0.70300000000000062</c:v>
                </c:pt>
                <c:pt idx="2">
                  <c:v>0.67400000000000293</c:v>
                </c:pt>
                <c:pt idx="3">
                  <c:v>0.64700000000000246</c:v>
                </c:pt>
                <c:pt idx="4">
                  <c:v>0.68900000000000172</c:v>
                </c:pt>
                <c:pt idx="5">
                  <c:v>0.72700000000000065</c:v>
                </c:pt>
                <c:pt idx="6">
                  <c:v>0.58500000000000063</c:v>
                </c:pt>
                <c:pt idx="7">
                  <c:v>0.65900000000000292</c:v>
                </c:pt>
                <c:pt idx="8">
                  <c:v>0.73400000000000065</c:v>
                </c:pt>
                <c:pt idx="9">
                  <c:v>0.57900000000000063</c:v>
                </c:pt>
                <c:pt idx="10">
                  <c:v>0.67600000000000293</c:v>
                </c:pt>
                <c:pt idx="11">
                  <c:v>0.61000000000000065</c:v>
                </c:pt>
                <c:pt idx="12">
                  <c:v>0.70400000000000063</c:v>
                </c:pt>
                <c:pt idx="13">
                  <c:v>0.70800000000000063</c:v>
                </c:pt>
                <c:pt idx="14">
                  <c:v>0.49900000000000111</c:v>
                </c:pt>
                <c:pt idx="15">
                  <c:v>0.71800000000000064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50093E-2"/>
          <c:y val="0.86356685907074759"/>
          <c:w val="0.91749865215187998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F4D4A7-D5BD-467C-9091-24292482ACC7}" type="datetimeFigureOut">
              <a:rPr lang="pl-PL"/>
              <a:pPr>
                <a:defRPr/>
              </a:pPr>
              <a:t>2011-09-20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8B3A4-FB36-4690-8602-D9763DB881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DAFFCD-7EE3-42DD-A711-2DD378B24A3B}" type="datetimeFigureOut">
              <a:rPr lang="pl-PL"/>
              <a:pPr>
                <a:defRPr/>
              </a:pPr>
              <a:t>2011-09-20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4B56EE-C170-4D27-A01A-1110A2479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ED8C4-BE3E-4D2B-9819-CC0275BC0162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4343027-31BD-4E75-A1A8-32548CF07A8B}" type="slidenum">
              <a:rPr lang="en-GB" sz="1200"/>
              <a:pPr algn="r"/>
              <a:t>22</a:t>
            </a:fld>
            <a:endParaRPr lang="en-GB" sz="120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1/6.3/11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 smtClean="0"/>
              <a:t>Szczecin, 20 września  2011 </a:t>
            </a:r>
            <a:r>
              <a:rPr lang="pl-PL" sz="1600" b="1" dirty="0"/>
              <a:t>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dirty="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marL="268288" indent="-268288" algn="just">
              <a:buNone/>
            </a:pPr>
            <a:r>
              <a:rPr lang="pl-PL" dirty="0" smtClean="0">
                <a:latin typeface="+mj-lt"/>
              </a:rPr>
              <a:t>1</a:t>
            </a:r>
            <a:r>
              <a:rPr lang="pl-PL" dirty="0" smtClean="0">
                <a:latin typeface="+mj-lt"/>
              </a:rPr>
              <a:t>.   Grupę docelową w projekcie w co najmniej 40% stanowić będą osoby (z jednej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lub kilku grup łącznie):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- niepełnosprawne;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- kobiety, w tym zwłaszcza kobiety powracające oraz wchodzące po raz pierwszy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na </a:t>
            </a:r>
            <a:r>
              <a:rPr lang="pl-PL" dirty="0" smtClean="0">
                <a:latin typeface="+mj-lt"/>
              </a:rPr>
              <a:t>rynek pracy po przerwie związanej z urodzeniem i wychowaniem dzieci dla których Projektodawca zapewni usługi towarzyszące umożliwiające większą elastyczność tej grupy w uczestnictwie w działaniach aktywizujących np. dojazd, asystent osoby niepełnosprawnej, opieka nad dziećmi, itp.</a:t>
            </a:r>
          </a:p>
          <a:p>
            <a:pPr algn="just">
              <a:buNone/>
            </a:pPr>
            <a:r>
              <a:rPr lang="pl-PL" b="1" i="1" dirty="0" smtClean="0">
                <a:latin typeface="+mj-lt"/>
              </a:rPr>
              <a:t>Waga punktowa: 20 pkt. 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marL="268288" indent="-268288" algn="just">
              <a:buNone/>
            </a:pPr>
            <a:r>
              <a:rPr lang="pl-PL" dirty="0" smtClean="0">
                <a:latin typeface="+mj-lt"/>
              </a:rPr>
              <a:t>2. Wsparcie projektów, w których zaplanowano współpracę partnerów publicznych, społecznych </a:t>
            </a:r>
            <a:r>
              <a:rPr lang="pl-PL" dirty="0" smtClean="0">
                <a:latin typeface="+mj-lt"/>
              </a:rPr>
              <a:t>i </a:t>
            </a:r>
            <a:r>
              <a:rPr lang="pl-PL" dirty="0" smtClean="0">
                <a:latin typeface="+mj-lt"/>
              </a:rPr>
              <a:t>gospodarczych w ramach lokalnych grup działania.</a:t>
            </a:r>
          </a:p>
          <a:p>
            <a:pPr algn="just">
              <a:buNone/>
            </a:pPr>
            <a:r>
              <a:rPr lang="pl-PL" b="1" i="1" dirty="0" smtClean="0">
                <a:latin typeface="+mj-lt"/>
              </a:rPr>
              <a:t>Waga punktowa: 10 pkt. 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marL="268288" indent="-268288" algn="just">
              <a:buNone/>
            </a:pPr>
            <a:r>
              <a:rPr lang="pl-PL" dirty="0" smtClean="0">
                <a:latin typeface="+mj-lt"/>
              </a:rPr>
              <a:t>3. Projektodawca, w wyniku ogłoszonych dotychczas konkursów, nie otrzymał </a:t>
            </a:r>
            <a:r>
              <a:rPr lang="pl-PL" dirty="0" smtClean="0">
                <a:latin typeface="+mj-lt"/>
              </a:rPr>
              <a:t>dofinansowania </a:t>
            </a:r>
            <a:r>
              <a:rPr lang="pl-PL" dirty="0" smtClean="0">
                <a:latin typeface="+mj-lt"/>
              </a:rPr>
              <a:t>projektu w ramach Działania 6.3 w województwie </a:t>
            </a:r>
            <a:r>
              <a:rPr lang="pl-PL" dirty="0" smtClean="0">
                <a:latin typeface="+mj-lt"/>
              </a:rPr>
              <a:t>zachodniopomorskim</a:t>
            </a:r>
            <a:r>
              <a:rPr lang="pl-PL" dirty="0" smtClean="0">
                <a:latin typeface="+mj-lt"/>
              </a:rPr>
              <a:t>.</a:t>
            </a:r>
          </a:p>
          <a:p>
            <a:pPr algn="just">
              <a:buNone/>
            </a:pPr>
            <a:r>
              <a:rPr lang="pl-PL" b="1" i="1" dirty="0" smtClean="0">
                <a:latin typeface="+mj-lt"/>
              </a:rPr>
              <a:t>Waga punktowa: 10 pkt. </a:t>
            </a:r>
          </a:p>
          <a:p>
            <a:pPr algn="just">
              <a:buFontTx/>
              <a:buNone/>
              <a:defRPr/>
            </a:pPr>
            <a:endParaRPr lang="pl-PL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5167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Arial" charset="0"/>
              </a:rPr>
              <a:t>Ogólne kryteria horyzontalne:</a:t>
            </a:r>
          </a:p>
          <a:p>
            <a:pPr algn="just">
              <a:buFontTx/>
              <a:buAutoNum type="arabicPeriod"/>
              <a:defRPr/>
            </a:pPr>
            <a:endParaRPr lang="pl-PL" b="1" dirty="0" smtClean="0">
              <a:latin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ze Szczegółowym </a:t>
            </a:r>
            <a:r>
              <a:rPr lang="pl-PL" smtClean="0">
                <a:latin typeface="Arial" charset="0"/>
                <a:cs typeface="Arial" charset="0"/>
              </a:rPr>
              <a:t>Opisem Priorytetów.</a:t>
            </a: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marL="0" algn="just"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</a:rPr>
              <a:t>Uwaga! </a:t>
            </a:r>
          </a:p>
          <a:p>
            <a:pPr marL="0" algn="just">
              <a:buFontTx/>
              <a:buNone/>
              <a:defRPr/>
            </a:pPr>
            <a:r>
              <a:rPr lang="pl-PL" sz="1400" dirty="0" smtClean="0"/>
              <a:t>Jeśli projekt nie jest zgodny ze standardem minimum, </a:t>
            </a:r>
            <a:r>
              <a:rPr lang="pl-PL" sz="1400" b="1" dirty="0" smtClean="0"/>
              <a:t>nie oznacza to automatycznie, że jest niezgodny z pozostałymi politykami i zasadami wspólnotowymi</a:t>
            </a:r>
            <a:r>
              <a:rPr lang="pl-PL" sz="1400" dirty="0" smtClean="0"/>
              <a:t>. A zatem pytania: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zasadą równości szans kobiet i mężczyzn ? oraz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pozostałymi politykami i zasadami wspólnotowymi (w tym polityką równości szans i koncepcją zrównoważonego rozwoju)? </a:t>
            </a:r>
            <a:r>
              <a:rPr lang="pl-PL" sz="1400" dirty="0" smtClean="0"/>
              <a:t>zawarte w Karty oceny merytorycznej wniosku o dofinansowanie projektu składanego w trybie konkursowym </a:t>
            </a:r>
            <a:r>
              <a:rPr lang="pl-PL" sz="1400" b="1" dirty="0" smtClean="0">
                <a:solidFill>
                  <a:srgbClr val="FF0000"/>
                </a:solidFill>
              </a:rPr>
              <a:t>traktowane 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są rozłącznie.</a:t>
            </a:r>
            <a:endParaRPr lang="pl-PL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Ważne dokumenty;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 dirty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Generator Wniosków Aplikacyjnych - wersja 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dirty="0"/>
          </a:p>
        </p:txBody>
      </p:sp>
      <p:pic>
        <p:nvPicPr>
          <p:cNvPr id="21508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200" dirty="0" smtClean="0"/>
              <a:t>Stan wdrażania </a:t>
            </a:r>
            <a:br>
              <a:rPr lang="pl-PL" sz="3200" dirty="0" smtClean="0"/>
            </a:br>
            <a:r>
              <a:rPr lang="pl-PL" sz="3200" dirty="0" smtClean="0"/>
              <a:t>Programu Operacyjnego Kapitał Ludzki</a:t>
            </a:r>
            <a:br>
              <a:rPr lang="pl-PL" sz="3200" dirty="0" smtClean="0"/>
            </a:br>
            <a:r>
              <a:rPr lang="pl-PL" sz="3200" dirty="0" smtClean="0"/>
              <a:t>w województwie zachodniopomorskim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1800" i="1" dirty="0" smtClean="0"/>
              <a:t>Stan na dzień </a:t>
            </a:r>
            <a:r>
              <a:rPr lang="pl-PL" sz="1800" i="1" dirty="0" smtClean="0"/>
              <a:t>31.07.2011 </a:t>
            </a:r>
            <a:r>
              <a:rPr lang="pl-PL" sz="1800" i="1" dirty="0" smtClean="0"/>
              <a:t>r.</a:t>
            </a:r>
            <a:r>
              <a:rPr lang="pl-PL" sz="24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 dirty="0"/>
              <a:t>Punkt</a:t>
            </a:r>
            <a:r>
              <a:rPr lang="pl-PL" sz="1600" b="1" dirty="0"/>
              <a:t> </a:t>
            </a:r>
            <a:r>
              <a:rPr lang="en-GB" sz="1600" b="1" dirty="0"/>
              <a:t> Konsultacyjny EFS</a:t>
            </a:r>
            <a:r>
              <a:rPr lang="en-GB" sz="1600" dirty="0"/>
              <a:t> działa w godzinach: </a:t>
            </a:r>
            <a:br>
              <a:rPr lang="en-GB" sz="1600" dirty="0"/>
            </a:br>
            <a:r>
              <a:rPr lang="en-GB" sz="1600" dirty="0"/>
              <a:t>9.00 – 15.00 od poniedziałku do piątku</a:t>
            </a:r>
            <a:r>
              <a:rPr lang="en-GB" sz="1400" dirty="0"/>
              <a:t>	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 dirty="0" err="1"/>
              <a:t>Dodatkowych</a:t>
            </a:r>
            <a:r>
              <a:rPr lang="en-GB" b="1" u="sng" dirty="0"/>
              <a:t> </a:t>
            </a:r>
            <a:r>
              <a:rPr lang="en-GB" b="1" u="sng" dirty="0" err="1"/>
              <a:t>informacji</a:t>
            </a:r>
            <a:r>
              <a:rPr lang="en-GB" b="1" u="sng" dirty="0"/>
              <a:t> </a:t>
            </a:r>
            <a:r>
              <a:rPr lang="en-GB" b="1" u="sng" dirty="0" err="1"/>
              <a:t>udziela</a:t>
            </a:r>
            <a:r>
              <a:rPr lang="pl-PL" b="1" u="sng" dirty="0"/>
              <a:t>ją</a:t>
            </a:r>
            <a:r>
              <a:rPr lang="en-GB" b="1" u="sng" dirty="0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dirty="0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</a:t>
            </a:r>
            <a:endParaRPr lang="en-GB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Wojewódzki Urz</a:t>
            </a:r>
            <a:r>
              <a:rPr lang="pl-PL" sz="1600" dirty="0"/>
              <a:t>ą</a:t>
            </a:r>
            <a:r>
              <a:rPr lang="en-GB" sz="1600" dirty="0"/>
              <a:t>d Pracy w Szczecinie</a:t>
            </a:r>
            <a:br>
              <a:rPr lang="en-GB" sz="1600" dirty="0"/>
            </a:br>
            <a:r>
              <a:rPr lang="en-GB" sz="1600" dirty="0"/>
              <a:t>ul. </a:t>
            </a:r>
            <a:r>
              <a:rPr lang="pl-PL" sz="1600" dirty="0"/>
              <a:t>A. </a:t>
            </a:r>
            <a:r>
              <a:rPr lang="en-GB" sz="1600" dirty="0"/>
              <a:t>Mickiewicza 41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 e-mail: </a:t>
            </a:r>
            <a:r>
              <a:rPr lang="en-GB" sz="1600" b="1" i="1" dirty="0">
                <a:hlinkClick r:id="rId3"/>
              </a:rPr>
              <a:t>pokl@wup.pl</a:t>
            </a:r>
            <a:endParaRPr lang="pl-PL" sz="1600" b="1" i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dirty="0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dirty="0"/>
              <a:t>o</a:t>
            </a:r>
            <a:r>
              <a:rPr lang="en-GB" dirty="0"/>
              <a:t>raz </a:t>
            </a: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 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 dirty="0"/>
              <a:t>Wojewódzki Urząd Pracy - f</a:t>
            </a:r>
            <a:r>
              <a:rPr lang="en-GB" sz="1600" dirty="0"/>
              <a:t>ili</a:t>
            </a:r>
            <a:r>
              <a:rPr lang="pl-PL" sz="1600" dirty="0"/>
              <a:t>a Koszalin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/>
              <a:t>ul. Słowiańska 15a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e-mail: </a:t>
            </a:r>
            <a:r>
              <a:rPr lang="en-GB" sz="1600" b="1" i="1" dirty="0">
                <a:hlinkClick r:id="rId4"/>
              </a:rPr>
              <a:t>poklkoszalin@wup.pl</a:t>
            </a:r>
            <a:endParaRPr lang="pl-PL" sz="1600" b="1" i="1" dirty="0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 dirty="0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 S.A.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S.A.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5603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4"/>
          <p:cNvSpPr txBox="1">
            <a:spLocks noChangeArrowheads="1"/>
          </p:cNvSpPr>
          <p:nvPr/>
        </p:nvSpPr>
        <p:spPr bwMode="auto">
          <a:xfrm>
            <a:off x="1403350" y="1052513"/>
            <a:ext cx="5786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tx1"/>
                </a:solidFill>
              </a:rPr>
              <a:t>Stopień wykorzystania alokacji 2007-2013</a:t>
            </a:r>
          </a:p>
        </p:txBody>
      </p:sp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>
                <a:solidFill>
                  <a:schemeClr val="tx1"/>
                </a:solidFill>
              </a:rPr>
              <a:t>*Stan na dzień 31.07.2011 r.</a:t>
            </a:r>
          </a:p>
          <a:p>
            <a:r>
              <a:rPr lang="pl-PL" sz="800">
                <a:solidFill>
                  <a:schemeClr val="tx1"/>
                </a:solidFill>
              </a:rPr>
              <a:t> r.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251520" y="141277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1/6.3/11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2" y="1071563"/>
            <a:ext cx="8643937" cy="4373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Konkurs otwarty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Alokacja: 600 000 zł.</a:t>
            </a:r>
            <a:endParaRPr lang="pl-PL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Termin ogłoszenia konkursu: 01.09.2011 r.</a:t>
            </a:r>
            <a:r>
              <a:rPr lang="pl-PL" dirty="0" smtClean="0">
                <a:latin typeface="+mj-lt"/>
                <a:cs typeface="Arial" pitchFamily="34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Nabór wniosków na posiedzenie KOP: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l-PL" dirty="0" smtClean="0"/>
              <a:t>1) 13 października 2011 r. – termin złożenia projektu warunkujący przekazanie wniosku </a:t>
            </a:r>
            <a:br>
              <a:rPr lang="pl-PL" dirty="0" smtClean="0"/>
            </a:br>
            <a:r>
              <a:rPr lang="pl-PL" dirty="0" smtClean="0"/>
              <a:t>do oceny merytorycznej na tym posiedzeniu  Komisji upływa z dniem 23 września 2011 r.</a:t>
            </a:r>
          </a:p>
          <a:p>
            <a:pPr marL="0" indent="0">
              <a:buNone/>
            </a:pPr>
            <a:r>
              <a:rPr lang="pl-PL" dirty="0" smtClean="0"/>
              <a:t>2) 15 listopada 2011 r. – termin złożenia projektu warunkujący przekazanie wniosku do oceny merytorycznej na tym posiedzeniu Komisji upływa z dniem 26 października 2011 r.</a:t>
            </a:r>
            <a:endParaRPr lang="pl-PL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4983162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dirty="0" smtClean="0">
                <a:latin typeface="+mj-lt"/>
              </a:rPr>
              <a:t>				</a:t>
            </a:r>
            <a:r>
              <a:rPr lang="pl-PL" sz="1400" b="1" i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2272099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1600" dirty="0" smtClean="0"/>
              <a:t>1. Oddolne inicjatywy lokalne, obejmujące: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- działania o charakterze informacyjnym, promocyjnym, szkoleniowym lub doradczym przyczyniające się do poprawy zdolności do zatrudnienia oraz rozwoju usług aktywizujących</a:t>
            </a:r>
          </a:p>
          <a:p>
            <a:pPr algn="just"/>
            <a:r>
              <a:rPr lang="pl-PL" sz="1600" dirty="0" smtClean="0"/>
              <a:t>(z włączeniem instrumentów objętych zasadami pomocy publicznej);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- rozwój dialogu, partnerstwa publiczno-społecznego i współpracy na rzecz wspierania aktywizacji zawodowej na obszarach wiejskich</a:t>
            </a:r>
            <a:r>
              <a:rPr lang="pl-PL" sz="1600" b="1" dirty="0" smtClean="0"/>
              <a:t>.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052513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docelowej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Projekty muszą być skierowane bezpośrednio do następujących grup odbiorców: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- 	osoby pozostające bez zatrudnienia w wieku 15-64 lata;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+mj-lt"/>
              </a:rPr>
              <a:t>mieszkańcy gmin wiejskich, miejsko-wiejskich oraz miast do 25 tys. mieszkańców;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+mj-lt"/>
              </a:rPr>
              <a:t>społeczności lokalne aktywnie działające na obszarach wiejskich na rzecz aktywizacji zawodowej mieszkańców obszarów wiejskich;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- 	podmioty działające na obszarach wiejskich na rzecz aktywizacji zawodowej mieszkańców tych obszarów.</a:t>
            </a:r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310336"/>
          </a:xfrm>
        </p:spPr>
        <p:txBody>
          <a:bodyPr/>
          <a:lstStyle/>
          <a:p>
            <a:pPr lvl="0">
              <a:buNone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 lvl="0"/>
            <a:endParaRPr lang="pl-PL" b="1" dirty="0" smtClean="0">
              <a:latin typeface="+mj-lt"/>
              <a:cs typeface="Arial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1.   Okres realizacji projektu nie przekracza 12 miesięcy.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2.   Minimalna wartość projektu wynosi 15 tysięcy zł.</a:t>
            </a:r>
          </a:p>
          <a:p>
            <a:pPr algn="just">
              <a:lnSpc>
                <a:spcPct val="150000"/>
              </a:lnSpc>
              <a:buAutoNum type="arabicPeriod" startAt="3"/>
            </a:pPr>
            <a:r>
              <a:rPr lang="pl-PL" dirty="0" smtClean="0">
                <a:latin typeface="+mj-lt"/>
              </a:rPr>
              <a:t>Projektodawca składa nie więcej niż dwa wnioski o dofinansowanie w ramach danej rundy konkursowej.</a:t>
            </a:r>
          </a:p>
          <a:p>
            <a:pPr algn="just">
              <a:lnSpc>
                <a:spcPct val="150000"/>
              </a:lnSpc>
              <a:buAutoNum type="arabicPeriod" startAt="4"/>
            </a:pPr>
            <a:r>
              <a:rPr lang="pl-PL" dirty="0" smtClean="0">
                <a:latin typeface="+mj-lt"/>
              </a:rPr>
              <a:t>Projekt jest skierowany do osób mających miejsce zamieszkania na terenie gmin wiejskich do 15 tys. mieszkańców, miejsko-wiejskich do 15 tys. mieszkańców oraz miast do 15 tys. mieszkańców na terenie województwa zachodniopomorskiego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</a:t>
            </a:r>
            <a:r>
              <a:rPr lang="pl-PL" dirty="0" smtClean="0">
                <a:latin typeface="+mj-lt"/>
              </a:rPr>
              <a:t>rozumieniu przepisów Kodeksu Cywilnego oraz podmioty działające na tych terenach </a:t>
            </a:r>
            <a:r>
              <a:rPr lang="pl-PL" i="1" dirty="0" smtClean="0">
                <a:latin typeface="+mj-lt"/>
              </a:rPr>
              <a:t>(stosuje się do wszystkich typów projektu).</a:t>
            </a:r>
          </a:p>
          <a:p>
            <a:pPr algn="just">
              <a:lnSpc>
                <a:spcPct val="150000"/>
              </a:lnSpc>
              <a:buAutoNum type="arabicPeriod" startAt="4"/>
            </a:pPr>
            <a:r>
              <a:rPr lang="pl-PL" dirty="0" smtClean="0">
                <a:latin typeface="+mj-lt"/>
              </a:rPr>
              <a:t>Projektodawca lub Partner jest podmiotem działającym lokalnie na terenie określonym we wniosku, przy czym Partner realizuje co najmniej 1 zadanie merytoryczne, którego wartość stanowi co najmniej 10% ogólnej wartości projektu </a:t>
            </a:r>
            <a:r>
              <a:rPr lang="pl-PL" i="1" dirty="0" smtClean="0">
                <a:latin typeface="+mj-lt"/>
              </a:rPr>
              <a:t>(stosuje się do wszystkich </a:t>
            </a:r>
            <a:r>
              <a:rPr lang="pl-PL" i="1" dirty="0" smtClean="0"/>
              <a:t>typów projektu).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</a:t>
            </a:r>
            <a:r>
              <a:rPr lang="pl-PL" b="1" dirty="0" smtClean="0">
                <a:cs typeface="Arial" charset="0"/>
              </a:rPr>
              <a:t>(</a:t>
            </a:r>
            <a:r>
              <a:rPr lang="pl-PL" b="1" u="sng" dirty="0" smtClean="0">
                <a:cs typeface="Arial" charset="0"/>
              </a:rPr>
              <a:t>kryterium obligatoryjne</a:t>
            </a:r>
            <a:r>
              <a:rPr lang="pl-PL" b="1" dirty="0" smtClean="0">
                <a:cs typeface="Arial" charset="0"/>
              </a:rPr>
              <a:t>) c.d.:</a:t>
            </a:r>
          </a:p>
          <a:p>
            <a:pPr lvl="0" algn="just">
              <a:lnSpc>
                <a:spcPct val="150000"/>
              </a:lnSpc>
              <a:buAutoNum type="arabicPeriod" startAt="6"/>
            </a:pPr>
            <a:endParaRPr lang="pl-PL" i="1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/>
              <a:t>6.	Projektodawca w okresie realizacji projektu prowadzi biuro projektu (lub posiada siedzibę, filię, delegaturę, oddział czy inna prawnie dozwoloną formę organizacyjną działalności podmiotu) na terenie województwa zachodniopomorskiego z możliwością udostępnienia pełnej dokumentacji wdrażanego projektu oraz zapewniające uczestnikom projektu możliwość osobistego kontaktu z kadrą projektu </a:t>
            </a:r>
            <a:r>
              <a:rPr lang="pl-PL" i="1" dirty="0" smtClean="0"/>
              <a:t>(stosuje się </a:t>
            </a:r>
            <a:br>
              <a:rPr lang="pl-PL" i="1" dirty="0" smtClean="0"/>
            </a:br>
            <a:r>
              <a:rPr lang="pl-PL" i="1" dirty="0" smtClean="0"/>
              <a:t>do wszystkich typów projektu).</a:t>
            </a:r>
            <a:endParaRPr lang="pl-PL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6738</TotalTime>
  <Words>518</Words>
  <Application>Microsoft Office PowerPoint</Application>
  <PresentationFormat>Pokaz na ekranie (4:3)</PresentationFormat>
  <Paragraphs>187</Paragraphs>
  <Slides>22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Projekt domyślny</vt:lpstr>
      <vt:lpstr>Slajd 1</vt:lpstr>
      <vt:lpstr> Stan wdrażania  Programu Operacyjnego Kapitał Ludzki w województwie zachodniopomorskim    Stan na dzień 31.07.2011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20</vt:lpstr>
      <vt:lpstr>Slajd 21</vt:lpstr>
      <vt:lpstr>Slajd 22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justyna.hawelka</cp:lastModifiedBy>
  <cp:revision>628</cp:revision>
  <dcterms:created xsi:type="dcterms:W3CDTF">2007-08-02T08:01:27Z</dcterms:created>
  <dcterms:modified xsi:type="dcterms:W3CDTF">2011-09-20T06:27:02Z</dcterms:modified>
</cp:coreProperties>
</file>