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75" r:id="rId2"/>
    <p:sldId id="440" r:id="rId3"/>
    <p:sldId id="801" r:id="rId4"/>
    <p:sldId id="542" r:id="rId5"/>
    <p:sldId id="656" r:id="rId6"/>
    <p:sldId id="777" r:id="rId7"/>
    <p:sldId id="547" r:id="rId8"/>
    <p:sldId id="614" r:id="rId9"/>
    <p:sldId id="787" r:id="rId10"/>
    <p:sldId id="554" r:id="rId11"/>
    <p:sldId id="798" r:id="rId12"/>
    <p:sldId id="765" r:id="rId13"/>
    <p:sldId id="775" r:id="rId14"/>
    <p:sldId id="766" r:id="rId15"/>
    <p:sldId id="767" r:id="rId16"/>
    <p:sldId id="768" r:id="rId17"/>
    <p:sldId id="769" r:id="rId18"/>
    <p:sldId id="770" r:id="rId19"/>
    <p:sldId id="771" r:id="rId20"/>
    <p:sldId id="516" r:id="rId21"/>
    <p:sldId id="517" r:id="rId22"/>
    <p:sldId id="518" r:id="rId23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0066CC"/>
    <a:srgbClr val="CC00FF"/>
    <a:srgbClr val="003366"/>
    <a:srgbClr val="24496E"/>
    <a:srgbClr val="800000"/>
    <a:srgbClr val="990099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53" autoAdjust="0"/>
  </p:normalViewPr>
  <p:slideViewPr>
    <p:cSldViewPr>
      <p:cViewPr>
        <p:scale>
          <a:sx n="78" d="100"/>
          <a:sy n="78" d="100"/>
        </p:scale>
        <p:origin x="-1032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Wup-szczecin\pokl\-PUNKT%20KONSULTACYJNY%20EFS-\AG\Stan%20wdra&#380;ania\2011\lipiec%202011\MRR\ciastko%20I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22256985220191344"/>
          <c:y val="0.10289890175601422"/>
          <c:w val="0.54191293127628359"/>
          <c:h val="0.6616356032633347"/>
        </c:manualLayout>
      </c:layout>
      <c:pie3DChart>
        <c:varyColors val="1"/>
        <c:ser>
          <c:idx val="0"/>
          <c:order val="0"/>
          <c:explosion val="25"/>
          <c:dPt>
            <c:idx val="2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92D050"/>
              </a:solidFill>
            </c:spPr>
          </c:dPt>
          <c:dPt>
            <c:idx val="5"/>
            <c:spPr>
              <a:solidFill>
                <a:srgbClr val="00B0F0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7"/>
            <c:spPr>
              <a:solidFill>
                <a:srgbClr val="00B050"/>
              </a:solidFill>
            </c:spPr>
          </c:dPt>
          <c:dPt>
            <c:idx val="9"/>
            <c:spPr>
              <a:solidFill>
                <a:srgbClr val="0070C0"/>
              </a:solidFill>
            </c:spPr>
          </c:dPt>
          <c:dPt>
            <c:idx val="10"/>
            <c:spPr>
              <a:solidFill>
                <a:srgbClr val="7030A0"/>
              </a:solidFill>
            </c:spPr>
          </c:dPt>
          <c:dPt>
            <c:idx val="11"/>
            <c:spPr>
              <a:solidFill>
                <a:srgbClr val="47FFD1"/>
              </a:solidFill>
            </c:spPr>
          </c:dPt>
          <c:dPt>
            <c:idx val="12"/>
            <c:spPr>
              <a:solidFill>
                <a:srgbClr val="A2B10F"/>
              </a:solidFill>
            </c:spPr>
          </c:dPt>
          <c:dPt>
            <c:idx val="14"/>
            <c:spPr>
              <a:solidFill>
                <a:srgbClr val="3333CC">
                  <a:lumMod val="20000"/>
                  <a:lumOff val="80000"/>
                </a:srgbClr>
              </a:solidFill>
            </c:spPr>
          </c:dPt>
          <c:dPt>
            <c:idx val="15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5.3266951006124511E-2"/>
                  <c:y val="-0.10278871391076115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"/>
              <c:layout>
                <c:manualLayout>
                  <c:x val="2.732055639299534E-2"/>
                  <c:y val="-8.188956128047850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2"/>
              <c:layout>
                <c:manualLayout>
                  <c:x val="6.8079932339016533E-2"/>
                  <c:y val="-6.5193556362856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3"/>
              <c:layout>
                <c:manualLayout>
                  <c:x val="3.8374014187584557E-2"/>
                  <c:y val="-1.45219379611235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4"/>
              <c:layout>
                <c:manualLayout>
                  <c:x val="6.2821974839352313E-2"/>
                  <c:y val="-2.575862408933238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5"/>
              <c:layout>
                <c:manualLayout>
                  <c:x val="2.5201594152692866E-2"/>
                  <c:y val="5.637840631209472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6"/>
              <c:layout>
                <c:manualLayout>
                  <c:x val="-5.7845147477849452E-3"/>
                  <c:y val="0.1140792946644819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7"/>
              <c:layout>
                <c:manualLayout>
                  <c:x val="-3.790788144101926E-2"/>
                  <c:y val="0.1050291300856391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8"/>
              <c:layout>
                <c:manualLayout>
                  <c:x val="2.186685641702648E-2"/>
                  <c:y val="7.966079526694382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9"/>
              <c:layout>
                <c:manualLayout>
                  <c:x val="-5.6639733350810434E-2"/>
                  <c:y val="6.416486119342344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0"/>
              <c:layout>
                <c:manualLayout>
                  <c:x val="-4.2806183115339139E-2"/>
                  <c:y val="7.5749371567386181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1"/>
              <c:layout>
                <c:manualLayout>
                  <c:x val="-1.5703867274893243E-2"/>
                  <c:y val="-3.293483591758442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2"/>
              <c:layout>
                <c:manualLayout>
                  <c:x val="-4.4182687496166759E-2"/>
                  <c:y val="-8.7949683907581309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3"/>
              <c:layout>
                <c:manualLayout>
                  <c:x val="-7.1594722246435344E-2"/>
                  <c:y val="-3.596479598161119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4"/>
              <c:layout>
                <c:manualLayout>
                  <c:x val="-8.1984936384797216E-2"/>
                  <c:y val="-8.220688019747074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5"/>
              <c:layout>
                <c:manualLayout>
                  <c:x val="2.8248184844053191E-2"/>
                  <c:y val="-6.477496267791987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b="1"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spPr>
              <a:noFill/>
              <a:ln w="25400">
                <a:noFill/>
              </a:ln>
            </c:spPr>
            <c:showLegendKey val="1"/>
            <c:showVal val="1"/>
            <c:showCatName val="1"/>
            <c:showLeaderLines val="1"/>
          </c:dLbls>
          <c:cat>
            <c:strRef>
              <c:f>'[ciastko I.xls]Arkusz1'!$C$5:$C$20</c:f>
              <c:strCache>
                <c:ptCount val="16"/>
                <c:pt idx="0">
                  <c:v>Dolnośląskie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Podlaskie</c:v>
                </c:pt>
                <c:pt idx="10">
                  <c:v>Pomorskie</c:v>
                </c:pt>
                <c:pt idx="11">
                  <c:v>Śląskie</c:v>
                </c:pt>
                <c:pt idx="12">
                  <c:v>Świętokrzyskie</c:v>
                </c:pt>
                <c:pt idx="13">
                  <c:v>Warmińsko-Mazurskie</c:v>
                </c:pt>
                <c:pt idx="14">
                  <c:v>Wielkopolskie</c:v>
                </c:pt>
                <c:pt idx="15">
                  <c:v>Zachodniopomorskie</c:v>
                </c:pt>
              </c:strCache>
            </c:strRef>
          </c:cat>
          <c:val>
            <c:numRef>
              <c:f>'[ciastko I.xls]Arkusz1'!$D$5:$D$20</c:f>
              <c:numCache>
                <c:formatCode>0.00%</c:formatCode>
                <c:ptCount val="16"/>
                <c:pt idx="0">
                  <c:v>0.66400000000000292</c:v>
                </c:pt>
                <c:pt idx="1">
                  <c:v>0.70300000000000062</c:v>
                </c:pt>
                <c:pt idx="2">
                  <c:v>0.67400000000000293</c:v>
                </c:pt>
                <c:pt idx="3">
                  <c:v>0.64700000000000246</c:v>
                </c:pt>
                <c:pt idx="4">
                  <c:v>0.68900000000000172</c:v>
                </c:pt>
                <c:pt idx="5">
                  <c:v>0.72700000000000065</c:v>
                </c:pt>
                <c:pt idx="6">
                  <c:v>0.58500000000000063</c:v>
                </c:pt>
                <c:pt idx="7">
                  <c:v>0.65900000000000292</c:v>
                </c:pt>
                <c:pt idx="8">
                  <c:v>0.73400000000000065</c:v>
                </c:pt>
                <c:pt idx="9">
                  <c:v>0.57900000000000063</c:v>
                </c:pt>
                <c:pt idx="10">
                  <c:v>0.67600000000000293</c:v>
                </c:pt>
                <c:pt idx="11">
                  <c:v>0.61000000000000065</c:v>
                </c:pt>
                <c:pt idx="12">
                  <c:v>0.70400000000000063</c:v>
                </c:pt>
                <c:pt idx="13">
                  <c:v>0.70800000000000063</c:v>
                </c:pt>
                <c:pt idx="14">
                  <c:v>0.49900000000000111</c:v>
                </c:pt>
                <c:pt idx="15">
                  <c:v>0.71800000000000064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4.8732635357850093E-2"/>
          <c:y val="0.86356685907074759"/>
          <c:w val="0.91749865215187998"/>
          <c:h val="0.13611602451130991"/>
        </c:manualLayout>
      </c:layout>
    </c:legend>
    <c:plotVisOnly val="1"/>
    <c:dispBlanksAs val="zero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F4D4A7-D5BD-467C-9091-24292482ACC7}" type="datetimeFigureOut">
              <a:rPr lang="pl-PL"/>
              <a:pPr>
                <a:defRPr/>
              </a:pPr>
              <a:t>2011-09-20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88B3A4-FB36-4690-8602-D9763DB8817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2DAFFCD-7EE3-42DD-A711-2DD378B24A3B}" type="datetimeFigureOut">
              <a:rPr lang="pl-PL"/>
              <a:pPr>
                <a:defRPr/>
              </a:pPr>
              <a:t>2011-09-20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54B56EE-C170-4D27-A01A-1110A24796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2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AED8C4-BE3E-4D2B-9819-CC0275BC0162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917575" y="742950"/>
            <a:ext cx="4967288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947" tIns="47474" rIns="94947" bIns="47474" anchor="ctr"/>
          <a:lstStyle/>
          <a:p>
            <a:endParaRPr lang="pl-PL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4013" cy="4462462"/>
          </a:xfrm>
          <a:noFill/>
        </p:spPr>
        <p:txBody>
          <a:bodyPr wrap="none" lIns="94958" tIns="47479" rIns="94958" bIns="4747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2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74343027-31BD-4E75-A1A8-32548CF07A8B}" type="slidenum">
              <a:rPr lang="en-GB" sz="1200"/>
              <a:pPr algn="r"/>
              <a:t>22</a:t>
            </a:fld>
            <a:endParaRPr lang="en-GB" sz="1200"/>
          </a:p>
        </p:txBody>
      </p:sp>
      <p:sp>
        <p:nvSpPr>
          <p:cNvPr id="39939" name="Text Box 1"/>
          <p:cNvSpPr txBox="1">
            <a:spLocks noChangeArrowheads="1"/>
          </p:cNvSpPr>
          <p:nvPr/>
        </p:nvSpPr>
        <p:spPr bwMode="auto">
          <a:xfrm>
            <a:off x="917575" y="742950"/>
            <a:ext cx="4967288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947" tIns="47474" rIns="94947" bIns="47474" anchor="ctr"/>
          <a:lstStyle/>
          <a:p>
            <a:endParaRPr lang="pl-PL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4013" cy="4462462"/>
          </a:xfrm>
          <a:noFill/>
        </p:spPr>
        <p:txBody>
          <a:bodyPr wrap="none" lIns="94958" tIns="47479" rIns="94958" bIns="4747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0" y="659765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l-PL" sz="1200" b="1">
                <a:solidFill>
                  <a:schemeClr val="bg1"/>
                </a:solidFill>
              </a:rPr>
              <a:t>Wojewódzki Urząd Pracy w Szczecinie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611188" y="1052513"/>
            <a:ext cx="7993062" cy="0"/>
          </a:xfrm>
          <a:prstGeom prst="line">
            <a:avLst/>
          </a:prstGeom>
          <a:noFill/>
          <a:ln w="25400">
            <a:solidFill>
              <a:srgbClr val="24496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1030" name="Picture 14" descr="listownik_PO_K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71550" y="149225"/>
            <a:ext cx="72723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pokl@wup.p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poklkoszalin@wup.p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_szczecin@roefs.p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_koszalin@roefs.pl" TargetMode="External"/><Relationship Id="rId4" Type="http://schemas.openxmlformats.org/officeDocument/2006/relationships/hyperlink" Target="mailto:pokl@wup.pl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"/>
          <p:cNvSpPr>
            <a:spLocks noChangeArrowheads="1"/>
          </p:cNvSpPr>
          <p:nvPr/>
        </p:nvSpPr>
        <p:spPr bwMode="auto">
          <a:xfrm>
            <a:off x="684213" y="1700213"/>
            <a:ext cx="78486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1600" dirty="0"/>
          </a:p>
          <a:p>
            <a:pPr algn="ctr"/>
            <a:endParaRPr lang="pl-PL" sz="1600" dirty="0"/>
          </a:p>
          <a:p>
            <a:pPr algn="ctr"/>
            <a:endParaRPr lang="pl-PL" sz="1600" dirty="0"/>
          </a:p>
          <a:p>
            <a:pPr algn="ctr"/>
            <a:r>
              <a:rPr lang="pl-PL" sz="3200" b="1" dirty="0"/>
              <a:t>Spotkanie informacyjne</a:t>
            </a:r>
          </a:p>
          <a:p>
            <a:pPr algn="ctr"/>
            <a:endParaRPr lang="pl-PL" sz="1600" dirty="0"/>
          </a:p>
          <a:p>
            <a:pPr algn="ctr"/>
            <a:endParaRPr lang="pl-PL" sz="2000" b="1" dirty="0"/>
          </a:p>
          <a:p>
            <a:pPr algn="ctr"/>
            <a:r>
              <a:rPr lang="pl-PL" sz="2000" b="1" dirty="0"/>
              <a:t>Dokumentacja konkursowa</a:t>
            </a:r>
          </a:p>
          <a:p>
            <a:pPr algn="ctr"/>
            <a:r>
              <a:rPr lang="pl-PL" sz="2000" b="1" dirty="0"/>
              <a:t>Nr </a:t>
            </a:r>
            <a:r>
              <a:rPr lang="pl-PL" sz="2000" b="1" dirty="0" smtClean="0"/>
              <a:t>1/6.3/11</a:t>
            </a:r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r>
              <a:rPr lang="pl-PL" sz="1600" b="1" dirty="0" smtClean="0"/>
              <a:t>Szczecin, 20 września  2011 </a:t>
            </a:r>
            <a:r>
              <a:rPr lang="pl-PL" sz="1600" b="1" dirty="0"/>
              <a:t>r.</a:t>
            </a:r>
            <a:endParaRPr lang="pl-PL" sz="1400" b="1" dirty="0"/>
          </a:p>
        </p:txBody>
      </p:sp>
      <p:sp>
        <p:nvSpPr>
          <p:cNvPr id="2051" name="pole tekstowe 2"/>
          <p:cNvSpPr txBox="1">
            <a:spLocks noChangeArrowheads="1"/>
          </p:cNvSpPr>
          <p:nvPr/>
        </p:nvSpPr>
        <p:spPr bwMode="auto">
          <a:xfrm>
            <a:off x="214313" y="5857875"/>
            <a:ext cx="8715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 dirty="0"/>
              <a:t>Spotkanie współfinansowane ze środków Unii Europejskiej – Europejskiego Funduszu Społecznego            w ramach Pomocy Technicznej Programu Operacyjnego Kapitał Ludzki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48300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b="1" dirty="0" smtClean="0">
                <a:latin typeface="+mj-lt"/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strategiczne </a:t>
            </a:r>
            <a:r>
              <a:rPr lang="pl-PL" b="1" dirty="0" smtClean="0">
                <a:latin typeface="+mj-lt"/>
                <a:cs typeface="Arial" charset="0"/>
              </a:rPr>
              <a:t>(premia punktowa - kryterium fakultatywne) :</a:t>
            </a:r>
          </a:p>
          <a:p>
            <a:pPr marL="268288" indent="-268288" algn="just">
              <a:buNone/>
            </a:pPr>
            <a:r>
              <a:rPr lang="pl-PL" dirty="0" smtClean="0">
                <a:latin typeface="+mj-lt"/>
              </a:rPr>
              <a:t>1</a:t>
            </a:r>
            <a:r>
              <a:rPr lang="pl-PL" dirty="0" smtClean="0">
                <a:latin typeface="+mj-lt"/>
              </a:rPr>
              <a:t>.   Grupę docelową w projekcie w co najmniej 40% stanowić będą osoby (z jednej</a:t>
            </a:r>
          </a:p>
          <a:p>
            <a:pPr algn="just">
              <a:buNone/>
            </a:pPr>
            <a:r>
              <a:rPr lang="pl-PL" dirty="0" smtClean="0">
                <a:latin typeface="+mj-lt"/>
              </a:rPr>
              <a:t>	lub kilku grup łącznie):</a:t>
            </a:r>
          </a:p>
          <a:p>
            <a:pPr algn="just">
              <a:buNone/>
            </a:pPr>
            <a:r>
              <a:rPr lang="pl-PL" dirty="0" smtClean="0">
                <a:latin typeface="+mj-lt"/>
              </a:rPr>
              <a:t>	- niepełnosprawne;</a:t>
            </a:r>
          </a:p>
          <a:p>
            <a:pPr algn="just">
              <a:buNone/>
            </a:pPr>
            <a:r>
              <a:rPr lang="pl-PL" dirty="0" smtClean="0">
                <a:latin typeface="+mj-lt"/>
              </a:rPr>
              <a:t>	- kobiety, w tym zwłaszcza kobiety powracające oraz wchodzące po raz pierwszy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na </a:t>
            </a:r>
            <a:r>
              <a:rPr lang="pl-PL" dirty="0" smtClean="0">
                <a:latin typeface="+mj-lt"/>
              </a:rPr>
              <a:t>rynek pracy po przerwie związanej z urodzeniem i wychowaniem dzieci dla których Projektodawca zapewni usługi towarzyszące umożliwiające większą elastyczność tej grupy w uczestnictwie w działaniach aktywizujących np. dojazd, asystent osoby niepełnosprawnej, opieka nad dziećmi, itp.</a:t>
            </a:r>
          </a:p>
          <a:p>
            <a:pPr algn="just">
              <a:buNone/>
            </a:pPr>
            <a:r>
              <a:rPr lang="pl-PL" b="1" i="1" dirty="0" smtClean="0">
                <a:latin typeface="+mj-lt"/>
              </a:rPr>
              <a:t>Waga punktowa: 20 pkt. </a:t>
            </a:r>
          </a:p>
          <a:p>
            <a:pPr algn="just">
              <a:buNone/>
            </a:pPr>
            <a:endParaRPr lang="pl-PL" dirty="0" smtClean="0">
              <a:latin typeface="+mj-lt"/>
            </a:endParaRPr>
          </a:p>
          <a:p>
            <a:pPr marL="268288" indent="-268288" algn="just">
              <a:buNone/>
            </a:pPr>
            <a:r>
              <a:rPr lang="pl-PL" dirty="0" smtClean="0">
                <a:latin typeface="+mj-lt"/>
              </a:rPr>
              <a:t>2. Wsparcie projektów, w których zaplanowano współpracę partnerów publicznych, społecznych </a:t>
            </a:r>
            <a:r>
              <a:rPr lang="pl-PL" dirty="0" smtClean="0">
                <a:latin typeface="+mj-lt"/>
              </a:rPr>
              <a:t>i </a:t>
            </a:r>
            <a:r>
              <a:rPr lang="pl-PL" dirty="0" smtClean="0">
                <a:latin typeface="+mj-lt"/>
              </a:rPr>
              <a:t>gospodarczych w ramach lokalnych grup działania.</a:t>
            </a:r>
          </a:p>
          <a:p>
            <a:pPr algn="just">
              <a:buNone/>
            </a:pPr>
            <a:r>
              <a:rPr lang="pl-PL" b="1" i="1" dirty="0" smtClean="0">
                <a:latin typeface="+mj-lt"/>
              </a:rPr>
              <a:t>Waga punktowa: 10 pkt. </a:t>
            </a:r>
          </a:p>
          <a:p>
            <a:pPr algn="just">
              <a:buNone/>
            </a:pPr>
            <a:endParaRPr lang="pl-PL" dirty="0" smtClean="0">
              <a:latin typeface="+mj-lt"/>
            </a:endParaRPr>
          </a:p>
          <a:p>
            <a:pPr marL="268288" indent="-268288" algn="just">
              <a:buNone/>
            </a:pPr>
            <a:r>
              <a:rPr lang="pl-PL" dirty="0" smtClean="0">
                <a:latin typeface="+mj-lt"/>
              </a:rPr>
              <a:t>3. Projektodawca, w wyniku ogłoszonych dotychczas konkursów, nie otrzymał </a:t>
            </a:r>
            <a:r>
              <a:rPr lang="pl-PL" dirty="0" smtClean="0">
                <a:latin typeface="+mj-lt"/>
              </a:rPr>
              <a:t>dofinansowania </a:t>
            </a:r>
            <a:r>
              <a:rPr lang="pl-PL" dirty="0" smtClean="0">
                <a:latin typeface="+mj-lt"/>
              </a:rPr>
              <a:t>projektu w ramach Działania 6.3 w województwie </a:t>
            </a:r>
            <a:r>
              <a:rPr lang="pl-PL" dirty="0" smtClean="0">
                <a:latin typeface="+mj-lt"/>
              </a:rPr>
              <a:t>zachodniopomorskim</a:t>
            </a:r>
            <a:r>
              <a:rPr lang="pl-PL" dirty="0" smtClean="0">
                <a:latin typeface="+mj-lt"/>
              </a:rPr>
              <a:t>.</a:t>
            </a:r>
          </a:p>
          <a:p>
            <a:pPr algn="just">
              <a:buNone/>
            </a:pPr>
            <a:r>
              <a:rPr lang="pl-PL" b="1" i="1" dirty="0" smtClean="0">
                <a:latin typeface="+mj-lt"/>
              </a:rPr>
              <a:t>Waga punktowa: 10 pkt. </a:t>
            </a:r>
          </a:p>
          <a:p>
            <a:pPr algn="just">
              <a:buFontTx/>
              <a:buNone/>
              <a:defRPr/>
            </a:pPr>
            <a:endParaRPr lang="pl-PL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+mj-lt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sz="1400" i="1" dirty="0" smtClean="0">
                <a:latin typeface="Arial" pitchFamily="34" charset="0"/>
                <a:cs typeface="Arial" pitchFamily="34" charset="0"/>
              </a:rPr>
              <a:t>	</a:t>
            </a: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	</a:t>
            </a:r>
            <a:endParaRPr lang="pl-PL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zawartości 2"/>
          <p:cNvSpPr>
            <a:spLocks noGrp="1"/>
          </p:cNvSpPr>
          <p:nvPr>
            <p:ph idx="1"/>
          </p:nvPr>
        </p:nvSpPr>
        <p:spPr>
          <a:xfrm>
            <a:off x="642938" y="1285875"/>
            <a:ext cx="7929562" cy="516731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pl-PL" b="1" dirty="0" smtClean="0">
                <a:latin typeface="Arial" charset="0"/>
              </a:rPr>
              <a:t>Ogólne kryteria horyzontalne:</a:t>
            </a:r>
          </a:p>
          <a:p>
            <a:pPr algn="just">
              <a:buFontTx/>
              <a:buAutoNum type="arabicPeriod"/>
              <a:defRPr/>
            </a:pPr>
            <a:endParaRPr lang="pl-PL" b="1" dirty="0" smtClean="0">
              <a:latin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 właściwymi politykami i zasadami wspólnotowymi (w tym: polityką równych szans i koncepcją zrównoważonego rozwoju) oraz prawodawstwem wspólnotowym.</a:t>
            </a: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 prawodawstwem krajowym.</a:t>
            </a: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ze Szczegółowym </a:t>
            </a:r>
            <a:r>
              <a:rPr lang="pl-PL" smtClean="0">
                <a:latin typeface="Arial" charset="0"/>
                <a:cs typeface="Arial" charset="0"/>
              </a:rPr>
              <a:t>Opisem Priorytetów.</a:t>
            </a: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marL="0" algn="just">
              <a:buFontTx/>
              <a:buNone/>
              <a:defRPr/>
            </a:pPr>
            <a:r>
              <a:rPr lang="pl-PL" sz="1400" b="1" dirty="0" smtClean="0">
                <a:solidFill>
                  <a:srgbClr val="FF0000"/>
                </a:solidFill>
              </a:rPr>
              <a:t>Uwaga! </a:t>
            </a:r>
          </a:p>
          <a:p>
            <a:pPr marL="0" algn="just">
              <a:buFontTx/>
              <a:buNone/>
              <a:defRPr/>
            </a:pPr>
            <a:r>
              <a:rPr lang="pl-PL" sz="1400" dirty="0" smtClean="0"/>
              <a:t>Jeśli projekt nie jest zgodny ze standardem minimum, </a:t>
            </a:r>
            <a:r>
              <a:rPr lang="pl-PL" sz="1400" b="1" dirty="0" smtClean="0"/>
              <a:t>nie oznacza to automatycznie, że jest niezgodny z pozostałymi politykami i zasadami wspólnotowymi</a:t>
            </a:r>
            <a:r>
              <a:rPr lang="pl-PL" sz="1400" dirty="0" smtClean="0"/>
              <a:t>. A zatem pytania: </a:t>
            </a:r>
          </a:p>
          <a:p>
            <a:pPr marL="0" algn="just">
              <a:buFontTx/>
              <a:buNone/>
              <a:defRPr/>
            </a:pPr>
            <a:r>
              <a:rPr lang="pl-PL" sz="1400" i="1" dirty="0" smtClean="0"/>
              <a:t>Czy projekt jest zgodny z zasadą równości szans kobiet i mężczyzn ? oraz </a:t>
            </a:r>
          </a:p>
          <a:p>
            <a:pPr marL="0" algn="just">
              <a:buFontTx/>
              <a:buNone/>
              <a:defRPr/>
            </a:pPr>
            <a:r>
              <a:rPr lang="pl-PL" sz="1400" i="1" dirty="0" smtClean="0"/>
              <a:t>Czy projekt jest zgodny z pozostałymi politykami i zasadami wspólnotowymi (w tym polityką równości szans i koncepcją zrównoważonego rozwoju)? </a:t>
            </a:r>
            <a:r>
              <a:rPr lang="pl-PL" sz="1400" dirty="0" smtClean="0"/>
              <a:t>zawarte w Karty oceny merytorycznej wniosku o dofinansowanie projektu składanego w trybie konkursowym </a:t>
            </a:r>
            <a:r>
              <a:rPr lang="pl-PL" sz="1400" b="1" dirty="0" smtClean="0">
                <a:solidFill>
                  <a:srgbClr val="FF0000"/>
                </a:solidFill>
              </a:rPr>
              <a:t>traktowane </a:t>
            </a:r>
            <a:br>
              <a:rPr lang="pl-PL" sz="1400" b="1" dirty="0" smtClean="0">
                <a:solidFill>
                  <a:srgbClr val="FF0000"/>
                </a:solidFill>
              </a:rPr>
            </a:br>
            <a:r>
              <a:rPr lang="pl-PL" sz="1400" b="1" dirty="0" smtClean="0">
                <a:solidFill>
                  <a:srgbClr val="FF0000"/>
                </a:solidFill>
              </a:rPr>
              <a:t>są rozłącznie.</a:t>
            </a:r>
            <a:endParaRPr lang="pl-PL" sz="14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just">
              <a:buFontTx/>
              <a:buNone/>
              <a:defRPr/>
            </a:pPr>
            <a:endParaRPr lang="pl-PL" sz="14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ole tekstowe 1"/>
          <p:cNvSpPr txBox="1">
            <a:spLocks noChangeArrowheads="1"/>
          </p:cNvSpPr>
          <p:nvPr/>
        </p:nvSpPr>
        <p:spPr bwMode="auto">
          <a:xfrm>
            <a:off x="539750" y="1700213"/>
            <a:ext cx="7920038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 u="sng" dirty="0">
                <a:solidFill>
                  <a:srgbClr val="FF0000"/>
                </a:solidFill>
              </a:rPr>
              <a:t>O czym należy pamiętać:</a:t>
            </a:r>
          </a:p>
          <a:p>
            <a:pPr>
              <a:lnSpc>
                <a:spcPct val="150000"/>
              </a:lnSpc>
            </a:pPr>
            <a:endParaRPr lang="pl-PL" dirty="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/>
              <a:t> GWA 6.4;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/>
              <a:t> Dokumentacja konkursowa;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/>
              <a:t> Ważne dokumenty;</a:t>
            </a:r>
          </a:p>
          <a:p>
            <a:pPr>
              <a:lnSpc>
                <a:spcPct val="150000"/>
              </a:lnSpc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ole tekstowe 1"/>
          <p:cNvSpPr txBox="1">
            <a:spLocks noChangeArrowheads="1"/>
          </p:cNvSpPr>
          <p:nvPr/>
        </p:nvSpPr>
        <p:spPr bwMode="auto">
          <a:xfrm>
            <a:off x="1258888" y="2205038"/>
            <a:ext cx="626586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2800" b="1" dirty="0"/>
          </a:p>
          <a:p>
            <a:pPr algn="ctr"/>
            <a:endParaRPr lang="pl-PL" sz="2800" b="1" dirty="0"/>
          </a:p>
          <a:p>
            <a:pPr algn="ctr"/>
            <a:r>
              <a:rPr lang="pl-PL" sz="2800" b="1" dirty="0"/>
              <a:t>Generator Wniosków Aplikacyjnych - wersja 6.4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125538"/>
            <a:ext cx="8964613" cy="6318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3.1 Uzasadnienie potrzeby realizacji i cele projektu</a:t>
            </a:r>
          </a:p>
        </p:txBody>
      </p:sp>
      <p:pic>
        <p:nvPicPr>
          <p:cNvPr id="17411" name="Picture 10"/>
          <p:cNvPicPr>
            <a:picLocks noChangeAspect="1" noChangeArrowheads="1"/>
          </p:cNvPicPr>
          <p:nvPr/>
        </p:nvPicPr>
        <p:blipFill>
          <a:blip r:embed="rId3" cstate="print"/>
          <a:srcRect l="4724" t="12918" r="8563" b="11810"/>
          <a:stretch>
            <a:fillRect/>
          </a:stretch>
        </p:blipFill>
        <p:spPr bwMode="auto">
          <a:xfrm>
            <a:off x="323850" y="1773238"/>
            <a:ext cx="849788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863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3.2 </a:t>
            </a:r>
            <a:r>
              <a:rPr lang="pl-PL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Grupy docelowe</a:t>
            </a:r>
          </a:p>
        </p:txBody>
      </p:sp>
      <p:pic>
        <p:nvPicPr>
          <p:cNvPr id="18435" name="Picture 12"/>
          <p:cNvPicPr>
            <a:picLocks noChangeAspect="1" noChangeArrowheads="1"/>
          </p:cNvPicPr>
          <p:nvPr/>
        </p:nvPicPr>
        <p:blipFill>
          <a:blip r:embed="rId3" cstate="print"/>
          <a:srcRect l="4134" t="34695" r="5315" b="40970"/>
          <a:stretch>
            <a:fillRect/>
          </a:stretch>
        </p:blipFill>
        <p:spPr bwMode="auto">
          <a:xfrm>
            <a:off x="395288" y="2133600"/>
            <a:ext cx="8280400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6334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3.3 </a:t>
            </a:r>
            <a:r>
              <a:rPr lang="pl-PL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Zadania</a:t>
            </a:r>
            <a:r>
              <a:rPr lang="pl-PL" sz="30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9459" name="Picture 7"/>
          <p:cNvPicPr>
            <a:picLocks noChangeAspect="1" noChangeArrowheads="1"/>
          </p:cNvPicPr>
          <p:nvPr/>
        </p:nvPicPr>
        <p:blipFill>
          <a:blip r:embed="rId3" cstate="print"/>
          <a:srcRect l="2658" t="28421" r="3839" b="33957"/>
          <a:stretch>
            <a:fillRect/>
          </a:stretch>
        </p:blipFill>
        <p:spPr bwMode="auto">
          <a:xfrm>
            <a:off x="250825" y="2133600"/>
            <a:ext cx="8569325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50323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3.4 Ryzyko nieosiągnięcia założeń projektu</a:t>
            </a:r>
          </a:p>
        </p:txBody>
      </p:sp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3" cstate="print"/>
          <a:srcRect l="2362" t="30635" r="3543" b="9966"/>
          <a:stretch>
            <a:fillRect/>
          </a:stretch>
        </p:blipFill>
        <p:spPr bwMode="auto">
          <a:xfrm>
            <a:off x="395288" y="1700213"/>
            <a:ext cx="8208962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6334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3.5 Oddziaływanie projektu</a:t>
            </a:r>
          </a:p>
        </p:txBody>
      </p:sp>
      <p:sp>
        <p:nvSpPr>
          <p:cNvPr id="21507" name="Text Box 13"/>
          <p:cNvSpPr txBox="1">
            <a:spLocks noChangeArrowheads="1"/>
          </p:cNvSpPr>
          <p:nvPr/>
        </p:nvSpPr>
        <p:spPr bwMode="auto">
          <a:xfrm>
            <a:off x="1258888" y="1268413"/>
            <a:ext cx="67691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 dirty="0"/>
          </a:p>
        </p:txBody>
      </p:sp>
      <p:pic>
        <p:nvPicPr>
          <p:cNvPr id="21508" name="Picture 23"/>
          <p:cNvPicPr>
            <a:picLocks noChangeAspect="1" noChangeArrowheads="1"/>
          </p:cNvPicPr>
          <p:nvPr/>
        </p:nvPicPr>
        <p:blipFill>
          <a:blip r:embed="rId3" cstate="print"/>
          <a:srcRect l="2362" t="28421" r="3543" b="46136"/>
          <a:stretch>
            <a:fillRect/>
          </a:stretch>
        </p:blipFill>
        <p:spPr bwMode="auto">
          <a:xfrm>
            <a:off x="395288" y="1989138"/>
            <a:ext cx="828040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5746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Punkty 3.6 i 3.7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3" cstate="print"/>
          <a:srcRect l="5315" t="19193" r="7382" b="10704"/>
          <a:stretch>
            <a:fillRect/>
          </a:stretch>
        </p:blipFill>
        <p:spPr bwMode="auto">
          <a:xfrm>
            <a:off x="395288" y="1773238"/>
            <a:ext cx="8280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 bwMode="auto">
          <a:xfrm>
            <a:off x="428625" y="1928813"/>
            <a:ext cx="8229600" cy="3571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200" dirty="0" smtClean="0"/>
              <a:t>Stan wdrażania </a:t>
            </a:r>
            <a:br>
              <a:rPr lang="pl-PL" sz="3200" dirty="0" smtClean="0"/>
            </a:br>
            <a:r>
              <a:rPr lang="pl-PL" sz="3200" dirty="0" smtClean="0"/>
              <a:t>Programu Operacyjnego Kapitał Ludzki</a:t>
            </a:r>
            <a:br>
              <a:rPr lang="pl-PL" sz="3200" dirty="0" smtClean="0"/>
            </a:br>
            <a:r>
              <a:rPr lang="pl-PL" sz="3200" dirty="0" smtClean="0"/>
              <a:t>w województwie zachodniopomorskim</a:t>
            </a: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1800" i="1" dirty="0" smtClean="0"/>
              <a:t>Stan na dzień </a:t>
            </a:r>
            <a:r>
              <a:rPr lang="pl-PL" sz="1800" i="1" dirty="0" smtClean="0"/>
              <a:t>31.07.2011 </a:t>
            </a:r>
            <a:r>
              <a:rPr lang="pl-PL" sz="1800" i="1" dirty="0" smtClean="0"/>
              <a:t>r.</a:t>
            </a:r>
            <a:r>
              <a:rPr lang="pl-PL" sz="2400" i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285875" y="5857875"/>
            <a:ext cx="6697663" cy="642938"/>
          </a:xfrm>
          <a:prstGeom prst="rect">
            <a:avLst/>
          </a:prstGeom>
          <a:noFill/>
          <a:ln w="9360">
            <a:solidFill>
              <a:srgbClr val="C3CBEB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marL="169863" indent="-169863" algn="ctr">
              <a:buClr>
                <a:srgbClr val="333399"/>
              </a:buClr>
              <a:buFont typeface="Arial" charset="0"/>
              <a:buNone/>
              <a:tabLst>
                <a:tab pos="169863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7163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sz="1600" b="1" dirty="0"/>
              <a:t>Punkt</a:t>
            </a:r>
            <a:r>
              <a:rPr lang="pl-PL" sz="1600" b="1" dirty="0"/>
              <a:t> </a:t>
            </a:r>
            <a:r>
              <a:rPr lang="en-GB" sz="1600" b="1" dirty="0"/>
              <a:t> Konsultacyjny EFS</a:t>
            </a:r>
            <a:r>
              <a:rPr lang="en-GB" sz="1600" dirty="0"/>
              <a:t> działa w godzinach: </a:t>
            </a:r>
            <a:br>
              <a:rPr lang="en-GB" sz="1600" dirty="0"/>
            </a:br>
            <a:r>
              <a:rPr lang="en-GB" sz="1600" dirty="0"/>
              <a:t>9.00 – 15.00 od poniedziałku do piątku</a:t>
            </a:r>
            <a:r>
              <a:rPr lang="en-GB" sz="1400" dirty="0"/>
              <a:t>	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079500" y="1071563"/>
            <a:ext cx="7021513" cy="464343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u="sng" dirty="0" err="1"/>
              <a:t>Dodatkowych</a:t>
            </a:r>
            <a:r>
              <a:rPr lang="en-GB" b="1" u="sng" dirty="0"/>
              <a:t> </a:t>
            </a:r>
            <a:r>
              <a:rPr lang="en-GB" b="1" u="sng" dirty="0" err="1"/>
              <a:t>informacji</a:t>
            </a:r>
            <a:r>
              <a:rPr lang="en-GB" b="1" u="sng" dirty="0"/>
              <a:t> </a:t>
            </a:r>
            <a:r>
              <a:rPr lang="en-GB" b="1" u="sng" dirty="0" err="1"/>
              <a:t>udziela</a:t>
            </a:r>
            <a:r>
              <a:rPr lang="pl-PL" b="1" u="sng" dirty="0"/>
              <a:t>ją</a:t>
            </a:r>
            <a:r>
              <a:rPr lang="en-GB" b="1" u="sng" dirty="0"/>
              <a:t>: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dirty="0"/>
              <a:t>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dirty="0">
                <a:solidFill>
                  <a:srgbClr val="FF0000"/>
                </a:solidFill>
              </a:rPr>
              <a:t>Punkt Konsultacyjny EFS</a:t>
            </a:r>
            <a:endParaRPr lang="en-GB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Wojewódzki Urz</a:t>
            </a:r>
            <a:r>
              <a:rPr lang="pl-PL" sz="1600" dirty="0"/>
              <a:t>ą</a:t>
            </a:r>
            <a:r>
              <a:rPr lang="en-GB" sz="1600" dirty="0"/>
              <a:t>d Pracy w Szczecinie</a:t>
            </a:r>
            <a:br>
              <a:rPr lang="en-GB" sz="1600" dirty="0"/>
            </a:br>
            <a:r>
              <a:rPr lang="en-GB" sz="1600" dirty="0"/>
              <a:t>ul. </a:t>
            </a:r>
            <a:r>
              <a:rPr lang="pl-PL" sz="1600" dirty="0"/>
              <a:t>A. </a:t>
            </a:r>
            <a:r>
              <a:rPr lang="en-GB" sz="1600" dirty="0"/>
              <a:t>Mickiewicza 41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tel. 91 42 56 163/164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 e-mail: </a:t>
            </a:r>
            <a:r>
              <a:rPr lang="en-GB" sz="1600" b="1" i="1" dirty="0">
                <a:hlinkClick r:id="rId3"/>
              </a:rPr>
              <a:t>pokl@wup.pl</a:t>
            </a:r>
            <a:endParaRPr lang="pl-PL" sz="1600" b="1" i="1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300" dirty="0">
              <a:solidFill>
                <a:srgbClr val="301800"/>
              </a:solidFill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400" b="1" dirty="0">
                <a:solidFill>
                  <a:srgbClr val="301800"/>
                </a:solidFill>
                <a:hlinkClick r:id="rId3"/>
              </a:rPr>
              <a:t>www.pokl.wup.pl</a:t>
            </a:r>
            <a:endParaRPr lang="en-GB" sz="1400" b="1" dirty="0">
              <a:solidFill>
                <a:srgbClr val="301800"/>
              </a:solidFill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dirty="0"/>
              <a:t>o</a:t>
            </a:r>
            <a:r>
              <a:rPr lang="en-GB" dirty="0"/>
              <a:t>raz </a:t>
            </a:r>
            <a:endParaRPr lang="pl-PL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dirty="0">
                <a:solidFill>
                  <a:srgbClr val="FF0000"/>
                </a:solidFill>
              </a:rPr>
              <a:t>Punkt Konsultacyjny EFS 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600" dirty="0"/>
              <a:t>Wojewódzki Urząd Pracy - f</a:t>
            </a:r>
            <a:r>
              <a:rPr lang="en-GB" sz="1600" dirty="0"/>
              <a:t>ili</a:t>
            </a:r>
            <a:r>
              <a:rPr lang="pl-PL" sz="1600" dirty="0"/>
              <a:t>a Koszalin</a:t>
            </a:r>
            <a:r>
              <a:rPr lang="en-GB" sz="1600" dirty="0"/>
              <a:t> </a:t>
            </a:r>
            <a:br>
              <a:rPr lang="en-GB" sz="1600" dirty="0"/>
            </a:br>
            <a:r>
              <a:rPr lang="en-GB" sz="1600" dirty="0"/>
              <a:t>ul. Słowiańska 15a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tel. 94 344 50 25/26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e-mail: </a:t>
            </a:r>
            <a:r>
              <a:rPr lang="en-GB" sz="1600" b="1" i="1" dirty="0">
                <a:hlinkClick r:id="rId4"/>
              </a:rPr>
              <a:t>poklkoszalin@wup.pl</a:t>
            </a:r>
            <a:endParaRPr lang="pl-PL" sz="1600" b="1" i="1" dirty="0"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200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400" b="1" u="sng" dirty="0">
                <a:hlinkClick r:id="rId3"/>
              </a:rPr>
              <a:t>www.pokl.wup.pl</a:t>
            </a: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en-GB" b="1" i="1" dirty="0">
              <a:hlinkClick r:id="rId4"/>
            </a:endParaRPr>
          </a:p>
          <a:p>
            <a:pPr marL="333375" indent="-333375" algn="ctr">
              <a:buClr>
                <a:srgbClr val="0099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en-GB" b="1" i="1" dirty="0">
              <a:solidFill>
                <a:srgbClr val="009999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143250" y="5500688"/>
            <a:ext cx="2928938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SKYPE: WUP_SZCZECIN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rostokąt 1"/>
          <p:cNvSpPr>
            <a:spLocks noChangeArrowheads="1"/>
          </p:cNvSpPr>
          <p:nvPr/>
        </p:nvSpPr>
        <p:spPr bwMode="auto">
          <a:xfrm>
            <a:off x="500063" y="1071563"/>
            <a:ext cx="7786687" cy="786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pl-PL" sz="2400" dirty="0"/>
          </a:p>
          <a:p>
            <a:pPr algn="ctr">
              <a:defRPr/>
            </a:pPr>
            <a:r>
              <a:rPr lang="pl-PL" sz="2000" b="1" dirty="0"/>
              <a:t>Instytucje, które pomogą Państwu przygotować projekt:</a:t>
            </a:r>
          </a:p>
          <a:p>
            <a:pPr algn="ctr">
              <a:defRPr/>
            </a:pPr>
            <a:endParaRPr lang="pl-PL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pl-PL" sz="1600" b="1" dirty="0">
                <a:solidFill>
                  <a:srgbClr val="FF0000"/>
                </a:solidFill>
              </a:rPr>
              <a:t>Regionalny Ośrodek EFS w Szczecinie</a:t>
            </a:r>
          </a:p>
          <a:p>
            <a:pPr algn="ctr">
              <a:defRPr/>
            </a:pPr>
            <a:r>
              <a:rPr lang="pl-PL" sz="1600" i="1" dirty="0"/>
              <a:t>Zachodniopomorska Agencja Rozwoju Regionalnego S.A.</a:t>
            </a:r>
          </a:p>
          <a:p>
            <a:pPr algn="ctr">
              <a:defRPr/>
            </a:pPr>
            <a:r>
              <a:rPr lang="pl-PL" sz="1600" dirty="0"/>
              <a:t>ul. Św. Ducha 2</a:t>
            </a:r>
          </a:p>
          <a:p>
            <a:pPr algn="ctr">
              <a:defRPr/>
            </a:pPr>
            <a:r>
              <a:rPr lang="pl-PL" sz="1600" dirty="0"/>
              <a:t>70-223 Szczecin</a:t>
            </a:r>
          </a:p>
          <a:p>
            <a:pPr algn="ctr">
              <a:defRPr/>
            </a:pPr>
            <a:r>
              <a:rPr lang="pl-PL" sz="1600" dirty="0"/>
              <a:t>tel. 91 432 93 13</a:t>
            </a:r>
          </a:p>
          <a:p>
            <a:pPr algn="ctr">
              <a:defRPr/>
            </a:pPr>
            <a:r>
              <a:rPr lang="pl-PL" sz="1600" dirty="0"/>
              <a:t>e-mail: </a:t>
            </a:r>
            <a:r>
              <a:rPr lang="pl-PL" sz="1600" dirty="0" err="1">
                <a:hlinkClick r:id="rId3"/>
              </a:rPr>
              <a:t>info_szczecin@roefs.pl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endParaRPr lang="pl-PL" sz="500" b="1" dirty="0">
              <a:solidFill>
                <a:srgbClr val="301800"/>
              </a:solidFill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r>
              <a:rPr lang="pl-PL" sz="1400" b="1" dirty="0" err="1">
                <a:solidFill>
                  <a:srgbClr val="301800"/>
                </a:solidFill>
                <a:hlinkClick r:id="rId4"/>
              </a:rPr>
              <a:t>www.szczecin.roefs.pl</a:t>
            </a:r>
            <a:endParaRPr lang="pl-PL" sz="1400" b="1" dirty="0">
              <a:solidFill>
                <a:srgbClr val="301800"/>
              </a:solidFill>
              <a:hlinkClick r:id="rId4"/>
            </a:endParaRPr>
          </a:p>
          <a:p>
            <a:pPr algn="ctr">
              <a:defRPr/>
            </a:pPr>
            <a:endParaRPr lang="pl-PL" sz="1600" dirty="0"/>
          </a:p>
          <a:p>
            <a:pPr algn="ctr">
              <a:defRPr/>
            </a:pPr>
            <a:r>
              <a:rPr lang="pl-PL" sz="1600" dirty="0"/>
              <a:t>oraz </a:t>
            </a:r>
          </a:p>
          <a:p>
            <a:pPr algn="ctr">
              <a:defRPr/>
            </a:pPr>
            <a:endParaRPr lang="pl-PL" sz="1600" dirty="0"/>
          </a:p>
          <a:p>
            <a:pPr algn="ctr">
              <a:defRPr/>
            </a:pPr>
            <a:r>
              <a:rPr lang="pl-PL" sz="1600" b="1" dirty="0">
                <a:solidFill>
                  <a:srgbClr val="FF0000"/>
                </a:solidFill>
              </a:rPr>
              <a:t>Regionalny Ośrodek EFS w Koszalinie</a:t>
            </a:r>
          </a:p>
          <a:p>
            <a:pPr algn="ctr">
              <a:defRPr/>
            </a:pPr>
            <a:r>
              <a:rPr lang="pl-PL" sz="1600" i="1" dirty="0"/>
              <a:t>Koszalińska Agencja Rozwoju Regionalnego S.A. </a:t>
            </a:r>
          </a:p>
          <a:p>
            <a:pPr algn="ctr">
              <a:defRPr/>
            </a:pPr>
            <a:r>
              <a:rPr lang="pl-PL" sz="1600" dirty="0"/>
              <a:t>ul. Przemysłowa 8</a:t>
            </a:r>
          </a:p>
          <a:p>
            <a:pPr algn="ctr">
              <a:defRPr/>
            </a:pPr>
            <a:r>
              <a:rPr lang="pl-PL" sz="1600" dirty="0"/>
              <a:t>75-216 Koszalin</a:t>
            </a:r>
          </a:p>
          <a:p>
            <a:pPr algn="ctr">
              <a:defRPr/>
            </a:pPr>
            <a:r>
              <a:rPr lang="pl-PL" sz="1600" dirty="0"/>
              <a:t>tel. 94 343 26 33</a:t>
            </a:r>
          </a:p>
          <a:p>
            <a:pPr algn="ctr">
              <a:defRPr/>
            </a:pPr>
            <a:r>
              <a:rPr lang="pl-PL" sz="1600" dirty="0"/>
              <a:t>e-mail: </a:t>
            </a:r>
            <a:r>
              <a:rPr lang="pl-PL" sz="1600" dirty="0" err="1">
                <a:hlinkClick r:id="rId5"/>
              </a:rPr>
              <a:t>info_koszalin@roefs.pl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endParaRPr lang="pl-PL" sz="500" b="1" dirty="0">
              <a:solidFill>
                <a:srgbClr val="301800"/>
              </a:solidFill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r>
              <a:rPr lang="pl-PL" sz="1400" b="1" dirty="0" err="1">
                <a:solidFill>
                  <a:srgbClr val="301800"/>
                </a:solidFill>
                <a:hlinkClick r:id="rId4"/>
              </a:rPr>
              <a:t>www.koszalin.roefs.pl</a:t>
            </a:r>
            <a:endParaRPr lang="pl-PL" sz="1400" b="1" dirty="0">
              <a:solidFill>
                <a:srgbClr val="301800"/>
              </a:solidFill>
              <a:hlinkClick r:id="rId4"/>
            </a:endParaRPr>
          </a:p>
          <a:p>
            <a:pPr algn="ctr">
              <a:defRPr/>
            </a:pPr>
            <a:endParaRPr lang="pl-PL" sz="1600" dirty="0"/>
          </a:p>
          <a:p>
            <a:pPr>
              <a:defRPr/>
            </a:pPr>
            <a:endParaRPr lang="pl-PL" sz="1600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r>
              <a:rPr lang="pl-PL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ole tekstowe 4"/>
          <p:cNvSpPr txBox="1">
            <a:spLocks noChangeArrowheads="1"/>
          </p:cNvSpPr>
          <p:nvPr/>
        </p:nvSpPr>
        <p:spPr bwMode="auto">
          <a:xfrm>
            <a:off x="214313" y="5857875"/>
            <a:ext cx="8715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/>
              <a:t>Spotkanie współfinansowane ze środków Unii Europejskiej – Europejskiego Funduszu Społecznego            w ramach Pomocy Technicznej Programu Operacyjnego Kapitał Ludzki</a:t>
            </a:r>
          </a:p>
        </p:txBody>
      </p:sp>
      <p:sp>
        <p:nvSpPr>
          <p:cNvPr id="25603" name="pole tekstowe 5"/>
          <p:cNvSpPr txBox="1">
            <a:spLocks noChangeArrowheads="1"/>
          </p:cNvSpPr>
          <p:nvPr/>
        </p:nvSpPr>
        <p:spPr bwMode="auto">
          <a:xfrm>
            <a:off x="2143125" y="2714625"/>
            <a:ext cx="47863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3600"/>
              <a:t>Dziękujemy za uwagę!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ole tekstowe 4"/>
          <p:cNvSpPr txBox="1">
            <a:spLocks noChangeArrowheads="1"/>
          </p:cNvSpPr>
          <p:nvPr/>
        </p:nvSpPr>
        <p:spPr bwMode="auto">
          <a:xfrm>
            <a:off x="1403350" y="1052513"/>
            <a:ext cx="5786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>
                <a:solidFill>
                  <a:schemeClr val="tx1"/>
                </a:solidFill>
              </a:rPr>
              <a:t>Stopień wykorzystania alokacji 2007-2013</a:t>
            </a:r>
          </a:p>
        </p:txBody>
      </p:sp>
      <p:sp>
        <p:nvSpPr>
          <p:cNvPr id="3075" name="pole tekstowe 3"/>
          <p:cNvSpPr txBox="1">
            <a:spLocks noChangeArrowheads="1"/>
          </p:cNvSpPr>
          <p:nvPr/>
        </p:nvSpPr>
        <p:spPr bwMode="auto">
          <a:xfrm>
            <a:off x="539750" y="6381750"/>
            <a:ext cx="46799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800">
                <a:solidFill>
                  <a:schemeClr val="tx1"/>
                </a:solidFill>
              </a:rPr>
              <a:t>*Stan na dzień 31.07.2011 r.</a:t>
            </a:r>
          </a:p>
          <a:p>
            <a:r>
              <a:rPr lang="pl-PL" sz="800">
                <a:solidFill>
                  <a:schemeClr val="tx1"/>
                </a:solidFill>
              </a:rPr>
              <a:t> r.</a:t>
            </a:r>
          </a:p>
        </p:txBody>
      </p:sp>
      <p:graphicFrame>
        <p:nvGraphicFramePr>
          <p:cNvPr id="6" name="Wykres 5"/>
          <p:cNvGraphicFramePr>
            <a:graphicFrameLocks/>
          </p:cNvGraphicFramePr>
          <p:nvPr/>
        </p:nvGraphicFramePr>
        <p:xfrm>
          <a:off x="251520" y="1412776"/>
          <a:ext cx="871296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r>
              <a:rPr lang="pl-PL" sz="2800" b="1" dirty="0" smtClean="0">
                <a:latin typeface="Arial" charset="0"/>
              </a:rPr>
              <a:t>Konkurs nr 1/6.3/11</a:t>
            </a:r>
            <a:endParaRPr lang="pl-PL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zawartości 2"/>
          <p:cNvSpPr>
            <a:spLocks noGrp="1"/>
          </p:cNvSpPr>
          <p:nvPr>
            <p:ph idx="1"/>
          </p:nvPr>
        </p:nvSpPr>
        <p:spPr>
          <a:xfrm>
            <a:off x="500062" y="1071563"/>
            <a:ext cx="8643937" cy="437356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r>
              <a:rPr lang="pl-PL" sz="2000" b="1" dirty="0" smtClean="0">
                <a:solidFill>
                  <a:srgbClr val="FF0000"/>
                </a:solidFill>
                <a:latin typeface="+mj-lt"/>
              </a:rPr>
              <a:t>Najważniejsze informacje :</a:t>
            </a:r>
          </a:p>
          <a:p>
            <a:pPr eaLnBrk="1" hangingPunct="1"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Konkurs otwarty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 Alokacja: 600 000 zł.</a:t>
            </a:r>
            <a:endParaRPr lang="pl-PL" dirty="0" smtClean="0">
              <a:latin typeface="+mj-lt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 Termin ogłoszenia konkursu: 01.09.2011 r.</a:t>
            </a:r>
            <a:r>
              <a:rPr lang="pl-PL" dirty="0" smtClean="0">
                <a:latin typeface="+mj-lt"/>
                <a:cs typeface="Arial" pitchFamily="34" charset="0"/>
              </a:rPr>
              <a:t> 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dirty="0" smtClean="0">
                <a:latin typeface="+mj-lt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Nabór wniosków na posiedzenie KOP: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pl-PL" dirty="0" smtClean="0"/>
              <a:t>1) 13 października 2011 r. – termin złożenia projektu warunkujący przekazanie wniosku </a:t>
            </a:r>
            <a:br>
              <a:rPr lang="pl-PL" dirty="0" smtClean="0"/>
            </a:br>
            <a:r>
              <a:rPr lang="pl-PL" dirty="0" smtClean="0"/>
              <a:t>do oceny merytorycznej na tym posiedzeniu  Komisji upływa z dniem 23 września 2011 r.</a:t>
            </a:r>
          </a:p>
          <a:p>
            <a:pPr marL="0" indent="0">
              <a:buNone/>
            </a:pPr>
            <a:r>
              <a:rPr lang="pl-PL" dirty="0" smtClean="0"/>
              <a:t>2) 15 listopada 2011 r. – termin złożenia projektu warunkujący przekazanie wniosku do oceny merytorycznej na tym posiedzeniu Komisji upływa z dniem 26 października 2011 r.</a:t>
            </a:r>
            <a:endParaRPr lang="pl-PL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solidFill>
                <a:srgbClr val="FF0000"/>
              </a:solidFill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r>
              <a:rPr lang="pl-PL" sz="1400" b="1" dirty="0" smtClean="0">
                <a:solidFill>
                  <a:srgbClr val="FF0000"/>
                </a:solidFill>
                <a:latin typeface="+mj-lt"/>
              </a:rPr>
              <a:t>	</a:t>
            </a:r>
          </a:p>
          <a:p>
            <a:pPr algn="ctr" eaLnBrk="1" hangingPunct="1">
              <a:buFontTx/>
              <a:buNone/>
              <a:defRPr/>
            </a:pPr>
            <a:endParaRPr lang="pl-PL" b="1" u="sng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188" y="1125538"/>
            <a:ext cx="8001000" cy="4983162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sz="1400" dirty="0" smtClean="0">
                <a:latin typeface="+mj-lt"/>
              </a:rPr>
              <a:t>				</a:t>
            </a:r>
            <a:r>
              <a:rPr lang="pl-PL" sz="1400" b="1" i="1" dirty="0" smtClean="0">
                <a:solidFill>
                  <a:srgbClr val="FF0000"/>
                </a:solidFill>
                <a:latin typeface="+mj-lt"/>
              </a:rPr>
              <a:t>Dopuszczalne typy projektów</a:t>
            </a:r>
          </a:p>
          <a:p>
            <a:pPr algn="just">
              <a:buFontTx/>
              <a:buNone/>
              <a:defRPr/>
            </a:pPr>
            <a:endParaRPr lang="pl-PL" sz="1400" dirty="0" smtClean="0">
              <a:latin typeface="+mj-lt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2272099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l-PL" sz="1600" dirty="0" smtClean="0"/>
              <a:t>1. Oddolne inicjatywy lokalne, obejmujące:</a:t>
            </a:r>
          </a:p>
          <a:p>
            <a:pPr algn="just"/>
            <a:endParaRPr lang="pl-PL" sz="1600" dirty="0" smtClean="0"/>
          </a:p>
          <a:p>
            <a:pPr algn="just"/>
            <a:r>
              <a:rPr lang="pl-PL" sz="1600" dirty="0" smtClean="0"/>
              <a:t>- działania o charakterze informacyjnym, promocyjnym, szkoleniowym lub doradczym przyczyniające się do poprawy zdolności do zatrudnienia oraz rozwoju usług aktywizujących</a:t>
            </a:r>
          </a:p>
          <a:p>
            <a:pPr algn="just"/>
            <a:r>
              <a:rPr lang="pl-PL" sz="1600" dirty="0" smtClean="0"/>
              <a:t>(z włączeniem instrumentów objętych zasadami pomocy publicznej);</a:t>
            </a:r>
          </a:p>
          <a:p>
            <a:pPr algn="just"/>
            <a:endParaRPr lang="pl-PL" sz="1600" dirty="0" smtClean="0"/>
          </a:p>
          <a:p>
            <a:pPr algn="just"/>
            <a:r>
              <a:rPr lang="pl-PL" sz="1600" dirty="0" smtClean="0"/>
              <a:t>- rozwój dialogu, partnerstwa publiczno-społecznego i współpracy na rzecz wspierania aktywizacji zawodowej na obszarach wiejskich</a:t>
            </a:r>
            <a:r>
              <a:rPr lang="pl-PL" sz="1600" b="1" dirty="0" smtClean="0"/>
              <a:t>.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zawartości 2"/>
          <p:cNvSpPr>
            <a:spLocks noGrp="1"/>
          </p:cNvSpPr>
          <p:nvPr>
            <p:ph idx="1"/>
          </p:nvPr>
        </p:nvSpPr>
        <p:spPr>
          <a:xfrm>
            <a:off x="642938" y="1052513"/>
            <a:ext cx="7929562" cy="5019675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sz="1400" b="1" u="sng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Wymagania odnośnie grupy docelowej</a:t>
            </a:r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r>
              <a:rPr lang="pl-PL" sz="1400" dirty="0" smtClean="0"/>
              <a:t>Projekty muszą być skierowane bezpośrednio do następujących grup odbiorców:</a:t>
            </a:r>
          </a:p>
          <a:p>
            <a:pPr algn="just">
              <a:buNone/>
            </a:pPr>
            <a:endParaRPr lang="pl-PL" dirty="0" smtClean="0">
              <a:latin typeface="+mj-lt"/>
            </a:endParaRPr>
          </a:p>
          <a:p>
            <a:pPr algn="just">
              <a:buNone/>
            </a:pPr>
            <a:r>
              <a:rPr lang="pl-PL" dirty="0" smtClean="0">
                <a:latin typeface="+mj-lt"/>
              </a:rPr>
              <a:t>- 	osoby pozostające bez zatrudnienia w wieku 15-64 lata;</a:t>
            </a:r>
          </a:p>
          <a:p>
            <a:pPr algn="just">
              <a:buFontTx/>
              <a:buChar char="-"/>
            </a:pPr>
            <a:r>
              <a:rPr lang="pl-PL" dirty="0" smtClean="0">
                <a:latin typeface="+mj-lt"/>
              </a:rPr>
              <a:t>mieszkańcy gmin wiejskich, miejsko-wiejskich oraz miast do 25 tys. mieszkańców;</a:t>
            </a:r>
          </a:p>
          <a:p>
            <a:pPr algn="just">
              <a:buFontTx/>
              <a:buChar char="-"/>
            </a:pPr>
            <a:r>
              <a:rPr lang="pl-PL" dirty="0" smtClean="0">
                <a:latin typeface="+mj-lt"/>
              </a:rPr>
              <a:t>społeczności lokalne aktywnie działające na obszarach wiejskich na rzecz aktywizacji zawodowej mieszkańców obszarów wiejskich;</a:t>
            </a:r>
          </a:p>
          <a:p>
            <a:pPr algn="just">
              <a:buNone/>
            </a:pPr>
            <a:r>
              <a:rPr lang="pl-PL" dirty="0" smtClean="0">
                <a:latin typeface="+mj-lt"/>
              </a:rPr>
              <a:t>- 	podmioty działające na obszarach wiejskich na rzecz aktywizacji zawodowej mieszkańców tych obszarów.</a:t>
            </a:r>
          </a:p>
        </p:txBody>
      </p:sp>
      <p:sp>
        <p:nvSpPr>
          <p:cNvPr id="9219" name="Prostokąt 3"/>
          <p:cNvSpPr>
            <a:spLocks noChangeArrowheads="1"/>
          </p:cNvSpPr>
          <p:nvPr/>
        </p:nvSpPr>
        <p:spPr bwMode="auto">
          <a:xfrm>
            <a:off x="928688" y="1060450"/>
            <a:ext cx="8215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79500" indent="-266700"/>
            <a:r>
              <a:rPr lang="pl-PL" b="1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310336"/>
          </a:xfrm>
        </p:spPr>
        <p:txBody>
          <a:bodyPr/>
          <a:lstStyle/>
          <a:p>
            <a:pPr lvl="0">
              <a:buNone/>
            </a:pPr>
            <a:r>
              <a:rPr lang="pl-PL" b="1" dirty="0" smtClean="0">
                <a:latin typeface="+mj-lt"/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dostępu </a:t>
            </a:r>
            <a:r>
              <a:rPr lang="pl-PL" b="1" dirty="0" smtClean="0">
                <a:latin typeface="+mj-lt"/>
                <a:cs typeface="Arial" charset="0"/>
              </a:rPr>
              <a:t>(</a:t>
            </a:r>
            <a:r>
              <a:rPr lang="pl-PL" b="1" u="sng" dirty="0" smtClean="0">
                <a:latin typeface="+mj-lt"/>
                <a:cs typeface="Arial" charset="0"/>
              </a:rPr>
              <a:t>kryterium obligatoryjne</a:t>
            </a:r>
            <a:r>
              <a:rPr lang="pl-PL" b="1" dirty="0" smtClean="0">
                <a:latin typeface="+mj-lt"/>
                <a:cs typeface="Arial" charset="0"/>
              </a:rPr>
              <a:t>):</a:t>
            </a:r>
          </a:p>
          <a:p>
            <a:pPr lvl="0"/>
            <a:endParaRPr lang="pl-PL" b="1" dirty="0" smtClean="0">
              <a:latin typeface="+mj-lt"/>
              <a:cs typeface="Arial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1.   Okres realizacji projektu nie przekracza 12 miesięcy.</a:t>
            </a:r>
          </a:p>
          <a:p>
            <a:pPr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2.   Minimalna wartość projektu wynosi 15 tysięcy zł.</a:t>
            </a:r>
          </a:p>
          <a:p>
            <a:pPr algn="just">
              <a:lnSpc>
                <a:spcPct val="150000"/>
              </a:lnSpc>
              <a:buAutoNum type="arabicPeriod" startAt="3"/>
            </a:pPr>
            <a:r>
              <a:rPr lang="pl-PL" dirty="0" smtClean="0">
                <a:latin typeface="+mj-lt"/>
              </a:rPr>
              <a:t>Projektodawca składa nie więcej niż dwa wnioski o dofinansowanie w ramach danej rundy konkursowej.</a:t>
            </a:r>
          </a:p>
          <a:p>
            <a:pPr algn="just">
              <a:lnSpc>
                <a:spcPct val="150000"/>
              </a:lnSpc>
              <a:buAutoNum type="arabicPeriod" startAt="4"/>
            </a:pPr>
            <a:r>
              <a:rPr lang="pl-PL" dirty="0" smtClean="0">
                <a:latin typeface="+mj-lt"/>
              </a:rPr>
              <a:t>Projekt jest skierowany do osób mających miejsce zamieszkania na terenie gmin wiejskich do 15 tys. mieszkańców, miejsko-wiejskich do 15 tys. mieszkańców oraz miast do 15 tys. mieszkańców na terenie województwa zachodniopomorskiego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w </a:t>
            </a:r>
            <a:r>
              <a:rPr lang="pl-PL" dirty="0" smtClean="0">
                <a:latin typeface="+mj-lt"/>
              </a:rPr>
              <a:t>rozumieniu przepisów Kodeksu Cywilnego oraz podmioty działające na tych terenach </a:t>
            </a:r>
            <a:r>
              <a:rPr lang="pl-PL" i="1" dirty="0" smtClean="0">
                <a:latin typeface="+mj-lt"/>
              </a:rPr>
              <a:t>(stosuje się do wszystkich typów projektu).</a:t>
            </a:r>
          </a:p>
          <a:p>
            <a:pPr algn="just">
              <a:lnSpc>
                <a:spcPct val="150000"/>
              </a:lnSpc>
              <a:buAutoNum type="arabicPeriod" startAt="4"/>
            </a:pPr>
            <a:r>
              <a:rPr lang="pl-PL" dirty="0" smtClean="0">
                <a:latin typeface="+mj-lt"/>
              </a:rPr>
              <a:t>Projektodawca lub Partner jest podmiotem działającym lokalnie na terenie określonym we wniosku, przy czym Partner realizuje co najmniej 1 zadanie merytoryczne, którego wartość stanowi co najmniej 10% ogólnej wartości projektu </a:t>
            </a:r>
            <a:r>
              <a:rPr lang="pl-PL" i="1" dirty="0" smtClean="0">
                <a:latin typeface="+mj-lt"/>
              </a:rPr>
              <a:t>(stosuje się do wszystkich </a:t>
            </a:r>
            <a:r>
              <a:rPr lang="pl-PL" i="1" dirty="0" smtClean="0"/>
              <a:t>typów projektu).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l-PL" b="1" dirty="0" smtClean="0"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cs typeface="Arial" charset="0"/>
              </a:rPr>
              <a:t>kryteria dostępu </a:t>
            </a:r>
            <a:r>
              <a:rPr lang="pl-PL" b="1" dirty="0" smtClean="0">
                <a:cs typeface="Arial" charset="0"/>
              </a:rPr>
              <a:t>(</a:t>
            </a:r>
            <a:r>
              <a:rPr lang="pl-PL" b="1" u="sng" dirty="0" smtClean="0">
                <a:cs typeface="Arial" charset="0"/>
              </a:rPr>
              <a:t>kryterium obligatoryjne</a:t>
            </a:r>
            <a:r>
              <a:rPr lang="pl-PL" b="1" dirty="0" smtClean="0">
                <a:cs typeface="Arial" charset="0"/>
              </a:rPr>
              <a:t>) c.d.:</a:t>
            </a:r>
          </a:p>
          <a:p>
            <a:pPr lvl="0" algn="just">
              <a:lnSpc>
                <a:spcPct val="150000"/>
              </a:lnSpc>
              <a:buAutoNum type="arabicPeriod" startAt="6"/>
            </a:pPr>
            <a:endParaRPr lang="pl-PL" i="1" dirty="0" smtClean="0">
              <a:latin typeface="+mj-lt"/>
            </a:endParaRPr>
          </a:p>
          <a:p>
            <a:pPr algn="just">
              <a:buNone/>
            </a:pPr>
            <a:r>
              <a:rPr lang="pl-PL" dirty="0" smtClean="0"/>
              <a:t>6.	Projektodawca w okresie realizacji projektu prowadzi biuro projektu (lub posiada siedzibę, filię, delegaturę, oddział czy inna prawnie dozwoloną formę organizacyjną działalności podmiotu) na terenie województwa zachodniopomorskiego z możliwością udostępnienia pełnej dokumentacji wdrażanego projektu oraz zapewniające uczestnikom projektu możliwość osobistego kontaktu z kadrą projektu </a:t>
            </a:r>
            <a:r>
              <a:rPr lang="pl-PL" i="1" dirty="0" smtClean="0"/>
              <a:t>(stosuje się </a:t>
            </a:r>
            <a:br>
              <a:rPr lang="pl-PL" i="1" dirty="0" smtClean="0"/>
            </a:br>
            <a:r>
              <a:rPr lang="pl-PL" i="1" dirty="0" smtClean="0"/>
              <a:t>do wszystkich typów projektu).</a:t>
            </a:r>
            <a:endParaRPr lang="pl-PL" dirty="0" smtClean="0">
              <a:latin typeface="+mj-lt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tyw pakietu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Motyw pakietu Office">
    <a:majorFont>
      <a:latin typeface="Arial"/>
      <a:ea typeface=""/>
      <a:cs typeface="Lucida Sans Unicode"/>
    </a:majorFont>
    <a:minorFont>
      <a:latin typeface="Tahoma"/>
      <a:ea typeface=""/>
      <a:cs typeface="Lucida Sans Unicode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6738</TotalTime>
  <Words>518</Words>
  <Application>Microsoft Office PowerPoint</Application>
  <PresentationFormat>Pokaz na ekranie (4:3)</PresentationFormat>
  <Paragraphs>187</Paragraphs>
  <Slides>22</Slides>
  <Notes>13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Projekt domyślny</vt:lpstr>
      <vt:lpstr>Slajd 1</vt:lpstr>
      <vt:lpstr> Stan wdrażania  Programu Operacyjnego Kapitał Ludzki w województwie zachodniopomorskim    Stan na dzień 31.07.2011 r. 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Punkt 3.1 Uzasadnienie potrzeby realizacji i cele projektu</vt:lpstr>
      <vt:lpstr>Punkt 3.2 Grupy docelowe</vt:lpstr>
      <vt:lpstr>Punkt 3.3 Zadania </vt:lpstr>
      <vt:lpstr>Punkt 3.4 Ryzyko nieosiągnięcia założeń projektu</vt:lpstr>
      <vt:lpstr>Punkt 3.5 Oddziaływanie projektu</vt:lpstr>
      <vt:lpstr>Punkty 3.6 i 3.7</vt:lpstr>
      <vt:lpstr>Slajd 20</vt:lpstr>
      <vt:lpstr>Slajd 21</vt:lpstr>
      <vt:lpstr>Slajd 22</vt:lpstr>
    </vt:vector>
  </TitlesOfParts>
  <Company>WUP Szczecin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leszek.teszka</dc:creator>
  <cp:lastModifiedBy>justyna.hawelka</cp:lastModifiedBy>
  <cp:revision>628</cp:revision>
  <dcterms:created xsi:type="dcterms:W3CDTF">2007-08-02T08:01:27Z</dcterms:created>
  <dcterms:modified xsi:type="dcterms:W3CDTF">2011-09-20T06:27:02Z</dcterms:modified>
</cp:coreProperties>
</file>