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375" r:id="rId2"/>
    <p:sldId id="440" r:id="rId3"/>
    <p:sldId id="783" r:id="rId4"/>
    <p:sldId id="542" r:id="rId5"/>
    <p:sldId id="656" r:id="rId6"/>
    <p:sldId id="777" r:id="rId7"/>
    <p:sldId id="545" r:id="rId8"/>
    <p:sldId id="547" r:id="rId9"/>
    <p:sldId id="781" r:id="rId10"/>
    <p:sldId id="614" r:id="rId11"/>
    <p:sldId id="784" r:id="rId12"/>
    <p:sldId id="554" r:id="rId13"/>
    <p:sldId id="782" r:id="rId14"/>
    <p:sldId id="765" r:id="rId15"/>
    <p:sldId id="775" r:id="rId16"/>
    <p:sldId id="766" r:id="rId17"/>
    <p:sldId id="767" r:id="rId18"/>
    <p:sldId id="768" r:id="rId19"/>
    <p:sldId id="769" r:id="rId20"/>
    <p:sldId id="770" r:id="rId21"/>
    <p:sldId id="771" r:id="rId22"/>
    <p:sldId id="516" r:id="rId23"/>
    <p:sldId id="517" r:id="rId24"/>
    <p:sldId id="518" r:id="rId25"/>
  </p:sldIdLst>
  <p:sldSz cx="9144000" cy="6858000" type="screen4x3"/>
  <p:notesSz cx="6797675" cy="9926638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0066CC"/>
    <a:srgbClr val="CC00FF"/>
    <a:srgbClr val="003366"/>
    <a:srgbClr val="24496E"/>
    <a:srgbClr val="800000"/>
    <a:srgbClr val="990099"/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0" autoAdjust="0"/>
    <p:restoredTop sz="94653" autoAdjust="0"/>
  </p:normalViewPr>
  <p:slideViewPr>
    <p:cSldViewPr>
      <p:cViewPr>
        <p:scale>
          <a:sx n="78" d="100"/>
          <a:sy n="78" d="100"/>
        </p:scale>
        <p:origin x="-1032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\\Wup-szczecin\pokl\-PUNKT%20KONSULTACYJNY%20EFS-\AG\Stan%20wdra&#380;ania\2011\kwiecie&#324;\MRR\ciastko%20I.xls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l-PL"/>
  <c:clrMapOvr bg1="lt1" tx1="dk1" bg2="lt2" tx2="dk2" accent1="accent1" accent2="accent2" accent3="accent3" accent4="accent4" accent5="accent5" accent6="accent6" hlink="hlink" folHlink="folHlink"/>
  <c:chart>
    <c:view3D>
      <c:rotX val="30"/>
      <c:perspective val="30"/>
    </c:view3D>
    <c:plotArea>
      <c:layout>
        <c:manualLayout>
          <c:layoutTarget val="inner"/>
          <c:xMode val="edge"/>
          <c:yMode val="edge"/>
          <c:x val="0.22075381879244768"/>
          <c:y val="0.12278484696599813"/>
          <c:w val="0.54191293127628359"/>
          <c:h val="0.66163560326333315"/>
        </c:manualLayout>
      </c:layout>
      <c:pie3DChart>
        <c:varyColors val="1"/>
        <c:ser>
          <c:idx val="0"/>
          <c:order val="0"/>
          <c:explosion val="25"/>
          <c:dPt>
            <c:idx val="15"/>
            <c:spPr>
              <a:solidFill>
                <a:srgbClr val="FF0000"/>
              </a:solidFill>
            </c:spPr>
          </c:dPt>
          <c:dLbls>
            <c:dLbl>
              <c:idx val="0"/>
              <c:layout>
                <c:manualLayout>
                  <c:x val="-5.3266951006124441E-2"/>
                  <c:y val="-0.10278871391076115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/>
                  </a:pPr>
                  <a:endParaRPr lang="pl-PL"/>
                </a:p>
              </c:txPr>
              <c:dLblPos val="bestFit"/>
              <c:showLegendKey val="1"/>
              <c:showVal val="1"/>
              <c:showCatName val="1"/>
            </c:dLbl>
            <c:dLbl>
              <c:idx val="1"/>
              <c:layout>
                <c:manualLayout>
                  <c:x val="2.7320556392995368E-2"/>
                  <c:y val="-8.1889561280478501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/>
                  </a:pPr>
                  <a:endParaRPr lang="pl-PL"/>
                </a:p>
              </c:txPr>
              <c:dLblPos val="bestFit"/>
              <c:showLegendKey val="1"/>
              <c:showVal val="1"/>
              <c:showCatName val="1"/>
            </c:dLbl>
            <c:dLbl>
              <c:idx val="2"/>
              <c:layout>
                <c:manualLayout>
                  <c:x val="6.8079932339016533E-2"/>
                  <c:y val="-6.51935563628568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/>
                  </a:pPr>
                  <a:endParaRPr lang="pl-PL"/>
                </a:p>
              </c:txPr>
              <c:dLblPos val="bestFit"/>
              <c:showLegendKey val="1"/>
              <c:showVal val="1"/>
              <c:showCatName val="1"/>
            </c:dLbl>
            <c:dLbl>
              <c:idx val="3"/>
              <c:layout>
                <c:manualLayout>
                  <c:x val="3.8374014187584536E-2"/>
                  <c:y val="-1.452193796112352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/>
                  </a:pPr>
                  <a:endParaRPr lang="pl-PL"/>
                </a:p>
              </c:txPr>
              <c:dLblPos val="bestFit"/>
              <c:showLegendKey val="1"/>
              <c:showVal val="1"/>
              <c:showCatName val="1"/>
            </c:dLbl>
            <c:dLbl>
              <c:idx val="4"/>
              <c:layout>
                <c:manualLayout>
                  <c:x val="6.2821974839352215E-2"/>
                  <c:y val="-2.5758624089332383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/>
                  </a:pPr>
                  <a:endParaRPr lang="pl-PL"/>
                </a:p>
              </c:txPr>
              <c:dLblPos val="bestFit"/>
              <c:showLegendKey val="1"/>
              <c:showVal val="1"/>
              <c:showCatName val="1"/>
            </c:dLbl>
            <c:dLbl>
              <c:idx val="5"/>
              <c:layout>
                <c:manualLayout>
                  <c:x val="2.5201594152692866E-2"/>
                  <c:y val="5.6378406312094724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/>
                  </a:pPr>
                  <a:endParaRPr lang="pl-PL"/>
                </a:p>
              </c:txPr>
              <c:dLblPos val="bestFit"/>
              <c:showLegendKey val="1"/>
              <c:showVal val="1"/>
              <c:showCatName val="1"/>
            </c:dLbl>
            <c:dLbl>
              <c:idx val="6"/>
              <c:layout>
                <c:manualLayout>
                  <c:x val="-5.7845147477849452E-3"/>
                  <c:y val="0.11407929466448199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/>
                  </a:pPr>
                  <a:endParaRPr lang="pl-PL"/>
                </a:p>
              </c:txPr>
              <c:dLblPos val="bestFit"/>
              <c:showLegendKey val="1"/>
              <c:showVal val="1"/>
              <c:showCatName val="1"/>
            </c:dLbl>
            <c:dLbl>
              <c:idx val="7"/>
              <c:layout>
                <c:manualLayout>
                  <c:x val="-3.7907881441019219E-2"/>
                  <c:y val="0.10502913008563899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/>
                  </a:pPr>
                  <a:endParaRPr lang="pl-PL"/>
                </a:p>
              </c:txPr>
              <c:dLblPos val="bestFit"/>
              <c:showLegendKey val="1"/>
              <c:showVal val="1"/>
              <c:showCatName val="1"/>
            </c:dLbl>
            <c:dLbl>
              <c:idx val="8"/>
              <c:layout>
                <c:manualLayout>
                  <c:x val="2.1866856417026462E-2"/>
                  <c:y val="7.9660795266943737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/>
                  </a:pPr>
                  <a:endParaRPr lang="pl-PL"/>
                </a:p>
              </c:txPr>
              <c:dLblPos val="bestFit"/>
              <c:showLegendKey val="1"/>
              <c:showVal val="1"/>
              <c:showCatName val="1"/>
            </c:dLbl>
            <c:dLbl>
              <c:idx val="9"/>
              <c:layout>
                <c:manualLayout>
                  <c:x val="-5.6639733350810434E-2"/>
                  <c:y val="6.4164861193423378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/>
                  </a:pPr>
                  <a:endParaRPr lang="pl-PL"/>
                </a:p>
              </c:txPr>
              <c:dLblPos val="bestFit"/>
              <c:showLegendKey val="1"/>
              <c:showVal val="1"/>
              <c:showCatName val="1"/>
            </c:dLbl>
            <c:dLbl>
              <c:idx val="10"/>
              <c:layout>
                <c:manualLayout>
                  <c:x val="-4.2806183115339104E-2"/>
                  <c:y val="7.5749371567386163E-3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/>
                  </a:pPr>
                  <a:endParaRPr lang="pl-PL"/>
                </a:p>
              </c:txPr>
              <c:dLblPos val="bestFit"/>
              <c:showLegendKey val="1"/>
              <c:showVal val="1"/>
              <c:showCatName val="1"/>
            </c:dLbl>
            <c:dLbl>
              <c:idx val="11"/>
              <c:layout>
                <c:manualLayout>
                  <c:x val="-1.5703867274893243E-2"/>
                  <c:y val="-3.2934835917584379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/>
                  </a:pPr>
                  <a:endParaRPr lang="pl-PL"/>
                </a:p>
              </c:txPr>
              <c:dLblPos val="bestFit"/>
              <c:showLegendKey val="1"/>
              <c:showVal val="1"/>
              <c:showCatName val="1"/>
            </c:dLbl>
            <c:dLbl>
              <c:idx val="12"/>
              <c:layout>
                <c:manualLayout>
                  <c:x val="-4.4182687496166634E-2"/>
                  <c:y val="-8.7949683907581309E-3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/>
                  </a:pPr>
                  <a:endParaRPr lang="pl-PL"/>
                </a:p>
              </c:txPr>
              <c:dLblPos val="bestFit"/>
              <c:showLegendKey val="1"/>
              <c:showVal val="1"/>
              <c:showCatName val="1"/>
            </c:dLbl>
            <c:dLbl>
              <c:idx val="13"/>
              <c:layout>
                <c:manualLayout>
                  <c:x val="-7.1594722246435247E-2"/>
                  <c:y val="-3.5964795981611175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/>
                  </a:pPr>
                  <a:endParaRPr lang="pl-PL"/>
                </a:p>
              </c:txPr>
              <c:dLblPos val="bestFit"/>
              <c:showLegendKey val="1"/>
              <c:showVal val="1"/>
              <c:showCatName val="1"/>
            </c:dLbl>
            <c:dLbl>
              <c:idx val="14"/>
              <c:layout>
                <c:manualLayout>
                  <c:x val="-8.1984936384797202E-2"/>
                  <c:y val="-8.2206880197470591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/>
                  </a:pPr>
                  <a:endParaRPr lang="pl-PL"/>
                </a:p>
              </c:txPr>
              <c:dLblPos val="bestFit"/>
              <c:showLegendKey val="1"/>
              <c:showVal val="1"/>
              <c:showCatName val="1"/>
            </c:dLbl>
            <c:dLbl>
              <c:idx val="15"/>
              <c:layout>
                <c:manualLayout>
                  <c:x val="2.8248184844053191E-2"/>
                  <c:y val="-6.4774962677919878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b="1"/>
                  </a:pPr>
                  <a:endParaRPr lang="pl-PL"/>
                </a:p>
              </c:txPr>
              <c:dLblPos val="bestFit"/>
              <c:showLegendKey val="1"/>
              <c:showVal val="1"/>
              <c:showCatName val="1"/>
            </c:dLbl>
            <c:spPr>
              <a:noFill/>
              <a:ln w="25400">
                <a:noFill/>
              </a:ln>
            </c:spPr>
            <c:showLegendKey val="1"/>
            <c:showVal val="1"/>
            <c:showCatName val="1"/>
            <c:showLeaderLines val="1"/>
          </c:dLbls>
          <c:cat>
            <c:strRef>
              <c:f>Arkusz1!$C$5:$C$20</c:f>
              <c:strCache>
                <c:ptCount val="16"/>
                <c:pt idx="0">
                  <c:v>Dolnośląskie</c:v>
                </c:pt>
                <c:pt idx="1">
                  <c:v>Kujawsko-Pomorskie</c:v>
                </c:pt>
                <c:pt idx="2">
                  <c:v>Lubelskie</c:v>
                </c:pt>
                <c:pt idx="3">
                  <c:v>Lubuskie</c:v>
                </c:pt>
                <c:pt idx="4">
                  <c:v>Łódzkie</c:v>
                </c:pt>
                <c:pt idx="5">
                  <c:v>Małopolskie</c:v>
                </c:pt>
                <c:pt idx="6">
                  <c:v>Mazowieckie</c:v>
                </c:pt>
                <c:pt idx="7">
                  <c:v>Opolskie</c:v>
                </c:pt>
                <c:pt idx="8">
                  <c:v>Podkarpackie</c:v>
                </c:pt>
                <c:pt idx="9">
                  <c:v>Podlaskie</c:v>
                </c:pt>
                <c:pt idx="10">
                  <c:v>Pomorskie</c:v>
                </c:pt>
                <c:pt idx="11">
                  <c:v>Śląskie</c:v>
                </c:pt>
                <c:pt idx="12">
                  <c:v>Świętokrzyskie</c:v>
                </c:pt>
                <c:pt idx="13">
                  <c:v>Warmińsko-Mazurskie</c:v>
                </c:pt>
                <c:pt idx="14">
                  <c:v>Wielkopolskie</c:v>
                </c:pt>
                <c:pt idx="15">
                  <c:v>Zachodniopomorskie</c:v>
                </c:pt>
              </c:strCache>
            </c:strRef>
          </c:cat>
          <c:val>
            <c:numRef>
              <c:f>Arkusz1!$D$5:$D$20</c:f>
              <c:numCache>
                <c:formatCode>0.00%</c:formatCode>
                <c:ptCount val="16"/>
                <c:pt idx="0">
                  <c:v>0.61400000000000143</c:v>
                </c:pt>
                <c:pt idx="1">
                  <c:v>0.64800000000000169</c:v>
                </c:pt>
                <c:pt idx="2">
                  <c:v>0.61700000000000144</c:v>
                </c:pt>
                <c:pt idx="3">
                  <c:v>0.59800000000000064</c:v>
                </c:pt>
                <c:pt idx="4">
                  <c:v>0.63400000000000156</c:v>
                </c:pt>
                <c:pt idx="5">
                  <c:v>0.69500000000000128</c:v>
                </c:pt>
                <c:pt idx="6">
                  <c:v>0.52500000000000002</c:v>
                </c:pt>
                <c:pt idx="7">
                  <c:v>0.61700000000000144</c:v>
                </c:pt>
                <c:pt idx="8">
                  <c:v>0.71000000000000063</c:v>
                </c:pt>
                <c:pt idx="9">
                  <c:v>0.55000000000000004</c:v>
                </c:pt>
                <c:pt idx="10">
                  <c:v>0.61500000000000143</c:v>
                </c:pt>
                <c:pt idx="11">
                  <c:v>0.56499999999999995</c:v>
                </c:pt>
                <c:pt idx="12">
                  <c:v>0.67200000000000193</c:v>
                </c:pt>
                <c:pt idx="13">
                  <c:v>0.69200000000000128</c:v>
                </c:pt>
                <c:pt idx="14">
                  <c:v>0.45</c:v>
                </c:pt>
                <c:pt idx="15">
                  <c:v>0.68900000000000128</c:v>
                </c:pt>
              </c:numCache>
            </c:numRef>
          </c:val>
        </c:ser>
      </c:pie3DChart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4.8732635357850003E-2"/>
          <c:y val="0.86356685907074759"/>
          <c:w val="0.91749865215187876"/>
          <c:h val="0.13611602451130991"/>
        </c:manualLayout>
      </c:layout>
    </c:legend>
    <c:plotVisOnly val="1"/>
    <c:dispBlanksAs val="zero"/>
  </c:chart>
  <c:externalData r:id="rId2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DDF4D4A7-D5BD-467C-9091-24292482ACC7}" type="datetimeFigureOut">
              <a:rPr lang="pl-PL"/>
              <a:pPr>
                <a:defRPr/>
              </a:pPr>
              <a:t>2011-06-15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DD88B3A4-FB36-4690-8602-D9763DB8817D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22DAFFCD-7EE3-42DD-A711-2DD378B24A3B}" type="datetimeFigureOut">
              <a:rPr lang="pl-PL"/>
              <a:pPr>
                <a:defRPr/>
              </a:pPr>
              <a:t>2011-06-15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l-PL" noProof="0" smtClean="0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noProof="0" smtClean="0"/>
              <a:t>Kliknij, aby edytować style wzorca tekstu</a:t>
            </a:r>
          </a:p>
          <a:p>
            <a:pPr lvl="1"/>
            <a:r>
              <a:rPr lang="pl-PL" noProof="0" smtClean="0"/>
              <a:t>Drugi poziom</a:t>
            </a:r>
          </a:p>
          <a:p>
            <a:pPr lvl="2"/>
            <a:r>
              <a:rPr lang="pl-PL" noProof="0" smtClean="0"/>
              <a:t>Trzeci poziom</a:t>
            </a:r>
          </a:p>
          <a:p>
            <a:pPr lvl="3"/>
            <a:r>
              <a:rPr lang="pl-PL" noProof="0" smtClean="0"/>
              <a:t>Czwarty poziom</a:t>
            </a:r>
          </a:p>
          <a:p>
            <a:pPr lvl="4"/>
            <a:r>
              <a:rPr lang="pl-PL" noProof="0" smtClean="0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554B56EE-C170-4D27-A01A-1110A24796A7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l-PL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l-PL" dirty="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2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BAED8C4-BE3E-4D2B-9819-CC0275BC0162}" type="slidenum">
              <a:rPr lang="en-GB" smtClean="0"/>
              <a:pPr/>
              <a:t>22</a:t>
            </a:fld>
            <a:endParaRPr lang="en-GB" smtClean="0"/>
          </a:p>
        </p:txBody>
      </p:sp>
      <p:sp>
        <p:nvSpPr>
          <p:cNvPr id="37891" name="Text Box 1"/>
          <p:cNvSpPr txBox="1">
            <a:spLocks noChangeArrowheads="1"/>
          </p:cNvSpPr>
          <p:nvPr/>
        </p:nvSpPr>
        <p:spPr bwMode="auto">
          <a:xfrm>
            <a:off x="917575" y="742950"/>
            <a:ext cx="4967288" cy="372427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4947" tIns="47474" rIns="94947" bIns="47474" anchor="ctr"/>
          <a:lstStyle/>
          <a:p>
            <a:endParaRPr lang="pl-PL"/>
          </a:p>
        </p:txBody>
      </p:sp>
      <p:sp>
        <p:nvSpPr>
          <p:cNvPr id="37892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679450" y="4716463"/>
            <a:ext cx="5434013" cy="4462462"/>
          </a:xfrm>
          <a:noFill/>
        </p:spPr>
        <p:txBody>
          <a:bodyPr wrap="none" lIns="94958" tIns="47479" rIns="94958" bIns="47479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l-PL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l-PL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12"/>
          <p:cNvSpPr txBox="1">
            <a:spLocks noGrp="1" noChangeArrowheads="1"/>
          </p:cNvSpPr>
          <p:nvPr/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algn="r"/>
            <a:fld id="{74343027-31BD-4E75-A1A8-32548CF07A8B}" type="slidenum">
              <a:rPr lang="en-GB" sz="1200"/>
              <a:pPr algn="r"/>
              <a:t>24</a:t>
            </a:fld>
            <a:endParaRPr lang="en-GB" sz="1200"/>
          </a:p>
        </p:txBody>
      </p:sp>
      <p:sp>
        <p:nvSpPr>
          <p:cNvPr id="39939" name="Text Box 1"/>
          <p:cNvSpPr txBox="1">
            <a:spLocks noChangeArrowheads="1"/>
          </p:cNvSpPr>
          <p:nvPr/>
        </p:nvSpPr>
        <p:spPr bwMode="auto">
          <a:xfrm>
            <a:off x="917575" y="742950"/>
            <a:ext cx="4967288" cy="372427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4947" tIns="47474" rIns="94947" bIns="47474" anchor="ctr"/>
          <a:lstStyle/>
          <a:p>
            <a:endParaRPr lang="pl-PL"/>
          </a:p>
        </p:txBody>
      </p:sp>
      <p:sp>
        <p:nvSpPr>
          <p:cNvPr id="39940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679450" y="4716463"/>
            <a:ext cx="5434013" cy="4462462"/>
          </a:xfrm>
          <a:noFill/>
        </p:spPr>
        <p:txBody>
          <a:bodyPr wrap="none" lIns="94958" tIns="47479" rIns="94958" bIns="47479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l-PL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l-PL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l-PL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l-PL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l-PL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l-PL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l-PL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l-PL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l-PL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 smtClean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6597650"/>
            <a:ext cx="9144000" cy="260350"/>
          </a:xfrm>
          <a:prstGeom prst="rect">
            <a:avLst/>
          </a:prstGeom>
          <a:solidFill>
            <a:srgbClr val="0033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pl-PL"/>
          </a:p>
        </p:txBody>
      </p:sp>
      <p:sp>
        <p:nvSpPr>
          <p:cNvPr id="1033" name="Text Box 9"/>
          <p:cNvSpPr txBox="1">
            <a:spLocks noChangeArrowheads="1"/>
          </p:cNvSpPr>
          <p:nvPr/>
        </p:nvSpPr>
        <p:spPr bwMode="auto">
          <a:xfrm>
            <a:off x="0" y="6597650"/>
            <a:ext cx="9144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pl-PL" sz="1200" b="1">
                <a:solidFill>
                  <a:schemeClr val="bg1"/>
                </a:solidFill>
              </a:rPr>
              <a:t>Wojewódzki Urząd Pracy w Szczecinie</a:t>
            </a:r>
          </a:p>
        </p:txBody>
      </p:sp>
      <p:sp>
        <p:nvSpPr>
          <p:cNvPr id="1035" name="Line 11"/>
          <p:cNvSpPr>
            <a:spLocks noChangeShapeType="1"/>
          </p:cNvSpPr>
          <p:nvPr/>
        </p:nvSpPr>
        <p:spPr bwMode="auto">
          <a:xfrm>
            <a:off x="611188" y="1052513"/>
            <a:ext cx="7993062" cy="0"/>
          </a:xfrm>
          <a:prstGeom prst="line">
            <a:avLst/>
          </a:prstGeom>
          <a:noFill/>
          <a:ln w="25400">
            <a:solidFill>
              <a:srgbClr val="24496E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l-PL"/>
          </a:p>
        </p:txBody>
      </p:sp>
      <p:pic>
        <p:nvPicPr>
          <p:cNvPr id="1030" name="Picture 14" descr="listownik_PO_KL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971550" y="149225"/>
            <a:ext cx="7272338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defRPr sz="16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mailto:pokl@wup.pl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hyperlink" Target="mailto:poklkoszalin@wup.pl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mailto:info_szczecin@roefs.pl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hyperlink" Target="mailto:info_koszalin@roefs.pl" TargetMode="External"/><Relationship Id="rId4" Type="http://schemas.openxmlformats.org/officeDocument/2006/relationships/hyperlink" Target="mailto:pokl@wup.pl" TargetMode="Externa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1"/>
          <p:cNvSpPr>
            <a:spLocks noChangeArrowheads="1"/>
          </p:cNvSpPr>
          <p:nvPr/>
        </p:nvSpPr>
        <p:spPr bwMode="auto">
          <a:xfrm>
            <a:off x="684213" y="1700213"/>
            <a:ext cx="7848600" cy="397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pl-PL" sz="1600" dirty="0"/>
          </a:p>
          <a:p>
            <a:pPr algn="ctr"/>
            <a:endParaRPr lang="pl-PL" sz="1600" dirty="0"/>
          </a:p>
          <a:p>
            <a:pPr algn="ctr"/>
            <a:endParaRPr lang="pl-PL" sz="1600" dirty="0"/>
          </a:p>
          <a:p>
            <a:pPr algn="ctr"/>
            <a:r>
              <a:rPr lang="pl-PL" sz="3200" b="1" dirty="0"/>
              <a:t>Spotkanie informacyjne</a:t>
            </a:r>
          </a:p>
          <a:p>
            <a:pPr algn="ctr"/>
            <a:endParaRPr lang="pl-PL" sz="1600" dirty="0"/>
          </a:p>
          <a:p>
            <a:pPr algn="ctr"/>
            <a:endParaRPr lang="pl-PL" sz="2000" b="1" dirty="0"/>
          </a:p>
          <a:p>
            <a:pPr algn="ctr"/>
            <a:r>
              <a:rPr lang="pl-PL" sz="2000" b="1" dirty="0"/>
              <a:t>Dokumentacja konkursowa</a:t>
            </a:r>
          </a:p>
          <a:p>
            <a:pPr algn="ctr"/>
            <a:r>
              <a:rPr lang="pl-PL" sz="2000" b="1" dirty="0"/>
              <a:t>Nr </a:t>
            </a:r>
            <a:r>
              <a:rPr lang="pl-PL" sz="2000" b="1" dirty="0" smtClean="0"/>
              <a:t>1/9.3/11</a:t>
            </a:r>
            <a:endParaRPr lang="pl-PL" sz="2000" b="1" dirty="0"/>
          </a:p>
          <a:p>
            <a:pPr algn="ctr"/>
            <a:endParaRPr lang="pl-PL" sz="2000" b="1" dirty="0"/>
          </a:p>
          <a:p>
            <a:pPr algn="ctr"/>
            <a:endParaRPr lang="pl-PL" sz="2000" b="1" dirty="0"/>
          </a:p>
          <a:p>
            <a:pPr algn="ctr"/>
            <a:endParaRPr lang="pl-PL" sz="2000" b="1" dirty="0"/>
          </a:p>
          <a:p>
            <a:pPr algn="ctr"/>
            <a:endParaRPr lang="pl-PL" sz="2000" b="1" dirty="0"/>
          </a:p>
          <a:p>
            <a:pPr algn="ctr"/>
            <a:r>
              <a:rPr lang="pl-PL" sz="1600" b="1" dirty="0" smtClean="0"/>
              <a:t>Szczecin,14 czerwca </a:t>
            </a:r>
            <a:r>
              <a:rPr lang="pl-PL" sz="1600" b="1" dirty="0"/>
              <a:t>2011 r.</a:t>
            </a:r>
            <a:endParaRPr lang="pl-PL" sz="1400" b="1" dirty="0"/>
          </a:p>
        </p:txBody>
      </p:sp>
      <p:sp>
        <p:nvSpPr>
          <p:cNvPr id="2051" name="pole tekstowe 2"/>
          <p:cNvSpPr txBox="1">
            <a:spLocks noChangeArrowheads="1"/>
          </p:cNvSpPr>
          <p:nvPr/>
        </p:nvSpPr>
        <p:spPr bwMode="auto">
          <a:xfrm>
            <a:off x="214313" y="5857875"/>
            <a:ext cx="87153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l-PL" sz="1400" dirty="0"/>
              <a:t>Spotkanie współfinansowane ze środków Unii Europejskiej – Europejskiego Funduszu Społecznego            w ramach Pomocy Technicznej Programu Operacyjnego Kapitał Ludzki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ymbol zastępczy zawartości 2"/>
          <p:cNvSpPr>
            <a:spLocks noGrp="1"/>
          </p:cNvSpPr>
          <p:nvPr>
            <p:ph idx="1"/>
          </p:nvPr>
        </p:nvSpPr>
        <p:spPr>
          <a:xfrm>
            <a:off x="428625" y="1143000"/>
            <a:ext cx="8229600" cy="5310336"/>
          </a:xfrm>
        </p:spPr>
        <p:txBody>
          <a:bodyPr/>
          <a:lstStyle/>
          <a:p>
            <a:pPr algn="just">
              <a:buFontTx/>
              <a:buNone/>
              <a:defRPr/>
            </a:pPr>
            <a:r>
              <a:rPr lang="pl-PL" b="1" dirty="0" smtClean="0">
                <a:latin typeface="+mj-lt"/>
                <a:cs typeface="Arial" charset="0"/>
              </a:rPr>
              <a:t>Szczegółowe </a:t>
            </a:r>
            <a:r>
              <a:rPr lang="pl-PL" b="1" dirty="0" smtClean="0">
                <a:solidFill>
                  <a:srgbClr val="FF0000"/>
                </a:solidFill>
                <a:latin typeface="+mj-lt"/>
                <a:cs typeface="Arial" charset="0"/>
              </a:rPr>
              <a:t>kryteria dostępu </a:t>
            </a:r>
            <a:r>
              <a:rPr lang="pl-PL" b="1" dirty="0" smtClean="0">
                <a:latin typeface="+mj-lt"/>
                <a:cs typeface="Arial" charset="0"/>
              </a:rPr>
              <a:t>(</a:t>
            </a:r>
            <a:r>
              <a:rPr lang="pl-PL" b="1" u="sng" dirty="0" smtClean="0">
                <a:latin typeface="+mj-lt"/>
                <a:cs typeface="Arial" charset="0"/>
              </a:rPr>
              <a:t>kryterium obligatoryjne</a:t>
            </a:r>
            <a:r>
              <a:rPr lang="pl-PL" b="1" dirty="0" smtClean="0">
                <a:latin typeface="+mj-lt"/>
                <a:cs typeface="Arial" charset="0"/>
              </a:rPr>
              <a:t>):</a:t>
            </a:r>
          </a:p>
          <a:p>
            <a:pPr algn="just">
              <a:buFont typeface="+mj-lt"/>
              <a:buAutoNum type="arabicPeriod"/>
              <a:defRPr/>
            </a:pPr>
            <a:r>
              <a:rPr lang="pl-PL" dirty="0" smtClean="0">
                <a:latin typeface="+mj-lt"/>
              </a:rPr>
              <a:t>Okres realizacji projektu nie przekracza 36 miesięcy.</a:t>
            </a:r>
          </a:p>
          <a:p>
            <a:pPr algn="just">
              <a:buNone/>
            </a:pPr>
            <a:r>
              <a:rPr lang="pl-PL" i="1" dirty="0" smtClean="0">
                <a:latin typeface="+mj-lt"/>
              </a:rPr>
              <a:t>	</a:t>
            </a:r>
            <a:r>
              <a:rPr lang="pl-PL" sz="1400" i="1" dirty="0" smtClean="0">
                <a:latin typeface="+mj-lt"/>
              </a:rPr>
              <a:t>Kryterium dotyczy typu projektu nr 2.</a:t>
            </a:r>
          </a:p>
          <a:p>
            <a:pPr algn="just">
              <a:buNone/>
            </a:pPr>
            <a:endParaRPr lang="pl-PL" dirty="0" smtClean="0">
              <a:latin typeface="+mj-lt"/>
            </a:endParaRPr>
          </a:p>
          <a:p>
            <a:pPr algn="just">
              <a:buNone/>
            </a:pPr>
            <a:r>
              <a:rPr lang="pl-PL" dirty="0" smtClean="0">
                <a:latin typeface="+mj-lt"/>
              </a:rPr>
              <a:t>2. 	Okres realizacji projektu nie przekracza 24 miesięcy.</a:t>
            </a:r>
          </a:p>
          <a:p>
            <a:pPr algn="just">
              <a:buNone/>
            </a:pPr>
            <a:r>
              <a:rPr lang="pl-PL" i="1" dirty="0" smtClean="0">
                <a:latin typeface="+mj-lt"/>
              </a:rPr>
              <a:t>	</a:t>
            </a:r>
            <a:r>
              <a:rPr lang="pl-PL" sz="1400" i="1" dirty="0" smtClean="0">
                <a:latin typeface="+mj-lt"/>
              </a:rPr>
              <a:t>Kryterium dotyczy typów projektów nr 1, 3, 4 i 5</a:t>
            </a:r>
          </a:p>
          <a:p>
            <a:pPr algn="just">
              <a:buNone/>
            </a:pPr>
            <a:endParaRPr lang="pl-PL" i="1" dirty="0" smtClean="0">
              <a:latin typeface="+mj-lt"/>
            </a:endParaRPr>
          </a:p>
          <a:p>
            <a:pPr algn="just">
              <a:buNone/>
            </a:pPr>
            <a:r>
              <a:rPr lang="pl-PL" i="1" dirty="0" smtClean="0">
                <a:latin typeface="+mj-lt"/>
              </a:rPr>
              <a:t>3. 	Minimalna wartość projektu wynosi 200 tysięcy zł.</a:t>
            </a:r>
          </a:p>
          <a:p>
            <a:pPr algn="just">
              <a:buNone/>
            </a:pPr>
            <a:r>
              <a:rPr lang="pl-PL" i="1" dirty="0" smtClean="0">
                <a:latin typeface="+mj-lt"/>
              </a:rPr>
              <a:t>	</a:t>
            </a:r>
            <a:r>
              <a:rPr lang="pl-PL" sz="1400" i="1" dirty="0" smtClean="0">
                <a:latin typeface="+mj-lt"/>
              </a:rPr>
              <a:t>Kryterium dotyczy typów projektów nr 1, 2, 3, 4 i 5</a:t>
            </a:r>
          </a:p>
          <a:p>
            <a:pPr>
              <a:buNone/>
            </a:pPr>
            <a:endParaRPr lang="pl-PL" dirty="0" smtClean="0">
              <a:latin typeface="+mj-lt"/>
            </a:endParaRPr>
          </a:p>
          <a:p>
            <a:pPr marL="355600" algn="just">
              <a:buNone/>
            </a:pPr>
            <a:r>
              <a:rPr lang="pl-PL" dirty="0" smtClean="0">
                <a:latin typeface="+mj-lt"/>
              </a:rPr>
              <a:t>4.	Projekt jest skierowany do grup docelowych z obszaru województwa      zachodniopomorskiego (osoby fizyczne, które uczą się, pracują lub zamieszkują </a:t>
            </a:r>
            <a:br>
              <a:rPr lang="pl-PL" dirty="0" smtClean="0">
                <a:latin typeface="+mj-lt"/>
              </a:rPr>
            </a:br>
            <a:r>
              <a:rPr lang="pl-PL" dirty="0" smtClean="0">
                <a:latin typeface="+mj-lt"/>
              </a:rPr>
              <a:t>na obszarze województwa zachodniopomorskiego w rozumieniu przepisów Kodeksu Cywilnego, w przypadku innych podmiotów posiadają one jednostkę organizacyjną na obszarze województwa zachodniopomorskiego).</a:t>
            </a:r>
          </a:p>
          <a:p>
            <a:pPr algn="just">
              <a:buNone/>
            </a:pPr>
            <a:r>
              <a:rPr lang="pl-PL" i="1" dirty="0" smtClean="0">
                <a:latin typeface="+mj-lt"/>
              </a:rPr>
              <a:t>	</a:t>
            </a:r>
          </a:p>
          <a:p>
            <a:pPr algn="just">
              <a:buNone/>
            </a:pPr>
            <a:r>
              <a:rPr lang="pl-PL" i="1" dirty="0" smtClean="0">
                <a:latin typeface="+mj-lt"/>
              </a:rPr>
              <a:t>	Kryterium dotyczy typów projektów nr 2, 3, 4 i 5.</a:t>
            </a:r>
          </a:p>
          <a:p>
            <a:pPr algn="just">
              <a:buNone/>
            </a:pPr>
            <a:endParaRPr lang="pl-PL" b="1" i="1" dirty="0" smtClean="0">
              <a:latin typeface="+mj-lt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pl-PL" dirty="0" smtClean="0"/>
              <a:t>5.	Działania podejmowane w ramach kampanii informacyjnych w zakresie formalnego</a:t>
            </a:r>
          </a:p>
          <a:p>
            <a:pPr algn="just">
              <a:buNone/>
            </a:pPr>
            <a:r>
              <a:rPr lang="pl-PL" dirty="0" smtClean="0"/>
              <a:t>	kształcenia ustawicznego w formach szkolnych, w tym w kontekście potrzeb regionalnego lub lokalnego rynku pracy mogą obejmować jedynie teren województwa</a:t>
            </a:r>
          </a:p>
          <a:p>
            <a:pPr algn="just">
              <a:buNone/>
            </a:pPr>
            <a:r>
              <a:rPr lang="pl-PL" dirty="0" smtClean="0"/>
              <a:t>	zachodniopomorskiego.</a:t>
            </a:r>
          </a:p>
          <a:p>
            <a:pPr algn="just">
              <a:buNone/>
            </a:pPr>
            <a:r>
              <a:rPr lang="pl-PL" i="1" dirty="0" smtClean="0"/>
              <a:t>	Kryterium dotyczy typu projektu nr 1.</a:t>
            </a:r>
          </a:p>
          <a:p>
            <a:pPr algn="just">
              <a:buNone/>
            </a:pPr>
            <a:endParaRPr lang="pl-PL" dirty="0" smtClean="0"/>
          </a:p>
          <a:p>
            <a:pPr algn="just">
              <a:buNone/>
            </a:pPr>
            <a:r>
              <a:rPr lang="pl-PL" dirty="0" smtClean="0"/>
              <a:t>6. 	Projektodawca w okresie realizacji projektu prowadzi biuro projektu (lub posiada siedzibę, filię, delegaturę, oddział czy inną prawnie dozwoloną formę organizacyjną działalności podmiotu) na terenie województwa zachodniopomorskiego z możliwością udostępnienia pełnej dokumentacji wdrażanego projektu oraz zapewniające uczestnikom projektu możliwość osobistego kontaktu z kadrą projektu.</a:t>
            </a:r>
          </a:p>
          <a:p>
            <a:pPr algn="just">
              <a:buNone/>
            </a:pPr>
            <a:r>
              <a:rPr lang="pl-PL" i="1" dirty="0" smtClean="0"/>
              <a:t>	Kryterium dotyczy typów projektu nr 1, 2, 3, 4 i 5.</a:t>
            </a:r>
            <a:endParaRPr lang="pl-PL" b="1" dirty="0" smtClean="0">
              <a:cs typeface="Arial" charset="0"/>
            </a:endParaRPr>
          </a:p>
          <a:p>
            <a:endParaRPr lang="pl-PL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052513"/>
            <a:ext cx="8229600" cy="5448300"/>
          </a:xfrm>
        </p:spPr>
        <p:txBody>
          <a:bodyPr/>
          <a:lstStyle/>
          <a:p>
            <a:pPr algn="just">
              <a:buFontTx/>
              <a:buNone/>
              <a:defRPr/>
            </a:pPr>
            <a:endParaRPr lang="pl-PL" b="1" dirty="0" smtClean="0">
              <a:latin typeface="+mj-lt"/>
              <a:cs typeface="Arial" charset="0"/>
            </a:endParaRPr>
          </a:p>
          <a:p>
            <a:pPr algn="just">
              <a:buFontTx/>
              <a:buNone/>
              <a:defRPr/>
            </a:pPr>
            <a:r>
              <a:rPr lang="pl-PL" b="1" dirty="0" smtClean="0">
                <a:latin typeface="+mj-lt"/>
                <a:cs typeface="Arial" charset="0"/>
              </a:rPr>
              <a:t>Szczegółowe </a:t>
            </a:r>
            <a:r>
              <a:rPr lang="pl-PL" b="1" dirty="0" smtClean="0">
                <a:solidFill>
                  <a:srgbClr val="FF0000"/>
                </a:solidFill>
                <a:latin typeface="+mj-lt"/>
                <a:cs typeface="Arial" charset="0"/>
              </a:rPr>
              <a:t>kryteria strategiczne </a:t>
            </a:r>
            <a:r>
              <a:rPr lang="pl-PL" b="1" dirty="0" smtClean="0">
                <a:latin typeface="+mj-lt"/>
                <a:cs typeface="Arial" charset="0"/>
              </a:rPr>
              <a:t>(premia punktowa - kryterium fakultatywne) :</a:t>
            </a:r>
          </a:p>
          <a:p>
            <a:pPr algn="just">
              <a:buFontTx/>
              <a:buNone/>
              <a:defRPr/>
            </a:pPr>
            <a:endParaRPr lang="pl-PL" dirty="0" smtClean="0">
              <a:latin typeface="+mj-lt"/>
              <a:cs typeface="Arial" pitchFamily="34" charset="0"/>
            </a:endParaRPr>
          </a:p>
          <a:p>
            <a:pPr algn="just">
              <a:buNone/>
            </a:pPr>
            <a:r>
              <a:rPr lang="pl-PL" dirty="0" smtClean="0">
                <a:latin typeface="Arial" pitchFamily="34" charset="0"/>
                <a:cs typeface="Arial" pitchFamily="34" charset="0"/>
              </a:rPr>
              <a:t>1. 	</a:t>
            </a:r>
            <a:r>
              <a:rPr lang="pl-PL" dirty="0" smtClean="0">
                <a:latin typeface="+mj-lt"/>
              </a:rPr>
              <a:t>Projekt zakłada doradztwo dla osób dorosłych w zakresie wyboru kierunku i formy kształcenia formalnego, z uwzględnieniem potrzeb regionalnego lub lokalnego rynku pracy i kwalifikacji zawodowych.</a:t>
            </a:r>
          </a:p>
          <a:p>
            <a:pPr algn="just">
              <a:buNone/>
            </a:pPr>
            <a:r>
              <a:rPr lang="pl-PL" i="1" dirty="0" smtClean="0">
                <a:latin typeface="+mj-lt"/>
              </a:rPr>
              <a:t>	</a:t>
            </a:r>
            <a:r>
              <a:rPr lang="pl-PL" sz="1400" i="1" dirty="0" smtClean="0">
                <a:latin typeface="+mj-lt"/>
              </a:rPr>
              <a:t>Kryterium dotyczy typów projektu nr 2, 3 i 4.</a:t>
            </a:r>
          </a:p>
          <a:p>
            <a:pPr algn="just">
              <a:buNone/>
            </a:pPr>
            <a:r>
              <a:rPr lang="pl-PL" sz="1400" i="1" dirty="0" smtClean="0">
                <a:latin typeface="+mj-lt"/>
              </a:rPr>
              <a:t>	Waga punktowa: 10</a:t>
            </a:r>
          </a:p>
          <a:p>
            <a:pPr algn="just">
              <a:buNone/>
            </a:pPr>
            <a:endParaRPr lang="pl-PL" dirty="0" smtClean="0">
              <a:latin typeface="+mj-lt"/>
            </a:endParaRPr>
          </a:p>
          <a:p>
            <a:pPr algn="just">
              <a:buNone/>
            </a:pPr>
            <a:r>
              <a:rPr lang="pl-PL" dirty="0" smtClean="0">
                <a:latin typeface="+mj-lt"/>
              </a:rPr>
              <a:t>2.	Rezultatem działań projektu jest uzyskanie uprawnień zawodowych lub kwalifikacji,</a:t>
            </a:r>
          </a:p>
          <a:p>
            <a:pPr marL="354013" indent="-354013" algn="just">
              <a:buNone/>
            </a:pPr>
            <a:r>
              <a:rPr lang="pl-PL" dirty="0" smtClean="0">
                <a:latin typeface="+mj-lt"/>
              </a:rPr>
              <a:t>      potwierdzonych formalnym dokumentem (świadectwo maturalne, dokument            potwierdzający uzyskanie prawa wykonywania zawodu).</a:t>
            </a:r>
          </a:p>
          <a:p>
            <a:pPr algn="just">
              <a:buNone/>
            </a:pPr>
            <a:r>
              <a:rPr lang="pl-PL" i="1" dirty="0" smtClean="0">
                <a:latin typeface="+mj-lt"/>
              </a:rPr>
              <a:t>	</a:t>
            </a:r>
            <a:r>
              <a:rPr lang="pl-PL" sz="1400" i="1" dirty="0" smtClean="0">
                <a:latin typeface="+mj-lt"/>
              </a:rPr>
              <a:t>Kryterium dotyczy typów projektu nr 2, 3 i 4.</a:t>
            </a:r>
          </a:p>
          <a:p>
            <a:pPr algn="just">
              <a:buNone/>
            </a:pPr>
            <a:r>
              <a:rPr lang="pl-PL" sz="1400" i="1" dirty="0" smtClean="0">
                <a:latin typeface="+mj-lt"/>
              </a:rPr>
              <a:t>	Waga punktowa: 10</a:t>
            </a:r>
          </a:p>
          <a:p>
            <a:pPr algn="just">
              <a:buFontTx/>
              <a:buNone/>
              <a:defRPr/>
            </a:pPr>
            <a:endParaRPr lang="pl-PL" sz="1400" dirty="0" smtClean="0"/>
          </a:p>
          <a:p>
            <a:pPr algn="just">
              <a:buFontTx/>
              <a:buNone/>
              <a:defRPr/>
            </a:pPr>
            <a:endParaRPr lang="pl-PL" sz="1400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Tx/>
              <a:buNone/>
              <a:defRPr/>
            </a:pPr>
            <a:endParaRPr lang="pl-PL" sz="14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FontTx/>
              <a:buNone/>
              <a:defRPr/>
            </a:pPr>
            <a:endParaRPr lang="pl-PL" sz="1400" dirty="0" smtClean="0">
              <a:latin typeface="+mj-lt"/>
              <a:cs typeface="Arial" pitchFamily="34" charset="0"/>
            </a:endParaRPr>
          </a:p>
          <a:p>
            <a:pPr algn="just">
              <a:buFontTx/>
              <a:buNone/>
              <a:defRPr/>
            </a:pPr>
            <a:endParaRPr lang="pl-PL" sz="1400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Tx/>
              <a:buNone/>
              <a:defRPr/>
            </a:pPr>
            <a:endParaRPr lang="pl-PL" sz="1400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Tx/>
              <a:buNone/>
              <a:defRPr/>
            </a:pPr>
            <a:r>
              <a:rPr lang="pl-PL" sz="1400" i="1" dirty="0" smtClean="0">
                <a:latin typeface="Arial" pitchFamily="34" charset="0"/>
                <a:cs typeface="Arial" pitchFamily="34" charset="0"/>
              </a:rPr>
              <a:t>	</a:t>
            </a:r>
            <a:endParaRPr lang="pl-PL" sz="1400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Tx/>
              <a:buNone/>
              <a:defRPr/>
            </a:pPr>
            <a:r>
              <a:rPr lang="pl-PL" sz="1400" dirty="0" smtClean="0">
                <a:latin typeface="Arial" pitchFamily="34" charset="0"/>
                <a:cs typeface="Arial" pitchFamily="34" charset="0"/>
              </a:rPr>
              <a:t>	</a:t>
            </a:r>
            <a:endParaRPr lang="pl-PL" sz="1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pl-PL" dirty="0" smtClean="0"/>
              <a:t>3. 	</a:t>
            </a:r>
            <a:r>
              <a:rPr lang="pl-PL" dirty="0" smtClean="0">
                <a:latin typeface="+mj-lt"/>
              </a:rPr>
              <a:t>Projekt jest komplementarny z inwestycjami zrealizowanymi/ realizowanymi, bądź planowanymi do realizacji finansowanymi ze źródeł innych niż EFS. Jako planowane należy traktować inwestycje, w przypadku których na dzień składania wniosku </a:t>
            </a:r>
            <a:br>
              <a:rPr lang="pl-PL" dirty="0" smtClean="0">
                <a:latin typeface="+mj-lt"/>
              </a:rPr>
            </a:br>
            <a:r>
              <a:rPr lang="pl-PL" dirty="0" smtClean="0">
                <a:latin typeface="+mj-lt"/>
              </a:rPr>
              <a:t>o dofinansowanie Beneficjent dysponuje oficjalnym stanowiskiem instytucji przyznającej dofinansowanie, o którym mowa w kryterium o zakwalifikowaniu inwestycji do otrzymania dofinansowania.</a:t>
            </a:r>
          </a:p>
          <a:p>
            <a:pPr algn="just">
              <a:buNone/>
            </a:pPr>
            <a:r>
              <a:rPr lang="pl-PL" i="1" dirty="0" smtClean="0">
                <a:latin typeface="+mj-lt"/>
              </a:rPr>
              <a:t>Kryterium dotyczy typów projektu nr 1, 2, 3, 4 i 5.</a:t>
            </a:r>
          </a:p>
          <a:p>
            <a:pPr algn="just">
              <a:buNone/>
            </a:pPr>
            <a:r>
              <a:rPr lang="pl-PL" i="1" dirty="0" smtClean="0">
                <a:latin typeface="+mj-lt"/>
              </a:rPr>
              <a:t>Waga punktowa: 10</a:t>
            </a:r>
          </a:p>
          <a:p>
            <a:pPr algn="just">
              <a:buNone/>
            </a:pPr>
            <a:endParaRPr lang="pl-PL" dirty="0" smtClean="0">
              <a:latin typeface="+mj-lt"/>
            </a:endParaRPr>
          </a:p>
          <a:p>
            <a:pPr algn="just">
              <a:buNone/>
            </a:pPr>
            <a:r>
              <a:rPr lang="pl-PL" dirty="0" smtClean="0">
                <a:latin typeface="+mj-lt"/>
              </a:rPr>
              <a:t>4.Projekt zakłada objecie wsparciem i uwzględnia potrzeby osób niepełnosprawnych.</a:t>
            </a:r>
          </a:p>
          <a:p>
            <a:pPr algn="just">
              <a:buNone/>
            </a:pPr>
            <a:endParaRPr lang="pl-PL" i="1" dirty="0" smtClean="0">
              <a:latin typeface="+mj-lt"/>
            </a:endParaRPr>
          </a:p>
          <a:p>
            <a:pPr algn="just">
              <a:buNone/>
            </a:pPr>
            <a:r>
              <a:rPr lang="pl-PL" i="1" dirty="0" smtClean="0">
                <a:latin typeface="+mj-lt"/>
              </a:rPr>
              <a:t>Kryterium dotyczy typów projektu nr 2, 3, 4 i 5.</a:t>
            </a:r>
          </a:p>
          <a:p>
            <a:pPr algn="just">
              <a:buNone/>
            </a:pPr>
            <a:r>
              <a:rPr lang="pl-PL" i="1" dirty="0" smtClean="0">
                <a:latin typeface="+mj-lt"/>
              </a:rPr>
              <a:t>Waga punktowa: 10</a:t>
            </a:r>
            <a:endParaRPr lang="pl-PL" dirty="0" smtClean="0">
              <a:latin typeface="+mj-lt"/>
            </a:endParaRPr>
          </a:p>
          <a:p>
            <a:pPr algn="just">
              <a:buFontTx/>
              <a:buNone/>
              <a:defRPr/>
            </a:pPr>
            <a:r>
              <a:rPr lang="pl-PL" dirty="0" smtClean="0">
                <a:latin typeface="+mj-lt"/>
              </a:rPr>
              <a:t>	</a:t>
            </a:r>
          </a:p>
          <a:p>
            <a:endParaRPr lang="pl-PL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pole tekstowe 1"/>
          <p:cNvSpPr txBox="1">
            <a:spLocks noChangeArrowheads="1"/>
          </p:cNvSpPr>
          <p:nvPr/>
        </p:nvSpPr>
        <p:spPr bwMode="auto">
          <a:xfrm>
            <a:off x="539750" y="1700213"/>
            <a:ext cx="7920038" cy="275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l-PL" sz="2000" b="1" u="sng" dirty="0">
                <a:solidFill>
                  <a:srgbClr val="FF0000"/>
                </a:solidFill>
              </a:rPr>
              <a:t>O czym należy pamiętać:</a:t>
            </a:r>
          </a:p>
          <a:p>
            <a:pPr>
              <a:lnSpc>
                <a:spcPct val="150000"/>
              </a:lnSpc>
            </a:pPr>
            <a:endParaRPr lang="pl-PL" dirty="0"/>
          </a:p>
          <a:p>
            <a:pPr>
              <a:lnSpc>
                <a:spcPct val="150000"/>
              </a:lnSpc>
              <a:buFont typeface="Arial" charset="0"/>
              <a:buChar char="•"/>
            </a:pPr>
            <a:r>
              <a:rPr lang="pl-PL" dirty="0"/>
              <a:t> GWA 6.4;</a:t>
            </a:r>
          </a:p>
          <a:p>
            <a:pPr>
              <a:lnSpc>
                <a:spcPct val="150000"/>
              </a:lnSpc>
              <a:buFont typeface="Arial" charset="0"/>
              <a:buChar char="•"/>
            </a:pPr>
            <a:r>
              <a:rPr lang="pl-PL" dirty="0"/>
              <a:t> Dokumentacja konkursowa;</a:t>
            </a:r>
          </a:p>
          <a:p>
            <a:pPr>
              <a:lnSpc>
                <a:spcPct val="150000"/>
              </a:lnSpc>
              <a:buFont typeface="Arial" charset="0"/>
              <a:buChar char="•"/>
            </a:pPr>
            <a:r>
              <a:rPr lang="pl-PL" dirty="0"/>
              <a:t> Ważne dokumenty;</a:t>
            </a:r>
          </a:p>
          <a:p>
            <a:pPr>
              <a:lnSpc>
                <a:spcPct val="150000"/>
              </a:lnSpc>
            </a:pPr>
            <a:endParaRPr lang="pl-PL" dirty="0"/>
          </a:p>
          <a:p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pole tekstowe 1"/>
          <p:cNvSpPr txBox="1">
            <a:spLocks noChangeArrowheads="1"/>
          </p:cNvSpPr>
          <p:nvPr/>
        </p:nvSpPr>
        <p:spPr bwMode="auto">
          <a:xfrm>
            <a:off x="1258888" y="2205038"/>
            <a:ext cx="6265862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pl-PL" sz="2800" b="1" dirty="0"/>
          </a:p>
          <a:p>
            <a:pPr algn="ctr"/>
            <a:endParaRPr lang="pl-PL" sz="2800" b="1" dirty="0"/>
          </a:p>
          <a:p>
            <a:pPr algn="ctr"/>
            <a:r>
              <a:rPr lang="pl-PL" sz="2800" b="1" dirty="0"/>
              <a:t>Generator Wniosków Aplikacyjnych - wersja 6.4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4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1125538"/>
            <a:ext cx="8964613" cy="631825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pl-PL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Punkt 3.1 Uzasadnienie potrzeby realizacji i cele projektu</a:t>
            </a:r>
          </a:p>
        </p:txBody>
      </p:sp>
      <p:pic>
        <p:nvPicPr>
          <p:cNvPr id="17411" name="Picture 10"/>
          <p:cNvPicPr>
            <a:picLocks noChangeAspect="1" noChangeArrowheads="1"/>
          </p:cNvPicPr>
          <p:nvPr/>
        </p:nvPicPr>
        <p:blipFill>
          <a:blip r:embed="rId3" cstate="print"/>
          <a:srcRect l="4724" t="12918" r="8563" b="11810"/>
          <a:stretch>
            <a:fillRect/>
          </a:stretch>
        </p:blipFill>
        <p:spPr bwMode="auto">
          <a:xfrm>
            <a:off x="323850" y="1773238"/>
            <a:ext cx="8497888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3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125538"/>
            <a:ext cx="8229600" cy="863600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pl-PL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Punkt 3.2 </a:t>
            </a:r>
            <a:r>
              <a:rPr lang="pl-PL" sz="32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Grupy docelowe</a:t>
            </a:r>
          </a:p>
        </p:txBody>
      </p:sp>
      <p:pic>
        <p:nvPicPr>
          <p:cNvPr id="18435" name="Picture 12"/>
          <p:cNvPicPr>
            <a:picLocks noChangeAspect="1" noChangeArrowheads="1"/>
          </p:cNvPicPr>
          <p:nvPr/>
        </p:nvPicPr>
        <p:blipFill>
          <a:blip r:embed="rId3" cstate="print"/>
          <a:srcRect l="4134" t="34695" r="5315" b="40970"/>
          <a:stretch>
            <a:fillRect/>
          </a:stretch>
        </p:blipFill>
        <p:spPr bwMode="auto">
          <a:xfrm>
            <a:off x="395288" y="2133600"/>
            <a:ext cx="8280400" cy="367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5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196975"/>
            <a:ext cx="8229600" cy="633413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pl-PL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Punkt 3.3 </a:t>
            </a:r>
            <a:r>
              <a:rPr lang="pl-PL" sz="32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Zadania</a:t>
            </a:r>
            <a:r>
              <a:rPr lang="pl-PL" sz="3000" b="1" dirty="0">
                <a:solidFill>
                  <a:srgbClr val="FF0000"/>
                </a:solidFill>
              </a:rPr>
              <a:t> </a:t>
            </a:r>
          </a:p>
        </p:txBody>
      </p:sp>
      <p:pic>
        <p:nvPicPr>
          <p:cNvPr id="19459" name="Picture 7"/>
          <p:cNvPicPr>
            <a:picLocks noChangeAspect="1" noChangeArrowheads="1"/>
          </p:cNvPicPr>
          <p:nvPr/>
        </p:nvPicPr>
        <p:blipFill>
          <a:blip r:embed="rId3" cstate="print"/>
          <a:srcRect l="2658" t="28421" r="3839" b="33957"/>
          <a:stretch>
            <a:fillRect/>
          </a:stretch>
        </p:blipFill>
        <p:spPr bwMode="auto">
          <a:xfrm>
            <a:off x="250825" y="2133600"/>
            <a:ext cx="8569325" cy="367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6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125538"/>
            <a:ext cx="8229600" cy="503237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pl-PL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Punkt 3.4 Ryzyko nieosiągnięcia założeń projektu</a:t>
            </a:r>
          </a:p>
        </p:txBody>
      </p:sp>
      <p:pic>
        <p:nvPicPr>
          <p:cNvPr id="20483" name="Picture 5"/>
          <p:cNvPicPr>
            <a:picLocks noChangeAspect="1" noChangeArrowheads="1"/>
          </p:cNvPicPr>
          <p:nvPr/>
        </p:nvPicPr>
        <p:blipFill>
          <a:blip r:embed="rId3" cstate="print"/>
          <a:srcRect l="2362" t="30635" r="3543" b="9966"/>
          <a:stretch>
            <a:fillRect/>
          </a:stretch>
        </p:blipFill>
        <p:spPr bwMode="auto">
          <a:xfrm>
            <a:off x="395288" y="1700213"/>
            <a:ext cx="8208962" cy="482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ytuł 1"/>
          <p:cNvSpPr>
            <a:spLocks noGrp="1"/>
          </p:cNvSpPr>
          <p:nvPr>
            <p:ph type="title"/>
          </p:nvPr>
        </p:nvSpPr>
        <p:spPr bwMode="auto">
          <a:xfrm>
            <a:off x="428625" y="1928813"/>
            <a:ext cx="8229600" cy="357187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pl-PL" sz="3600" dirty="0" smtClean="0"/>
              <a:t/>
            </a:r>
            <a:br>
              <a:rPr lang="pl-PL" sz="3600" dirty="0" smtClean="0"/>
            </a:br>
            <a:r>
              <a:rPr lang="pl-PL" sz="3200" dirty="0" smtClean="0"/>
              <a:t>Stan wdrażania </a:t>
            </a:r>
            <a:br>
              <a:rPr lang="pl-PL" sz="3200" dirty="0" smtClean="0"/>
            </a:br>
            <a:r>
              <a:rPr lang="pl-PL" sz="3200" dirty="0" smtClean="0"/>
              <a:t>Programu Operacyjnego Kapitał Ludzki</a:t>
            </a:r>
            <a:br>
              <a:rPr lang="pl-PL" sz="3200" dirty="0" smtClean="0"/>
            </a:br>
            <a:r>
              <a:rPr lang="pl-PL" sz="3200" dirty="0" smtClean="0"/>
              <a:t>w województwie zachodniopomorskim</a:t>
            </a:r>
            <a:r>
              <a:rPr lang="pl-PL" sz="2400" i="1" dirty="0" smtClean="0"/>
              <a:t/>
            </a:r>
            <a:br>
              <a:rPr lang="pl-PL" sz="2400" i="1" dirty="0" smtClean="0"/>
            </a:br>
            <a:r>
              <a:rPr lang="pl-PL" sz="2400" i="1" dirty="0" smtClean="0"/>
              <a:t/>
            </a:r>
            <a:br>
              <a:rPr lang="pl-PL" sz="2400" i="1" dirty="0" smtClean="0"/>
            </a:br>
            <a:r>
              <a:rPr lang="pl-PL" sz="2400" i="1" dirty="0" smtClean="0"/>
              <a:t/>
            </a:r>
            <a:br>
              <a:rPr lang="pl-PL" sz="2400" i="1" dirty="0" smtClean="0"/>
            </a:br>
            <a:r>
              <a:rPr lang="pl-PL" sz="2400" i="1" dirty="0" smtClean="0"/>
              <a:t/>
            </a:r>
            <a:br>
              <a:rPr lang="pl-PL" sz="2400" i="1" dirty="0" smtClean="0"/>
            </a:br>
            <a:r>
              <a:rPr lang="pl-PL" sz="1800" i="1" dirty="0" smtClean="0"/>
              <a:t>Stan na dzień 30.04.2011 r.</a:t>
            </a:r>
            <a:r>
              <a:rPr lang="pl-PL" sz="2400" i="1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0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196975"/>
            <a:ext cx="8229600" cy="633413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pl-PL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Punkt 3.5 Oddziaływanie projektu</a:t>
            </a:r>
          </a:p>
        </p:txBody>
      </p:sp>
      <p:sp>
        <p:nvSpPr>
          <p:cNvPr id="21507" name="Text Box 13"/>
          <p:cNvSpPr txBox="1">
            <a:spLocks noChangeArrowheads="1"/>
          </p:cNvSpPr>
          <p:nvPr/>
        </p:nvSpPr>
        <p:spPr bwMode="auto">
          <a:xfrm>
            <a:off x="1258888" y="1268413"/>
            <a:ext cx="6769100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pl-PL" dirty="0"/>
          </a:p>
        </p:txBody>
      </p:sp>
      <p:pic>
        <p:nvPicPr>
          <p:cNvPr id="21508" name="Picture 23"/>
          <p:cNvPicPr>
            <a:picLocks noChangeAspect="1" noChangeArrowheads="1"/>
          </p:cNvPicPr>
          <p:nvPr/>
        </p:nvPicPr>
        <p:blipFill>
          <a:blip r:embed="rId3" cstate="print"/>
          <a:srcRect l="2362" t="28421" r="3543" b="46136"/>
          <a:stretch>
            <a:fillRect/>
          </a:stretch>
        </p:blipFill>
        <p:spPr bwMode="auto">
          <a:xfrm>
            <a:off x="395288" y="1989138"/>
            <a:ext cx="8280400" cy="410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1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125538"/>
            <a:ext cx="8229600" cy="574675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pl-PL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Punkty 3.6 i 3.7</a:t>
            </a:r>
          </a:p>
        </p:txBody>
      </p:sp>
      <p:pic>
        <p:nvPicPr>
          <p:cNvPr id="22531" name="Picture 4"/>
          <p:cNvPicPr>
            <a:picLocks noChangeAspect="1" noChangeArrowheads="1"/>
          </p:cNvPicPr>
          <p:nvPr/>
        </p:nvPicPr>
        <p:blipFill>
          <a:blip r:embed="rId3" cstate="print"/>
          <a:srcRect l="5315" t="19193" r="7382" b="10704"/>
          <a:stretch>
            <a:fillRect/>
          </a:stretch>
        </p:blipFill>
        <p:spPr bwMode="auto">
          <a:xfrm>
            <a:off x="395288" y="1773238"/>
            <a:ext cx="8280400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1"/>
          <p:cNvSpPr txBox="1">
            <a:spLocks noChangeArrowheads="1"/>
          </p:cNvSpPr>
          <p:nvPr/>
        </p:nvSpPr>
        <p:spPr bwMode="auto">
          <a:xfrm>
            <a:off x="1285875" y="5857875"/>
            <a:ext cx="6697663" cy="642938"/>
          </a:xfrm>
          <a:prstGeom prst="rect">
            <a:avLst/>
          </a:prstGeom>
          <a:noFill/>
          <a:ln w="9360">
            <a:solidFill>
              <a:srgbClr val="C3CBEB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/>
          <a:p>
            <a:pPr marL="169863" indent="-169863" algn="ctr">
              <a:buClr>
                <a:srgbClr val="333399"/>
              </a:buClr>
              <a:buFont typeface="Arial" charset="0"/>
              <a:buNone/>
              <a:tabLst>
                <a:tab pos="169863" algn="l"/>
                <a:tab pos="895350" algn="l"/>
                <a:tab pos="1809750" algn="l"/>
                <a:tab pos="2724150" algn="l"/>
                <a:tab pos="3638550" algn="l"/>
                <a:tab pos="4552950" algn="l"/>
                <a:tab pos="5467350" algn="l"/>
                <a:tab pos="6381750" algn="l"/>
                <a:tab pos="7296150" algn="l"/>
                <a:tab pos="8210550" algn="l"/>
                <a:tab pos="9124950" algn="l"/>
                <a:tab pos="10039350" algn="l"/>
                <a:tab pos="10317163" algn="l"/>
                <a:tab pos="10766425" algn="l"/>
                <a:tab pos="10769600" algn="l"/>
                <a:tab pos="10772775" algn="l"/>
                <a:tab pos="10775950" algn="l"/>
                <a:tab pos="10779125" algn="l"/>
              </a:tabLst>
            </a:pPr>
            <a:r>
              <a:rPr lang="en-GB" sz="1600" b="1" dirty="0"/>
              <a:t>Punkt</a:t>
            </a:r>
            <a:r>
              <a:rPr lang="pl-PL" sz="1600" b="1" dirty="0"/>
              <a:t> </a:t>
            </a:r>
            <a:r>
              <a:rPr lang="en-GB" sz="1600" b="1" dirty="0"/>
              <a:t> Konsultacyjny EFS</a:t>
            </a:r>
            <a:r>
              <a:rPr lang="en-GB" sz="1600" dirty="0"/>
              <a:t> działa w godzinach: </a:t>
            </a:r>
            <a:br>
              <a:rPr lang="en-GB" sz="1600" dirty="0"/>
            </a:br>
            <a:r>
              <a:rPr lang="en-GB" sz="1600" dirty="0"/>
              <a:t>9.00 – 15.00 od poniedziałku do piątku</a:t>
            </a:r>
            <a:r>
              <a:rPr lang="en-GB" sz="1400" dirty="0"/>
              <a:t>	</a:t>
            </a:r>
          </a:p>
        </p:txBody>
      </p:sp>
      <p:sp>
        <p:nvSpPr>
          <p:cNvPr id="23555" name="Text Box 2"/>
          <p:cNvSpPr txBox="1">
            <a:spLocks noChangeArrowheads="1"/>
          </p:cNvSpPr>
          <p:nvPr/>
        </p:nvSpPr>
        <p:spPr bwMode="auto">
          <a:xfrm>
            <a:off x="1079500" y="1071563"/>
            <a:ext cx="7021513" cy="4643437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lIns="90000" tIns="46800" rIns="90000" bIns="46800" anchor="ctr"/>
          <a:lstStyle/>
          <a:p>
            <a:pPr marL="333375" indent="-333375" algn="ctr">
              <a:buClr>
                <a:srgbClr val="333399"/>
              </a:buClr>
              <a:buFont typeface="Arial" charset="0"/>
              <a:buNone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endParaRPr lang="pl-PL" b="1" u="sng" dirty="0"/>
          </a:p>
          <a:p>
            <a:pPr marL="333375" indent="-333375" algn="ctr">
              <a:buClr>
                <a:srgbClr val="333399"/>
              </a:buClr>
              <a:buFont typeface="Arial" charset="0"/>
              <a:buNone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endParaRPr lang="pl-PL" b="1" u="sng" dirty="0"/>
          </a:p>
          <a:p>
            <a:pPr marL="333375" indent="-333375" algn="ctr">
              <a:buClr>
                <a:srgbClr val="333399"/>
              </a:buClr>
              <a:buFont typeface="Arial" charset="0"/>
              <a:buNone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endParaRPr lang="pl-PL" b="1" u="sng" dirty="0"/>
          </a:p>
          <a:p>
            <a:pPr marL="333375" indent="-333375" algn="ctr">
              <a:buClr>
                <a:srgbClr val="333399"/>
              </a:buClr>
              <a:buFont typeface="Arial" charset="0"/>
              <a:buNone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endParaRPr lang="pl-PL" b="1" u="sng" dirty="0"/>
          </a:p>
          <a:p>
            <a:pPr marL="333375" indent="-333375" algn="ctr">
              <a:buClr>
                <a:srgbClr val="333399"/>
              </a:buClr>
              <a:buFont typeface="Arial" charset="0"/>
              <a:buNone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endParaRPr lang="pl-PL" b="1" u="sng" dirty="0"/>
          </a:p>
          <a:p>
            <a:pPr marL="333375" indent="-333375" algn="ctr">
              <a:buClr>
                <a:srgbClr val="333399"/>
              </a:buClr>
              <a:buFont typeface="Arial" charset="0"/>
              <a:buNone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r>
              <a:rPr lang="en-GB" b="1" u="sng" dirty="0" err="1"/>
              <a:t>Dodatkowych</a:t>
            </a:r>
            <a:r>
              <a:rPr lang="en-GB" b="1" u="sng" dirty="0"/>
              <a:t> </a:t>
            </a:r>
            <a:r>
              <a:rPr lang="en-GB" b="1" u="sng" dirty="0" err="1"/>
              <a:t>informacji</a:t>
            </a:r>
            <a:r>
              <a:rPr lang="en-GB" b="1" u="sng" dirty="0"/>
              <a:t> </a:t>
            </a:r>
            <a:r>
              <a:rPr lang="en-GB" b="1" u="sng" dirty="0" err="1"/>
              <a:t>udziela</a:t>
            </a:r>
            <a:r>
              <a:rPr lang="pl-PL" b="1" u="sng" dirty="0"/>
              <a:t>ją</a:t>
            </a:r>
            <a:r>
              <a:rPr lang="en-GB" b="1" u="sng" dirty="0"/>
              <a:t>:</a:t>
            </a:r>
          </a:p>
          <a:p>
            <a:pPr marL="333375" indent="-333375" algn="ctr">
              <a:buClr>
                <a:srgbClr val="333399"/>
              </a:buClr>
              <a:buFont typeface="Arial" charset="0"/>
              <a:buNone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r>
              <a:rPr lang="en-GB" dirty="0"/>
              <a:t> </a:t>
            </a:r>
          </a:p>
          <a:p>
            <a:pPr marL="333375" indent="-333375" algn="ctr">
              <a:buClr>
                <a:srgbClr val="333399"/>
              </a:buClr>
              <a:buFont typeface="Arial" charset="0"/>
              <a:buNone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r>
              <a:rPr lang="en-GB" b="1" dirty="0">
                <a:solidFill>
                  <a:srgbClr val="FF0000"/>
                </a:solidFill>
              </a:rPr>
              <a:t>Punkt Konsultacyjny EFS</a:t>
            </a:r>
            <a:endParaRPr lang="en-GB" dirty="0"/>
          </a:p>
          <a:p>
            <a:pPr marL="333375" indent="-333375" algn="ctr">
              <a:buClr>
                <a:srgbClr val="333399"/>
              </a:buClr>
              <a:buFont typeface="Arial" charset="0"/>
              <a:buNone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r>
              <a:rPr lang="en-GB" sz="1600" dirty="0"/>
              <a:t>Wojewódzki Urz</a:t>
            </a:r>
            <a:r>
              <a:rPr lang="pl-PL" sz="1600" dirty="0"/>
              <a:t>ą</a:t>
            </a:r>
            <a:r>
              <a:rPr lang="en-GB" sz="1600" dirty="0"/>
              <a:t>d Pracy w Szczecinie</a:t>
            </a:r>
            <a:br>
              <a:rPr lang="en-GB" sz="1600" dirty="0"/>
            </a:br>
            <a:r>
              <a:rPr lang="en-GB" sz="1600" dirty="0"/>
              <a:t>ul. </a:t>
            </a:r>
            <a:r>
              <a:rPr lang="pl-PL" sz="1600" dirty="0"/>
              <a:t>A. </a:t>
            </a:r>
            <a:r>
              <a:rPr lang="en-GB" sz="1600" dirty="0"/>
              <a:t>Mickiewicza 41</a:t>
            </a:r>
            <a:endParaRPr lang="pl-PL" sz="1600" dirty="0"/>
          </a:p>
          <a:p>
            <a:pPr marL="333375" indent="-333375" algn="ctr">
              <a:buClr>
                <a:srgbClr val="333399"/>
              </a:buClr>
              <a:buFont typeface="Arial" charset="0"/>
              <a:buNone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r>
              <a:rPr lang="en-GB" sz="1600" dirty="0"/>
              <a:t>tel. 91 42 56 163/164</a:t>
            </a:r>
          </a:p>
          <a:p>
            <a:pPr marL="333375" indent="-333375" algn="ctr">
              <a:buClr>
                <a:srgbClr val="333399"/>
              </a:buClr>
              <a:buFont typeface="Arial" charset="0"/>
              <a:buNone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r>
              <a:rPr lang="en-GB" sz="1600" dirty="0"/>
              <a:t> e-mail: </a:t>
            </a:r>
            <a:r>
              <a:rPr lang="en-GB" sz="1600" b="1" i="1" dirty="0">
                <a:hlinkClick r:id="rId3"/>
              </a:rPr>
              <a:t>pokl@wup.pl</a:t>
            </a:r>
            <a:endParaRPr lang="pl-PL" sz="1600" b="1" i="1" dirty="0">
              <a:hlinkClick r:id="rId3"/>
            </a:endParaRPr>
          </a:p>
          <a:p>
            <a:pPr marL="333375" indent="-333375" algn="ctr">
              <a:buClr>
                <a:srgbClr val="333399"/>
              </a:buClr>
              <a:buFont typeface="Arial" charset="0"/>
              <a:buNone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endParaRPr lang="pl-PL" sz="300" dirty="0">
              <a:solidFill>
                <a:srgbClr val="301800"/>
              </a:solidFill>
              <a:hlinkClick r:id="rId3"/>
            </a:endParaRPr>
          </a:p>
          <a:p>
            <a:pPr marL="333375" indent="-333375" algn="ctr">
              <a:buClr>
                <a:srgbClr val="333399"/>
              </a:buClr>
              <a:buFont typeface="Arial" charset="0"/>
              <a:buNone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r>
              <a:rPr lang="pl-PL" sz="1400" b="1" dirty="0">
                <a:solidFill>
                  <a:srgbClr val="301800"/>
                </a:solidFill>
                <a:hlinkClick r:id="rId3"/>
              </a:rPr>
              <a:t>www.pokl.wup.pl</a:t>
            </a:r>
            <a:endParaRPr lang="en-GB" sz="1400" b="1" dirty="0">
              <a:solidFill>
                <a:srgbClr val="301800"/>
              </a:solidFill>
              <a:hlinkClick r:id="rId3"/>
            </a:endParaRPr>
          </a:p>
          <a:p>
            <a:pPr marL="333375" indent="-333375" algn="ctr">
              <a:buClr>
                <a:srgbClr val="333399"/>
              </a:buClr>
              <a:buFont typeface="Arial" charset="0"/>
              <a:buNone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endParaRPr lang="pl-PL" dirty="0"/>
          </a:p>
          <a:p>
            <a:pPr marL="333375" indent="-333375" algn="ctr">
              <a:buClr>
                <a:srgbClr val="333399"/>
              </a:buClr>
              <a:buFont typeface="Arial" charset="0"/>
              <a:buNone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r>
              <a:rPr lang="pl-PL" dirty="0"/>
              <a:t>o</a:t>
            </a:r>
            <a:r>
              <a:rPr lang="en-GB" dirty="0"/>
              <a:t>raz </a:t>
            </a:r>
            <a:endParaRPr lang="pl-PL" dirty="0"/>
          </a:p>
          <a:p>
            <a:pPr marL="333375" indent="-333375" algn="ctr">
              <a:buClr>
                <a:srgbClr val="333399"/>
              </a:buClr>
              <a:buFont typeface="Arial" charset="0"/>
              <a:buNone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r>
              <a:rPr lang="en-GB" b="1" dirty="0">
                <a:solidFill>
                  <a:srgbClr val="FF0000"/>
                </a:solidFill>
              </a:rPr>
              <a:t>Punkt Konsultacyjny EFS </a:t>
            </a:r>
            <a:r>
              <a:rPr lang="en-GB" dirty="0">
                <a:solidFill>
                  <a:srgbClr val="FF0000"/>
                </a:solidFill>
              </a:rPr>
              <a:t> </a:t>
            </a:r>
          </a:p>
          <a:p>
            <a:pPr marL="333375" indent="-333375" algn="ctr">
              <a:buClr>
                <a:srgbClr val="333399"/>
              </a:buClr>
              <a:buFont typeface="Arial" charset="0"/>
              <a:buNone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r>
              <a:rPr lang="pl-PL" sz="1600" dirty="0"/>
              <a:t>Wojewódzki Urząd Pracy - f</a:t>
            </a:r>
            <a:r>
              <a:rPr lang="en-GB" sz="1600" dirty="0"/>
              <a:t>ili</a:t>
            </a:r>
            <a:r>
              <a:rPr lang="pl-PL" sz="1600" dirty="0"/>
              <a:t>a Koszalin</a:t>
            </a:r>
            <a:r>
              <a:rPr lang="en-GB" sz="1600" dirty="0"/>
              <a:t> </a:t>
            </a:r>
            <a:br>
              <a:rPr lang="en-GB" sz="1600" dirty="0"/>
            </a:br>
            <a:r>
              <a:rPr lang="en-GB" sz="1600" dirty="0"/>
              <a:t>ul. Słowiańska 15a</a:t>
            </a:r>
            <a:endParaRPr lang="pl-PL" sz="1600" dirty="0"/>
          </a:p>
          <a:p>
            <a:pPr marL="333375" indent="-333375" algn="ctr">
              <a:buClr>
                <a:srgbClr val="333399"/>
              </a:buClr>
              <a:buFont typeface="Arial" charset="0"/>
              <a:buNone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r>
              <a:rPr lang="en-GB" sz="1600" dirty="0"/>
              <a:t>tel. 94 344 50 25/26 </a:t>
            </a:r>
          </a:p>
          <a:p>
            <a:pPr marL="333375" indent="-333375" algn="ctr">
              <a:buClr>
                <a:srgbClr val="333399"/>
              </a:buClr>
              <a:buFont typeface="Arial" charset="0"/>
              <a:buNone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r>
              <a:rPr lang="en-GB" sz="1600" dirty="0"/>
              <a:t>e-mail: </a:t>
            </a:r>
            <a:r>
              <a:rPr lang="en-GB" sz="1600" b="1" i="1" dirty="0">
                <a:hlinkClick r:id="rId4"/>
              </a:rPr>
              <a:t>poklkoszalin@wup.pl</a:t>
            </a:r>
            <a:endParaRPr lang="pl-PL" sz="1600" b="1" i="1" dirty="0">
              <a:hlinkClick r:id="rId4"/>
            </a:endParaRPr>
          </a:p>
          <a:p>
            <a:pPr marL="333375" indent="-333375" algn="ctr">
              <a:buClr>
                <a:srgbClr val="333399"/>
              </a:buClr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endParaRPr lang="pl-PL" sz="200" dirty="0">
              <a:hlinkClick r:id="rId3"/>
            </a:endParaRPr>
          </a:p>
          <a:p>
            <a:pPr marL="333375" indent="-333375" algn="ctr">
              <a:buClr>
                <a:srgbClr val="333399"/>
              </a:buClr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r>
              <a:rPr lang="pl-PL" sz="1400" b="1" u="sng" dirty="0">
                <a:hlinkClick r:id="rId3"/>
              </a:rPr>
              <a:t>www.pokl.wup.pl</a:t>
            </a:r>
          </a:p>
          <a:p>
            <a:pPr marL="333375" indent="-333375" algn="ctr">
              <a:buClr>
                <a:srgbClr val="333399"/>
              </a:buClr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endParaRPr lang="pl-PL" sz="1400" b="1" u="sng" dirty="0">
              <a:hlinkClick r:id="rId3"/>
            </a:endParaRPr>
          </a:p>
          <a:p>
            <a:pPr marL="333375" indent="-333375" algn="ctr">
              <a:buClr>
                <a:srgbClr val="333399"/>
              </a:buClr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endParaRPr lang="pl-PL" sz="1400" b="1" u="sng" dirty="0">
              <a:hlinkClick r:id="rId3"/>
            </a:endParaRPr>
          </a:p>
          <a:p>
            <a:pPr marL="333375" indent="-333375" algn="ctr">
              <a:buClr>
                <a:srgbClr val="333399"/>
              </a:buClr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endParaRPr lang="pl-PL" sz="1400" b="1" dirty="0">
              <a:hlinkClick r:id="rId3"/>
            </a:endParaRPr>
          </a:p>
          <a:p>
            <a:pPr marL="333375" indent="-333375" algn="ctr">
              <a:buClr>
                <a:srgbClr val="333399"/>
              </a:buClr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endParaRPr lang="pl-PL" sz="1400" b="1" u="sng" dirty="0">
              <a:hlinkClick r:id="rId3"/>
            </a:endParaRPr>
          </a:p>
          <a:p>
            <a:pPr marL="333375" indent="-333375" algn="ctr">
              <a:buClr>
                <a:srgbClr val="333399"/>
              </a:buClr>
              <a:buFont typeface="Arial" charset="0"/>
              <a:buNone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endParaRPr lang="en-GB" b="1" i="1" dirty="0">
              <a:hlinkClick r:id="rId4"/>
            </a:endParaRPr>
          </a:p>
          <a:p>
            <a:pPr marL="333375" indent="-333375" algn="ctr">
              <a:buClr>
                <a:srgbClr val="009999"/>
              </a:buClr>
              <a:buFont typeface="Arial" charset="0"/>
              <a:buNone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endParaRPr lang="en-GB" b="1" i="1" dirty="0">
              <a:solidFill>
                <a:srgbClr val="009999"/>
              </a:solidFill>
            </a:endParaRPr>
          </a:p>
        </p:txBody>
      </p:sp>
      <p:sp>
        <p:nvSpPr>
          <p:cNvPr id="4" name="pole tekstowe 3"/>
          <p:cNvSpPr txBox="1"/>
          <p:nvPr/>
        </p:nvSpPr>
        <p:spPr>
          <a:xfrm>
            <a:off x="3143250" y="5500688"/>
            <a:ext cx="2928938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pl-PL" sz="1400" b="1" dirty="0">
                <a:solidFill>
                  <a:schemeClr val="accent1">
                    <a:lumMod val="50000"/>
                  </a:schemeClr>
                </a:solidFill>
              </a:rPr>
              <a:t>SKYPE: WUP_SZCZECIN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Prostokąt 1"/>
          <p:cNvSpPr>
            <a:spLocks noChangeArrowheads="1"/>
          </p:cNvSpPr>
          <p:nvPr/>
        </p:nvSpPr>
        <p:spPr bwMode="auto">
          <a:xfrm>
            <a:off x="500063" y="1071563"/>
            <a:ext cx="7786687" cy="786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endParaRPr lang="pl-PL" sz="2400" dirty="0"/>
          </a:p>
          <a:p>
            <a:pPr algn="ctr">
              <a:defRPr/>
            </a:pPr>
            <a:r>
              <a:rPr lang="pl-PL" sz="2000" b="1" dirty="0"/>
              <a:t>Instytucje, które pomogą Państwu przygotować projekt:</a:t>
            </a:r>
          </a:p>
          <a:p>
            <a:pPr algn="ctr">
              <a:defRPr/>
            </a:pPr>
            <a:endParaRPr lang="pl-PL" sz="1600" b="1" dirty="0">
              <a:solidFill>
                <a:srgbClr val="FF0000"/>
              </a:solidFill>
            </a:endParaRPr>
          </a:p>
          <a:p>
            <a:pPr algn="ctr">
              <a:defRPr/>
            </a:pPr>
            <a:r>
              <a:rPr lang="pl-PL" sz="1600" b="1" dirty="0">
                <a:solidFill>
                  <a:srgbClr val="FF0000"/>
                </a:solidFill>
              </a:rPr>
              <a:t>Regionalny Ośrodek EFS w Szczecinie</a:t>
            </a:r>
          </a:p>
          <a:p>
            <a:pPr algn="ctr">
              <a:defRPr/>
            </a:pPr>
            <a:r>
              <a:rPr lang="pl-PL" sz="1600" i="1" dirty="0"/>
              <a:t>Zachodniopomorska Agencja Rozwoju Regionalnego S.A.</a:t>
            </a:r>
          </a:p>
          <a:p>
            <a:pPr algn="ctr">
              <a:defRPr/>
            </a:pPr>
            <a:r>
              <a:rPr lang="pl-PL" sz="1600" dirty="0"/>
              <a:t>ul. Św. Ducha 2</a:t>
            </a:r>
          </a:p>
          <a:p>
            <a:pPr algn="ctr">
              <a:defRPr/>
            </a:pPr>
            <a:r>
              <a:rPr lang="pl-PL" sz="1600" dirty="0"/>
              <a:t>70-223 Szczecin</a:t>
            </a:r>
          </a:p>
          <a:p>
            <a:pPr algn="ctr">
              <a:defRPr/>
            </a:pPr>
            <a:r>
              <a:rPr lang="pl-PL" sz="1600" dirty="0"/>
              <a:t>tel. 91 432 93 13</a:t>
            </a:r>
          </a:p>
          <a:p>
            <a:pPr algn="ctr">
              <a:defRPr/>
            </a:pPr>
            <a:r>
              <a:rPr lang="pl-PL" sz="1600" dirty="0"/>
              <a:t>e-mail: </a:t>
            </a:r>
            <a:r>
              <a:rPr lang="pl-PL" sz="1600" dirty="0" err="1">
                <a:hlinkClick r:id="rId3"/>
              </a:rPr>
              <a:t>info_szczecin@roefs.pl</a:t>
            </a:r>
            <a:endParaRPr lang="pl-PL" sz="1600" dirty="0"/>
          </a:p>
          <a:p>
            <a:pPr marL="333375" indent="-333375" algn="ctr">
              <a:buClr>
                <a:srgbClr val="333399"/>
              </a:buClr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  <a:defRPr/>
            </a:pPr>
            <a:endParaRPr lang="pl-PL" sz="500" b="1" dirty="0">
              <a:solidFill>
                <a:srgbClr val="301800"/>
              </a:solidFill>
              <a:hlinkClick r:id="rId4"/>
            </a:endParaRPr>
          </a:p>
          <a:p>
            <a:pPr marL="333375" indent="-333375" algn="ctr">
              <a:buClr>
                <a:srgbClr val="333399"/>
              </a:buClr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  <a:defRPr/>
            </a:pPr>
            <a:r>
              <a:rPr lang="pl-PL" sz="1400" b="1" dirty="0" err="1">
                <a:solidFill>
                  <a:srgbClr val="301800"/>
                </a:solidFill>
                <a:hlinkClick r:id="rId4"/>
              </a:rPr>
              <a:t>www.szczecin.roefs.pl</a:t>
            </a:r>
            <a:endParaRPr lang="pl-PL" sz="1400" b="1" dirty="0">
              <a:solidFill>
                <a:srgbClr val="301800"/>
              </a:solidFill>
              <a:hlinkClick r:id="rId4"/>
            </a:endParaRPr>
          </a:p>
          <a:p>
            <a:pPr algn="ctr">
              <a:defRPr/>
            </a:pPr>
            <a:endParaRPr lang="pl-PL" sz="1600" dirty="0"/>
          </a:p>
          <a:p>
            <a:pPr algn="ctr">
              <a:defRPr/>
            </a:pPr>
            <a:r>
              <a:rPr lang="pl-PL" sz="1600" dirty="0"/>
              <a:t>oraz </a:t>
            </a:r>
          </a:p>
          <a:p>
            <a:pPr algn="ctr">
              <a:defRPr/>
            </a:pPr>
            <a:endParaRPr lang="pl-PL" sz="1600" dirty="0"/>
          </a:p>
          <a:p>
            <a:pPr algn="ctr">
              <a:defRPr/>
            </a:pPr>
            <a:r>
              <a:rPr lang="pl-PL" sz="1600" b="1" dirty="0">
                <a:solidFill>
                  <a:srgbClr val="FF0000"/>
                </a:solidFill>
              </a:rPr>
              <a:t>Regionalny Ośrodek EFS w Koszalinie</a:t>
            </a:r>
          </a:p>
          <a:p>
            <a:pPr algn="ctr">
              <a:defRPr/>
            </a:pPr>
            <a:r>
              <a:rPr lang="pl-PL" sz="1600" i="1" dirty="0"/>
              <a:t>Koszalińska Agencja Rozwoju Regionalnego S.A. </a:t>
            </a:r>
          </a:p>
          <a:p>
            <a:pPr algn="ctr">
              <a:defRPr/>
            </a:pPr>
            <a:r>
              <a:rPr lang="pl-PL" sz="1600" dirty="0"/>
              <a:t>ul. Przemysłowa 8</a:t>
            </a:r>
          </a:p>
          <a:p>
            <a:pPr algn="ctr">
              <a:defRPr/>
            </a:pPr>
            <a:r>
              <a:rPr lang="pl-PL" sz="1600" dirty="0"/>
              <a:t>75-216 Koszalin</a:t>
            </a:r>
          </a:p>
          <a:p>
            <a:pPr algn="ctr">
              <a:defRPr/>
            </a:pPr>
            <a:r>
              <a:rPr lang="pl-PL" sz="1600" dirty="0"/>
              <a:t>tel. 94 343 26 33</a:t>
            </a:r>
          </a:p>
          <a:p>
            <a:pPr algn="ctr">
              <a:defRPr/>
            </a:pPr>
            <a:r>
              <a:rPr lang="pl-PL" sz="1600" dirty="0"/>
              <a:t>e-mail: </a:t>
            </a:r>
            <a:r>
              <a:rPr lang="pl-PL" sz="1600" dirty="0" err="1">
                <a:hlinkClick r:id="rId5"/>
              </a:rPr>
              <a:t>info_koszalin@roefs.pl</a:t>
            </a:r>
            <a:endParaRPr lang="pl-PL" sz="1600" dirty="0"/>
          </a:p>
          <a:p>
            <a:pPr marL="333375" indent="-333375" algn="ctr">
              <a:buClr>
                <a:srgbClr val="333399"/>
              </a:buClr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  <a:defRPr/>
            </a:pPr>
            <a:endParaRPr lang="pl-PL" sz="500" b="1" dirty="0">
              <a:solidFill>
                <a:srgbClr val="301800"/>
              </a:solidFill>
              <a:hlinkClick r:id="rId4"/>
            </a:endParaRPr>
          </a:p>
          <a:p>
            <a:pPr marL="333375" indent="-333375" algn="ctr">
              <a:buClr>
                <a:srgbClr val="333399"/>
              </a:buClr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  <a:defRPr/>
            </a:pPr>
            <a:r>
              <a:rPr lang="pl-PL" sz="1400" b="1" dirty="0" err="1">
                <a:solidFill>
                  <a:srgbClr val="301800"/>
                </a:solidFill>
                <a:hlinkClick r:id="rId4"/>
              </a:rPr>
              <a:t>www.koszalin.roefs.pl</a:t>
            </a:r>
            <a:endParaRPr lang="pl-PL" sz="1400" b="1" dirty="0">
              <a:solidFill>
                <a:srgbClr val="301800"/>
              </a:solidFill>
              <a:hlinkClick r:id="rId4"/>
            </a:endParaRPr>
          </a:p>
          <a:p>
            <a:pPr algn="ctr">
              <a:defRPr/>
            </a:pPr>
            <a:endParaRPr lang="pl-PL" sz="1600" dirty="0"/>
          </a:p>
          <a:p>
            <a:pPr>
              <a:defRPr/>
            </a:pPr>
            <a:endParaRPr lang="pl-PL" sz="1600" dirty="0"/>
          </a:p>
          <a:p>
            <a:pPr>
              <a:defRPr/>
            </a:pPr>
            <a:endParaRPr lang="pl-PL" dirty="0"/>
          </a:p>
          <a:p>
            <a:pPr>
              <a:defRPr/>
            </a:pPr>
            <a:endParaRPr lang="pl-PL" dirty="0"/>
          </a:p>
          <a:p>
            <a:pPr>
              <a:defRPr/>
            </a:pPr>
            <a:endParaRPr lang="pl-PL" dirty="0"/>
          </a:p>
          <a:p>
            <a:pPr>
              <a:defRPr/>
            </a:pPr>
            <a:endParaRPr lang="pl-PL" dirty="0"/>
          </a:p>
          <a:p>
            <a:pPr>
              <a:defRPr/>
            </a:pPr>
            <a:endParaRPr lang="pl-PL" dirty="0"/>
          </a:p>
          <a:p>
            <a:pPr>
              <a:defRPr/>
            </a:pPr>
            <a:endParaRPr lang="pl-PL" dirty="0"/>
          </a:p>
          <a:p>
            <a:pPr>
              <a:defRPr/>
            </a:pPr>
            <a:r>
              <a:rPr lang="pl-PL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pole tekstowe 4"/>
          <p:cNvSpPr txBox="1">
            <a:spLocks noChangeArrowheads="1"/>
          </p:cNvSpPr>
          <p:nvPr/>
        </p:nvSpPr>
        <p:spPr bwMode="auto">
          <a:xfrm>
            <a:off x="214313" y="5857875"/>
            <a:ext cx="87153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l-PL" sz="1400"/>
              <a:t>Spotkanie współfinansowane ze środków Unii Europejskiej – Europejskiego Funduszu Społecznego            w ramach Pomocy Technicznej Programu Operacyjnego Kapitał Ludzki</a:t>
            </a:r>
          </a:p>
        </p:txBody>
      </p:sp>
      <p:sp>
        <p:nvSpPr>
          <p:cNvPr id="25603" name="pole tekstowe 5"/>
          <p:cNvSpPr txBox="1">
            <a:spLocks noChangeArrowheads="1"/>
          </p:cNvSpPr>
          <p:nvPr/>
        </p:nvSpPr>
        <p:spPr bwMode="auto">
          <a:xfrm>
            <a:off x="2143125" y="2714625"/>
            <a:ext cx="47863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l-PL" sz="3600"/>
              <a:t>Dziękujemy za uwagę!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pole tekstowe 4"/>
          <p:cNvSpPr txBox="1">
            <a:spLocks noChangeArrowheads="1"/>
          </p:cNvSpPr>
          <p:nvPr/>
        </p:nvSpPr>
        <p:spPr bwMode="auto">
          <a:xfrm>
            <a:off x="1428750" y="1143000"/>
            <a:ext cx="57864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l-PL">
                <a:solidFill>
                  <a:schemeClr val="tx1"/>
                </a:solidFill>
              </a:rPr>
              <a:t>Stopień wykorzystania alokacji 2007-2013</a:t>
            </a:r>
          </a:p>
        </p:txBody>
      </p:sp>
      <p:sp>
        <p:nvSpPr>
          <p:cNvPr id="3075" name="pole tekstowe 3"/>
          <p:cNvSpPr txBox="1">
            <a:spLocks noChangeArrowheads="1"/>
          </p:cNvSpPr>
          <p:nvPr/>
        </p:nvSpPr>
        <p:spPr bwMode="auto">
          <a:xfrm>
            <a:off x="539750" y="6381750"/>
            <a:ext cx="467995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800">
                <a:solidFill>
                  <a:schemeClr val="tx1"/>
                </a:solidFill>
              </a:rPr>
              <a:t>*Stan na dzień 30.04.2011 r.</a:t>
            </a:r>
          </a:p>
          <a:p>
            <a:r>
              <a:rPr lang="pl-PL" sz="800">
                <a:solidFill>
                  <a:schemeClr val="tx1"/>
                </a:solidFill>
              </a:rPr>
              <a:t> r.</a:t>
            </a:r>
          </a:p>
        </p:txBody>
      </p:sp>
      <p:graphicFrame>
        <p:nvGraphicFramePr>
          <p:cNvPr id="5" name="Wykres 4"/>
          <p:cNvGraphicFramePr>
            <a:graphicFrameLocks/>
          </p:cNvGraphicFramePr>
          <p:nvPr/>
        </p:nvGraphicFramePr>
        <p:xfrm>
          <a:off x="179512" y="1556792"/>
          <a:ext cx="8784976" cy="46386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Tx/>
              <a:buNone/>
            </a:pPr>
            <a:endParaRPr lang="pl-PL" b="1" dirty="0" smtClean="0">
              <a:latin typeface="Arial" charset="0"/>
            </a:endParaRPr>
          </a:p>
          <a:p>
            <a:pPr algn="ctr">
              <a:buFontTx/>
              <a:buNone/>
            </a:pPr>
            <a:endParaRPr lang="pl-PL" b="1" dirty="0" smtClean="0">
              <a:latin typeface="Arial" charset="0"/>
            </a:endParaRPr>
          </a:p>
          <a:p>
            <a:pPr algn="ctr">
              <a:buFontTx/>
              <a:buNone/>
            </a:pPr>
            <a:endParaRPr lang="pl-PL" b="1" dirty="0" smtClean="0">
              <a:latin typeface="Arial" charset="0"/>
            </a:endParaRPr>
          </a:p>
          <a:p>
            <a:pPr algn="ctr">
              <a:buFontTx/>
              <a:buNone/>
            </a:pPr>
            <a:endParaRPr lang="pl-PL" b="1" dirty="0" smtClean="0">
              <a:latin typeface="Arial" charset="0"/>
            </a:endParaRPr>
          </a:p>
          <a:p>
            <a:pPr algn="ctr">
              <a:buFontTx/>
              <a:buNone/>
            </a:pPr>
            <a:endParaRPr lang="pl-PL" b="1" dirty="0" smtClean="0">
              <a:latin typeface="Arial" charset="0"/>
            </a:endParaRPr>
          </a:p>
          <a:p>
            <a:pPr algn="ctr">
              <a:buFontTx/>
              <a:buNone/>
            </a:pPr>
            <a:r>
              <a:rPr lang="pl-PL" sz="2800" b="1" dirty="0" smtClean="0">
                <a:latin typeface="Arial" charset="0"/>
              </a:rPr>
              <a:t>Konkurs nr 1/9.3/11</a:t>
            </a:r>
            <a:endParaRPr lang="pl-PL" sz="2800" dirty="0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ymbol zastępczy zawartości 2"/>
          <p:cNvSpPr>
            <a:spLocks noGrp="1"/>
          </p:cNvSpPr>
          <p:nvPr>
            <p:ph idx="1"/>
          </p:nvPr>
        </p:nvSpPr>
        <p:spPr>
          <a:xfrm>
            <a:off x="500063" y="1071563"/>
            <a:ext cx="8229600" cy="4373562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endParaRPr lang="pl-PL" sz="1400" b="1" u="sng" dirty="0" smtClean="0">
              <a:latin typeface="+mj-lt"/>
            </a:endParaRPr>
          </a:p>
          <a:p>
            <a:pPr algn="ctr" eaLnBrk="1" hangingPunct="1">
              <a:buFontTx/>
              <a:buNone/>
              <a:defRPr/>
            </a:pPr>
            <a:endParaRPr lang="pl-PL" sz="1400" b="1" u="sng" dirty="0" smtClean="0">
              <a:latin typeface="+mj-lt"/>
            </a:endParaRPr>
          </a:p>
          <a:p>
            <a:pPr algn="ctr" eaLnBrk="1" hangingPunct="1">
              <a:buFontTx/>
              <a:buNone/>
              <a:defRPr/>
            </a:pPr>
            <a:r>
              <a:rPr lang="pl-PL" sz="2000" b="1" dirty="0" smtClean="0">
                <a:solidFill>
                  <a:srgbClr val="FF0000"/>
                </a:solidFill>
                <a:latin typeface="+mj-lt"/>
              </a:rPr>
              <a:t>Najważniejsze informacje :</a:t>
            </a:r>
          </a:p>
          <a:p>
            <a:pPr eaLnBrk="1" hangingPunct="1">
              <a:defRPr/>
            </a:pPr>
            <a:endParaRPr lang="pl-PL" sz="1400" dirty="0" smtClean="0">
              <a:latin typeface="Arial" pitchFamily="34" charset="0"/>
              <a:cs typeface="Arial" pitchFamily="34" charset="0"/>
            </a:endParaRPr>
          </a:p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defRPr/>
            </a:pPr>
            <a:r>
              <a:rPr lang="pl-PL" sz="2000" dirty="0" smtClean="0">
                <a:latin typeface="Arial" pitchFamily="34" charset="0"/>
                <a:cs typeface="Arial" pitchFamily="34" charset="0"/>
              </a:rPr>
              <a:t> Konkurs zamknięty</a:t>
            </a:r>
          </a:p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defRPr/>
            </a:pPr>
            <a:r>
              <a:rPr lang="pl-PL" sz="2000" dirty="0" smtClean="0">
                <a:latin typeface="Arial" pitchFamily="34" charset="0"/>
                <a:cs typeface="Arial" pitchFamily="34" charset="0"/>
              </a:rPr>
              <a:t> Alokacja: </a:t>
            </a:r>
            <a:r>
              <a:rPr lang="pl-PL" sz="2000" dirty="0" smtClean="0">
                <a:latin typeface="+mj-lt"/>
              </a:rPr>
              <a:t>8 302 614,88 zł</a:t>
            </a:r>
          </a:p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defRPr/>
            </a:pPr>
            <a:r>
              <a:rPr lang="pl-PL" sz="2000" dirty="0" smtClean="0">
                <a:latin typeface="Arial" pitchFamily="34" charset="0"/>
                <a:cs typeface="Arial" pitchFamily="34" charset="0"/>
              </a:rPr>
              <a:t> Termin ogłoszenia konkursu: 07.06.2011 r. </a:t>
            </a:r>
          </a:p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defRPr/>
            </a:pPr>
            <a:r>
              <a:rPr lang="pl-PL" sz="2000" dirty="0" smtClean="0">
                <a:latin typeface="Arial" pitchFamily="34" charset="0"/>
                <a:cs typeface="Arial" pitchFamily="34" charset="0"/>
              </a:rPr>
              <a:t> Nabór wniosków:  07.06.2011 r. - 19.07.2011 r.</a:t>
            </a:r>
          </a:p>
          <a:p>
            <a:pPr eaLnBrk="1" hangingPunct="1">
              <a:defRPr/>
            </a:pPr>
            <a:endParaRPr lang="pl-PL" sz="1400" dirty="0" smtClean="0">
              <a:latin typeface="+mj-lt"/>
            </a:endParaRPr>
          </a:p>
          <a:p>
            <a:pPr algn="ctr" eaLnBrk="1" hangingPunct="1">
              <a:buFontTx/>
              <a:buNone/>
              <a:defRPr/>
            </a:pPr>
            <a:endParaRPr lang="pl-PL" sz="1400" b="1" u="sng" dirty="0" smtClean="0">
              <a:solidFill>
                <a:srgbClr val="FF0000"/>
              </a:solidFill>
              <a:latin typeface="+mj-lt"/>
            </a:endParaRPr>
          </a:p>
          <a:p>
            <a:pPr algn="ctr" eaLnBrk="1" hangingPunct="1">
              <a:buFontTx/>
              <a:buNone/>
              <a:defRPr/>
            </a:pPr>
            <a:endParaRPr lang="pl-PL" sz="1400" b="1" u="sng" dirty="0" smtClean="0">
              <a:solidFill>
                <a:srgbClr val="FF0000"/>
              </a:solidFill>
              <a:latin typeface="+mj-lt"/>
            </a:endParaRPr>
          </a:p>
          <a:p>
            <a:pPr>
              <a:buFontTx/>
              <a:buNone/>
              <a:defRPr/>
            </a:pPr>
            <a:endParaRPr lang="pl-PL" sz="1400" b="1" dirty="0" smtClean="0">
              <a:solidFill>
                <a:srgbClr val="FF0000"/>
              </a:solidFill>
              <a:latin typeface="+mj-lt"/>
            </a:endParaRPr>
          </a:p>
          <a:p>
            <a:pPr>
              <a:buFontTx/>
              <a:buNone/>
              <a:defRPr/>
            </a:pPr>
            <a:endParaRPr lang="pl-PL" sz="1400" b="1" dirty="0" smtClean="0">
              <a:solidFill>
                <a:srgbClr val="FF0000"/>
              </a:solidFill>
              <a:latin typeface="+mj-lt"/>
            </a:endParaRPr>
          </a:p>
          <a:p>
            <a:pPr>
              <a:buFontTx/>
              <a:buNone/>
              <a:defRPr/>
            </a:pPr>
            <a:r>
              <a:rPr lang="pl-PL" sz="1400" b="1" dirty="0" smtClean="0">
                <a:solidFill>
                  <a:srgbClr val="FF0000"/>
                </a:solidFill>
                <a:latin typeface="+mj-lt"/>
              </a:rPr>
              <a:t>	</a:t>
            </a:r>
          </a:p>
          <a:p>
            <a:pPr algn="ctr" eaLnBrk="1" hangingPunct="1">
              <a:buFontTx/>
              <a:buNone/>
              <a:defRPr/>
            </a:pPr>
            <a:endParaRPr lang="pl-PL" b="1" u="sng" dirty="0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11188" y="1125538"/>
            <a:ext cx="8001000" cy="4983162"/>
          </a:xfrm>
        </p:spPr>
        <p:txBody>
          <a:bodyPr/>
          <a:lstStyle/>
          <a:p>
            <a:pPr algn="just">
              <a:buFontTx/>
              <a:buNone/>
              <a:defRPr/>
            </a:pPr>
            <a:r>
              <a:rPr lang="pl-PL" sz="1400" dirty="0" smtClean="0">
                <a:latin typeface="+mj-lt"/>
              </a:rPr>
              <a:t>				</a:t>
            </a:r>
            <a:r>
              <a:rPr lang="pl-PL" sz="1400" b="1" i="1" dirty="0" smtClean="0">
                <a:solidFill>
                  <a:srgbClr val="FF0000"/>
                </a:solidFill>
                <a:latin typeface="+mj-lt"/>
              </a:rPr>
              <a:t>Dopuszczalne typy projektów</a:t>
            </a:r>
          </a:p>
          <a:p>
            <a:pPr algn="just">
              <a:buFontTx/>
              <a:buNone/>
              <a:defRPr/>
            </a:pPr>
            <a:endParaRPr lang="pl-PL" sz="1400" dirty="0" smtClean="0">
              <a:latin typeface="+mj-lt"/>
            </a:endParaRPr>
          </a:p>
          <a:p>
            <a:pPr algn="just">
              <a:buNone/>
            </a:pPr>
            <a:r>
              <a:rPr lang="pl-PL" dirty="0" smtClean="0">
                <a:latin typeface="+mj-lt"/>
              </a:rPr>
              <a:t>1.	Kampanie informacyjne w zakresie formalnego kształcenia ustawicznego </a:t>
            </a:r>
            <a:br>
              <a:rPr lang="pl-PL" dirty="0" smtClean="0">
                <a:latin typeface="+mj-lt"/>
              </a:rPr>
            </a:br>
            <a:r>
              <a:rPr lang="pl-PL" dirty="0" smtClean="0">
                <a:latin typeface="+mj-lt"/>
              </a:rPr>
              <a:t>w formach szkolnych, w tym, w kontekście potrzeb regionalnego lub lokalnego rynku pracy;</a:t>
            </a:r>
          </a:p>
          <a:p>
            <a:pPr algn="just"/>
            <a:endParaRPr lang="pl-PL" dirty="0" smtClean="0">
              <a:latin typeface="+mj-lt"/>
            </a:endParaRPr>
          </a:p>
          <a:p>
            <a:pPr algn="just">
              <a:buNone/>
            </a:pPr>
            <a:r>
              <a:rPr lang="pl-PL" dirty="0" smtClean="0">
                <a:latin typeface="+mj-lt"/>
              </a:rPr>
              <a:t>2.	Kształcenie w formach szkolnych osób dorosłych z własnej inicjatywy zainteresowanych uzupełnieniem lub podwyższeniem swojego wykształcenia </a:t>
            </a:r>
            <a:br>
              <a:rPr lang="pl-PL" dirty="0" smtClean="0">
                <a:latin typeface="+mj-lt"/>
              </a:rPr>
            </a:br>
            <a:r>
              <a:rPr lang="pl-PL" dirty="0" smtClean="0">
                <a:latin typeface="+mj-lt"/>
              </a:rPr>
              <a:t>i kwalifikacji ogólnych i zawodowych;</a:t>
            </a:r>
          </a:p>
          <a:p>
            <a:pPr algn="just"/>
            <a:endParaRPr lang="pl-PL" dirty="0" smtClean="0">
              <a:latin typeface="+mj-lt"/>
            </a:endParaRPr>
          </a:p>
          <a:p>
            <a:pPr algn="just">
              <a:buNone/>
            </a:pPr>
            <a:r>
              <a:rPr lang="pl-PL" dirty="0" smtClean="0">
                <a:latin typeface="+mj-lt"/>
              </a:rPr>
              <a:t>3.	Programy formalnego potwierdzania kwalifikacji ogólnych i zawodowych zdobytych</a:t>
            </a:r>
          </a:p>
          <a:p>
            <a:pPr algn="just">
              <a:buNone/>
            </a:pPr>
            <a:r>
              <a:rPr lang="pl-PL" dirty="0" smtClean="0">
                <a:latin typeface="+mj-lt"/>
              </a:rPr>
              <a:t>	w sposób pozaformalny i nieformalny (wsparcie dla osób, które z własnej  inicjatywy deklarują chęć przystąpienia do egzaminu zewnętrznego i potwierdzenia posiadanych kwalifikacji);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71500" y="1143000"/>
            <a:ext cx="8248972" cy="4983163"/>
          </a:xfrm>
        </p:spPr>
        <p:txBody>
          <a:bodyPr/>
          <a:lstStyle/>
          <a:p>
            <a:pPr>
              <a:buNone/>
            </a:pPr>
            <a:r>
              <a:rPr lang="pl-PL" sz="1400" b="1" i="1" dirty="0" smtClean="0">
                <a:solidFill>
                  <a:srgbClr val="FF0000"/>
                </a:solidFill>
              </a:rPr>
              <a:t>Dopuszczalne typy projektów   c.d.:</a:t>
            </a:r>
            <a:endParaRPr lang="pl-PL" sz="1400" dirty="0" smtClean="0"/>
          </a:p>
          <a:p>
            <a:endParaRPr lang="pl-PL" sz="1400" dirty="0" smtClean="0"/>
          </a:p>
          <a:p>
            <a:pPr algn="just">
              <a:buNone/>
            </a:pPr>
            <a:r>
              <a:rPr lang="pl-PL" dirty="0" smtClean="0">
                <a:latin typeface="+mj-lt"/>
              </a:rPr>
              <a:t>4.	Usługi doradcze dla osób dorosłych z własnej inicjatywy zainteresowanych kształceniem formalnym w formach szkolnych w zakresie wyboru kierunku i formy kształcenia formalnego w kontekście potrzeb regionalnego lub lokalnego rynku pracy;</a:t>
            </a:r>
          </a:p>
          <a:p>
            <a:pPr algn="just"/>
            <a:endParaRPr lang="pl-PL" dirty="0" smtClean="0">
              <a:latin typeface="+mj-lt"/>
            </a:endParaRPr>
          </a:p>
          <a:p>
            <a:pPr algn="just">
              <a:buNone/>
            </a:pPr>
            <a:r>
              <a:rPr lang="pl-PL" dirty="0" smtClean="0">
                <a:latin typeface="+mj-lt"/>
              </a:rPr>
              <a:t>5.	Wsparcie dla szkół dla dorosłych, placówek kształcenia ustawicznego, praktycznego </a:t>
            </a:r>
            <a:br>
              <a:rPr lang="pl-PL" dirty="0" smtClean="0">
                <a:latin typeface="+mj-lt"/>
              </a:rPr>
            </a:br>
            <a:r>
              <a:rPr lang="pl-PL" dirty="0" smtClean="0">
                <a:latin typeface="+mj-lt"/>
              </a:rPr>
              <a:t>i doskonalenia zawodowego w zakresie kształcenia formalnego w formach szkolnych</a:t>
            </a:r>
          </a:p>
          <a:p>
            <a:pPr algn="just">
              <a:buNone/>
            </a:pPr>
            <a:r>
              <a:rPr lang="pl-PL" dirty="0" smtClean="0">
                <a:latin typeface="+mj-lt"/>
              </a:rPr>
              <a:t>	ukierunkowane na:</a:t>
            </a:r>
          </a:p>
          <a:p>
            <a:pPr marL="354013" indent="-354013" algn="just">
              <a:buNone/>
            </a:pPr>
            <a:r>
              <a:rPr lang="pl-PL" dirty="0" smtClean="0">
                <a:latin typeface="+mj-lt"/>
              </a:rPr>
              <a:t>	- monitorowanie potrzeb oraz rozszerzanie lub dostosowywanie oferty edukacyjnej </a:t>
            </a:r>
            <a:br>
              <a:rPr lang="pl-PL" dirty="0" smtClean="0">
                <a:latin typeface="+mj-lt"/>
              </a:rPr>
            </a:br>
            <a:r>
              <a:rPr lang="pl-PL" dirty="0" smtClean="0">
                <a:latin typeface="+mj-lt"/>
              </a:rPr>
              <a:t>do potrzeb regionalnego i lokalnego rynku pracy;</a:t>
            </a:r>
          </a:p>
          <a:p>
            <a:pPr algn="just">
              <a:buNone/>
            </a:pPr>
            <a:r>
              <a:rPr lang="pl-PL" dirty="0" smtClean="0">
                <a:latin typeface="+mj-lt"/>
              </a:rPr>
              <a:t>      - podwyższanie jakości oferty edukacyjnej, w tym również, w przypadku form  pozaszkolnych,</a:t>
            </a:r>
          </a:p>
          <a:p>
            <a:pPr algn="just">
              <a:buNone/>
            </a:pPr>
            <a:r>
              <a:rPr lang="pl-PL" dirty="0" smtClean="0">
                <a:latin typeface="+mj-lt"/>
              </a:rPr>
              <a:t>	- ubieganie się o akredytację kuratora oświaty;</a:t>
            </a:r>
          </a:p>
          <a:p>
            <a:pPr algn="just">
              <a:buNone/>
            </a:pPr>
            <a:r>
              <a:rPr lang="pl-PL" dirty="0" smtClean="0">
                <a:latin typeface="+mj-lt"/>
              </a:rPr>
              <a:t>	- rozwój innowacyjnych form kształcenia ustawicznego, w tym również w formie </a:t>
            </a:r>
            <a:br>
              <a:rPr lang="pl-PL" dirty="0" smtClean="0">
                <a:latin typeface="+mj-lt"/>
              </a:rPr>
            </a:br>
            <a:r>
              <a:rPr lang="pl-PL" dirty="0" smtClean="0">
                <a:latin typeface="+mj-lt"/>
              </a:rPr>
              <a:t>e-learningu.</a:t>
            </a:r>
            <a:endParaRPr lang="pl-PL" dirty="0" smtClean="0">
              <a:latin typeface="+mj-lt"/>
              <a:cs typeface="Arial" pitchFamily="34" charset="0"/>
            </a:endParaRPr>
          </a:p>
          <a:p>
            <a:pPr algn="just">
              <a:buFontTx/>
              <a:buNone/>
              <a:defRPr/>
            </a:pPr>
            <a:r>
              <a:rPr lang="pl-PL" dirty="0" smtClean="0">
                <a:latin typeface="+mj-lt"/>
              </a:rPr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ymbol zastępczy zawartości 2"/>
          <p:cNvSpPr>
            <a:spLocks noGrp="1"/>
          </p:cNvSpPr>
          <p:nvPr>
            <p:ph idx="1"/>
          </p:nvPr>
        </p:nvSpPr>
        <p:spPr>
          <a:xfrm>
            <a:off x="642938" y="1052513"/>
            <a:ext cx="7929562" cy="5019675"/>
          </a:xfrm>
        </p:spPr>
        <p:txBody>
          <a:bodyPr/>
          <a:lstStyle/>
          <a:p>
            <a:pPr algn="just">
              <a:buFontTx/>
              <a:buNone/>
              <a:defRPr/>
            </a:pPr>
            <a:r>
              <a:rPr lang="pl-PL" sz="1400" b="1" u="sng" dirty="0" smtClean="0">
                <a:solidFill>
                  <a:srgbClr val="FF0000"/>
                </a:solidFill>
                <a:latin typeface="+mj-lt"/>
                <a:cs typeface="Arial" pitchFamily="34" charset="0"/>
              </a:rPr>
              <a:t>Wymagania odnośnie grupy docelowej</a:t>
            </a:r>
          </a:p>
          <a:p>
            <a:pPr>
              <a:buNone/>
            </a:pPr>
            <a:endParaRPr lang="pl-PL" sz="1400" b="1" u="sng" dirty="0" smtClean="0">
              <a:solidFill>
                <a:srgbClr val="FF0000"/>
              </a:solidFill>
              <a:latin typeface="+mj-lt"/>
              <a:cs typeface="Arial" pitchFamily="34" charset="0"/>
            </a:endParaRPr>
          </a:p>
          <a:p>
            <a:pPr>
              <a:buNone/>
            </a:pPr>
            <a:endParaRPr lang="pl-PL" sz="1400" b="1" u="sng" dirty="0" smtClean="0">
              <a:solidFill>
                <a:srgbClr val="FF0000"/>
              </a:solidFill>
              <a:latin typeface="+mj-lt"/>
              <a:cs typeface="Arial" pitchFamily="34" charset="0"/>
            </a:endParaRPr>
          </a:p>
          <a:p>
            <a:pPr algn="just">
              <a:buNone/>
            </a:pPr>
            <a:r>
              <a:rPr lang="pl-PL" dirty="0" smtClean="0">
                <a:latin typeface="+mj-lt"/>
              </a:rPr>
              <a:t>Projekty muszą być skierowane bezpośrednio do następujących grup odbiorców:</a:t>
            </a:r>
          </a:p>
          <a:p>
            <a:pPr algn="just"/>
            <a:r>
              <a:rPr lang="pl-PL" dirty="0" smtClean="0">
                <a:latin typeface="+mj-lt"/>
              </a:rPr>
              <a:t>osób w wieku 25 – 64 lat (oraz osób nie uczące się w wieku 18 – 24 lat) zgłaszających z własnej inicjatywy chęć kształcenia ustawicznego w formach szkolnych;</a:t>
            </a:r>
          </a:p>
          <a:p>
            <a:pPr algn="just"/>
            <a:r>
              <a:rPr lang="pl-PL" dirty="0" smtClean="0">
                <a:latin typeface="+mj-lt"/>
              </a:rPr>
              <a:t>szkół dla dorosłych, placówek kształcenia ustawicznego, praktycznego </a:t>
            </a:r>
            <a:br>
              <a:rPr lang="pl-PL" dirty="0" smtClean="0">
                <a:latin typeface="+mj-lt"/>
              </a:rPr>
            </a:br>
            <a:r>
              <a:rPr lang="pl-PL" dirty="0" smtClean="0">
                <a:latin typeface="+mj-lt"/>
              </a:rPr>
              <a:t>i doskonalenia zawodowego prowadzących formalne kształcenia ustawiczne </a:t>
            </a:r>
            <a:br>
              <a:rPr lang="pl-PL" dirty="0" smtClean="0">
                <a:latin typeface="+mj-lt"/>
              </a:rPr>
            </a:br>
            <a:r>
              <a:rPr lang="pl-PL" dirty="0" smtClean="0">
                <a:latin typeface="+mj-lt"/>
              </a:rPr>
              <a:t>(z wyjątkiem szkół policealnych);</a:t>
            </a:r>
          </a:p>
          <a:p>
            <a:pPr algn="just"/>
            <a:r>
              <a:rPr lang="pl-PL" dirty="0" smtClean="0">
                <a:latin typeface="+mj-lt"/>
              </a:rPr>
              <a:t>partnerów społeczno – gospodarczych;</a:t>
            </a:r>
          </a:p>
          <a:p>
            <a:pPr algn="just"/>
            <a:r>
              <a:rPr lang="pl-PL" dirty="0" smtClean="0">
                <a:latin typeface="+mj-lt"/>
              </a:rPr>
              <a:t>pracodawców.</a:t>
            </a:r>
            <a:endParaRPr lang="pl-PL" b="1" u="sng" dirty="0" smtClean="0">
              <a:solidFill>
                <a:srgbClr val="FF0000"/>
              </a:solidFill>
              <a:latin typeface="+mj-lt"/>
              <a:cs typeface="Arial" pitchFamily="34" charset="0"/>
            </a:endParaRPr>
          </a:p>
        </p:txBody>
      </p:sp>
      <p:sp>
        <p:nvSpPr>
          <p:cNvPr id="9219" name="Prostokąt 3"/>
          <p:cNvSpPr>
            <a:spLocks noChangeArrowheads="1"/>
          </p:cNvSpPr>
          <p:nvPr/>
        </p:nvSpPr>
        <p:spPr bwMode="auto">
          <a:xfrm>
            <a:off x="928688" y="1060450"/>
            <a:ext cx="82153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079500" indent="-266700"/>
            <a:r>
              <a:rPr lang="pl-PL" b="1"/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ymbol zastępczy zawartości 2"/>
          <p:cNvSpPr>
            <a:spLocks noGrp="1"/>
          </p:cNvSpPr>
          <p:nvPr>
            <p:ph idx="1"/>
          </p:nvPr>
        </p:nvSpPr>
        <p:spPr>
          <a:xfrm>
            <a:off x="642938" y="1285875"/>
            <a:ext cx="7929562" cy="5167313"/>
          </a:xfrm>
        </p:spPr>
        <p:txBody>
          <a:bodyPr/>
          <a:lstStyle/>
          <a:p>
            <a:pPr>
              <a:buFontTx/>
              <a:buNone/>
              <a:defRPr/>
            </a:pPr>
            <a:r>
              <a:rPr lang="pl-PL" b="1" dirty="0" smtClean="0">
                <a:latin typeface="Arial" charset="0"/>
              </a:rPr>
              <a:t>Ogólne kryteria horyzontalne:</a:t>
            </a:r>
          </a:p>
          <a:p>
            <a:pPr algn="just">
              <a:buFontTx/>
              <a:buAutoNum type="arabicPeriod"/>
              <a:defRPr/>
            </a:pPr>
            <a:endParaRPr lang="pl-PL" b="1" dirty="0" smtClean="0">
              <a:latin typeface="Arial" charset="0"/>
            </a:endParaRPr>
          </a:p>
          <a:p>
            <a:pPr algn="just">
              <a:buFontTx/>
              <a:buAutoNum type="arabicPeriod"/>
              <a:defRPr/>
            </a:pPr>
            <a:r>
              <a:rPr lang="pl-PL" dirty="0" smtClean="0">
                <a:latin typeface="Arial" charset="0"/>
                <a:cs typeface="Arial" charset="0"/>
              </a:rPr>
              <a:t>Zgodność z właściwymi politykami i zasadami wspólnotowymi (w tym: polityką równych szans i koncepcją zrównoważonego rozwoju) oraz prawodawstwem wspólnotowym.</a:t>
            </a:r>
          </a:p>
          <a:p>
            <a:pPr algn="just">
              <a:buFontTx/>
              <a:buAutoNum type="arabicPeriod"/>
              <a:defRPr/>
            </a:pPr>
            <a:endParaRPr lang="pl-PL" dirty="0" smtClean="0">
              <a:latin typeface="Arial" charset="0"/>
              <a:cs typeface="Arial" charset="0"/>
            </a:endParaRPr>
          </a:p>
          <a:p>
            <a:pPr algn="just">
              <a:buFontTx/>
              <a:buAutoNum type="arabicPeriod"/>
              <a:defRPr/>
            </a:pPr>
            <a:r>
              <a:rPr lang="pl-PL" dirty="0" smtClean="0">
                <a:latin typeface="Arial" charset="0"/>
                <a:cs typeface="Arial" charset="0"/>
              </a:rPr>
              <a:t>Zgodność z prawodawstwem krajowym.</a:t>
            </a:r>
          </a:p>
          <a:p>
            <a:pPr algn="just">
              <a:buFontTx/>
              <a:buAutoNum type="arabicPeriod"/>
              <a:defRPr/>
            </a:pPr>
            <a:endParaRPr lang="pl-PL" dirty="0" smtClean="0">
              <a:latin typeface="Arial" charset="0"/>
              <a:cs typeface="Arial" charset="0"/>
            </a:endParaRPr>
          </a:p>
          <a:p>
            <a:pPr algn="just">
              <a:buFontTx/>
              <a:buAutoNum type="arabicPeriod"/>
              <a:defRPr/>
            </a:pPr>
            <a:r>
              <a:rPr lang="pl-PL" dirty="0" smtClean="0">
                <a:latin typeface="Arial" charset="0"/>
                <a:cs typeface="Arial" charset="0"/>
              </a:rPr>
              <a:t>Zgodność ze Szczegółowym </a:t>
            </a:r>
            <a:r>
              <a:rPr lang="pl-PL" smtClean="0">
                <a:latin typeface="Arial" charset="0"/>
                <a:cs typeface="Arial" charset="0"/>
              </a:rPr>
              <a:t>Opisem Priorytetów.</a:t>
            </a:r>
            <a:endParaRPr lang="pl-PL" dirty="0" smtClean="0">
              <a:latin typeface="Arial" charset="0"/>
              <a:cs typeface="Arial" charset="0"/>
            </a:endParaRPr>
          </a:p>
          <a:p>
            <a:pPr algn="just">
              <a:buFontTx/>
              <a:buAutoNum type="arabicPeriod"/>
              <a:defRPr/>
            </a:pPr>
            <a:endParaRPr lang="pl-PL" dirty="0" smtClean="0">
              <a:latin typeface="Arial" charset="0"/>
              <a:cs typeface="Arial" charset="0"/>
            </a:endParaRPr>
          </a:p>
          <a:p>
            <a:pPr marL="0" algn="just">
              <a:buFontTx/>
              <a:buNone/>
              <a:defRPr/>
            </a:pPr>
            <a:r>
              <a:rPr lang="pl-PL" sz="1400" b="1" dirty="0" smtClean="0">
                <a:solidFill>
                  <a:srgbClr val="FF0000"/>
                </a:solidFill>
              </a:rPr>
              <a:t>Uwaga! </a:t>
            </a:r>
          </a:p>
          <a:p>
            <a:pPr marL="0" algn="just">
              <a:buFontTx/>
              <a:buNone/>
              <a:defRPr/>
            </a:pPr>
            <a:r>
              <a:rPr lang="pl-PL" sz="1400" dirty="0" smtClean="0"/>
              <a:t>Jeśli projekt nie jest zgodny ze standardem minimum, </a:t>
            </a:r>
            <a:r>
              <a:rPr lang="pl-PL" sz="1400" b="1" dirty="0" smtClean="0"/>
              <a:t>nie oznacza to automatycznie, że jest niezgodny z pozostałymi politykami i zasadami wspólnotowymi</a:t>
            </a:r>
            <a:r>
              <a:rPr lang="pl-PL" sz="1400" dirty="0" smtClean="0"/>
              <a:t>. A zatem pytania: </a:t>
            </a:r>
          </a:p>
          <a:p>
            <a:pPr marL="0" algn="just">
              <a:buFontTx/>
              <a:buNone/>
              <a:defRPr/>
            </a:pPr>
            <a:r>
              <a:rPr lang="pl-PL" sz="1400" i="1" dirty="0" smtClean="0"/>
              <a:t>Czy projekt jest zgodny z zasadą równości szans kobiet i mężczyzn ? oraz </a:t>
            </a:r>
          </a:p>
          <a:p>
            <a:pPr marL="0" algn="just">
              <a:buFontTx/>
              <a:buNone/>
              <a:defRPr/>
            </a:pPr>
            <a:r>
              <a:rPr lang="pl-PL" sz="1400" i="1" dirty="0" smtClean="0"/>
              <a:t>Czy projekt jest zgodny z pozostałymi politykami i zasadami wspólnotowymi (w tym polityką równości szans i koncepcją zrównoważonego rozwoju)? </a:t>
            </a:r>
            <a:r>
              <a:rPr lang="pl-PL" sz="1400" dirty="0" smtClean="0"/>
              <a:t>zawarte w Karty oceny merytorycznej wniosku o dofinansowanie projektu składanego w trybie konkursowym </a:t>
            </a:r>
            <a:r>
              <a:rPr lang="pl-PL" sz="1400" b="1" dirty="0" smtClean="0">
                <a:solidFill>
                  <a:srgbClr val="FF0000"/>
                </a:solidFill>
              </a:rPr>
              <a:t>traktowane </a:t>
            </a:r>
            <a:br>
              <a:rPr lang="pl-PL" sz="1400" b="1" dirty="0" smtClean="0">
                <a:solidFill>
                  <a:srgbClr val="FF0000"/>
                </a:solidFill>
              </a:rPr>
            </a:br>
            <a:r>
              <a:rPr lang="pl-PL" sz="1400" b="1" dirty="0" smtClean="0">
                <a:solidFill>
                  <a:srgbClr val="FF0000"/>
                </a:solidFill>
              </a:rPr>
              <a:t>są rozłącznie.</a:t>
            </a:r>
            <a:endParaRPr lang="pl-PL" sz="1400" b="1" dirty="0" smtClean="0">
              <a:solidFill>
                <a:srgbClr val="FF0000"/>
              </a:solidFill>
              <a:latin typeface="Arial" charset="0"/>
              <a:cs typeface="Arial" charset="0"/>
            </a:endParaRPr>
          </a:p>
          <a:p>
            <a:pPr algn="just">
              <a:buFontTx/>
              <a:buNone/>
              <a:defRPr/>
            </a:pPr>
            <a:endParaRPr lang="pl-PL" sz="1400" b="1" dirty="0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ojekt domyślny">
  <a:themeElements>
    <a:clrScheme name="Projekt domyślny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ojekt domyślny">
      <a:majorFont>
        <a:latin typeface="Arial"/>
        <a:ea typeface=""/>
        <a:cs typeface=""/>
      </a:majorFont>
      <a:minorFont>
        <a:latin typeface="Tahoma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ojekt domyśln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otyw pakietu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  <a:fontScheme name="Motyw pakietu Office">
    <a:majorFont>
      <a:latin typeface="Arial"/>
      <a:ea typeface=""/>
      <a:cs typeface="Lucida Sans Unicode"/>
    </a:majorFont>
    <a:minorFont>
      <a:latin typeface="Tahoma"/>
      <a:ea typeface=""/>
      <a:cs typeface="Lucida Sans Unicode"/>
    </a:minorFont>
  </a:fontScheme>
  <a:fmtScheme name="Pakiet 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6640</TotalTime>
  <Words>412</Words>
  <Application>Microsoft Office PowerPoint</Application>
  <PresentationFormat>Pokaz na ekranie (4:3)</PresentationFormat>
  <Paragraphs>218</Paragraphs>
  <Slides>24</Slides>
  <Notes>13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24</vt:i4>
      </vt:variant>
    </vt:vector>
  </HeadingPairs>
  <TitlesOfParts>
    <vt:vector size="25" baseType="lpstr">
      <vt:lpstr>Projekt domyślny</vt:lpstr>
      <vt:lpstr>Slajd 1</vt:lpstr>
      <vt:lpstr> Stan wdrażania  Programu Operacyjnego Kapitał Ludzki w województwie zachodniopomorskim    Stan na dzień 30.04.2011 r. </vt:lpstr>
      <vt:lpstr>Slajd 3</vt:lpstr>
      <vt:lpstr>Slajd 4</vt:lpstr>
      <vt:lpstr>Slajd 5</vt:lpstr>
      <vt:lpstr>Slajd 6</vt:lpstr>
      <vt:lpstr>Slajd 7</vt:lpstr>
      <vt:lpstr>Slajd 8</vt:lpstr>
      <vt:lpstr>Slajd 9</vt:lpstr>
      <vt:lpstr>Slajd 10</vt:lpstr>
      <vt:lpstr>Slajd 11</vt:lpstr>
      <vt:lpstr>Slajd 12</vt:lpstr>
      <vt:lpstr>Slajd 13</vt:lpstr>
      <vt:lpstr>Slajd 14</vt:lpstr>
      <vt:lpstr>Slajd 15</vt:lpstr>
      <vt:lpstr>Punkt 3.1 Uzasadnienie potrzeby realizacji i cele projektu</vt:lpstr>
      <vt:lpstr>Punkt 3.2 Grupy docelowe</vt:lpstr>
      <vt:lpstr>Punkt 3.3 Zadania </vt:lpstr>
      <vt:lpstr>Punkt 3.4 Ryzyko nieosiągnięcia założeń projektu</vt:lpstr>
      <vt:lpstr>Punkt 3.5 Oddziaływanie projektu</vt:lpstr>
      <vt:lpstr>Punkty 3.6 i 3.7</vt:lpstr>
      <vt:lpstr>Slajd 22</vt:lpstr>
      <vt:lpstr>Slajd 23</vt:lpstr>
      <vt:lpstr>Slajd 24</vt:lpstr>
    </vt:vector>
  </TitlesOfParts>
  <Company>WUP Szczecin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leszek.teszka</dc:creator>
  <cp:lastModifiedBy>justyna.hawelka</cp:lastModifiedBy>
  <cp:revision>606</cp:revision>
  <dcterms:created xsi:type="dcterms:W3CDTF">2007-08-02T08:01:27Z</dcterms:created>
  <dcterms:modified xsi:type="dcterms:W3CDTF">2011-06-15T08:19:29Z</dcterms:modified>
</cp:coreProperties>
</file>