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9" r:id="rId2"/>
    <p:sldId id="460" r:id="rId3"/>
    <p:sldId id="544" r:id="rId4"/>
    <p:sldId id="548" r:id="rId5"/>
    <p:sldId id="549" r:id="rId6"/>
    <p:sldId id="545" r:id="rId7"/>
    <p:sldId id="531" r:id="rId8"/>
    <p:sldId id="526" r:id="rId9"/>
    <p:sldId id="559" r:id="rId10"/>
    <p:sldId id="527" r:id="rId11"/>
    <p:sldId id="543" r:id="rId12"/>
    <p:sldId id="529" r:id="rId13"/>
    <p:sldId id="530" r:id="rId14"/>
    <p:sldId id="532" r:id="rId15"/>
    <p:sldId id="534" r:id="rId16"/>
    <p:sldId id="535" r:id="rId17"/>
    <p:sldId id="533" r:id="rId18"/>
    <p:sldId id="536" r:id="rId19"/>
    <p:sldId id="551" r:id="rId20"/>
    <p:sldId id="546" r:id="rId21"/>
    <p:sldId id="547" r:id="rId22"/>
    <p:sldId id="538" r:id="rId23"/>
    <p:sldId id="560" r:id="rId24"/>
    <p:sldId id="518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66"/>
    <a:srgbClr val="339966"/>
    <a:srgbClr val="24496E"/>
    <a:srgbClr val="301800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007" autoAdjust="0"/>
  </p:normalViewPr>
  <p:slideViewPr>
    <p:cSldViewPr>
      <p:cViewPr varScale="1">
        <p:scale>
          <a:sx n="87" d="100"/>
          <a:sy n="87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wel.wojtaszyk\Desktop\eurostat_sierpien2014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wel.wojtaszyk\Desktop\Zeszyt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Zeszyt2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rtur.frackiewicz\Desktop\Prezentacja%20-%20mlodziez%20bezrobotna%20-%202013\GUS1.xm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.frackiewicz\Desktop\Prezentacja%20-%20mlodziez%20bezrobotna%20-%202013\Prezentacja%20AF%20-%20M&#322;odzi%20Bezrobot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Arkusz1!$C$2</c:f>
              <c:strCache>
                <c:ptCount val="1"/>
                <c:pt idx="0">
                  <c:v>Zharmonizowana stopa bezrobocia wśród osób do 25 roku życia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Arkusz1!$A$3:$A$32</c:f>
              <c:strCache>
                <c:ptCount val="30"/>
                <c:pt idx="0">
                  <c:v>UE28</c:v>
                </c:pt>
                <c:pt idx="1">
                  <c:v>UE18</c:v>
                </c:pt>
                <c:pt idx="2">
                  <c:v>Belgia</c:v>
                </c:pt>
                <c:pt idx="3">
                  <c:v>Bułgaria</c:v>
                </c:pt>
                <c:pt idx="4">
                  <c:v>Czechy</c:v>
                </c:pt>
                <c:pt idx="5">
                  <c:v>Dania</c:v>
                </c:pt>
                <c:pt idx="6">
                  <c:v>Niemcy</c:v>
                </c:pt>
                <c:pt idx="7">
                  <c:v>Estonia</c:v>
                </c:pt>
                <c:pt idx="8">
                  <c:v>Irlandia</c:v>
                </c:pt>
                <c:pt idx="9">
                  <c:v>Grecja</c:v>
                </c:pt>
                <c:pt idx="10">
                  <c:v>Hiszpania</c:v>
                </c:pt>
                <c:pt idx="11">
                  <c:v>Francja</c:v>
                </c:pt>
                <c:pt idx="12">
                  <c:v>Chorwacja</c:v>
                </c:pt>
                <c:pt idx="13">
                  <c:v>Włochy</c:v>
                </c:pt>
                <c:pt idx="14">
                  <c:v>Cypr</c:v>
                </c:pt>
                <c:pt idx="15">
                  <c:v>Łotwa</c:v>
                </c:pt>
                <c:pt idx="16">
                  <c:v>Litwa</c:v>
                </c:pt>
                <c:pt idx="17">
                  <c:v>Luksemburg</c:v>
                </c:pt>
                <c:pt idx="18">
                  <c:v>Węgry</c:v>
                </c:pt>
                <c:pt idx="19">
                  <c:v>Malta</c:v>
                </c:pt>
                <c:pt idx="20">
                  <c:v>Holandia</c:v>
                </c:pt>
                <c:pt idx="21">
                  <c:v>Austria</c:v>
                </c:pt>
                <c:pt idx="22">
                  <c:v>Polska</c:v>
                </c:pt>
                <c:pt idx="23">
                  <c:v>Portugalia</c:v>
                </c:pt>
                <c:pt idx="24">
                  <c:v>Rumunia</c:v>
                </c:pt>
                <c:pt idx="25">
                  <c:v>Słowenia</c:v>
                </c:pt>
                <c:pt idx="26">
                  <c:v>Słowacja</c:v>
                </c:pt>
                <c:pt idx="27">
                  <c:v>Finlandia</c:v>
                </c:pt>
                <c:pt idx="28">
                  <c:v>Szwecja</c:v>
                </c:pt>
                <c:pt idx="29">
                  <c:v>Wielka Brytania</c:v>
                </c:pt>
              </c:strCache>
            </c:strRef>
          </c:cat>
          <c:val>
            <c:numRef>
              <c:f>Arkusz1!$C$3:$C$32</c:f>
              <c:numCache>
                <c:formatCode>0.0</c:formatCode>
                <c:ptCount val="30"/>
                <c:pt idx="0">
                  <c:v>21.6</c:v>
                </c:pt>
                <c:pt idx="1">
                  <c:v>23.3</c:v>
                </c:pt>
                <c:pt idx="2">
                  <c:v>23.3</c:v>
                </c:pt>
                <c:pt idx="3">
                  <c:v>22.2</c:v>
                </c:pt>
                <c:pt idx="4">
                  <c:v>16.600000000000001</c:v>
                </c:pt>
                <c:pt idx="5">
                  <c:v>12.5</c:v>
                </c:pt>
                <c:pt idx="6">
                  <c:v>7.6</c:v>
                </c:pt>
                <c:pt idx="7">
                  <c:v>12.7</c:v>
                </c:pt>
                <c:pt idx="8">
                  <c:v>25.2</c:v>
                </c:pt>
                <c:pt idx="9">
                  <c:v>51.5</c:v>
                </c:pt>
                <c:pt idx="10">
                  <c:v>53.7</c:v>
                </c:pt>
                <c:pt idx="11">
                  <c:v>24</c:v>
                </c:pt>
                <c:pt idx="12">
                  <c:v>43.9</c:v>
                </c:pt>
                <c:pt idx="13">
                  <c:v>44.2</c:v>
                </c:pt>
                <c:pt idx="14">
                  <c:v>37.1</c:v>
                </c:pt>
                <c:pt idx="15">
                  <c:v>21.8</c:v>
                </c:pt>
                <c:pt idx="16">
                  <c:v>21.5</c:v>
                </c:pt>
                <c:pt idx="17">
                  <c:v>15.5</c:v>
                </c:pt>
                <c:pt idx="18">
                  <c:v>20.9</c:v>
                </c:pt>
                <c:pt idx="19">
                  <c:v>12.7</c:v>
                </c:pt>
                <c:pt idx="20">
                  <c:v>10.1</c:v>
                </c:pt>
                <c:pt idx="21">
                  <c:v>8.2000000000000011</c:v>
                </c:pt>
                <c:pt idx="22">
                  <c:v>22.8</c:v>
                </c:pt>
                <c:pt idx="23">
                  <c:v>35.6</c:v>
                </c:pt>
                <c:pt idx="24">
                  <c:v>24.3</c:v>
                </c:pt>
                <c:pt idx="25">
                  <c:v>19.2</c:v>
                </c:pt>
                <c:pt idx="26">
                  <c:v>29.9</c:v>
                </c:pt>
                <c:pt idx="27">
                  <c:v>19.8</c:v>
                </c:pt>
                <c:pt idx="28">
                  <c:v>22.1</c:v>
                </c:pt>
                <c:pt idx="29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7931120"/>
        <c:axId val="158888616"/>
      </c:barChart>
      <c:lineChart>
        <c:grouping val="standard"/>
        <c:varyColors val="0"/>
        <c:ser>
          <c:idx val="1"/>
          <c:order val="1"/>
          <c:tx>
            <c:strRef>
              <c:f>Arkusz1!$D$2</c:f>
              <c:strCache>
                <c:ptCount val="1"/>
                <c:pt idx="0">
                  <c:v>Zharmonizowana stopa bezrobocia ogółem UE28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Arkusz1!$A$4:$A$32</c:f>
              <c:strCache>
                <c:ptCount val="29"/>
                <c:pt idx="0">
                  <c:v>UE18</c:v>
                </c:pt>
                <c:pt idx="1">
                  <c:v>Belgia</c:v>
                </c:pt>
                <c:pt idx="2">
                  <c:v>Bułgaria</c:v>
                </c:pt>
                <c:pt idx="3">
                  <c:v>Czechy</c:v>
                </c:pt>
                <c:pt idx="4">
                  <c:v>Dania</c:v>
                </c:pt>
                <c:pt idx="5">
                  <c:v>Niemcy</c:v>
                </c:pt>
                <c:pt idx="6">
                  <c:v>Estonia</c:v>
                </c:pt>
                <c:pt idx="7">
                  <c:v>Irlandia</c:v>
                </c:pt>
                <c:pt idx="8">
                  <c:v>Grecja</c:v>
                </c:pt>
                <c:pt idx="9">
                  <c:v>Hiszpania</c:v>
                </c:pt>
                <c:pt idx="10">
                  <c:v>Francja</c:v>
                </c:pt>
                <c:pt idx="11">
                  <c:v>Chorwacja</c:v>
                </c:pt>
                <c:pt idx="12">
                  <c:v>Włochy</c:v>
                </c:pt>
                <c:pt idx="13">
                  <c:v>Cypr</c:v>
                </c:pt>
                <c:pt idx="14">
                  <c:v>Łotwa</c:v>
                </c:pt>
                <c:pt idx="15">
                  <c:v>Litwa</c:v>
                </c:pt>
                <c:pt idx="16">
                  <c:v>Luksemburg</c:v>
                </c:pt>
                <c:pt idx="17">
                  <c:v>Węgry</c:v>
                </c:pt>
                <c:pt idx="18">
                  <c:v>Malta</c:v>
                </c:pt>
                <c:pt idx="19">
                  <c:v>Holandia</c:v>
                </c:pt>
                <c:pt idx="20">
                  <c:v>Austria</c:v>
                </c:pt>
                <c:pt idx="21">
                  <c:v>Polska</c:v>
                </c:pt>
                <c:pt idx="22">
                  <c:v>Portugalia</c:v>
                </c:pt>
                <c:pt idx="23">
                  <c:v>Rumunia</c:v>
                </c:pt>
                <c:pt idx="24">
                  <c:v>Słowenia</c:v>
                </c:pt>
                <c:pt idx="25">
                  <c:v>Słowacja</c:v>
                </c:pt>
                <c:pt idx="26">
                  <c:v>Finlandia</c:v>
                </c:pt>
                <c:pt idx="27">
                  <c:v>Szwecja</c:v>
                </c:pt>
                <c:pt idx="28">
                  <c:v>Wielka Brytania</c:v>
                </c:pt>
              </c:strCache>
            </c:strRef>
          </c:cat>
          <c:val>
            <c:numRef>
              <c:f>Arkusz1!$D$3:$D$32</c:f>
              <c:numCache>
                <c:formatCode>General</c:formatCode>
                <c:ptCount val="30"/>
                <c:pt idx="0">
                  <c:v>10.1</c:v>
                </c:pt>
                <c:pt idx="1">
                  <c:v>10.1</c:v>
                </c:pt>
                <c:pt idx="2">
                  <c:v>10.1</c:v>
                </c:pt>
                <c:pt idx="3">
                  <c:v>10.1</c:v>
                </c:pt>
                <c:pt idx="4">
                  <c:v>10.1</c:v>
                </c:pt>
                <c:pt idx="5">
                  <c:v>10.1</c:v>
                </c:pt>
                <c:pt idx="6">
                  <c:v>10.1</c:v>
                </c:pt>
                <c:pt idx="7">
                  <c:v>10.1</c:v>
                </c:pt>
                <c:pt idx="8">
                  <c:v>10.1</c:v>
                </c:pt>
                <c:pt idx="9">
                  <c:v>10.1</c:v>
                </c:pt>
                <c:pt idx="10">
                  <c:v>10.1</c:v>
                </c:pt>
                <c:pt idx="11">
                  <c:v>10.1</c:v>
                </c:pt>
                <c:pt idx="12">
                  <c:v>10.1</c:v>
                </c:pt>
                <c:pt idx="13">
                  <c:v>10.1</c:v>
                </c:pt>
                <c:pt idx="14">
                  <c:v>10.1</c:v>
                </c:pt>
                <c:pt idx="15">
                  <c:v>10.1</c:v>
                </c:pt>
                <c:pt idx="16">
                  <c:v>10.1</c:v>
                </c:pt>
                <c:pt idx="17">
                  <c:v>10.1</c:v>
                </c:pt>
                <c:pt idx="18">
                  <c:v>10.1</c:v>
                </c:pt>
                <c:pt idx="19">
                  <c:v>10.1</c:v>
                </c:pt>
                <c:pt idx="20">
                  <c:v>10.1</c:v>
                </c:pt>
                <c:pt idx="21">
                  <c:v>10.1</c:v>
                </c:pt>
                <c:pt idx="22">
                  <c:v>10.1</c:v>
                </c:pt>
                <c:pt idx="23">
                  <c:v>10.1</c:v>
                </c:pt>
                <c:pt idx="24">
                  <c:v>10.1</c:v>
                </c:pt>
                <c:pt idx="25">
                  <c:v>10.1</c:v>
                </c:pt>
                <c:pt idx="26">
                  <c:v>10.1</c:v>
                </c:pt>
                <c:pt idx="27">
                  <c:v>10.1</c:v>
                </c:pt>
                <c:pt idx="28">
                  <c:v>10.1</c:v>
                </c:pt>
                <c:pt idx="29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89384"/>
        <c:axId val="158889000"/>
      </c:lineChart>
      <c:catAx>
        <c:axId val="1579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888616"/>
        <c:crosses val="autoZero"/>
        <c:auto val="1"/>
        <c:lblAlgn val="ctr"/>
        <c:lblOffset val="100"/>
        <c:noMultiLvlLbl val="0"/>
      </c:catAx>
      <c:valAx>
        <c:axId val="15888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7931120"/>
        <c:crosses val="autoZero"/>
        <c:crossBetween val="between"/>
      </c:valAx>
      <c:valAx>
        <c:axId val="158889000"/>
        <c:scaling>
          <c:orientation val="minMax"/>
          <c:max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889384"/>
        <c:crosses val="max"/>
        <c:crossBetween val="between"/>
      </c:valAx>
      <c:catAx>
        <c:axId val="158889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889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4861366287547435"/>
          <c:y val="3.8989934296855717E-2"/>
          <c:w val="0.62004374453193367"/>
          <c:h val="0.89543772231456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Arkusz3!$U$18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chemeClr val="accent1"/>
              </a:solidFill>
              <a:ln cmpd="sng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Arkusz3!$T$19:$T$40</c:f>
              <c:strCache>
                <c:ptCount val="21"/>
                <c:pt idx="0">
                  <c:v>Nie otrzymałem/am pracy po zwolnieniu z zakładu karnego</c:v>
                </c:pt>
                <c:pt idx="2">
                  <c:v>Opieka nad innymi osobami tego wymagającymi</c:v>
                </c:pt>
                <c:pt idx="4">
                  <c:v>Z powodu choroby, niepełnosprawności</c:v>
                </c:pt>
                <c:pt idx="6">
                  <c:v>Brak możliwości dojazdu</c:v>
                </c:pt>
                <c:pt idx="8">
                  <c:v>Opieka nad dziećmi</c:v>
                </c:pt>
                <c:pt idx="10">
                  <c:v>Podjęcie nauki, szkolenia</c:v>
                </c:pt>
                <c:pt idx="12">
                  <c:v>Z innych powodów osobistych lub rodzinnych</c:v>
                </c:pt>
                <c:pt idx="14">
                  <c:v>Niezadowalające warunki pracy inne niż finansowe</c:v>
                </c:pt>
                <c:pt idx="16">
                  <c:v>Likwidacja zakładu pracy lub stanowiska</c:v>
                </c:pt>
                <c:pt idx="18">
                  <c:v>Niezadowalające warunki finansowe</c:v>
                </c:pt>
                <c:pt idx="20">
                  <c:v>Zakończenie pracy na czas określony, dorywczej, sezonowej</c:v>
                </c:pt>
              </c:strCache>
            </c:strRef>
          </c:cat>
          <c:val>
            <c:numRef>
              <c:f>Arkusz3!$U$19:$U$40</c:f>
              <c:numCache>
                <c:formatCode>General</c:formatCode>
                <c:ptCount val="22"/>
                <c:pt idx="0" formatCode="0%">
                  <c:v>6.4585575888051723E-3</c:v>
                </c:pt>
                <c:pt idx="2" formatCode="0%">
                  <c:v>1.0764262648008621E-2</c:v>
                </c:pt>
                <c:pt idx="4" formatCode="0%">
                  <c:v>1.2917115177610339E-2</c:v>
                </c:pt>
                <c:pt idx="6" formatCode="0%">
                  <c:v>4.0904198062432708E-2</c:v>
                </c:pt>
                <c:pt idx="8" formatCode="0%">
                  <c:v>4.1980624327233672E-2</c:v>
                </c:pt>
                <c:pt idx="10" formatCode="0%">
                  <c:v>4.4133476856835448E-2</c:v>
                </c:pt>
                <c:pt idx="12" formatCode="0%">
                  <c:v>6.889128094725519E-2</c:v>
                </c:pt>
                <c:pt idx="14" formatCode="0%">
                  <c:v>8.1808396124865568E-2</c:v>
                </c:pt>
                <c:pt idx="16" formatCode="0%">
                  <c:v>0.11302475780409042</c:v>
                </c:pt>
                <c:pt idx="18" formatCode="0%">
                  <c:v>0.116254036598493</c:v>
                </c:pt>
                <c:pt idx="20" formatCode="0%">
                  <c:v>0.44886975242195909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495192"/>
        <c:axId val="159495584"/>
      </c:barChart>
      <c:catAx>
        <c:axId val="159495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495584"/>
        <c:crosses val="autoZero"/>
        <c:auto val="1"/>
        <c:lblAlgn val="ctr"/>
        <c:lblOffset val="100"/>
        <c:noMultiLvlLbl val="0"/>
      </c:catAx>
      <c:valAx>
        <c:axId val="15949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49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Arkusz2!$L$19:$L$24</c:f>
              <c:strCache>
                <c:ptCount val="6"/>
                <c:pt idx="0">
                  <c:v>Zasiłek dla bezrobotnych</c:v>
                </c:pt>
                <c:pt idx="1">
                  <c:v> Świadczenia społeczne</c:v>
                </c:pt>
                <c:pt idx="2">
                  <c:v>Stypendium stażowe/szkoleniowe</c:v>
                </c:pt>
                <c:pt idx="3">
                  <c:v>Własne oszczędności</c:v>
                </c:pt>
                <c:pt idx="4">
                  <c:v>Zajęcia dorywcze</c:v>
                </c:pt>
                <c:pt idx="5">
                  <c:v>Pozostaję na utrzymaniu innych osób</c:v>
                </c:pt>
              </c:strCache>
            </c:strRef>
          </c:cat>
          <c:val>
            <c:numRef>
              <c:f>Arkusz2!$M$19:$M$24</c:f>
              <c:numCache>
                <c:formatCode>General</c:formatCode>
                <c:ptCount val="6"/>
                <c:pt idx="0">
                  <c:v>5.6</c:v>
                </c:pt>
                <c:pt idx="1">
                  <c:v>8</c:v>
                </c:pt>
                <c:pt idx="2">
                  <c:v>11.2</c:v>
                </c:pt>
                <c:pt idx="3">
                  <c:v>18.899999999999999</c:v>
                </c:pt>
                <c:pt idx="4">
                  <c:v>25.3</c:v>
                </c:pt>
                <c:pt idx="5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96368"/>
        <c:axId val="159496760"/>
      </c:barChart>
      <c:catAx>
        <c:axId val="159496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9496760"/>
        <c:crosses val="autoZero"/>
        <c:auto val="1"/>
        <c:lblAlgn val="ctr"/>
        <c:lblOffset val="100"/>
        <c:noMultiLvlLbl val="0"/>
      </c:catAx>
      <c:valAx>
        <c:axId val="159496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49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Arkusz3!$C$72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Arkusz3!$B$73:$B$88</c:f>
              <c:strCache>
                <c:ptCount val="15"/>
                <c:pt idx="0">
                  <c:v>Możliwość skorzystania z prac interwencyjnych, robót publicznych</c:v>
                </c:pt>
                <c:pt idx="2">
                  <c:v>Możliwość skorzystania z zasiłku dla bezrobotnych</c:v>
                </c:pt>
                <c:pt idx="4">
                  <c:v>Możliwość uzyskania dofinansowania dla rozpoczęcia działalności gospodarczej</c:v>
                </c:pt>
                <c:pt idx="6">
                  <c:v>Możliwość skorzystania z poradnictwa zawodowego oraz informacji zawodowej</c:v>
                </c:pt>
                <c:pt idx="8">
                  <c:v>Możliwość skorzystania ze szkoleń, kursów</c:v>
                </c:pt>
                <c:pt idx="10">
                  <c:v>Możliwość skorzystania ze stażu</c:v>
                </c:pt>
                <c:pt idx="12">
                  <c:v>Możliwość skorzystania z pośrednictwa pracy/ofert pracy</c:v>
                </c:pt>
                <c:pt idx="14">
                  <c:v>Uzyskanie ubezpieczenia zdrowotnego</c:v>
                </c:pt>
              </c:strCache>
            </c:strRef>
          </c:cat>
          <c:val>
            <c:numRef>
              <c:f>Arkusz3!$C$73:$C$88</c:f>
              <c:numCache>
                <c:formatCode>General</c:formatCode>
                <c:ptCount val="16"/>
                <c:pt idx="0" formatCode="0%">
                  <c:v>8.4465445953928062E-2</c:v>
                </c:pt>
                <c:pt idx="2" formatCode="0%">
                  <c:v>9.9822799763733067E-2</c:v>
                </c:pt>
                <c:pt idx="4" formatCode="0%">
                  <c:v>0.11990549320732419</c:v>
                </c:pt>
                <c:pt idx="6" formatCode="0%">
                  <c:v>0.25457767277023036</c:v>
                </c:pt>
                <c:pt idx="8" formatCode="0%">
                  <c:v>0.47548730064973432</c:v>
                </c:pt>
                <c:pt idx="10" formatCode="0%">
                  <c:v>0.52687536916715849</c:v>
                </c:pt>
                <c:pt idx="12" formatCode="0%">
                  <c:v>0.68163024217365664</c:v>
                </c:pt>
                <c:pt idx="14" formatCode="0%">
                  <c:v>0.73538098050797407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497544"/>
        <c:axId val="159497936"/>
      </c:barChart>
      <c:catAx>
        <c:axId val="159497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59497936"/>
        <c:crosses val="autoZero"/>
        <c:auto val="1"/>
        <c:lblAlgn val="ctr"/>
        <c:lblOffset val="100"/>
        <c:noMultiLvlLbl val="0"/>
      </c:catAx>
      <c:valAx>
        <c:axId val="15949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5949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Arkusz1!$C$2</c:f>
              <c:strCache>
                <c:ptCount val="1"/>
                <c:pt idx="0">
                  <c:v>Liczba bezrobotnych ogółem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Arkusz1!$B$3:$B$11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Arkusz1!$C$3:$C$11</c:f>
              <c:numCache>
                <c:formatCode>#,##0</c:formatCode>
                <c:ptCount val="9"/>
                <c:pt idx="0">
                  <c:v>168814</c:v>
                </c:pt>
                <c:pt idx="1">
                  <c:v>138866</c:v>
                </c:pt>
                <c:pt idx="2">
                  <c:v>103241</c:v>
                </c:pt>
                <c:pt idx="3">
                  <c:v>82520</c:v>
                </c:pt>
                <c:pt idx="4">
                  <c:v>105905</c:v>
                </c:pt>
                <c:pt idx="5">
                  <c:v>109964</c:v>
                </c:pt>
                <c:pt idx="6">
                  <c:v>108904</c:v>
                </c:pt>
                <c:pt idx="7">
                  <c:v>112521</c:v>
                </c:pt>
                <c:pt idx="8">
                  <c:v>111063</c:v>
                </c:pt>
              </c:numCache>
            </c:numRef>
          </c:val>
        </c:ser>
        <c:ser>
          <c:idx val="1"/>
          <c:order val="1"/>
          <c:tx>
            <c:strRef>
              <c:f>Arkusz1!$D$2</c:f>
              <c:strCache>
                <c:ptCount val="1"/>
                <c:pt idx="0">
                  <c:v>Liczba bezrobotnych do 25 roku życia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Arkusz1!$B$3:$B$11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Arkusz1!$D$3:$D$11</c:f>
              <c:numCache>
                <c:formatCode>#,##0</c:formatCode>
                <c:ptCount val="9"/>
                <c:pt idx="0">
                  <c:v>34027</c:v>
                </c:pt>
                <c:pt idx="1">
                  <c:v>25385</c:v>
                </c:pt>
                <c:pt idx="2">
                  <c:v>17871</c:v>
                </c:pt>
                <c:pt idx="3">
                  <c:v>15147</c:v>
                </c:pt>
                <c:pt idx="4">
                  <c:v>20816</c:v>
                </c:pt>
                <c:pt idx="5">
                  <c:v>20634</c:v>
                </c:pt>
                <c:pt idx="6">
                  <c:v>19296</c:v>
                </c:pt>
                <c:pt idx="7">
                  <c:v>18977</c:v>
                </c:pt>
                <c:pt idx="8">
                  <c:v>17424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159172272"/>
        <c:axId val="158623584"/>
      </c:barChart>
      <c:lineChart>
        <c:grouping val="standard"/>
        <c:varyColors val="0"/>
        <c:ser>
          <c:idx val="2"/>
          <c:order val="2"/>
          <c:tx>
            <c:strRef>
              <c:f>Arkusz1!$E$2</c:f>
              <c:strCache>
                <c:ptCount val="1"/>
                <c:pt idx="0">
                  <c:v>Udział bezrobotnych do 25 roku życia w ogółem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Arkusz1!$B$3:$B$11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Arkusz1!$E$3:$E$11</c:f>
              <c:numCache>
                <c:formatCode>0.0%</c:formatCode>
                <c:ptCount val="9"/>
                <c:pt idx="0">
                  <c:v>0.20156503607520729</c:v>
                </c:pt>
                <c:pt idx="1">
                  <c:v>0.18280212579033045</c:v>
                </c:pt>
                <c:pt idx="2">
                  <c:v>0.17309983436812912</c:v>
                </c:pt>
                <c:pt idx="3">
                  <c:v>0.18355550169655838</c:v>
                </c:pt>
                <c:pt idx="4">
                  <c:v>0.19655351494263718</c:v>
                </c:pt>
                <c:pt idx="5">
                  <c:v>0.18764322869302691</c:v>
                </c:pt>
                <c:pt idx="6">
                  <c:v>0.17718357452435168</c:v>
                </c:pt>
                <c:pt idx="7">
                  <c:v>0.16865296255810028</c:v>
                </c:pt>
                <c:pt idx="8">
                  <c:v>0.15688393074201151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628448"/>
        <c:axId val="158623968"/>
      </c:lineChart>
      <c:catAx>
        <c:axId val="15917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623584"/>
        <c:crosses val="autoZero"/>
        <c:auto val="1"/>
        <c:lblAlgn val="ctr"/>
        <c:lblOffset val="100"/>
        <c:noMultiLvlLbl val="0"/>
      </c:catAx>
      <c:valAx>
        <c:axId val="158623584"/>
        <c:scaling>
          <c:orientation val="minMax"/>
          <c:max val="2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172272"/>
        <c:crosses val="autoZero"/>
        <c:crossBetween val="between"/>
      </c:valAx>
      <c:valAx>
        <c:axId val="15862396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628448"/>
        <c:crosses val="max"/>
        <c:crossBetween val="between"/>
      </c:valAx>
      <c:catAx>
        <c:axId val="15862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8623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Arkusz3!$C$6</c:f>
              <c:strCache>
                <c:ptCount val="1"/>
                <c:pt idx="0">
                  <c:v>Wskaźnik zatrudnienia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Arkusz3!$B$10:$B$14</c:f>
              <c:strCache>
                <c:ptCount val="5"/>
                <c:pt idx="0">
                  <c:v>15 - 24 lata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lat i więcej</c:v>
                </c:pt>
              </c:strCache>
            </c:strRef>
          </c:cat>
          <c:val>
            <c:numRef>
              <c:f>Arkusz3!$C$10:$C$14</c:f>
              <c:numCache>
                <c:formatCode>0.0</c:formatCode>
                <c:ptCount val="5"/>
                <c:pt idx="0">
                  <c:v>20.6</c:v>
                </c:pt>
                <c:pt idx="1">
                  <c:v>72.7</c:v>
                </c:pt>
                <c:pt idx="2">
                  <c:v>76.7</c:v>
                </c:pt>
                <c:pt idx="3">
                  <c:v>79.3</c:v>
                </c:pt>
                <c:pt idx="4">
                  <c:v>22.9</c:v>
                </c:pt>
              </c:numCache>
            </c:numRef>
          </c:val>
        </c:ser>
        <c:ser>
          <c:idx val="1"/>
          <c:order val="1"/>
          <c:tx>
            <c:strRef>
              <c:f>Arkusz3!$D$6</c:f>
              <c:strCache>
                <c:ptCount val="1"/>
                <c:pt idx="0">
                  <c:v>Stopa bezrobocia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Arkusz3!$B$10:$B$14</c:f>
              <c:strCache>
                <c:ptCount val="5"/>
                <c:pt idx="0">
                  <c:v>15 - 24 lata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lat i więcej</c:v>
                </c:pt>
              </c:strCache>
            </c:strRef>
          </c:cat>
          <c:val>
            <c:numRef>
              <c:f>Arkusz3!$D$10:$D$14</c:f>
              <c:numCache>
                <c:formatCode>0.0</c:formatCode>
                <c:ptCount val="5"/>
                <c:pt idx="0">
                  <c:v>17.899999999999999</c:v>
                </c:pt>
                <c:pt idx="1">
                  <c:v>9.6</c:v>
                </c:pt>
                <c:pt idx="2">
                  <c:v>5.7</c:v>
                </c:pt>
                <c:pt idx="3">
                  <c:v>6.8</c:v>
                </c:pt>
                <c:pt idx="4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63880"/>
        <c:axId val="158764272"/>
      </c:barChart>
      <c:catAx>
        <c:axId val="15876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764272"/>
        <c:crosses val="autoZero"/>
        <c:auto val="1"/>
        <c:lblAlgn val="ctr"/>
        <c:lblOffset val="100"/>
        <c:noMultiLvlLbl val="0"/>
      </c:catAx>
      <c:valAx>
        <c:axId val="1587642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76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Arkusz1!$D$7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Arkusz1!$C$8:$C$45</c:f>
              <c:numCache>
                <c:formatCode>General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cat>
          <c:val>
            <c:numRef>
              <c:f>Arkusz1!$D$8:$D$45</c:f>
              <c:numCache>
                <c:formatCode>#,##0</c:formatCode>
                <c:ptCount val="38"/>
                <c:pt idx="0">
                  <c:v>303603</c:v>
                </c:pt>
                <c:pt idx="1">
                  <c:v>299547</c:v>
                </c:pt>
                <c:pt idx="2">
                  <c:v>296309</c:v>
                </c:pt>
                <c:pt idx="3">
                  <c:v>293601</c:v>
                </c:pt>
                <c:pt idx="4">
                  <c:v>291260</c:v>
                </c:pt>
                <c:pt idx="5">
                  <c:v>288966</c:v>
                </c:pt>
                <c:pt idx="6">
                  <c:v>287106</c:v>
                </c:pt>
                <c:pt idx="7">
                  <c:v>285783</c:v>
                </c:pt>
                <c:pt idx="8">
                  <c:v>284362</c:v>
                </c:pt>
                <c:pt idx="9">
                  <c:v>282401</c:v>
                </c:pt>
                <c:pt idx="10">
                  <c:v>279858</c:v>
                </c:pt>
                <c:pt idx="11">
                  <c:v>276528</c:v>
                </c:pt>
                <c:pt idx="12">
                  <c:v>271819</c:v>
                </c:pt>
                <c:pt idx="13">
                  <c:v>265755</c:v>
                </c:pt>
                <c:pt idx="14">
                  <c:v>259897</c:v>
                </c:pt>
                <c:pt idx="15">
                  <c:v>254955</c:v>
                </c:pt>
                <c:pt idx="16">
                  <c:v>250804</c:v>
                </c:pt>
                <c:pt idx="17">
                  <c:v>246786</c:v>
                </c:pt>
                <c:pt idx="18">
                  <c:v>243623</c:v>
                </c:pt>
                <c:pt idx="19">
                  <c:v>240420</c:v>
                </c:pt>
                <c:pt idx="20">
                  <c:v>237419</c:v>
                </c:pt>
                <c:pt idx="21">
                  <c:v>234593</c:v>
                </c:pt>
                <c:pt idx="22">
                  <c:v>231841</c:v>
                </c:pt>
                <c:pt idx="23">
                  <c:v>229078</c:v>
                </c:pt>
                <c:pt idx="24">
                  <c:v>226386</c:v>
                </c:pt>
                <c:pt idx="25">
                  <c:v>223788</c:v>
                </c:pt>
                <c:pt idx="26">
                  <c:v>221347</c:v>
                </c:pt>
                <c:pt idx="27">
                  <c:v>219078</c:v>
                </c:pt>
                <c:pt idx="28">
                  <c:v>217003</c:v>
                </c:pt>
                <c:pt idx="29">
                  <c:v>215117</c:v>
                </c:pt>
                <c:pt idx="30">
                  <c:v>213412</c:v>
                </c:pt>
                <c:pt idx="31">
                  <c:v>211858</c:v>
                </c:pt>
                <c:pt idx="32">
                  <c:v>210420</c:v>
                </c:pt>
                <c:pt idx="33">
                  <c:v>209067</c:v>
                </c:pt>
                <c:pt idx="34">
                  <c:v>207777</c:v>
                </c:pt>
                <c:pt idx="35">
                  <c:v>206514</c:v>
                </c:pt>
                <c:pt idx="36">
                  <c:v>205254</c:v>
                </c:pt>
                <c:pt idx="37">
                  <c:v>203980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65056"/>
        <c:axId val="158765448"/>
      </c:lineChart>
      <c:catAx>
        <c:axId val="1587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765448"/>
        <c:crosses val="autoZero"/>
        <c:auto val="1"/>
        <c:lblAlgn val="ctr"/>
        <c:lblOffset val="100"/>
        <c:noMultiLvlLbl val="0"/>
      </c:catAx>
      <c:valAx>
        <c:axId val="15876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76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solidFill>
                  <a:schemeClr val="tx1"/>
                </a:solidFill>
                <a:latin typeface="+mj-lt"/>
              </a:rPr>
              <a:t>Aktualna i prognozowana liczba</a:t>
            </a:r>
            <a:r>
              <a:rPr lang="pl-PL" sz="1800" b="1" baseline="0" dirty="0">
                <a:solidFill>
                  <a:schemeClr val="tx1"/>
                </a:solidFill>
                <a:latin typeface="+mj-lt"/>
              </a:rPr>
              <a:t> osób w wieku 19-24 lata w </a:t>
            </a:r>
            <a:r>
              <a:rPr lang="pl-PL" sz="1800" b="1" baseline="0" dirty="0" smtClean="0">
                <a:solidFill>
                  <a:schemeClr val="tx1"/>
                </a:solidFill>
                <a:latin typeface="+mj-lt"/>
              </a:rPr>
              <a:t>woj. zachodniopomorskim (lata 2014-2050)</a:t>
            </a:r>
            <a:endParaRPr lang="pl-PL" sz="1800" b="1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Arkusz10!$E$5:$E$5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547098279381749E-2"/>
                  <c:y val="-3.40807629097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Arkusz10!$D$6:$D$42</c:f>
              <c:numCache>
                <c:formatCode>General</c:formatCode>
                <c:ptCount val="37"/>
                <c:pt idx="0">
                  <c:v>2014</c:v>
                </c:pt>
                <c:pt idx="6">
                  <c:v>2020</c:v>
                </c:pt>
                <c:pt idx="16">
                  <c:v>2030</c:v>
                </c:pt>
                <c:pt idx="26">
                  <c:v>2040</c:v>
                </c:pt>
                <c:pt idx="36">
                  <c:v>2050</c:v>
                </c:pt>
              </c:numCache>
            </c:numRef>
          </c:cat>
          <c:val>
            <c:numRef>
              <c:f>Arkusz10!$E$6:$E$42</c:f>
              <c:numCache>
                <c:formatCode>#,##0</c:formatCode>
                <c:ptCount val="37"/>
                <c:pt idx="0">
                  <c:v>131474</c:v>
                </c:pt>
                <c:pt idx="1">
                  <c:v>126672</c:v>
                </c:pt>
                <c:pt idx="2">
                  <c:v>121464</c:v>
                </c:pt>
                <c:pt idx="3">
                  <c:v>116258</c:v>
                </c:pt>
                <c:pt idx="4">
                  <c:v>110903</c:v>
                </c:pt>
                <c:pt idx="5">
                  <c:v>106329</c:v>
                </c:pt>
                <c:pt idx="6">
                  <c:v>102528</c:v>
                </c:pt>
                <c:pt idx="7">
                  <c:v>98967</c:v>
                </c:pt>
                <c:pt idx="8">
                  <c:v>96436</c:v>
                </c:pt>
                <c:pt idx="9">
                  <c:v>94998</c:v>
                </c:pt>
                <c:pt idx="10">
                  <c:v>94442</c:v>
                </c:pt>
                <c:pt idx="11">
                  <c:v>94522</c:v>
                </c:pt>
                <c:pt idx="12">
                  <c:v>96276</c:v>
                </c:pt>
                <c:pt idx="13">
                  <c:v>99808</c:v>
                </c:pt>
                <c:pt idx="14">
                  <c:v>102986</c:v>
                </c:pt>
                <c:pt idx="15">
                  <c:v>104728</c:v>
                </c:pt>
                <c:pt idx="16">
                  <c:v>105129</c:v>
                </c:pt>
                <c:pt idx="17">
                  <c:v>104695</c:v>
                </c:pt>
                <c:pt idx="18">
                  <c:v>102149</c:v>
                </c:pt>
                <c:pt idx="19">
                  <c:v>98423</c:v>
                </c:pt>
                <c:pt idx="20">
                  <c:v>94753</c:v>
                </c:pt>
                <c:pt idx="21">
                  <c:v>91937</c:v>
                </c:pt>
                <c:pt idx="22">
                  <c:v>89919</c:v>
                </c:pt>
                <c:pt idx="23">
                  <c:v>88155</c:v>
                </c:pt>
                <c:pt idx="24">
                  <c:v>87290</c:v>
                </c:pt>
                <c:pt idx="25">
                  <c:v>86357</c:v>
                </c:pt>
                <c:pt idx="26">
                  <c:v>85553</c:v>
                </c:pt>
                <c:pt idx="27">
                  <c:v>84785</c:v>
                </c:pt>
                <c:pt idx="28">
                  <c:v>83926</c:v>
                </c:pt>
                <c:pt idx="29">
                  <c:v>82881</c:v>
                </c:pt>
                <c:pt idx="30">
                  <c:v>81694</c:v>
                </c:pt>
                <c:pt idx="31">
                  <c:v>80418</c:v>
                </c:pt>
                <c:pt idx="32">
                  <c:v>79099</c:v>
                </c:pt>
                <c:pt idx="33">
                  <c:v>77790</c:v>
                </c:pt>
                <c:pt idx="34">
                  <c:v>76520</c:v>
                </c:pt>
                <c:pt idx="35">
                  <c:v>75328</c:v>
                </c:pt>
                <c:pt idx="36">
                  <c:v>74236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Arkusz10!$F$5:$F$5</c:f>
              <c:strCache>
                <c:ptCount val="1"/>
                <c:pt idx="0">
                  <c:v>Mężczyźni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Arkusz10!$D$6:$D$42</c:f>
              <c:numCache>
                <c:formatCode>General</c:formatCode>
                <c:ptCount val="37"/>
                <c:pt idx="0">
                  <c:v>2014</c:v>
                </c:pt>
                <c:pt idx="6">
                  <c:v>2020</c:v>
                </c:pt>
                <c:pt idx="16">
                  <c:v>2030</c:v>
                </c:pt>
                <c:pt idx="26">
                  <c:v>2040</c:v>
                </c:pt>
                <c:pt idx="36">
                  <c:v>2050</c:v>
                </c:pt>
              </c:numCache>
            </c:numRef>
          </c:cat>
          <c:val>
            <c:numRef>
              <c:f>Arkusz10!$F$6:$F$42</c:f>
              <c:numCache>
                <c:formatCode>#,##0</c:formatCode>
                <c:ptCount val="37"/>
                <c:pt idx="0">
                  <c:v>67148</c:v>
                </c:pt>
                <c:pt idx="1">
                  <c:v>64670</c:v>
                </c:pt>
                <c:pt idx="2">
                  <c:v>61982</c:v>
                </c:pt>
                <c:pt idx="3">
                  <c:v>59352</c:v>
                </c:pt>
                <c:pt idx="4">
                  <c:v>56496</c:v>
                </c:pt>
                <c:pt idx="5">
                  <c:v>54292</c:v>
                </c:pt>
                <c:pt idx="6">
                  <c:v>52433</c:v>
                </c:pt>
                <c:pt idx="7">
                  <c:v>50631</c:v>
                </c:pt>
                <c:pt idx="8">
                  <c:v>49518</c:v>
                </c:pt>
                <c:pt idx="9">
                  <c:v>48832</c:v>
                </c:pt>
                <c:pt idx="10">
                  <c:v>48636</c:v>
                </c:pt>
                <c:pt idx="11">
                  <c:v>48631</c:v>
                </c:pt>
                <c:pt idx="12">
                  <c:v>49398</c:v>
                </c:pt>
                <c:pt idx="13">
                  <c:v>51052</c:v>
                </c:pt>
                <c:pt idx="14">
                  <c:v>52630</c:v>
                </c:pt>
                <c:pt idx="15">
                  <c:v>53537</c:v>
                </c:pt>
                <c:pt idx="16">
                  <c:v>53609</c:v>
                </c:pt>
                <c:pt idx="17">
                  <c:v>53432</c:v>
                </c:pt>
                <c:pt idx="18">
                  <c:v>52241</c:v>
                </c:pt>
                <c:pt idx="19">
                  <c:v>50489</c:v>
                </c:pt>
                <c:pt idx="20">
                  <c:v>48601</c:v>
                </c:pt>
                <c:pt idx="21">
                  <c:v>47097</c:v>
                </c:pt>
                <c:pt idx="22">
                  <c:v>46173</c:v>
                </c:pt>
                <c:pt idx="23">
                  <c:v>45247</c:v>
                </c:pt>
                <c:pt idx="24">
                  <c:v>44789</c:v>
                </c:pt>
                <c:pt idx="25">
                  <c:v>44308</c:v>
                </c:pt>
                <c:pt idx="26">
                  <c:v>43895</c:v>
                </c:pt>
                <c:pt idx="27">
                  <c:v>43500</c:v>
                </c:pt>
                <c:pt idx="28">
                  <c:v>43057</c:v>
                </c:pt>
                <c:pt idx="29">
                  <c:v>42522</c:v>
                </c:pt>
                <c:pt idx="30">
                  <c:v>41913</c:v>
                </c:pt>
                <c:pt idx="31">
                  <c:v>41258</c:v>
                </c:pt>
                <c:pt idx="32">
                  <c:v>40580</c:v>
                </c:pt>
                <c:pt idx="33">
                  <c:v>39912</c:v>
                </c:pt>
                <c:pt idx="34">
                  <c:v>39261</c:v>
                </c:pt>
                <c:pt idx="35">
                  <c:v>38650</c:v>
                </c:pt>
                <c:pt idx="36">
                  <c:v>38090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Arkusz10!$G$5:$G$5</c:f>
              <c:strCache>
                <c:ptCount val="1"/>
                <c:pt idx="0">
                  <c:v>Kobiety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Arkusz10!$D$6:$D$42</c:f>
              <c:numCache>
                <c:formatCode>General</c:formatCode>
                <c:ptCount val="37"/>
                <c:pt idx="0">
                  <c:v>2014</c:v>
                </c:pt>
                <c:pt idx="6">
                  <c:v>2020</c:v>
                </c:pt>
                <c:pt idx="16">
                  <c:v>2030</c:v>
                </c:pt>
                <c:pt idx="26">
                  <c:v>2040</c:v>
                </c:pt>
                <c:pt idx="36">
                  <c:v>2050</c:v>
                </c:pt>
              </c:numCache>
            </c:numRef>
          </c:cat>
          <c:val>
            <c:numRef>
              <c:f>Arkusz10!$G$6:$G$42</c:f>
              <c:numCache>
                <c:formatCode>#,##0</c:formatCode>
                <c:ptCount val="37"/>
                <c:pt idx="0">
                  <c:v>64326</c:v>
                </c:pt>
                <c:pt idx="1">
                  <c:v>62002</c:v>
                </c:pt>
                <c:pt idx="2">
                  <c:v>59482</c:v>
                </c:pt>
                <c:pt idx="3">
                  <c:v>56906</c:v>
                </c:pt>
                <c:pt idx="4">
                  <c:v>54407</c:v>
                </c:pt>
                <c:pt idx="5">
                  <c:v>52037</c:v>
                </c:pt>
                <c:pt idx="6">
                  <c:v>50095</c:v>
                </c:pt>
                <c:pt idx="7">
                  <c:v>48336</c:v>
                </c:pt>
                <c:pt idx="8">
                  <c:v>46918</c:v>
                </c:pt>
                <c:pt idx="9">
                  <c:v>46166</c:v>
                </c:pt>
                <c:pt idx="10">
                  <c:v>45806</c:v>
                </c:pt>
                <c:pt idx="11">
                  <c:v>45891</c:v>
                </c:pt>
                <c:pt idx="12">
                  <c:v>46878</c:v>
                </c:pt>
                <c:pt idx="13">
                  <c:v>48756</c:v>
                </c:pt>
                <c:pt idx="14">
                  <c:v>50356</c:v>
                </c:pt>
                <c:pt idx="15">
                  <c:v>51191</c:v>
                </c:pt>
                <c:pt idx="16">
                  <c:v>51520</c:v>
                </c:pt>
                <c:pt idx="17">
                  <c:v>51263</c:v>
                </c:pt>
                <c:pt idx="18">
                  <c:v>49908</c:v>
                </c:pt>
                <c:pt idx="19">
                  <c:v>47934</c:v>
                </c:pt>
                <c:pt idx="20">
                  <c:v>46152</c:v>
                </c:pt>
                <c:pt idx="21">
                  <c:v>44840</c:v>
                </c:pt>
                <c:pt idx="22">
                  <c:v>43746</c:v>
                </c:pt>
                <c:pt idx="23">
                  <c:v>42908</c:v>
                </c:pt>
                <c:pt idx="24">
                  <c:v>42501</c:v>
                </c:pt>
                <c:pt idx="25">
                  <c:v>42049</c:v>
                </c:pt>
                <c:pt idx="26">
                  <c:v>41658</c:v>
                </c:pt>
                <c:pt idx="27">
                  <c:v>41285</c:v>
                </c:pt>
                <c:pt idx="28">
                  <c:v>40869</c:v>
                </c:pt>
                <c:pt idx="29">
                  <c:v>40359</c:v>
                </c:pt>
                <c:pt idx="30">
                  <c:v>39781</c:v>
                </c:pt>
                <c:pt idx="31">
                  <c:v>39160</c:v>
                </c:pt>
                <c:pt idx="32">
                  <c:v>38519</c:v>
                </c:pt>
                <c:pt idx="33">
                  <c:v>37878</c:v>
                </c:pt>
                <c:pt idx="34">
                  <c:v>37259</c:v>
                </c:pt>
                <c:pt idx="35">
                  <c:v>36678</c:v>
                </c:pt>
                <c:pt idx="36">
                  <c:v>36146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89240"/>
        <c:axId val="158689632"/>
      </c:lineChart>
      <c:catAx>
        <c:axId val="15868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689632"/>
        <c:crosses val="autoZero"/>
        <c:auto val="1"/>
        <c:lblAlgn val="ctr"/>
        <c:lblOffset val="100"/>
        <c:noMultiLvlLbl val="0"/>
      </c:catAx>
      <c:valAx>
        <c:axId val="15868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68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800" b="1" i="0" u="none" strike="noStrike" baseline="0" dirty="0" smtClean="0">
                <a:effectLst/>
                <a:latin typeface="+mj-lt"/>
              </a:rPr>
              <a:t>Z jakimi trudnościami w trakcie poszukiwania pracy spotyka się Pan/i najczęściej? (wyniki w %)</a:t>
            </a:r>
            <a:endParaRPr lang="pl-PL" b="1" dirty="0">
              <a:latin typeface="+mj-lt"/>
            </a:endParaRPr>
          </a:p>
        </c:rich>
      </c:tx>
      <c:layout>
        <c:manualLayout>
          <c:xMode val="edge"/>
          <c:yMode val="edge"/>
          <c:x val="0.108473240070045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Arkusz1!$I$7:$I$21</c:f>
              <c:strCache>
                <c:ptCount val="15"/>
                <c:pt idx="0">
                  <c:v>Nie chodzę szukać pracy, bo wstydzę się prosić o pracę</c:v>
                </c:pt>
                <c:pt idx="1">
                  <c:v>Z innych powodw osobistych i rodzinnych</c:v>
                </c:pt>
                <c:pt idx="2">
                  <c:v>Nie szukam pracy, ponieważ nie mam "znajomości"</c:v>
                </c:pt>
                <c:pt idx="3">
                  <c:v>Nie umiem szukać pracy</c:v>
                </c:pt>
                <c:pt idx="4">
                  <c:v>Nie mam możliwości zapewnienia opieki nad dzieckiem lub inną osobą zależną ode mnie</c:v>
                </c:pt>
                <c:pt idx="5">
                  <c:v>Pracodawcy proponują pracę w nienormowanym wymiarze czasu</c:v>
                </c:pt>
                <c:pt idx="6">
                  <c:v>Pracodawcy nie chcą mnie zatrudniać bez podania powodu</c:v>
                </c:pt>
                <c:pt idx="7">
                  <c:v>Brak możliwości dojazdu/problemy komunikacyjne</c:v>
                </c:pt>
                <c:pt idx="8">
                  <c:v>Nie znam językw obcych</c:v>
                </c:pt>
                <c:pt idx="9">
                  <c:v>Pracodawcy proponują pracę na tzw. "umowach śmieciowych"</c:v>
                </c:pt>
                <c:pt idx="10">
                  <c:v>Pracodawcy proponują zbyt niskie wynagrodzenie</c:v>
                </c:pt>
                <c:pt idx="11">
                  <c:v>Moje kwalifikacje są zbyt niskie w stosunku do wymagań pracodawcy</c:v>
                </c:pt>
                <c:pt idx="12">
                  <c:v>Brak ofert pracy w moim zawodzie</c:v>
                </c:pt>
                <c:pt idx="13">
                  <c:v>Nie mam wymaganego stażu pracy</c:v>
                </c:pt>
                <c:pt idx="14">
                  <c:v> Brak ofert pracy w miejscu zamieszkania i najbliższej okolicy</c:v>
                </c:pt>
              </c:strCache>
            </c:strRef>
          </c:cat>
          <c:val>
            <c:numRef>
              <c:f>Arkusz1!$J$7:$J$21</c:f>
              <c:numCache>
                <c:formatCode>_-* #,##0.0\ _z_ł_-;\-* #,##0.0\ _z_ł_-;_-* "-"??\ _z_ł_-;_-@_-</c:formatCode>
                <c:ptCount val="15"/>
                <c:pt idx="0">
                  <c:v>1.5</c:v>
                </c:pt>
                <c:pt idx="1">
                  <c:v>2.6</c:v>
                </c:pt>
                <c:pt idx="2">
                  <c:v>3.6</c:v>
                </c:pt>
                <c:pt idx="3">
                  <c:v>4.2</c:v>
                </c:pt>
                <c:pt idx="4">
                  <c:v>5.6</c:v>
                </c:pt>
                <c:pt idx="5">
                  <c:v>6.9</c:v>
                </c:pt>
                <c:pt idx="6">
                  <c:v>8.7000000000000011</c:v>
                </c:pt>
                <c:pt idx="7">
                  <c:v>10.5</c:v>
                </c:pt>
                <c:pt idx="8">
                  <c:v>11</c:v>
                </c:pt>
                <c:pt idx="9">
                  <c:v>16.5</c:v>
                </c:pt>
                <c:pt idx="10">
                  <c:v>26.5</c:v>
                </c:pt>
                <c:pt idx="11">
                  <c:v>30.1</c:v>
                </c:pt>
                <c:pt idx="12">
                  <c:v>30.5</c:v>
                </c:pt>
                <c:pt idx="13">
                  <c:v>42.5</c:v>
                </c:pt>
                <c:pt idx="14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90416"/>
        <c:axId val="158690808"/>
      </c:barChart>
      <c:catAx>
        <c:axId val="158690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158690808"/>
        <c:crosses val="autoZero"/>
        <c:auto val="1"/>
        <c:lblAlgn val="ctr"/>
        <c:lblOffset val="100"/>
        <c:noMultiLvlLbl val="0"/>
      </c:catAx>
      <c:valAx>
        <c:axId val="158690808"/>
        <c:scaling>
          <c:orientation val="minMax"/>
        </c:scaling>
        <c:delete val="0"/>
        <c:axPos val="b"/>
        <c:majorGridlines/>
        <c:numFmt formatCode="_-* #,##0.0\ _z_ł_-;\-* #,##0.0\ _z_ł_-;_-* &quot;-&quot;??\ _z_ł_-;_-@_-" sourceLinked="1"/>
        <c:majorTickMark val="none"/>
        <c:minorTickMark val="none"/>
        <c:tickLblPos val="nextTo"/>
        <c:crossAx val="158690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Arkusz1!$E$61:$E$75</c:f>
              <c:strCache>
                <c:ptCount val="15"/>
                <c:pt idx="0">
                  <c:v>Podjąć pracę niskopłatną  poniżej stawki z ostatniego miejsca pracy</c:v>
                </c:pt>
                <c:pt idx="1">
                  <c:v>Nie jestem skłonny/a do żadnych ustępstw</c:v>
                </c:pt>
                <c:pt idx="2">
                  <c:v>Podjąć dodatkowe szkolenia na własny koszt</c:v>
                </c:pt>
                <c:pt idx="3">
                  <c:v>Dojeżdżać do pracy codziennie/ponad 1,5 h</c:v>
                </c:pt>
                <c:pt idx="4">
                  <c:v>Podjąć pracę bez umowy pisemnej, za granicą</c:v>
                </c:pt>
                <c:pt idx="5">
                  <c:v>Podjąć pracę bez umowy pisemnej, w kraju</c:v>
                </c:pt>
                <c:pt idx="6">
                  <c:v>Rozpocząć działalność gospodarczą</c:v>
                </c:pt>
                <c:pt idx="7">
                  <c:v>Przeprowadzić się do innej miejscowości (czasowa rozłąka z rodziną)</c:v>
                </c:pt>
                <c:pt idx="8">
                  <c:v>Pracować w soboty, niedzielę i święta</c:v>
                </c:pt>
                <c:pt idx="9">
                  <c:v>Wyjeżdżać służbowo co najmniej raz w tygodniu</c:v>
                </c:pt>
                <c:pt idx="10">
                  <c:v>Pracować w nieregularnych godzinach pracy/system wielozmianowy</c:v>
                </c:pt>
                <c:pt idx="11">
                  <c:v>Zmienić zawód/przekwalifikować się</c:v>
                </c:pt>
                <c:pt idx="12">
                  <c:v>Wyjechać za granicę</c:v>
                </c:pt>
                <c:pt idx="13">
                  <c:v>Rozpocząć naukę (szkoła podyplomowa/studia) uzupełniającą wykształcenie</c:v>
                </c:pt>
                <c:pt idx="14">
                  <c:v>Podjąć pracę za wynagrodzenie minimalne 1 600 zł brutto</c:v>
                </c:pt>
              </c:strCache>
            </c:strRef>
          </c:cat>
          <c:val>
            <c:numRef>
              <c:f>Arkusz1!$F$61:$F$75</c:f>
              <c:numCache>
                <c:formatCode>General</c:formatCode>
                <c:ptCount val="15"/>
                <c:pt idx="0">
                  <c:v>6.6</c:v>
                </c:pt>
                <c:pt idx="1">
                  <c:v>8</c:v>
                </c:pt>
                <c:pt idx="2">
                  <c:v>10.200000000000001</c:v>
                </c:pt>
                <c:pt idx="3">
                  <c:v>10.6</c:v>
                </c:pt>
                <c:pt idx="4">
                  <c:v>12</c:v>
                </c:pt>
                <c:pt idx="5">
                  <c:v>13.3</c:v>
                </c:pt>
                <c:pt idx="6">
                  <c:v>15.2</c:v>
                </c:pt>
                <c:pt idx="7">
                  <c:v>15.6</c:v>
                </c:pt>
                <c:pt idx="8">
                  <c:v>16.2</c:v>
                </c:pt>
                <c:pt idx="9">
                  <c:v>16.8</c:v>
                </c:pt>
                <c:pt idx="10">
                  <c:v>22.5</c:v>
                </c:pt>
                <c:pt idx="11">
                  <c:v>31.8</c:v>
                </c:pt>
                <c:pt idx="12">
                  <c:v>34</c:v>
                </c:pt>
                <c:pt idx="13">
                  <c:v>38.9</c:v>
                </c:pt>
                <c:pt idx="14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91592"/>
        <c:axId val="158691984"/>
      </c:barChart>
      <c:catAx>
        <c:axId val="158691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8691984"/>
        <c:crosses val="autoZero"/>
        <c:auto val="1"/>
        <c:lblAlgn val="ctr"/>
        <c:lblOffset val="100"/>
        <c:noMultiLvlLbl val="0"/>
      </c:catAx>
      <c:valAx>
        <c:axId val="158691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691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Arkusz2!$K$8:$K$15</c:f>
              <c:strCache>
                <c:ptCount val="8"/>
                <c:pt idx="0">
                  <c:v>Podjęcie starań o zorganizowanie własnego miejsca pracy</c:v>
                </c:pt>
                <c:pt idx="1">
                  <c:v>Uczestniczenie w testach, rozmowach kwalifikacyjnych</c:v>
                </c:pt>
                <c:pt idx="2">
                  <c:v>Poszukiwanie przez prywatne biuro pośrednictwa pracy</c:v>
                </c:pt>
                <c:pt idx="3">
                  <c:v>Telefoniczny kontakt z pracodawcami</c:v>
                </c:pt>
                <c:pt idx="4">
                  <c:v>Bezpośrednio u pracodawców (składając CV, dokumenty aplikacyjne)</c:v>
                </c:pt>
                <c:pt idx="5">
                  <c:v>Poszukiwanie przez powiatowy urząd pracy</c:v>
                </c:pt>
                <c:pt idx="6">
                  <c:v>Poszukiwanie przez krewnych, znajomych</c:v>
                </c:pt>
                <c:pt idx="7">
                  <c:v>Przeglądanie ogłoszeń w Internecie, prasie</c:v>
                </c:pt>
              </c:strCache>
            </c:strRef>
          </c:cat>
          <c:val>
            <c:numRef>
              <c:f>Arkusz2!$L$8:$L$15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9.4</c:v>
                </c:pt>
                <c:pt idx="2">
                  <c:v>11.6</c:v>
                </c:pt>
                <c:pt idx="3">
                  <c:v>35.300000000000004</c:v>
                </c:pt>
                <c:pt idx="4">
                  <c:v>47.2</c:v>
                </c:pt>
                <c:pt idx="5">
                  <c:v>54.3</c:v>
                </c:pt>
                <c:pt idx="6">
                  <c:v>54.4</c:v>
                </c:pt>
                <c:pt idx="7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15984"/>
        <c:axId val="159416376"/>
      </c:barChart>
      <c:catAx>
        <c:axId val="159415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159416376"/>
        <c:crosses val="autoZero"/>
        <c:auto val="1"/>
        <c:lblAlgn val="ctr"/>
        <c:lblOffset val="100"/>
        <c:noMultiLvlLbl val="0"/>
      </c:catAx>
      <c:valAx>
        <c:axId val="159416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41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Arkusz3!$K$11:$K$15</c:f>
              <c:strCache>
                <c:ptCount val="5"/>
                <c:pt idx="0">
                  <c:v>Pracodawca proponował pracę w nienormowanym czasie pracy</c:v>
                </c:pt>
                <c:pt idx="1">
                  <c:v>Nie mam możliwości zapewnienia opieki nad dzieckiem</c:v>
                </c:pt>
                <c:pt idx="2">
                  <c:v>Pracodawca proponował zbyt niskie wynagrodzenie</c:v>
                </c:pt>
                <c:pt idx="3">
                  <c:v>Oferta nie odpowiadała moim kwalifikacjom</c:v>
                </c:pt>
                <c:pt idx="4">
                  <c:v>Brak możliwości dojazdu</c:v>
                </c:pt>
              </c:strCache>
            </c:strRef>
          </c:cat>
          <c:val>
            <c:numRef>
              <c:f>Arkusz3!$L$11:$L$15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6.7</c:v>
                </c:pt>
                <c:pt idx="3">
                  <c:v>8</c:v>
                </c:pt>
                <c:pt idx="4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17160"/>
        <c:axId val="159417552"/>
      </c:barChart>
      <c:catAx>
        <c:axId val="159417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9417552"/>
        <c:crosses val="autoZero"/>
        <c:auto val="1"/>
        <c:lblAlgn val="ctr"/>
        <c:lblOffset val="100"/>
        <c:noMultiLvlLbl val="0"/>
      </c:catAx>
      <c:valAx>
        <c:axId val="159417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417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0.87705</cdr:x>
      <cdr:y>0.60325</cdr:y>
    </cdr:from>
    <cdr:to>
      <cdr:x>0.94875</cdr:x>
      <cdr:y>0.762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704856" y="2736305"/>
          <a:ext cx="629883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- 99 </a:t>
          </a:r>
          <a:r>
            <a:rPr lang="pl-PL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623</a:t>
          </a:r>
          <a:endParaRPr lang="pl-PL" sz="2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0.92558</cdr:x>
      <cdr:y>0.39688</cdr:y>
    </cdr:from>
    <cdr:to>
      <cdr:x>0.96839</cdr:x>
      <cdr:y>0.58762</cdr:y>
    </cdr:to>
    <cdr:sp macro="" textlink="">
      <cdr:nvSpPr>
        <cdr:cNvPr id="3" name="Strzałka w dół 2"/>
        <cdr:cNvSpPr/>
      </cdr:nvSpPr>
      <cdr:spPr>
        <a:xfrm xmlns:a="http://schemas.openxmlformats.org/drawingml/2006/main">
          <a:off x="8131237" y="1800201"/>
          <a:ext cx="376051" cy="86518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0.92874</cdr:x>
      <cdr:y>0.48362</cdr:y>
    </cdr:from>
    <cdr:to>
      <cdr:x>0.98144</cdr:x>
      <cdr:y>0.60233</cdr:y>
    </cdr:to>
    <cdr:sp macro="" textlink="">
      <cdr:nvSpPr>
        <cdr:cNvPr id="2" name="Strzałka w dół 1"/>
        <cdr:cNvSpPr/>
      </cdr:nvSpPr>
      <cdr:spPr>
        <a:xfrm xmlns:a="http://schemas.openxmlformats.org/drawingml/2006/main">
          <a:off x="7643192" y="2188840"/>
          <a:ext cx="433700" cy="53727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0.89374</cdr:x>
      <cdr:y>0.6109</cdr:y>
    </cdr:from>
    <cdr:to>
      <cdr:x>1</cdr:x>
      <cdr:y>0.65863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355123" y="2764904"/>
          <a:ext cx="87447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FF0000"/>
              </a:solidFill>
            </a:rPr>
            <a:t>-</a:t>
          </a:r>
          <a:r>
            <a:rPr lang="pl-PL" sz="1200" b="1" baseline="0" dirty="0">
              <a:solidFill>
                <a:srgbClr val="FF0000"/>
              </a:solidFill>
            </a:rPr>
            <a:t> 57 238</a:t>
          </a:r>
          <a:endParaRPr lang="pl-PL" sz="12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03F116-1233-46C6-A32F-A8C3457308E1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EB7A7C-D25E-477E-B090-F4C7714619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475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CD947B-3228-4204-83E7-B012C4F6C74F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AF123F-BA1B-419D-9FE1-643F5B52F2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270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7" name="Picture 8" descr="logo-2008-05-1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4213" y="404813"/>
            <a:ext cx="2673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0" y="659765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1200" b="1">
                <a:solidFill>
                  <a:schemeClr val="bg1"/>
                </a:solidFill>
                <a:cs typeface="+mn-cs"/>
              </a:rPr>
              <a:t>Wojewódzki Urząd Pracy w Szczecinie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611188" y="1052513"/>
            <a:ext cx="7993062" cy="0"/>
          </a:xfrm>
          <a:prstGeom prst="line">
            <a:avLst/>
          </a:prstGeom>
          <a:noFill/>
          <a:ln w="25400">
            <a:solidFill>
              <a:srgbClr val="2449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cs typeface="+mn-cs"/>
            </a:endParaRPr>
          </a:p>
        </p:txBody>
      </p:sp>
      <p:pic>
        <p:nvPicPr>
          <p:cNvPr id="1031" name="Picture 12" descr="u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56550" y="333375"/>
            <a:ext cx="5175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bserwatorium.up.podlasie.pl/index.php/strony/982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gov.pl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 txBox="1">
            <a:spLocks/>
          </p:cNvSpPr>
          <p:nvPr/>
        </p:nvSpPr>
        <p:spPr bwMode="auto">
          <a:xfrm>
            <a:off x="611188" y="4365625"/>
            <a:ext cx="79200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sz="2800"/>
          </a:p>
        </p:txBody>
      </p:sp>
      <p:sp>
        <p:nvSpPr>
          <p:cNvPr id="5" name="Podtytuł 2"/>
          <p:cNvSpPr txBox="1">
            <a:spLocks/>
          </p:cNvSpPr>
          <p:nvPr/>
        </p:nvSpPr>
        <p:spPr bwMode="auto">
          <a:xfrm>
            <a:off x="179388" y="4143375"/>
            <a:ext cx="8785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sz="2000" b="1" kern="0" dirty="0">
                <a:latin typeface="+mj-lt"/>
                <a:cs typeface="+mn-cs"/>
              </a:rPr>
              <a:t>Sytuacja młodzieży na zachodniopomorskim rynku pracy – przedstawienie wyników badań Zachodniopomorskiego Obserwatorium Rynku Pracy</a:t>
            </a:r>
          </a:p>
          <a:p>
            <a:pPr algn="ctr">
              <a:spcBef>
                <a:spcPct val="20000"/>
              </a:spcBef>
              <a:defRPr/>
            </a:pPr>
            <a:endParaRPr lang="pl-PL" sz="2000" b="1" kern="0" dirty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l-PL" sz="1400" b="1" kern="0" dirty="0">
                <a:latin typeface="+mj-lt"/>
                <a:cs typeface="+mn-cs"/>
              </a:rPr>
              <a:t>Artur Frąckiewicz</a:t>
            </a:r>
          </a:p>
          <a:p>
            <a:pPr algn="ctr">
              <a:spcBef>
                <a:spcPct val="20000"/>
              </a:spcBef>
              <a:defRPr/>
            </a:pPr>
            <a:endParaRPr lang="pl-PL" sz="1600" kern="0" dirty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pl-PL" sz="1600" kern="0" dirty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pl-PL" sz="1600" kern="0" dirty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pl-PL" sz="1600" kern="0" dirty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pl-PL" sz="1600" kern="0" dirty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l-PL" sz="1400" kern="0" dirty="0">
                <a:latin typeface="+mj-lt"/>
                <a:cs typeface="+mn-cs"/>
              </a:rPr>
              <a:t>Szczecin, 01 października 2014 r.</a:t>
            </a:r>
          </a:p>
        </p:txBody>
      </p:sp>
      <p:pic>
        <p:nvPicPr>
          <p:cNvPr id="15363" name="Picture 2" descr="C:\Documents and Settings\pawel.nowak\Moje dokumenty\Moje obrazy\ZORP_marz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pl-PL" sz="1800" b="1" dirty="0" smtClean="0">
                <a:latin typeface="+mj-lt"/>
              </a:rPr>
              <a:t>Badania Zachodniopomorskiego Obserwatorium Rynku Pracy dotyczące sytuacji młodzieży na rynku pracy</a:t>
            </a:r>
          </a:p>
          <a:p>
            <a:pPr algn="ctr">
              <a:defRPr/>
            </a:pPr>
            <a:endParaRPr lang="pl-PL" sz="2000" dirty="0" smtClean="0"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pl-PL" dirty="0" smtClean="0">
                <a:latin typeface="+mj-lt"/>
              </a:rPr>
              <a:t>Zrealizowane:</a:t>
            </a:r>
          </a:p>
          <a:p>
            <a:pPr marL="457200" indent="-457200">
              <a:buFontTx/>
              <a:buAutoNum type="arabicPeriod"/>
              <a:defRPr/>
            </a:pPr>
            <a:endParaRPr lang="pl-PL" sz="1200" dirty="0" smtClean="0">
              <a:latin typeface="+mj-lt"/>
            </a:endParaRPr>
          </a:p>
          <a:p>
            <a:pPr marL="0" indent="0">
              <a:defRPr/>
            </a:pPr>
            <a:r>
              <a:rPr lang="pl-PL" sz="1200" dirty="0" smtClean="0">
                <a:latin typeface="+mj-lt"/>
              </a:rPr>
              <a:t>- </a:t>
            </a:r>
            <a:r>
              <a:rPr lang="pl-PL" sz="1200" dirty="0" smtClean="0"/>
              <a:t>Stan </a:t>
            </a:r>
            <a:r>
              <a:rPr lang="pl-PL" sz="1200" dirty="0"/>
              <a:t>doradztwa zawodowego w szkolnictwie na terenie województwa </a:t>
            </a:r>
            <a:r>
              <a:rPr lang="pl-PL" sz="1200" dirty="0" smtClean="0"/>
              <a:t>zachodniopomorskiego (2013)</a:t>
            </a:r>
          </a:p>
          <a:p>
            <a:pPr marL="0" indent="0">
              <a:defRPr/>
            </a:pPr>
            <a:r>
              <a:rPr lang="pl-PL" sz="1200" dirty="0" smtClean="0"/>
              <a:t>- Plany </a:t>
            </a:r>
            <a:r>
              <a:rPr lang="pl-PL" sz="1200" dirty="0"/>
              <a:t>i preferencje zawodowe uczniów szkół gimnazjalnych i ponadgimnazjalnych w województwie </a:t>
            </a:r>
            <a:r>
              <a:rPr lang="pl-PL" sz="1200" dirty="0" smtClean="0"/>
              <a:t>zachodniopomorskim (2007, 2009, 2011)</a:t>
            </a:r>
          </a:p>
          <a:p>
            <a:pPr marL="0" indent="0">
              <a:defRPr/>
            </a:pPr>
            <a:r>
              <a:rPr lang="pl-PL" sz="1200" dirty="0" smtClean="0"/>
              <a:t>- Preferencje </a:t>
            </a:r>
            <a:r>
              <a:rPr lang="pl-PL" sz="1200" dirty="0"/>
              <a:t>i oczekiwania zawodowe uczniów w województwie </a:t>
            </a:r>
            <a:r>
              <a:rPr lang="pl-PL" sz="1200" dirty="0" smtClean="0"/>
              <a:t>zachodniopomorskim (2008, 2010)</a:t>
            </a:r>
          </a:p>
          <a:p>
            <a:pPr marL="0" indent="0">
              <a:defRPr/>
            </a:pPr>
            <a:r>
              <a:rPr lang="pl-PL" sz="1200" dirty="0" smtClean="0"/>
              <a:t>- Losy </a:t>
            </a:r>
            <a:r>
              <a:rPr lang="pl-PL" sz="1200" dirty="0"/>
              <a:t>zawodowe absolwentów szkół </a:t>
            </a:r>
            <a:r>
              <a:rPr lang="pl-PL" sz="1200" dirty="0" smtClean="0"/>
              <a:t>gimnazjalnych</a:t>
            </a:r>
            <a:r>
              <a:rPr lang="pl-PL" sz="1200" dirty="0"/>
              <a:t>, ponadgimnazjalnych i absolwentów szkół </a:t>
            </a:r>
            <a:r>
              <a:rPr lang="pl-PL" sz="1200" dirty="0" smtClean="0"/>
              <a:t>wyższych (2008)</a:t>
            </a:r>
          </a:p>
          <a:p>
            <a:pPr marL="0" indent="0">
              <a:defRPr/>
            </a:pPr>
            <a:r>
              <a:rPr lang="pl-PL" sz="1200" dirty="0" smtClean="0"/>
              <a:t>- Edukacja a rynek pracy – analiza kierunków kształcenia oraz aktywności zawodowej absolwentów szkół i uczelni (2007)</a:t>
            </a:r>
          </a:p>
          <a:p>
            <a:pPr marL="0" indent="0">
              <a:defRPr/>
            </a:pPr>
            <a:r>
              <a:rPr lang="pl-PL" sz="1200" dirty="0" smtClean="0">
                <a:latin typeface="+mj-lt"/>
              </a:rPr>
              <a:t>- Szanse </a:t>
            </a:r>
            <a:r>
              <a:rPr lang="pl-PL" sz="1200" dirty="0">
                <a:latin typeface="+mj-lt"/>
              </a:rPr>
              <a:t>i </a:t>
            </a:r>
            <a:r>
              <a:rPr lang="pl-PL" sz="1200" dirty="0" smtClean="0">
                <a:latin typeface="+mj-lt"/>
              </a:rPr>
              <a:t>aspiracje zawodowe młodzie</a:t>
            </a:r>
            <a:r>
              <a:rPr lang="pl-PL" sz="1200" dirty="0">
                <a:latin typeface="+mj-lt"/>
              </a:rPr>
              <a:t>ż</a:t>
            </a:r>
            <a:r>
              <a:rPr lang="pl-PL" sz="1200" dirty="0" smtClean="0">
                <a:latin typeface="+mj-lt"/>
              </a:rPr>
              <a:t>y i studentów </a:t>
            </a:r>
            <a:r>
              <a:rPr lang="pl-PL" sz="1200" dirty="0">
                <a:latin typeface="+mj-lt"/>
              </a:rPr>
              <a:t>Koszalina </a:t>
            </a:r>
            <a:r>
              <a:rPr lang="pl-PL" sz="1200" dirty="0" smtClean="0">
                <a:latin typeface="+mj-lt"/>
              </a:rPr>
              <a:t>i Szczecina (2006)</a:t>
            </a:r>
          </a:p>
          <a:p>
            <a:pPr marL="171450" indent="-171450">
              <a:buFontTx/>
              <a:buChar char="-"/>
              <a:defRPr/>
            </a:pPr>
            <a:endParaRPr lang="pl-PL" sz="1200" dirty="0" smtClean="0">
              <a:latin typeface="+mj-lt"/>
            </a:endParaRPr>
          </a:p>
          <a:p>
            <a:pPr marL="0" indent="0">
              <a:defRPr/>
            </a:pPr>
            <a:r>
              <a:rPr lang="pl-PL" dirty="0" smtClean="0">
                <a:latin typeface="+mj-lt"/>
              </a:rPr>
              <a:t>2. Realizowane: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Monitoring losów zawodowych absolwentów w województwie zachodniopomorskim</a:t>
            </a:r>
          </a:p>
          <a:p>
            <a:pPr marL="0" indent="0">
              <a:defRPr/>
            </a:pPr>
            <a:endParaRPr lang="pl-PL" sz="1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zawartości 2"/>
          <p:cNvSpPr>
            <a:spLocks noGrp="1"/>
          </p:cNvSpPr>
          <p:nvPr>
            <p:ph idx="1"/>
          </p:nvPr>
        </p:nvSpPr>
        <p:spPr>
          <a:xfrm>
            <a:off x="107950" y="2349500"/>
            <a:ext cx="8578850" cy="3200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000" b="1" smtClean="0"/>
              <a:t>MŁODZI BEZROBOTNI (wiek 18-24) W WOJEWÓDZTWIE ZACHODNIOPOMORSKIM W ŚWIETLE BADAŃ ZACHODNIOPOMORSKIEGO OBSERWATORIUM RYNKU PRACY</a:t>
            </a:r>
          </a:p>
          <a:p>
            <a:pPr algn="ctr">
              <a:lnSpc>
                <a:spcPct val="150000"/>
              </a:lnSpc>
            </a:pPr>
            <a:endParaRPr lang="pl-PL" sz="1400" b="1" smtClean="0"/>
          </a:p>
          <a:p>
            <a:pPr algn="ctr">
              <a:lnSpc>
                <a:spcPct val="150000"/>
              </a:lnSpc>
            </a:pPr>
            <a:r>
              <a:rPr lang="pl-PL" sz="1400" b="1" smtClean="0"/>
              <a:t>(„SYTUACJA SPOŁECZNO-ZAWODOWA ZAREJESTROWANYCH OSÓB BEZROBOTNYCH W POWIATOWYCH URZĘDACH PRACY WOJEWÓDZTWA ZACHODNIOPOMORSKIEGO”)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0" y="1124745"/>
          <a:ext cx="9036496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pole tekstowe 3"/>
          <p:cNvSpPr txBox="1">
            <a:spLocks noChangeArrowheads="1"/>
          </p:cNvSpPr>
          <p:nvPr/>
        </p:nvSpPr>
        <p:spPr bwMode="auto">
          <a:xfrm>
            <a:off x="0" y="6237288"/>
            <a:ext cx="903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ole tekstowe 2"/>
          <p:cNvSpPr txBox="1">
            <a:spLocks noChangeArrowheads="1"/>
          </p:cNvSpPr>
          <p:nvPr/>
        </p:nvSpPr>
        <p:spPr bwMode="auto">
          <a:xfrm>
            <a:off x="611188" y="981075"/>
            <a:ext cx="792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/>
              <a:t>Do jakich ustępstw był(a)by Pan/i skłonny/a, aby podjąć stałą pracę? (wyniki w %) </a:t>
            </a:r>
            <a:endParaRPr lang="pl-PL"/>
          </a:p>
        </p:txBody>
      </p:sp>
      <p:graphicFrame>
        <p:nvGraphicFramePr>
          <p:cNvPr id="6" name="Wykres 5"/>
          <p:cNvGraphicFramePr>
            <a:graphicFrameLocks/>
          </p:cNvGraphicFramePr>
          <p:nvPr/>
        </p:nvGraphicFramePr>
        <p:xfrm>
          <a:off x="215008" y="1412776"/>
          <a:ext cx="8928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7713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27652" name="pole tekstowe 8"/>
          <p:cNvSpPr txBox="1">
            <a:spLocks noChangeArrowheads="1"/>
          </p:cNvSpPr>
          <p:nvPr/>
        </p:nvSpPr>
        <p:spPr bwMode="auto">
          <a:xfrm>
            <a:off x="395288" y="6237288"/>
            <a:ext cx="8461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800" b="1" smtClean="0">
                <a:solidFill>
                  <a:schemeClr val="tx1"/>
                </a:solidFill>
              </a:rPr>
              <a:t>Jakie starania w ciągu ostatnich 4 tygodni podjął/podjęła Pan/i, aby znaleźć pracę? (wyniki w %)</a:t>
            </a:r>
            <a:endParaRPr lang="pl-PL" sz="1800" smtClean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5" name="pole tekstowe 5"/>
          <p:cNvSpPr txBox="1">
            <a:spLocks noChangeArrowheads="1"/>
          </p:cNvSpPr>
          <p:nvPr/>
        </p:nvSpPr>
        <p:spPr bwMode="auto">
          <a:xfrm>
            <a:off x="360363" y="6237288"/>
            <a:ext cx="824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 bwMode="auto">
          <a:xfrm>
            <a:off x="395288" y="1052513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800" b="1" smtClean="0">
                <a:solidFill>
                  <a:schemeClr val="tx1"/>
                </a:solidFill>
              </a:rPr>
              <a:t>Jeśli miał Pan/i oferty z urzędu pracy, to dlaczego Pan/i z nich nie skorzystał/a? (wyniki w %)</a:t>
            </a:r>
            <a:endParaRPr lang="pl-PL" sz="1800" smtClean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pole tekstowe 5"/>
          <p:cNvSpPr txBox="1">
            <a:spLocks noChangeArrowheads="1"/>
          </p:cNvSpPr>
          <p:nvPr/>
        </p:nvSpPr>
        <p:spPr bwMode="auto">
          <a:xfrm>
            <a:off x="647700" y="6237288"/>
            <a:ext cx="817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 bwMode="auto">
          <a:xfrm>
            <a:off x="457200" y="1282700"/>
            <a:ext cx="8229600" cy="490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800" b="1" smtClean="0">
                <a:solidFill>
                  <a:schemeClr val="tx1"/>
                </a:solidFill>
              </a:rPr>
              <a:t>Z jakiego powodu utracił/a Pan/i pracę?</a:t>
            </a:r>
            <a:endParaRPr lang="pl-PL" sz="1800" smtClean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pole tekstowe 4"/>
          <p:cNvSpPr txBox="1">
            <a:spLocks noChangeArrowheads="1"/>
          </p:cNvSpPr>
          <p:nvPr/>
        </p:nvSpPr>
        <p:spPr bwMode="auto">
          <a:xfrm>
            <a:off x="576263" y="6237288"/>
            <a:ext cx="817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 bwMode="auto">
          <a:xfrm>
            <a:off x="468313" y="1125538"/>
            <a:ext cx="8229600" cy="488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800" b="1" smtClean="0">
                <a:solidFill>
                  <a:schemeClr val="tx1"/>
                </a:solidFill>
              </a:rPr>
              <a:t>Jakie są Pana/i źródła utrzymania? (wyniki w %)</a:t>
            </a:r>
            <a:endParaRPr lang="pl-PL" sz="1800" smtClean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pole tekstowe 5"/>
          <p:cNvSpPr txBox="1">
            <a:spLocks noChangeArrowheads="1"/>
          </p:cNvSpPr>
          <p:nvPr/>
        </p:nvSpPr>
        <p:spPr bwMode="auto">
          <a:xfrm>
            <a:off x="431800" y="6237288"/>
            <a:ext cx="8243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490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800" b="1" smtClean="0">
                <a:solidFill>
                  <a:schemeClr val="tx1"/>
                </a:solidFill>
              </a:rPr>
              <a:t>W jakim celu zarejestrował/a się Pan/i w urzędzie pracy?</a:t>
            </a:r>
            <a:endParaRPr lang="pl-PL" sz="1800" smtClean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1543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pole tekstowe 4"/>
          <p:cNvSpPr txBox="1">
            <a:spLocks noChangeArrowheads="1"/>
          </p:cNvSpPr>
          <p:nvPr/>
        </p:nvSpPr>
        <p:spPr bwMode="auto">
          <a:xfrm>
            <a:off x="611188" y="6237288"/>
            <a:ext cx="802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 bwMode="auto">
          <a:xfrm>
            <a:off x="107950" y="1066800"/>
            <a:ext cx="8928100" cy="274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400" b="1" smtClean="0">
                <a:solidFill>
                  <a:schemeClr val="tx1"/>
                </a:solidFill>
              </a:rPr>
              <a:t>Czy planuje Pan/i wyjazd za granicę w celach zarobkowych w bieżącym roku?</a:t>
            </a:r>
            <a:endParaRPr lang="pl-PL" sz="1400" smtClean="0">
              <a:solidFill>
                <a:schemeClr val="tx1"/>
              </a:solidFill>
            </a:endParaRPr>
          </a:p>
        </p:txBody>
      </p:sp>
      <p:sp>
        <p:nvSpPr>
          <p:cNvPr id="33794" name="pole tekstowe 4"/>
          <p:cNvSpPr txBox="1">
            <a:spLocks noChangeArrowheads="1"/>
          </p:cNvSpPr>
          <p:nvPr/>
        </p:nvSpPr>
        <p:spPr bwMode="auto">
          <a:xfrm>
            <a:off x="360363" y="6308725"/>
            <a:ext cx="817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Na podstawie: </a:t>
            </a:r>
            <a:r>
              <a:rPr lang="pl-PL" sz="800" b="1"/>
              <a:t>SYTUACJA SPOŁECZNO-ZAWODOWA ZAREJESTROWANYCH OSÓB BEZROBOTNYCH W POWIATOWYCH URZĘDACH PRACY WOJEWÓDZTWA ZACHODNIOPOMORSKIEGO, WUP Szczecin, 2013 rok</a:t>
            </a:r>
            <a:endParaRPr lang="pl-PL" sz="80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60363" y="1412875"/>
          <a:ext cx="8532440" cy="4892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186"/>
                <a:gridCol w="1138061"/>
                <a:gridCol w="1180210"/>
                <a:gridCol w="1083867"/>
                <a:gridCol w="1132039"/>
                <a:gridCol w="1107954"/>
                <a:gridCol w="1156123"/>
              </a:tblGrid>
              <a:tr h="8521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Nazwa powiatu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Nie planuję wyjazdu za granicę.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Planuję wyjazd do pracy sezonowej.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Planuję wyjazd na okres do 12 m-</a:t>
                      </a:r>
                      <a:r>
                        <a:rPr lang="pl-PL" sz="1100" u="none" strike="noStrike" dirty="0" err="1">
                          <a:effectLst/>
                        </a:rPr>
                        <a:t>cy</a:t>
                      </a:r>
                      <a:r>
                        <a:rPr lang="pl-PL" sz="1100" u="none" strike="noStrike" dirty="0">
                          <a:effectLst/>
                        </a:rPr>
                        <a:t>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Planuję wyjazd na okres dłuższy niż 12 m-</a:t>
                      </a:r>
                      <a:r>
                        <a:rPr lang="pl-PL" sz="1100" u="none" strike="noStrike" dirty="0" err="1">
                          <a:effectLst/>
                        </a:rPr>
                        <a:t>cy</a:t>
                      </a:r>
                      <a:r>
                        <a:rPr lang="pl-PL" sz="1100" u="none" strike="noStrike" dirty="0">
                          <a:effectLst/>
                        </a:rPr>
                        <a:t>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Planuję wyjechać na stałe.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Trudno powiedzieć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białogardzki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choszczeński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drawski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goleniowski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14%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gryficki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8%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gryfiński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kamieński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79%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kołobrzeski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m. Koszalin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koszaliński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łobeski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myśliborski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policki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46%</a:t>
                      </a:r>
                      <a:endParaRPr lang="pl-PL" sz="1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pyrzycki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sławieński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14%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stargardzki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szczecinecki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świdwiński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m. Świnoujście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10%</a:t>
                      </a:r>
                      <a:endParaRPr lang="pl-PL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19%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wałecki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61%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7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m. Szczecin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/>
            <a:r>
              <a:rPr lang="pl-PL" dirty="0" smtClean="0"/>
              <a:t>1. Sytuacja osób młodych na europejskim i polskim rynku pracy</a:t>
            </a:r>
          </a:p>
          <a:p>
            <a:pPr marL="0" indent="0"/>
            <a:endParaRPr lang="pl-PL" dirty="0" smtClean="0"/>
          </a:p>
          <a:p>
            <a:pPr marL="0" indent="0"/>
            <a:r>
              <a:rPr lang="pl-PL" dirty="0" smtClean="0"/>
              <a:t>2. Badania młodzieży przeprowadzane przez Zachodniopomorskie Obserwatorium Rynku Pracy w Szczecinie</a:t>
            </a:r>
          </a:p>
          <a:p>
            <a:pPr marL="0" indent="0"/>
            <a:endParaRPr lang="pl-PL" dirty="0" smtClean="0"/>
          </a:p>
          <a:p>
            <a:pPr marL="0" indent="0"/>
            <a:r>
              <a:rPr lang="pl-PL" dirty="0" smtClean="0"/>
              <a:t>3. Młodzi bezrobotni w województwie zachodniopomorskim w świetle badań Zachodniopomorskiego Obserwatorium Rynku Pracy</a:t>
            </a:r>
          </a:p>
          <a:p>
            <a:pPr marL="0" indent="0"/>
            <a:endParaRPr lang="pl-PL" dirty="0" smtClean="0"/>
          </a:p>
          <a:p>
            <a:pPr marL="0" indent="0"/>
            <a:r>
              <a:rPr lang="pl-PL" dirty="0" smtClean="0"/>
              <a:t>4. Model monitorowania osób młodych na rynku pracy</a:t>
            </a:r>
          </a:p>
          <a:p>
            <a:pPr marL="0" indent="0"/>
            <a:endParaRPr lang="pl-PL" dirty="0" smtClean="0"/>
          </a:p>
          <a:p>
            <a:pPr marL="0" indent="0"/>
            <a:endParaRPr lang="pl-PL" dirty="0" smtClean="0"/>
          </a:p>
        </p:txBody>
      </p:sp>
      <p:sp>
        <p:nvSpPr>
          <p:cNvPr id="16386" name="Prostokąt 3"/>
          <p:cNvSpPr>
            <a:spLocks noChangeArrowheads="1"/>
          </p:cNvSpPr>
          <p:nvPr/>
        </p:nvSpPr>
        <p:spPr bwMode="auto">
          <a:xfrm>
            <a:off x="571500" y="1071563"/>
            <a:ext cx="807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/>
              <a:t>Agenda: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1800" b="1" smtClean="0">
                <a:solidFill>
                  <a:schemeClr val="tx1"/>
                </a:solidFill>
                <a:cs typeface="Arial" charset="0"/>
              </a:rPr>
              <a:t>MODEL MONITOROWANIA SYTUACJI OSÓB MŁODYCH NA RYNKU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513" y="2133600"/>
            <a:ext cx="6491287" cy="39925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	Komisja Europejska zainicjowała monitorowanie sytuacji osób młodych na rynku pracy na poziomie krajów członkowskich w ramach „Strategii UE na rzecz młodzieży – inwestowanie w młodzież i mobilizowanie jej do działania”. Następnie Europejska Sieć Monitorowania Regionalnych Rynków Pracy (</a:t>
            </a:r>
            <a:r>
              <a:rPr lang="pl-PL" sz="1800" i="1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 Network on </a:t>
            </a:r>
            <a:r>
              <a:rPr lang="pl-PL" sz="1800" i="1" dirty="0" err="1" smtClean="0">
                <a:latin typeface="Arial" pitchFamily="34" charset="0"/>
                <a:cs typeface="Arial" pitchFamily="34" charset="0"/>
              </a:rPr>
              <a:t>Regional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i="1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 Market Monitoring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- ENRLMM)  zainicjowała opracowanie podobnych zasad monitorowania sytuacji osób młodych na rynku pracy, na szczeblu regionalnym. Inicjatywę powierzono skupionym w Sieci, polskim obserwatoriom rynku pracy funkcjonującym w wojewódzkich urzędach pracy.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2" descr="http://www.obserwatorium.up.podlasie.pl/uploads/upload_i/logo_MMM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18319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 bwMode="auto">
          <a:xfrm>
            <a:off x="457200" y="1071546"/>
            <a:ext cx="8258204" cy="7858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1800" b="1" dirty="0" smtClean="0">
                <a:solidFill>
                  <a:schemeClr val="tx1"/>
                </a:solidFill>
                <a:cs typeface="Arial" charset="0"/>
              </a:rPr>
              <a:t>MODEL MONITOROWANIA SYTUACJI OSÓB MŁODYCH NA RYNKU PRACY</a:t>
            </a:r>
            <a:endParaRPr lang="pl-PL" altLang="pl-PL" sz="1800" b="1" dirty="0" smtClean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skład Polskiej Grupy Roboczej weszły następujące  instytucje: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Białymstoku (Podlaskie Obserwatorium Rynku Pracy i Prognoz Gospodarczych) – Lider grupy roboczej,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Gdańsku,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Krakowie (Małopolskie Obserwatorium Rynku Pracy i Edukacji),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Poznaniu (Wielkopolskie Obserwatorium Rynku Pracy,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Rzeszowie (Podkarpackie Obserwatorium Rynku Pracy),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Szczecinie (Zachodniopomorskie Obserwatorium Rynku Pracy),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Warszawie (Wydział Mazowieckiego Obserwatorium Rynku Pracy).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miesiącach czerwiec - lipiec 2013 r. do Grupy Roboczej dołączyły kolejne instytucje: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Katowicach,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Kielcach,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Łodzi,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Olsztynie,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Wojewódzki Urząd Pracy w Toruniu,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Dolnośląski Wojewódzki Urząd Pracy w Wałbrzychu.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508500"/>
            <a:ext cx="24828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pole tekstowe 1"/>
          <p:cNvSpPr txBox="1">
            <a:spLocks noChangeArrowheads="1"/>
          </p:cNvSpPr>
          <p:nvPr/>
        </p:nvSpPr>
        <p:spPr bwMode="auto">
          <a:xfrm>
            <a:off x="179388" y="6021388"/>
            <a:ext cx="669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http://www.obserwatorium.up.podlasie.pl/index.php/strony/9967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 bwMode="auto">
          <a:xfrm>
            <a:off x="107950" y="274638"/>
            <a:ext cx="85788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 </a:t>
            </a:r>
            <a:r>
              <a:rPr lang="pl-PL" sz="1800" b="1" smtClean="0">
                <a:solidFill>
                  <a:schemeClr val="tx1"/>
                </a:solidFill>
              </a:rPr>
              <a:t>Model monitorowania sytuacji osób młodych na regionalnym rynku pracy</a:t>
            </a:r>
            <a:br>
              <a:rPr lang="pl-PL" sz="1800" b="1" smtClean="0">
                <a:solidFill>
                  <a:schemeClr val="tx1"/>
                </a:solidFill>
              </a:rPr>
            </a:br>
            <a:endParaRPr lang="pl-PL" sz="1800" b="1" smtClean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1. Największy </a:t>
            </a:r>
            <a:r>
              <a:rPr lang="pl-PL" dirty="0"/>
              <a:t>wpływ na sytuację na rynku pracy osób młodych w wieku 15-34 lata ma </a:t>
            </a:r>
            <a:r>
              <a:rPr lang="pl-PL" b="1" dirty="0"/>
              <a:t>rozwój </a:t>
            </a:r>
            <a:r>
              <a:rPr lang="pl-PL" b="1" dirty="0" smtClean="0"/>
              <a:t>gospodarczy:</a:t>
            </a:r>
            <a:endParaRPr lang="pl-PL" dirty="0" smtClean="0"/>
          </a:p>
          <a:p>
            <a:pPr>
              <a:defRPr/>
            </a:pPr>
            <a:r>
              <a:rPr lang="pl-PL" dirty="0" smtClean="0"/>
              <a:t>-</a:t>
            </a:r>
            <a:r>
              <a:rPr lang="pl-PL" dirty="0"/>
              <a:t>	p</a:t>
            </a:r>
            <a:r>
              <a:rPr lang="pl-PL" dirty="0" smtClean="0"/>
              <a:t>rodukt </a:t>
            </a:r>
            <a:r>
              <a:rPr lang="pl-PL" dirty="0"/>
              <a:t>krajowy brutto w zł na </a:t>
            </a:r>
            <a:r>
              <a:rPr lang="pl-PL" dirty="0" smtClean="0"/>
              <a:t>mieszkańca;</a:t>
            </a:r>
            <a:endParaRPr lang="pl-PL" dirty="0"/>
          </a:p>
          <a:p>
            <a:pPr>
              <a:buFontTx/>
              <a:buChar char="-"/>
              <a:defRPr/>
            </a:pPr>
            <a:r>
              <a:rPr lang="pl-PL" dirty="0"/>
              <a:t>w</a:t>
            </a:r>
            <a:r>
              <a:rPr lang="pl-PL" dirty="0" smtClean="0"/>
              <a:t>skaźnik </a:t>
            </a:r>
            <a:r>
              <a:rPr lang="pl-PL" dirty="0"/>
              <a:t>przedsiębiorczości (</a:t>
            </a:r>
            <a:r>
              <a:rPr lang="pl-PL" dirty="0" smtClean="0"/>
              <a:t>liczba </a:t>
            </a:r>
            <a:r>
              <a:rPr lang="pl-PL" dirty="0"/>
              <a:t>podmiotów gospodarczych na 10 tysięcy </a:t>
            </a:r>
            <a:r>
              <a:rPr lang="pl-PL" dirty="0" smtClean="0"/>
              <a:t>mieszkańców);</a:t>
            </a:r>
          </a:p>
          <a:p>
            <a:pPr>
              <a:buFontTx/>
              <a:buChar char="-"/>
              <a:defRPr/>
            </a:pPr>
            <a:r>
              <a:rPr lang="pl-PL" dirty="0"/>
              <a:t>n</a:t>
            </a:r>
            <a:r>
              <a:rPr lang="pl-PL" dirty="0" smtClean="0"/>
              <a:t>akłady </a:t>
            </a:r>
            <a:r>
              <a:rPr lang="pl-PL" dirty="0"/>
              <a:t>inwestycyjne w zł na </a:t>
            </a:r>
            <a:r>
              <a:rPr lang="pl-PL" dirty="0" smtClean="0"/>
              <a:t>mieszkańca; </a:t>
            </a:r>
          </a:p>
          <a:p>
            <a:pPr>
              <a:buFontTx/>
              <a:buChar char="-"/>
              <a:defRPr/>
            </a:pPr>
            <a:r>
              <a:rPr lang="pl-PL" dirty="0"/>
              <a:t>s</a:t>
            </a:r>
            <a:r>
              <a:rPr lang="pl-PL" dirty="0" smtClean="0"/>
              <a:t>truktura produkcji.</a:t>
            </a:r>
          </a:p>
          <a:p>
            <a:pPr marL="0" indent="0"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2. Największy </a:t>
            </a:r>
            <a:r>
              <a:rPr lang="pl-PL" dirty="0"/>
              <a:t>wpływ na sytuację na rynku pracy osób najmłodszych w wieku 15-24 lata ma </a:t>
            </a:r>
            <a:r>
              <a:rPr lang="pl-PL" b="1" dirty="0"/>
              <a:t>rodzina i warunki </a:t>
            </a:r>
            <a:r>
              <a:rPr lang="pl-PL" b="1" dirty="0" smtClean="0"/>
              <a:t>życia</a:t>
            </a:r>
            <a:r>
              <a:rPr lang="pl-PL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pl-PL" dirty="0"/>
              <a:t>p</a:t>
            </a:r>
            <a:r>
              <a:rPr lang="pl-PL" dirty="0" smtClean="0"/>
              <a:t>rzeciętny </a:t>
            </a:r>
            <a:r>
              <a:rPr lang="pl-PL" dirty="0"/>
              <a:t>miesięczny dochód rozporządzalny na gospodarstwo </a:t>
            </a:r>
            <a:r>
              <a:rPr lang="pl-PL" dirty="0" smtClean="0"/>
              <a:t>domowe;</a:t>
            </a:r>
          </a:p>
          <a:p>
            <a:pPr>
              <a:buFontTx/>
              <a:buChar char="-"/>
              <a:defRPr/>
            </a:pPr>
            <a:r>
              <a:rPr lang="pl-PL" dirty="0"/>
              <a:t>w</a:t>
            </a:r>
            <a:r>
              <a:rPr lang="pl-PL" dirty="0" smtClean="0"/>
              <a:t>skaźnik </a:t>
            </a:r>
            <a:r>
              <a:rPr lang="pl-PL" dirty="0"/>
              <a:t>zagrożenia ubóstwem </a:t>
            </a:r>
            <a:r>
              <a:rPr lang="pl-PL" dirty="0" smtClean="0"/>
              <a:t>relatywnym;</a:t>
            </a:r>
          </a:p>
          <a:p>
            <a:pPr>
              <a:buFontTx/>
              <a:buChar char="-"/>
              <a:defRPr/>
            </a:pPr>
            <a:r>
              <a:rPr lang="pl-PL" dirty="0"/>
              <a:t>u</a:t>
            </a:r>
            <a:r>
              <a:rPr lang="pl-PL" dirty="0" smtClean="0"/>
              <a:t>dział </a:t>
            </a:r>
            <a:r>
              <a:rPr lang="pl-PL" dirty="0"/>
              <a:t>osób w gospodarstwach domowych korzystających ze środowiskowej pomocy społecznej w ludności </a:t>
            </a:r>
            <a:r>
              <a:rPr lang="pl-PL" dirty="0" smtClean="0"/>
              <a:t>ogółem.</a:t>
            </a:r>
          </a:p>
          <a:p>
            <a:pPr marL="0" indent="0">
              <a:defRPr/>
            </a:pPr>
            <a:endParaRPr lang="pl-PL" dirty="0" smtClean="0"/>
          </a:p>
          <a:p>
            <a:pPr marL="0" indent="0">
              <a:defRPr/>
            </a:pPr>
            <a:r>
              <a:rPr lang="pl-PL" dirty="0" smtClean="0"/>
              <a:t>3. Pozostałe czynniki uwzględniane w modelu to: </a:t>
            </a:r>
            <a:r>
              <a:rPr lang="pl-PL" b="1" dirty="0" smtClean="0"/>
              <a:t>zmienne związane z aktywnością społeczną, zmienne edukacyjne, zmienne demograficzne</a:t>
            </a:r>
            <a:r>
              <a:rPr lang="pl-PL" dirty="0" smtClean="0"/>
              <a:t>.</a:t>
            </a:r>
            <a:endParaRPr lang="pl-PL" dirty="0"/>
          </a:p>
          <a:p>
            <a:pPr>
              <a:buFontTx/>
              <a:buChar char="-"/>
              <a:defRPr/>
            </a:pPr>
            <a:endParaRPr lang="pl-PL" dirty="0"/>
          </a:p>
          <a:p>
            <a:pPr>
              <a:defRPr/>
            </a:pPr>
            <a:endParaRPr lang="pl-PL" sz="1800" dirty="0"/>
          </a:p>
          <a:p>
            <a:pPr>
              <a:defRPr/>
            </a:pPr>
            <a:endParaRPr lang="pl-PL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74704"/>
            <a:ext cx="8229600" cy="368280"/>
          </a:xfrm>
        </p:spPr>
        <p:txBody>
          <a:bodyPr/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Młodzi mieszkający z rodzicami w latach 2007-2012 (wiek 25-34)</a:t>
            </a:r>
            <a:endParaRPr lang="pl-PL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15571"/>
              </p:ext>
            </p:extLst>
          </p:nvPr>
        </p:nvGraphicFramePr>
        <p:xfrm>
          <a:off x="500034" y="1214423"/>
          <a:ext cx="8229600" cy="50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5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kraj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 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 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Zmiana (%)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-2,8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Belgia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Bułgaria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Cypr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-1,4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Czechy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-4,5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Finlandia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-1,9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Grecja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Hiszpania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-1,7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Holandia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Irlandia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-2,6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Litwa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Luksemburg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Łotwa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Niemcy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Norwegia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Polska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Portugalia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-2,8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Rumunia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Słowacja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Słowenia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Szwajcaria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Szwecja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Węgry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Wielka Brytania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Włochy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</a:tr>
              <a:tr h="155012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UE - średnia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85720" y="6357958"/>
            <a:ext cx="842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gazeta.pl</a:t>
            </a:r>
            <a:r>
              <a:rPr lang="pl-PL" sz="1000" dirty="0" smtClean="0"/>
              <a:t> / </a:t>
            </a:r>
            <a:r>
              <a:rPr lang="pl-PL" sz="1000" dirty="0" err="1" smtClean="0"/>
              <a:t>Eurostat</a:t>
            </a:r>
            <a:endParaRPr lang="pl-PL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009900"/>
            <a:ext cx="8058150" cy="1184275"/>
          </a:xfrm>
        </p:spPr>
        <p:txBody>
          <a:bodyPr/>
          <a:lstStyle/>
          <a:p>
            <a:pPr>
              <a:defRPr/>
            </a:pPr>
            <a:r>
              <a:rPr lang="pl-PL" sz="3000" b="1" dirty="0"/>
              <a:t/>
            </a:r>
            <a:br>
              <a:rPr lang="pl-PL" sz="3000" b="1" dirty="0"/>
            </a:br>
            <a:r>
              <a:rPr lang="pl-PL" sz="3000" b="1" dirty="0"/>
              <a:t/>
            </a:r>
            <a:br>
              <a:rPr lang="pl-PL" sz="3000" b="1" dirty="0"/>
            </a:br>
            <a:r>
              <a:rPr lang="pl-PL" sz="3000" b="1" dirty="0"/>
              <a:t/>
            </a:r>
            <a:br>
              <a:rPr lang="pl-PL" sz="3000" b="1" dirty="0"/>
            </a:br>
            <a:r>
              <a:rPr lang="pl-PL" sz="1350" dirty="0"/>
              <a:t>artur_frackiewicz@wup.pl</a:t>
            </a:r>
            <a:r>
              <a:rPr lang="pl-PL" sz="1350" b="1" dirty="0"/>
              <a:t/>
            </a:r>
            <a:br>
              <a:rPr lang="pl-PL" sz="1350" b="1" dirty="0"/>
            </a:br>
            <a:r>
              <a:rPr lang="pl-PL" sz="1350" b="1" dirty="0"/>
              <a:t/>
            </a:r>
            <a:br>
              <a:rPr lang="pl-PL" sz="1350" b="1" dirty="0"/>
            </a:br>
            <a:r>
              <a:rPr lang="pl-PL" sz="1350" b="1" dirty="0"/>
              <a:t>Wojewódzki Urząd Pracy w Szczecinie</a:t>
            </a:r>
            <a:r>
              <a:rPr lang="pl-PL" sz="3000" b="1" dirty="0"/>
              <a:t/>
            </a:r>
            <a:br>
              <a:rPr lang="pl-PL" sz="3000" b="1" dirty="0"/>
            </a:br>
            <a:r>
              <a:rPr lang="pl-PL" sz="1350" b="1" dirty="0"/>
              <a:t/>
            </a:r>
            <a:br>
              <a:rPr lang="pl-PL" sz="1350" b="1" dirty="0"/>
            </a:br>
            <a:r>
              <a:rPr lang="pl-PL" sz="1350" b="1" dirty="0"/>
              <a:t>Zachodniopomorskie Obserwatorium Rynku Pracy</a:t>
            </a:r>
            <a:br>
              <a:rPr lang="pl-PL" sz="1350" b="1" dirty="0"/>
            </a:br>
            <a:endParaRPr lang="pl-PL" sz="3000" b="1" dirty="0"/>
          </a:p>
        </p:txBody>
      </p:sp>
      <p:sp>
        <p:nvSpPr>
          <p:cNvPr id="4" name="Prostokąt 3"/>
          <p:cNvSpPr/>
          <p:nvPr/>
        </p:nvSpPr>
        <p:spPr>
          <a:xfrm>
            <a:off x="2223279" y="3062277"/>
            <a:ext cx="469744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pl-PL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odtytuł 2"/>
          <p:cNvSpPr>
            <a:spLocks noGrp="1"/>
          </p:cNvSpPr>
          <p:nvPr>
            <p:ph type="subTitle" idx="1"/>
          </p:nvPr>
        </p:nvSpPr>
        <p:spPr>
          <a:xfrm>
            <a:off x="215900" y="1125538"/>
            <a:ext cx="8748713" cy="431800"/>
          </a:xfrm>
        </p:spPr>
        <p:txBody>
          <a:bodyPr/>
          <a:lstStyle/>
          <a:p>
            <a:r>
              <a:rPr lang="pl-PL" b="1" smtClean="0"/>
              <a:t>Zharmonizowana stopa bezrobocia wg EUROSTAT – dane na koniec sierpnia 2014 r.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/>
        </p:nvGraphicFramePr>
        <p:xfrm>
          <a:off x="323528" y="1556793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pole tekstowe 4"/>
          <p:cNvSpPr txBox="1">
            <a:spLocks noChangeArrowheads="1"/>
          </p:cNvSpPr>
          <p:nvPr/>
        </p:nvSpPr>
        <p:spPr bwMode="auto">
          <a:xfrm>
            <a:off x="215900" y="6237288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/>
              <a:t>Źródło: Opracowanie własne WUP w Szczecinie na podstawie danych EUROSTAT http://epp.eurostat.ec.europa.eu/cache/ITY_PUBLIC/3-30092014-BP/EN/3-30092014-BP-EN.PDF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 bwMode="auto">
          <a:xfrm>
            <a:off x="250825" y="765175"/>
            <a:ext cx="8569325" cy="927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</a:t>
            </a:r>
            <a:r>
              <a:rPr lang="pl-PL" sz="2000" smtClean="0">
                <a:solidFill>
                  <a:schemeClr val="tx1"/>
                </a:solidFill>
              </a:rPr>
              <a:t>Liczba osób bezrobotnych do 25 roku życia i ich udział proc. w ogólnej liczbie zarejestrowanych bezrobotnych w woj. zachodniopomorskim </a:t>
            </a:r>
            <a:br>
              <a:rPr lang="pl-PL" sz="2000" smtClean="0">
                <a:solidFill>
                  <a:schemeClr val="tx1"/>
                </a:solidFill>
              </a:rPr>
            </a:br>
            <a:r>
              <a:rPr lang="pl-PL" sz="2000" smtClean="0">
                <a:solidFill>
                  <a:schemeClr val="tx1"/>
                </a:solidFill>
              </a:rPr>
              <a:t>w latach 2005 - 2013 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/>
        </p:nvGraphicFramePr>
        <p:xfrm>
          <a:off x="395536" y="2060848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pole tekstowe 4"/>
          <p:cNvSpPr txBox="1">
            <a:spLocks noChangeArrowheads="1"/>
          </p:cNvSpPr>
          <p:nvPr/>
        </p:nvSpPr>
        <p:spPr bwMode="auto">
          <a:xfrm>
            <a:off x="0" y="6381750"/>
            <a:ext cx="5468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Źródło: opracowanie własne WUP w Szczecinie na podstawie danych ze sprawozdań MPiPS.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/>
        </p:nvGraphicFramePr>
        <p:xfrm>
          <a:off x="323528" y="1494076"/>
          <a:ext cx="8280920" cy="481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Prostokąt 4"/>
          <p:cNvSpPr>
            <a:spLocks noChangeArrowheads="1"/>
          </p:cNvSpPr>
          <p:nvPr/>
        </p:nvSpPr>
        <p:spPr bwMode="auto">
          <a:xfrm>
            <a:off x="323850" y="1125538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dirty="0"/>
              <a:t>Aktywność ekonomiczna ludności według wieku w II kwartale 2014 r</a:t>
            </a:r>
            <a:r>
              <a:rPr lang="pl-PL" dirty="0" smtClean="0"/>
              <a:t>. - Polska</a:t>
            </a:r>
            <a:endParaRPr lang="pl-PL" dirty="0"/>
          </a:p>
        </p:txBody>
      </p:sp>
      <p:sp>
        <p:nvSpPr>
          <p:cNvPr id="19459" name="pole tekstowe 6"/>
          <p:cNvSpPr txBox="1">
            <a:spLocks noChangeArrowheads="1"/>
          </p:cNvSpPr>
          <p:nvPr/>
        </p:nvSpPr>
        <p:spPr bwMode="auto">
          <a:xfrm>
            <a:off x="179388" y="6381750"/>
            <a:ext cx="7343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/>
              <a:t>Źródło: </a:t>
            </a:r>
            <a:r>
              <a:rPr lang="pl-PL" sz="1000">
                <a:hlinkClick r:id="rId3"/>
              </a:rPr>
              <a:t>www.stat.gov.pl</a:t>
            </a:r>
            <a:r>
              <a:rPr lang="pl-PL" sz="1000"/>
              <a:t>, BDL.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 bwMode="auto">
          <a:xfrm>
            <a:off x="0" y="1125538"/>
            <a:ext cx="91440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800" b="1" smtClean="0">
                <a:solidFill>
                  <a:schemeClr val="tx1"/>
                </a:solidFill>
              </a:rPr>
              <a:t>Udział osób do 25 roku życia  w ogóle bezrobotnych - stan na koniec sierpnia 2014 roku</a:t>
            </a:r>
          </a:p>
        </p:txBody>
      </p:sp>
      <p:pic>
        <p:nvPicPr>
          <p:cNvPr id="2150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4537075" cy="4033837"/>
          </a:xfrm>
        </p:spPr>
      </p:pic>
      <p:pic>
        <p:nvPicPr>
          <p:cNvPr id="21507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41878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pole tekstowe 7"/>
          <p:cNvSpPr txBox="1">
            <a:spLocks noChangeArrowheads="1"/>
          </p:cNvSpPr>
          <p:nvPr/>
        </p:nvSpPr>
        <p:spPr bwMode="auto">
          <a:xfrm>
            <a:off x="250825" y="6165850"/>
            <a:ext cx="4497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Źródło: opracowanie własne WUP w Szczecinie na podstawie danych GUS.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1800" b="1" smtClean="0">
                <a:solidFill>
                  <a:schemeClr val="tx1"/>
                </a:solidFill>
              </a:rPr>
              <a:t>Prognoza ludności w wieku przedprodukcyjnym (0-17 lat) - lata 2014-2050 w woj. zachodniopomorskim</a:t>
            </a:r>
            <a:r>
              <a:rPr lang="pl-PL" sz="2000" smtClean="0">
                <a:solidFill>
                  <a:schemeClr val="tx1"/>
                </a:solidFill>
              </a:rPr>
              <a:t/>
            </a:r>
            <a:br>
              <a:rPr lang="pl-PL" sz="2000" smtClean="0">
                <a:solidFill>
                  <a:schemeClr val="tx1"/>
                </a:solidFill>
              </a:rPr>
            </a:br>
            <a:endParaRPr lang="pl-PL" sz="2000" smtClean="0">
              <a:solidFill>
                <a:schemeClr val="tx1"/>
              </a:solidFill>
            </a:endParaRPr>
          </a:p>
        </p:txBody>
      </p:sp>
      <p:sp>
        <p:nvSpPr>
          <p:cNvPr id="22530" name="pole tekstowe 4"/>
          <p:cNvSpPr txBox="1">
            <a:spLocks noChangeArrowheads="1"/>
          </p:cNvSpPr>
          <p:nvPr/>
        </p:nvSpPr>
        <p:spPr bwMode="auto">
          <a:xfrm>
            <a:off x="107950" y="6308725"/>
            <a:ext cx="4497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Źródło: opracowanie własne WUP w Szczecinie na podstawie danych GUS.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179512" y="1772815"/>
          <a:ext cx="8784976" cy="453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pole tekstowe 4"/>
          <p:cNvSpPr txBox="1">
            <a:spLocks noChangeArrowheads="1"/>
          </p:cNvSpPr>
          <p:nvPr/>
        </p:nvSpPr>
        <p:spPr bwMode="auto">
          <a:xfrm>
            <a:off x="250825" y="6165850"/>
            <a:ext cx="4497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Źródło: opracowanie własne WUP w Szczecinie na podstawie danych GUS.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/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Zaobserwowana i prognozowana liczba pracujących w wybranych województwach (w mln / lata 1995-2020)</a:t>
            </a:r>
            <a:endParaRPr lang="pl-PL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exus70\Desktop\char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715435" cy="452596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6000768"/>
            <a:ext cx="842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Instytut Pracy i Spraw Socjalnych, </a:t>
            </a:r>
            <a:r>
              <a:rPr lang="pl-PL" sz="1000" dirty="0" err="1" smtClean="0"/>
              <a:t>www.prognozowaniezatrudnienia.pl</a:t>
            </a:r>
            <a:endParaRPr lang="pl-PL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jekt domyśln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rojekt domyślny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7226</TotalTime>
  <Words>1214</Words>
  <Application>Microsoft Office PowerPoint</Application>
  <PresentationFormat>Pokaz na ekranie (4:3)</PresentationFormat>
  <Paragraphs>383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Projekt domyślny</vt:lpstr>
      <vt:lpstr>Prezentacja programu PowerPoint</vt:lpstr>
      <vt:lpstr>Prezentacja programu PowerPoint</vt:lpstr>
      <vt:lpstr>Prezentacja programu PowerPoint</vt:lpstr>
      <vt:lpstr> Liczba osób bezrobotnych do 25 roku życia i ich udział proc. w ogólnej liczbie zarejestrowanych bezrobotnych w woj. zachodniopomorskim  w latach 2005 - 2013 </vt:lpstr>
      <vt:lpstr>Prezentacja programu PowerPoint</vt:lpstr>
      <vt:lpstr>Udział osób do 25 roku życia  w ogóle bezrobotnych - stan na koniec sierpnia 2014 roku</vt:lpstr>
      <vt:lpstr>Prognoza ludności w wieku przedprodukcyjnym (0-17 lat) - lata 2014-2050 w woj. zachodniopomorskim </vt:lpstr>
      <vt:lpstr>Prezentacja programu PowerPoint</vt:lpstr>
      <vt:lpstr>Zaobserwowana i prognozowana liczba pracujących w wybranych województwach (w mln / lata 1995-2020)</vt:lpstr>
      <vt:lpstr>Prezentacja programu PowerPoint</vt:lpstr>
      <vt:lpstr>Prezentacja programu PowerPoint</vt:lpstr>
      <vt:lpstr>Prezentacja programu PowerPoint</vt:lpstr>
      <vt:lpstr>Prezentacja programu PowerPoint</vt:lpstr>
      <vt:lpstr>Jakie starania w ciągu ostatnich 4 tygodni podjął/podjęła Pan/i, aby znaleźć pracę? (wyniki w %)</vt:lpstr>
      <vt:lpstr>Jeśli miał Pan/i oferty z urzędu pracy, to dlaczego Pan/i z nich nie skorzystał/a? (wyniki w %)</vt:lpstr>
      <vt:lpstr>Z jakiego powodu utracił/a Pan/i pracę?</vt:lpstr>
      <vt:lpstr>Jakie są Pana/i źródła utrzymania? (wyniki w %)</vt:lpstr>
      <vt:lpstr>W jakim celu zarejestrował/a się Pan/i w urzędzie pracy?</vt:lpstr>
      <vt:lpstr>Czy planuje Pan/i wyjazd za granicę w celach zarobkowych w bieżącym roku?</vt:lpstr>
      <vt:lpstr>MODEL MONITOROWANIA SYTUACJI OSÓB MŁODYCH NA RYNKU PRACY</vt:lpstr>
      <vt:lpstr>MODEL MONITOROWANIA SYTUACJI OSÓB MŁODYCH NA RYNKU PRACY</vt:lpstr>
      <vt:lpstr>  Model monitorowania sytuacji osób młodych na regionalnym rynku pracy </vt:lpstr>
      <vt:lpstr>Młodzi mieszkający z rodzicami w latach 2007-2012 (wiek 25-34)</vt:lpstr>
      <vt:lpstr>   artur_frackiewicz@wup.pl  Wojewódzki Urząd Pracy w Szczecinie  Zachodniopomorskie Obserwatorium Rynku Pracy </vt:lpstr>
    </vt:vector>
  </TitlesOfParts>
  <Company>WUP Szczecin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leszek.teszka</dc:creator>
  <cp:lastModifiedBy>Frąckiewicz Artur</cp:lastModifiedBy>
  <cp:revision>731</cp:revision>
  <dcterms:created xsi:type="dcterms:W3CDTF">2007-08-02T08:01:27Z</dcterms:created>
  <dcterms:modified xsi:type="dcterms:W3CDTF">2014-10-16T10:00:28Z</dcterms:modified>
</cp:coreProperties>
</file>