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62" r:id="rId5"/>
    <p:sldId id="263" r:id="rId6"/>
    <p:sldId id="265" r:id="rId7"/>
    <p:sldId id="266" r:id="rId8"/>
    <p:sldId id="267" r:id="rId9"/>
    <p:sldId id="287" r:id="rId10"/>
    <p:sldId id="269" r:id="rId11"/>
    <p:sldId id="272" r:id="rId12"/>
    <p:sldId id="284" r:id="rId13"/>
    <p:sldId id="285" r:id="rId14"/>
    <p:sldId id="288" r:id="rId15"/>
    <p:sldId id="275" r:id="rId16"/>
    <p:sldId id="274" r:id="rId17"/>
    <p:sldId id="273" r:id="rId18"/>
    <p:sldId id="276" r:id="rId19"/>
    <p:sldId id="277" r:id="rId20"/>
    <p:sldId id="280" r:id="rId21"/>
    <p:sldId id="281" r:id="rId22"/>
    <p:sldId id="282" r:id="rId23"/>
    <p:sldId id="278" r:id="rId24"/>
    <p:sldId id="279" r:id="rId2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80544" autoAdjust="0"/>
  </p:normalViewPr>
  <p:slideViewPr>
    <p:cSldViewPr snapToGrid="0">
      <p:cViewPr varScale="1">
        <p:scale>
          <a:sx n="89" d="100"/>
          <a:sy n="89" d="100"/>
        </p:scale>
        <p:origin x="-12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5131-9ED5-481E-84E2-61778546DD84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1A2A-0A85-43EB-B081-F5EF4BF3530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951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6615-76B3-4FBE-8CE0-2951B2146F8B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54E54-8C99-46D1-BB31-32960862E2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781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4D889-440F-4520-9890-8D02A84EB978}" type="slidenum">
              <a:rPr lang="pl-PL" altLang="pl-PL" smtClean="0">
                <a:latin typeface="Calibri" panose="020F0502020204030204" pitchFamily="34" charset="0"/>
              </a:rPr>
              <a:pPr/>
              <a:t>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1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12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013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76B1E-FAF1-466A-83C9-2492C23AC406}" type="slidenum">
              <a:rPr lang="pl-PL" altLang="pl-PL" smtClean="0">
                <a:latin typeface="Calibri" panose="020F0502020204030204" pitchFamily="34" charset="0"/>
              </a:rPr>
              <a:pPr/>
              <a:t>13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00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604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E0325E-2FF2-4CD4-BB3D-4D05C2A0CE0A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394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86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97B85-E00E-4EC0-8A0F-34407FBA0C63}" type="slidenum">
              <a:rPr lang="pl-PL" altLang="pl-PL" smtClean="0">
                <a:latin typeface="Calibri" panose="020F0502020204030204" pitchFamily="34" charset="0"/>
              </a:rPr>
              <a:pPr/>
              <a:t>15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747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1200" dirty="0" smtClean="0">
              <a:ea typeface="Mongolian Baiti" panose="03000500000000000000" pitchFamily="66" charset="0"/>
            </a:endParaRPr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FF34E-BC20-4ED7-AF2B-5B6A9322D2B6}" type="slidenum">
              <a:rPr lang="pl-PL" altLang="pl-PL" smtClean="0">
                <a:latin typeface="Calibri" panose="020F0502020204030204" pitchFamily="34" charset="0"/>
              </a:rPr>
              <a:pPr/>
              <a:t>16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576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E82EE-0B92-4F2F-811F-68854C5B3282}" type="slidenum">
              <a:rPr lang="pl-PL" altLang="pl-PL" smtClean="0">
                <a:latin typeface="Calibri" panose="020F0502020204030204" pitchFamily="34" charset="0"/>
              </a:rPr>
              <a:pPr/>
              <a:t>17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827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D3061-22AB-409B-BB5A-111B733BA8C8}" type="slidenum">
              <a:rPr lang="pl-PL" altLang="pl-PL" smtClean="0">
                <a:latin typeface="Calibri" panose="020F0502020204030204" pitchFamily="34" charset="0"/>
              </a:rPr>
              <a:pPr/>
              <a:t>18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935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1D5B-43EB-4B5B-B32E-31C8C9240A8D}" type="slidenum">
              <a:rPr lang="pl-PL" altLang="pl-PL" smtClean="0">
                <a:latin typeface="Calibri" panose="020F0502020204030204" pitchFamily="34" charset="0"/>
              </a:rPr>
              <a:pPr/>
              <a:t>19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545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4E54-8C99-46D1-BB31-32960862E2B8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7038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986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DE090-58F2-48D7-814C-CEA475F3CCB5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23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E70F-95BC-4C01-B2F3-DFA6D0743E5E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394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z="1200" dirty="0" smtClean="0"/>
          </a:p>
        </p:txBody>
      </p:sp>
      <p:sp>
        <p:nvSpPr>
          <p:cNvPr id="1177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03E1EA-8E0F-4A69-879E-C571B588B605}" type="slidenum">
              <a:rPr lang="pl-PL" altLang="pl-PL">
                <a:latin typeface="Calibri" panose="020F0502020204030204" pitchFamily="34" charset="0"/>
              </a:rPr>
              <a:pPr/>
              <a:t>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14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6BA3-B35D-47A4-828F-6AA38BA7EAA5}" type="slidenum">
              <a:rPr lang="pl-PL" altLang="pl-PL" smtClean="0">
                <a:latin typeface="Calibri" panose="020F0502020204030204" pitchFamily="34" charset="0"/>
              </a:rPr>
              <a:pPr/>
              <a:t>6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85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946A9-3E7C-46B2-BFDD-49386392FDB0}" type="slidenum">
              <a:rPr lang="pl-PL" altLang="pl-PL" smtClean="0">
                <a:latin typeface="Calibri" panose="020F0502020204030204" pitchFamily="34" charset="0"/>
              </a:rPr>
              <a:pPr/>
              <a:t>7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655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4D54E-FB08-4B38-BAAD-919B7187F56F}" type="slidenum">
              <a:rPr lang="pl-PL" altLang="pl-PL" smtClean="0">
                <a:latin typeface="Calibri" panose="020F0502020204030204" pitchFamily="34" charset="0"/>
              </a:rPr>
              <a:pPr/>
              <a:t>8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90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4D54E-FB08-4B38-BAAD-919B7187F56F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61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780B7-2897-4E8F-AA5F-B52AB68B6220}" type="slidenum">
              <a:rPr lang="pl-PL" altLang="pl-PL" smtClean="0">
                <a:latin typeface="Calibri" panose="020F0502020204030204" pitchFamily="34" charset="0"/>
              </a:rPr>
              <a:pPr/>
              <a:t>10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38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71E48-9AA2-4639-A310-DF126822E129}" type="slidenum">
              <a:rPr lang="pl-PL" altLang="pl-PL" smtClean="0">
                <a:latin typeface="Calibri" panose="020F0502020204030204" pitchFamily="34" charset="0"/>
              </a:rPr>
              <a:pPr/>
              <a:t>11</a:t>
            </a:fld>
            <a:endParaRPr lang="pl-PL" altLang="pl-P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1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 rot="10800000" flipH="1">
            <a:off x="7412038" y="5246688"/>
            <a:ext cx="509587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H="1">
            <a:off x="5478463" y="5546725"/>
            <a:ext cx="439737" cy="4381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 rot="10800000" flipH="1">
            <a:off x="6364288" y="4973638"/>
            <a:ext cx="539750" cy="53975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 rot="10800000" flipH="1">
            <a:off x="10969625" y="1836738"/>
            <a:ext cx="1222375" cy="121602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0800000" flipH="1">
            <a:off x="6505575" y="3937000"/>
            <a:ext cx="598488" cy="5984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0800000" flipH="1">
            <a:off x="10899775" y="3719513"/>
            <a:ext cx="809625" cy="8159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 rot="10800000" flipH="1">
            <a:off x="9774238" y="3984625"/>
            <a:ext cx="952500" cy="954088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 rot="10800000" flipH="1">
            <a:off x="5794375" y="4535488"/>
            <a:ext cx="249238" cy="254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10800000" flipH="1">
            <a:off x="7418388" y="4262438"/>
            <a:ext cx="625475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 rot="10800000" flipH="1">
            <a:off x="8464550" y="5243513"/>
            <a:ext cx="508000" cy="508000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 rot="10800000" flipH="1">
            <a:off x="9880600" y="5322888"/>
            <a:ext cx="206375" cy="2063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 rot="10800000" flipH="1">
            <a:off x="4525963" y="5018088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 rot="10800000" flipH="1">
            <a:off x="4697413" y="2746375"/>
            <a:ext cx="598487" cy="5984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 rot="10800000" flipH="1">
            <a:off x="4640263" y="4737100"/>
            <a:ext cx="398462" cy="3984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 rot="10800000" flipH="1">
            <a:off x="5656263" y="1884363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 userDrawn="1"/>
        </p:nvSpPr>
        <p:spPr bwMode="auto">
          <a:xfrm rot="10800000" flipH="1">
            <a:off x="5295900" y="3343275"/>
            <a:ext cx="623888" cy="623888"/>
          </a:xfrm>
          <a:prstGeom prst="rect">
            <a:avLst/>
          </a:prstGeom>
          <a:solidFill>
            <a:schemeClr val="bg1">
              <a:alpha val="85881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 userDrawn="1"/>
        </p:nvSpPr>
        <p:spPr bwMode="auto">
          <a:xfrm rot="10800000" flipH="1">
            <a:off x="4727575" y="4249738"/>
            <a:ext cx="508000" cy="50800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 userDrawn="1"/>
        </p:nvSpPr>
        <p:spPr bwMode="auto">
          <a:xfrm rot="10800000" flipH="1">
            <a:off x="8847138" y="4349750"/>
            <a:ext cx="508000" cy="5080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 userDrawn="1"/>
        </p:nvSpPr>
        <p:spPr bwMode="auto">
          <a:xfrm rot="10800000" flipH="1">
            <a:off x="6608763" y="1874838"/>
            <a:ext cx="571500" cy="571500"/>
          </a:xfrm>
          <a:prstGeom prst="rect">
            <a:avLst/>
          </a:prstGeom>
          <a:solidFill>
            <a:schemeClr val="bg1">
              <a:alpha val="87057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 userDrawn="1"/>
        </p:nvSpPr>
        <p:spPr bwMode="auto">
          <a:xfrm rot="10800000" flipH="1">
            <a:off x="7335838" y="2446338"/>
            <a:ext cx="623887" cy="625475"/>
          </a:xfrm>
          <a:prstGeom prst="rect">
            <a:avLst/>
          </a:prstGeom>
          <a:solidFill>
            <a:schemeClr val="bg1">
              <a:alpha val="38823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auto">
          <a:xfrm rot="10800000" flipH="1">
            <a:off x="8370888" y="2235200"/>
            <a:ext cx="952500" cy="952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 userDrawn="1"/>
        </p:nvSpPr>
        <p:spPr bwMode="auto">
          <a:xfrm rot="10800000" flipH="1">
            <a:off x="10163175" y="1868488"/>
            <a:ext cx="809625" cy="814387"/>
          </a:xfrm>
          <a:prstGeom prst="rect">
            <a:avLst/>
          </a:prstGeom>
          <a:solidFill>
            <a:schemeClr val="bg1">
              <a:alpha val="89018"/>
            </a:scheme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7" name="Picture 4" descr="http://www.sedu.fi/loader.aspx?id=904041d4-f705-4e0a-94f9-cb5d0ab9c096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055671" y="2950552"/>
            <a:ext cx="4789893" cy="3084691"/>
          </a:xfrm>
          <a:prstGeom prst="rect">
            <a:avLst/>
          </a:prstGeom>
          <a:noFill/>
          <a:effectLst>
            <a:softEdge rad="0"/>
          </a:effectLst>
          <a:extLst/>
        </p:spPr>
      </p:pic>
      <p:cxnSp>
        <p:nvCxnSpPr>
          <p:cNvPr id="28" name="Łącznik prosty 27"/>
          <p:cNvCxnSpPr/>
          <p:nvPr userDrawn="1"/>
        </p:nvCxnSpPr>
        <p:spPr>
          <a:xfrm>
            <a:off x="6364288" y="6035675"/>
            <a:ext cx="5827712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ytuł 1"/>
          <p:cNvSpPr txBox="1">
            <a:spLocks/>
          </p:cNvSpPr>
          <p:nvPr userDrawn="1"/>
        </p:nvSpPr>
        <p:spPr>
          <a:xfrm>
            <a:off x="4386288" y="465081"/>
            <a:ext cx="5698615" cy="6436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kern="1400" dirty="0" smtClean="0">
                <a:ln w="31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Wojewódzki Urząd Pracy w Szczecinie</a:t>
            </a: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/>
            </a:r>
            <a:b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</a:br>
            <a:r>
              <a:rPr lang="pl-PL" sz="1000" b="1" kern="1400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latin typeface="Book Antiqua" panose="02040602050305030304" pitchFamily="18" charset="0"/>
                <a:cs typeface="Mongolian Baiti" panose="03000500000000000000" pitchFamily="66" charset="0"/>
              </a:rPr>
              <a:t> </a:t>
            </a:r>
            <a:endParaRPr lang="pl-PL" sz="1000" b="1" kern="1400" dirty="0">
              <a:ln w="3175">
                <a:solidFill>
                  <a:schemeClr val="accent5">
                    <a:lumMod val="75000"/>
                  </a:schemeClr>
                </a:solidFill>
              </a:ln>
              <a:latin typeface="Book Antiqua" panose="02040602050305030304" pitchFamily="18" charset="0"/>
              <a:cs typeface="Mongolian Baiti" panose="03000500000000000000" pitchFamily="66" charset="0"/>
            </a:endParaRPr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838200" y="1898498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252181"/>
            <a:ext cx="60443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Book Antiqua" panose="02040602050305030304" pitchFamily="18" charset="0"/>
                <a:cs typeface="Mongolian Baiti" panose="0300050000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30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2BBB91-BA9A-427B-B7FE-74D574763E74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3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67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51D634-0E3B-437D-91A7-B3AF3A06714E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26D0FB-B0E0-4474-8642-2915873048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8172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6EAF62-8A23-487E-AE34-720DF9C23DC3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5D412B-105A-4F4F-927B-CAEFAF36B6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614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10731500" y="6384925"/>
            <a:ext cx="1460500" cy="3333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 anchor="ctr">
            <a:spAutoFit/>
          </a:bodyPr>
          <a:lstStyle>
            <a:lvl1pPr algn="ctr">
              <a:defRPr b="1">
                <a:latin typeface="Tw Cen MT Condensed"/>
                <a:ea typeface="Tw Cen MT Condensed"/>
                <a:cs typeface="Tw Cen MT Condensed"/>
                <a:sym typeface="Tw Cen MT Condensed"/>
              </a:defRPr>
            </a:lvl1pPr>
          </a:lstStyle>
          <a:p>
            <a:pPr>
              <a:defRPr/>
            </a:pPr>
            <a:r>
              <a:t>www.wup.pl</a:t>
            </a:r>
          </a:p>
        </p:txBody>
      </p:sp>
      <p:sp>
        <p:nvSpPr>
          <p:cNvPr id="15" name="Shape 105"/>
          <p:cNvSpPr>
            <a:spLocks noChangeArrowheads="1"/>
          </p:cNvSpPr>
          <p:nvPr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45719" rIns="4571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pl-PL" smtClean="0">
              <a:latin typeface="Calibri Light" panose="020F03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11"/>
          <p:cNvGrpSpPr>
            <a:grpSpLocks/>
          </p:cNvGrpSpPr>
          <p:nvPr/>
        </p:nvGrpSpPr>
        <p:grpSpPr bwMode="auto">
          <a:xfrm>
            <a:off x="847725" y="6210300"/>
            <a:ext cx="7697788" cy="628650"/>
            <a:chOff x="0" y="10"/>
            <a:chExt cx="7697787" cy="628639"/>
          </a:xfrm>
        </p:grpSpPr>
        <p:pic>
          <p:nvPicPr>
            <p:cNvPr id="17" name="02_Logo_wersja_pozioma(CMYK).png" descr="\\wup.local\wymiana\Użytkownicy\wojciech.krycki\LOGOSY\02_Logo_wersja_pozioma(CMYK)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155" y="94662"/>
              <a:ext cx="934828" cy="49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grpSp>
          <p:nvGrpSpPr>
            <p:cNvPr id="18" name="Group 110"/>
            <p:cNvGrpSpPr>
              <a:grpSpLocks/>
            </p:cNvGrpSpPr>
            <p:nvPr/>
          </p:nvGrpSpPr>
          <p:grpSpPr bwMode="auto">
            <a:xfrm>
              <a:off x="-2" y="10"/>
              <a:ext cx="7697789" cy="628641"/>
              <a:chOff x="-1" y="10"/>
              <a:chExt cx="7697789" cy="628640"/>
            </a:xfrm>
          </p:grpSpPr>
          <p:pic>
            <p:nvPicPr>
              <p:cNvPr id="19" name="Logo WUP w układzie poziomym.jpg" descr="\\wup.local\wymiana\Użytkownicy\wojciech.krycki\Logosy\Logo WUP w układzie poziomy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527" y="112153"/>
                <a:ext cx="1883201" cy="4600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FE_PR_POZIOM-Kolor-01.jpg" descr="\\wup.local\wymiana\Użytkownicy\wojciech.krycki\Logotypy\FE_PR_POZIOM-Kolor-01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b="4216"/>
              <a:stretch>
                <a:fillRect/>
              </a:stretch>
            </p:blipFill>
            <p:spPr bwMode="auto">
              <a:xfrm>
                <a:off x="-1" y="10"/>
                <a:ext cx="1160612" cy="628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UE_EFS_POZIOM-Kolor.jpg" descr="\\wup.local\wymiana\Użytkownicy\wojciech.krycki\Logosy\Logotypy nowe\Logo UE-Europejski Fundusz Społeczny\Poziom\UE_EFS_POZIOM-Kolor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915271" y="60100"/>
                <a:ext cx="1782517" cy="562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3" name="Shape 112"/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34448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 Light" panose="020F03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4F4003-9041-4EBB-9B72-35ADE0092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36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37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7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48" name="Obraz 2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az 2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657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51" y="1247916"/>
            <a:ext cx="11348581" cy="50071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+mn-lt"/>
                <a:cs typeface="Mongolian Baiti" panose="03000500000000000000" pitchFamily="66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11348581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  <a:cs typeface="Mongolian Baiti" panose="03000500000000000000" pitchFamily="66" charset="0"/>
              </a:defRPr>
            </a:lvl1pPr>
            <a:lvl2pPr marL="457200" indent="0">
              <a:buNone/>
              <a:defRPr sz="1600">
                <a:latin typeface="+mn-lt"/>
                <a:cs typeface="Mongolian Baiti" panose="03000500000000000000" pitchFamily="66" charset="0"/>
              </a:defRPr>
            </a:lvl2pPr>
            <a:lvl3pPr marL="914400" indent="0">
              <a:buNone/>
              <a:defRPr sz="1400">
                <a:latin typeface="+mn-lt"/>
                <a:cs typeface="Mongolian Baiti" panose="03000500000000000000" pitchFamily="66" charset="0"/>
              </a:defRPr>
            </a:lvl3pPr>
            <a:lvl4pPr marL="1371600" indent="0">
              <a:buNone/>
              <a:defRPr sz="1200">
                <a:latin typeface="+mn-lt"/>
                <a:cs typeface="Mongolian Baiti" panose="03000500000000000000" pitchFamily="66" charset="0"/>
              </a:defRPr>
            </a:lvl4pPr>
            <a:lvl5pPr marL="1828800" indent="0">
              <a:buNone/>
              <a:defRPr sz="1200">
                <a:latin typeface="+mn-lt"/>
                <a:cs typeface="Mongolian Baiti" panose="03000500000000000000" pitchFamily="66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570720E-A656-4609-BF18-01411491C404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E58CE3-3422-446A-B6EF-67E7F238E5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789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F423361-A809-43D8-9DBA-E0ADC52A6E25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49E0BD-E0F2-4AE8-9B62-3828295192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2800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345A192-0D9D-4C7A-A2D7-43942A1888C1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9B6771-9185-4DCD-B8EA-636B4E07959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5002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F0D917F-E0AD-41A3-A8BE-E7A8CE3BFFC8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BAAA21-18FD-45D1-901E-478D4AF8B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663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185D80-DFAA-4D7B-9875-4770B840FDD5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32EC7F-936D-4970-B0F2-3FC0882D5E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6FF0EFF-575A-4AAB-BF84-4B088F5E4D26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EDDD51-5B1C-42D3-8A34-4BAC6CF71C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604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A9B50-C360-4CF8-968B-97AD57A776DD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7DBD9-0107-47E4-A404-8CED0D0D85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325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E33A38-BC14-4EC0-8A67-27E0E6438DE0}" type="datetimeFigureOut">
              <a:rPr lang="pl-PL"/>
              <a:pPr>
                <a:defRPr/>
              </a:pPr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C606EC-5B17-4C96-AEB0-3518E85E5D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4304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" name="Symbol zastępczy numeru slajdu 5"/>
          <p:cNvSpPr txBox="1">
            <a:spLocks/>
          </p:cNvSpPr>
          <p:nvPr userDrawn="1"/>
        </p:nvSpPr>
        <p:spPr>
          <a:xfrm>
            <a:off x="10731500" y="6369050"/>
            <a:ext cx="1460500" cy="365125"/>
          </a:xfrm>
          <a:prstGeom prst="rect">
            <a:avLst/>
          </a:prstGeom>
        </p:spPr>
        <p:txBody>
          <a:bodyPr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b="1" dirty="0" smtClean="0">
                <a:solidFill>
                  <a:srgbClr val="000000"/>
                </a:solidFill>
                <a:latin typeface="Tw Cen MT Condensed" panose="020B0606020104020203" pitchFamily="34" charset="-18"/>
              </a:rPr>
              <a:t>www.wup.pl</a:t>
            </a:r>
            <a:endParaRPr lang="pl-PL" dirty="0">
              <a:solidFill>
                <a:prstClr val="black"/>
              </a:solidFill>
            </a:endParaRPr>
          </a:p>
        </p:txBody>
      </p:sp>
      <p:grpSp>
        <p:nvGrpSpPr>
          <p:cNvPr id="1028" name="Grupa 38"/>
          <p:cNvGrpSpPr>
            <a:grpSpLocks/>
          </p:cNvGrpSpPr>
          <p:nvPr userDrawn="1"/>
        </p:nvGrpSpPr>
        <p:grpSpPr bwMode="auto">
          <a:xfrm>
            <a:off x="139700" y="131763"/>
            <a:ext cx="4802188" cy="1025525"/>
            <a:chOff x="120475" y="139895"/>
            <a:chExt cx="4802254" cy="1026244"/>
          </a:xfrm>
        </p:grpSpPr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 flipH="1">
              <a:off x="3539997" y="400428"/>
              <a:ext cx="363543" cy="362204"/>
            </a:xfrm>
            <a:prstGeom prst="rect">
              <a:avLst/>
            </a:prstGeom>
            <a:solidFill>
              <a:srgbClr val="006138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39" name="Rectangle 6"/>
            <p:cNvSpPr>
              <a:spLocks noChangeArrowheads="1"/>
            </p:cNvSpPr>
            <p:nvPr userDrawn="1"/>
          </p:nvSpPr>
          <p:spPr bwMode="auto">
            <a:xfrm flipH="1">
              <a:off x="3908302" y="619656"/>
              <a:ext cx="314329" cy="312956"/>
            </a:xfrm>
            <a:prstGeom prst="rect">
              <a:avLst/>
            </a:prstGeom>
            <a:solidFill>
              <a:srgbClr val="006EB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0" name="Rectangle 7"/>
            <p:cNvSpPr>
              <a:spLocks noChangeArrowheads="1"/>
            </p:cNvSpPr>
            <p:nvPr userDrawn="1"/>
          </p:nvSpPr>
          <p:spPr bwMode="auto">
            <a:xfrm flipH="1">
              <a:off x="3084379" y="502099"/>
              <a:ext cx="387355" cy="386032"/>
            </a:xfrm>
            <a:prstGeom prst="rect">
              <a:avLst/>
            </a:prstGeom>
            <a:solidFill>
              <a:srgbClr val="009A3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 userDrawn="1"/>
          </p:nvSpPr>
          <p:spPr bwMode="auto">
            <a:xfrm flipH="1">
              <a:off x="120475" y="225680"/>
              <a:ext cx="874725" cy="870560"/>
            </a:xfrm>
            <a:prstGeom prst="rect">
              <a:avLst/>
            </a:prstGeom>
            <a:solidFill>
              <a:srgbClr val="028BD3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A9D18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2" name="Rectangle 9"/>
            <p:cNvSpPr>
              <a:spLocks noChangeArrowheads="1"/>
            </p:cNvSpPr>
            <p:nvPr userDrawn="1"/>
          </p:nvSpPr>
          <p:spPr bwMode="auto">
            <a:xfrm flipH="1">
              <a:off x="2493821" y="602181"/>
              <a:ext cx="427043" cy="427337"/>
            </a:xfrm>
            <a:prstGeom prst="rect">
              <a:avLst/>
            </a:prstGeom>
            <a:solidFill>
              <a:srgbClr val="75B82A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3" name="Rectangle 10"/>
            <p:cNvSpPr>
              <a:spLocks noChangeArrowheads="1"/>
            </p:cNvSpPr>
            <p:nvPr userDrawn="1"/>
          </p:nvSpPr>
          <p:spPr bwMode="auto">
            <a:xfrm flipH="1">
              <a:off x="1396843" y="583118"/>
              <a:ext cx="579446" cy="583021"/>
            </a:xfrm>
            <a:prstGeom prst="rect">
              <a:avLst/>
            </a:prstGeom>
            <a:solidFill>
              <a:srgbClr val="575757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4" name="Rectangle 11"/>
            <p:cNvSpPr>
              <a:spLocks noChangeArrowheads="1"/>
            </p:cNvSpPr>
            <p:nvPr userDrawn="1"/>
          </p:nvSpPr>
          <p:spPr bwMode="auto">
            <a:xfrm flipH="1">
              <a:off x="799934" y="139895"/>
              <a:ext cx="681047" cy="681514"/>
            </a:xfrm>
            <a:prstGeom prst="rect">
              <a:avLst/>
            </a:prstGeom>
            <a:solidFill>
              <a:srgbClr val="003D7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5" name="Rectangle 12"/>
            <p:cNvSpPr>
              <a:spLocks noChangeArrowheads="1"/>
            </p:cNvSpPr>
            <p:nvPr userDrawn="1"/>
          </p:nvSpPr>
          <p:spPr bwMode="auto">
            <a:xfrm flipH="1">
              <a:off x="4367096" y="546580"/>
              <a:ext cx="177802" cy="181102"/>
            </a:xfrm>
            <a:prstGeom prst="rect">
              <a:avLst/>
            </a:prstGeom>
            <a:solidFill>
              <a:srgbClr val="40C0F1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6" name="Rectangle 13"/>
            <p:cNvSpPr>
              <a:spLocks noChangeArrowheads="1"/>
            </p:cNvSpPr>
            <p:nvPr userDrawn="1"/>
          </p:nvSpPr>
          <p:spPr bwMode="auto">
            <a:xfrm flipH="1">
              <a:off x="2050902" y="225680"/>
              <a:ext cx="447681" cy="446400"/>
            </a:xfrm>
            <a:prstGeom prst="rect">
              <a:avLst/>
            </a:prstGeom>
            <a:solidFill>
              <a:srgbClr val="AFCA0B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7" name="Rectangle 14"/>
            <p:cNvSpPr>
              <a:spLocks noChangeArrowheads="1"/>
            </p:cNvSpPr>
            <p:nvPr userDrawn="1"/>
          </p:nvSpPr>
          <p:spPr bwMode="auto">
            <a:xfrm flipH="1">
              <a:off x="2817675" y="319408"/>
              <a:ext cx="363542" cy="363793"/>
            </a:xfrm>
            <a:prstGeom prst="rect">
              <a:avLst/>
            </a:prstGeom>
            <a:solidFill>
              <a:srgbClr val="FED0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48" name="Rectangle 15"/>
            <p:cNvSpPr>
              <a:spLocks noChangeArrowheads="1"/>
            </p:cNvSpPr>
            <p:nvPr userDrawn="1"/>
          </p:nvSpPr>
          <p:spPr bwMode="auto">
            <a:xfrm flipH="1">
              <a:off x="4775089" y="648251"/>
              <a:ext cx="147640" cy="147741"/>
            </a:xfrm>
            <a:prstGeom prst="rect">
              <a:avLst/>
            </a:prstGeom>
            <a:solidFill>
              <a:srgbClr val="40C0F1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 flipH="1">
            <a:off x="10731500" y="6416675"/>
            <a:ext cx="1460500" cy="304800"/>
          </a:xfrm>
          <a:prstGeom prst="rect">
            <a:avLst/>
          </a:prstGeom>
          <a:solidFill>
            <a:srgbClr val="2F5597">
              <a:alpha val="10196"/>
            </a:srgbClr>
          </a:solidFill>
          <a:ln>
            <a:noFill/>
          </a:ln>
          <a:extLst/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30" name="Grupa 22"/>
          <p:cNvGrpSpPr>
            <a:grpSpLocks/>
          </p:cNvGrpSpPr>
          <p:nvPr userDrawn="1"/>
        </p:nvGrpSpPr>
        <p:grpSpPr bwMode="auto">
          <a:xfrm>
            <a:off x="847725" y="6210300"/>
            <a:ext cx="7697788" cy="628650"/>
            <a:chOff x="0" y="0"/>
            <a:chExt cx="6964858" cy="569302"/>
          </a:xfrm>
        </p:grpSpPr>
        <p:pic>
          <p:nvPicPr>
            <p:cNvPr id="1033" name="Obraz 23" descr="\\wup.local\wymiana\Użytkownicy\wojciech.krycki\LOGOSY\02_Logo_wersja_pozioma(CMYK).tif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4186" y="85726"/>
              <a:ext cx="845819" cy="4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upa 25"/>
            <p:cNvGrpSpPr>
              <a:grpSpLocks/>
            </p:cNvGrpSpPr>
            <p:nvPr userDrawn="1"/>
          </p:nvGrpSpPr>
          <p:grpSpPr bwMode="auto">
            <a:xfrm>
              <a:off x="0" y="0"/>
              <a:ext cx="6964858" cy="569302"/>
              <a:chOff x="0" y="0"/>
              <a:chExt cx="6966195" cy="569607"/>
            </a:xfrm>
          </p:grpSpPr>
          <p:pic>
            <p:nvPicPr>
              <p:cNvPr id="1035" name="Obraz 27" descr="\\wup.local\wymiana\Użytkownicy\wojciech.krycki\Logosy\Logo WUP w układzie poziomym.jpg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674" y="101620"/>
                <a:ext cx="1704222" cy="416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Obraz 34" descr="\\wup.local\wymiana\Użytkownicy\wojciech.krycki\Logotypy\FE_PR_POZIOM-Kolor-01.jpg"/>
              <p:cNvPicPr>
                <a:picLocks noChangeAspect="1"/>
              </p:cNvPicPr>
              <p:nvPr userDrawn="1"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05" t="-2" b="4216"/>
              <a:stretch>
                <a:fillRect/>
              </a:stretch>
            </p:blipFill>
            <p:spPr bwMode="auto">
              <a:xfrm>
                <a:off x="0" y="0"/>
                <a:ext cx="1050307" cy="569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Obraz 35" descr="\\wup.local\wymiana\Użytkownicy\wojciech.krycki\Logosy\Logotypy nowe\Logo UE-Europejski Fundusz Społeczny\Poziom\UE_EFS_POZIOM-Kolor.jpg"/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183"/>
              <a:stretch>
                <a:fillRect/>
              </a:stretch>
            </p:blipFill>
            <p:spPr bwMode="auto">
              <a:xfrm>
                <a:off x="5353088" y="54456"/>
                <a:ext cx="1613107" cy="50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31" name="Obraz 2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8825" y="158750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2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608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p.pl/" TargetMode="External"/><Relationship Id="rId2" Type="http://schemas.openxmlformats.org/officeDocument/2006/relationships/hyperlink" Target="mailto:efs@wup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wupszczecin" TargetMode="External"/><Relationship Id="rId4" Type="http://schemas.openxmlformats.org/officeDocument/2006/relationships/hyperlink" Target="mailto:efskoszalin@wup.p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ea typeface="Mongolian Baiti" panose="03000500000000000000" pitchFamily="66" charset="0"/>
              </a:rPr>
              <a:t>SPOTKANIE INFORMACYJNE:</a:t>
            </a:r>
            <a:br>
              <a:rPr lang="pl-PL" altLang="pl-PL" dirty="0">
                <a:ea typeface="Mongolian Baiti" panose="03000500000000000000" pitchFamily="66" charset="0"/>
              </a:rPr>
            </a:br>
            <a:r>
              <a:rPr lang="pl-PL" altLang="pl-PL" dirty="0">
                <a:ea typeface="Mongolian Baiti" panose="03000500000000000000" pitchFamily="66" charset="0"/>
              </a:rPr>
              <a:t>Regulamin naboru </a:t>
            </a:r>
            <a:r>
              <a:rPr lang="pl-PL" altLang="pl-PL" dirty="0" smtClean="0">
                <a:ea typeface="Mongolian Baiti" panose="03000500000000000000" pitchFamily="66" charset="0"/>
              </a:rPr>
              <a:t>wniosków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w </a:t>
            </a:r>
            <a:r>
              <a:rPr lang="pl-PL" altLang="pl-PL" dirty="0">
                <a:ea typeface="Mongolian Baiti" panose="03000500000000000000" pitchFamily="66" charset="0"/>
              </a:rPr>
              <a:t>ramach Działania 7.1 </a:t>
            </a:r>
          </a:p>
          <a:p>
            <a:r>
              <a:rPr lang="pl-PL" altLang="pl-PL" dirty="0">
                <a:ea typeface="Mongolian Baiti" panose="03000500000000000000" pitchFamily="66" charset="0"/>
              </a:rPr>
              <a:t>Regionalnego Programu Operacyjnego Województwa Zachodniopomorskiego 2014-2020</a:t>
            </a:r>
          </a:p>
        </p:txBody>
      </p:sp>
      <p:sp>
        <p:nvSpPr>
          <p:cNvPr id="4" name="Podtytuł 1"/>
          <p:cNvSpPr txBox="1">
            <a:spLocks/>
          </p:cNvSpPr>
          <p:nvPr/>
        </p:nvSpPr>
        <p:spPr bwMode="auto">
          <a:xfrm>
            <a:off x="2478088" y="5830888"/>
            <a:ext cx="38369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Szczecin, dnia </a:t>
            </a:r>
            <a:r>
              <a:rPr lang="pl-PL" altLang="pl-PL" sz="1800" dirty="0" smtClean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23 marca </a:t>
            </a:r>
            <a:r>
              <a:rPr lang="pl-PL" altLang="pl-PL" sz="1800" dirty="0">
                <a:solidFill>
                  <a:srgbClr val="002060"/>
                </a:solidFill>
                <a:latin typeface="Book Antiqua" panose="02040602050305030304" pitchFamily="18" charset="0"/>
                <a:ea typeface="Mongolian Baiti" panose="03000500000000000000" pitchFamily="66" charset="0"/>
                <a:cs typeface="Mongolian Baiti" panose="03000500000000000000" pitchFamily="66" charset="0"/>
              </a:rPr>
              <a:t>2016 r.</a:t>
            </a:r>
          </a:p>
        </p:txBody>
      </p:sp>
    </p:spTree>
    <p:extLst>
      <p:ext uri="{BB962C8B-B14F-4D97-AF65-F5344CB8AC3E}">
        <p14:creationId xmlns:p14="http://schemas.microsoft.com/office/powerpoint/2010/main" xmlns="" val="315576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3206367"/>
              </p:ext>
            </p:extLst>
          </p:nvPr>
        </p:nvGraphicFramePr>
        <p:xfrm>
          <a:off x="312738" y="1451051"/>
          <a:ext cx="11349038" cy="38145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74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4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50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WYKONALNOŚCI</a:t>
                      </a:r>
                      <a:endParaRPr lang="pl-PL" sz="1800" dirty="0"/>
                    </a:p>
                  </a:txBody>
                  <a:tcPr marT="45680" marB="4568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02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prawna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aseline="0" dirty="0" smtClean="0"/>
                        <a:t>Prawodawstwo wspólnotowe i krajowe, w szczególności ustawa z dnia 29 stycznia 2014 r. </a:t>
                      </a:r>
                      <a:r>
                        <a:rPr lang="pl-PL" sz="1600" b="1" i="1" baseline="0" dirty="0" smtClean="0"/>
                        <a:t>Prawo zamówień publicznych. 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86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Zdolność organizacyjno-operacyjna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organizacja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doświadczenie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kadrowy (w tym do tworzenia LPR-ów)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potencjał techniczny</a:t>
                      </a:r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052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Zdolność finansowa</a:t>
                      </a:r>
                      <a:endParaRPr lang="pl-PL" sz="1600" b="1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Odpowiednia kondycja finansowa Beneficjenta określana na podstawie łącznego obrotu za rok kalendarzowy, równego lub wyższego</a:t>
                      </a:r>
                      <a:r>
                        <a:rPr lang="pl-PL" sz="1600" baseline="0" dirty="0" smtClean="0"/>
                        <a:t> od łącznych rocznych wydatków w danym projekcie i innych projektach realizowanych w ramach EFS, w których stroną umowy o dofinansowanie jest instytucja, w której dokonywana jest ocena wniosku w roku kalendarzowym, w którym wydatki są najwyższe</a:t>
                      </a:r>
                      <a:r>
                        <a:rPr lang="pl-PL" sz="1600" baseline="0" dirty="0" smtClean="0"/>
                        <a:t>.</a:t>
                      </a:r>
                      <a:endParaRPr lang="pl-PL" sz="1600" baseline="0" dirty="0" smtClean="0"/>
                    </a:p>
                  </a:txBody>
                  <a:tcPr marT="45680" marB="456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85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5920444"/>
              </p:ext>
            </p:extLst>
          </p:nvPr>
        </p:nvGraphicFramePr>
        <p:xfrm>
          <a:off x="312738" y="1184958"/>
          <a:ext cx="11349037" cy="50006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21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2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80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 ADMINISTRACYJNOŚCI</a:t>
                      </a:r>
                      <a:endParaRPr lang="pl-PL" sz="1800" dirty="0"/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Kompletność wniosku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  <a:tabLst>
                          <a:tab pos="85725" algn="l"/>
                        </a:tabLst>
                      </a:pPr>
                      <a:r>
                        <a:rPr lang="pl-PL" sz="1600" dirty="0" smtClean="0"/>
                        <a:t>Wniosek</a:t>
                      </a:r>
                      <a:r>
                        <a:rPr lang="pl-PL" sz="1600" baseline="0" dirty="0" smtClean="0"/>
                        <a:t> jest z</a:t>
                      </a:r>
                      <a:r>
                        <a:rPr lang="pl-PL" sz="1600" dirty="0" smtClean="0"/>
                        <a:t>godny z instrukcją</a:t>
                      </a:r>
                      <a:r>
                        <a:rPr lang="pl-PL" sz="1600" baseline="0" dirty="0" smtClean="0"/>
                        <a:t> wypełniania wniosku o dofinansowanie oraz Regulaminem (LSI2014 + pisemny wniosek o przyznanie pomocy)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239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kwalifikowalnością wydatków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Wytyczne w zakresie kwalifikowalności</a:t>
                      </a:r>
                      <a:r>
                        <a:rPr lang="pl-PL" sz="1600" baseline="0" dirty="0" smtClean="0"/>
                        <a:t> wydatków Europejskiego Funduszu Rozwoju Regionalnego, Europejskiego Funduszu Społecznego oraz Funduszu Spójności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Wytyczne w zakresie realizacji przedsięwzięć z udziałem środków Europejskiego Funduszu Społecznego w obszarze włączenia społecznego na lata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Katalog wydatków, limit, zasada kwalifikowalności określone w Regulaminie;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Poziom wydatków w ramach cross </a:t>
                      </a:r>
                      <a:r>
                        <a:rPr lang="pl-PL" sz="1600" baseline="0" dirty="0" err="1" smtClean="0"/>
                        <a:t>financingu</a:t>
                      </a:r>
                      <a:r>
                        <a:rPr lang="pl-PL" sz="1600" baseline="0" dirty="0" smtClean="0"/>
                        <a:t> oraz śr. trwałych jest zgodny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z poziomem tych wydatków w Regulaminie.</a:t>
                      </a:r>
                      <a:endParaRPr lang="pl-PL" sz="16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Możliwość oceny merytorycznej wniosku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Spójność załączników z wnioskiem oraz ich odpowiednia jakość</a:t>
                      </a:r>
                      <a:r>
                        <a:rPr lang="pl-PL" sz="1600" baseline="0" dirty="0" smtClean="0"/>
                        <a:t> (poprawność, wiarygodność, rzetelność).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4. Intensywność wsparcia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Maksymalny poziom dofinansowania - </a:t>
                      </a:r>
                      <a:r>
                        <a:rPr lang="pl-PL" sz="1600" b="1" i="0" dirty="0" smtClean="0"/>
                        <a:t>95%</a:t>
                      </a:r>
                      <a:r>
                        <a:rPr lang="pl-PL" sz="1600" b="0" i="0" dirty="0" smtClean="0"/>
                        <a:t>,</a:t>
                      </a:r>
                      <a:r>
                        <a:rPr lang="pl-PL" sz="1600" b="0" i="0" baseline="0" dirty="0" smtClean="0"/>
                        <a:t> w tym </a:t>
                      </a:r>
                      <a:r>
                        <a:rPr lang="pl-PL" sz="1600" b="0" i="0" dirty="0" smtClean="0"/>
                        <a:t>ze</a:t>
                      </a:r>
                      <a:r>
                        <a:rPr lang="pl-PL" sz="1600" i="0" dirty="0" smtClean="0"/>
                        <a:t> środków </a:t>
                      </a:r>
                      <a:r>
                        <a:rPr lang="pl-PL" sz="1600" dirty="0" smtClean="0"/>
                        <a:t>UE- </a:t>
                      </a:r>
                      <a:r>
                        <a:rPr lang="pl-PL" sz="1600" b="1" dirty="0" smtClean="0"/>
                        <a:t>85%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7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Celowość partnerstwa </a:t>
                      </a:r>
                      <a:endParaRPr lang="pl-PL" sz="16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Art. 33 ustawy z dnia 11 lipca 2014 r. o zasadach realizacji programów w zakresie polityki spójności finansowanych w perspektywie finansowej 2014-2020;</a:t>
                      </a:r>
                    </a:p>
                    <a:p>
                      <a:pPr marL="90488" indent="-90488" algn="just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Należy udowodnić,</a:t>
                      </a:r>
                      <a:r>
                        <a:rPr lang="pl-PL" sz="1600" baseline="0" dirty="0" smtClean="0"/>
                        <a:t> że projekt realizowany w partnerstwie wnosi określoną wartość dodaną (zasoby ludzkie, organizacyjne, techniczne, finansowe).</a:t>
                      </a:r>
                      <a:endParaRPr lang="pl-PL" sz="16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403416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466329"/>
              </p:ext>
            </p:extLst>
          </p:nvPr>
        </p:nvGraphicFramePr>
        <p:xfrm>
          <a:off x="420688" y="1926431"/>
          <a:ext cx="11350625" cy="39062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968"/>
                <a:gridCol w="7235657"/>
              </a:tblGrid>
              <a:tr h="37071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JAKOŚCI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79078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Odpowiedniość/ Adekwatność/ Trafność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Spójność projektu z analizą sytuacji</a:t>
                      </a:r>
                      <a:r>
                        <a:rPr lang="pl-PL" sz="1600" baseline="0" dirty="0" smtClean="0"/>
                        <a:t> problemowej zawartą we wniosku</a:t>
                      </a:r>
                    </a:p>
                    <a:p>
                      <a:pPr algn="ctr"/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Skala punktów: 1-5; waga: 6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769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2. Skuteczność /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Efektywność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Stopień</a:t>
                      </a:r>
                      <a:r>
                        <a:rPr lang="pl-PL" sz="1600" baseline="0" dirty="0" smtClean="0"/>
                        <a:t> w jakim projekt przyczyni się do rozwiązania lub złagodzenia sytuacji problemowej wskazanej we wniosku, relacja nakład/rezultat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Skala punktów: 1-5; waga: 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Użyteczność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pl-PL" sz="1600" dirty="0" smtClean="0"/>
                        <a:t>Trafność doboru form wsparcia w odniesieniu do zdiagnozowanych problemów grupy docelowej (</a:t>
                      </a:r>
                      <a:r>
                        <a:rPr lang="pl-PL" sz="1600" b="1" dirty="0" smtClean="0"/>
                        <a:t>zasada równości szans i niedyskryminacji!)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Skala punktów: 1-5; waga: 6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82291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Trwałość 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Stopień wpływu zaplanowanych</a:t>
                      </a:r>
                      <a:r>
                        <a:rPr lang="pl-PL" sz="1600" baseline="0" dirty="0" smtClean="0"/>
                        <a:t> w projekcie rezultatów  na uzyskanie trwałej zmiany sytuacji grup docelowych, rozumianej jako zwiększenia zaangażowania lokalnej społeczności w zmiany zachodzące w miejscowości/gminie, w tym rozwiązywanie lokalnych problemów</a:t>
                      </a:r>
                    </a:p>
                    <a:p>
                      <a:pPr algn="ctr"/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Skala punktów: 1-5; waga: 2</a:t>
                      </a: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55318" name="Prostokąt 2"/>
          <p:cNvSpPr>
            <a:spLocks noChangeArrowheads="1"/>
          </p:cNvSpPr>
          <p:nvPr/>
        </p:nvSpPr>
        <p:spPr bwMode="auto">
          <a:xfrm>
            <a:off x="420688" y="1280319"/>
            <a:ext cx="1135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Arial" panose="020B0604020202020204" pitchFamily="34" charset="0"/>
                <a:ea typeface="Mongolian Baiti" panose="03000500000000000000" pitchFamily="66" charset="0"/>
                <a:cs typeface="Mongolian Baiti" panose="03000500000000000000" pitchFamily="66" charset="0"/>
              </a:rPr>
              <a:t>W ramach tego etapu oceny projekty są oceniane pod względem spełniania kryteriów jakości oraz przyznania premii punktowej za spełnienie kryteriów premiujących.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30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9757291"/>
              </p:ext>
            </p:extLst>
          </p:nvPr>
        </p:nvGraphicFramePr>
        <p:xfrm>
          <a:off x="420688" y="1250572"/>
          <a:ext cx="11350625" cy="50290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77946"/>
                <a:gridCol w="5972679"/>
              </a:tblGrid>
              <a:tr h="3433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PREMIUJĄCE</a:t>
                      </a:r>
                      <a:endParaRPr lang="pl-PL" sz="1800" dirty="0"/>
                    </a:p>
                  </a:txBody>
                  <a:tcPr marL="91453" marR="91453" marT="45704" marB="45704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459293">
                <a:tc>
                  <a:txBody>
                    <a:bodyPr/>
                    <a:lstStyle/>
                    <a:p>
                      <a:pPr algn="ctr"/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Beneficjent zapewnia, że na potrzeby przygotowania programu rewitalizacji, w każdej gminie zostanie zawiązane partnerstwo z podmiotami zaangażowanymi w proces rewitalizacji (np. z JST bądź ich jednostkami organizacyjnymi, NGO, przedsiębiorcami).</a:t>
                      </a:r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Jednym z efektów projektu mają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być partnerstwa zawarte pomiędzy podmiotami zaangażowanymi w proces rewitalizacji.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Zawarte musi zostać co najmniej jedno partnerstwo na gminę.</a:t>
                      </a:r>
                      <a:endParaRPr lang="pl-PL" sz="16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Weryfikacja nastąpi m.in. na podstawie zaplanowanej wartości wskaźnika </a:t>
                      </a:r>
                      <a:r>
                        <a:rPr lang="pl-PL" sz="1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Liczba zawartych partnerstw…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Liczba punktów</a:t>
                      </a: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5</a:t>
                      </a:r>
                      <a:endParaRPr lang="pl-PL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53" marR="91453" marT="45704" marB="45704"/>
                </a:tc>
              </a:tr>
              <a:tr h="145929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Beneficjent zapewnia, że w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ramach działań animacyjnych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zostaną zrealizowane przez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mieszkańców przedsięwzięcia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inwestycyjne związane z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włączeniem społeczności lokalnej</a:t>
                      </a:r>
                    </a:p>
                    <a:p>
                      <a:pPr algn="ctr"/>
                      <a:r>
                        <a:rPr lang="pl-PL" sz="1600" b="1" dirty="0" smtClean="0"/>
                        <a:t>(max do 20 000 zł na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miejscowość).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Praca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społeczności lokalnej traktowana jako partycypacja społeczna, która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nie może 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być wkładem własnym w projekcie.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Wydatki ponoszone mogą być w ramach cross-</a:t>
                      </a:r>
                      <a:r>
                        <a:rPr lang="pl-PL" sz="1600" b="0" baseline="0" dirty="0" err="1" smtClean="0">
                          <a:solidFill>
                            <a:schemeClr val="tx1"/>
                          </a:solidFill>
                        </a:rPr>
                        <a:t>financingu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i środków trwałych.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Weryfikacja nastąpi m.in. na podstawie zaplanowanej wartości wskaźnika </a:t>
                      </a:r>
                      <a:r>
                        <a:rPr lang="pl-PL" sz="1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Liczba zrealizowanych przez mieszkańców…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pl-PL" sz="1600" b="0" dirty="0" smtClean="0">
                          <a:solidFill>
                            <a:srgbClr val="FF0000"/>
                          </a:solidFill>
                        </a:rPr>
                        <a:t>Liczba punktów: 10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  <a:tr h="123038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3. Beneficjent obejmuje swoim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wsparciem wszystkie gminy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wskazane w Regulaminie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konkursu (gminy znajdujące się w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SSW, o najgorszych parametrach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rozwoju społeczno-gospodarczego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i posiadające na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swoim terytorium problemowe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miejscowości popegeerowskie).</a:t>
                      </a:r>
                      <a:endParaRPr lang="pl-PL" sz="1600" b="1" dirty="0"/>
                    </a:p>
                  </a:txBody>
                  <a:tcPr marL="91453" marR="91453" marT="45704" marB="45704"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Objęcie wsparciem wszystkich 18 gmin wskazanych w regulaminie konkursu.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l-PL" sz="16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600" b="0" baseline="0" dirty="0" smtClean="0">
                          <a:solidFill>
                            <a:srgbClr val="FF0000"/>
                          </a:solidFill>
                        </a:rPr>
                        <a:t>Liczba punktów: 15</a:t>
                      </a:r>
                      <a:endParaRPr lang="pl-PL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4" marB="45704"/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107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altLang="pl-PL" dirty="0" smtClean="0">
                <a:ea typeface="Mongolian Baiti" pitchFamily="66" charset="0"/>
              </a:rPr>
              <a:t>KRYTERIA STRATEGICZNE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Zrównoważony rozwój województwa.</a:t>
            </a:r>
          </a:p>
          <a:p>
            <a:pPr marL="342900" indent="-342900"/>
            <a:endParaRPr lang="pl-PL" altLang="pl-PL" dirty="0" smtClean="0">
              <a:solidFill>
                <a:srgbClr val="C00000"/>
              </a:solidFill>
              <a:ea typeface="Mongolian Baiti" panose="03000500000000000000" pitchFamily="66" charset="0"/>
            </a:endParaRPr>
          </a:p>
          <a:p>
            <a:pPr marL="342900" indent="-342900"/>
            <a:r>
              <a:rPr lang="pl-PL" altLang="pl-PL" dirty="0" smtClean="0">
                <a:ea typeface="Mongolian Baiti" panose="03000500000000000000" pitchFamily="66" charset="0"/>
              </a:rPr>
              <a:t>Ocenie podlega wpływ projektu na realizację polityki rozwojowej województwa wynikającej ze: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Strategii Rozwoju Województwa Zachodniopomorskiego,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Planu Zagospodarowania Przestrzennego Województwa Zachodniopomorskiego,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wojewódzkich strategii i programów sektorowych,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krajowych Dokumentów strategicznych, w tym w szczególności Krajowej Strategii Rozwoju Regionalnego.</a:t>
            </a:r>
          </a:p>
          <a:p>
            <a:pPr marL="342900" indent="-342900"/>
            <a:endParaRPr lang="pl-PL" altLang="pl-PL" dirty="0" smtClean="0">
              <a:solidFill>
                <a:srgbClr val="C00000"/>
              </a:solidFill>
              <a:ea typeface="Mongolian Baiti" panose="03000500000000000000" pitchFamily="66" charset="0"/>
            </a:endParaRPr>
          </a:p>
          <a:p>
            <a:pPr marL="342900" indent="-342900" algn="ctr"/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Projekty, które zostaną pozytywnie ocenione w ramach kryterium strategicznego, uzyskują 20% premię w stosunku do punktacji z oceny kryteriów jakości. Oznacza to, że do punktacji, którą uzyskały te projekty na ocenie kryteriów jakości, zostanie dodane liczba punktów odpowiadająca 20% punktów uzyskanych na tej ocenie.</a:t>
            </a:r>
            <a:endParaRPr lang="pl-PL" altLang="pl-PL" dirty="0" smtClean="0">
              <a:ea typeface="Mongolian Baiti" panose="03000500000000000000" pitchFamily="66" charset="0"/>
            </a:endParaRPr>
          </a:p>
          <a:p>
            <a:pPr marL="342900" indent="-342900"/>
            <a:endParaRPr lang="pl-PL" altLang="pl-PL" dirty="0" smtClean="0">
              <a:ea typeface="Mongolian Baiti" panose="03000500000000000000" pitchFamily="66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III </a:t>
            </a:r>
            <a:r>
              <a:rPr lang="pl-PL" sz="2400" dirty="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ETAP OCENY</a:t>
            </a:r>
          </a:p>
        </p:txBody>
      </p:sp>
    </p:spTree>
    <p:extLst>
      <p:ext uri="{BB962C8B-B14F-4D97-AF65-F5344CB8AC3E}">
        <p14:creationId xmlns:p14="http://schemas.microsoft.com/office/powerpoint/2010/main" xmlns="" val="29659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Koszty pośrednie w EFS rozliczane są wyłącznie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stawkami ryczałtowymi liczonymi od wartości kosztów bezpośrednich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25% - projekty o wartości do 1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20% - projekty o wartości powyżej 1 mln zł do 2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dirty="0" smtClean="0">
                <a:ea typeface="Mongolian Baiti" panose="03000500000000000000" pitchFamily="66" charset="0"/>
              </a:rPr>
              <a:t> 15% - projekty o wartości powyżej 2 mln zł do 5 mln zł włącznie,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10% - projekty o wartości powyżej 5 mln zł.</a:t>
            </a:r>
          </a:p>
        </p:txBody>
      </p:sp>
    </p:spTree>
    <p:extLst>
      <p:ext uri="{BB962C8B-B14F-4D97-AF65-F5344CB8AC3E}">
        <p14:creationId xmlns:p14="http://schemas.microsoft.com/office/powerpoint/2010/main" xmlns="" val="259769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koszty pośrednie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Lista przykładowych </a:t>
            </a:r>
            <a:r>
              <a:rPr lang="pl-PL" altLang="pl-PL" sz="1700" b="1" dirty="0" smtClean="0">
                <a:ea typeface="Mongolian Baiti" panose="03000500000000000000" pitchFamily="66" charset="0"/>
              </a:rPr>
              <a:t>kosztów pośrednich </a:t>
            </a:r>
            <a:r>
              <a:rPr lang="pl-PL" altLang="pl-PL" sz="1700" dirty="0" smtClean="0">
                <a:ea typeface="Mongolian Baiti" panose="03000500000000000000" pitchFamily="66" charset="0"/>
              </a:rPr>
              <a:t>w projekcie: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wynagrodzenia, delegacji służbowych, szkoleń osób, których zatrudnienie jest niezbędne do realizacji projektu </a:t>
            </a:r>
            <a:br>
              <a:rPr lang="pl-PL" altLang="pl-PL" sz="1700" dirty="0" smtClean="0">
                <a:ea typeface="Mongolian Baiti" panose="03000500000000000000" pitchFamily="66" charset="0"/>
              </a:rPr>
            </a:br>
            <a:r>
              <a:rPr lang="pl-PL" altLang="pl-PL" sz="1700" dirty="0" smtClean="0">
                <a:ea typeface="Mongolian Baiti" panose="03000500000000000000" pitchFamily="66" charset="0"/>
              </a:rPr>
              <a:t>tj. m.in. koordynatora projektu, kierownika projektu, personelu obsługowego;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utrzymania powierzchni biurowych;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obsługi księgowej;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materiałów biurowych i artykułów piśmienniczych związanych z obsługą administracyjną projektu;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koszty prowadzenia rekrutacji;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amortyzacja lub zakup aktywów (sprzętu, mebli, wartości niematerialnych lub prawnych) na potrzeby zarządzania projektem;</a:t>
            </a:r>
          </a:p>
          <a:p>
            <a:pPr algn="just">
              <a:lnSpc>
                <a:spcPct val="140000"/>
              </a:lnSpc>
              <a:buFontTx/>
              <a:buChar char="-"/>
            </a:pPr>
            <a:r>
              <a:rPr lang="pl-PL" altLang="pl-PL" sz="1700" dirty="0" smtClean="0">
                <a:ea typeface="Mongolian Baiti" panose="03000500000000000000" pitchFamily="66" charset="0"/>
              </a:rPr>
              <a:t> działania informacyjno - promocyjne związane z realizacją projektu.</a:t>
            </a:r>
          </a:p>
        </p:txBody>
      </p:sp>
    </p:spTree>
    <p:extLst>
      <p:ext uri="{BB962C8B-B14F-4D97-AF65-F5344CB8AC3E}">
        <p14:creationId xmlns:p14="http://schemas.microsoft.com/office/powerpoint/2010/main" xmlns="" val="8372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ZASADY REALIZACJI PROJEKTU – wkład własny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Wkładem własnym są środki finansowe lub wkład niepieniężny zabezpieczone przez wnioskodawcę, które zostaną przeznaczone na pokrycie wydatków kwalifikowalnych projektu i nie zostaną przekazane wnioskodawcy w postaci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wysokość wkładu własnego w konkursie nr </a:t>
            </a:r>
            <a:r>
              <a:rPr lang="pl-PL" b="1" dirty="0"/>
              <a:t>RPZP.07.01.00-IP.02-32-K07/16</a:t>
            </a:r>
            <a:r>
              <a:rPr lang="pl-PL" altLang="pl-PL" dirty="0" smtClean="0">
                <a:ea typeface="Mongolian Baiti" panose="03000500000000000000" pitchFamily="66" charset="0"/>
              </a:rPr>
              <a:t> wynosi nie mniej niż </a:t>
            </a:r>
            <a:r>
              <a:rPr lang="pl-PL" altLang="pl-PL" b="1" dirty="0" smtClean="0">
                <a:ea typeface="Mongolian Baiti" panose="03000500000000000000" pitchFamily="66" charset="0"/>
              </a:rPr>
              <a:t>5% </a:t>
            </a:r>
            <a:r>
              <a:rPr lang="pl-PL" altLang="pl-PL" dirty="0" smtClean="0">
                <a:ea typeface="Mongolian Baiti" panose="03000500000000000000" pitchFamily="66" charset="0"/>
              </a:rPr>
              <a:t>kwoty dofinansowania;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wnioskodawca określa formę wniesienia wkładu własnego;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istnieje możliwość wniesienia wkładu niepieniężnego na rzecz projektu - wydatki poniesione na wycenę wkładu niepieniężnego są kwalifikowalne;</a:t>
            </a:r>
          </a:p>
          <a:p>
            <a:pPr marL="182563" indent="-18256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wkład własny </a:t>
            </a:r>
            <a:r>
              <a:rPr lang="pl-PL" altLang="pl-PL" b="1" dirty="0" smtClean="0">
                <a:ea typeface="Mongolian Baiti" panose="03000500000000000000" pitchFamily="66" charset="0"/>
              </a:rPr>
              <a:t>może</a:t>
            </a:r>
            <a:r>
              <a:rPr lang="pl-PL" altLang="pl-PL" dirty="0" smtClean="0">
                <a:ea typeface="Mongolian Baiti" panose="03000500000000000000" pitchFamily="66" charset="0"/>
              </a:rPr>
              <a:t> zostać wniesiony w ramach kosztów pośrednich.</a:t>
            </a:r>
          </a:p>
        </p:txBody>
      </p:sp>
    </p:spTree>
    <p:extLst>
      <p:ext uri="{BB962C8B-B14F-4D97-AF65-F5344CB8AC3E}">
        <p14:creationId xmlns:p14="http://schemas.microsoft.com/office/powerpoint/2010/main" xmlns="" val="117766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ZASADY REALIZACJI PROJEKTU – 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i środki trwałe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53856"/>
            <a:ext cx="11607800" cy="4624387"/>
          </a:xfrm>
        </p:spPr>
        <p:txBody>
          <a:bodyPr/>
          <a:lstStyle/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Maksymalny poziom wydatków w ramach </a:t>
            </a:r>
            <a:r>
              <a:rPr lang="pl-PL" altLang="pl-PL" b="1" dirty="0" smtClean="0">
                <a:ea typeface="Mongolian Baiti" panose="03000500000000000000" pitchFamily="66" charset="0"/>
              </a:rPr>
              <a:t>cross-</a:t>
            </a:r>
            <a:r>
              <a:rPr lang="pl-PL" altLang="pl-PL" b="1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 wynosi </a:t>
            </a:r>
            <a:r>
              <a:rPr lang="pl-PL" altLang="pl-PL" b="1" dirty="0" smtClean="0">
                <a:ea typeface="Mongolian Baiti" panose="03000500000000000000" pitchFamily="66" charset="0"/>
              </a:rPr>
              <a:t>do 10% </a:t>
            </a:r>
            <a:r>
              <a:rPr lang="pl-PL" altLang="pl-PL" dirty="0" smtClean="0">
                <a:ea typeface="Mongolian Baiti" panose="03000500000000000000" pitchFamily="66" charset="0"/>
              </a:rPr>
              <a:t>całkowitych wydatków kwalifikowalnych w projekcie;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ea typeface="Mongolian Baiti" panose="03000500000000000000" pitchFamily="66" charset="0"/>
              </a:rPr>
              <a:t>Cross-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</a:t>
            </a:r>
            <a:r>
              <a:rPr lang="pl-PL" altLang="pl-PL" dirty="0" smtClean="0">
                <a:ea typeface="Mongolian Baiti" panose="03000500000000000000" pitchFamily="66" charset="0"/>
              </a:rPr>
              <a:t> obejmuje wyłącznie: zakup nieruchomości, zakup infrastruktury nieprzenośnej oraz dostosowywanie budynków i adaptację pomieszczeń;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Koszt zaplanowanych do poniesienia w projekcie wydatków na </a:t>
            </a:r>
            <a:r>
              <a:rPr lang="pl-PL" altLang="pl-PL" b="1" dirty="0" smtClean="0">
                <a:ea typeface="Mongolian Baiti" panose="03000500000000000000" pitchFamily="66" charset="0"/>
              </a:rPr>
              <a:t>środki trwałe </a:t>
            </a:r>
            <a:r>
              <a:rPr lang="pl-PL" altLang="pl-PL" dirty="0" smtClean="0">
                <a:ea typeface="Mongolian Baiti" panose="03000500000000000000" pitchFamily="66" charset="0"/>
              </a:rPr>
              <a:t>nie może przekraczać </a:t>
            </a:r>
            <a:r>
              <a:rPr lang="pl-PL" altLang="pl-PL" b="1" dirty="0" smtClean="0">
                <a:ea typeface="Mongolian Baiti" panose="03000500000000000000" pitchFamily="66" charset="0"/>
              </a:rPr>
              <a:t>10% </a:t>
            </a:r>
            <a:r>
              <a:rPr lang="pl-PL" altLang="pl-PL" dirty="0" smtClean="0">
                <a:ea typeface="Mongolian Baiti" panose="03000500000000000000" pitchFamily="66" charset="0"/>
              </a:rPr>
              <a:t>wartości projektu;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Zakup środków trwałych, za wyjątkiem zakupu nieruchomości, infrastruktury i środków trwałych przeznaczonych na dostosowanie lub adaptację budynków i pomieszczeń, nie stanowi wydatku w ramach cross‐</a:t>
            </a:r>
            <a:r>
              <a:rPr lang="pl-PL" altLang="pl-PL" dirty="0" err="1" smtClean="0">
                <a:ea typeface="Mongolian Baiti" panose="03000500000000000000" pitchFamily="66" charset="0"/>
              </a:rPr>
              <a:t>financingu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Środki trwałe to np. komputery, urządzenia biurowe, szafy na dokumenty, biurka, krzesła, tablice multimedialne itp.</a:t>
            </a:r>
          </a:p>
        </p:txBody>
      </p:sp>
    </p:spTree>
    <p:extLst>
      <p:ext uri="{BB962C8B-B14F-4D97-AF65-F5344CB8AC3E}">
        <p14:creationId xmlns:p14="http://schemas.microsoft.com/office/powerpoint/2010/main" xmlns="" val="401480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mtClean="0">
                <a:ea typeface="Mongolian Baiti" panose="03000500000000000000" pitchFamily="66" charset="0"/>
              </a:rPr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747838"/>
            <a:ext cx="11975906" cy="46545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Aby skutecznie złożyć dokumentacje aplikacyjną należy: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Opublikować wniosek o dofinansowanie w wersji elektronicznej w LSI2014 w terminie naboru projektów – </a:t>
            </a:r>
            <a:r>
              <a:rPr lang="pl-PL" altLang="pl-PL" b="1" dirty="0" smtClean="0">
                <a:ea typeface="Mongolian Baiti" panose="03000500000000000000" pitchFamily="66" charset="0"/>
              </a:rPr>
              <a:t>od 4 kwietnia do 25 kwietnia 2016 r.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pl-PL" altLang="pl-PL" dirty="0" smtClean="0">
                <a:ea typeface="Mongolian Baiti" panose="03000500000000000000" pitchFamily="66" charset="0"/>
              </a:rPr>
              <a:t> Doręczyć do IOK </a:t>
            </a:r>
            <a:r>
              <a:rPr lang="pl-PL" altLang="pl-PL" b="1" u="sng" dirty="0" smtClean="0">
                <a:ea typeface="Mongolian Baiti" panose="03000500000000000000" pitchFamily="66" charset="0"/>
              </a:rPr>
              <a:t>pisemny wniosek o przyznanie pomocy wygenerowany z systemu LSI2014</a:t>
            </a:r>
            <a:r>
              <a:rPr lang="pl-PL" altLang="pl-PL" dirty="0" smtClean="0">
                <a:ea typeface="Mongolian Baiti" panose="03000500000000000000" pitchFamily="66" charset="0"/>
              </a:rPr>
              <a:t>: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najpóźniej w terminie </a:t>
            </a:r>
            <a:r>
              <a:rPr lang="pl-PL" altLang="pl-PL" b="1" dirty="0" smtClean="0">
                <a:ea typeface="Mongolian Baiti" panose="03000500000000000000" pitchFamily="66" charset="0"/>
              </a:rPr>
              <a:t>3 dni </a:t>
            </a:r>
            <a:r>
              <a:rPr lang="pl-PL" altLang="pl-PL" dirty="0" smtClean="0">
                <a:ea typeface="Mongolian Baiti" panose="03000500000000000000" pitchFamily="66" charset="0"/>
              </a:rPr>
              <a:t>od dnia zakończenia naboru projektów tj. do </a:t>
            </a:r>
            <a:r>
              <a:rPr lang="pl-PL" altLang="pl-PL" b="1" dirty="0" smtClean="0">
                <a:ea typeface="Mongolian Baiti" panose="03000500000000000000" pitchFamily="66" charset="0"/>
              </a:rPr>
              <a:t>28 kwietnia 2016 r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pPr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dostarczyć osobiście, przesłać kurierem lub pocztą do IOK na adres:</a:t>
            </a:r>
          </a:p>
          <a:p>
            <a:pPr algn="just">
              <a:lnSpc>
                <a:spcPct val="140000"/>
              </a:lnSpc>
            </a:pPr>
            <a:r>
              <a:rPr lang="pl-PL" altLang="pl-PL" b="1" dirty="0" smtClean="0">
                <a:ea typeface="Mongolian Baiti" panose="03000500000000000000" pitchFamily="66" charset="0"/>
              </a:rPr>
              <a:t>Wojewódzki Urząd Pracy w Szczecinie ul. A. Mickiewicza 41, 70-383 Szczecin, pok. 006 w kancelarii urzędu</a:t>
            </a: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z dopiskiem: </a:t>
            </a:r>
            <a:r>
              <a:rPr lang="pl-PL" altLang="pl-PL" i="1" dirty="0" smtClean="0">
                <a:ea typeface="Mongolian Baiti" panose="03000500000000000000" pitchFamily="66" charset="0"/>
              </a:rPr>
              <a:t>Wniosek w ramach Regionalnego Programu Operacyjnego Województwa Zachodniopomorskiego 2014-2020, Konkurs nr RPZP.07.01.00-IP.02-32-K07/16</a:t>
            </a:r>
            <a:endParaRPr lang="pl-PL" altLang="pl-PL" dirty="0">
              <a:ea typeface="Mongolian Baiti" panose="03000500000000000000" pitchFamily="66" charset="0"/>
            </a:endParaRPr>
          </a:p>
          <a:p>
            <a:pPr algn="just">
              <a:lnSpc>
                <a:spcPct val="14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Dokumenty są przyjmowane pod ww. adresem od poniedziałku do piątku w godzinach 7:30 – 15:30</a:t>
            </a:r>
          </a:p>
        </p:txBody>
      </p:sp>
    </p:spTree>
    <p:extLst>
      <p:ext uri="{BB962C8B-B14F-4D97-AF65-F5344CB8AC3E}">
        <p14:creationId xmlns:p14="http://schemas.microsoft.com/office/powerpoint/2010/main" xmlns="" val="36306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altLang="pl-PL" sz="2400" dirty="0">
                <a:solidFill>
                  <a:srgbClr val="002060"/>
                </a:solidFill>
                <a:ea typeface="Mongolian Baiti" panose="03000500000000000000" pitchFamily="66" charset="0"/>
              </a:rPr>
              <a:t>Oś priorytetowa VII WŁĄCZENIE SPOŁECZNE </a:t>
            </a:r>
          </a:p>
          <a:p>
            <a:pPr algn="ctr"/>
            <a:endParaRPr lang="pl-PL" altLang="pl-PL" sz="2400" dirty="0" smtClean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sz="2400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Działanie 7.1</a:t>
            </a:r>
            <a:endParaRPr lang="pl-PL" altLang="pl-PL" sz="2400" dirty="0">
              <a:solidFill>
                <a:srgbClr val="002060"/>
              </a:solidFill>
              <a:ea typeface="Mongolian Baiti" panose="03000500000000000000" pitchFamily="66" charset="0"/>
            </a:endParaRPr>
          </a:p>
          <a:p>
            <a:pPr algn="ctr"/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Działanie 7.1 Programy na rzecz integracji osób i rodzin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zagrożonych </a:t>
            </a:r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ubóstwem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i/lub</a:t>
            </a:r>
          </a:p>
          <a:p>
            <a:pPr algn="ctr"/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wykluczeniem społecznym ukierunkowane na aktywizację społeczno-zawodową</a:t>
            </a:r>
          </a:p>
          <a:p>
            <a:pPr algn="ctr"/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wykorzystującą </a:t>
            </a:r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instrumenty aktywizacji edukacyjnej, społecznej, zawodowej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.</a:t>
            </a:r>
          </a:p>
          <a:p>
            <a:pPr algn="ctr"/>
            <a:endParaRPr lang="pl-PL" sz="2400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Typ 3</a:t>
            </a:r>
            <a:endParaRPr lang="pl-PL" dirty="0" smtClean="0">
              <a:solidFill>
                <a:srgbClr val="002060"/>
              </a:solidFill>
            </a:endParaRPr>
          </a:p>
          <a:p>
            <a:pPr algn="ctr"/>
            <a:r>
              <a:rPr lang="pl-PL" dirty="0" smtClean="0">
                <a:solidFill>
                  <a:srgbClr val="002060"/>
                </a:solidFill>
              </a:rPr>
              <a:t>Wzmocnienie </a:t>
            </a:r>
            <a:r>
              <a:rPr lang="pl-PL" dirty="0">
                <a:solidFill>
                  <a:srgbClr val="002060"/>
                </a:solidFill>
              </a:rPr>
              <a:t>potencjału społeczności lokalnych na obszarach rewitalizowanych.</a:t>
            </a:r>
          </a:p>
        </p:txBody>
      </p:sp>
    </p:spTree>
    <p:extLst>
      <p:ext uri="{BB962C8B-B14F-4D97-AF65-F5344CB8AC3E}">
        <p14:creationId xmlns:p14="http://schemas.microsoft.com/office/powerpoint/2010/main" xmlns="" val="280713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Informacja i promocja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3151" y="1825625"/>
            <a:ext cx="7891049" cy="4351338"/>
          </a:xfrm>
        </p:spPr>
        <p:txBody>
          <a:bodyPr>
            <a:normAutofit/>
          </a:bodyPr>
          <a:lstStyle/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>
                <a:ea typeface="Mongolian Baiti" panose="03000500000000000000" pitchFamily="66" charset="0"/>
              </a:rPr>
              <a:t>Wytyczne Ministra Infrastruktury i Rozwoju </a:t>
            </a:r>
            <a:r>
              <a:rPr lang="pl-PL" altLang="pl-PL" sz="1800" b="1" i="1" dirty="0">
                <a:ea typeface="Mongolian Baiti" panose="03000500000000000000" pitchFamily="66" charset="0"/>
              </a:rPr>
              <a:t>w zakresie informacji i promocji</a:t>
            </a:r>
            <a:r>
              <a:rPr lang="pl-PL" altLang="pl-PL" sz="1800" i="1" dirty="0">
                <a:ea typeface="Mongolian Baiti" panose="03000500000000000000" pitchFamily="66" charset="0"/>
              </a:rPr>
              <a:t> programów operacyjnych polityki spójności na lata 2014-2020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altLang="pl-PL" sz="1800" i="1" dirty="0" smtClean="0">
                <a:ea typeface="Mongolian Baiti" panose="03000500000000000000" pitchFamily="66" charset="0"/>
              </a:rPr>
              <a:t>Strategia </a:t>
            </a:r>
            <a:r>
              <a:rPr lang="pl-PL" altLang="pl-PL" sz="1800" i="1" dirty="0">
                <a:ea typeface="Mongolian Baiti" panose="03000500000000000000" pitchFamily="66" charset="0"/>
              </a:rPr>
              <a:t>komunikacji polityki spójności na lata </a:t>
            </a:r>
            <a:r>
              <a:rPr lang="pl-PL" altLang="pl-PL" sz="1800" i="1" dirty="0" smtClean="0">
                <a:ea typeface="Mongolian Baiti" panose="03000500000000000000" pitchFamily="66" charset="0"/>
              </a:rPr>
              <a:t>2014-2020;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1800" b="1" i="1" dirty="0"/>
              <a:t>Podręcznik wnioskodawcy i beneficjenta </a:t>
            </a:r>
            <a:r>
              <a:rPr lang="pl-PL" sz="1800" i="1" dirty="0"/>
              <a:t>programów polityki spójności 2014-2020 w zakresie informacji i </a:t>
            </a:r>
            <a:r>
              <a:rPr lang="pl-PL" sz="1800" i="1" dirty="0" smtClean="0"/>
              <a:t>promocji;</a:t>
            </a:r>
            <a:endParaRPr lang="pl-PL" altLang="pl-PL" sz="1800" i="1" dirty="0">
              <a:ea typeface="Mongolian Baiti" panose="030005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Księga identyfikacji wizualnej znaku </a:t>
            </a:r>
            <a:r>
              <a:rPr lang="pl-PL" i="1" dirty="0"/>
              <a:t>marki Fundusze </a:t>
            </a:r>
            <a:r>
              <a:rPr lang="pl-PL" i="1" dirty="0" smtClean="0"/>
              <a:t>Europejskie i </a:t>
            </a:r>
            <a:r>
              <a:rPr lang="pl-PL" i="1" dirty="0"/>
              <a:t>znaków programów polityki </a:t>
            </a:r>
            <a:r>
              <a:rPr lang="pl-PL" i="1" dirty="0" smtClean="0"/>
              <a:t>spójności na </a:t>
            </a:r>
            <a:r>
              <a:rPr lang="pl-PL" i="1" dirty="0"/>
              <a:t>lata </a:t>
            </a:r>
            <a:r>
              <a:rPr lang="pl-PL" i="1" dirty="0" smtClean="0"/>
              <a:t>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Strategia </a:t>
            </a:r>
            <a:r>
              <a:rPr lang="pl-PL" b="1" i="1" dirty="0" smtClean="0"/>
              <a:t>Komunikacji Regionalnego Programu Operacyjnego Województwa Zachodniopomorskiego 2014-2020.</a:t>
            </a:r>
            <a:endParaRPr lang="pl-PL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57" y="4854858"/>
            <a:ext cx="7308205" cy="116970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/>
          <a:srcRect r="50829"/>
          <a:stretch/>
        </p:blipFill>
        <p:spPr>
          <a:xfrm>
            <a:off x="8097394" y="2557063"/>
            <a:ext cx="4004940" cy="331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291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Obowiązki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602163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pl-PL" altLang="pl-PL" sz="1700" dirty="0" smtClean="0">
                <a:ea typeface="Mongolian Baiti" panose="03000500000000000000" pitchFamily="66" charset="0"/>
              </a:rPr>
              <a:t>Benef</a:t>
            </a:r>
            <a:r>
              <a:rPr lang="pl-PL" altLang="pl-PL" dirty="0" smtClean="0">
                <a:ea typeface="Mongolian Baiti" panose="03000500000000000000" pitchFamily="66" charset="0"/>
              </a:rPr>
              <a:t>icjent musi: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oznaczać znakiem Unii Europejskiej i znakiem Funduszy Europejskich: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wszystkie działania informacyjne i promocyjne</a:t>
            </a:r>
            <a:r>
              <a:rPr lang="pl-PL" altLang="pl-PL" dirty="0" smtClean="0">
                <a:ea typeface="Mongolian Baiti" panose="03000500000000000000" pitchFamily="66" charset="0"/>
              </a:rPr>
              <a:t>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 smtClean="0">
                <a:ea typeface="Mongolian Baiti" panose="03000500000000000000" pitchFamily="66" charset="0"/>
              </a:rPr>
              <a:t>wszystkie </a:t>
            </a:r>
            <a:r>
              <a:rPr lang="pl-PL" altLang="pl-PL" b="1" dirty="0" smtClean="0">
                <a:ea typeface="Mongolian Baiti" panose="03000500000000000000" pitchFamily="66" charset="0"/>
              </a:rPr>
              <a:t>dokumenty związane z realizacją projektu</a:t>
            </a:r>
            <a:r>
              <a:rPr lang="pl-PL" altLang="pl-PL" dirty="0" smtClean="0">
                <a:ea typeface="Mongolian Baiti" panose="03000500000000000000" pitchFamily="66" charset="0"/>
              </a:rPr>
              <a:t>, które podaje do wiadomości publicznej;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ea typeface="Mongolian Baiti" panose="03000500000000000000" pitchFamily="66" charset="0"/>
              </a:rPr>
              <a:t>dokumenty i materiały </a:t>
            </a:r>
            <a:r>
              <a:rPr lang="pl-PL" altLang="pl-PL" dirty="0" smtClean="0">
                <a:ea typeface="Mongolian Baiti" panose="03000500000000000000" pitchFamily="66" charset="0"/>
              </a:rPr>
              <a:t>dla osób i podmiotów uczestniczących w projekcie;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r>
              <a:rPr lang="pl-PL" altLang="pl-PL" dirty="0">
                <a:ea typeface="Mongolian Baiti" panose="03000500000000000000" pitchFamily="66" charset="0"/>
              </a:rPr>
              <a:t> </a:t>
            </a:r>
            <a:r>
              <a:rPr lang="pl-PL" altLang="pl-PL" b="1" dirty="0" smtClean="0">
                <a:ea typeface="Mongolian Baiti" panose="03000500000000000000" pitchFamily="66" charset="0"/>
              </a:rPr>
              <a:t>wydarzenia</a:t>
            </a:r>
            <a:r>
              <a:rPr lang="pl-PL" altLang="pl-PL" dirty="0" smtClean="0">
                <a:ea typeface="Mongolian Baiti" panose="03000500000000000000" pitchFamily="66" charset="0"/>
              </a:rPr>
              <a:t> związane z projektem (np. odpowiednio oznaczać konferencje, szkolenia, targi itp.);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plakat (lub tablicę informacyjną i/lub pamiątkową) w miejscu realizacji  projektu;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umieścić opis projektu na stronie internetowej (jeśli posiada);</a:t>
            </a:r>
          </a:p>
          <a:p>
            <a:pPr algn="just" eaLnBrk="1" hangingPunct="1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ea typeface="Mongolian Baiti" panose="03000500000000000000" pitchFamily="66" charset="0"/>
              </a:rPr>
              <a:t> dokumentować działania.</a:t>
            </a:r>
          </a:p>
          <a:p>
            <a:pPr lvl="1" algn="just" eaLnBrk="1" hangingPunct="1">
              <a:lnSpc>
                <a:spcPct val="140000"/>
              </a:lnSpc>
              <a:buFont typeface="Wingdings" panose="05000000000000000000" pitchFamily="2" charset="2"/>
              <a:buChar char="ü"/>
            </a:pPr>
            <a:endParaRPr lang="pl-PL" altLang="pl-PL" sz="1500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19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 smtClean="0">
                <a:ea typeface="Mongolian Baiti" panose="03000500000000000000" pitchFamily="66" charset="0"/>
              </a:rPr>
              <a:t>Jak oznaczyć miejsce projektu?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0926"/>
            <a:ext cx="11349037" cy="43513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altLang="pl-PL" dirty="0" smtClean="0">
                <a:ea typeface="Mongolian Baiti" panose="03000500000000000000" pitchFamily="66" charset="0"/>
              </a:rPr>
              <a:t>Plakat o wielkości minimum A3 musi być wyeksponowany w widocznym miejscu w trakcie realizacji projektu. Można go zdjąć dopiero po zakończeniu projektu (to znaczy po jego rozliczeniu).</a:t>
            </a: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  <a:p>
            <a:pPr algn="ctr" eaLnBrk="1" hangingPunct="1"/>
            <a:endParaRPr lang="pl-PL" altLang="pl-PL" dirty="0" smtClean="0">
              <a:ea typeface="Mongolian Baiti" panose="03000500000000000000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1422" y="2319809"/>
            <a:ext cx="2094815" cy="294855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3623" y="2724830"/>
            <a:ext cx="3562847" cy="254353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12738" y="5280127"/>
            <a:ext cx="11743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ea typeface="Calibri" panose="020F0502020204030204" pitchFamily="34" charset="0"/>
              </a:rPr>
              <a:t>Wzór przykładowo wypełnionego plakatu udostępniono na</a:t>
            </a:r>
            <a:r>
              <a:rPr lang="pl-PL" b="1" dirty="0" smtClean="0">
                <a:ea typeface="Calibri" panose="020F0502020204030204" pitchFamily="34" charset="0"/>
              </a:rPr>
              <a:t> </a:t>
            </a:r>
            <a:r>
              <a:rPr lang="pl-PL" dirty="0" smtClean="0">
                <a:ea typeface="Calibri" panose="020F0502020204030204" pitchFamily="34" charset="0"/>
              </a:rPr>
              <a:t>stronie </a:t>
            </a:r>
            <a:r>
              <a:rPr lang="pl-PL" b="1" dirty="0" smtClean="0">
                <a:ea typeface="Calibri" panose="020F0502020204030204" pitchFamily="34" charset="0"/>
              </a:rPr>
              <a:t>power.gov.pl</a:t>
            </a:r>
            <a:r>
              <a:rPr lang="pl-PL" dirty="0" smtClean="0">
                <a:ea typeface="Calibri" panose="020F0502020204030204" pitchFamily="34" charset="0"/>
              </a:rPr>
              <a:t>,</a:t>
            </a:r>
            <a:r>
              <a:rPr lang="pl-PL" b="1" dirty="0" smtClean="0">
                <a:ea typeface="Calibri" panose="020F0502020204030204" pitchFamily="34" charset="0"/>
              </a:rPr>
              <a:t> </a:t>
            </a:r>
            <a:r>
              <a:rPr lang="pl-PL" dirty="0" smtClean="0">
                <a:ea typeface="Calibri" panose="020F0502020204030204" pitchFamily="34" charset="0"/>
              </a:rPr>
              <a:t>w dziale </a:t>
            </a:r>
            <a:r>
              <a:rPr lang="pl-PL" i="1" dirty="0"/>
              <a:t>Zasady promocji i oznakowania projektów </a:t>
            </a:r>
            <a:r>
              <a:rPr lang="pl-PL" i="1" dirty="0" smtClean="0"/>
              <a:t>w Programie.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5101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Dodatkowych informacji na temat Programu udzielają</a:t>
            </a:r>
          </a:p>
        </p:txBody>
      </p:sp>
      <p:sp>
        <p:nvSpPr>
          <p:cNvPr id="73731" name="pole tekstowe 6"/>
          <p:cNvSpPr txBox="1">
            <a:spLocks noChangeArrowheads="1"/>
          </p:cNvSpPr>
          <p:nvPr/>
        </p:nvSpPr>
        <p:spPr bwMode="auto">
          <a:xfrm>
            <a:off x="2069306" y="2082800"/>
            <a:ext cx="360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Biuro informacji i Promocji EFS w Szczecinie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ul. A. Mickiewicza 41,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70- 383 Szczecin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e-mail: </a:t>
            </a:r>
            <a:r>
              <a:rPr lang="pl-PL" altLang="pl-PL" sz="1800" dirty="0">
                <a:latin typeface="+mn-lt"/>
                <a:hlinkClick r:id="rId2"/>
              </a:rPr>
              <a:t>efs@wup.pl</a:t>
            </a:r>
            <a:endParaRPr lang="pl-PL" altLang="pl-PL" sz="1800" dirty="0"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Tel. 9142 56 163/164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  <a:hlinkClick r:id="rId3"/>
              </a:rPr>
              <a:t>www.wup.pl</a:t>
            </a:r>
            <a:r>
              <a:rPr lang="pl-PL" altLang="pl-PL" sz="1800" dirty="0">
                <a:latin typeface="+mn-lt"/>
              </a:rPr>
              <a:t> </a:t>
            </a:r>
          </a:p>
        </p:txBody>
      </p:sp>
      <p:sp>
        <p:nvSpPr>
          <p:cNvPr id="73732" name="pole tekstowe 7"/>
          <p:cNvSpPr txBox="1">
            <a:spLocks noChangeArrowheads="1"/>
          </p:cNvSpPr>
          <p:nvPr/>
        </p:nvSpPr>
        <p:spPr bwMode="auto">
          <a:xfrm>
            <a:off x="6209506" y="2082800"/>
            <a:ext cx="36957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Biuro Informacji i Promocji EFS w Koszalinie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ul. Słowiańska 15 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75-846 Koszalin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e-mail: </a:t>
            </a:r>
            <a:r>
              <a:rPr lang="pl-PL" altLang="pl-PL" sz="1800" dirty="0">
                <a:latin typeface="+mn-lt"/>
                <a:hlinkClick r:id="rId4"/>
              </a:rPr>
              <a:t>efskoszalin@wup.pl</a:t>
            </a:r>
            <a:endParaRPr lang="pl-PL" altLang="pl-PL" sz="1800" dirty="0"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Tel. 94 344 50 25/26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  <a:hlinkClick r:id="rId5"/>
              </a:rPr>
              <a:t>www.facebook.com/wupszczecin</a:t>
            </a:r>
            <a:endParaRPr lang="pl-PL" altLang="pl-PL" sz="1800" dirty="0"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+mn-lt"/>
            </a:endParaRPr>
          </a:p>
        </p:txBody>
      </p:sp>
      <p:sp>
        <p:nvSpPr>
          <p:cNvPr id="73733" name="pole tekstowe 8"/>
          <p:cNvSpPr txBox="1">
            <a:spLocks noChangeArrowheads="1"/>
          </p:cNvSpPr>
          <p:nvPr/>
        </p:nvSpPr>
        <p:spPr bwMode="auto">
          <a:xfrm>
            <a:off x="3631406" y="4821238"/>
            <a:ext cx="47117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Główny Punkt Informacyjny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Funduszy Europejskich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ul. Kuśnierska 12 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800 34 44 34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+mn-lt"/>
              </a:rPr>
              <a:t>gpi@wpz.pl</a:t>
            </a:r>
          </a:p>
        </p:txBody>
      </p:sp>
      <p:sp>
        <p:nvSpPr>
          <p:cNvPr id="73734" name="pole tekstowe 9"/>
          <p:cNvSpPr txBox="1">
            <a:spLocks noChangeArrowheads="1"/>
          </p:cNvSpPr>
          <p:nvPr/>
        </p:nvSpPr>
        <p:spPr bwMode="auto">
          <a:xfrm>
            <a:off x="3771900" y="16256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 b="1" dirty="0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latin typeface="+mn-lt"/>
              </a:rPr>
              <a:t>Wojewódzki Urząd Pracy w Szczecinie</a:t>
            </a:r>
          </a:p>
        </p:txBody>
      </p:sp>
      <p:sp>
        <p:nvSpPr>
          <p:cNvPr id="73735" name="pole tekstowe 10"/>
          <p:cNvSpPr txBox="1">
            <a:spLocks noChangeArrowheads="1"/>
          </p:cNvSpPr>
          <p:nvPr/>
        </p:nvSpPr>
        <p:spPr bwMode="auto">
          <a:xfrm>
            <a:off x="2069306" y="4175125"/>
            <a:ext cx="7835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latin typeface="+mn-lt"/>
              </a:rPr>
              <a:t>	Urząd Marszałkowski Województwa Zachodniopomorskiego</a:t>
            </a:r>
          </a:p>
        </p:txBody>
      </p:sp>
    </p:spTree>
    <p:extLst>
      <p:ext uri="{BB962C8B-B14F-4D97-AF65-F5344CB8AC3E}">
        <p14:creationId xmlns:p14="http://schemas.microsoft.com/office/powerpoint/2010/main" xmlns="" val="346087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688" y="1795463"/>
            <a:ext cx="6564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4755" name="Shape 742"/>
          <p:cNvSpPr>
            <a:spLocks noGrp="1"/>
          </p:cNvSpPr>
          <p:nvPr>
            <p:ph type="title" idx="4294967295"/>
          </p:nvPr>
        </p:nvSpPr>
        <p:spPr bwMode="auto">
          <a:xfrm>
            <a:off x="307975" y="2289175"/>
            <a:ext cx="514985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566738"/>
            <a:r>
              <a:rPr lang="pl-PL" altLang="pl-PL" sz="27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Dziękuję za uwagę</a:t>
            </a:r>
          </a:p>
        </p:txBody>
      </p:sp>
      <p:sp>
        <p:nvSpPr>
          <p:cNvPr id="74756" name="Shape 743"/>
          <p:cNvSpPr>
            <a:spLocks noGrp="1"/>
          </p:cNvSpPr>
          <p:nvPr>
            <p:ph type="body" sz="quarter" idx="4294967295"/>
          </p:nvPr>
        </p:nvSpPr>
        <p:spPr>
          <a:xfrm>
            <a:off x="312738" y="3873500"/>
            <a:ext cx="5006975" cy="23034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b="1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Wojewódzki Urząd Pracy w Szczecinie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ul. A. Mickiewicza  41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70-383 Szczecin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tel. 91 42 56 100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fax. 91 42 56 103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altLang="pl-PL" sz="1800" dirty="0" smtClean="0">
                <a:latin typeface="+mn-lt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e-mail: sekretariat@wup.pl</a:t>
            </a:r>
          </a:p>
        </p:txBody>
      </p:sp>
      <p:sp>
        <p:nvSpPr>
          <p:cNvPr id="744" name="Shape 744"/>
          <p:cNvSpPr/>
          <p:nvPr/>
        </p:nvSpPr>
        <p:spPr>
          <a:xfrm rot="10800000" flipH="1">
            <a:off x="6357938" y="4752975"/>
            <a:ext cx="508000" cy="508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5" name="Shape 745"/>
          <p:cNvSpPr/>
          <p:nvPr/>
        </p:nvSpPr>
        <p:spPr>
          <a:xfrm rot="10800000" flipH="1">
            <a:off x="6623050" y="4997450"/>
            <a:ext cx="439738" cy="4381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6" name="Shape 746"/>
          <p:cNvSpPr/>
          <p:nvPr/>
        </p:nvSpPr>
        <p:spPr>
          <a:xfrm rot="10800000" flipH="1">
            <a:off x="6465888" y="2600325"/>
            <a:ext cx="541337" cy="53975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7" name="Shape 747"/>
          <p:cNvSpPr/>
          <p:nvPr/>
        </p:nvSpPr>
        <p:spPr>
          <a:xfrm rot="10800000" flipH="1">
            <a:off x="10352088" y="5233988"/>
            <a:ext cx="809625" cy="8159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8" name="Shape 748"/>
          <p:cNvSpPr/>
          <p:nvPr/>
        </p:nvSpPr>
        <p:spPr>
          <a:xfrm rot="10800000" flipH="1">
            <a:off x="11234738" y="4279900"/>
            <a:ext cx="896937" cy="898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49" name="Shape 749"/>
          <p:cNvSpPr/>
          <p:nvPr/>
        </p:nvSpPr>
        <p:spPr>
          <a:xfrm rot="10800000" flipH="1">
            <a:off x="5870575" y="4800600"/>
            <a:ext cx="249238" cy="254000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0" name="Shape 750"/>
          <p:cNvSpPr/>
          <p:nvPr/>
        </p:nvSpPr>
        <p:spPr>
          <a:xfrm rot="10800000" flipH="1">
            <a:off x="6694488" y="2120900"/>
            <a:ext cx="623887" cy="62388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1" name="Shape 751"/>
          <p:cNvSpPr/>
          <p:nvPr/>
        </p:nvSpPr>
        <p:spPr>
          <a:xfrm rot="10800000" flipH="1">
            <a:off x="5619750" y="1795463"/>
            <a:ext cx="952500" cy="952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2" name="Shape 752"/>
          <p:cNvSpPr/>
          <p:nvPr/>
        </p:nvSpPr>
        <p:spPr>
          <a:xfrm rot="10800000" flipH="1">
            <a:off x="9329738" y="4260850"/>
            <a:ext cx="508000" cy="508000"/>
          </a:xfrm>
          <a:prstGeom prst="rect">
            <a:avLst/>
          </a:prstGeom>
          <a:solidFill>
            <a:srgbClr val="FFFFFF">
              <a:alpha val="1490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3" name="Shape 753"/>
          <p:cNvSpPr/>
          <p:nvPr/>
        </p:nvSpPr>
        <p:spPr>
          <a:xfrm rot="10800000" flipH="1">
            <a:off x="7096125" y="1885950"/>
            <a:ext cx="361950" cy="361950"/>
          </a:xfrm>
          <a:prstGeom prst="rect">
            <a:avLst/>
          </a:prstGeom>
          <a:solidFill>
            <a:srgbClr val="FFFFFF">
              <a:alpha val="87057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4" name="Shape 754"/>
          <p:cNvSpPr/>
          <p:nvPr/>
        </p:nvSpPr>
        <p:spPr>
          <a:xfrm rot="10800000" flipH="1">
            <a:off x="5619750" y="5483225"/>
            <a:ext cx="952500" cy="6937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5" name="Shape 755"/>
          <p:cNvSpPr/>
          <p:nvPr/>
        </p:nvSpPr>
        <p:spPr>
          <a:xfrm rot="10800000" flipH="1">
            <a:off x="11414125" y="5389563"/>
            <a:ext cx="576263" cy="579437"/>
          </a:xfrm>
          <a:prstGeom prst="rect">
            <a:avLst/>
          </a:prstGeom>
          <a:solidFill>
            <a:srgbClr val="FFFFFF">
              <a:alpha val="89018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6" name="Shape 756"/>
          <p:cNvSpPr/>
          <p:nvPr/>
        </p:nvSpPr>
        <p:spPr>
          <a:xfrm rot="10800000" flipH="1">
            <a:off x="6854825" y="5262563"/>
            <a:ext cx="623888" cy="623887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7" name="Shape 757"/>
          <p:cNvSpPr/>
          <p:nvPr/>
        </p:nvSpPr>
        <p:spPr>
          <a:xfrm rot="10800000" flipH="1">
            <a:off x="11784013" y="2066925"/>
            <a:ext cx="206375" cy="20637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8" name="Shape 758"/>
          <p:cNvSpPr/>
          <p:nvPr/>
        </p:nvSpPr>
        <p:spPr>
          <a:xfrm rot="10800000" flipH="1">
            <a:off x="10456863" y="4827588"/>
            <a:ext cx="177800" cy="176212"/>
          </a:xfrm>
          <a:prstGeom prst="rect">
            <a:avLst/>
          </a:prstGeom>
          <a:solidFill>
            <a:srgbClr val="FFFFFF">
              <a:alpha val="85881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59" name="Shape 759"/>
          <p:cNvSpPr/>
          <p:nvPr/>
        </p:nvSpPr>
        <p:spPr>
          <a:xfrm rot="10800000" flipH="1">
            <a:off x="10964863" y="4949825"/>
            <a:ext cx="439737" cy="439738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0" name="Shape 760"/>
          <p:cNvSpPr/>
          <p:nvPr/>
        </p:nvSpPr>
        <p:spPr>
          <a:xfrm rot="10800000" flipH="1">
            <a:off x="11430000" y="2289175"/>
            <a:ext cx="136525" cy="136525"/>
          </a:xfrm>
          <a:prstGeom prst="rect">
            <a:avLst/>
          </a:prstGeom>
          <a:solidFill>
            <a:srgbClr val="FFFFFF">
              <a:alpha val="38822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1" name="Shape 761"/>
          <p:cNvSpPr/>
          <p:nvPr/>
        </p:nvSpPr>
        <p:spPr>
          <a:xfrm rot="10800000" flipH="1">
            <a:off x="5595938" y="2747963"/>
            <a:ext cx="534987" cy="5349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62" name="Shape 762"/>
          <p:cNvSpPr/>
          <p:nvPr/>
        </p:nvSpPr>
        <p:spPr>
          <a:xfrm rot="10800000" flipH="1">
            <a:off x="5597525" y="5227638"/>
            <a:ext cx="284163" cy="282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1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DOFINANSOWANIE PROJEKTÓW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9548523"/>
              </p:ext>
            </p:extLst>
          </p:nvPr>
        </p:nvGraphicFramePr>
        <p:xfrm>
          <a:off x="1190625" y="1919288"/>
          <a:ext cx="9345614" cy="301942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672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72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Alokacja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4</a:t>
                      </a:r>
                      <a:r>
                        <a:rPr lang="pl-PL" sz="1800" b="0" baseline="0" dirty="0" smtClean="0"/>
                        <a:t> 500 000</a:t>
                      </a:r>
                      <a:r>
                        <a:rPr lang="pl-PL" sz="1800" b="0" dirty="0" smtClean="0"/>
                        <a:t>,00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Rezerwa na odwołania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225 000,00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EFS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4 026 315,79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Wsparcie finansowe krajowe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473 684,21 </a:t>
                      </a:r>
                      <a:r>
                        <a:rPr lang="pl-PL" sz="1800" b="0" baseline="0" dirty="0" smtClean="0"/>
                        <a:t>zł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Wkład własny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1" dirty="0" smtClean="0"/>
                        <a:t>Dofinansowanie ze środków UE</a:t>
                      </a:r>
                      <a:endParaRPr lang="pl-PL" sz="1800" b="1" dirty="0"/>
                    </a:p>
                  </a:txBody>
                  <a:tcPr marL="91436" marR="91436" marT="45749" marB="457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800" b="0" dirty="0" smtClean="0"/>
                        <a:t>85%</a:t>
                      </a:r>
                      <a:endParaRPr lang="pl-PL" sz="1800" b="0" dirty="0"/>
                    </a:p>
                  </a:txBody>
                  <a:tcPr marL="91436" marR="91436" marT="45749" marB="4574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23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>
                <a:ea typeface="Mongolian Baiti" panose="03000500000000000000" pitchFamily="66" charset="0"/>
              </a:rPr>
              <a:t>GŁÓWNY WSKAŹNIK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WSKAŹNIK PRODUKTU</a:t>
            </a:r>
            <a:r>
              <a:rPr lang="pl-PL" altLang="pl-PL" dirty="0" smtClean="0">
                <a:ea typeface="Mongolian Baiti" panose="03000500000000000000" pitchFamily="66" charset="0"/>
              </a:rPr>
              <a:t> - </a:t>
            </a:r>
            <a:r>
              <a:rPr lang="pl-PL" altLang="pl-PL" i="1" dirty="0" smtClean="0">
                <a:ea typeface="Mongolian Baiti" panose="03000500000000000000" pitchFamily="66" charset="0"/>
              </a:rPr>
              <a:t>Liczba </a:t>
            </a:r>
            <a:r>
              <a:rPr lang="pl-PL" altLang="pl-PL" i="1" dirty="0">
                <a:ea typeface="Mongolian Baiti" panose="03000500000000000000" pitchFamily="66" charset="0"/>
              </a:rPr>
              <a:t>osób </a:t>
            </a:r>
            <a:r>
              <a:rPr lang="pl-PL" altLang="pl-PL" i="1" dirty="0" smtClean="0">
                <a:ea typeface="Mongolian Baiti" panose="03000500000000000000" pitchFamily="66" charset="0"/>
              </a:rPr>
              <a:t>zagrożonych </a:t>
            </a:r>
            <a:r>
              <a:rPr lang="pl-PL" altLang="pl-PL" i="1" dirty="0">
                <a:ea typeface="Mongolian Baiti" panose="03000500000000000000" pitchFamily="66" charset="0"/>
              </a:rPr>
              <a:t>ubóstwem lub wykluczeniem </a:t>
            </a:r>
            <a:r>
              <a:rPr lang="pl-PL" altLang="pl-PL" i="1" dirty="0" smtClean="0">
                <a:ea typeface="Mongolian Baiti" panose="03000500000000000000" pitchFamily="66" charset="0"/>
              </a:rPr>
              <a:t>społecznym objętych </a:t>
            </a:r>
            <a:r>
              <a:rPr lang="pl-PL" altLang="pl-PL" i="1" dirty="0">
                <a:ea typeface="Mongolian Baiti" panose="03000500000000000000" pitchFamily="66" charset="0"/>
              </a:rPr>
              <a:t>wsparciem </a:t>
            </a:r>
            <a:r>
              <a:rPr lang="pl-PL" altLang="pl-PL" i="1" dirty="0" smtClean="0">
                <a:ea typeface="Mongolian Baiti" panose="03000500000000000000" pitchFamily="66" charset="0"/>
              </a:rPr>
              <a:t>w programie.</a:t>
            </a:r>
          </a:p>
          <a:p>
            <a:endParaRPr lang="pl-PL" altLang="pl-PL" dirty="0">
              <a:ea typeface="Mongolian Baiti" panose="03000500000000000000" pitchFamily="66" charset="0"/>
            </a:endParaRPr>
          </a:p>
          <a:p>
            <a:endParaRPr lang="pl-PL" altLang="pl-PL" dirty="0" smtClean="0">
              <a:ea typeface="Mongolian Baiti" panose="03000500000000000000" pitchFamily="66" charset="0"/>
            </a:endParaRPr>
          </a:p>
          <a:p>
            <a:endParaRPr lang="pl-PL" altLang="pl-PL" dirty="0">
              <a:ea typeface="Mongolian Baiti" panose="03000500000000000000" pitchFamily="66" charset="0"/>
            </a:endParaRPr>
          </a:p>
          <a:p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WSKAŹNIK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PRODUKTU</a:t>
            </a:r>
            <a:r>
              <a:rPr lang="pl-PL" altLang="pl-PL" dirty="0" smtClean="0">
                <a:ea typeface="Mongolian Baiti" panose="03000500000000000000" pitchFamily="66" charset="0"/>
              </a:rPr>
              <a:t> - </a:t>
            </a:r>
            <a:r>
              <a:rPr lang="pl-PL" altLang="pl-PL" i="1" dirty="0" smtClean="0">
                <a:ea typeface="Mongolian Baiti" panose="03000500000000000000" pitchFamily="66" charset="0"/>
              </a:rPr>
              <a:t>Liczba </a:t>
            </a:r>
            <a:r>
              <a:rPr lang="pl-PL" altLang="pl-PL" i="1" dirty="0">
                <a:ea typeface="Mongolian Baiti" panose="03000500000000000000" pitchFamily="66" charset="0"/>
              </a:rPr>
              <a:t>gmin, znajdujących się w SSW, objętych wsparciem, z którymi podpisano porozumienia </a:t>
            </a:r>
            <a:r>
              <a:rPr lang="pl-PL" altLang="pl-PL" i="1" dirty="0" smtClean="0">
                <a:ea typeface="Mongolian Baiti" panose="03000500000000000000" pitchFamily="66" charset="0"/>
              </a:rPr>
              <a:t>w zakresie </a:t>
            </a:r>
            <a:r>
              <a:rPr lang="pl-PL" altLang="pl-PL" i="1" dirty="0">
                <a:ea typeface="Mongolian Baiti" panose="03000500000000000000" pitchFamily="66" charset="0"/>
              </a:rPr>
              <a:t>realizacji projektu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WSKAŹNIK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REZULTATU</a:t>
            </a:r>
            <a:r>
              <a:rPr lang="pl-PL" altLang="pl-PL" dirty="0" smtClean="0">
                <a:ea typeface="Mongolian Baiti" panose="03000500000000000000" pitchFamily="66" charset="0"/>
              </a:rPr>
              <a:t> - </a:t>
            </a:r>
            <a:r>
              <a:rPr lang="pl-PL" altLang="pl-PL" i="1" dirty="0" smtClean="0">
                <a:ea typeface="Mongolian Baiti" panose="03000500000000000000" pitchFamily="66" charset="0"/>
              </a:rPr>
              <a:t>Liczba  </a:t>
            </a:r>
            <a:r>
              <a:rPr lang="pl-PL" altLang="pl-PL" i="1" dirty="0">
                <a:ea typeface="Mongolian Baiti" panose="03000500000000000000" pitchFamily="66" charset="0"/>
              </a:rPr>
              <a:t>zawiązanych partnerstw w każdej gminie objętej wsparciem z podmiotami zaangażowanymi w proces rewitalizacji</a:t>
            </a:r>
            <a:r>
              <a:rPr lang="pl-PL" altLang="pl-PL" dirty="0" smtClean="0">
                <a:ea typeface="Mongolian Baiti" panose="03000500000000000000" pitchFamily="66" charset="0"/>
              </a:rPr>
              <a:t>.</a:t>
            </a:r>
          </a:p>
          <a:p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WSKAŹNIK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REZULTATU </a:t>
            </a:r>
            <a:r>
              <a:rPr lang="pl-PL" altLang="pl-PL" dirty="0">
                <a:ea typeface="Mongolian Baiti" panose="03000500000000000000" pitchFamily="66" charset="0"/>
              </a:rPr>
              <a:t>- </a:t>
            </a:r>
            <a:r>
              <a:rPr lang="pl-PL" altLang="pl-PL" i="1" dirty="0" smtClean="0">
                <a:ea typeface="Mongolian Baiti" panose="03000500000000000000" pitchFamily="66" charset="0"/>
              </a:rPr>
              <a:t>Liczba </a:t>
            </a:r>
            <a:r>
              <a:rPr lang="pl-PL" altLang="pl-PL" i="1" dirty="0">
                <a:ea typeface="Mongolian Baiti" panose="03000500000000000000" pitchFamily="66" charset="0"/>
              </a:rPr>
              <a:t>zrealizowanych przez mieszkańców, w ramach działań animacyjnych, przedsięwzięć inwestycyjnych związanych </a:t>
            </a:r>
            <a:r>
              <a:rPr lang="pl-PL" altLang="pl-PL" i="1" dirty="0" smtClean="0">
                <a:ea typeface="Mongolian Baiti" panose="03000500000000000000" pitchFamily="66" charset="0"/>
              </a:rPr>
              <a:t>z włączeniem </a:t>
            </a:r>
            <a:r>
              <a:rPr lang="pl-PL" altLang="pl-PL" i="1" dirty="0">
                <a:ea typeface="Mongolian Baiti" panose="03000500000000000000" pitchFamily="66" charset="0"/>
              </a:rPr>
              <a:t>społeczności lokalnej</a:t>
            </a:r>
            <a:r>
              <a:rPr lang="pl-PL" altLang="pl-PL" dirty="0">
                <a:ea typeface="Mongolian Baiti" panose="03000500000000000000" pitchFamily="66" charset="0"/>
              </a:rPr>
              <a:t>.</a:t>
            </a:r>
          </a:p>
          <a:p>
            <a:r>
              <a:rPr lang="pl-PL" altLang="pl-PL" dirty="0">
                <a:solidFill>
                  <a:srgbClr val="002060"/>
                </a:solidFill>
                <a:ea typeface="Mongolian Baiti" panose="03000500000000000000" pitchFamily="66" charset="0"/>
              </a:rPr>
              <a:t>WSKAŹNIK </a:t>
            </a:r>
            <a:r>
              <a:rPr lang="pl-PL" altLang="pl-PL" dirty="0" smtClean="0">
                <a:solidFill>
                  <a:srgbClr val="002060"/>
                </a:solidFill>
                <a:ea typeface="Mongolian Baiti" panose="03000500000000000000" pitchFamily="66" charset="0"/>
              </a:rPr>
              <a:t>REZULTATU</a:t>
            </a:r>
            <a:r>
              <a:rPr lang="pl-PL" altLang="pl-PL" dirty="0" smtClean="0">
                <a:ea typeface="Mongolian Baiti" panose="03000500000000000000" pitchFamily="66" charset="0"/>
              </a:rPr>
              <a:t> </a:t>
            </a:r>
            <a:r>
              <a:rPr lang="pl-PL" altLang="pl-PL" dirty="0">
                <a:ea typeface="Mongolian Baiti" panose="03000500000000000000" pitchFamily="66" charset="0"/>
              </a:rPr>
              <a:t>- </a:t>
            </a:r>
            <a:r>
              <a:rPr lang="pl-PL" altLang="pl-PL" i="1" dirty="0" smtClean="0">
                <a:ea typeface="Mongolian Baiti" panose="03000500000000000000" pitchFamily="66" charset="0"/>
              </a:rPr>
              <a:t>Liczba </a:t>
            </a:r>
            <a:r>
              <a:rPr lang="pl-PL" altLang="pl-PL" i="1" dirty="0">
                <a:ea typeface="Mongolian Baiti" panose="03000500000000000000" pitchFamily="66" charset="0"/>
              </a:rPr>
              <a:t>gmin posiadających program rewitalizacji zatwierdzony przez IZ RPO WZ 2014-2020</a:t>
            </a:r>
            <a:r>
              <a:rPr lang="pl-PL" altLang="pl-PL" dirty="0">
                <a:ea typeface="Mongolian Baiti" panose="03000500000000000000" pitchFamily="66" charset="0"/>
              </a:rPr>
              <a:t>.</a:t>
            </a:r>
            <a:endParaRPr lang="pl-PL" altLang="pl-PL" dirty="0" smtClean="0">
              <a:ea typeface="Mongolian Baiti" panose="03000500000000000000" pitchFamily="66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12737" y="2961346"/>
            <a:ext cx="11349037" cy="500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pl-PL" altLang="pl-PL" dirty="0" smtClean="0">
                <a:ea typeface="Mongolian Baiti" panose="03000500000000000000" pitchFamily="66" charset="0"/>
              </a:rPr>
              <a:t>WSKAŹNIKI SPECYFICZNE DLA PROJEKTU</a:t>
            </a:r>
          </a:p>
        </p:txBody>
      </p:sp>
    </p:spTree>
    <p:extLst>
      <p:ext uri="{BB962C8B-B14F-4D97-AF65-F5344CB8AC3E}">
        <p14:creationId xmlns:p14="http://schemas.microsoft.com/office/powerpoint/2010/main" xmlns="" val="393798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ETAPY OCENY WNIOSKOW O DOFINANSOWANIE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pl-PL" dirty="0" smtClean="0"/>
          </a:p>
          <a:p>
            <a:pPr>
              <a:buFont typeface="Arial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03388" y="2697163"/>
            <a:ext cx="2033587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BRAKÓW FORMALNYCH</a:t>
            </a:r>
          </a:p>
          <a:p>
            <a:pPr algn="ctr" eaLnBrk="1" hangingPunct="1">
              <a:defRPr/>
            </a:pPr>
            <a:r>
              <a:rPr lang="pl-PL" sz="1600" dirty="0"/>
              <a:t>14 dni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5668962" y="2697163"/>
            <a:ext cx="2147693" cy="1543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OCENA </a:t>
            </a:r>
            <a:r>
              <a:rPr lang="pl-PL" sz="1600" b="1" dirty="0" smtClean="0"/>
              <a:t>FORMALNO-MERYTORYCZNA</a:t>
            </a:r>
            <a:endParaRPr lang="pl-PL" sz="1600" b="1" dirty="0"/>
          </a:p>
        </p:txBody>
      </p:sp>
      <p:sp>
        <p:nvSpPr>
          <p:cNvPr id="10" name="Prostokąt 9"/>
          <p:cNvSpPr/>
          <p:nvPr/>
        </p:nvSpPr>
        <p:spPr>
          <a:xfrm>
            <a:off x="2344738" y="4594225"/>
            <a:ext cx="3005137" cy="1577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1600" b="1" dirty="0"/>
              <a:t>ETAP </a:t>
            </a:r>
            <a:r>
              <a:rPr lang="pl-PL" sz="1600" b="1" dirty="0" smtClean="0"/>
              <a:t>I</a:t>
            </a:r>
            <a:endParaRPr lang="pl-PL" sz="1600" b="1" dirty="0"/>
          </a:p>
          <a:p>
            <a:pPr algn="ctr" eaLnBrk="1" hangingPunct="1">
              <a:buFontTx/>
              <a:buChar char="-"/>
              <a:defRPr/>
            </a:pPr>
            <a:r>
              <a:rPr lang="pl-PL" sz="1600" dirty="0" smtClean="0"/>
              <a:t> KRYTERIA </a:t>
            </a:r>
            <a:r>
              <a:rPr lang="pl-PL" sz="1600" dirty="0"/>
              <a:t>DOPUSZCZALNOŚCI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</a:t>
            </a:r>
            <a:r>
              <a:rPr lang="pl-PL" sz="1600" dirty="0"/>
              <a:t>WYKONALNOŚCI</a:t>
            </a:r>
          </a:p>
          <a:p>
            <a:pPr algn="ctr" eaLnBrk="1" hangingPunct="1">
              <a:buFontTx/>
              <a:buChar char="-"/>
              <a:defRPr/>
            </a:pPr>
            <a:r>
              <a:rPr lang="pl-PL" sz="1600" dirty="0"/>
              <a:t> </a:t>
            </a:r>
            <a:r>
              <a:rPr lang="pl-PL" sz="1600" dirty="0" smtClean="0"/>
              <a:t>KRYTERIA ADMINISTRACYJNOŚCI</a:t>
            </a:r>
            <a:endParaRPr lang="pl-PL" sz="1600" dirty="0"/>
          </a:p>
          <a:p>
            <a:pPr algn="ctr" eaLnBrk="1" hangingPunct="1">
              <a:defRPr/>
            </a:pPr>
            <a:r>
              <a:rPr lang="pl-PL" sz="1600" smtClean="0">
                <a:solidFill>
                  <a:schemeClr val="tx1"/>
                </a:solidFill>
              </a:rPr>
              <a:t>56 </a:t>
            </a:r>
            <a:r>
              <a:rPr lang="pl-PL" sz="1600" dirty="0" smtClean="0"/>
              <a:t>dni</a:t>
            </a:r>
            <a:endParaRPr lang="pl-PL" sz="1600" dirty="0"/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771900" y="3211513"/>
            <a:ext cx="16462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5418138" y="5622925"/>
            <a:ext cx="625823" cy="6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562" name="pole tekstowe 26"/>
          <p:cNvSpPr txBox="1">
            <a:spLocks noChangeArrowheads="1"/>
          </p:cNvSpPr>
          <p:nvPr/>
        </p:nvSpPr>
        <p:spPr bwMode="auto">
          <a:xfrm>
            <a:off x="927100" y="1785719"/>
            <a:ext cx="10734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dirty="0" smtClean="0"/>
              <a:t>Czas </a:t>
            </a:r>
            <a:r>
              <a:rPr lang="pl-PL" altLang="pl-PL" dirty="0"/>
              <a:t>trwania oceny dokumentacji aplikacyjnej – ok. </a:t>
            </a:r>
            <a:r>
              <a:rPr lang="pl-PL" altLang="pl-PL" b="1" dirty="0"/>
              <a:t>120 </a:t>
            </a:r>
            <a:r>
              <a:rPr lang="pl-PL" altLang="pl-PL" b="1" dirty="0" smtClean="0"/>
              <a:t>dni</a:t>
            </a:r>
          </a:p>
          <a:p>
            <a:pPr algn="ctr" eaLnBrk="1" hangingPunct="1"/>
            <a:r>
              <a:rPr lang="pl-PL" altLang="pl-PL" dirty="0" smtClean="0"/>
              <a:t>Orientacyjny </a:t>
            </a:r>
            <a:r>
              <a:rPr lang="pl-PL" altLang="pl-PL" dirty="0"/>
              <a:t>termin rozstrzygnięcia konkursu – </a:t>
            </a:r>
            <a:r>
              <a:rPr lang="pl-PL" altLang="pl-PL" b="1" dirty="0" smtClean="0"/>
              <a:t>23 sierpnia 2016 </a:t>
            </a:r>
            <a:r>
              <a:rPr lang="pl-PL" altLang="pl-PL" b="1" dirty="0"/>
              <a:t>r. </a:t>
            </a:r>
            <a:r>
              <a:rPr lang="pl-PL" altLang="pl-PL" dirty="0" smtClean="0"/>
              <a:t>(+ maksymalnie 60 </a:t>
            </a:r>
            <a:r>
              <a:rPr lang="pl-PL" altLang="pl-PL" dirty="0"/>
              <a:t>dni)</a:t>
            </a:r>
          </a:p>
        </p:txBody>
      </p:sp>
      <p:cxnSp>
        <p:nvCxnSpPr>
          <p:cNvPr id="29" name="Łącznik prosty 28"/>
          <p:cNvCxnSpPr/>
          <p:nvPr/>
        </p:nvCxnSpPr>
        <p:spPr>
          <a:xfrm flipH="1">
            <a:off x="5464175" y="4337050"/>
            <a:ext cx="971550" cy="7556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Łącznik prosty 30"/>
          <p:cNvCxnSpPr>
            <a:endCxn id="14" idx="0"/>
          </p:cNvCxnSpPr>
          <p:nvPr/>
        </p:nvCxnSpPr>
        <p:spPr>
          <a:xfrm>
            <a:off x="6937375" y="4321175"/>
            <a:ext cx="305594" cy="2730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" name="Grupa 23"/>
          <p:cNvGrpSpPr>
            <a:grpSpLocks/>
          </p:cNvGrpSpPr>
          <p:nvPr/>
        </p:nvGrpSpPr>
        <p:grpSpPr bwMode="auto">
          <a:xfrm>
            <a:off x="6137275" y="4594225"/>
            <a:ext cx="5067300" cy="1589088"/>
            <a:chOff x="6137275" y="4594225"/>
            <a:chExt cx="5067346" cy="1589088"/>
          </a:xfrm>
        </p:grpSpPr>
        <p:sp>
          <p:nvSpPr>
            <p:cNvPr id="14" name="Prostokąt 13"/>
            <p:cNvSpPr/>
            <p:nvPr/>
          </p:nvSpPr>
          <p:spPr>
            <a:xfrm>
              <a:off x="6137275" y="4594225"/>
              <a:ext cx="2211408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JAKOŚCI</a:t>
              </a:r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PREMIUJĄCE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8829699" y="4594225"/>
              <a:ext cx="2374922" cy="158908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lnSpc>
                  <a:spcPct val="150000"/>
                </a:lnSpc>
                <a:defRPr/>
              </a:pPr>
              <a:r>
                <a:rPr lang="pl-PL" sz="1600" b="1" dirty="0"/>
                <a:t>ETAP III</a:t>
              </a:r>
              <a:endParaRPr lang="pl-PL" sz="1600" dirty="0"/>
            </a:p>
            <a:p>
              <a:pPr algn="ctr" eaLnBrk="1" hangingPunct="1">
                <a:buFontTx/>
                <a:buChar char="-"/>
                <a:defRPr/>
              </a:pPr>
              <a:r>
                <a:rPr lang="pl-PL" sz="1600" u="sng" dirty="0"/>
                <a:t> KRYTERIA STRATEGICZNE</a:t>
              </a:r>
            </a:p>
            <a:p>
              <a:pPr algn="ctr" eaLnBrk="1" hangingPunct="1">
                <a:buFontTx/>
                <a:buChar char="-"/>
                <a:defRPr/>
              </a:pPr>
              <a:endParaRPr lang="pl-PL" sz="1600" u="sng" dirty="0"/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6137275" y="5832475"/>
              <a:ext cx="5067346" cy="35083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1600" dirty="0"/>
                <a:t>50 dni</a:t>
              </a:r>
            </a:p>
          </p:txBody>
        </p:sp>
      </p:grpSp>
      <p:cxnSp>
        <p:nvCxnSpPr>
          <p:cNvPr id="19" name="Łącznik prosty 18"/>
          <p:cNvCxnSpPr>
            <a:endCxn id="15" idx="0"/>
          </p:cNvCxnSpPr>
          <p:nvPr/>
        </p:nvCxnSpPr>
        <p:spPr>
          <a:xfrm>
            <a:off x="7961971" y="4240213"/>
            <a:ext cx="2055154" cy="3540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054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2738" y="1247775"/>
            <a:ext cx="11349037" cy="50006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BRAKI FORMALNE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2738" y="1825625"/>
            <a:ext cx="11349037" cy="4351338"/>
          </a:xfrm>
        </p:spPr>
        <p:txBody>
          <a:bodyPr>
            <a:normAutofit lnSpcReduction="10000"/>
          </a:bodyPr>
          <a:lstStyle/>
          <a:p>
            <a:r>
              <a:rPr lang="pl-PL" altLang="pl-PL" b="1" dirty="0" smtClean="0">
                <a:ea typeface="Mongolian Baiti" panose="03000500000000000000" pitchFamily="66" charset="0"/>
              </a:rPr>
              <a:t>Przykładowe braki formalne: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różna suma kontrolna na pisemnym wniosku o przyznanie pomocy;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brak pieczęci na pisemnym wniosku o przyznanie pomocy;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brak podpisu osób uprawnionych do podejmowania decyzji wiążących w stosunku do wnioskodawcy;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altLang="pl-PL" dirty="0" smtClean="0">
                <a:ea typeface="Mongolian Baiti" panose="03000500000000000000" pitchFamily="66" charset="0"/>
              </a:rPr>
              <a:t> niezgodny podpis na pisemnym wniosku o przyznanie pomocy w odniesieniu do wskazanych w wersji elektronicznej wniosku osób uprawnionych do podejmowania decyzji wiążących w stosunku do wnioskodawcy.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solidFill>
                  <a:srgbClr val="FF0000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W razie stwierdzenia braków formalnych IOK wzywa wnioskodawcę do ich uzupełnienia w terminie 7 dni od dnia otrzymania wezwania;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dirty="0" smtClean="0">
                <a:solidFill>
                  <a:srgbClr val="C00000"/>
                </a:solidFill>
                <a:ea typeface="Mongolian Baiti" panose="03000500000000000000" pitchFamily="66" charset="0"/>
              </a:rPr>
              <a:t> W przypadku uzupełnienia wniosku w zakresie innym niż wskazane braki formalne wniosek pozostaje bez rozpatrzenia.</a:t>
            </a:r>
          </a:p>
          <a:p>
            <a:endParaRPr lang="pl-PL" altLang="pl-PL" dirty="0" smtClean="0"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30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0891615"/>
              </p:ext>
            </p:extLst>
          </p:nvPr>
        </p:nvGraphicFramePr>
        <p:xfrm>
          <a:off x="257175" y="1327498"/>
          <a:ext cx="11349038" cy="47243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6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729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862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32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1. Zgodność z celem szczegółowym i rezultatami Działania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Odzwierciedlenie celu szczegółowego, tj. </a:t>
                      </a:r>
                      <a:r>
                        <a:rPr lang="pl-PL" sz="1600" i="1" baseline="0" dirty="0" smtClean="0"/>
                        <a:t>aktywnej integracji osób zagrożonych ubóstwem i/lub wykluczeniem społecznym zwiększającej ich zatrudnienie</a:t>
                      </a:r>
                      <a:r>
                        <a:rPr lang="pl-PL" sz="1600" baseline="0" dirty="0" smtClean="0"/>
                        <a:t>.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32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2. Zgodność z typem projektu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19050" indent="-19050"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typ</a:t>
                      </a:r>
                      <a:r>
                        <a:rPr lang="pl-PL" sz="1600" baseline="0" dirty="0" smtClean="0"/>
                        <a:t> projektu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grupa docelowa</a:t>
                      </a: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1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3. Zgodność z wymogami pomocy publicznej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Projekt jest zgodny z regułami pomocy publicznej i/lub pomocy de minimis. </a:t>
                      </a:r>
                      <a:r>
                        <a:rPr lang="pl-PL" sz="1600" i="1" dirty="0" smtClean="0"/>
                        <a:t>Rozporządzenie Ministra Infrastruktury i Rozwoju z dnia 2 lipca 2015 r. w sprawie udzielania pomocy de minimis oraz pomocy</a:t>
                      </a:r>
                      <a:r>
                        <a:rPr lang="pl-PL" sz="1600" i="1" baseline="0" dirty="0" smtClean="0"/>
                        <a:t> publicznej w ramach programów operacyjnych finansowanych z Europejskiego Funduszu Społecznego na lata 2014-2020</a:t>
                      </a:r>
                      <a:r>
                        <a:rPr lang="pl-PL" sz="1600" baseline="0" dirty="0" smtClean="0"/>
                        <a:t>.</a:t>
                      </a:r>
                      <a:endParaRPr lang="pl-PL" sz="1600" dirty="0" smtClean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850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4. Zgodność z zasadami horyzontalnymi</a:t>
                      </a:r>
                      <a:endParaRPr lang="pl-PL" sz="1600" b="1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kobiet i mężczyzn (standard minimum)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dirty="0" smtClean="0"/>
                        <a:t> zasada równości szans i niedyskryminacji,</a:t>
                      </a:r>
                      <a:r>
                        <a:rPr lang="pl-PL" sz="1600" baseline="0" dirty="0" smtClean="0"/>
                        <a:t> w tym dostępności dla osób z niepełnosprawnościami (zasada racjonalnych usprawnień)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/>
                        <a:t> koncepcja zrównoważonego rozwoju</a:t>
                      </a:r>
                      <a:endParaRPr lang="pl-PL" sz="1600" dirty="0"/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638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5. Kwalifikowalność Beneficjenta/ Partnera</a:t>
                      </a:r>
                      <a:endParaRPr lang="pl-PL" sz="1600" b="1" dirty="0"/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Beneficjent oraz Partnerzy</a:t>
                      </a:r>
                      <a:r>
                        <a:rPr lang="pl-PL" sz="1600" baseline="0" dirty="0" smtClean="0"/>
                        <a:t> są podmiotem uprawionym do ubiegania się o dofinansowanie w ramach Działania/typów projektów  zgodnie z SOOP RPO WZ 2014-2020.</a:t>
                      </a:r>
                      <a:endParaRPr lang="pl-PL" sz="1600" dirty="0"/>
                    </a:p>
                  </a:txBody>
                  <a:tcPr marT="45707" marB="4570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096000" y="385763"/>
            <a:ext cx="5813425" cy="5000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2400">
                <a:solidFill>
                  <a:srgbClr val="002060"/>
                </a:solidFill>
                <a:latin typeface="+mn-lt"/>
                <a:ea typeface="+mj-ea"/>
                <a:cs typeface="Mongolian Baiti" panose="03000500000000000000" pitchFamily="66" charset="0"/>
              </a:rPr>
              <a:t>I ETAP OCENY</a:t>
            </a:r>
            <a:endParaRPr lang="pl-PL" sz="2400" dirty="0">
              <a:solidFill>
                <a:srgbClr val="002060"/>
              </a:solidFill>
              <a:latin typeface="+mn-lt"/>
              <a:ea typeface="+mj-ea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67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0" y="385763"/>
            <a:ext cx="5813425" cy="500062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I ETAP OCENY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4288009"/>
              </p:ext>
            </p:extLst>
          </p:nvPr>
        </p:nvGraphicFramePr>
        <p:xfrm>
          <a:off x="312738" y="1331374"/>
          <a:ext cx="11258550" cy="47378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37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0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08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48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6. Wymogi organizacyjne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="0" dirty="0" smtClean="0"/>
                        <a:t> biuro</a:t>
                      </a:r>
                      <a:r>
                        <a:rPr lang="pl-PL" sz="1600" b="0" baseline="0" dirty="0" smtClean="0"/>
                        <a:t> projektu </a:t>
                      </a:r>
                      <a:r>
                        <a:rPr lang="pl-PL" sz="1600" b="0" dirty="0" smtClean="0"/>
                        <a:t>na terenie </a:t>
                      </a:r>
                      <a:r>
                        <a:rPr lang="pl-PL" sz="1600" b="0" smtClean="0"/>
                        <a:t>realizowanego projektu</a:t>
                      </a:r>
                      <a:endParaRPr lang="pl-PL" sz="1600" b="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sz="1600" b="0" baseline="0" dirty="0" smtClean="0"/>
                        <a:t> maksymalnie jeden wniosek o dofinansowanie</a:t>
                      </a:r>
                      <a:endParaRPr lang="pl-PL" sz="1600" b="0" dirty="0" smtClean="0"/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713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7. Zgodność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pl-PL" sz="1600" dirty="0" smtClean="0"/>
                        <a:t>Co najmniej 2/3 gmin (minimum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12 z 18) wskazanych</a:t>
                      </a:r>
                      <a:r>
                        <a:rPr lang="pl-PL" sz="1600" baseline="0" dirty="0" smtClean="0"/>
                        <a:t> w regulaminie objętych wsparciem.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Wkład własny w wysokości 5% wydatków kwalifikowalnych.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Okres realizacji projektu maksymalnie do dnia 31.12.2017 r.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Minimalna wartość projektu – 3 mln zł.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Zapewnienie o zawarciu porozumienia obligującego wójta/burmistrza do przedłożenia, wypracowanego w ramach projektu, programu rewitalizacji do zatwierdzenia radzie gminy.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pl-PL" sz="1600" baseline="0" dirty="0" smtClean="0"/>
                        <a:t>Zapewnienie o złożeniu zaakceptowanych przez wójta/burmistrza projektów programów rewitalizacji do IZ RPO WZ najpóźniej do 30 września 2017 r.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938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8. Programy rewitalizacji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l-PL" sz="1600" baseline="0" dirty="0" smtClean="0"/>
                        <a:t>Zapewnienie o </a:t>
                      </a:r>
                      <a:r>
                        <a:rPr lang="pl-PL" sz="1600" u="none" baseline="0" dirty="0" smtClean="0"/>
                        <a:t>powstaniu programu rewitalizacji </a:t>
                      </a:r>
                      <a:r>
                        <a:rPr lang="pl-PL" sz="1600" baseline="0" dirty="0" smtClean="0"/>
                        <a:t>w wyniku realizacji projektu (program rewitalizacji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u="sng" baseline="0" dirty="0" smtClean="0">
                          <a:solidFill>
                            <a:schemeClr val="tx1"/>
                          </a:solidFill>
                        </a:rPr>
                        <a:t>dodatkowym </a:t>
                      </a:r>
                      <a:r>
                        <a:rPr lang="pl-PL" sz="1600" u="sng" baseline="0" dirty="0" smtClean="0"/>
                        <a:t>efektem </a:t>
                      </a:r>
                      <a:r>
                        <a:rPr lang="pl-PL" sz="1600" baseline="0" dirty="0" smtClean="0"/>
                        <a:t>działań projektowych).</a:t>
                      </a:r>
                    </a:p>
                  </a:txBody>
                  <a:tcPr marT="45709" marB="4570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052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0" y="385763"/>
            <a:ext cx="5813425" cy="500062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I ETAP OCENY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5485429"/>
              </p:ext>
            </p:extLst>
          </p:nvPr>
        </p:nvGraphicFramePr>
        <p:xfrm>
          <a:off x="312738" y="1331374"/>
          <a:ext cx="11258550" cy="49046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378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20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167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KRYTERIA</a:t>
                      </a:r>
                      <a:r>
                        <a:rPr lang="pl-PL" sz="1800" baseline="0" dirty="0" smtClean="0"/>
                        <a:t> DOPUSZCZALNOŚCI</a:t>
                      </a:r>
                      <a:endParaRPr lang="pl-PL" sz="1800" dirty="0"/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604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9. Porozumienie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l-PL" sz="1600" b="0" dirty="0" smtClean="0"/>
                        <a:t>Zawarcie</a:t>
                      </a:r>
                      <a:r>
                        <a:rPr lang="pl-PL" sz="1600" b="0" baseline="0" dirty="0" smtClean="0"/>
                        <a:t> p</a:t>
                      </a:r>
                      <a:r>
                        <a:rPr lang="pl-PL" sz="1600" b="0" dirty="0" smtClean="0"/>
                        <a:t>orozumienia ze wszystkimi gminami objętymi wsparciem przez Beneficjenta: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b="0" dirty="0" smtClean="0"/>
                        <a:t>na</a:t>
                      </a:r>
                      <a:r>
                        <a:rPr lang="pl-PL" sz="1600" b="0" baseline="0" dirty="0" smtClean="0"/>
                        <a:t> etapie składania wniosku w formie deklaratywnej;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b="0" baseline="0" dirty="0" smtClean="0"/>
                        <a:t>porozumienia zawierane na etapie realizacji projektu;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b="0" baseline="0" dirty="0" smtClean="0"/>
                        <a:t>zobowiązanie do realizacji wskaźników specyficznych.</a:t>
                      </a:r>
                      <a:endParaRPr lang="pl-PL" sz="1600" b="0" dirty="0" smtClean="0"/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717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10. Zakres projektu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l-PL" sz="1600" baseline="0" dirty="0" smtClean="0"/>
                        <a:t>Zapewnienie o świadczeniu bezpłatnych usług na rzecz społeczności gmin objętych wsparciem (bezpośrednio w miejscowościach rewitalizowanych) w zakresie co najmniej: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600" baseline="0" dirty="0" smtClean="0"/>
                        <a:t>usług animacyjnych (co najmniej jeden animator na gminę);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600" baseline="0" dirty="0" smtClean="0"/>
                        <a:t>doradztwa i konsultacji w zakresie tworzenia Lokalnych 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Programów </a:t>
                      </a:r>
                      <a:r>
                        <a:rPr lang="pl-PL" sz="1600" baseline="0" dirty="0" smtClean="0"/>
                        <a:t>Rewitalizacji.</a:t>
                      </a:r>
                    </a:p>
                  </a:txBody>
                  <a:tcPr marT="45709" marB="4570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9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11. System</a:t>
                      </a:r>
                      <a:r>
                        <a:rPr lang="pl-PL" sz="1600" b="1" baseline="0" dirty="0" smtClean="0"/>
                        <a:t> wsparcia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l-PL" sz="1600" baseline="0" dirty="0" smtClean="0"/>
                        <a:t>Posiadanie porozumienia z Ośrodkami Wsparcia Ekonomii Społecznej, na terenie których znajdują się gminy objęte wsparciem w ramach Działania (zawarte na etapie wnioskowania)</a:t>
                      </a:r>
                    </a:p>
                  </a:txBody>
                  <a:tcPr marT="45709" marB="45709" anchor="ctr"/>
                </a:tc>
              </a:tr>
              <a:tr h="8369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12.</a:t>
                      </a:r>
                      <a:r>
                        <a:rPr lang="pl-PL" sz="1600" b="1" baseline="0" dirty="0" smtClean="0"/>
                        <a:t> Komplementarność z PROW</a:t>
                      </a:r>
                      <a:endParaRPr lang="pl-PL" sz="1600" b="1" dirty="0"/>
                    </a:p>
                  </a:txBody>
                  <a:tcPr marT="45709" marB="45709"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l-PL" sz="1600" baseline="0" dirty="0" smtClean="0"/>
                        <a:t>Zapewnienie komplementarności z PROW oraz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w </a:t>
                      </a:r>
                      <a:r>
                        <a:rPr lang="pl-PL" sz="1600" baseline="0" dirty="0" smtClean="0"/>
                        <a:t>zakresie wykorzystania jego efektów.</a:t>
                      </a:r>
                    </a:p>
                  </a:txBody>
                  <a:tcPr marT="45709" marB="4570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804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1498</Words>
  <Application>Microsoft Office PowerPoint</Application>
  <PresentationFormat>Niestandardowy</PresentationFormat>
  <Paragraphs>283</Paragraphs>
  <Slides>24</Slides>
  <Notes>20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1_Motyw pakietu Office</vt:lpstr>
      <vt:lpstr>SPOTKANIE INFORMACYJNE: Regulamin naboru wniosków</vt:lpstr>
      <vt:lpstr>Slajd 2</vt:lpstr>
      <vt:lpstr>DOFINANSOWANIE PROJEKTÓW</vt:lpstr>
      <vt:lpstr>GŁÓWNY WSKAŹNIK PROJEKTU</vt:lpstr>
      <vt:lpstr>ETAPY OCENY WNIOSKOW O DOFINANSOWANIE</vt:lpstr>
      <vt:lpstr>BRAKI FORMALNE</vt:lpstr>
      <vt:lpstr>Slajd 7</vt:lpstr>
      <vt:lpstr>I ETAP OCENY</vt:lpstr>
      <vt:lpstr>I ETAP OCENY</vt:lpstr>
      <vt:lpstr>Slajd 10</vt:lpstr>
      <vt:lpstr>Slajd 11</vt:lpstr>
      <vt:lpstr>Slajd 12</vt:lpstr>
      <vt:lpstr>Slajd 13</vt:lpstr>
      <vt:lpstr>KRYTERIA STRATEGICZNE</vt:lpstr>
      <vt:lpstr>ZASADY REALIZACJI PROJEKTU – koszty pośrednie</vt:lpstr>
      <vt:lpstr>ZASADY REALIZACJI PROJEKTU – koszty pośrednie</vt:lpstr>
      <vt:lpstr>ZASADY REALIZACJI PROJEKTU – wkład własny</vt:lpstr>
      <vt:lpstr>ZASADY REALIZACJI PROJEKTU – cross-financing i środki trwałe</vt:lpstr>
      <vt:lpstr>ZŁOŻENIE WNIOSKU</vt:lpstr>
      <vt:lpstr>Informacja i promocja</vt:lpstr>
      <vt:lpstr>Obowiązki informacyjne</vt:lpstr>
      <vt:lpstr>Jak oznaczyć miejsce projektu?</vt:lpstr>
      <vt:lpstr>Dodatkowych informacji na temat Programu udzielają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INFORMACYJNE: Regulamin naboru wniosków</dc:title>
  <dc:creator>Krycki Wojciech</dc:creator>
  <cp:lastModifiedBy>daniel.sawicki</cp:lastModifiedBy>
  <cp:revision>106</cp:revision>
  <cp:lastPrinted>2016-02-19T12:52:32Z</cp:lastPrinted>
  <dcterms:created xsi:type="dcterms:W3CDTF">2016-02-18T09:57:15Z</dcterms:created>
  <dcterms:modified xsi:type="dcterms:W3CDTF">2016-03-24T09:11:53Z</dcterms:modified>
</cp:coreProperties>
</file>