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60" r:id="rId4"/>
    <p:sldId id="261" r:id="rId5"/>
    <p:sldId id="262" r:id="rId6"/>
    <p:sldId id="287" r:id="rId7"/>
    <p:sldId id="288" r:id="rId8"/>
    <p:sldId id="265" r:id="rId9"/>
    <p:sldId id="264" r:id="rId10"/>
    <p:sldId id="266" r:id="rId11"/>
    <p:sldId id="289" r:id="rId12"/>
    <p:sldId id="269" r:id="rId13"/>
    <p:sldId id="272" r:id="rId14"/>
    <p:sldId id="284" r:id="rId15"/>
    <p:sldId id="292" r:id="rId16"/>
    <p:sldId id="293" r:id="rId17"/>
    <p:sldId id="294" r:id="rId18"/>
    <p:sldId id="275" r:id="rId19"/>
    <p:sldId id="274" r:id="rId20"/>
    <p:sldId id="273" r:id="rId21"/>
    <p:sldId id="276" r:id="rId22"/>
    <p:sldId id="277" r:id="rId23"/>
    <p:sldId id="280" r:id="rId24"/>
    <p:sldId id="281" r:id="rId25"/>
    <p:sldId id="282" r:id="rId26"/>
    <p:sldId id="296" r:id="rId27"/>
    <p:sldId id="297" r:id="rId28"/>
    <p:sldId id="298" r:id="rId29"/>
    <p:sldId id="278" r:id="rId30"/>
    <p:sldId id="295" r:id="rId31"/>
    <p:sldId id="279" r:id="rId3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97" autoAdjust="0"/>
    <p:restoredTop sz="80544" autoAdjust="0"/>
  </p:normalViewPr>
  <p:slideViewPr>
    <p:cSldViewPr snapToGrid="0">
      <p:cViewPr varScale="1">
        <p:scale>
          <a:sx n="88" d="100"/>
          <a:sy n="88" d="100"/>
        </p:scale>
        <p:origin x="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95131-9ED5-481E-84E2-61778546DD84}" type="datetimeFigureOut">
              <a:rPr lang="pl-PL" smtClean="0"/>
              <a:t>2016-04-21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01A2A-0A85-43EB-B081-F5EF4BF353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9512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C6615-76B3-4FBE-8CE0-2951B2146F8B}" type="datetimeFigureOut">
              <a:rPr lang="pl-PL" smtClean="0"/>
              <a:t>2016-04-21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54E54-8C99-46D1-BB31-32960862E2B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7818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297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34D889-440F-4520-9890-8D02A84EB978}" type="slidenum">
              <a:rPr lang="pl-PL" altLang="pl-PL" smtClean="0">
                <a:latin typeface="Calibri" panose="020F0502020204030204" pitchFamily="34" charset="0"/>
              </a:rPr>
              <a:pPr/>
              <a:t>3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132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427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6780B7-2897-4E8F-AA5F-B52AB68B6220}" type="slidenum">
              <a:rPr lang="pl-PL" altLang="pl-PL" smtClean="0">
                <a:latin typeface="Calibri" panose="020F0502020204030204" pitchFamily="34" charset="0"/>
              </a:rPr>
              <a:pPr/>
              <a:t>12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385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222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171E48-9AA2-4639-A310-DF126822E129}" type="slidenum">
              <a:rPr lang="pl-PL" altLang="pl-PL" smtClean="0">
                <a:latin typeface="Calibri" panose="020F0502020204030204" pitchFamily="34" charset="0"/>
              </a:rPr>
              <a:pPr/>
              <a:t>13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150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14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0135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15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3855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16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325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17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7132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686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997B85-E00E-4EC0-8A0F-34407FBA0C63}" type="slidenum">
              <a:rPr lang="pl-PL" altLang="pl-PL" smtClean="0">
                <a:latin typeface="Calibri" panose="020F0502020204030204" pitchFamily="34" charset="0"/>
              </a:rPr>
              <a:pPr/>
              <a:t>18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7470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sz="1200" dirty="0" smtClean="0">
              <a:ea typeface="Mongolian Baiti" panose="03000500000000000000" pitchFamily="66" charset="0"/>
            </a:endParaRPr>
          </a:p>
        </p:txBody>
      </p:sp>
      <p:sp>
        <p:nvSpPr>
          <p:cNvPr id="6656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BFF34E-BC20-4ED7-AF2B-5B6A9322D2B6}" type="slidenum">
              <a:rPr lang="pl-PL" altLang="pl-PL" smtClean="0">
                <a:latin typeface="Calibri" panose="020F0502020204030204" pitchFamily="34" charset="0"/>
              </a:rPr>
              <a:pPr/>
              <a:t>19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576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4E82EE-0B92-4F2F-811F-68854C5B3282}" type="slidenum">
              <a:rPr lang="pl-PL" altLang="pl-PL" smtClean="0">
                <a:latin typeface="Calibri" panose="020F0502020204030204" pitchFamily="34" charset="0"/>
              </a:rPr>
              <a:pPr/>
              <a:t>20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8273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7066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7D3061-22AB-409B-BB5A-111B733BA8C8}" type="slidenum">
              <a:rPr lang="pl-PL" altLang="pl-PL" smtClean="0">
                <a:latin typeface="Calibri" panose="020F0502020204030204" pitchFamily="34" charset="0"/>
              </a:rPr>
              <a:pPr/>
              <a:t>21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935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3DE090-58F2-48D7-814C-CEA475F3CCB5}" type="slidenum">
              <a:rPr lang="pl-PL" altLang="pl-PL" smtClean="0">
                <a:latin typeface="Calibri" panose="020F0502020204030204" pitchFamily="34" charset="0"/>
              </a:rPr>
              <a:pPr/>
              <a:t>4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3758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727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C91D5B-43EB-4B5B-B32E-31C8C9240A8D}" type="slidenum">
              <a:rPr lang="pl-PL" altLang="pl-PL" smtClean="0">
                <a:latin typeface="Calibri" panose="020F0502020204030204" pitchFamily="34" charset="0"/>
              </a:rPr>
              <a:pPr/>
              <a:t>22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5452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54E54-8C99-46D1-BB31-32960862E2B8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70382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CE70F-95BC-4C01-B2F3-DFA6D0743E5E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98669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CE70F-95BC-4C01-B2F3-DFA6D0743E5E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942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3DE090-58F2-48D7-814C-CEA475F3CCB5}" type="slidenum">
              <a:rPr lang="pl-PL" altLang="pl-PL" smtClean="0">
                <a:latin typeface="Calibri" panose="020F0502020204030204" pitchFamily="34" charset="0"/>
              </a:rPr>
              <a:pPr/>
              <a:t>5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523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3DE090-58F2-48D7-814C-CEA475F3CCB5}" type="slidenum">
              <a:rPr lang="pl-PL" altLang="pl-PL" smtClean="0">
                <a:latin typeface="Calibri" panose="020F0502020204030204" pitchFamily="34" charset="0"/>
              </a:rPr>
              <a:pPr/>
              <a:t>6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489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378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68226C-56BC-4B5A-B6EF-FBE90E311B59}" type="slidenum">
              <a:rPr lang="pl-PL" altLang="pl-PL" smtClean="0">
                <a:latin typeface="Calibri" panose="020F0502020204030204" pitchFamily="34" charset="0"/>
              </a:rPr>
              <a:pPr/>
              <a:t>7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606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994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0A6BA3-B35D-47A4-828F-6AA38BA7EAA5}" type="slidenum">
              <a:rPr lang="pl-PL" altLang="pl-PL" smtClean="0">
                <a:latin typeface="Calibri" panose="020F0502020204030204" pitchFamily="34" charset="0"/>
              </a:rPr>
              <a:pPr/>
              <a:t>8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851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887EF-79D3-4384-A12E-1EC8208EF0DB}" type="slidenum">
              <a:rPr lang="pl-PL" altLang="pl-PL" smtClean="0">
                <a:latin typeface="Calibri" panose="020F0502020204030204" pitchFamily="34" charset="0"/>
              </a:rPr>
              <a:pPr/>
              <a:t>9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303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b="0" dirty="0" smtClean="0"/>
          </a:p>
        </p:txBody>
      </p:sp>
      <p:sp>
        <p:nvSpPr>
          <p:cNvPr id="4403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0946A9-3E7C-46B2-BFDD-49386392FDB0}" type="slidenum">
              <a:rPr lang="pl-PL" altLang="pl-PL" smtClean="0">
                <a:latin typeface="Calibri" panose="020F0502020204030204" pitchFamily="34" charset="0"/>
              </a:rPr>
              <a:pPr/>
              <a:t>10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655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b="0" dirty="0" smtClean="0"/>
          </a:p>
        </p:txBody>
      </p:sp>
      <p:sp>
        <p:nvSpPr>
          <p:cNvPr id="4403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0946A9-3E7C-46B2-BFDD-49386392FDB0}" type="slidenum">
              <a:rPr lang="pl-PL" altLang="pl-PL" smtClean="0">
                <a:latin typeface="Calibri" panose="020F0502020204030204" pitchFamily="34" charset="0"/>
              </a:rPr>
              <a:pPr/>
              <a:t>11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479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emf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 rot="10800000" flipH="1">
            <a:off x="7412038" y="5246688"/>
            <a:ext cx="509587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 rot="10800000" flipH="1">
            <a:off x="5478463" y="5546725"/>
            <a:ext cx="439737" cy="4381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 rot="10800000" flipH="1">
            <a:off x="6364288" y="4973638"/>
            <a:ext cx="539750" cy="5397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 rot="10800000" flipH="1">
            <a:off x="10969625" y="1836738"/>
            <a:ext cx="1222375" cy="121602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 rot="10800000" flipH="1">
            <a:off x="6505575" y="3937000"/>
            <a:ext cx="598488" cy="5984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rot="10800000" flipH="1">
            <a:off x="10899775" y="3719513"/>
            <a:ext cx="809625" cy="8159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 rot="10800000" flipH="1">
            <a:off x="9774238" y="3984625"/>
            <a:ext cx="952500" cy="9540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 userDrawn="1"/>
        </p:nvSpPr>
        <p:spPr bwMode="auto">
          <a:xfrm rot="10800000" flipH="1">
            <a:off x="5794375" y="4535488"/>
            <a:ext cx="249238" cy="254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 userDrawn="1"/>
        </p:nvSpPr>
        <p:spPr bwMode="auto">
          <a:xfrm rot="10800000" flipH="1">
            <a:off x="7418388" y="4262438"/>
            <a:ext cx="625475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 userDrawn="1"/>
        </p:nvSpPr>
        <p:spPr bwMode="auto">
          <a:xfrm rot="10800000" flipH="1">
            <a:off x="8464550" y="5243513"/>
            <a:ext cx="508000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 userDrawn="1"/>
        </p:nvSpPr>
        <p:spPr bwMode="auto">
          <a:xfrm rot="10800000" flipH="1">
            <a:off x="9880600" y="5322888"/>
            <a:ext cx="206375" cy="2063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 userDrawn="1"/>
        </p:nvSpPr>
        <p:spPr bwMode="auto">
          <a:xfrm rot="10800000" flipH="1">
            <a:off x="4525963" y="5018088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 rot="10800000" flipH="1">
            <a:off x="4697413" y="2746375"/>
            <a:ext cx="598487" cy="59848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 userDrawn="1"/>
        </p:nvSpPr>
        <p:spPr bwMode="auto">
          <a:xfrm rot="10800000" flipH="1">
            <a:off x="4640263" y="4737100"/>
            <a:ext cx="398462" cy="3984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1"/>
          <p:cNvSpPr>
            <a:spLocks noChangeArrowheads="1"/>
          </p:cNvSpPr>
          <p:nvPr userDrawn="1"/>
        </p:nvSpPr>
        <p:spPr bwMode="auto">
          <a:xfrm rot="10800000" flipH="1">
            <a:off x="5656263" y="1884363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 userDrawn="1"/>
        </p:nvSpPr>
        <p:spPr bwMode="auto">
          <a:xfrm rot="10800000" flipH="1">
            <a:off x="5295900" y="3343275"/>
            <a:ext cx="623888" cy="623888"/>
          </a:xfrm>
          <a:prstGeom prst="rect">
            <a:avLst/>
          </a:prstGeom>
          <a:solidFill>
            <a:schemeClr val="bg1">
              <a:alpha val="85881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 userDrawn="1"/>
        </p:nvSpPr>
        <p:spPr bwMode="auto">
          <a:xfrm rot="10800000" flipH="1">
            <a:off x="4727575" y="4249738"/>
            <a:ext cx="508000" cy="508000"/>
          </a:xfrm>
          <a:prstGeom prst="rect">
            <a:avLst/>
          </a:prstGeom>
          <a:solidFill>
            <a:schemeClr val="bg1">
              <a:alpha val="7607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14"/>
          <p:cNvSpPr>
            <a:spLocks noChangeArrowheads="1"/>
          </p:cNvSpPr>
          <p:nvPr userDrawn="1"/>
        </p:nvSpPr>
        <p:spPr bwMode="auto">
          <a:xfrm rot="10800000" flipH="1">
            <a:off x="8847138" y="4349750"/>
            <a:ext cx="508000" cy="508000"/>
          </a:xfrm>
          <a:prstGeom prst="rect">
            <a:avLst/>
          </a:prstGeom>
          <a:solidFill>
            <a:schemeClr val="bg1">
              <a:alpha val="14902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 userDrawn="1"/>
        </p:nvSpPr>
        <p:spPr bwMode="auto">
          <a:xfrm rot="10800000" flipH="1">
            <a:off x="6608763" y="1874838"/>
            <a:ext cx="571500" cy="571500"/>
          </a:xfrm>
          <a:prstGeom prst="rect">
            <a:avLst/>
          </a:prstGeom>
          <a:solidFill>
            <a:schemeClr val="bg1">
              <a:alpha val="8705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Rectangle 13"/>
          <p:cNvSpPr>
            <a:spLocks noChangeArrowheads="1"/>
          </p:cNvSpPr>
          <p:nvPr userDrawn="1"/>
        </p:nvSpPr>
        <p:spPr bwMode="auto">
          <a:xfrm rot="10800000" flipH="1">
            <a:off x="7335838" y="2446338"/>
            <a:ext cx="623887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Rectangle 11"/>
          <p:cNvSpPr>
            <a:spLocks noChangeArrowheads="1"/>
          </p:cNvSpPr>
          <p:nvPr userDrawn="1"/>
        </p:nvSpPr>
        <p:spPr bwMode="auto">
          <a:xfrm rot="10800000" flipH="1">
            <a:off x="8370888" y="2235200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Rectangle 10"/>
          <p:cNvSpPr>
            <a:spLocks noChangeArrowheads="1"/>
          </p:cNvSpPr>
          <p:nvPr userDrawn="1"/>
        </p:nvSpPr>
        <p:spPr bwMode="auto">
          <a:xfrm rot="10800000" flipH="1">
            <a:off x="10163175" y="1868488"/>
            <a:ext cx="809625" cy="814387"/>
          </a:xfrm>
          <a:prstGeom prst="rect">
            <a:avLst/>
          </a:prstGeom>
          <a:solidFill>
            <a:schemeClr val="bg1">
              <a:alpha val="89018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27" name="Picture 4" descr="http://www.sedu.fi/loader.aspx?id=904041d4-f705-4e0a-94f9-cb5d0ab9c096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7055671" y="2950552"/>
            <a:ext cx="4789893" cy="3084691"/>
          </a:xfrm>
          <a:prstGeom prst="rect">
            <a:avLst/>
          </a:prstGeom>
          <a:noFill/>
          <a:effectLst>
            <a:softEdge rad="0"/>
          </a:effectLst>
          <a:extLst/>
        </p:spPr>
      </p:pic>
      <p:cxnSp>
        <p:nvCxnSpPr>
          <p:cNvPr id="28" name="Łącznik prosty 27"/>
          <p:cNvCxnSpPr/>
          <p:nvPr userDrawn="1"/>
        </p:nvCxnSpPr>
        <p:spPr>
          <a:xfrm>
            <a:off x="6364288" y="6035675"/>
            <a:ext cx="5827712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ytuł 1"/>
          <p:cNvSpPr txBox="1">
            <a:spLocks/>
          </p:cNvSpPr>
          <p:nvPr userDrawn="1"/>
        </p:nvSpPr>
        <p:spPr>
          <a:xfrm>
            <a:off x="4386288" y="465081"/>
            <a:ext cx="5698615" cy="64360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000" b="1" kern="1400" dirty="0" smtClean="0">
                <a:ln w="3175" cap="flat" cmpd="sng">
                  <a:solidFill>
                    <a:schemeClr val="accent5">
                      <a:lumMod val="75000"/>
                    </a:schemeClr>
                  </a:solidFill>
                  <a:prstDash val="solid"/>
                  <a:round/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Wojewódzki Urząd Pracy w Szczecinie</a:t>
            </a: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/>
            </a:r>
            <a:b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</a:b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 </a:t>
            </a:r>
            <a:endParaRPr lang="pl-PL" sz="1000" b="1" kern="1400" dirty="0">
              <a:ln w="3175">
                <a:solidFill>
                  <a:schemeClr val="accent5">
                    <a:lumMod val="75000"/>
                  </a:schemeClr>
                </a:solidFill>
              </a:ln>
              <a:latin typeface="Book Antiqua" panose="02040602050305030304" pitchFamily="18" charset="0"/>
              <a:cs typeface="Mongolian Baiti" panose="03000500000000000000" pitchFamily="66" charset="0"/>
            </a:endParaRPr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838200" y="1898498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3252181"/>
            <a:ext cx="604439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30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82BBB91-BA9A-427B-B7FE-74D574763E74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31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675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751D634-0E3B-437D-91A7-B3AF3A06714E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C26D0FB-B0E0-4474-8642-2915873048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17236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B6EAF62-8A23-487E-AE34-720DF9C23DC3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A5D412B-105A-4F4F-927B-CAEFAF36B69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61463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2"/>
          <p:cNvSpPr/>
          <p:nvPr/>
        </p:nvSpPr>
        <p:spPr>
          <a:xfrm>
            <a:off x="10731500" y="6384925"/>
            <a:ext cx="1460500" cy="333375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 anchor="ctr">
            <a:spAutoFit/>
          </a:bodyPr>
          <a:lstStyle>
            <a:lvl1pPr algn="ctr">
              <a:defRPr b="1">
                <a:latin typeface="Tw Cen MT Condensed"/>
                <a:ea typeface="Tw Cen MT Condensed"/>
                <a:cs typeface="Tw Cen MT Condensed"/>
                <a:sym typeface="Tw Cen MT Condensed"/>
              </a:defRPr>
            </a:lvl1pPr>
          </a:lstStyle>
          <a:p>
            <a:pPr>
              <a:defRPr/>
            </a:pPr>
            <a:r>
              <a:t>www.wup.pl</a:t>
            </a:r>
          </a:p>
        </p:txBody>
      </p:sp>
      <p:grpSp>
        <p:nvGrpSpPr>
          <p:cNvPr id="3" name="Group 104"/>
          <p:cNvGrpSpPr>
            <a:grpSpLocks/>
          </p:cNvGrpSpPr>
          <p:nvPr/>
        </p:nvGrpSpPr>
        <p:grpSpPr bwMode="auto">
          <a:xfrm>
            <a:off x="139700" y="131763"/>
            <a:ext cx="4802188" cy="1025525"/>
            <a:chOff x="0" y="0"/>
            <a:chExt cx="4802187" cy="1025525"/>
          </a:xfrm>
        </p:grpSpPr>
        <p:sp>
          <p:nvSpPr>
            <p:cNvPr id="4" name="Shape 93"/>
            <p:cNvSpPr>
              <a:spLocks noChangeArrowheads="1"/>
            </p:cNvSpPr>
            <p:nvPr/>
          </p:nvSpPr>
          <p:spPr bwMode="auto">
            <a:xfrm flipH="1">
              <a:off x="3419474" y="260350"/>
              <a:ext cx="363538" cy="361950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5" name="Shape 94"/>
            <p:cNvSpPr>
              <a:spLocks noChangeArrowheads="1"/>
            </p:cNvSpPr>
            <p:nvPr/>
          </p:nvSpPr>
          <p:spPr bwMode="auto">
            <a:xfrm flipH="1">
              <a:off x="3787774" y="479425"/>
              <a:ext cx="314325" cy="312737"/>
            </a:xfrm>
            <a:prstGeom prst="rect">
              <a:avLst/>
            </a:prstGeom>
            <a:solidFill>
              <a:srgbClr val="2F5597">
                <a:alpha val="7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6" name="Shape 95"/>
            <p:cNvSpPr>
              <a:spLocks noChangeArrowheads="1"/>
            </p:cNvSpPr>
            <p:nvPr/>
          </p:nvSpPr>
          <p:spPr bwMode="auto">
            <a:xfrm flipH="1">
              <a:off x="2963862" y="361950"/>
              <a:ext cx="387350" cy="385762"/>
            </a:xfrm>
            <a:prstGeom prst="rect">
              <a:avLst/>
            </a:prstGeom>
            <a:solidFill>
              <a:srgbClr val="2F5597">
                <a:alpha val="7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7" name="Shape 96"/>
            <p:cNvSpPr>
              <a:spLocks noChangeArrowheads="1"/>
            </p:cNvSpPr>
            <p:nvPr/>
          </p:nvSpPr>
          <p:spPr bwMode="auto">
            <a:xfrm flipH="1">
              <a:off x="0" y="85725"/>
              <a:ext cx="874713" cy="869950"/>
            </a:xfrm>
            <a:prstGeom prst="rect">
              <a:avLst/>
            </a:prstGeom>
            <a:solidFill>
              <a:srgbClr val="2F5597">
                <a:alpha val="5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8" name="Shape 97"/>
            <p:cNvSpPr>
              <a:spLocks noChangeArrowheads="1"/>
            </p:cNvSpPr>
            <p:nvPr/>
          </p:nvSpPr>
          <p:spPr bwMode="auto">
            <a:xfrm flipH="1">
              <a:off x="2373313" y="461962"/>
              <a:ext cx="427037" cy="427038"/>
            </a:xfrm>
            <a:prstGeom prst="rect">
              <a:avLst/>
            </a:prstGeom>
            <a:solidFill>
              <a:srgbClr val="2F5597">
                <a:alpha val="5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9" name="Shape 98"/>
            <p:cNvSpPr>
              <a:spLocks noChangeArrowheads="1"/>
            </p:cNvSpPr>
            <p:nvPr/>
          </p:nvSpPr>
          <p:spPr bwMode="auto">
            <a:xfrm flipH="1">
              <a:off x="1276350" y="442912"/>
              <a:ext cx="579438" cy="582613"/>
            </a:xfrm>
            <a:prstGeom prst="rect">
              <a:avLst/>
            </a:prstGeom>
            <a:solidFill>
              <a:srgbClr val="2F5597">
                <a:alpha val="5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0" name="Shape 99"/>
            <p:cNvSpPr>
              <a:spLocks noChangeArrowheads="1"/>
            </p:cNvSpPr>
            <p:nvPr/>
          </p:nvSpPr>
          <p:spPr bwMode="auto">
            <a:xfrm flipH="1">
              <a:off x="679450" y="0"/>
              <a:ext cx="681038" cy="681037"/>
            </a:xfrm>
            <a:prstGeom prst="rect">
              <a:avLst/>
            </a:prstGeom>
            <a:solidFill>
              <a:srgbClr val="2F5597">
                <a:alpha val="3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Shape 100"/>
            <p:cNvSpPr>
              <a:spLocks noChangeArrowheads="1"/>
            </p:cNvSpPr>
            <p:nvPr/>
          </p:nvSpPr>
          <p:spPr bwMode="auto">
            <a:xfrm flipH="1">
              <a:off x="4246562" y="406400"/>
              <a:ext cx="177800" cy="180975"/>
            </a:xfrm>
            <a:prstGeom prst="rect">
              <a:avLst/>
            </a:prstGeom>
            <a:solidFill>
              <a:srgbClr val="2F5597">
                <a:alpha val="7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2" name="Shape 101"/>
            <p:cNvSpPr>
              <a:spLocks noChangeArrowheads="1"/>
            </p:cNvSpPr>
            <p:nvPr/>
          </p:nvSpPr>
          <p:spPr bwMode="auto">
            <a:xfrm flipH="1">
              <a:off x="1930400" y="85725"/>
              <a:ext cx="447675" cy="446087"/>
            </a:xfrm>
            <a:prstGeom prst="rect">
              <a:avLst/>
            </a:prstGeom>
            <a:solidFill>
              <a:srgbClr val="2F5597">
                <a:alpha val="7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3" name="Shape 102"/>
            <p:cNvSpPr>
              <a:spLocks noChangeArrowheads="1"/>
            </p:cNvSpPr>
            <p:nvPr/>
          </p:nvSpPr>
          <p:spPr bwMode="auto">
            <a:xfrm flipH="1">
              <a:off x="2697162" y="179387"/>
              <a:ext cx="363537" cy="363538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4" name="Shape 103"/>
            <p:cNvSpPr>
              <a:spLocks noChangeArrowheads="1"/>
            </p:cNvSpPr>
            <p:nvPr/>
          </p:nvSpPr>
          <p:spPr bwMode="auto">
            <a:xfrm flipH="1">
              <a:off x="4654549" y="508000"/>
              <a:ext cx="147638" cy="147637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15" name="Shape 105"/>
          <p:cNvSpPr>
            <a:spLocks noChangeArrowheads="1"/>
          </p:cNvSpPr>
          <p:nvPr/>
        </p:nvSpPr>
        <p:spPr bwMode="auto">
          <a:xfrm flipH="1">
            <a:off x="10731500" y="6416675"/>
            <a:ext cx="1460500" cy="304800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xtLst/>
        </p:spPr>
        <p:txBody>
          <a:bodyPr lIns="45719" rIns="4571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smtClean="0">
              <a:latin typeface="Calibri Light" panose="020F0302020204030204" pitchFamily="34" charset="0"/>
              <a:sym typeface="Calibri" panose="020F0502020204030204" pitchFamily="34" charset="0"/>
            </a:endParaRPr>
          </a:p>
        </p:txBody>
      </p:sp>
      <p:grpSp>
        <p:nvGrpSpPr>
          <p:cNvPr id="16" name="Group 111"/>
          <p:cNvGrpSpPr>
            <a:grpSpLocks/>
          </p:cNvGrpSpPr>
          <p:nvPr/>
        </p:nvGrpSpPr>
        <p:grpSpPr bwMode="auto">
          <a:xfrm>
            <a:off x="847725" y="6210300"/>
            <a:ext cx="7697788" cy="628650"/>
            <a:chOff x="0" y="10"/>
            <a:chExt cx="7697787" cy="628639"/>
          </a:xfrm>
        </p:grpSpPr>
        <p:pic>
          <p:nvPicPr>
            <p:cNvPr id="17" name="02_Logo_wersja_pozioma(CMYK).png" descr="\\wup.local\wymiana\Użytkownicy\wojciech.krycki\LOGOSY\02_Logo_wersja_pozioma(CMYK).t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6155" y="94662"/>
              <a:ext cx="934828" cy="496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grpSp>
          <p:nvGrpSpPr>
            <p:cNvPr id="18" name="Group 110"/>
            <p:cNvGrpSpPr>
              <a:grpSpLocks/>
            </p:cNvGrpSpPr>
            <p:nvPr/>
          </p:nvGrpSpPr>
          <p:grpSpPr bwMode="auto">
            <a:xfrm>
              <a:off x="-2" y="10"/>
              <a:ext cx="7697789" cy="628641"/>
              <a:chOff x="-1" y="10"/>
              <a:chExt cx="7697789" cy="628640"/>
            </a:xfrm>
          </p:grpSpPr>
          <p:pic>
            <p:nvPicPr>
              <p:cNvPr id="19" name="Logo WUP w układzie poziomym.jpg" descr="\\wup.local\wymiana\Użytkownicy\wojciech.krycki\Logosy\Logo WUP w układzie poziomym.jp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6527" y="112153"/>
                <a:ext cx="1883201" cy="4600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  <p:pic>
            <p:nvPicPr>
              <p:cNvPr id="20" name="FE_PR_POZIOM-Kolor-01.jpg" descr="\\wup.local\wymiana\Użytkownicy\wojciech.krycki\Logotypy\FE_PR_POZIOM-Kolor-01.jp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05" b="4216"/>
              <a:stretch>
                <a:fillRect/>
              </a:stretch>
            </p:blipFill>
            <p:spPr bwMode="auto">
              <a:xfrm>
                <a:off x="-1" y="10"/>
                <a:ext cx="1160612" cy="628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UE_EFS_POZIOM-Kolor.jpg" descr="\\wup.local\wymiana\Użytkownicy\wojciech.krycki\Logosy\Logotypy nowe\Logo UE-Europejski Fundusz Społeczny\Poziom\UE_EFS_POZIOM-Kolor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183"/>
              <a:stretch>
                <a:fillRect/>
              </a:stretch>
            </p:blipFill>
            <p:spPr bwMode="auto">
              <a:xfrm>
                <a:off x="5915271" y="60100"/>
                <a:ext cx="1782517" cy="562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2" name="Obraz 55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6075" y="263525"/>
            <a:ext cx="103505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Shape 112"/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344488" cy="358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 Light" panose="020F03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E84F4003-9041-4EBB-9B72-35ADE009256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657022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1247916"/>
            <a:ext cx="11348581" cy="50071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  <a:latin typeface="+mn-lt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11348581" cy="435133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n-lt"/>
                <a:cs typeface="Mongolian Baiti" panose="03000500000000000000" pitchFamily="66" charset="0"/>
              </a:defRPr>
            </a:lvl1pPr>
            <a:lvl2pPr marL="457200" indent="0">
              <a:buNone/>
              <a:defRPr sz="1600">
                <a:latin typeface="+mn-lt"/>
                <a:cs typeface="Mongolian Baiti" panose="03000500000000000000" pitchFamily="66" charset="0"/>
              </a:defRPr>
            </a:lvl2pPr>
            <a:lvl3pPr marL="914400" indent="0">
              <a:buNone/>
              <a:defRPr sz="1400">
                <a:latin typeface="+mn-lt"/>
                <a:cs typeface="Mongolian Baiti" panose="03000500000000000000" pitchFamily="66" charset="0"/>
              </a:defRPr>
            </a:lvl3pPr>
            <a:lvl4pPr marL="1371600" indent="0">
              <a:buNone/>
              <a:defRPr sz="1200">
                <a:latin typeface="+mn-lt"/>
                <a:cs typeface="Mongolian Baiti" panose="03000500000000000000" pitchFamily="66" charset="0"/>
              </a:defRPr>
            </a:lvl4pPr>
            <a:lvl5pPr marL="1828800" indent="0">
              <a:buNone/>
              <a:defRPr sz="1200">
                <a:latin typeface="+mn-lt"/>
                <a:cs typeface="Mongolian Baiti" panose="03000500000000000000" pitchFamily="66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570720E-A656-4609-BF18-01411491C404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3E58CE3-3422-446A-B6EF-67E7F238E57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7893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+mn-lt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F423361-A809-43D8-9DBA-E0ADC52A6E25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049E0BD-E0F2-4AE8-9B62-38282951928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2800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345A192-0D9D-4C7A-A2D7-43942A1888C1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79B6771-9185-4DCD-B8EA-636B4E07959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5002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F0D917F-E0AD-41A3-A8BE-E7A8CE3BFFC8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9BAAA21-18FD-45D1-901E-478D4AF8B1A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6636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5185D80-DFAA-4D7B-9875-4770B840FDD5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D32EC7F-936D-4970-B0F2-3FC0882D5ED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88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6FF0EFF-575A-4AAB-BF84-4B088F5E4D26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BEDDD51-5B1C-42D3-8A34-4BAC6CF71C0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6043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B0A9B50-C360-4CF8-968B-97AD57A776DD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9D7DBD9-0107-47E4-A404-8CED0D0D854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253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4DE33A38-BC14-4EC0-8A67-27E0E6438DE0}" type="datetimeFigureOut">
              <a:rPr lang="pl-PL"/>
              <a:pPr>
                <a:defRPr/>
              </a:pPr>
              <a:t>2016-04-21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9C606EC-5B17-4C96-AEB0-3518E85E5D9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4304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34" name="Symbol zastępczy numeru slajdu 5"/>
          <p:cNvSpPr txBox="1">
            <a:spLocks/>
          </p:cNvSpPr>
          <p:nvPr userDrawn="1"/>
        </p:nvSpPr>
        <p:spPr>
          <a:xfrm>
            <a:off x="10731500" y="6369050"/>
            <a:ext cx="1460500" cy="365125"/>
          </a:xfrm>
          <a:prstGeom prst="rect">
            <a:avLst/>
          </a:prstGeom>
        </p:spPr>
        <p:txBody>
          <a:bodyPr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altLang="pl-PL" b="1" dirty="0" smtClean="0">
                <a:solidFill>
                  <a:srgbClr val="000000"/>
                </a:solidFill>
                <a:latin typeface="Tw Cen MT Condensed" panose="020B0606020104020203" pitchFamily="34" charset="-18"/>
              </a:rPr>
              <a:t>www.wup.pl</a:t>
            </a:r>
            <a:endParaRPr lang="pl-PL" dirty="0">
              <a:solidFill>
                <a:prstClr val="black"/>
              </a:solidFill>
            </a:endParaRPr>
          </a:p>
        </p:txBody>
      </p:sp>
      <p:grpSp>
        <p:nvGrpSpPr>
          <p:cNvPr id="1028" name="Grupa 38"/>
          <p:cNvGrpSpPr>
            <a:grpSpLocks/>
          </p:cNvGrpSpPr>
          <p:nvPr userDrawn="1"/>
        </p:nvGrpSpPr>
        <p:grpSpPr bwMode="auto">
          <a:xfrm>
            <a:off x="139700" y="131763"/>
            <a:ext cx="4802188" cy="1025525"/>
            <a:chOff x="120475" y="139895"/>
            <a:chExt cx="4802254" cy="1026244"/>
          </a:xfrm>
        </p:grpSpPr>
        <p:sp>
          <p:nvSpPr>
            <p:cNvPr id="1038" name="Rectangle 5"/>
            <p:cNvSpPr>
              <a:spLocks noChangeArrowheads="1"/>
            </p:cNvSpPr>
            <p:nvPr userDrawn="1"/>
          </p:nvSpPr>
          <p:spPr bwMode="auto">
            <a:xfrm flipH="1">
              <a:off x="3539997" y="400428"/>
              <a:ext cx="363543" cy="362204"/>
            </a:xfrm>
            <a:prstGeom prst="rect">
              <a:avLst/>
            </a:prstGeom>
            <a:solidFill>
              <a:srgbClr val="006138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39" name="Rectangle 6"/>
            <p:cNvSpPr>
              <a:spLocks noChangeArrowheads="1"/>
            </p:cNvSpPr>
            <p:nvPr userDrawn="1"/>
          </p:nvSpPr>
          <p:spPr bwMode="auto">
            <a:xfrm flipH="1">
              <a:off x="3908302" y="619656"/>
              <a:ext cx="314329" cy="312956"/>
            </a:xfrm>
            <a:prstGeom prst="rect">
              <a:avLst/>
            </a:prstGeom>
            <a:solidFill>
              <a:srgbClr val="006EB9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0" name="Rectangle 7"/>
            <p:cNvSpPr>
              <a:spLocks noChangeArrowheads="1"/>
            </p:cNvSpPr>
            <p:nvPr userDrawn="1"/>
          </p:nvSpPr>
          <p:spPr bwMode="auto">
            <a:xfrm flipH="1">
              <a:off x="3084379" y="502099"/>
              <a:ext cx="387355" cy="386032"/>
            </a:xfrm>
            <a:prstGeom prst="rect">
              <a:avLst/>
            </a:prstGeom>
            <a:solidFill>
              <a:srgbClr val="009A3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1" name="Rectangle 8"/>
            <p:cNvSpPr>
              <a:spLocks noChangeArrowheads="1"/>
            </p:cNvSpPr>
            <p:nvPr userDrawn="1"/>
          </p:nvSpPr>
          <p:spPr bwMode="auto">
            <a:xfrm flipH="1">
              <a:off x="120475" y="225680"/>
              <a:ext cx="874725" cy="870560"/>
            </a:xfrm>
            <a:prstGeom prst="rect">
              <a:avLst/>
            </a:prstGeom>
            <a:solidFill>
              <a:srgbClr val="028BD3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A9D18E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2" name="Rectangle 9"/>
            <p:cNvSpPr>
              <a:spLocks noChangeArrowheads="1"/>
            </p:cNvSpPr>
            <p:nvPr userDrawn="1"/>
          </p:nvSpPr>
          <p:spPr bwMode="auto">
            <a:xfrm flipH="1">
              <a:off x="2493821" y="602181"/>
              <a:ext cx="427043" cy="427337"/>
            </a:xfrm>
            <a:prstGeom prst="rect">
              <a:avLst/>
            </a:prstGeom>
            <a:solidFill>
              <a:srgbClr val="75B82A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3" name="Rectangle 10"/>
            <p:cNvSpPr>
              <a:spLocks noChangeArrowheads="1"/>
            </p:cNvSpPr>
            <p:nvPr userDrawn="1"/>
          </p:nvSpPr>
          <p:spPr bwMode="auto">
            <a:xfrm flipH="1">
              <a:off x="1396843" y="583118"/>
              <a:ext cx="579446" cy="583021"/>
            </a:xfrm>
            <a:prstGeom prst="rect">
              <a:avLst/>
            </a:prstGeom>
            <a:solidFill>
              <a:srgbClr val="575757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4" name="Rectangle 11"/>
            <p:cNvSpPr>
              <a:spLocks noChangeArrowheads="1"/>
            </p:cNvSpPr>
            <p:nvPr userDrawn="1"/>
          </p:nvSpPr>
          <p:spPr bwMode="auto">
            <a:xfrm flipH="1">
              <a:off x="799934" y="139895"/>
              <a:ext cx="681047" cy="681514"/>
            </a:xfrm>
            <a:prstGeom prst="rect">
              <a:avLst/>
            </a:prstGeom>
            <a:solidFill>
              <a:srgbClr val="003D7C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5" name="Rectangle 12"/>
            <p:cNvSpPr>
              <a:spLocks noChangeArrowheads="1"/>
            </p:cNvSpPr>
            <p:nvPr userDrawn="1"/>
          </p:nvSpPr>
          <p:spPr bwMode="auto">
            <a:xfrm flipH="1">
              <a:off x="4367096" y="546580"/>
              <a:ext cx="177802" cy="181102"/>
            </a:xfrm>
            <a:prstGeom prst="rect">
              <a:avLst/>
            </a:prstGeom>
            <a:solidFill>
              <a:srgbClr val="40C0F1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6" name="Rectangle 13"/>
            <p:cNvSpPr>
              <a:spLocks noChangeArrowheads="1"/>
            </p:cNvSpPr>
            <p:nvPr userDrawn="1"/>
          </p:nvSpPr>
          <p:spPr bwMode="auto">
            <a:xfrm flipH="1">
              <a:off x="2050902" y="225680"/>
              <a:ext cx="447681" cy="446400"/>
            </a:xfrm>
            <a:prstGeom prst="rect">
              <a:avLst/>
            </a:prstGeom>
            <a:solidFill>
              <a:srgbClr val="AFCA0B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7" name="Rectangle 14"/>
            <p:cNvSpPr>
              <a:spLocks noChangeArrowheads="1"/>
            </p:cNvSpPr>
            <p:nvPr userDrawn="1"/>
          </p:nvSpPr>
          <p:spPr bwMode="auto">
            <a:xfrm flipH="1">
              <a:off x="2817675" y="319408"/>
              <a:ext cx="363542" cy="363793"/>
            </a:xfrm>
            <a:prstGeom prst="rect">
              <a:avLst/>
            </a:prstGeom>
            <a:solidFill>
              <a:srgbClr val="FED000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8" name="Rectangle 15"/>
            <p:cNvSpPr>
              <a:spLocks noChangeArrowheads="1"/>
            </p:cNvSpPr>
            <p:nvPr userDrawn="1"/>
          </p:nvSpPr>
          <p:spPr bwMode="auto">
            <a:xfrm flipH="1">
              <a:off x="4775089" y="648251"/>
              <a:ext cx="147640" cy="147741"/>
            </a:xfrm>
            <a:prstGeom prst="rect">
              <a:avLst/>
            </a:prstGeom>
            <a:solidFill>
              <a:srgbClr val="40C0F1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029" name="Rectangle 8"/>
          <p:cNvSpPr>
            <a:spLocks noChangeArrowheads="1"/>
          </p:cNvSpPr>
          <p:nvPr userDrawn="1"/>
        </p:nvSpPr>
        <p:spPr bwMode="auto">
          <a:xfrm flipH="1">
            <a:off x="10731500" y="6416675"/>
            <a:ext cx="1460500" cy="304800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030" name="Grupa 22"/>
          <p:cNvGrpSpPr>
            <a:grpSpLocks/>
          </p:cNvGrpSpPr>
          <p:nvPr userDrawn="1"/>
        </p:nvGrpSpPr>
        <p:grpSpPr bwMode="auto">
          <a:xfrm>
            <a:off x="847725" y="6210300"/>
            <a:ext cx="7697788" cy="628650"/>
            <a:chOff x="0" y="0"/>
            <a:chExt cx="6964858" cy="569302"/>
          </a:xfrm>
        </p:grpSpPr>
        <p:pic>
          <p:nvPicPr>
            <p:cNvPr id="1033" name="Obraz 23" descr="\\wup.local\wymiana\Użytkownicy\wojciech.krycki\LOGOSY\02_Logo_wersja_pozioma(CMYK).tif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4186" y="85726"/>
              <a:ext cx="845819" cy="449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4" name="Grupa 25"/>
            <p:cNvGrpSpPr>
              <a:grpSpLocks/>
            </p:cNvGrpSpPr>
            <p:nvPr userDrawn="1"/>
          </p:nvGrpSpPr>
          <p:grpSpPr bwMode="auto">
            <a:xfrm>
              <a:off x="0" y="0"/>
              <a:ext cx="6964858" cy="569302"/>
              <a:chOff x="0" y="0"/>
              <a:chExt cx="6966195" cy="569607"/>
            </a:xfrm>
          </p:grpSpPr>
          <p:pic>
            <p:nvPicPr>
              <p:cNvPr id="1035" name="Obraz 27" descr="\\wup.local\wymiana\Użytkownicy\wojciech.krycki\Logosy\Logo WUP w układzie poziomym.jpg"/>
              <p:cNvPicPr>
                <a:picLocks noChangeAspect="1"/>
              </p:cNvPicPr>
              <p:nvPr userDrawn="1"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64674" y="101620"/>
                <a:ext cx="1704222" cy="4168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6" name="Obraz 34" descr="\\wup.local\wymiana\Użytkownicy\wojciech.krycki\Logotypy\FE_PR_POZIOM-Kolor-01.jpg"/>
              <p:cNvPicPr>
                <a:picLocks noChangeAspect="1"/>
              </p:cNvPicPr>
              <p:nvPr userDrawn="1"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05" t="-2" b="4216"/>
              <a:stretch>
                <a:fillRect/>
              </a:stretch>
            </p:blipFill>
            <p:spPr bwMode="auto">
              <a:xfrm>
                <a:off x="0" y="0"/>
                <a:ext cx="1050307" cy="5696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Obraz 35" descr="\\wup.local\wymiana\Użytkownicy\wojciech.krycki\Logosy\Logotypy nowe\Logo UE-Europejski Fundusz Społeczny\Poziom\UE_EFS_POZIOM-Kolor.jpg"/>
              <p:cNvPicPr>
                <a:picLocks noChangeAspect="1"/>
              </p:cNvPicPr>
              <p:nvPr userDrawn="1"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183"/>
              <a:stretch>
                <a:fillRect/>
              </a:stretch>
            </p:blipFill>
            <p:spPr bwMode="auto">
              <a:xfrm>
                <a:off x="5353088" y="54456"/>
                <a:ext cx="1613107" cy="50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032" name="Obraz 24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9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Obraz 22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846" y="131763"/>
            <a:ext cx="103505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083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up.pl/" TargetMode="External"/><Relationship Id="rId2" Type="http://schemas.openxmlformats.org/officeDocument/2006/relationships/hyperlink" Target="mailto:efs@wup.p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acebook.com/wupszczecin" TargetMode="External"/><Relationship Id="rId4" Type="http://schemas.openxmlformats.org/officeDocument/2006/relationships/hyperlink" Target="mailto:efskoszalin@wup.p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it-som.szczecin.pl/" TargetMode="External"/><Relationship Id="rId2" Type="http://schemas.openxmlformats.org/officeDocument/2006/relationships/hyperlink" Target="mailto:zit@som.szczecin.p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>
                <a:ea typeface="Mongolian Baiti" panose="03000500000000000000" pitchFamily="66" charset="0"/>
              </a:rPr>
              <a:t>SPOTKANIE INFORMACYJNE:</a:t>
            </a:r>
            <a:br>
              <a:rPr lang="pl-PL" altLang="pl-PL" dirty="0">
                <a:ea typeface="Mongolian Baiti" panose="03000500000000000000" pitchFamily="66" charset="0"/>
              </a:rPr>
            </a:br>
            <a:r>
              <a:rPr lang="pl-PL" altLang="pl-PL" dirty="0">
                <a:ea typeface="Mongolian Baiti" panose="03000500000000000000" pitchFamily="66" charset="0"/>
              </a:rPr>
              <a:t>Regulamin naboru </a:t>
            </a:r>
            <a:r>
              <a:rPr lang="pl-PL" altLang="pl-PL" dirty="0" smtClean="0">
                <a:ea typeface="Mongolian Baiti" panose="03000500000000000000" pitchFamily="66" charset="0"/>
              </a:rPr>
              <a:t>wniosków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w </a:t>
            </a:r>
            <a:r>
              <a:rPr lang="pl-PL" altLang="pl-PL" dirty="0">
                <a:ea typeface="Mongolian Baiti" panose="03000500000000000000" pitchFamily="66" charset="0"/>
              </a:rPr>
              <a:t>ramach Działania </a:t>
            </a:r>
            <a:r>
              <a:rPr lang="pl-PL" altLang="pl-PL" dirty="0" smtClean="0">
                <a:ea typeface="Mongolian Baiti" panose="03000500000000000000" pitchFamily="66" charset="0"/>
              </a:rPr>
              <a:t>8.7 </a:t>
            </a:r>
            <a:endParaRPr lang="pl-PL" altLang="pl-PL" dirty="0">
              <a:ea typeface="Mongolian Baiti" panose="03000500000000000000" pitchFamily="66" charset="0"/>
            </a:endParaRPr>
          </a:p>
          <a:p>
            <a:r>
              <a:rPr lang="pl-PL" altLang="pl-PL" dirty="0">
                <a:ea typeface="Mongolian Baiti" panose="03000500000000000000" pitchFamily="66" charset="0"/>
              </a:rPr>
              <a:t>Regionalnego Programu Operacyjnego Województwa Zachodniopomorskiego 2014-2020</a:t>
            </a:r>
          </a:p>
        </p:txBody>
      </p:sp>
      <p:sp>
        <p:nvSpPr>
          <p:cNvPr id="4" name="Podtytuł 1"/>
          <p:cNvSpPr txBox="1">
            <a:spLocks/>
          </p:cNvSpPr>
          <p:nvPr/>
        </p:nvSpPr>
        <p:spPr bwMode="auto">
          <a:xfrm>
            <a:off x="2478088" y="5830888"/>
            <a:ext cx="3836987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pl-PL" altLang="pl-PL" sz="1800" dirty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Szczecin, dnia </a:t>
            </a:r>
            <a:r>
              <a:rPr lang="pl-PL" altLang="pl-PL" sz="1800" dirty="0" smtClean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22 kwietnia </a:t>
            </a:r>
            <a:r>
              <a:rPr lang="pl-PL" altLang="pl-PL" sz="1800" dirty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2016 r.</a:t>
            </a:r>
          </a:p>
        </p:txBody>
      </p:sp>
    </p:spTree>
    <p:extLst>
      <p:ext uri="{BB962C8B-B14F-4D97-AF65-F5344CB8AC3E}">
        <p14:creationId xmlns:p14="http://schemas.microsoft.com/office/powerpoint/2010/main" val="3155760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880641"/>
              </p:ext>
            </p:extLst>
          </p:nvPr>
        </p:nvGraphicFramePr>
        <p:xfrm>
          <a:off x="269875" y="1379539"/>
          <a:ext cx="11652250" cy="487461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8009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12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443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DOPUSZCZALNOŚCI</a:t>
                      </a:r>
                      <a:endParaRPr lang="pl-PL" sz="1800" dirty="0"/>
                    </a:p>
                  </a:txBody>
                  <a:tcPr marT="45713" marB="45713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120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Zgodność z celem szczegółowym i rezultatami Działania</a:t>
                      </a: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l-PL" sz="1600" baseline="0" dirty="0" smtClean="0"/>
                        <a:t>Odzwierciedlenie celu szczegółowego, tj. wzrostu efektywności kształcenia zawodowego i jego dostosowanie do wymogów regionalnego rynku pracy zwiększające szanse zatrudnienia.</a:t>
                      </a:r>
                      <a:endParaRPr lang="pl-PL" sz="1600" dirty="0"/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1607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Zgodność z typem projektu</a:t>
                      </a: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typ</a:t>
                      </a:r>
                      <a:r>
                        <a:rPr lang="pl-PL" sz="1600" baseline="0" dirty="0" smtClean="0"/>
                        <a:t> projektu  oraz grupa docelowa</a:t>
                      </a: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064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3. Zgodność z wymogami pomocy publicznej</a:t>
                      </a:r>
                    </a:p>
                    <a:p>
                      <a:pPr algn="ctr"/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Projekt jest zgodny z regułami pomocy publicznej i/lub pomocy de minimis. </a:t>
                      </a:r>
                      <a:br>
                        <a:rPr lang="pl-PL" sz="1600" dirty="0" smtClean="0"/>
                      </a:b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projektach współfinansowanych ze środków Europejskiego Funduszu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Społecznego w ramach RPO WZ 2014 – 2020 pomoc publiczna może wystąpić </a:t>
                      </a:r>
                      <a:b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dwóch poziomach tj.: 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poziom tj. beneficjent wsparcia jest jednocześnie beneficjentem pomocy; 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II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poziom tj. beneficjent wsparcia nie jest jednocześnie beneficjentem pomocy. </a:t>
                      </a: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33804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4. Zgodność z zasadami horyzontalnymi</a:t>
                      </a: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zasada równości szans kobiet i mężczyzn (standard minimum)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zasada równości szans i niedyskryminacji,</a:t>
                      </a:r>
                      <a:r>
                        <a:rPr lang="pl-PL" sz="1600" baseline="0" dirty="0" smtClean="0"/>
                        <a:t> w tym dostępności dla osób z niepełnosprawnościami (zasada racjonalnych usprawnień)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koncepcja zrównoważonego rozwoju</a:t>
                      </a:r>
                      <a:endParaRPr lang="pl-PL" sz="1600" dirty="0"/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3061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5. Wymogi organizacyjne</a:t>
                      </a:r>
                      <a:endParaRPr lang="pl-PL" sz="1600" b="1" dirty="0"/>
                    </a:p>
                  </a:txBody>
                  <a:tcPr marT="45709" marB="45709" anchor="ctr"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/>
                        <a:t>Biuro/ siedziba na terenie woj. zachodniopomorskiego;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/>
                        <a:t>Beneficjent składa nie więcej niż 1 wniosek .</a:t>
                      </a:r>
                    </a:p>
                  </a:txBody>
                  <a:tcPr marT="45709" marB="45709" anchor="ctr"/>
                </a:tc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67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372534"/>
              </p:ext>
            </p:extLst>
          </p:nvPr>
        </p:nvGraphicFramePr>
        <p:xfrm>
          <a:off x="278947" y="1325110"/>
          <a:ext cx="11815082" cy="475899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186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9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0957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DOPUSZCZALNOŚCI cd.</a:t>
                      </a:r>
                      <a:endParaRPr lang="pl-PL" sz="1800" dirty="0"/>
                    </a:p>
                  </a:txBody>
                  <a:tcPr marT="45713" marB="45713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9023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6. Kwalifikowalność Beneficjenta/ Partnera</a:t>
                      </a:r>
                      <a:endParaRPr lang="pl-PL" sz="1600" b="1" dirty="0"/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Beneficjent nie</a:t>
                      </a:r>
                      <a:r>
                        <a:rPr lang="pl-PL" sz="1600" baseline="0" dirty="0" smtClean="0"/>
                        <a:t> jest podmiotem uprawionym do ubiegania się o dofinansowanie </a:t>
                      </a:r>
                      <a:br>
                        <a:rPr lang="pl-PL" sz="1600" baseline="0" dirty="0" smtClean="0"/>
                      </a:br>
                      <a:r>
                        <a:rPr lang="pl-PL" sz="1600" baseline="0" dirty="0" smtClean="0"/>
                        <a:t>w ramach Działania/typów projektów  zgodnie z SOOP RPO WZ 2014-2020.</a:t>
                      </a:r>
                      <a:endParaRPr lang="pl-PL" sz="1600" dirty="0"/>
                    </a:p>
                  </a:txBody>
                  <a:tcPr marT="45707" marB="4570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9023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7. Zgodność wsparcia</a:t>
                      </a:r>
                      <a:endParaRPr lang="pl-PL" sz="1600" b="1" dirty="0"/>
                    </a:p>
                  </a:txBody>
                  <a:tcPr marT="45709" marB="45709" anchor="ctr"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pl-PL" sz="1600" dirty="0" smtClean="0"/>
                        <a:t>Projekt zlokalizowany na obszarze Szczecińskiego Obszaru Metropolitalnego;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dirty="0" smtClean="0"/>
                        <a:t>Skierowanie</a:t>
                      </a:r>
                      <a:r>
                        <a:rPr lang="pl-PL" sz="1600" baseline="0" dirty="0" smtClean="0"/>
                        <a:t> do osób zamieszkujących z obszaru województwa zachodniopomorskim;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Obligatoryjnie realizacja I typu projektu;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Obligatoryjnie organizacja staży zawodowych i/lub praktyk zawodowych dla 100% uczniów biorących udział w projekcie, zaś w przypadku kierowania wsparcia dla dorosłych słuchaczy szkół prowadzących kształcenie zawodowe skierowanie na staż zawodowy lub/i praktykę jest fakultatywne;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Obligatoryjnie zaplanowana realizacja doradztwa edukacyjno-zawodowego;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Zapewnienie funkcjonowania w projekcie utworzonych CKZIU lub innych zespołów realizujących zadania zbieżne, przez okres co najmniej 2 lat od daty zakończenia realizacji projektu;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Realizacja wsparcia w oparciu o indywidulaną diagnozę szkół i placówek;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Wkład własny w wysokości nie mniejszej niż 5%, zaś w przypadku działań pozaszkolnych form ustawicznego kształcenia zawodowego 10%;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Projekt nie przewiduje wsparcia dla placówek objętych wsparciem w ramach Działania 8.6 lub 8.9;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Działania projektowe oparte są o współpracę szkół lub placówek oświaty z podmiotami otoczenia społeczno-gospodarczego.</a:t>
                      </a:r>
                    </a:p>
                  </a:txBody>
                  <a:tcPr marT="45709" marB="45709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63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6946651"/>
              </p:ext>
            </p:extLst>
          </p:nvPr>
        </p:nvGraphicFramePr>
        <p:xfrm>
          <a:off x="421481" y="1701424"/>
          <a:ext cx="11349038" cy="298326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673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81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529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WYKONALNOŚCI</a:t>
                      </a:r>
                      <a:endParaRPr lang="pl-PL" sz="1800" dirty="0"/>
                    </a:p>
                  </a:txBody>
                  <a:tcPr marT="45680" marB="45680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0931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Zgodność prawna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pl-PL" sz="1600" baseline="0" dirty="0" smtClean="0"/>
                        <a:t>Prawodawstwo wspólnotowe i krajowe, w szczególności ustawa z dnia 29 stycznia </a:t>
                      </a:r>
                      <a:br>
                        <a:rPr lang="pl-PL" sz="1600" baseline="0" dirty="0" smtClean="0"/>
                      </a:br>
                      <a:r>
                        <a:rPr lang="pl-PL" sz="1600" baseline="0" dirty="0" smtClean="0"/>
                        <a:t>2014 r. </a:t>
                      </a:r>
                      <a:r>
                        <a:rPr lang="pl-PL" sz="1600" b="1" i="1" baseline="0" dirty="0" smtClean="0"/>
                        <a:t>Prawo zamówień publicznych. </a:t>
                      </a:r>
                    </a:p>
                  </a:txBody>
                  <a:tcPr marT="45680" marB="456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809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Zdolność organizacyjno-operacyjna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organizacja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doświadczenie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potencjał kadrowy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potencjał techniczny</a:t>
                      </a:r>
                    </a:p>
                  </a:txBody>
                  <a:tcPr marT="45680" marB="4568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71827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3. Zdolność finansowa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Odpowiednia kondycja finansowa Beneficjenta gwarantuje</a:t>
                      </a:r>
                      <a:r>
                        <a:rPr lang="pl-PL" sz="1600" baseline="0" dirty="0" smtClean="0"/>
                        <a:t> osiągnięcie deklarowanych produktów lub rezultatów zgodnie z planem finansowym. </a:t>
                      </a: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Beneficjent zapewnia środki finansowe do utrzymania projektu w okresie trwałości. </a:t>
                      </a:r>
                      <a:endParaRPr lang="pl-PL" altLang="pl-PL" sz="1600" dirty="0" smtClean="0"/>
                    </a:p>
                  </a:txBody>
                  <a:tcPr marT="45680" marB="4568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85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7182307"/>
              </p:ext>
            </p:extLst>
          </p:nvPr>
        </p:nvGraphicFramePr>
        <p:xfrm>
          <a:off x="334509" y="1283460"/>
          <a:ext cx="11705091" cy="477927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360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4690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5802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 ADMINISTRACYJNOŚCI</a:t>
                      </a:r>
                      <a:endParaRPr lang="pl-PL" sz="1800" dirty="0"/>
                    </a:p>
                  </a:txBody>
                  <a:tcPr marT="45725" marB="45725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18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Kompletność wniosku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  <a:tabLst>
                          <a:tab pos="85725" algn="l"/>
                        </a:tabLst>
                      </a:pPr>
                      <a:r>
                        <a:rPr lang="pl-PL" sz="1600" dirty="0" smtClean="0"/>
                        <a:t>Wniosek</a:t>
                      </a:r>
                      <a:r>
                        <a:rPr lang="pl-PL" sz="1600" baseline="0" dirty="0" smtClean="0"/>
                        <a:t> jest z</a:t>
                      </a:r>
                      <a:r>
                        <a:rPr lang="pl-PL" sz="1600" dirty="0" smtClean="0"/>
                        <a:t>godny z instrukcją</a:t>
                      </a:r>
                      <a:r>
                        <a:rPr lang="pl-PL" sz="1600" baseline="0" dirty="0" smtClean="0"/>
                        <a:t> wypełniania wniosku o dofinansowanie oraz Regulaminem (LSI2014 + pisemny wniosek o przyznanie pomocy)</a:t>
                      </a:r>
                      <a:endParaRPr lang="pl-PL" sz="16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2104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Zgodność z kwalifikowalnością wydatków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Wytyczne w zakresie kwalifikowalności</a:t>
                      </a:r>
                      <a:r>
                        <a:rPr lang="pl-PL" sz="1600" baseline="0" dirty="0" smtClean="0"/>
                        <a:t> wydatków Europejskiego Funduszu Rozwoju Regionalnego, Europejskiego Funduszu Społecznego oraz Funduszu Spójności na lata 2014-2020;</a:t>
                      </a:r>
                    </a:p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Wytyczne w zakresie realizacji przedsięwzięć z udziałem środków Europejskiego Funduszu Społecznego w obszarze edukacji na lata 2014-2020;</a:t>
                      </a:r>
                    </a:p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Katalog wydatków, limit, zasada kwalifikowalności określone w Regulaminie;</a:t>
                      </a:r>
                    </a:p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Poziom wydatków w ramach cross </a:t>
                      </a:r>
                      <a:r>
                        <a:rPr lang="pl-PL" sz="1600" baseline="0" dirty="0" err="1" smtClean="0"/>
                        <a:t>financingu</a:t>
                      </a:r>
                      <a:r>
                        <a:rPr lang="pl-PL" sz="1600" baseline="0" dirty="0" smtClean="0"/>
                        <a:t> oraz śr. trwałych jest zgodny </a:t>
                      </a:r>
                      <a:br>
                        <a:rPr lang="pl-PL" sz="1600" baseline="0" dirty="0" smtClean="0"/>
                      </a:br>
                      <a:r>
                        <a:rPr lang="pl-PL" sz="1600" baseline="0" dirty="0" smtClean="0"/>
                        <a:t>z poziomem tych wydatków w Regulaminie.</a:t>
                      </a:r>
                      <a:endParaRPr lang="pl-PL" sz="16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1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3. Możliwość oceny merytorycznej wniosku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Spójność załączników z wnioskiem oraz ich odpowiednia jakość</a:t>
                      </a:r>
                      <a:r>
                        <a:rPr lang="pl-PL" sz="1600" baseline="0" dirty="0" smtClean="0"/>
                        <a:t> (poprawność, wiarygodność, rzetelność).</a:t>
                      </a:r>
                      <a:endParaRPr lang="pl-PL" sz="1600" dirty="0" smtClean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4. Intensywność wsparcia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Maksymalny poziom dofinansowania - </a:t>
                      </a:r>
                      <a:r>
                        <a:rPr lang="pl-PL" sz="1600" b="1" i="0" dirty="0" smtClean="0"/>
                        <a:t>95%</a:t>
                      </a:r>
                      <a:r>
                        <a:rPr lang="pl-PL" sz="1600" b="0" i="0" dirty="0" smtClean="0"/>
                        <a:t>,</a:t>
                      </a:r>
                      <a:r>
                        <a:rPr lang="pl-PL" sz="1600" b="0" i="0" baseline="0" dirty="0" smtClean="0"/>
                        <a:t> w tym </a:t>
                      </a:r>
                      <a:r>
                        <a:rPr lang="pl-PL" sz="1600" b="0" i="0" dirty="0" smtClean="0"/>
                        <a:t>ze</a:t>
                      </a:r>
                      <a:r>
                        <a:rPr lang="pl-PL" sz="1600" i="0" dirty="0" smtClean="0"/>
                        <a:t> środków </a:t>
                      </a:r>
                      <a:r>
                        <a:rPr lang="pl-PL" sz="1600" dirty="0" smtClean="0"/>
                        <a:t>UE- </a:t>
                      </a:r>
                      <a:r>
                        <a:rPr lang="pl-PL" sz="1600" b="1" dirty="0" smtClean="0"/>
                        <a:t>85% </a:t>
                      </a:r>
                      <a:r>
                        <a:rPr lang="pl-PL" sz="1600" b="0" dirty="0" smtClean="0"/>
                        <a:t>+ </a:t>
                      </a:r>
                      <a:r>
                        <a:rPr lang="pl-PL" sz="1600" b="1" dirty="0" smtClean="0"/>
                        <a:t>10% </a:t>
                      </a:r>
                      <a:r>
                        <a:rPr lang="pl-PL" sz="1600" b="0" dirty="0" smtClean="0"/>
                        <a:t>budżetu państwa.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98746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5. Celowość partnerstwa 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Art. 33 ustawy z dnia 11 lipca 2014 r. o zasadach realizacji programów w zakresie polityki spójności finansowanych w perspektywie finansowej 2014-2020;</a:t>
                      </a:r>
                    </a:p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Należy udowodnić,</a:t>
                      </a:r>
                      <a:r>
                        <a:rPr lang="pl-PL" sz="1600" baseline="0" dirty="0" smtClean="0"/>
                        <a:t> że projekt realizowany w partnerstwie wnosi określoną wartość dodaną (zasoby ludzkie, organizacyjne, techniczne, finansowe).</a:t>
                      </a:r>
                      <a:endParaRPr lang="pl-PL" sz="1600" dirty="0" smtClean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</a:p>
        </p:txBody>
      </p:sp>
    </p:spTree>
    <p:extLst>
      <p:ext uri="{BB962C8B-B14F-4D97-AF65-F5344CB8AC3E}">
        <p14:creationId xmlns:p14="http://schemas.microsoft.com/office/powerpoint/2010/main" val="403416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0938814"/>
              </p:ext>
            </p:extLst>
          </p:nvPr>
        </p:nvGraphicFramePr>
        <p:xfrm>
          <a:off x="420687" y="2024403"/>
          <a:ext cx="11350625" cy="415010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70714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JAKOŚCI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579078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Odpowiedniość/ Adekwatność/ Trafność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Spójność projektu z analizą sytuacji</a:t>
                      </a:r>
                      <a:r>
                        <a:rPr lang="pl-PL" sz="1600" baseline="0" dirty="0" smtClean="0"/>
                        <a:t> problemowej zawartą we wniosku oraz </a:t>
                      </a:r>
                      <a:br>
                        <a:rPr lang="pl-PL" sz="1600" baseline="0" dirty="0" smtClean="0"/>
                      </a:br>
                      <a:r>
                        <a:rPr lang="pl-PL" sz="1600" baseline="0" dirty="0" smtClean="0"/>
                        <a:t>w zakresie wskazanego opisu grupy docelowej</a:t>
                      </a:r>
                    </a:p>
                    <a:p>
                      <a:pPr algn="ctr"/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Skala punktów: 1-5; waga: 2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1453" marR="91453" marT="45704" marB="45704"/>
                </a:tc>
              </a:tr>
              <a:tr h="769668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Skuteczność/ Efektywność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l-PL" sz="1600" dirty="0" smtClean="0"/>
                        <a:t>Stopień</a:t>
                      </a:r>
                      <a:r>
                        <a:rPr lang="pl-PL" sz="1600" baseline="0" dirty="0" smtClean="0"/>
                        <a:t> w jakim projekt przyczyni się do rozwiązania lub złagodzenia sytuacji problemowej wskazanej we wniosku</a:t>
                      </a:r>
                    </a:p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Stopień/poziom osiągnięcia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zakładanych rezultatów w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smtClean="0">
                          <a:solidFill>
                            <a:schemeClr val="tx1"/>
                          </a:solidFill>
                        </a:rPr>
                        <a:t>odniesieniu</a:t>
                      </a:r>
                      <a:r>
                        <a:rPr lang="pl-PL" sz="16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br>
                        <a:rPr lang="pl-PL" sz="1600" b="0" baseline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600" b="0" smtClean="0">
                          <a:solidFill>
                            <a:schemeClr val="tx1"/>
                          </a:solidFill>
                        </a:rPr>
                        <a:t>do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zaplanowanych kosztów</a:t>
                      </a:r>
                      <a:endParaRPr lang="pl-PL" sz="1600" baseline="0" dirty="0" smtClean="0"/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</a:rPr>
                        <a:t>Skala punktów: 1-5; waga:3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82291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3. Użyteczność 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dirty="0" smtClean="0"/>
                        <a:t>Trafność doboru form wsparcia w odniesieniu do zdiagnozowanych </a:t>
                      </a:r>
                      <a:br>
                        <a:rPr lang="pl-PL" sz="1600" dirty="0" smtClean="0"/>
                      </a:br>
                      <a:r>
                        <a:rPr lang="pl-PL" sz="1600" dirty="0" smtClean="0"/>
                        <a:t>problemów grupy docelowej 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Skala punktów: 1-5; waga: 2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82291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4. Trwałość 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Stopień wpływu zaplanowanych</a:t>
                      </a:r>
                      <a:r>
                        <a:rPr lang="pl-PL" sz="1600" baseline="0" dirty="0" smtClean="0"/>
                        <a:t> w projekcie działań  na uzyskanie trwałej zmiany sytuacji grup docelowych</a:t>
                      </a:r>
                    </a:p>
                    <a:p>
                      <a:pPr algn="ctr"/>
                      <a:r>
                        <a:rPr lang="pl-PL" sz="1600" baseline="0" dirty="0" smtClean="0">
                          <a:solidFill>
                            <a:srgbClr val="FF0000"/>
                          </a:solidFill>
                        </a:rPr>
                        <a:t>Skala punktów: 1-5; waga:1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55318" name="Prostokąt 2"/>
          <p:cNvSpPr>
            <a:spLocks noChangeArrowheads="1"/>
          </p:cNvSpPr>
          <p:nvPr/>
        </p:nvSpPr>
        <p:spPr bwMode="auto">
          <a:xfrm>
            <a:off x="420688" y="1280319"/>
            <a:ext cx="11350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Arial" panose="020B0604020202020204" pitchFamily="34" charset="0"/>
                <a:ea typeface="Mongolian Baiti" panose="03000500000000000000" pitchFamily="66" charset="0"/>
                <a:cs typeface="Mongolian Baiti" panose="03000500000000000000" pitchFamily="66" charset="0"/>
              </a:rPr>
              <a:t>W ramach tego etapu oceny projekty są oceniane </a:t>
            </a:r>
            <a:r>
              <a:rPr lang="pl-PL" altLang="pl-PL" sz="1800" dirty="0" smtClean="0">
                <a:latin typeface="Arial" panose="020B0604020202020204" pitchFamily="34" charset="0"/>
                <a:ea typeface="Mongolian Baiti" panose="03000500000000000000" pitchFamily="66" charset="0"/>
                <a:cs typeface="Mongolian Baiti" panose="03000500000000000000" pitchFamily="66" charset="0"/>
              </a:rPr>
              <a:t>przez IOK WUP pod </a:t>
            </a:r>
            <a:r>
              <a:rPr lang="pl-PL" altLang="pl-PL" sz="1800" dirty="0">
                <a:latin typeface="Arial" panose="020B0604020202020204" pitchFamily="34" charset="0"/>
                <a:ea typeface="Mongolian Baiti" panose="03000500000000000000" pitchFamily="66" charset="0"/>
                <a:cs typeface="Mongolian Baiti" panose="03000500000000000000" pitchFamily="66" charset="0"/>
              </a:rPr>
              <a:t>względem spełniania kryteriów </a:t>
            </a:r>
            <a:r>
              <a:rPr lang="pl-PL" altLang="pl-PL" sz="1800" dirty="0" smtClean="0">
                <a:latin typeface="Arial" panose="020B0604020202020204" pitchFamily="34" charset="0"/>
                <a:ea typeface="Mongolian Baiti" panose="03000500000000000000" pitchFamily="66" charset="0"/>
                <a:cs typeface="Mongolian Baiti" panose="03000500000000000000" pitchFamily="66" charset="0"/>
              </a:rPr>
              <a:t>jakości.</a:t>
            </a:r>
            <a:endParaRPr lang="pl-PL" altLang="pl-PL" sz="1800" dirty="0">
              <a:latin typeface="Arial" panose="020B0604020202020204" pitchFamily="34" charset="0"/>
              <a:ea typeface="Mongolian Baiti" panose="03000500000000000000" pitchFamily="66" charset="0"/>
              <a:cs typeface="Mongolian Baiti" panose="03000500000000000000" pitchFamily="66" charset="0"/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</p:spTree>
    <p:extLst>
      <p:ext uri="{BB962C8B-B14F-4D97-AF65-F5344CB8AC3E}">
        <p14:creationId xmlns:p14="http://schemas.microsoft.com/office/powerpoint/2010/main" val="30555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7838769"/>
              </p:ext>
            </p:extLst>
          </p:nvPr>
        </p:nvGraphicFramePr>
        <p:xfrm>
          <a:off x="420688" y="1850232"/>
          <a:ext cx="11350625" cy="345526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4818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JAKOŚCI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551303">
                <a:tc rowSpan="5"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Odpowiedniość/ Adekwatność/ Trafność wobec założeń Strategii ZIT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Stopień realizacji wskaźników Strategii ZIT Szczecińskiego Obszaru Metropolitalnego</a:t>
                      </a:r>
                    </a:p>
                    <a:p>
                      <a:pPr algn="ctr"/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Skala punktów: 1-3; waga: 8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1453" marR="91453" marT="45704" marB="45704"/>
                </a:tc>
              </a:tr>
              <a:tr h="551303">
                <a:tc vMerge="1">
                  <a:txBody>
                    <a:bodyPr/>
                    <a:lstStyle/>
                    <a:p>
                      <a:pPr algn="ctr"/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l-PL" sz="1600" baseline="0" dirty="0" smtClean="0"/>
                        <a:t>Potencjał rozwojowy projektu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</a:rPr>
                        <a:t>Skala punktów: 1-3; waga:2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551303">
                <a:tc vMerge="1">
                  <a:txBody>
                    <a:bodyPr/>
                    <a:lstStyle/>
                    <a:p>
                      <a:pPr algn="ctr"/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dirty="0" smtClean="0"/>
                        <a:t>Zintegrowany</a:t>
                      </a:r>
                      <a:r>
                        <a:rPr lang="pl-PL" sz="1600" baseline="0" dirty="0" smtClean="0"/>
                        <a:t> i komplementarny charakter projektu</a:t>
                      </a:r>
                      <a:endParaRPr lang="pl-PL" sz="1600" dirty="0" smtClean="0"/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Skala punktów: 1-3; waga: 6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676135">
                <a:tc vMerge="1">
                  <a:txBody>
                    <a:bodyPr/>
                    <a:lstStyle/>
                    <a:p>
                      <a:pPr algn="ctr"/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Stopień rozwoju specjalizacji regionalnych</a:t>
                      </a:r>
                    </a:p>
                    <a:p>
                      <a:pPr algn="ctr"/>
                      <a:r>
                        <a:rPr lang="pl-PL" sz="1600" baseline="0" dirty="0" smtClean="0">
                          <a:solidFill>
                            <a:srgbClr val="FF0000"/>
                          </a:solidFill>
                        </a:rPr>
                        <a:t>Skala punktów: 1-3; waga:2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676135">
                <a:tc vMerge="1">
                  <a:txBody>
                    <a:bodyPr/>
                    <a:lstStyle/>
                    <a:p>
                      <a:pPr algn="ctr"/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Partnerstwo</a:t>
                      </a:r>
                    </a:p>
                    <a:p>
                      <a:pPr algn="ctr"/>
                      <a:r>
                        <a:rPr lang="pl-PL" sz="1600" baseline="0" dirty="0" smtClean="0">
                          <a:solidFill>
                            <a:srgbClr val="FF0000"/>
                          </a:solidFill>
                        </a:rPr>
                        <a:t>Skala punktów: 1-3; waga:2</a:t>
                      </a:r>
                      <a:endParaRPr lang="pl-PL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55318" name="Prostokąt 2"/>
          <p:cNvSpPr>
            <a:spLocks noChangeArrowheads="1"/>
          </p:cNvSpPr>
          <p:nvPr/>
        </p:nvSpPr>
        <p:spPr bwMode="auto">
          <a:xfrm>
            <a:off x="420688" y="1280319"/>
            <a:ext cx="11350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Arial" panose="020B0604020202020204" pitchFamily="34" charset="0"/>
                <a:ea typeface="Mongolian Baiti" panose="03000500000000000000" pitchFamily="66" charset="0"/>
                <a:cs typeface="Mongolian Baiti" panose="03000500000000000000" pitchFamily="66" charset="0"/>
              </a:rPr>
              <a:t>W ramach tego etapu oceny projekty są oceniane </a:t>
            </a:r>
            <a:r>
              <a:rPr lang="pl-PL" altLang="pl-PL" sz="1800" dirty="0" smtClean="0">
                <a:latin typeface="Arial" panose="020B0604020202020204" pitchFamily="34" charset="0"/>
                <a:ea typeface="Mongolian Baiti" panose="03000500000000000000" pitchFamily="66" charset="0"/>
                <a:cs typeface="Mongolian Baiti" panose="03000500000000000000" pitchFamily="66" charset="0"/>
              </a:rPr>
              <a:t>przez IOK ZIT pod </a:t>
            </a:r>
            <a:r>
              <a:rPr lang="pl-PL" altLang="pl-PL" sz="1800" dirty="0">
                <a:latin typeface="Arial" panose="020B0604020202020204" pitchFamily="34" charset="0"/>
                <a:ea typeface="Mongolian Baiti" panose="03000500000000000000" pitchFamily="66" charset="0"/>
                <a:cs typeface="Mongolian Baiti" panose="03000500000000000000" pitchFamily="66" charset="0"/>
              </a:rPr>
              <a:t>względem spełniania kryteriów </a:t>
            </a:r>
            <a:r>
              <a:rPr lang="pl-PL" altLang="pl-PL" sz="1800" dirty="0" smtClean="0">
                <a:latin typeface="Arial" panose="020B0604020202020204" pitchFamily="34" charset="0"/>
                <a:ea typeface="Mongolian Baiti" panose="03000500000000000000" pitchFamily="66" charset="0"/>
                <a:cs typeface="Mongolian Baiti" panose="03000500000000000000" pitchFamily="66" charset="0"/>
              </a:rPr>
              <a:t>jakości.</a:t>
            </a:r>
            <a:endParaRPr lang="pl-PL" altLang="pl-PL" sz="1800" dirty="0">
              <a:latin typeface="Arial" panose="020B0604020202020204" pitchFamily="34" charset="0"/>
              <a:ea typeface="Mongolian Baiti" panose="03000500000000000000" pitchFamily="66" charset="0"/>
              <a:cs typeface="Mongolian Baiti" panose="03000500000000000000" pitchFamily="66" charset="0"/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</p:spTree>
    <p:extLst>
      <p:ext uri="{BB962C8B-B14F-4D97-AF65-F5344CB8AC3E}">
        <p14:creationId xmlns:p14="http://schemas.microsoft.com/office/powerpoint/2010/main" val="268739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137305"/>
              </p:ext>
            </p:extLst>
          </p:nvPr>
        </p:nvGraphicFramePr>
        <p:xfrm>
          <a:off x="420687" y="1457399"/>
          <a:ext cx="11350625" cy="454139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64689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JAKOŚCI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792000">
                <a:tc>
                  <a:txBody>
                    <a:bodyPr/>
                    <a:lstStyle/>
                    <a:p>
                      <a:r>
                        <a:rPr lang="pl-PL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Odpowiedniość/ adekwatność/ trafność założeń Strategii ZIT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342900" indent="-342900"/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Kategoria kryterium mająca na celu zapewnienie, aby wybrane do dofinansowania</a:t>
                      </a:r>
                    </a:p>
                    <a:p>
                      <a:pPr marL="342900" indent="-342900"/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projekty w jak największym stopniu przyczyniały się do realizacji Strategii ZIT</a:t>
                      </a:r>
                    </a:p>
                    <a:p>
                      <a:pPr marL="342900" indent="-342900"/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Szczecińskiego Obszaru Metropolitalnego, została uszeregowana w następujący </a:t>
                      </a:r>
                    </a:p>
                    <a:p>
                      <a:pPr marL="342900" indent="-342900"/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sposób:</a:t>
                      </a:r>
                    </a:p>
                  </a:txBody>
                  <a:tcPr marL="91453" marR="91453" marT="45704" marB="45704"/>
                </a:tc>
              </a:tr>
              <a:tr h="577444">
                <a:tc>
                  <a:txBody>
                    <a:bodyPr/>
                    <a:lstStyle/>
                    <a:p>
                      <a:r>
                        <a:rPr lang="pl-PL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 Stopień realizacji wskaźników Strategii ZIT SOM 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Stopień w jakim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projekt realizuje założone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w Strategii wskaźniki, określone dla</a:t>
                      </a:r>
                    </a:p>
                    <a:p>
                      <a:pPr marL="108000" indent="-342900">
                        <a:tabLst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wskazanego działania.</a:t>
                      </a:r>
                    </a:p>
                    <a:p>
                      <a:pPr marL="108000" indent="-342900">
                        <a:tabLst/>
                      </a:pPr>
                      <a:endParaRPr lang="pl-PL" altLang="pl-PL" sz="1600" dirty="0" smtClean="0">
                        <a:ea typeface="Mongolian Baiti" panose="03000500000000000000" pitchFamily="66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Skala punktów: 1-3; waga: 8</a:t>
                      </a:r>
                    </a:p>
                  </a:txBody>
                  <a:tcPr marL="91453" marR="91453" marT="45704" marB="45704"/>
                </a:tc>
              </a:tr>
              <a:tr h="1620000">
                <a:tc>
                  <a:txBody>
                    <a:bodyPr/>
                    <a:lstStyle/>
                    <a:p>
                      <a:r>
                        <a:rPr lang="pl-PL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 Potencjał rozwojowy projektu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Oceniane będzie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czy projekt jest kontynuacją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lub uzupełnieniem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zrealizowanych/trwających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projektów bądź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zaplanowanych projektów.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tabLst/>
                      </a:pPr>
                      <a:endParaRPr lang="pl-PL" altLang="pl-PL" sz="1600" dirty="0" smtClean="0">
                        <a:ea typeface="Mongolian Baiti" panose="03000500000000000000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Przedsięwzięcia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wskazywane jako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kontynuacja/uzupełnienie/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rozwinięcie mogą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wykazywać finansowanie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z dowolnego źródła, ale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muszą rozwiązywać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problem zidentyfikowany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w Strategii ZIT oraz być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realizowane na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obszarze/części obszaru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funkcjonalnego SOM;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Skala punktów: 1-3; waga: 2</a:t>
                      </a: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</a:t>
            </a: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OCENY</a:t>
            </a:r>
            <a:b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</a:b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- </a:t>
            </a:r>
            <a:r>
              <a:rPr lang="pl-PL" sz="20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ocena dokonywana przez IP ZIT </a:t>
            </a:r>
            <a:endParaRPr lang="pl-PL" sz="20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420686" y="3927919"/>
            <a:ext cx="113506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endParaRPr lang="pl-PL" altLang="pl-PL" dirty="0">
              <a:solidFill>
                <a:srgbClr val="C00000"/>
              </a:solidFill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00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021624"/>
              </p:ext>
            </p:extLst>
          </p:nvPr>
        </p:nvGraphicFramePr>
        <p:xfrm>
          <a:off x="420687" y="1457399"/>
          <a:ext cx="11350625" cy="47125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64689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JAKOŚCI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792000">
                <a:tc>
                  <a:txBody>
                    <a:bodyPr/>
                    <a:lstStyle/>
                    <a:p>
                      <a:r>
                        <a:rPr lang="pl-PL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  Zintegrowany i komplementarny charakter projektu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Ocenie podlegać będzie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stopień zintegrowania lub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komplementarności projektu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z innymi projektami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zrealizowanymi, realizowanymi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bądź planowanymi do realizacji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w ramach Strategii ZIT SOM.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tabLst/>
                      </a:pPr>
                      <a:endParaRPr lang="pl-PL" altLang="pl-PL" sz="800" dirty="0" smtClean="0">
                        <a:ea typeface="Mongolian Baiti" panose="03000500000000000000" pitchFamily="66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Skala punktów: 1-3; waga: 6</a:t>
                      </a:r>
                    </a:p>
                  </a:txBody>
                  <a:tcPr marL="91453" marR="91453" marT="45704" marB="45704"/>
                </a:tc>
              </a:tr>
              <a:tr h="1116000">
                <a:tc>
                  <a:txBody>
                    <a:bodyPr/>
                    <a:lstStyle/>
                    <a:p>
                      <a:r>
                        <a:rPr lang="pl-PL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 Stopień rozwoju specjalizacji regionalnych 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Ocenie podlegać będzie,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czy zgłaszany przez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Wnioskodawcę projekt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odpowiada na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zapotrzebowanie związane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z rozwojem regionalnych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specjalizacji, określonych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w Strategii ZIT.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tabLst/>
                      </a:pPr>
                      <a:endParaRPr lang="pl-PL" altLang="pl-PL" sz="800" dirty="0" smtClean="0">
                        <a:ea typeface="Mongolian Baiti" panose="03000500000000000000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Najwyżej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punktowane będą projekty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przyczyniające się do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rozwoju specjalizacji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z branży: chemicznej,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metalowej, maszynowej,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stoczniowej, logistyce,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przemyśle drzewnym,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produkcji żywności oraz</a:t>
                      </a:r>
                      <a:r>
                        <a:rPr lang="pl-PL" altLang="pl-PL" sz="1600" baseline="0" dirty="0" smtClean="0">
                          <a:ea typeface="Mongolian Baiti" panose="03000500000000000000" pitchFamily="66" charset="0"/>
                        </a:rPr>
                        <a:t> </a:t>
                      </a: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TIK.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  <a:tabLst/>
                      </a:pPr>
                      <a:endParaRPr lang="pl-PL" altLang="pl-PL" sz="800" dirty="0" smtClean="0">
                        <a:ea typeface="Mongolian Baiti" panose="03000500000000000000" pitchFamily="66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Skala punktów: 1-3; waga: 2</a:t>
                      </a:r>
                    </a:p>
                  </a:txBody>
                  <a:tcPr marL="91453" marR="91453" marT="45704" marB="45704"/>
                </a:tc>
              </a:tr>
              <a:tr h="1116000">
                <a:tc>
                  <a:txBody>
                    <a:bodyPr/>
                    <a:lstStyle/>
                    <a:p>
                      <a:r>
                        <a:rPr lang="pl-PL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1.5 Partnerstwo 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Ocenie podlegać będzie czy projekt zakłada formalne partnerstwo z instytucjami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otoczenia społeczno-gospodarczego.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Skala punktów: 1-3; waga: 2</a:t>
                      </a: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</a:t>
            </a: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OCENY</a:t>
            </a:r>
            <a:b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</a:b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- </a:t>
            </a:r>
            <a:r>
              <a:rPr lang="pl-PL" sz="20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ocena dokonywana przez IP ZIT </a:t>
            </a:r>
            <a:endParaRPr lang="pl-PL" sz="20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420686" y="3927919"/>
            <a:ext cx="113506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endParaRPr lang="pl-PL" altLang="pl-PL" dirty="0">
              <a:solidFill>
                <a:srgbClr val="C00000"/>
              </a:solidFill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54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koszty pośrednie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Koszty pośrednie w EFS rozliczane są wyłącznie </a:t>
            </a:r>
            <a:r>
              <a:rPr lang="pl-PL" altLang="pl-PL" b="1" dirty="0" smtClean="0">
                <a:ea typeface="Mongolian Baiti" panose="03000500000000000000" pitchFamily="66" charset="0"/>
              </a:rPr>
              <a:t>stawkami ryczałtowymi liczonymi od wartości kosztów bezpośrednich</a:t>
            </a:r>
            <a:r>
              <a:rPr lang="pl-PL" altLang="pl-PL" dirty="0" smtClean="0">
                <a:ea typeface="Mongolian Baiti" panose="03000500000000000000" pitchFamily="66" charset="0"/>
              </a:rPr>
              <a:t>: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25% - projekty o wartości do 1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20% - projekty o wartości powyżej 1 mln zł do 2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15% - projekty o wartości powyżej 2 mln zł do 5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10% - projekty o wartości powyżej 5 mln zł.</a:t>
            </a:r>
          </a:p>
        </p:txBody>
      </p:sp>
    </p:spTree>
    <p:extLst>
      <p:ext uri="{BB962C8B-B14F-4D97-AF65-F5344CB8AC3E}">
        <p14:creationId xmlns:p14="http://schemas.microsoft.com/office/powerpoint/2010/main" val="259769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koszty pośrednie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pl-PL" altLang="pl-PL" sz="1700" dirty="0" smtClean="0">
                <a:ea typeface="Mongolian Baiti" panose="03000500000000000000" pitchFamily="66" charset="0"/>
              </a:rPr>
              <a:t>Lista przykładowych </a:t>
            </a:r>
            <a:r>
              <a:rPr lang="pl-PL" altLang="pl-PL" sz="1700" b="1" dirty="0" smtClean="0">
                <a:ea typeface="Mongolian Baiti" panose="03000500000000000000" pitchFamily="66" charset="0"/>
              </a:rPr>
              <a:t>kosztów pośrednich </a:t>
            </a:r>
            <a:r>
              <a:rPr lang="pl-PL" altLang="pl-PL" sz="1700" dirty="0" smtClean="0">
                <a:ea typeface="Mongolian Baiti" panose="03000500000000000000" pitchFamily="66" charset="0"/>
              </a:rPr>
              <a:t>w projekcie: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wynagrodzenia, delegacji służbowych, szkoleń osób, których zatrudnienie jest niezbędne do realizacji projektu </a:t>
            </a:r>
            <a:br>
              <a:rPr lang="pl-PL" altLang="pl-PL" sz="1700" dirty="0" smtClean="0">
                <a:ea typeface="Mongolian Baiti" panose="03000500000000000000" pitchFamily="66" charset="0"/>
              </a:rPr>
            </a:br>
            <a:r>
              <a:rPr lang="pl-PL" altLang="pl-PL" sz="1700" dirty="0" smtClean="0">
                <a:ea typeface="Mongolian Baiti" panose="03000500000000000000" pitchFamily="66" charset="0"/>
              </a:rPr>
              <a:t>tj. m.in. koordynatora projektu, kierownika projektu, personelu obsługowego;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utrzymania powierzchni biurowych;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obsługi księgowej;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materiałów biurowych i artykułów piśmienniczych związanych z obsługą administracyjną projektu;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prowadzenia rekrutacji;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amortyzacja lub zakup aktywów (sprzętu, mebli, wartości niematerialnych lub prawnych) na potrzeby zarządzania projektem;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działania </a:t>
            </a:r>
            <a:r>
              <a:rPr lang="pl-PL" altLang="pl-PL" sz="1700" dirty="0" err="1" smtClean="0">
                <a:ea typeface="Mongolian Baiti" panose="03000500000000000000" pitchFamily="66" charset="0"/>
              </a:rPr>
              <a:t>informacyjno</a:t>
            </a:r>
            <a:r>
              <a:rPr lang="pl-PL" altLang="pl-PL" sz="1700" dirty="0" smtClean="0">
                <a:ea typeface="Mongolian Baiti" panose="03000500000000000000" pitchFamily="66" charset="0"/>
              </a:rPr>
              <a:t> - promocyjne związane z realizacją projektu.</a:t>
            </a:r>
          </a:p>
        </p:txBody>
      </p:sp>
    </p:spTree>
    <p:extLst>
      <p:ext uri="{BB962C8B-B14F-4D97-AF65-F5344CB8AC3E}">
        <p14:creationId xmlns:p14="http://schemas.microsoft.com/office/powerpoint/2010/main" val="8372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altLang="pl-PL" sz="2400" dirty="0">
                <a:solidFill>
                  <a:srgbClr val="002060"/>
                </a:solidFill>
                <a:ea typeface="Mongolian Baiti" panose="03000500000000000000" pitchFamily="66" charset="0"/>
              </a:rPr>
              <a:t>Oś priorytetowa </a:t>
            </a:r>
            <a:r>
              <a:rPr lang="pl-PL" altLang="pl-PL" sz="2400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VIII EDUKACJA</a:t>
            </a:r>
            <a:endParaRPr lang="pl-PL" altLang="pl-PL" sz="2400" dirty="0">
              <a:solidFill>
                <a:srgbClr val="002060"/>
              </a:solidFill>
              <a:ea typeface="Mongolian Baiti" panose="03000500000000000000" pitchFamily="66" charset="0"/>
            </a:endParaRPr>
          </a:p>
          <a:p>
            <a:pPr algn="ctr"/>
            <a:endParaRPr lang="pl-PL" altLang="pl-PL" sz="2400" dirty="0" smtClean="0">
              <a:solidFill>
                <a:srgbClr val="002060"/>
              </a:solidFill>
              <a:ea typeface="Mongolian Baiti" panose="03000500000000000000" pitchFamily="66" charset="0"/>
            </a:endParaRPr>
          </a:p>
          <a:p>
            <a:pPr algn="ctr"/>
            <a:r>
              <a:rPr lang="pl-PL" altLang="pl-PL" sz="2400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Działanie 8.7</a:t>
            </a:r>
          </a:p>
          <a:p>
            <a:pPr algn="ctr"/>
            <a:endParaRPr lang="pl-PL" altLang="pl-PL" sz="2400" dirty="0">
              <a:solidFill>
                <a:srgbClr val="002060"/>
              </a:solidFill>
              <a:ea typeface="Mongolian Baiti" panose="03000500000000000000" pitchFamily="66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l-PL" dirty="0" smtClean="0">
                <a:solidFill>
                  <a:srgbClr val="002060"/>
                </a:solidFill>
              </a:rPr>
              <a:t>Wsparcie </a:t>
            </a:r>
            <a:r>
              <a:rPr lang="pl-PL" dirty="0">
                <a:solidFill>
                  <a:srgbClr val="002060"/>
                </a:solidFill>
              </a:rPr>
              <a:t>szkół i placówek </a:t>
            </a:r>
            <a:r>
              <a:rPr lang="pl-PL" dirty="0" smtClean="0">
                <a:solidFill>
                  <a:srgbClr val="002060"/>
                </a:solidFill>
              </a:rPr>
              <a:t>prowadzących </a:t>
            </a:r>
            <a:r>
              <a:rPr lang="pl-PL" dirty="0">
                <a:solidFill>
                  <a:srgbClr val="002060"/>
                </a:solidFill>
              </a:rPr>
              <a:t>kształcenie zawodowe </a:t>
            </a:r>
            <a:r>
              <a:rPr lang="pl-PL" dirty="0" smtClean="0">
                <a:solidFill>
                  <a:srgbClr val="002060"/>
                </a:solidFill>
              </a:rPr>
              <a:t/>
            </a:r>
            <a:br>
              <a:rPr lang="pl-PL" dirty="0" smtClean="0">
                <a:solidFill>
                  <a:srgbClr val="002060"/>
                </a:solidFill>
              </a:rPr>
            </a:br>
            <a:r>
              <a:rPr lang="pl-PL" dirty="0" smtClean="0">
                <a:solidFill>
                  <a:srgbClr val="002060"/>
                </a:solidFill>
              </a:rPr>
              <a:t>oraz </a:t>
            </a:r>
            <a:r>
              <a:rPr lang="pl-PL" dirty="0">
                <a:solidFill>
                  <a:srgbClr val="002060"/>
                </a:solidFill>
              </a:rPr>
              <a:t>uczniów </a:t>
            </a:r>
            <a:r>
              <a:rPr lang="pl-PL" dirty="0" smtClean="0">
                <a:solidFill>
                  <a:srgbClr val="002060"/>
                </a:solidFill>
              </a:rPr>
              <a:t>uczestniczących w </a:t>
            </a:r>
            <a:r>
              <a:rPr lang="pl-PL" dirty="0">
                <a:solidFill>
                  <a:srgbClr val="002060"/>
                </a:solidFill>
              </a:rPr>
              <a:t>kształceniu zawodowym i osób dorosłych </a:t>
            </a:r>
            <a:r>
              <a:rPr lang="pl-PL" dirty="0" smtClean="0">
                <a:solidFill>
                  <a:srgbClr val="002060"/>
                </a:solidFill>
              </a:rPr>
              <a:t/>
            </a:r>
            <a:br>
              <a:rPr lang="pl-PL" dirty="0" smtClean="0">
                <a:solidFill>
                  <a:srgbClr val="002060"/>
                </a:solidFill>
              </a:rPr>
            </a:br>
            <a:r>
              <a:rPr lang="pl-PL" dirty="0" smtClean="0">
                <a:solidFill>
                  <a:srgbClr val="002060"/>
                </a:solidFill>
              </a:rPr>
              <a:t>uczestniczących w </a:t>
            </a:r>
            <a:r>
              <a:rPr lang="pl-PL" dirty="0">
                <a:solidFill>
                  <a:srgbClr val="002060"/>
                </a:solidFill>
              </a:rPr>
              <a:t>pozaszkolnych formach </a:t>
            </a:r>
            <a:r>
              <a:rPr lang="pl-PL" dirty="0" smtClean="0">
                <a:solidFill>
                  <a:srgbClr val="002060"/>
                </a:solidFill>
              </a:rPr>
              <a:t>kształcenia zawodowego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l-PL" dirty="0" smtClean="0">
                <a:solidFill>
                  <a:srgbClr val="002060"/>
                </a:solidFill>
              </a:rPr>
              <a:t>w ramach Strategii ZIT dla Szczecińskiego Obszaru Metropolitalnego. </a:t>
            </a:r>
            <a:endParaRPr lang="pl-PL" dirty="0">
              <a:solidFill>
                <a:srgbClr val="002060"/>
              </a:solidFill>
            </a:endParaRP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713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wkład własny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>
            <a:normAutofit fontScale="92500" lnSpcReduction="20000"/>
          </a:bodyPr>
          <a:lstStyle/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Wkładem własnym są środki finansowe lub wkład niepieniężny zabezpieczone przez wnioskodawcę, które zostaną przeznaczone na pokrycie wydatków kwalifikowalnych projektu i nie zostaną przekazane wnioskodawcy w postaci dofinansowania;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wysokość wkładu własnego w konkursie nr </a:t>
            </a:r>
            <a:r>
              <a:rPr lang="pl-PL" b="1" dirty="0" smtClean="0"/>
              <a:t>RPZP.08.07.00-IP.02-32-K05/16</a:t>
            </a:r>
            <a:r>
              <a:rPr lang="pl-PL" altLang="pl-PL" dirty="0" smtClean="0">
                <a:ea typeface="Mongolian Baiti" panose="03000500000000000000" pitchFamily="66" charset="0"/>
              </a:rPr>
              <a:t> wynosi nie mniej niż </a:t>
            </a:r>
            <a:r>
              <a:rPr lang="pl-PL" altLang="pl-PL" b="1" dirty="0" smtClean="0">
                <a:ea typeface="Mongolian Baiti" panose="03000500000000000000" pitchFamily="66" charset="0"/>
              </a:rPr>
              <a:t>5% </a:t>
            </a:r>
            <a:r>
              <a:rPr lang="pl-PL" altLang="pl-PL" dirty="0" smtClean="0">
                <a:ea typeface="Mongolian Baiti" panose="03000500000000000000" pitchFamily="66" charset="0"/>
              </a:rPr>
              <a:t>wartości projektu;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>
                <a:ea typeface="Mongolian Baiti" panose="03000500000000000000" pitchFamily="66" charset="0"/>
              </a:rPr>
              <a:t>w</a:t>
            </a:r>
            <a:r>
              <a:rPr lang="pl-PL" altLang="pl-PL" dirty="0" smtClean="0">
                <a:ea typeface="Mongolian Baiti" panose="03000500000000000000" pitchFamily="66" charset="0"/>
              </a:rPr>
              <a:t> przypadku działań dotyczących pozaszkolnych form ustawicznego kształcenia zawodowego wysokość </a:t>
            </a:r>
            <a:r>
              <a:rPr lang="pl-PL" altLang="pl-PL" dirty="0">
                <a:ea typeface="Mongolian Baiti" panose="03000500000000000000" pitchFamily="66" charset="0"/>
              </a:rPr>
              <a:t>wkładu własnego </a:t>
            </a:r>
            <a:r>
              <a:rPr lang="pl-PL" altLang="pl-PL" dirty="0" smtClean="0">
                <a:ea typeface="Mongolian Baiti" panose="03000500000000000000" pitchFamily="66" charset="0"/>
              </a:rPr>
              <a:t>wynosi </a:t>
            </a:r>
            <a:r>
              <a:rPr lang="pl-PL" altLang="pl-PL" dirty="0">
                <a:ea typeface="Mongolian Baiti" panose="03000500000000000000" pitchFamily="66" charset="0"/>
              </a:rPr>
              <a:t>nie mniej niż </a:t>
            </a:r>
            <a:r>
              <a:rPr lang="pl-PL" altLang="pl-PL" b="1" dirty="0" smtClean="0">
                <a:ea typeface="Mongolian Baiti" panose="03000500000000000000" pitchFamily="66" charset="0"/>
              </a:rPr>
              <a:t>10%</a:t>
            </a:r>
            <a:r>
              <a:rPr lang="pl-PL" altLang="pl-PL" dirty="0" smtClean="0">
                <a:ea typeface="Mongolian Baiti" panose="03000500000000000000" pitchFamily="66" charset="0"/>
              </a:rPr>
              <a:t>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wnioskodawca określa formę wniesienia wkładu własnego;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istnieje możliwość wniesienia wkładu niepieniężnego na rzecz projektu - wydatki poniesione na wycenę wkładu niepieniężnego są kwalifikowalne;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wkład własny </a:t>
            </a:r>
            <a:r>
              <a:rPr lang="pl-PL" altLang="pl-PL" b="1" dirty="0" smtClean="0">
                <a:ea typeface="Mongolian Baiti" panose="03000500000000000000" pitchFamily="66" charset="0"/>
              </a:rPr>
              <a:t>może</a:t>
            </a:r>
            <a:r>
              <a:rPr lang="pl-PL" altLang="pl-PL" dirty="0" smtClean="0">
                <a:ea typeface="Mongolian Baiti" panose="03000500000000000000" pitchFamily="66" charset="0"/>
              </a:rPr>
              <a:t> zostać wniesiony w ramach kosztów pośrednich.</a:t>
            </a:r>
          </a:p>
        </p:txBody>
      </p:sp>
    </p:spTree>
    <p:extLst>
      <p:ext uri="{BB962C8B-B14F-4D97-AF65-F5344CB8AC3E}">
        <p14:creationId xmlns:p14="http://schemas.microsoft.com/office/powerpoint/2010/main" val="117766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ZASADY REALIZACJI PROJEKTU – cross-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</a:t>
            </a:r>
            <a:r>
              <a:rPr lang="pl-PL" altLang="pl-PL" dirty="0" smtClean="0">
                <a:ea typeface="Mongolian Baiti" panose="03000500000000000000" pitchFamily="66" charset="0"/>
              </a:rPr>
              <a:t> i środki trwałe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53856"/>
            <a:ext cx="11607800" cy="4624387"/>
          </a:xfrm>
        </p:spPr>
        <p:txBody>
          <a:bodyPr/>
          <a:lstStyle/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Maksymalny poziom wydatków w ramach </a:t>
            </a:r>
            <a:r>
              <a:rPr lang="pl-PL" altLang="pl-PL" b="1" dirty="0" smtClean="0">
                <a:ea typeface="Mongolian Baiti" panose="03000500000000000000" pitchFamily="66" charset="0"/>
              </a:rPr>
              <a:t>cross-</a:t>
            </a:r>
            <a:r>
              <a:rPr lang="pl-PL" altLang="pl-PL" b="1" dirty="0" err="1" smtClean="0">
                <a:ea typeface="Mongolian Baiti" panose="03000500000000000000" pitchFamily="66" charset="0"/>
              </a:rPr>
              <a:t>financingu</a:t>
            </a:r>
            <a:r>
              <a:rPr lang="pl-PL" altLang="pl-PL" dirty="0" smtClean="0">
                <a:ea typeface="Mongolian Baiti" panose="03000500000000000000" pitchFamily="66" charset="0"/>
              </a:rPr>
              <a:t> wynosi </a:t>
            </a:r>
            <a:r>
              <a:rPr lang="pl-PL" altLang="pl-PL" b="1" dirty="0" smtClean="0">
                <a:ea typeface="Mongolian Baiti" panose="03000500000000000000" pitchFamily="66" charset="0"/>
              </a:rPr>
              <a:t>do 10% </a:t>
            </a:r>
            <a:r>
              <a:rPr lang="pl-PL" altLang="pl-PL" dirty="0" smtClean="0">
                <a:ea typeface="Mongolian Baiti" panose="03000500000000000000" pitchFamily="66" charset="0"/>
              </a:rPr>
              <a:t>całkowitych wydatków kwalifikowalnych w projekcie;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>
                <a:ea typeface="Mongolian Baiti" panose="03000500000000000000" pitchFamily="66" charset="0"/>
              </a:rPr>
              <a:t> </a:t>
            </a:r>
            <a:r>
              <a:rPr lang="pl-PL" altLang="pl-PL" dirty="0" smtClean="0">
                <a:ea typeface="Mongolian Baiti" panose="03000500000000000000" pitchFamily="66" charset="0"/>
              </a:rPr>
              <a:t>Cross-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</a:t>
            </a:r>
            <a:r>
              <a:rPr lang="pl-PL" altLang="pl-PL" dirty="0" smtClean="0">
                <a:ea typeface="Mongolian Baiti" panose="03000500000000000000" pitchFamily="66" charset="0"/>
              </a:rPr>
              <a:t> obejmuje wyłącznie: zakup nieruchomości, zakup infrastruktury nieprzenośnej oraz dostosowywanie budynków i adaptację pomieszczeń;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Koszt zaplanowanych do poniesienia w projekcie wydatków na </a:t>
            </a:r>
            <a:r>
              <a:rPr lang="pl-PL" altLang="pl-PL" b="1" dirty="0" smtClean="0">
                <a:ea typeface="Mongolian Baiti" panose="03000500000000000000" pitchFamily="66" charset="0"/>
              </a:rPr>
              <a:t>środki trwałe </a:t>
            </a:r>
            <a:r>
              <a:rPr lang="pl-PL" altLang="pl-PL" dirty="0" smtClean="0">
                <a:ea typeface="Mongolian Baiti" panose="03000500000000000000" pitchFamily="66" charset="0"/>
              </a:rPr>
              <a:t>nie może przekraczać </a:t>
            </a:r>
            <a:r>
              <a:rPr lang="pl-PL" altLang="pl-PL" b="1" dirty="0">
                <a:ea typeface="Mongolian Baiti" panose="03000500000000000000" pitchFamily="66" charset="0"/>
              </a:rPr>
              <a:t>2</a:t>
            </a:r>
            <a:r>
              <a:rPr lang="pl-PL" altLang="pl-PL" b="1" dirty="0" smtClean="0">
                <a:ea typeface="Mongolian Baiti" panose="03000500000000000000" pitchFamily="66" charset="0"/>
              </a:rPr>
              <a:t>0% </a:t>
            </a:r>
            <a:r>
              <a:rPr lang="pl-PL" altLang="pl-PL" dirty="0" smtClean="0">
                <a:ea typeface="Mongolian Baiti" panose="03000500000000000000" pitchFamily="66" charset="0"/>
              </a:rPr>
              <a:t>wartości projektu (włączając cross-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</a:t>
            </a:r>
            <a:r>
              <a:rPr lang="pl-PL" altLang="pl-PL" dirty="0" smtClean="0">
                <a:ea typeface="Mongolian Baiti" panose="03000500000000000000" pitchFamily="66" charset="0"/>
              </a:rPr>
              <a:t>);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Zakup środków trwałych, za wyjątkiem zakupu nieruchomości, infrastruktury i środków trwałych przeznaczonych na dostosowanie lub adaptację budynków i pomieszczeń, nie stanowi wydatku w ramach cross‐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financingu</a:t>
            </a:r>
            <a:r>
              <a:rPr lang="pl-PL" altLang="pl-PL" dirty="0" smtClean="0">
                <a:ea typeface="Mongolian Baiti" panose="03000500000000000000" pitchFamily="66" charset="0"/>
              </a:rPr>
              <a:t>.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Środki trwałe to np. komputery, urządzenia biurowe, szafy na dokumenty, biurka, krzesła, tablice multimedialne itp.</a:t>
            </a:r>
          </a:p>
        </p:txBody>
      </p:sp>
    </p:spTree>
    <p:extLst>
      <p:ext uri="{BB962C8B-B14F-4D97-AF65-F5344CB8AC3E}">
        <p14:creationId xmlns:p14="http://schemas.microsoft.com/office/powerpoint/2010/main" val="401480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ZŁOŻENIE WNIOSKU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5943" y="1747838"/>
            <a:ext cx="11996057" cy="4654550"/>
          </a:xfrm>
        </p:spPr>
        <p:txBody>
          <a:bodyPr>
            <a:normAutofit/>
          </a:bodyPr>
          <a:lstStyle/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Aby skutecznie złożyć dokumentacje aplikacyjną należy: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AutoNum type="arabicPeriod"/>
            </a:pPr>
            <a:r>
              <a:rPr lang="pl-PL" altLang="pl-PL" dirty="0" smtClean="0">
                <a:ea typeface="Mongolian Baiti" panose="03000500000000000000" pitchFamily="66" charset="0"/>
              </a:rPr>
              <a:t> Opublikować wniosek o dofinansowanie w wersji elektronicznej w LSI w terminie naboru projektów – </a:t>
            </a:r>
            <a:r>
              <a:rPr lang="pl-PL" altLang="pl-PL" b="1" dirty="0" smtClean="0">
                <a:ea typeface="Mongolian Baiti" panose="03000500000000000000" pitchFamily="66" charset="0"/>
              </a:rPr>
              <a:t>do </a:t>
            </a:r>
            <a:r>
              <a:rPr lang="pl-PL" altLang="pl-PL" b="1" dirty="0">
                <a:ea typeface="Mongolian Baiti" panose="03000500000000000000" pitchFamily="66" charset="0"/>
              </a:rPr>
              <a:t>6</a:t>
            </a:r>
            <a:r>
              <a:rPr lang="pl-PL" altLang="pl-PL" b="1" dirty="0" smtClean="0">
                <a:ea typeface="Mongolian Baiti" panose="03000500000000000000" pitchFamily="66" charset="0"/>
              </a:rPr>
              <a:t> czerwca 2016 r.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AutoNum type="arabicPeriod"/>
            </a:pPr>
            <a:r>
              <a:rPr lang="pl-PL" altLang="pl-PL" dirty="0" smtClean="0">
                <a:ea typeface="Mongolian Baiti" panose="03000500000000000000" pitchFamily="66" charset="0"/>
              </a:rPr>
              <a:t> Doręczyć do IOK </a:t>
            </a:r>
            <a:r>
              <a:rPr lang="pl-PL" altLang="pl-PL" b="1" u="sng" dirty="0" smtClean="0">
                <a:ea typeface="Mongolian Baiti" panose="03000500000000000000" pitchFamily="66" charset="0"/>
              </a:rPr>
              <a:t>pisemny wniosek o przyznanie pomocy</a:t>
            </a:r>
            <a:r>
              <a:rPr lang="pl-PL" altLang="pl-PL" dirty="0" smtClean="0">
                <a:ea typeface="Mongolian Baiti" panose="03000500000000000000" pitchFamily="66" charset="0"/>
              </a:rPr>
              <a:t>: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najpóźniej w terminie </a:t>
            </a:r>
            <a:r>
              <a:rPr lang="pl-PL" altLang="pl-PL" b="1" dirty="0" smtClean="0">
                <a:ea typeface="Mongolian Baiti" panose="03000500000000000000" pitchFamily="66" charset="0"/>
              </a:rPr>
              <a:t>3 dni </a:t>
            </a:r>
            <a:r>
              <a:rPr lang="pl-PL" altLang="pl-PL" dirty="0" smtClean="0">
                <a:ea typeface="Mongolian Baiti" panose="03000500000000000000" pitchFamily="66" charset="0"/>
              </a:rPr>
              <a:t>od dnia zakończenia naboru projektów tj. do </a:t>
            </a:r>
            <a:r>
              <a:rPr lang="pl-PL" altLang="pl-PL" b="1" smtClean="0">
                <a:ea typeface="Mongolian Baiti" panose="03000500000000000000" pitchFamily="66" charset="0"/>
              </a:rPr>
              <a:t>9 czerwca </a:t>
            </a:r>
            <a:r>
              <a:rPr lang="pl-PL" altLang="pl-PL" b="1" dirty="0" smtClean="0">
                <a:ea typeface="Mongolian Baiti" panose="03000500000000000000" pitchFamily="66" charset="0"/>
              </a:rPr>
              <a:t>2016 r</a:t>
            </a:r>
            <a:r>
              <a:rPr lang="pl-PL" altLang="pl-PL" dirty="0" smtClean="0">
                <a:ea typeface="Mongolian Baiti" panose="03000500000000000000" pitchFamily="66" charset="0"/>
              </a:rPr>
              <a:t>.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dostarczyć osobiście, przesłać kurierem lub pocztą do IOK na adres:</a:t>
            </a:r>
          </a:p>
          <a:p>
            <a:pPr algn="just">
              <a:lnSpc>
                <a:spcPct val="140000"/>
              </a:lnSpc>
            </a:pPr>
            <a:r>
              <a:rPr lang="pl-PL" altLang="pl-PL" b="1" dirty="0" smtClean="0">
                <a:ea typeface="Mongolian Baiti" panose="03000500000000000000" pitchFamily="66" charset="0"/>
              </a:rPr>
              <a:t>Wojewódzki Urząd Pracy w Szczecinie ul. A. Mickiewicza 41, 70-383 Szczecin, pok. 6 (Kancelaria)</a:t>
            </a:r>
          </a:p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z dopiskiem: </a:t>
            </a:r>
            <a:r>
              <a:rPr lang="pl-PL" altLang="pl-PL" i="1" dirty="0" smtClean="0">
                <a:ea typeface="Mongolian Baiti" panose="03000500000000000000" pitchFamily="66" charset="0"/>
              </a:rPr>
              <a:t>Wniosek w ramach Regionalnego Programu Operacyjnego Województwa Zachodniopomorskiego 2014-2020, Konkurs nr RPZP.08.07.00-IP.02-32-K05/16</a:t>
            </a:r>
            <a:endParaRPr lang="pl-PL" altLang="pl-PL" dirty="0">
              <a:ea typeface="Mongolian Baiti" panose="03000500000000000000" pitchFamily="66" charset="0"/>
            </a:endParaRPr>
          </a:p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Dokumenty są przyjmowane pod ww. adresem od poniedziałku do piątku w godzinach 8:00 – 15:00</a:t>
            </a:r>
          </a:p>
          <a:p>
            <a:pPr>
              <a:lnSpc>
                <a:spcPct val="80000"/>
              </a:lnSpc>
            </a:pPr>
            <a:endParaRPr lang="pl-PL" altLang="pl-PL" dirty="0" smtClean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650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Informacja i promocja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7891049" cy="4351338"/>
          </a:xfrm>
        </p:spPr>
        <p:txBody>
          <a:bodyPr>
            <a:normAutofit/>
          </a:bodyPr>
          <a:lstStyle/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altLang="pl-PL" sz="1800" i="1" dirty="0">
                <a:ea typeface="Mongolian Baiti" panose="03000500000000000000" pitchFamily="66" charset="0"/>
              </a:rPr>
              <a:t>Wytyczne Ministra Infrastruktury i Rozwoju </a:t>
            </a:r>
            <a:r>
              <a:rPr lang="pl-PL" altLang="pl-PL" sz="1800" b="1" i="1" dirty="0">
                <a:ea typeface="Mongolian Baiti" panose="03000500000000000000" pitchFamily="66" charset="0"/>
              </a:rPr>
              <a:t>w zakresie informacji i promocji</a:t>
            </a:r>
            <a:r>
              <a:rPr lang="pl-PL" altLang="pl-PL" sz="1800" i="1" dirty="0">
                <a:ea typeface="Mongolian Baiti" panose="03000500000000000000" pitchFamily="66" charset="0"/>
              </a:rPr>
              <a:t> programów operacyjnych polityki spójności na lata 2014-2020</a:t>
            </a:r>
            <a:r>
              <a:rPr lang="pl-PL" altLang="pl-PL" sz="1800" i="1" dirty="0" smtClean="0">
                <a:ea typeface="Mongolian Baiti" panose="03000500000000000000" pitchFamily="66" charset="0"/>
              </a:rPr>
              <a:t>;</a:t>
            </a:r>
          </a:p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altLang="pl-PL" sz="1800" i="1" dirty="0" smtClean="0">
                <a:ea typeface="Mongolian Baiti" panose="03000500000000000000" pitchFamily="66" charset="0"/>
              </a:rPr>
              <a:t>Strategia </a:t>
            </a:r>
            <a:r>
              <a:rPr lang="pl-PL" altLang="pl-PL" sz="1800" i="1" dirty="0">
                <a:ea typeface="Mongolian Baiti" panose="03000500000000000000" pitchFamily="66" charset="0"/>
              </a:rPr>
              <a:t>komunikacji polityki spójności na lata </a:t>
            </a:r>
            <a:r>
              <a:rPr lang="pl-PL" altLang="pl-PL" sz="1800" i="1" dirty="0" smtClean="0">
                <a:ea typeface="Mongolian Baiti" panose="03000500000000000000" pitchFamily="66" charset="0"/>
              </a:rPr>
              <a:t>2014-2020;</a:t>
            </a:r>
          </a:p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sz="1800" b="1" i="1" dirty="0"/>
              <a:t>Podręcznik wnioskodawcy i beneficjenta </a:t>
            </a:r>
            <a:r>
              <a:rPr lang="pl-PL" sz="1800" i="1" dirty="0"/>
              <a:t>programów polityki spójności 2014-2020 w zakresie informacji i </a:t>
            </a:r>
            <a:r>
              <a:rPr lang="pl-PL" sz="1800" i="1" dirty="0" smtClean="0"/>
              <a:t>promocji;</a:t>
            </a:r>
            <a:endParaRPr lang="pl-PL" altLang="pl-PL" sz="1800" i="1" dirty="0">
              <a:ea typeface="Mongolian Baiti" panose="030005000000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smtClean="0"/>
              <a:t>Księga identyfikacji wizualnej znaku </a:t>
            </a:r>
            <a:r>
              <a:rPr lang="pl-PL" i="1" dirty="0"/>
              <a:t>marki Fundusze </a:t>
            </a:r>
            <a:r>
              <a:rPr lang="pl-PL" i="1" dirty="0" smtClean="0"/>
              <a:t>Europejskie i </a:t>
            </a:r>
            <a:r>
              <a:rPr lang="pl-PL" i="1" dirty="0"/>
              <a:t>znaków programów polityki </a:t>
            </a:r>
            <a:r>
              <a:rPr lang="pl-PL" i="1" dirty="0" smtClean="0"/>
              <a:t>spójności na </a:t>
            </a:r>
            <a:r>
              <a:rPr lang="pl-PL" i="1" dirty="0"/>
              <a:t>lata </a:t>
            </a:r>
            <a:r>
              <a:rPr lang="pl-PL" i="1" dirty="0" smtClean="0"/>
              <a:t>2014-2020;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/>
              <a:t>Strategia </a:t>
            </a:r>
            <a:r>
              <a:rPr lang="pl-PL" b="1" i="1" dirty="0" smtClean="0"/>
              <a:t>Komunikacji Regionalnego Programu Operacyjnego Województwa Zachodniopomorskiego 2014-2020.</a:t>
            </a:r>
            <a:endParaRPr lang="pl-PL" b="1" i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157" y="4854858"/>
            <a:ext cx="7308205" cy="1169705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4"/>
          <a:srcRect r="50829"/>
          <a:stretch/>
        </p:blipFill>
        <p:spPr>
          <a:xfrm>
            <a:off x="8097394" y="2557063"/>
            <a:ext cx="4004940" cy="331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9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dirty="0" smtClean="0">
                <a:ea typeface="Mongolian Baiti" panose="03000500000000000000" pitchFamily="66" charset="0"/>
              </a:rPr>
              <a:t>Obowiązki informacyjne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602163"/>
          </a:xfrm>
        </p:spPr>
        <p:txBody>
          <a:bodyPr/>
          <a:lstStyle/>
          <a:p>
            <a:pPr algn="just" eaLnBrk="1" hangingPunct="1">
              <a:lnSpc>
                <a:spcPct val="140000"/>
              </a:lnSpc>
            </a:pPr>
            <a:r>
              <a:rPr lang="pl-PL" altLang="pl-PL" sz="1700" dirty="0" smtClean="0">
                <a:ea typeface="Mongolian Baiti" panose="03000500000000000000" pitchFamily="66" charset="0"/>
              </a:rPr>
              <a:t>Benef</a:t>
            </a:r>
            <a:r>
              <a:rPr lang="pl-PL" altLang="pl-PL" dirty="0" smtClean="0">
                <a:ea typeface="Mongolian Baiti" panose="03000500000000000000" pitchFamily="66" charset="0"/>
              </a:rPr>
              <a:t>icjent musi: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oznaczać znakiem Unii Europejskiej i znakiem Funduszy Europejskich: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b="1" dirty="0" smtClean="0">
                <a:ea typeface="Mongolian Baiti" panose="03000500000000000000" pitchFamily="66" charset="0"/>
              </a:rPr>
              <a:t>wszystkie działania informacyjne i promocyjne</a:t>
            </a:r>
            <a:r>
              <a:rPr lang="pl-PL" altLang="pl-PL" dirty="0" smtClean="0">
                <a:ea typeface="Mongolian Baiti" panose="03000500000000000000" pitchFamily="66" charset="0"/>
              </a:rPr>
              <a:t>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dirty="0" smtClean="0">
                <a:ea typeface="Mongolian Baiti" panose="03000500000000000000" pitchFamily="66" charset="0"/>
              </a:rPr>
              <a:t>wszystkie </a:t>
            </a:r>
            <a:r>
              <a:rPr lang="pl-PL" altLang="pl-PL" b="1" dirty="0" smtClean="0">
                <a:ea typeface="Mongolian Baiti" panose="03000500000000000000" pitchFamily="66" charset="0"/>
              </a:rPr>
              <a:t>dokumenty związane z realizacją projektu</a:t>
            </a:r>
            <a:r>
              <a:rPr lang="pl-PL" altLang="pl-PL" dirty="0" smtClean="0">
                <a:ea typeface="Mongolian Baiti" panose="03000500000000000000" pitchFamily="66" charset="0"/>
              </a:rPr>
              <a:t>, które podaje do wiadomości publicznej;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b="1" dirty="0" smtClean="0">
                <a:ea typeface="Mongolian Baiti" panose="03000500000000000000" pitchFamily="66" charset="0"/>
              </a:rPr>
              <a:t>dokumenty i materiały </a:t>
            </a:r>
            <a:r>
              <a:rPr lang="pl-PL" altLang="pl-PL" dirty="0" smtClean="0">
                <a:ea typeface="Mongolian Baiti" panose="03000500000000000000" pitchFamily="66" charset="0"/>
              </a:rPr>
              <a:t>dla osób i podmiotów uczestniczących w projekcie;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dirty="0">
                <a:ea typeface="Mongolian Baiti" panose="03000500000000000000" pitchFamily="66" charset="0"/>
              </a:rPr>
              <a:t> </a:t>
            </a:r>
            <a:r>
              <a:rPr lang="pl-PL" altLang="pl-PL" b="1" dirty="0" smtClean="0">
                <a:ea typeface="Mongolian Baiti" panose="03000500000000000000" pitchFamily="66" charset="0"/>
              </a:rPr>
              <a:t>wydarzenia</a:t>
            </a:r>
            <a:r>
              <a:rPr lang="pl-PL" altLang="pl-PL" dirty="0" smtClean="0">
                <a:ea typeface="Mongolian Baiti" panose="03000500000000000000" pitchFamily="66" charset="0"/>
              </a:rPr>
              <a:t> związane z projektem (np. odpowiednio oznaczać konferencje, szkolenia, targi itp.);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umieścić plakat (lub tablicę informacyjną i/lub pamiątkową) w miejscu realizacji  projektu;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umieścić opis projektu na stronie internetowej;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dokumentować działania.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endParaRPr lang="pl-PL" altLang="pl-PL" sz="1500" dirty="0" smtClean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19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dirty="0" smtClean="0">
                <a:ea typeface="Mongolian Baiti" panose="03000500000000000000" pitchFamily="66" charset="0"/>
              </a:rPr>
              <a:t>Jak oznaczyć miejsce projektu?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0926"/>
            <a:ext cx="11349037" cy="4351338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Plakat o wielkości minimum A3 musi być wyeksponowany w widocznym miejscu w trakcie realizacji projektu. Można go zdjąć dopiero po zakończeniu projektu (to znaczy po jego rozliczeniu).</a:t>
            </a:r>
          </a:p>
          <a:p>
            <a:pPr algn="ctr" eaLnBrk="1" hangingPunct="1"/>
            <a:endParaRPr lang="pl-PL" altLang="pl-PL" dirty="0" smtClean="0">
              <a:ea typeface="Mongolian Baiti" panose="03000500000000000000" pitchFamily="66" charset="0"/>
            </a:endParaRPr>
          </a:p>
          <a:p>
            <a:pPr algn="ctr" eaLnBrk="1" hangingPunct="1"/>
            <a:endParaRPr lang="pl-PL" altLang="pl-PL" dirty="0" smtClean="0">
              <a:ea typeface="Mongolian Baiti" panose="03000500000000000000" pitchFamily="66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354" y="2499022"/>
            <a:ext cx="2524477" cy="3553321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623" y="3116605"/>
            <a:ext cx="3562847" cy="254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1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pole tekstowe 1"/>
          <p:cNvSpPr txBox="1">
            <a:spLocks noChangeArrowheads="1"/>
          </p:cNvSpPr>
          <p:nvPr/>
        </p:nvSpPr>
        <p:spPr bwMode="auto">
          <a:xfrm>
            <a:off x="2381250" y="925513"/>
            <a:ext cx="6858000" cy="203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b="1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>
                <a:latin typeface="Calibri" panose="020F0502020204030204" pitchFamily="34" charset="0"/>
              </a:rPr>
              <a:t>Propozycje w zakresie zmian kryteriów, jakie zostaną przedstawione na najbliższym spotkaniu Komitetu Monitorującego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b="1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b="1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b="1"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65539" name="Rectangle 1"/>
          <p:cNvSpPr>
            <a:spLocks noChangeArrowheads="1"/>
          </p:cNvSpPr>
          <p:nvPr/>
        </p:nvSpPr>
        <p:spPr bwMode="auto">
          <a:xfrm>
            <a:off x="171450" y="-244475"/>
            <a:ext cx="11553825" cy="744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ZMIANY W ZAKRESIE KRYTERIÓW DOPUSZCZALNOŚCI: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0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l-PL" altLang="pl-PL" sz="12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wprowadzenie kryterium związanego z obligatoryjnym stosowaniem uproszczonych metod rozliczania (w tym stawek jednostkowych, kwot ryczałtowych oraz stawek ryczałtowych – koszty pośrednie);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2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l-PL" altLang="pl-PL" sz="12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wprowadzenie kryterium „wniosek wypełniony w języku polskim” (w obecnym stanie jest to element kryterium administracyjności </a:t>
            </a:r>
            <a:r>
              <a:rPr lang="pl-PL" altLang="pl-PL" sz="1200" i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Kompletność wsparcia</a:t>
            </a:r>
            <a:r>
              <a:rPr lang="pl-PL" altLang="pl-PL" sz="12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);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pl-PL" altLang="pl-PL" sz="12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l-PL" altLang="pl-PL" sz="12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aktualizacja kryterium Zgodność wsparcia pkt. 1 </a:t>
            </a:r>
            <a:r>
              <a:rPr lang="pl-PL" altLang="pl-PL" sz="1200" i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Projekt jest skierowany do osób zamieszkujących obszar województwa (w przypadku osób fizycznych, które zamieszkują na obszarze województwa zachodniopomorskiego w rozumieniu przepisów Kodeksu Cywilnego).</a:t>
            </a:r>
            <a:endParaRPr lang="pl-PL" altLang="pl-PL" sz="12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ZMIANY W ZAKRESIE KRYTERIÓW WYKONALNOŚCI: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0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l-PL" altLang="pl-PL" sz="10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altLang="pl-PL" sz="12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wprowadzenie kryterium celowość partnerstwa (przesunięcie z administracyjności);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pl-PL" altLang="pl-PL" sz="100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pl-PL" altLang="pl-PL" sz="1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ZMIANY W ZAKRESIE KRYTERIÓW JAKOŚCI: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l-PL" altLang="pl-PL" sz="10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altLang="pl-PL" sz="12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definicji kryterium dodanie zapisu o spójności i kompletności projektu w zakresie ocenianego kryterium;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pl-PL" altLang="pl-PL" sz="10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pl-PL" altLang="pl-PL" sz="1000" i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0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pl-PL" altLang="pl-PL" sz="14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pl-PL" altLang="pl-PL" sz="100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pl-PL" altLang="pl-PL" sz="100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pl-PL" altLang="pl-PL" sz="100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pl-PL" altLang="pl-PL" sz="100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pl-PL" altLang="pl-PL" sz="1000" b="1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2179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87338" y="1636713"/>
            <a:ext cx="11588750" cy="27082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1400" b="1" dirty="0">
                <a:cs typeface="Arial" pitchFamily="34" charset="0"/>
              </a:rPr>
              <a:t>ZMIANY W ZAKRESIE KRYTERIÓW ADMINISTRACYJNOŚCI:</a:t>
            </a:r>
          </a:p>
          <a:p>
            <a:pPr algn="just">
              <a:defRPr/>
            </a:pPr>
            <a:endParaRPr lang="pl-PL" sz="1400" b="1" dirty="0">
              <a:cs typeface="Arial" pitchFamily="34" charset="0"/>
            </a:endParaRPr>
          </a:p>
          <a:p>
            <a:pPr marL="174625" indent="-174625" algn="just">
              <a:buFont typeface="Wingdings" pitchFamily="2" charset="2"/>
              <a:buChar char="§"/>
              <a:defRPr/>
            </a:pPr>
            <a:r>
              <a:rPr lang="pl-PL" sz="1200" dirty="0">
                <a:cs typeface="Arial" pitchFamily="34" charset="0"/>
              </a:rPr>
              <a:t>usunięcie kryterium: </a:t>
            </a:r>
            <a:r>
              <a:rPr lang="pl-PL" sz="1200" i="1" dirty="0">
                <a:cs typeface="Arial" pitchFamily="34" charset="0"/>
              </a:rPr>
              <a:t>Kompletność wniosku</a:t>
            </a:r>
            <a:r>
              <a:rPr lang="pl-PL" sz="1200" dirty="0">
                <a:cs typeface="Arial" pitchFamily="34" charset="0"/>
              </a:rPr>
              <a:t> oraz </a:t>
            </a:r>
            <a:r>
              <a:rPr lang="pl-PL" sz="1200" i="1" dirty="0">
                <a:cs typeface="Arial" pitchFamily="34" charset="0"/>
              </a:rPr>
              <a:t>Możliwość oceny merytorycznej wniosku</a:t>
            </a:r>
            <a:r>
              <a:rPr lang="pl-PL" sz="1200" dirty="0">
                <a:cs typeface="Arial" pitchFamily="34" charset="0"/>
              </a:rPr>
              <a:t>;</a:t>
            </a:r>
          </a:p>
          <a:p>
            <a:pPr marL="174625" indent="-174625" algn="just">
              <a:defRPr/>
            </a:pPr>
            <a:endParaRPr lang="pl-PL" sz="1200" dirty="0">
              <a:cs typeface="Arial" pitchFamily="34" charset="0"/>
            </a:endParaRPr>
          </a:p>
          <a:p>
            <a:pPr marL="174625" indent="-174625" algn="just">
              <a:buFont typeface="Wingdings" pitchFamily="2" charset="2"/>
              <a:buChar char="§"/>
              <a:defRPr/>
            </a:pPr>
            <a:r>
              <a:rPr lang="pl-PL" sz="1200" dirty="0">
                <a:cs typeface="Arial" pitchFamily="34" charset="0"/>
              </a:rPr>
              <a:t>usunięcie kryterium : Celowość partnerstwa (przesunięcie do wykonalności);</a:t>
            </a:r>
          </a:p>
          <a:p>
            <a:pPr marL="174625" indent="-174625" algn="just">
              <a:defRPr/>
            </a:pPr>
            <a:endParaRPr lang="pl-PL" sz="1200" dirty="0">
              <a:cs typeface="Arial" pitchFamily="34" charset="0"/>
            </a:endParaRPr>
          </a:p>
          <a:p>
            <a:pPr marL="174625" indent="-174625" algn="just">
              <a:buFont typeface="Wingdings" pitchFamily="2" charset="2"/>
              <a:buChar char="§"/>
              <a:defRPr/>
            </a:pPr>
            <a:r>
              <a:rPr lang="pl-PL" sz="1200" dirty="0">
                <a:cs typeface="Arial" pitchFamily="34" charset="0"/>
              </a:rPr>
              <a:t>dodanie kryterium: </a:t>
            </a:r>
            <a:r>
              <a:rPr lang="pl-PL" sz="1200" i="1" dirty="0">
                <a:cs typeface="Arial" pitchFamily="34" charset="0"/>
              </a:rPr>
              <a:t>Spójność i kompletność zapisów. </a:t>
            </a:r>
            <a:r>
              <a:rPr lang="pl-PL" sz="1200" dirty="0">
                <a:cs typeface="Arial" pitchFamily="34" charset="0"/>
              </a:rPr>
              <a:t>Definicja kryterium: Wniosek jest spójny i kompletny w odniesieniu do dokonanej oceny w  zakresie kryteriów jakości oraz zgodności z Regulaminem konkursu.</a:t>
            </a:r>
            <a:endParaRPr lang="pl-PL" sz="1000" dirty="0"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  <a:defRPr/>
            </a:pPr>
            <a:endParaRPr lang="pl-PL" sz="1400" dirty="0">
              <a:latin typeface="+mn-lt"/>
            </a:endParaRPr>
          </a:p>
          <a:p>
            <a:pPr algn="just">
              <a:buFont typeface="Wingdings" pitchFamily="2" charset="2"/>
              <a:buChar char="§"/>
              <a:defRPr/>
            </a:pPr>
            <a:endParaRPr lang="pl-PL" sz="1400" dirty="0">
              <a:latin typeface="+mn-lt"/>
            </a:endParaRPr>
          </a:p>
          <a:p>
            <a:pPr algn="just">
              <a:buFont typeface="Wingdings" pitchFamily="2" charset="2"/>
              <a:buChar char="§"/>
              <a:defRPr/>
            </a:pPr>
            <a:endParaRPr lang="pl-PL" sz="1400" b="1" dirty="0">
              <a:cs typeface="Arial" pitchFamily="34" charset="0"/>
            </a:endParaRPr>
          </a:p>
          <a:p>
            <a:pPr algn="just">
              <a:defRPr/>
            </a:pPr>
            <a:endParaRPr lang="pl-PL" sz="1400" b="1" dirty="0">
              <a:cs typeface="Arial" pitchFamily="34" charset="0"/>
            </a:endParaRPr>
          </a:p>
          <a:p>
            <a:pPr algn="just">
              <a:defRPr/>
            </a:pPr>
            <a:endParaRPr lang="pl-PL" sz="14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760652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pole tekstowe 1"/>
          <p:cNvSpPr txBox="1">
            <a:spLocks noChangeArrowheads="1"/>
          </p:cNvSpPr>
          <p:nvPr/>
        </p:nvSpPr>
        <p:spPr bwMode="auto">
          <a:xfrm>
            <a:off x="3956050" y="1095375"/>
            <a:ext cx="4240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000" b="1">
                <a:latin typeface="Calibri" panose="020F0502020204030204" pitchFamily="34" charset="0"/>
              </a:rPr>
              <a:t>Propozycja zmiany systemu oceny</a:t>
            </a:r>
          </a:p>
        </p:txBody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282575" y="1330325"/>
            <a:ext cx="1839913" cy="423863"/>
          </a:xfrm>
          <a:prstGeom prst="rect">
            <a:avLst/>
          </a:prstGeom>
          <a:solidFill>
            <a:srgbClr val="FFFF99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KRYTERIA DOPUSZCZALNOŚCI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588" name="AutoShape 3"/>
          <p:cNvSpPr>
            <a:spLocks noChangeArrowheads="1"/>
          </p:cNvSpPr>
          <p:nvPr/>
        </p:nvSpPr>
        <p:spPr bwMode="auto">
          <a:xfrm>
            <a:off x="974725" y="1778000"/>
            <a:ext cx="419100" cy="2524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67589" name="Text Box 4"/>
          <p:cNvSpPr txBox="1">
            <a:spLocks noChangeArrowheads="1"/>
          </p:cNvSpPr>
          <p:nvPr/>
        </p:nvSpPr>
        <p:spPr bwMode="auto">
          <a:xfrm>
            <a:off x="174625" y="2062163"/>
            <a:ext cx="868363" cy="404812"/>
          </a:xfrm>
          <a:prstGeom prst="rect">
            <a:avLst/>
          </a:prstGeom>
          <a:solidFill>
            <a:srgbClr val="FF3333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NIE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projekt odrzucony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koniec oceny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590" name="Text Box 5"/>
          <p:cNvSpPr txBox="1">
            <a:spLocks noChangeArrowheads="1"/>
          </p:cNvSpPr>
          <p:nvPr/>
        </p:nvSpPr>
        <p:spPr bwMode="auto">
          <a:xfrm>
            <a:off x="1470025" y="2038350"/>
            <a:ext cx="750888" cy="385763"/>
          </a:xfrm>
          <a:prstGeom prst="rect">
            <a:avLst/>
          </a:prstGeom>
          <a:solidFill>
            <a:srgbClr val="99FF66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TAK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dalsza ocena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591" name="AutoShape 3"/>
          <p:cNvSpPr>
            <a:spLocks noChangeArrowheads="1"/>
          </p:cNvSpPr>
          <p:nvPr/>
        </p:nvSpPr>
        <p:spPr bwMode="auto">
          <a:xfrm>
            <a:off x="1022350" y="3813175"/>
            <a:ext cx="419100" cy="2524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67592" name="Text Box 6"/>
          <p:cNvSpPr txBox="1">
            <a:spLocks noChangeArrowheads="1"/>
          </p:cNvSpPr>
          <p:nvPr/>
        </p:nvSpPr>
        <p:spPr bwMode="auto">
          <a:xfrm>
            <a:off x="223838" y="2819400"/>
            <a:ext cx="1838325" cy="307975"/>
          </a:xfrm>
          <a:prstGeom prst="rect">
            <a:avLst/>
          </a:prstGeom>
          <a:solidFill>
            <a:srgbClr val="FFFF99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KRYTERIA WYKONALNOŚCI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593" name="AutoShape 3"/>
          <p:cNvSpPr>
            <a:spLocks noChangeArrowheads="1"/>
          </p:cNvSpPr>
          <p:nvPr/>
        </p:nvSpPr>
        <p:spPr bwMode="auto">
          <a:xfrm>
            <a:off x="982663" y="3148013"/>
            <a:ext cx="419100" cy="2508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67594" name="Text Box 4"/>
          <p:cNvSpPr txBox="1">
            <a:spLocks noChangeArrowheads="1"/>
          </p:cNvSpPr>
          <p:nvPr/>
        </p:nvSpPr>
        <p:spPr bwMode="auto">
          <a:xfrm>
            <a:off x="152400" y="3371850"/>
            <a:ext cx="868363" cy="404813"/>
          </a:xfrm>
          <a:prstGeom prst="rect">
            <a:avLst/>
          </a:prstGeom>
          <a:solidFill>
            <a:srgbClr val="FF3333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NIE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projekt odrzucony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koniec oceny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595" name="Text Box 5"/>
          <p:cNvSpPr txBox="1">
            <a:spLocks noChangeArrowheads="1"/>
          </p:cNvSpPr>
          <p:nvPr/>
        </p:nvSpPr>
        <p:spPr bwMode="auto">
          <a:xfrm>
            <a:off x="1497013" y="3348038"/>
            <a:ext cx="868362" cy="450850"/>
          </a:xfrm>
          <a:prstGeom prst="rect">
            <a:avLst/>
          </a:prstGeom>
          <a:solidFill>
            <a:srgbClr val="99FF66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TAK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dalsza ocena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596" name="Text Box 8"/>
          <p:cNvSpPr txBox="1">
            <a:spLocks noChangeArrowheads="1"/>
          </p:cNvSpPr>
          <p:nvPr/>
        </p:nvSpPr>
        <p:spPr bwMode="auto">
          <a:xfrm>
            <a:off x="241300" y="4078288"/>
            <a:ext cx="1838325" cy="390525"/>
          </a:xfrm>
          <a:prstGeom prst="rect">
            <a:avLst/>
          </a:prstGeom>
          <a:solidFill>
            <a:srgbClr val="FFFF99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KRYTERIA JAKOŚCI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597" name="Text Box 9"/>
          <p:cNvSpPr txBox="1">
            <a:spLocks noChangeArrowheads="1"/>
          </p:cNvSpPr>
          <p:nvPr/>
        </p:nvSpPr>
        <p:spPr bwMode="auto">
          <a:xfrm>
            <a:off x="147638" y="4811713"/>
            <a:ext cx="885825" cy="696912"/>
          </a:xfrm>
          <a:prstGeom prst="rect">
            <a:avLst/>
          </a:prstGeom>
          <a:solidFill>
            <a:srgbClr val="FF3333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NIESPEŁNIENIE MINIMUM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projekt  odrzucony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koniec oceny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598" name="Text Box 10"/>
          <p:cNvSpPr txBox="1">
            <a:spLocks noChangeArrowheads="1"/>
          </p:cNvSpPr>
          <p:nvPr/>
        </p:nvSpPr>
        <p:spPr bwMode="auto">
          <a:xfrm>
            <a:off x="1417638" y="4795838"/>
            <a:ext cx="781050" cy="696912"/>
          </a:xfrm>
          <a:prstGeom prst="rect">
            <a:avLst/>
          </a:prstGeom>
          <a:solidFill>
            <a:srgbClr val="99FF66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SPEŁNIENIE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MINIMUM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dalsza ocena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599" name="AutoShape 11"/>
          <p:cNvSpPr>
            <a:spLocks noChangeArrowheads="1"/>
          </p:cNvSpPr>
          <p:nvPr/>
        </p:nvSpPr>
        <p:spPr bwMode="auto">
          <a:xfrm>
            <a:off x="2211388" y="4946650"/>
            <a:ext cx="390525" cy="363538"/>
          </a:xfrm>
          <a:prstGeom prst="rightArrow">
            <a:avLst>
              <a:gd name="adj1" fmla="val 50000"/>
              <a:gd name="adj2" fmla="val 30879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67600" name="AutoShape 3"/>
          <p:cNvSpPr>
            <a:spLocks noChangeArrowheads="1"/>
          </p:cNvSpPr>
          <p:nvPr/>
        </p:nvSpPr>
        <p:spPr bwMode="auto">
          <a:xfrm>
            <a:off x="1004888" y="4540250"/>
            <a:ext cx="419100" cy="2508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67601" name="Text Box 12"/>
          <p:cNvSpPr txBox="1">
            <a:spLocks noChangeArrowheads="1"/>
          </p:cNvSpPr>
          <p:nvPr/>
        </p:nvSpPr>
        <p:spPr bwMode="auto">
          <a:xfrm>
            <a:off x="2625725" y="4870450"/>
            <a:ext cx="738188" cy="585788"/>
          </a:xfrm>
          <a:prstGeom prst="rect">
            <a:avLst/>
          </a:prstGeom>
          <a:solidFill>
            <a:srgbClr val="FFFF99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KRYTERIA PREMIUJĄCE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602" name="AutoShape 13"/>
          <p:cNvSpPr>
            <a:spLocks noChangeArrowheads="1"/>
          </p:cNvSpPr>
          <p:nvPr/>
        </p:nvSpPr>
        <p:spPr bwMode="auto">
          <a:xfrm rot="-5400000">
            <a:off x="3337719" y="5023644"/>
            <a:ext cx="419100" cy="3286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67603" name="Text Box 14"/>
          <p:cNvSpPr txBox="1">
            <a:spLocks noChangeArrowheads="1"/>
          </p:cNvSpPr>
          <p:nvPr/>
        </p:nvSpPr>
        <p:spPr bwMode="auto">
          <a:xfrm>
            <a:off x="3722688" y="4848225"/>
            <a:ext cx="1208087" cy="638175"/>
          </a:xfrm>
          <a:prstGeom prst="rect">
            <a:avLst/>
          </a:prstGeom>
          <a:solidFill>
            <a:srgbClr val="FFFF99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KRYTERIA ADMINISTRACYJNOŚCI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OCZYWISTE OMYŁKI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604" name="Text Box 15"/>
          <p:cNvSpPr txBox="1">
            <a:spLocks noChangeArrowheads="1"/>
          </p:cNvSpPr>
          <p:nvPr/>
        </p:nvSpPr>
        <p:spPr bwMode="auto">
          <a:xfrm>
            <a:off x="5203825" y="5208588"/>
            <a:ext cx="717550" cy="746125"/>
          </a:xfrm>
          <a:prstGeom prst="rect">
            <a:avLst/>
          </a:prstGeom>
          <a:solidFill>
            <a:srgbClr val="99FF66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TAK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605" name="Text Box 16"/>
          <p:cNvSpPr txBox="1">
            <a:spLocks noChangeArrowheads="1"/>
          </p:cNvSpPr>
          <p:nvPr/>
        </p:nvSpPr>
        <p:spPr bwMode="auto">
          <a:xfrm>
            <a:off x="10118725" y="5399088"/>
            <a:ext cx="1517650" cy="890587"/>
          </a:xfrm>
          <a:prstGeom prst="rect">
            <a:avLst/>
          </a:prstGeom>
          <a:solidFill>
            <a:srgbClr val="00CCFF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REKOMENDOWANIE DO DOFINANSOWANIA przez WUP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606" name="Text Box 17"/>
          <p:cNvSpPr txBox="1">
            <a:spLocks noChangeArrowheads="1"/>
          </p:cNvSpPr>
          <p:nvPr/>
        </p:nvSpPr>
        <p:spPr bwMode="auto">
          <a:xfrm>
            <a:off x="5181600" y="4191000"/>
            <a:ext cx="598488" cy="708025"/>
          </a:xfrm>
          <a:prstGeom prst="rect">
            <a:avLst/>
          </a:prstGeom>
          <a:solidFill>
            <a:srgbClr val="FF9900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NIE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projekt skierowany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do poprawy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607" name="Text Box 18"/>
          <p:cNvSpPr txBox="1">
            <a:spLocks noChangeArrowheads="1"/>
          </p:cNvSpPr>
          <p:nvPr/>
        </p:nvSpPr>
        <p:spPr bwMode="auto">
          <a:xfrm>
            <a:off x="6073775" y="3787775"/>
            <a:ext cx="762000" cy="1111250"/>
          </a:xfrm>
          <a:prstGeom prst="rect">
            <a:avLst/>
          </a:prstGeom>
          <a:solidFill>
            <a:srgbClr val="FFFF99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PONOWNA WERYFIKACJA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608" name="Text Box 19"/>
          <p:cNvSpPr txBox="1">
            <a:spLocks noChangeArrowheads="1"/>
          </p:cNvSpPr>
          <p:nvPr/>
        </p:nvSpPr>
        <p:spPr bwMode="auto">
          <a:xfrm>
            <a:off x="10112375" y="2916238"/>
            <a:ext cx="1328738" cy="719137"/>
          </a:xfrm>
          <a:prstGeom prst="rect">
            <a:avLst/>
          </a:prstGeom>
          <a:solidFill>
            <a:srgbClr val="FF3333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NIE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projekt odrzucony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koniec oceny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609" name="Text Box 20"/>
          <p:cNvSpPr txBox="1">
            <a:spLocks noChangeArrowheads="1"/>
          </p:cNvSpPr>
          <p:nvPr/>
        </p:nvSpPr>
        <p:spPr bwMode="auto">
          <a:xfrm>
            <a:off x="10091738" y="3744913"/>
            <a:ext cx="1349375" cy="685800"/>
          </a:xfrm>
          <a:prstGeom prst="rect">
            <a:avLst/>
          </a:prstGeom>
          <a:solidFill>
            <a:srgbClr val="99FF66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TAK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koniec oceny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610" name="AutoShape 13"/>
          <p:cNvSpPr>
            <a:spLocks noChangeArrowheads="1"/>
          </p:cNvSpPr>
          <p:nvPr/>
        </p:nvSpPr>
        <p:spPr bwMode="auto">
          <a:xfrm rot="-5400000">
            <a:off x="4849019" y="5056981"/>
            <a:ext cx="419100" cy="22383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67611" name="AutoShape 13"/>
          <p:cNvSpPr>
            <a:spLocks noChangeArrowheads="1"/>
          </p:cNvSpPr>
          <p:nvPr/>
        </p:nvSpPr>
        <p:spPr bwMode="auto">
          <a:xfrm rot="-5400000">
            <a:off x="5788026" y="4418012"/>
            <a:ext cx="279400" cy="250825"/>
          </a:xfrm>
          <a:prstGeom prst="downArrow">
            <a:avLst>
              <a:gd name="adj1" fmla="val 50000"/>
              <a:gd name="adj2" fmla="val 5887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67612" name="AutoShape 13"/>
          <p:cNvSpPr>
            <a:spLocks noChangeArrowheads="1"/>
          </p:cNvSpPr>
          <p:nvPr/>
        </p:nvSpPr>
        <p:spPr bwMode="auto">
          <a:xfrm rot="-5400000">
            <a:off x="9437688" y="3646487"/>
            <a:ext cx="425450" cy="708025"/>
          </a:xfrm>
          <a:prstGeom prst="downArrow">
            <a:avLst>
              <a:gd name="adj1" fmla="val 50000"/>
              <a:gd name="adj2" fmla="val 58678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67613" name="AutoShape 13"/>
          <p:cNvSpPr>
            <a:spLocks noChangeArrowheads="1"/>
          </p:cNvSpPr>
          <p:nvPr/>
        </p:nvSpPr>
        <p:spPr bwMode="auto">
          <a:xfrm rot="-5400000">
            <a:off x="9306719" y="5169694"/>
            <a:ext cx="436563" cy="981075"/>
          </a:xfrm>
          <a:prstGeom prst="downArrow">
            <a:avLst>
              <a:gd name="adj1" fmla="val 50000"/>
              <a:gd name="adj2" fmla="val 5870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67614" name="AutoShape 3"/>
          <p:cNvSpPr>
            <a:spLocks noChangeArrowheads="1"/>
          </p:cNvSpPr>
          <p:nvPr/>
        </p:nvSpPr>
        <p:spPr bwMode="auto">
          <a:xfrm>
            <a:off x="10521950" y="4583113"/>
            <a:ext cx="419100" cy="708025"/>
          </a:xfrm>
          <a:prstGeom prst="downArrow">
            <a:avLst>
              <a:gd name="adj1" fmla="val 50000"/>
              <a:gd name="adj2" fmla="val 25012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67615" name="AutoShape 3"/>
          <p:cNvSpPr>
            <a:spLocks noChangeArrowheads="1"/>
          </p:cNvSpPr>
          <p:nvPr/>
        </p:nvSpPr>
        <p:spPr bwMode="auto">
          <a:xfrm>
            <a:off x="963613" y="2492375"/>
            <a:ext cx="419100" cy="2508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67616" name="AutoShape 13"/>
          <p:cNvSpPr>
            <a:spLocks noChangeArrowheads="1"/>
          </p:cNvSpPr>
          <p:nvPr/>
        </p:nvSpPr>
        <p:spPr bwMode="auto">
          <a:xfrm rot="-5400000">
            <a:off x="6201569" y="5276057"/>
            <a:ext cx="279400" cy="773112"/>
          </a:xfrm>
          <a:prstGeom prst="downArrow">
            <a:avLst>
              <a:gd name="adj1" fmla="val 50000"/>
              <a:gd name="adj2" fmla="val 58761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67617" name="Text Box 8"/>
          <p:cNvSpPr txBox="1">
            <a:spLocks noChangeArrowheads="1"/>
          </p:cNvSpPr>
          <p:nvPr/>
        </p:nvSpPr>
        <p:spPr bwMode="auto">
          <a:xfrm>
            <a:off x="6750050" y="5340350"/>
            <a:ext cx="890588" cy="701675"/>
          </a:xfrm>
          <a:prstGeom prst="rect">
            <a:avLst/>
          </a:prstGeom>
          <a:solidFill>
            <a:srgbClr val="FFFF99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KRYTERIA JAKOŚCI – ocena przez ZIT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618" name="AutoShape 13"/>
          <p:cNvSpPr>
            <a:spLocks noChangeArrowheads="1"/>
          </p:cNvSpPr>
          <p:nvPr/>
        </p:nvSpPr>
        <p:spPr bwMode="auto">
          <a:xfrm rot="-5400000">
            <a:off x="7935119" y="4350544"/>
            <a:ext cx="279400" cy="277812"/>
          </a:xfrm>
          <a:prstGeom prst="downArrow">
            <a:avLst>
              <a:gd name="adj1" fmla="val 50000"/>
              <a:gd name="adj2" fmla="val 58750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67619" name="Text Box 8"/>
          <p:cNvSpPr txBox="1">
            <a:spLocks noChangeArrowheads="1"/>
          </p:cNvSpPr>
          <p:nvPr/>
        </p:nvSpPr>
        <p:spPr bwMode="auto">
          <a:xfrm>
            <a:off x="8274050" y="3178175"/>
            <a:ext cx="935038" cy="1665288"/>
          </a:xfrm>
          <a:prstGeom prst="rect">
            <a:avLst/>
          </a:prstGeom>
          <a:solidFill>
            <a:srgbClr val="FFFF99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KRYTERIA JAKOŚCI – ocena przez ZIT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620" name="Text Box 15"/>
          <p:cNvSpPr txBox="1">
            <a:spLocks noChangeArrowheads="1"/>
          </p:cNvSpPr>
          <p:nvPr/>
        </p:nvSpPr>
        <p:spPr bwMode="auto">
          <a:xfrm>
            <a:off x="8108950" y="5768975"/>
            <a:ext cx="862013" cy="436563"/>
          </a:xfrm>
          <a:prstGeom prst="rect">
            <a:avLst/>
          </a:prstGeom>
          <a:solidFill>
            <a:srgbClr val="99FF66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TAK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621" name="Text Box 4"/>
          <p:cNvSpPr txBox="1">
            <a:spLocks noChangeArrowheads="1"/>
          </p:cNvSpPr>
          <p:nvPr/>
        </p:nvSpPr>
        <p:spPr bwMode="auto">
          <a:xfrm>
            <a:off x="8108950" y="5148263"/>
            <a:ext cx="857250" cy="501650"/>
          </a:xfrm>
          <a:prstGeom prst="rect">
            <a:avLst/>
          </a:prstGeom>
          <a:solidFill>
            <a:srgbClr val="FF3333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NIE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projekt odrzucony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koniec oceny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622" name="AutoShape 13"/>
          <p:cNvSpPr>
            <a:spLocks noChangeArrowheads="1"/>
          </p:cNvSpPr>
          <p:nvPr/>
        </p:nvSpPr>
        <p:spPr bwMode="auto">
          <a:xfrm rot="-5400000">
            <a:off x="7740651" y="5487987"/>
            <a:ext cx="279400" cy="390525"/>
          </a:xfrm>
          <a:prstGeom prst="downArrow">
            <a:avLst>
              <a:gd name="adj1" fmla="val 50000"/>
              <a:gd name="adj2" fmla="val 58782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  <p:sp>
        <p:nvSpPr>
          <p:cNvPr id="67623" name="Text Box 15"/>
          <p:cNvSpPr txBox="1">
            <a:spLocks noChangeArrowheads="1"/>
          </p:cNvSpPr>
          <p:nvPr/>
        </p:nvSpPr>
        <p:spPr bwMode="auto">
          <a:xfrm>
            <a:off x="7173913" y="4560888"/>
            <a:ext cx="739775" cy="631825"/>
          </a:xfrm>
          <a:prstGeom prst="rect">
            <a:avLst/>
          </a:prstGeom>
          <a:solidFill>
            <a:srgbClr val="99FF66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8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TAK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624" name="Text Box 4"/>
          <p:cNvSpPr txBox="1">
            <a:spLocks noChangeArrowheads="1"/>
          </p:cNvSpPr>
          <p:nvPr/>
        </p:nvSpPr>
        <p:spPr bwMode="auto">
          <a:xfrm>
            <a:off x="7194550" y="3657600"/>
            <a:ext cx="719138" cy="652463"/>
          </a:xfrm>
          <a:prstGeom prst="rect">
            <a:avLst/>
          </a:prstGeom>
          <a:solidFill>
            <a:srgbClr val="FF3333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 b="1">
                <a:latin typeface="Arial" panose="020B0604020202020204" pitchFamily="34" charset="0"/>
              </a:rPr>
              <a:t>NIE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projekt odrzucony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800">
                <a:latin typeface="Arial" panose="020B0604020202020204" pitchFamily="34" charset="0"/>
              </a:rPr>
              <a:t>koniec oceny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67625" name="AutoShape 13"/>
          <p:cNvSpPr>
            <a:spLocks noChangeArrowheads="1"/>
          </p:cNvSpPr>
          <p:nvPr/>
        </p:nvSpPr>
        <p:spPr bwMode="auto">
          <a:xfrm rot="-5400000">
            <a:off x="6908801" y="4287837"/>
            <a:ext cx="279400" cy="358775"/>
          </a:xfrm>
          <a:prstGeom prst="downArrow">
            <a:avLst>
              <a:gd name="adj1" fmla="val 50000"/>
              <a:gd name="adj2" fmla="val 58795"/>
            </a:avLst>
          </a:prstGeom>
          <a:solidFill>
            <a:srgbClr val="EEEEEE"/>
          </a:solidFill>
          <a:ln w="936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13419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Dodatkowych informacji na temat Programu udzielają</a:t>
            </a:r>
          </a:p>
        </p:txBody>
      </p:sp>
      <p:sp>
        <p:nvSpPr>
          <p:cNvPr id="73731" name="pole tekstowe 6"/>
          <p:cNvSpPr txBox="1">
            <a:spLocks noChangeArrowheads="1"/>
          </p:cNvSpPr>
          <p:nvPr/>
        </p:nvSpPr>
        <p:spPr bwMode="auto">
          <a:xfrm>
            <a:off x="584200" y="2019300"/>
            <a:ext cx="3606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Biuro </a:t>
            </a:r>
            <a:r>
              <a:rPr lang="pl-PL" altLang="pl-PL" sz="1800" smtClean="0">
                <a:latin typeface="Book Antiqua" panose="02040602050305030304" pitchFamily="18" charset="0"/>
              </a:rPr>
              <a:t>Informacji </a:t>
            </a:r>
            <a:r>
              <a:rPr lang="pl-PL" altLang="pl-PL" sz="1800" dirty="0">
                <a:latin typeface="Book Antiqua" panose="02040602050305030304" pitchFamily="18" charset="0"/>
              </a:rPr>
              <a:t>i Promocji EFS w Szczecinie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Book Antiqua" panose="02040602050305030304" pitchFamily="18" charset="0"/>
              </a:rPr>
              <a:t>ul. A. Mickiewicza 41,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Book Antiqua" panose="02040602050305030304" pitchFamily="18" charset="0"/>
              </a:rPr>
              <a:t>70- 383 Szczecin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Book Antiqua" panose="02040602050305030304" pitchFamily="18" charset="0"/>
              </a:rPr>
              <a:t>e-mail: </a:t>
            </a:r>
            <a:r>
              <a:rPr lang="pl-PL" altLang="pl-PL" sz="1800" dirty="0">
                <a:latin typeface="Book Antiqua" panose="02040602050305030304" pitchFamily="18" charset="0"/>
                <a:hlinkClick r:id="rId2"/>
              </a:rPr>
              <a:t>efs@wup.pl</a:t>
            </a:r>
            <a:endParaRPr lang="pl-PL" altLang="pl-PL" sz="1800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Book Antiqua" panose="02040602050305030304" pitchFamily="18" charset="0"/>
              </a:rPr>
              <a:t>Tel. 9142 56 163/164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Book Antiqua" panose="02040602050305030304" pitchFamily="18" charset="0"/>
                <a:hlinkClick r:id="rId3"/>
              </a:rPr>
              <a:t>www.wup.pl</a:t>
            </a:r>
            <a:r>
              <a:rPr lang="pl-PL" altLang="pl-PL" sz="1800" dirty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73732" name="pole tekstowe 7"/>
          <p:cNvSpPr txBox="1">
            <a:spLocks noChangeArrowheads="1"/>
          </p:cNvSpPr>
          <p:nvPr/>
        </p:nvSpPr>
        <p:spPr bwMode="auto">
          <a:xfrm>
            <a:off x="7708900" y="2082800"/>
            <a:ext cx="36957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Biuro Informacji i Promocji EFS w Koszalinie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ul. Słowiańska 15 a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75-846 Koszalin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e-mail: </a:t>
            </a:r>
            <a:r>
              <a:rPr lang="pl-PL" altLang="pl-PL" sz="1800">
                <a:latin typeface="Book Antiqua" panose="02040602050305030304" pitchFamily="18" charset="0"/>
                <a:hlinkClick r:id="rId4"/>
              </a:rPr>
              <a:t>efskoszalin@wup.pl</a:t>
            </a: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Tel. 94 344 50 25/26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  <a:hlinkClick r:id="rId5"/>
              </a:rPr>
              <a:t>www.facebook.com/wupszczecin</a:t>
            </a: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</p:txBody>
      </p:sp>
      <p:sp>
        <p:nvSpPr>
          <p:cNvPr id="73733" name="pole tekstowe 8"/>
          <p:cNvSpPr txBox="1">
            <a:spLocks noChangeArrowheads="1"/>
          </p:cNvSpPr>
          <p:nvPr/>
        </p:nvSpPr>
        <p:spPr bwMode="auto">
          <a:xfrm>
            <a:off x="3225800" y="4821238"/>
            <a:ext cx="47117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Główny Punkt Informacyjny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Funduszy Europejskich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ul. Kuśnierska 12 b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800 34 44 34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gpi@wpz.pl</a:t>
            </a:r>
          </a:p>
        </p:txBody>
      </p:sp>
      <p:sp>
        <p:nvSpPr>
          <p:cNvPr id="73734" name="pole tekstowe 9"/>
          <p:cNvSpPr txBox="1">
            <a:spLocks noChangeArrowheads="1"/>
          </p:cNvSpPr>
          <p:nvPr/>
        </p:nvSpPr>
        <p:spPr bwMode="auto">
          <a:xfrm>
            <a:off x="3771900" y="1625600"/>
            <a:ext cx="5486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b="1">
              <a:latin typeface="Book Antiqua" panose="0204060205030503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>
                <a:latin typeface="Book Antiqua" panose="02040602050305030304" pitchFamily="18" charset="0"/>
              </a:rPr>
              <a:t>Wojewódzki Urząd Pracy w Szczecinie</a:t>
            </a:r>
          </a:p>
        </p:txBody>
      </p:sp>
      <p:sp>
        <p:nvSpPr>
          <p:cNvPr id="73735" name="pole tekstowe 10"/>
          <p:cNvSpPr txBox="1">
            <a:spLocks noChangeArrowheads="1"/>
          </p:cNvSpPr>
          <p:nvPr/>
        </p:nvSpPr>
        <p:spPr bwMode="auto">
          <a:xfrm>
            <a:off x="1244600" y="4175125"/>
            <a:ext cx="7835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	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>
                <a:latin typeface="Book Antiqua" panose="02040602050305030304" pitchFamily="18" charset="0"/>
              </a:rPr>
              <a:t>	Urząd Marszałkowski Województwa Zachodniopomorskiego</a:t>
            </a:r>
          </a:p>
        </p:txBody>
      </p:sp>
    </p:spTree>
    <p:extLst>
      <p:ext uri="{BB962C8B-B14F-4D97-AF65-F5344CB8AC3E}">
        <p14:creationId xmlns:p14="http://schemas.microsoft.com/office/powerpoint/2010/main" val="346087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DOFINANSOWANIE PROJEKTÓW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219518"/>
              </p:ext>
            </p:extLst>
          </p:nvPr>
        </p:nvGraphicFramePr>
        <p:xfrm>
          <a:off x="555171" y="1919288"/>
          <a:ext cx="11332028" cy="343064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6902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417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Alokacja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baseline="0" dirty="0" smtClean="0"/>
                        <a:t>12 784 000,00</a:t>
                      </a:r>
                      <a:r>
                        <a:rPr lang="pl-PL" sz="1800" b="0" dirty="0" smtClean="0"/>
                        <a:t> </a:t>
                      </a:r>
                      <a:r>
                        <a:rPr lang="pl-PL" sz="1800" b="0" baseline="0" dirty="0" smtClean="0"/>
                        <a:t>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Rezerwa na odwołania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pl-PL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800" b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pl-P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Wsparcie finansowe EFS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11</a:t>
                      </a:r>
                      <a:r>
                        <a:rPr lang="pl-PL" sz="1800" b="0" baseline="0" dirty="0" smtClean="0"/>
                        <a:t> 784 000</a:t>
                      </a:r>
                      <a:r>
                        <a:rPr lang="pl-PL" sz="1800" b="0" dirty="0" smtClean="0"/>
                        <a:t>,00 </a:t>
                      </a:r>
                      <a:r>
                        <a:rPr lang="pl-PL" sz="1800" b="0" baseline="0" dirty="0" smtClean="0"/>
                        <a:t>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Wsparcie finansowe krajowe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 smtClean="0"/>
                        <a:t>10%</a:t>
                      </a:r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Wkład własny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baseline="0" dirty="0" smtClean="0"/>
                        <a:t>10% w przypadku pozaszkolnych form ustawicznego kształcenia zawodowego;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baseline="0" dirty="0" smtClean="0"/>
                        <a:t>5% w przypadku realizacji programów kształcenia zawodowego</a:t>
                      </a:r>
                      <a:endParaRPr lang="pl-PL" sz="1800" b="0" dirty="0" smtClean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Dofinansowanie ze środków UE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85%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23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Dodatkowych informacji w zakresie Strategii ZIT SOM udziela</a:t>
            </a:r>
          </a:p>
        </p:txBody>
      </p:sp>
      <p:sp>
        <p:nvSpPr>
          <p:cNvPr id="73731" name="pole tekstowe 6"/>
          <p:cNvSpPr txBox="1">
            <a:spLocks noChangeArrowheads="1"/>
          </p:cNvSpPr>
          <p:nvPr/>
        </p:nvSpPr>
        <p:spPr bwMode="auto">
          <a:xfrm>
            <a:off x="3649133" y="2967567"/>
            <a:ext cx="3606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 smtClean="0">
                <a:latin typeface="Book Antiqua" panose="02040602050305030304" pitchFamily="18" charset="0"/>
              </a:rPr>
              <a:t>Plac Jana Kilińskiego 3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 smtClean="0">
                <a:latin typeface="Book Antiqua" panose="02040602050305030304" pitchFamily="18" charset="0"/>
              </a:rPr>
              <a:t>71- 414 </a:t>
            </a:r>
            <a:r>
              <a:rPr lang="pl-PL" altLang="pl-PL" sz="1800" dirty="0">
                <a:latin typeface="Book Antiqua" panose="02040602050305030304" pitchFamily="18" charset="0"/>
              </a:rPr>
              <a:t>Szczecin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Book Antiqua" panose="02040602050305030304" pitchFamily="18" charset="0"/>
              </a:rPr>
              <a:t>e-mail: </a:t>
            </a:r>
            <a:r>
              <a:rPr lang="pl-PL" altLang="pl-PL" sz="1800" dirty="0" smtClean="0">
                <a:latin typeface="Book Antiqua" panose="02040602050305030304" pitchFamily="18" charset="0"/>
                <a:hlinkClick r:id="rId2"/>
              </a:rPr>
              <a:t>zit@som.szczecin.pl</a:t>
            </a:r>
            <a:endParaRPr lang="pl-PL" altLang="pl-PL" sz="1800" dirty="0" smtClean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 smtClean="0">
                <a:latin typeface="Book Antiqua" panose="02040602050305030304" pitchFamily="18" charset="0"/>
              </a:rPr>
              <a:t>Tel. 91 42 17 160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 smtClean="0">
                <a:latin typeface="Book Antiqua" panose="02040602050305030304" pitchFamily="18" charset="0"/>
                <a:hlinkClick r:id="rId3"/>
              </a:rPr>
              <a:t>www.zit-som.szczecin.pl</a:t>
            </a:r>
            <a:endParaRPr lang="pl-PL" altLang="pl-PL" sz="1800" dirty="0">
              <a:latin typeface="Book Antiqua" panose="02040602050305030304" pitchFamily="18" charset="0"/>
            </a:endParaRPr>
          </a:p>
        </p:txBody>
      </p:sp>
      <p:sp>
        <p:nvSpPr>
          <p:cNvPr id="73732" name="pole tekstowe 7"/>
          <p:cNvSpPr txBox="1">
            <a:spLocks noChangeArrowheads="1"/>
          </p:cNvSpPr>
          <p:nvPr/>
        </p:nvSpPr>
        <p:spPr bwMode="auto">
          <a:xfrm>
            <a:off x="7708900" y="2082800"/>
            <a:ext cx="3695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dirty="0">
              <a:latin typeface="Book Antiqua" panose="02040602050305030304" pitchFamily="18" charset="0"/>
            </a:endParaRPr>
          </a:p>
        </p:txBody>
      </p:sp>
      <p:sp>
        <p:nvSpPr>
          <p:cNvPr id="73734" name="pole tekstowe 9"/>
          <p:cNvSpPr txBox="1">
            <a:spLocks noChangeArrowheads="1"/>
          </p:cNvSpPr>
          <p:nvPr/>
        </p:nvSpPr>
        <p:spPr bwMode="auto">
          <a:xfrm>
            <a:off x="2396068" y="2405965"/>
            <a:ext cx="68876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latin typeface="Book Antiqua" panose="02040602050305030304" pitchFamily="18" charset="0"/>
              </a:rPr>
              <a:t>Stowarzyszenie Szczecińskiego Obszaru Metropolitalnego </a:t>
            </a:r>
            <a:endParaRPr lang="pl-PL" altLang="pl-PL" sz="1800" b="1" dirty="0">
              <a:latin typeface="Book Antiqua" panose="02040602050305030304" pitchFamily="18" charset="0"/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 rotWithShape="1">
          <a:blip r:embed="rId4"/>
          <a:srcRect l="58965" r="21944"/>
          <a:stretch/>
        </p:blipFill>
        <p:spPr>
          <a:xfrm>
            <a:off x="4524220" y="4914163"/>
            <a:ext cx="2631328" cy="90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27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688" y="1795463"/>
            <a:ext cx="6564312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74755" name="Shape 742"/>
          <p:cNvSpPr>
            <a:spLocks noGrp="1"/>
          </p:cNvSpPr>
          <p:nvPr>
            <p:ph type="title" idx="4294967295"/>
          </p:nvPr>
        </p:nvSpPr>
        <p:spPr bwMode="auto">
          <a:xfrm>
            <a:off x="268787" y="3537380"/>
            <a:ext cx="5149850" cy="5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566738"/>
            <a:r>
              <a:rPr lang="pl-PL" altLang="pl-PL" sz="4000" b="1" dirty="0" smtClean="0">
                <a:solidFill>
                  <a:srgbClr val="002060"/>
                </a:solidFill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Dziękuję za uwagę</a:t>
            </a:r>
          </a:p>
        </p:txBody>
      </p:sp>
      <p:sp>
        <p:nvSpPr>
          <p:cNvPr id="74756" name="Shape 743"/>
          <p:cNvSpPr>
            <a:spLocks noGrp="1"/>
          </p:cNvSpPr>
          <p:nvPr>
            <p:ph type="body" sz="quarter" idx="4294967295"/>
          </p:nvPr>
        </p:nvSpPr>
        <p:spPr>
          <a:xfrm>
            <a:off x="268787" y="1593056"/>
            <a:ext cx="5006975" cy="2303463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400" b="1" dirty="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Wojewódzki Urząd Pracy w Szczecinie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pl-PL" altLang="pl-PL" sz="1400" dirty="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ul. A. Mickiewicza  41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pl-PL" altLang="pl-PL" sz="1400" dirty="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70-383 Szczecin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pl-PL" altLang="pl-PL" sz="1400" dirty="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tel. 91 42 56 100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pl-PL" altLang="pl-PL" sz="1400" dirty="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fax. 91 42 56 103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pl-PL" altLang="pl-PL" sz="1400" dirty="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e-mail: sekretariat@wup.pl</a:t>
            </a:r>
          </a:p>
        </p:txBody>
      </p:sp>
      <p:sp>
        <p:nvSpPr>
          <p:cNvPr id="744" name="Shape 744"/>
          <p:cNvSpPr/>
          <p:nvPr/>
        </p:nvSpPr>
        <p:spPr>
          <a:xfrm rot="10800000" flipH="1">
            <a:off x="6357938" y="4752975"/>
            <a:ext cx="508000" cy="50800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5" name="Shape 745"/>
          <p:cNvSpPr/>
          <p:nvPr/>
        </p:nvSpPr>
        <p:spPr>
          <a:xfrm rot="10800000" flipH="1">
            <a:off x="6623050" y="4997450"/>
            <a:ext cx="439738" cy="43815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6" name="Shape 746"/>
          <p:cNvSpPr/>
          <p:nvPr/>
        </p:nvSpPr>
        <p:spPr>
          <a:xfrm rot="10800000" flipH="1">
            <a:off x="6465888" y="2600325"/>
            <a:ext cx="541337" cy="53975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7" name="Shape 747"/>
          <p:cNvSpPr/>
          <p:nvPr/>
        </p:nvSpPr>
        <p:spPr>
          <a:xfrm rot="10800000" flipH="1">
            <a:off x="10352088" y="5233988"/>
            <a:ext cx="809625" cy="81597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8" name="Shape 748"/>
          <p:cNvSpPr/>
          <p:nvPr/>
        </p:nvSpPr>
        <p:spPr>
          <a:xfrm rot="10800000" flipH="1">
            <a:off x="11234738" y="4279900"/>
            <a:ext cx="896937" cy="89852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9" name="Shape 749"/>
          <p:cNvSpPr/>
          <p:nvPr/>
        </p:nvSpPr>
        <p:spPr>
          <a:xfrm rot="10800000" flipH="1">
            <a:off x="5870575" y="4800600"/>
            <a:ext cx="249238" cy="25400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0" name="Shape 750"/>
          <p:cNvSpPr/>
          <p:nvPr/>
        </p:nvSpPr>
        <p:spPr>
          <a:xfrm rot="10800000" flipH="1">
            <a:off x="6694488" y="2120900"/>
            <a:ext cx="623887" cy="623888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1" name="Shape 751"/>
          <p:cNvSpPr/>
          <p:nvPr/>
        </p:nvSpPr>
        <p:spPr>
          <a:xfrm rot="10800000" flipH="1">
            <a:off x="5619750" y="1795463"/>
            <a:ext cx="952500" cy="9525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2" name="Shape 752"/>
          <p:cNvSpPr/>
          <p:nvPr/>
        </p:nvSpPr>
        <p:spPr>
          <a:xfrm rot="10800000" flipH="1">
            <a:off x="9329738" y="4260850"/>
            <a:ext cx="508000" cy="508000"/>
          </a:xfrm>
          <a:prstGeom prst="rect">
            <a:avLst/>
          </a:prstGeom>
          <a:solidFill>
            <a:srgbClr val="FFFFFF">
              <a:alpha val="14901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3" name="Shape 753"/>
          <p:cNvSpPr/>
          <p:nvPr/>
        </p:nvSpPr>
        <p:spPr>
          <a:xfrm rot="10800000" flipH="1">
            <a:off x="7096125" y="1885950"/>
            <a:ext cx="361950" cy="361950"/>
          </a:xfrm>
          <a:prstGeom prst="rect">
            <a:avLst/>
          </a:prstGeom>
          <a:solidFill>
            <a:srgbClr val="FFFFFF">
              <a:alpha val="87057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4" name="Shape 754"/>
          <p:cNvSpPr/>
          <p:nvPr/>
        </p:nvSpPr>
        <p:spPr>
          <a:xfrm rot="10800000" flipH="1">
            <a:off x="5619750" y="5483225"/>
            <a:ext cx="952500" cy="69373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5" name="Shape 755"/>
          <p:cNvSpPr/>
          <p:nvPr/>
        </p:nvSpPr>
        <p:spPr>
          <a:xfrm rot="10800000" flipH="1">
            <a:off x="11414125" y="5389563"/>
            <a:ext cx="576263" cy="579437"/>
          </a:xfrm>
          <a:prstGeom prst="rect">
            <a:avLst/>
          </a:prstGeom>
          <a:solidFill>
            <a:srgbClr val="FFFFFF">
              <a:alpha val="89018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6" name="Shape 756"/>
          <p:cNvSpPr/>
          <p:nvPr/>
        </p:nvSpPr>
        <p:spPr>
          <a:xfrm rot="10800000" flipH="1">
            <a:off x="6854825" y="5262563"/>
            <a:ext cx="623888" cy="623887"/>
          </a:xfrm>
          <a:prstGeom prst="rect">
            <a:avLst/>
          </a:prstGeom>
          <a:solidFill>
            <a:srgbClr val="FFFFFF">
              <a:alpha val="85881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7" name="Shape 757"/>
          <p:cNvSpPr/>
          <p:nvPr/>
        </p:nvSpPr>
        <p:spPr>
          <a:xfrm rot="10800000" flipH="1">
            <a:off x="11784013" y="2066925"/>
            <a:ext cx="206375" cy="20637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8" name="Shape 758"/>
          <p:cNvSpPr/>
          <p:nvPr/>
        </p:nvSpPr>
        <p:spPr>
          <a:xfrm rot="10800000" flipH="1">
            <a:off x="10456863" y="4827588"/>
            <a:ext cx="177800" cy="176212"/>
          </a:xfrm>
          <a:prstGeom prst="rect">
            <a:avLst/>
          </a:prstGeom>
          <a:solidFill>
            <a:srgbClr val="FFFFFF">
              <a:alpha val="85881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9" name="Shape 759"/>
          <p:cNvSpPr/>
          <p:nvPr/>
        </p:nvSpPr>
        <p:spPr>
          <a:xfrm rot="10800000" flipH="1">
            <a:off x="10964863" y="4949825"/>
            <a:ext cx="439737" cy="439738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60" name="Shape 760"/>
          <p:cNvSpPr/>
          <p:nvPr/>
        </p:nvSpPr>
        <p:spPr>
          <a:xfrm rot="10800000" flipH="1">
            <a:off x="11430000" y="2289175"/>
            <a:ext cx="136525" cy="13652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61" name="Shape 761"/>
          <p:cNvSpPr/>
          <p:nvPr/>
        </p:nvSpPr>
        <p:spPr>
          <a:xfrm rot="10800000" flipH="1">
            <a:off x="5595938" y="2747963"/>
            <a:ext cx="534987" cy="53498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62" name="Shape 762"/>
          <p:cNvSpPr/>
          <p:nvPr/>
        </p:nvSpPr>
        <p:spPr>
          <a:xfrm rot="10800000" flipH="1">
            <a:off x="5597525" y="5227638"/>
            <a:ext cx="284163" cy="28257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4" name="pole tekstowe 23"/>
          <p:cNvSpPr txBox="1"/>
          <p:nvPr/>
        </p:nvSpPr>
        <p:spPr>
          <a:xfrm>
            <a:off x="246584" y="4409913"/>
            <a:ext cx="5068388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>
                <a:latin typeface="Book Antiqua" panose="02040602050305030304" pitchFamily="18" charset="0"/>
              </a:rPr>
              <a:t>Stowarzyszenie Szczecińskiego Obszaru Metropolitalnego</a:t>
            </a:r>
            <a:endParaRPr lang="pl-PL" sz="1400" b="1" dirty="0">
              <a:latin typeface="Book Antiqua" panose="0204060205030503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pl-PL" sz="1400" dirty="0" smtClean="0">
                <a:latin typeface="Book Antiqua" panose="02040602050305030304" pitchFamily="18" charset="0"/>
              </a:rPr>
              <a:t>Plac Kilińskiego 3 </a:t>
            </a:r>
          </a:p>
          <a:p>
            <a:pPr algn="ctr">
              <a:spcBef>
                <a:spcPts val="600"/>
              </a:spcBef>
            </a:pPr>
            <a:r>
              <a:rPr lang="pl-PL" sz="1400" dirty="0">
                <a:latin typeface="Book Antiqua" panose="02040602050305030304" pitchFamily="18" charset="0"/>
              </a:rPr>
              <a:t>71- 414 Szczecin</a:t>
            </a:r>
          </a:p>
          <a:p>
            <a:pPr algn="ctr">
              <a:spcBef>
                <a:spcPts val="600"/>
              </a:spcBef>
            </a:pPr>
            <a:r>
              <a:rPr lang="pl-PL" sz="1400" dirty="0">
                <a:latin typeface="Book Antiqua" panose="02040602050305030304" pitchFamily="18" charset="0"/>
              </a:rPr>
              <a:t>t</a:t>
            </a:r>
            <a:r>
              <a:rPr lang="pl-PL" sz="1400" dirty="0" smtClean="0">
                <a:latin typeface="Book Antiqua" panose="02040602050305030304" pitchFamily="18" charset="0"/>
              </a:rPr>
              <a:t>el. 91 42 17 160</a:t>
            </a:r>
          </a:p>
          <a:p>
            <a:pPr algn="ctr">
              <a:spcBef>
                <a:spcPts val="600"/>
              </a:spcBef>
            </a:pPr>
            <a:r>
              <a:rPr lang="pl-PL" sz="1400" dirty="0">
                <a:latin typeface="Book Antiqua" panose="02040602050305030304" pitchFamily="18" charset="0"/>
              </a:rPr>
              <a:t>f</a:t>
            </a:r>
            <a:r>
              <a:rPr lang="pl-PL" sz="1400" dirty="0" smtClean="0">
                <a:latin typeface="Book Antiqua" panose="02040602050305030304" pitchFamily="18" charset="0"/>
              </a:rPr>
              <a:t>ax. 91 42 17 169</a:t>
            </a:r>
          </a:p>
          <a:p>
            <a:pPr algn="ctr">
              <a:spcBef>
                <a:spcPts val="600"/>
              </a:spcBef>
            </a:pPr>
            <a:r>
              <a:rPr lang="pl-PL" sz="1400" dirty="0" smtClean="0">
                <a:latin typeface="Book Antiqua" panose="02040602050305030304" pitchFamily="18" charset="0"/>
              </a:rPr>
              <a:t>e-mail: zit@som.szczecin.pl</a:t>
            </a:r>
          </a:p>
          <a:p>
            <a:pPr algn="ctr"/>
            <a:endParaRPr lang="pl-PL" sz="1400" b="1" dirty="0">
              <a:latin typeface="Book Antiqua" panose="02040602050305030304" pitchFamily="18" charset="0"/>
            </a:endParaRPr>
          </a:p>
          <a:p>
            <a:pPr algn="ctr"/>
            <a:r>
              <a:rPr lang="pl-PL" sz="1400" b="1" dirty="0" smtClean="0">
                <a:latin typeface="Book Antiqua" panose="02040602050305030304" pitchFamily="18" charset="0"/>
              </a:rPr>
              <a:t> </a:t>
            </a:r>
            <a:endParaRPr lang="pl-PL" sz="14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1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WYMAGANE REZULTATY – WSKAŹNIKI REZULTATU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710419"/>
            <a:ext cx="11349037" cy="4351338"/>
          </a:xfrm>
        </p:spPr>
        <p:txBody>
          <a:bodyPr/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Wskaźniki rezultatu dotyczą oczekiwanych efektów wsparcia.</a:t>
            </a:r>
          </a:p>
          <a:p>
            <a:endParaRPr lang="pl-PL" altLang="pl-PL" dirty="0" smtClean="0">
              <a:ea typeface="Mongolian Baiti" panose="03000500000000000000" pitchFamily="66" charset="0"/>
            </a:endParaRPr>
          </a:p>
          <a:p>
            <a:endParaRPr lang="pl-PL" altLang="pl-PL" dirty="0" smtClean="0">
              <a:ea typeface="Mongolian Baiti" panose="03000500000000000000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420676"/>
              </p:ext>
            </p:extLst>
          </p:nvPr>
        </p:nvGraphicFramePr>
        <p:xfrm>
          <a:off x="1532164" y="2128610"/>
          <a:ext cx="8259666" cy="401093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9774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82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5229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WSKAŹNIKI</a:t>
                      </a:r>
                      <a:r>
                        <a:rPr lang="pl-PL" sz="1800" baseline="0" dirty="0" smtClean="0"/>
                        <a:t> REZULTATU</a:t>
                      </a:r>
                      <a:endParaRPr lang="pl-PL" sz="1800" dirty="0"/>
                    </a:p>
                  </a:txBody>
                  <a:tcPr marL="91437" marR="91437" marT="45737" marB="45737"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8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Nazwa</a:t>
                      </a:r>
                      <a:r>
                        <a:rPr lang="pl-PL" sz="1600" b="1" baseline="0" dirty="0" smtClean="0">
                          <a:effectLst/>
                        </a:rPr>
                        <a:t> wskaźnika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naboru 8.7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1870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osób, które uzyskały kwalifikacje w ramach pozaszkolnych form kształcenia (osoby) </a:t>
                      </a: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31%</a:t>
                      </a:r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3270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nauczycieli kształcenia zawodowego oraz instruktorów praktycznej nauki zawodu, którzy uzyskali kwalifikacje lub nabyli kompetencje po opuszczeniu programu (osoby) </a:t>
                      </a: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92%</a:t>
                      </a:r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51080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szkół i placówek kształcenia zawodowego wykorzystujących doposażenie zakupione dzięki EFS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(szt.) </a:t>
                      </a: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97%</a:t>
                      </a:r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80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WYMAGANE REZULTATY – WSKAŹNIKI PRODUKTU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 dirty="0">
                <a:ea typeface="Mongolian Baiti" panose="03000500000000000000" pitchFamily="66" charset="0"/>
              </a:rPr>
              <a:t>Wskaźniki produktu dotyczą realizowanych działań.</a:t>
            </a:r>
          </a:p>
          <a:p>
            <a:endParaRPr lang="pl-PL" altLang="pl-PL" dirty="0" smtClean="0">
              <a:ea typeface="Mongolian Baiti" panose="03000500000000000000" pitchFamily="66" charset="0"/>
            </a:endParaRPr>
          </a:p>
          <a:p>
            <a:endParaRPr lang="pl-PL" altLang="pl-PL" dirty="0" smtClean="0">
              <a:ea typeface="Mongolian Baiti" panose="03000500000000000000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427428"/>
              </p:ext>
            </p:extLst>
          </p:nvPr>
        </p:nvGraphicFramePr>
        <p:xfrm>
          <a:off x="1230086" y="2226582"/>
          <a:ext cx="8570146" cy="37960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700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697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5229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WSKAŹNIKI</a:t>
                      </a:r>
                      <a:r>
                        <a:rPr lang="pl-PL" sz="1800" baseline="0" dirty="0" smtClean="0"/>
                        <a:t> PRODUKTU</a:t>
                      </a:r>
                      <a:endParaRPr lang="pl-PL" sz="1800" dirty="0"/>
                    </a:p>
                  </a:txBody>
                  <a:tcPr marL="91437" marR="91437" marT="45737" marB="45737"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8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Nazwa</a:t>
                      </a:r>
                      <a:r>
                        <a:rPr lang="pl-PL" sz="1600" b="1" baseline="0" dirty="0" smtClean="0">
                          <a:effectLst/>
                        </a:rPr>
                        <a:t> wskaźnika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naboru</a:t>
                      </a:r>
                      <a:r>
                        <a:rPr lang="pl-PL" sz="1600" b="1" baseline="0" dirty="0" smtClean="0">
                          <a:effectLst/>
                        </a:rPr>
                        <a:t> 8.7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8327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osób uczestniczących w pozaszkolnych formach kształcenia w programie (osoby) </a:t>
                      </a: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800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3270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nauczycieli kształcenia zawodowego </a:t>
                      </a:r>
                    </a:p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oraz instruktorów praktycznej nauki zawodu </a:t>
                      </a:r>
                    </a:p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objętych wsparciem w programie (osoby) </a:t>
                      </a: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80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3270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uczniów szkół i placówek kształcenia </a:t>
                      </a:r>
                    </a:p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zawodowego uczestniczących w stażach i praktykach u pracodawcy (osoby) </a:t>
                      </a: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890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98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WYMAGANE REZULTATY – WSKAŹNIKI PRODUKTU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endParaRPr lang="pl-PL" altLang="pl-PL" dirty="0" smtClean="0">
              <a:ea typeface="Mongolian Baiti" panose="03000500000000000000" pitchFamily="66" charset="0"/>
            </a:endParaRPr>
          </a:p>
          <a:p>
            <a:endParaRPr lang="pl-PL" altLang="pl-PL" dirty="0" smtClean="0">
              <a:ea typeface="Mongolian Baiti" panose="03000500000000000000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465333"/>
              </p:ext>
            </p:extLst>
          </p:nvPr>
        </p:nvGraphicFramePr>
        <p:xfrm>
          <a:off x="1066800" y="1954440"/>
          <a:ext cx="9710057" cy="308741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729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371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5229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WSKAŹNIKI</a:t>
                      </a:r>
                      <a:r>
                        <a:rPr lang="pl-PL" sz="1800" baseline="0" dirty="0" smtClean="0"/>
                        <a:t> PRODUKTU cd.</a:t>
                      </a:r>
                      <a:endParaRPr lang="pl-PL" sz="1800" dirty="0"/>
                    </a:p>
                  </a:txBody>
                  <a:tcPr marL="91437" marR="91437" marT="45737" marB="45737"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8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Nazwa</a:t>
                      </a:r>
                      <a:r>
                        <a:rPr lang="pl-PL" sz="1600" b="1" baseline="0" dirty="0" smtClean="0">
                          <a:effectLst/>
                        </a:rPr>
                        <a:t> wskaźnika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działania 8.6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8327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szkół i placówek kształcenia </a:t>
                      </a:r>
                    </a:p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zawodowego doposażonych w programie w sprzęt </a:t>
                      </a:r>
                      <a:b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materiały dydaktyczne niezbędne do realizacji (szt.)</a:t>
                      </a: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5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3270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podmiotów realizujących zadania centrum kształcenia zawodowego </a:t>
                      </a:r>
                      <a:b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ustawicznego objętych wsparciem w programie (szt.) </a:t>
                      </a: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1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987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ETAPY OCENY WNIOSKOW O DOFINANSOWANIE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6850" y="1854200"/>
            <a:ext cx="11349038" cy="4351338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pl-PL" dirty="0" smtClean="0"/>
          </a:p>
          <a:p>
            <a:pPr>
              <a:buFont typeface="Arial" charset="0"/>
              <a:buNone/>
              <a:defRPr/>
            </a:pP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703388" y="2697163"/>
            <a:ext cx="2033587" cy="1543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b="1" dirty="0"/>
              <a:t>OCENA BRAKÓW </a:t>
            </a:r>
            <a:r>
              <a:rPr lang="pl-PL" sz="1600" b="1" u="sng" dirty="0"/>
              <a:t>FORMALNYCH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pl-PL" sz="1600" dirty="0"/>
              <a:t>14 dni</a:t>
            </a:r>
          </a:p>
        </p:txBody>
      </p:sp>
      <p:sp>
        <p:nvSpPr>
          <p:cNvPr id="8" name="Prostokąt 7"/>
          <p:cNvSpPr/>
          <p:nvPr/>
        </p:nvSpPr>
        <p:spPr>
          <a:xfrm>
            <a:off x="5622925" y="2720975"/>
            <a:ext cx="2114550" cy="15192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b="1" dirty="0"/>
              <a:t>OCENA </a:t>
            </a:r>
            <a:endParaRPr lang="pl-PL" sz="1600" b="1" dirty="0" smtClean="0"/>
          </a:p>
          <a:p>
            <a:pPr algn="ctr" eaLnBrk="1" hangingPunct="1">
              <a:defRPr/>
            </a:pPr>
            <a:r>
              <a:rPr lang="pl-PL" sz="1600" b="1" dirty="0" smtClean="0"/>
              <a:t>WNIOSKÓW</a:t>
            </a:r>
            <a:endParaRPr lang="pl-PL" sz="1600" b="1" dirty="0"/>
          </a:p>
          <a:p>
            <a:pPr algn="ctr" eaLnBrk="1" hangingPunct="1">
              <a:defRPr/>
            </a:pPr>
            <a:endParaRPr lang="pl-P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4638" y="4594225"/>
            <a:ext cx="2987675" cy="15779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pl-PL" sz="1600" b="1" dirty="0"/>
              <a:t>ETAP I</a:t>
            </a:r>
          </a:p>
          <a:p>
            <a:pPr algn="ctr" eaLnBrk="1" hangingPunct="1">
              <a:buFontTx/>
              <a:buChar char="-"/>
              <a:defRPr/>
            </a:pPr>
            <a:r>
              <a:rPr lang="pl-PL" sz="1600" dirty="0"/>
              <a:t> KRYTERIA DOPUSZCZALNOŚCI</a:t>
            </a:r>
          </a:p>
          <a:p>
            <a:pPr algn="ctr" eaLnBrk="1" hangingPunct="1">
              <a:buFontTx/>
              <a:buChar char="-"/>
              <a:defRPr/>
            </a:pPr>
            <a:r>
              <a:rPr lang="pl-PL" sz="1600" dirty="0"/>
              <a:t> KRYTERIA WYKONALNOŚCI</a:t>
            </a:r>
          </a:p>
          <a:p>
            <a:pPr algn="ctr" eaLnBrk="1" hangingPunct="1">
              <a:buFontTx/>
              <a:buChar char="-"/>
              <a:defRPr/>
            </a:pPr>
            <a:r>
              <a:rPr lang="pl-PL" sz="1600" u="sng" dirty="0"/>
              <a:t> KRTERIA ADMINISTRACYJNOŚCI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pl-PL" sz="1600" dirty="0" smtClean="0"/>
              <a:t>70 </a:t>
            </a:r>
            <a:r>
              <a:rPr lang="pl-PL" sz="1600" dirty="0"/>
              <a:t>dni</a:t>
            </a:r>
          </a:p>
        </p:txBody>
      </p:sp>
      <p:cxnSp>
        <p:nvCxnSpPr>
          <p:cNvPr id="12" name="Łącznik prosty ze strzałką 11"/>
          <p:cNvCxnSpPr/>
          <p:nvPr/>
        </p:nvCxnSpPr>
        <p:spPr>
          <a:xfrm flipV="1">
            <a:off x="3896234" y="3465513"/>
            <a:ext cx="1626281" cy="3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>
            <a:off x="4595813" y="5630863"/>
            <a:ext cx="1506537" cy="158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6873" name="pole tekstowe 26"/>
          <p:cNvSpPr txBox="1">
            <a:spLocks noChangeArrowheads="1"/>
          </p:cNvSpPr>
          <p:nvPr/>
        </p:nvSpPr>
        <p:spPr bwMode="auto">
          <a:xfrm>
            <a:off x="927100" y="1978025"/>
            <a:ext cx="102774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Arial" panose="020B0604020202020204" pitchFamily="34" charset="0"/>
              </a:rPr>
              <a:t>Czas trwania oceny dokumentacji aplikacyjnej – ok. </a:t>
            </a:r>
            <a:r>
              <a:rPr lang="pl-PL" altLang="pl-PL" sz="1800" b="1" dirty="0">
                <a:latin typeface="Arial" panose="020B0604020202020204" pitchFamily="34" charset="0"/>
              </a:rPr>
              <a:t>120 </a:t>
            </a:r>
            <a:r>
              <a:rPr lang="pl-PL" altLang="pl-PL" sz="1800" b="1" dirty="0" smtClean="0">
                <a:latin typeface="Arial" panose="020B0604020202020204" pitchFamily="34" charset="0"/>
              </a:rPr>
              <a:t>dni </a:t>
            </a:r>
            <a:r>
              <a:rPr lang="pl-PL" altLang="pl-PL" sz="1800" dirty="0" smtClean="0">
                <a:latin typeface="Arial" panose="020B0604020202020204" pitchFamily="34" charset="0"/>
              </a:rPr>
              <a:t>(+ max. 60 dni)</a:t>
            </a:r>
            <a:endParaRPr lang="pl-PL" altLang="pl-PL" sz="1800" dirty="0">
              <a:latin typeface="Arial" panose="020B0604020202020204" pitchFamily="34" charset="0"/>
            </a:endParaRPr>
          </a:p>
        </p:txBody>
      </p:sp>
      <p:cxnSp>
        <p:nvCxnSpPr>
          <p:cNvPr id="29" name="Łącznik prosty 28"/>
          <p:cNvCxnSpPr/>
          <p:nvPr/>
        </p:nvCxnSpPr>
        <p:spPr>
          <a:xfrm flipH="1">
            <a:off x="4633119" y="4210052"/>
            <a:ext cx="788987" cy="33178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" name="Łącznik prosty 30"/>
          <p:cNvCxnSpPr/>
          <p:nvPr/>
        </p:nvCxnSpPr>
        <p:spPr>
          <a:xfrm>
            <a:off x="6651625" y="4297022"/>
            <a:ext cx="28575" cy="25082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6876" name="Grupa 23"/>
          <p:cNvGrpSpPr>
            <a:grpSpLocks/>
          </p:cNvGrpSpPr>
          <p:nvPr/>
        </p:nvGrpSpPr>
        <p:grpSpPr bwMode="auto">
          <a:xfrm>
            <a:off x="6137275" y="4594225"/>
            <a:ext cx="5067300" cy="1589088"/>
            <a:chOff x="6137275" y="4594225"/>
            <a:chExt cx="5067346" cy="1589088"/>
          </a:xfrm>
        </p:grpSpPr>
        <p:sp>
          <p:nvSpPr>
            <p:cNvPr id="9" name="Prostokąt 8"/>
            <p:cNvSpPr/>
            <p:nvPr/>
          </p:nvSpPr>
          <p:spPr>
            <a:xfrm>
              <a:off x="6137275" y="4594225"/>
              <a:ext cx="2211408" cy="1589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lnSpc>
                  <a:spcPct val="150000"/>
                </a:lnSpc>
                <a:defRPr/>
              </a:pPr>
              <a:r>
                <a:rPr lang="pl-PL" sz="1600" b="1" dirty="0"/>
                <a:t>ETAP II</a:t>
              </a:r>
              <a:endParaRPr lang="pl-PL" sz="1600" dirty="0"/>
            </a:p>
            <a:p>
              <a:pPr algn="ctr" eaLnBrk="1" hangingPunct="1">
                <a:buFontTx/>
                <a:buChar char="-"/>
                <a:defRPr/>
              </a:pPr>
              <a:r>
                <a:rPr lang="pl-PL" sz="1600" u="sng" dirty="0"/>
                <a:t> KRYTERIA </a:t>
              </a:r>
              <a:r>
                <a:rPr lang="pl-PL" sz="1600" u="sng" dirty="0" smtClean="0"/>
                <a:t>JAKOŚCI</a:t>
              </a:r>
            </a:p>
            <a:p>
              <a:pPr algn="ctr" eaLnBrk="1" hangingPunct="1">
                <a:defRPr/>
              </a:pPr>
              <a:r>
                <a:rPr lang="pl-PL" sz="1000" u="sng" dirty="0" smtClean="0"/>
                <a:t>(40% MAX. LICZBY PUNKTÓW)</a:t>
              </a:r>
              <a:endParaRPr lang="pl-PL" sz="1000" u="sng" dirty="0"/>
            </a:p>
            <a:p>
              <a:pPr algn="ctr" eaLnBrk="1" hangingPunct="1">
                <a:defRPr/>
              </a:pPr>
              <a:endParaRPr lang="pl-PL" sz="1600" u="sng" dirty="0"/>
            </a:p>
            <a:p>
              <a:pPr algn="ctr" eaLnBrk="1" hangingPunct="1">
                <a:buFontTx/>
                <a:buChar char="-"/>
                <a:defRPr/>
              </a:pPr>
              <a:endParaRPr lang="pl-PL" sz="1600" u="sng" dirty="0"/>
            </a:p>
          </p:txBody>
        </p:sp>
        <p:sp>
          <p:nvSpPr>
            <p:cNvPr id="14" name="Prostokąt 13"/>
            <p:cNvSpPr/>
            <p:nvPr/>
          </p:nvSpPr>
          <p:spPr>
            <a:xfrm>
              <a:off x="8829699" y="4594225"/>
              <a:ext cx="2374922" cy="1589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lnSpc>
                  <a:spcPct val="150000"/>
                </a:lnSpc>
                <a:defRPr/>
              </a:pPr>
              <a:r>
                <a:rPr lang="pl-PL" sz="1600" b="1" dirty="0"/>
                <a:t>ETAP III</a:t>
              </a:r>
              <a:endParaRPr lang="pl-PL" sz="1600" dirty="0"/>
            </a:p>
            <a:p>
              <a:pPr algn="ctr" eaLnBrk="1" hangingPunct="1">
                <a:buFontTx/>
                <a:buChar char="-"/>
                <a:defRPr/>
              </a:pPr>
              <a:r>
                <a:rPr lang="pl-PL" sz="1600" u="sng" dirty="0"/>
                <a:t> KRYTERIA </a:t>
              </a:r>
              <a:r>
                <a:rPr lang="pl-PL" sz="1600" u="sng" dirty="0" smtClean="0"/>
                <a:t>JAKOŚCI</a:t>
              </a:r>
            </a:p>
            <a:p>
              <a:pPr algn="ctr">
                <a:defRPr/>
              </a:pPr>
              <a:r>
                <a:rPr lang="pl-PL" sz="1000" u="sng" dirty="0" smtClean="0"/>
                <a:t>(60</a:t>
              </a:r>
              <a:r>
                <a:rPr lang="pl-PL" sz="1000" u="sng" dirty="0"/>
                <a:t>% MAX. LICZBY PUNKTÓW)</a:t>
              </a:r>
            </a:p>
            <a:p>
              <a:pPr algn="ctr" eaLnBrk="1" hangingPunct="1">
                <a:buFontTx/>
                <a:buChar char="-"/>
                <a:defRPr/>
              </a:pPr>
              <a:endParaRPr lang="pl-PL" sz="1600" u="sng" dirty="0"/>
            </a:p>
            <a:p>
              <a:pPr algn="ctr" eaLnBrk="1" hangingPunct="1">
                <a:buFontTx/>
                <a:buChar char="-"/>
                <a:defRPr/>
              </a:pPr>
              <a:endParaRPr lang="pl-PL" sz="1600" u="sng" dirty="0"/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6137275" y="5832475"/>
              <a:ext cx="2211408" cy="3508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pl-PL" sz="1600" dirty="0" smtClean="0"/>
                <a:t>38 </a:t>
              </a:r>
              <a:r>
                <a:rPr lang="pl-PL" sz="1600" dirty="0"/>
                <a:t>dni</a:t>
              </a:r>
            </a:p>
          </p:txBody>
        </p:sp>
      </p:grpSp>
      <p:cxnSp>
        <p:nvCxnSpPr>
          <p:cNvPr id="16" name="Łącznik prosty 15"/>
          <p:cNvCxnSpPr/>
          <p:nvPr/>
        </p:nvCxnSpPr>
        <p:spPr>
          <a:xfrm>
            <a:off x="7885113" y="4089122"/>
            <a:ext cx="923925" cy="37465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8378825" y="5646738"/>
            <a:ext cx="4460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9" name="Prostokąt 18"/>
          <p:cNvSpPr/>
          <p:nvPr/>
        </p:nvSpPr>
        <p:spPr bwMode="auto">
          <a:xfrm>
            <a:off x="8824913" y="5832475"/>
            <a:ext cx="2379662" cy="3508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dirty="0" smtClean="0"/>
              <a:t>14 </a:t>
            </a:r>
            <a:r>
              <a:rPr lang="pl-PL" sz="1600" dirty="0"/>
              <a:t>dni</a:t>
            </a:r>
          </a:p>
        </p:txBody>
      </p:sp>
    </p:spTree>
    <p:extLst>
      <p:ext uri="{BB962C8B-B14F-4D97-AF65-F5344CB8AC3E}">
        <p14:creationId xmlns:p14="http://schemas.microsoft.com/office/powerpoint/2010/main" val="222439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BRAKI FORMALNE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 b="1" smtClean="0">
                <a:ea typeface="Mongolian Baiti" panose="03000500000000000000" pitchFamily="66" charset="0"/>
              </a:rPr>
              <a:t>Przykładowe braki formalne: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 różna suma kontrolna na pisemnym wniosku o przyznanie pomocy;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 brak pieczęci na pisemnym wniosku o przyznanie pomocy;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 brak podpisu osób uprawnionych do podejmowania decyzji wiążących w stosunku do wnioskodawcy;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 niezgodny podpis na pisemnym wniosku o przyznanie pomocy w odniesieniu do wskazanych w wersji elektronicznej wniosku osób uprawnionych do podejmowania decyzji wiążących w stosunku do wnioskodawcy.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altLang="pl-PL" smtClean="0">
                <a:solidFill>
                  <a:srgbClr val="FF0000"/>
                </a:solidFill>
                <a:ea typeface="Mongolian Baiti" panose="03000500000000000000" pitchFamily="66" charset="0"/>
              </a:rPr>
              <a:t> </a:t>
            </a:r>
            <a:r>
              <a:rPr lang="pl-PL" altLang="pl-PL" smtClean="0">
                <a:solidFill>
                  <a:srgbClr val="C00000"/>
                </a:solidFill>
                <a:ea typeface="Mongolian Baiti" panose="03000500000000000000" pitchFamily="66" charset="0"/>
              </a:rPr>
              <a:t>W razie stwierdzenia braków formalnych IOK wzywa wnioskodawcę do ich uzupełnienia w terminie 7 dni od dnia otrzymania wezwania;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altLang="pl-PL" smtClean="0">
                <a:solidFill>
                  <a:srgbClr val="C00000"/>
                </a:solidFill>
                <a:ea typeface="Mongolian Baiti" panose="03000500000000000000" pitchFamily="66" charset="0"/>
              </a:rPr>
              <a:t> W przypadku uzupełnienia wniosku w zakresie innym niż wskazane braki formalne wniosek pozostaje bez rozpatrzenia.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30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/>
              <a:t>I ETAP </a:t>
            </a:r>
            <a:r>
              <a:rPr lang="pl-PL" dirty="0" smtClean="0"/>
              <a:t>OCENY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altLang="pl-PL" smtClean="0">
                <a:ea typeface="Mongolian Baiti" panose="03000500000000000000" pitchFamily="66" charset="0"/>
              </a:rPr>
              <a:t>Celem tego etapu oceny jest wyselekcjonowanie projektów wpisujących się w założenia danego konkursu, wytypowania tych których realizacja jest zasadna, założenia - realne, a zobowiązania oparte zostały o adekwatne założenia. Ocena ta ma doprowadzić do wyeliminowania niespójności w dokumentacji aplikacyjnej oraz skorygowania elementów niezgodnych z instrukcją wypełniania wniosku.</a:t>
            </a:r>
          </a:p>
        </p:txBody>
      </p:sp>
    </p:spTree>
    <p:extLst>
      <p:ext uri="{BB962C8B-B14F-4D97-AF65-F5344CB8AC3E}">
        <p14:creationId xmlns:p14="http://schemas.microsoft.com/office/powerpoint/2010/main" val="276066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2649</TotalTime>
  <Words>2283</Words>
  <Application>Microsoft Office PowerPoint</Application>
  <PresentationFormat>Panoramiczny</PresentationFormat>
  <Paragraphs>451</Paragraphs>
  <Slides>31</Slides>
  <Notes>23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9" baseType="lpstr">
      <vt:lpstr>Arial</vt:lpstr>
      <vt:lpstr>Book Antiqua</vt:lpstr>
      <vt:lpstr>Calibri</vt:lpstr>
      <vt:lpstr>Calibri Light</vt:lpstr>
      <vt:lpstr>Mongolian Baiti</vt:lpstr>
      <vt:lpstr>Tw Cen MT Condensed</vt:lpstr>
      <vt:lpstr>Wingdings</vt:lpstr>
      <vt:lpstr>1_Motyw pakietu Office</vt:lpstr>
      <vt:lpstr>SPOTKANIE INFORMACYJNE: Regulamin naboru wniosków</vt:lpstr>
      <vt:lpstr>Prezentacja programu PowerPoint</vt:lpstr>
      <vt:lpstr>DOFINANSOWANIE PROJEKTÓW</vt:lpstr>
      <vt:lpstr>WYMAGANE REZULTATY – WSKAŹNIKI REZULTATU</vt:lpstr>
      <vt:lpstr>WYMAGANE REZULTATY – WSKAŹNIKI PRODUKTU</vt:lpstr>
      <vt:lpstr>WYMAGANE REZULTATY – WSKAŹNIKI PRODUKTU</vt:lpstr>
      <vt:lpstr>ETAPY OCENY WNIOSKOW O DOFINANSOWANIE</vt:lpstr>
      <vt:lpstr>BRAKI FORMALNE</vt:lpstr>
      <vt:lpstr>I ETAP OCENY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ZASADY REALIZACJI PROJEKTU – koszty pośrednie</vt:lpstr>
      <vt:lpstr>ZASADY REALIZACJI PROJEKTU – koszty pośrednie</vt:lpstr>
      <vt:lpstr>ZASADY REALIZACJI PROJEKTU – wkład własny</vt:lpstr>
      <vt:lpstr>ZASADY REALIZACJI PROJEKTU – cross-financing i środki trwałe</vt:lpstr>
      <vt:lpstr>ZŁOŻENIE WNIOSKU</vt:lpstr>
      <vt:lpstr>Informacja i promocja</vt:lpstr>
      <vt:lpstr>Obowiązki informacyjne</vt:lpstr>
      <vt:lpstr>Jak oznaczyć miejsce projektu?</vt:lpstr>
      <vt:lpstr>Prezentacja programu PowerPoint</vt:lpstr>
      <vt:lpstr>Prezentacja programu PowerPoint</vt:lpstr>
      <vt:lpstr>Prezentacja programu PowerPoint</vt:lpstr>
      <vt:lpstr>Dodatkowych informacji na temat Programu udzielają</vt:lpstr>
      <vt:lpstr>Dodatkowych informacji w zakresie Strategii ZIT SOM udziela</vt:lpstr>
      <vt:lpstr>Dziękuję za uwagę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SPOTKANIE INFORMACYJNE: Regulamin naboru wniosków</dc:title>
  <dc:creator>Krycki Wojciech</dc:creator>
  <cp:lastModifiedBy>Gołaś Angelika</cp:lastModifiedBy>
  <cp:revision>152</cp:revision>
  <cp:lastPrinted>2016-04-21T07:25:55Z</cp:lastPrinted>
  <dcterms:created xsi:type="dcterms:W3CDTF">2016-02-18T09:57:15Z</dcterms:created>
  <dcterms:modified xsi:type="dcterms:W3CDTF">2016-04-21T13:21:35Z</dcterms:modified>
</cp:coreProperties>
</file>