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2"/>
  </p:notesMasterIdLst>
  <p:sldIdLst>
    <p:sldId id="256" r:id="rId2"/>
    <p:sldId id="258" r:id="rId3"/>
    <p:sldId id="260" r:id="rId4"/>
    <p:sldId id="261" r:id="rId5"/>
    <p:sldId id="262" r:id="rId6"/>
    <p:sldId id="263" r:id="rId7"/>
    <p:sldId id="327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324" r:id="rId29"/>
    <p:sldId id="285" r:id="rId30"/>
    <p:sldId id="286" r:id="rId31"/>
    <p:sldId id="287" r:id="rId32"/>
    <p:sldId id="288" r:id="rId33"/>
    <p:sldId id="289" r:id="rId34"/>
    <p:sldId id="291" r:id="rId35"/>
    <p:sldId id="293" r:id="rId36"/>
    <p:sldId id="290" r:id="rId37"/>
    <p:sldId id="294" r:id="rId38"/>
    <p:sldId id="295" r:id="rId39"/>
    <p:sldId id="296" r:id="rId40"/>
    <p:sldId id="259" r:id="rId41"/>
  </p:sldIdLst>
  <p:sldSz cx="12192000" cy="6858000"/>
  <p:notesSz cx="6797675" cy="99282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6087CE"/>
    <a:srgbClr val="8AA8DA"/>
    <a:srgbClr val="B0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98" autoAdjust="0"/>
    <p:restoredTop sz="94654" autoAdjust="0"/>
  </p:normalViewPr>
  <p:slideViewPr>
    <p:cSldViewPr snapToGrid="0">
      <p:cViewPr varScale="1">
        <p:scale>
          <a:sx n="87" d="100"/>
          <a:sy n="87" d="100"/>
        </p:scale>
        <p:origin x="9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7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80CF2C-3C60-42A2-B645-286A8A7E8284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7BEE22-AA5A-42AB-856A-921052DD370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2689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F63BFB-B3A1-475B-8147-670C50B32764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824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184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8829A2-A470-4036-A9C7-F84B4C077F14}" type="slidenum">
              <a:rPr lang="pl-PL" altLang="pl-PL" smtClean="0">
                <a:latin typeface="Calibri" panose="020F0502020204030204" pitchFamily="34" charset="0"/>
              </a:rPr>
              <a:pPr/>
              <a:t>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97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184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7E214C-A360-41F0-85E8-FE3BEE508DF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231451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58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az 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521950" y="-36513"/>
            <a:ext cx="1560513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31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38A58D-B8A9-4A1C-8DF1-6466FA2142CD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32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964D8CA-9510-4B0C-B5C3-956047C0AE11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7BC8B8-C587-4721-B6D8-B8A86C65E6E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608B366-CBA1-48E7-BE0C-790F570A8023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41E38A1-8AF1-4269-9223-86D0404B49E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3458195-814D-4AF6-A153-13B700047423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E3D79B-9DC5-4110-9B31-D5207909D5C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3303C01A-0BC8-4EC6-B361-0783074DE235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3D89CAE-DF1A-46B5-AE95-9F7156D759B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D9632A4-733E-482D-87DF-628CB3325741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B44E9AC-DCAC-4282-B02C-0FBF5DABA9B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697DB90-B199-4E1E-A99B-EA133D88811F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334EF4A-CC0F-45B8-8252-247E5C224F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9AA80C9-65E0-47C6-9469-53F8F5BF15F8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D1D9D5-474A-44C1-92E6-F37CB4D382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BA10DB5-DF1B-408A-851A-49DC12300B49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B4EF8C5-CACD-4A56-ABE9-EFCCAFC8CDB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1D547AD-5403-4D06-8311-362CF9B68658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1DD81FE-DCF8-4128-B26C-CEF1AD0921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865CB74-7B5E-4758-AAAD-5B366995F049}" type="datetimeFigureOut">
              <a:rPr lang="pl-PL"/>
              <a:pPr>
                <a:defRPr/>
              </a:pPr>
              <a:t>2016-03-03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prstClr val="black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8918AC-80DC-4BFB-A008-4603BD4C9D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28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40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1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chemeClr val="accent5">
                <a:lumMod val="75000"/>
                <a:alpha val="8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2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chemeClr val="accent5">
                <a:lumMod val="7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chemeClr val="accent5">
                <a:lumMod val="75000"/>
                <a:alpha val="6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chemeClr val="accent5">
                <a:lumMod val="75000"/>
                <a:alpha val="4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chemeClr val="accent5">
                <a:lumMod val="75000"/>
                <a:alpha val="8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chemeClr val="accent5">
                <a:lumMod val="7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50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lIns="36576" tIns="36576" rIns="36576" bIns="36576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l-PL">
                <a:solidFill>
                  <a:prstClr val="black"/>
                </a:solidFill>
                <a:latin typeface="+mn-lt"/>
              </a:endParaRPr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pl-PL" altLang="pl-PL" smtClean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1030" name="Grupa 22"/>
          <p:cNvGrpSpPr>
            <a:grpSpLocks/>
          </p:cNvGrpSpPr>
          <p:nvPr userDrawn="1"/>
        </p:nvGrpSpPr>
        <p:grpSpPr bwMode="auto">
          <a:xfrm>
            <a:off x="847725" y="6210300"/>
            <a:ext cx="7697788" cy="628650"/>
            <a:chOff x="0" y="0"/>
            <a:chExt cx="6964858" cy="569302"/>
          </a:xfrm>
        </p:grpSpPr>
        <p:pic>
          <p:nvPicPr>
            <p:cNvPr id="1031" name="Obraz 23" descr="\\wup.local\wymiana\Użytkownicy\wojciech.krycki\LOGOSY\02_Logo_wersja_pozioma(CMYK).tif"/>
            <p:cNvPicPr>
              <a:picLocks noChangeAspect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1634186" y="85726"/>
              <a:ext cx="845819" cy="449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32" name="Grupa 25"/>
            <p:cNvGrpSpPr>
              <a:grpSpLocks/>
            </p:cNvGrpSpPr>
            <p:nvPr userDrawn="1"/>
          </p:nvGrpSpPr>
          <p:grpSpPr bwMode="auto">
            <a:xfrm>
              <a:off x="0" y="0"/>
              <a:ext cx="6964858" cy="569302"/>
              <a:chOff x="0" y="0"/>
              <a:chExt cx="6966195" cy="569607"/>
            </a:xfrm>
          </p:grpSpPr>
          <p:pic>
            <p:nvPicPr>
              <p:cNvPr id="1033" name="Obraz 27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3064674" y="101620"/>
                <a:ext cx="1704222" cy="4168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4" name="Obraz 34" descr="\\wup.local\wymiana\Użytkownicy\wojciech.krycki\Logotypy\FE_PR_POZIOM-Kolor-01.jpg"/>
              <p:cNvPicPr>
                <a:picLocks noChangeAspect="1"/>
              </p:cNvPicPr>
              <p:nvPr userDrawn="1"/>
            </p:nvPicPr>
            <p:blipFill>
              <a:blip r:embed="rId15"/>
              <a:srcRect l="8105" t="-2" b="4216"/>
              <a:stretch>
                <a:fillRect/>
              </a:stretch>
            </p:blipFill>
            <p:spPr bwMode="auto">
              <a:xfrm>
                <a:off x="0" y="0"/>
                <a:ext cx="1050307" cy="5696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5" name="Obraz 35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>
              <a:blip r:embed="rId16"/>
              <a:srcRect r="5183"/>
              <a:stretch>
                <a:fillRect/>
              </a:stretch>
            </p:blipFill>
            <p:spPr bwMode="auto">
              <a:xfrm>
                <a:off x="5353088" y="54456"/>
                <a:ext cx="1613107" cy="509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rpo.wielkopolskie.pl/fa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 bwMode="auto">
          <a:xfrm>
            <a:off x="838200" y="1898650"/>
            <a:ext cx="10515600" cy="13255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itchFamily="66" charset="0"/>
              </a:rPr>
              <a:t>Pytania od Beneficjentów</a:t>
            </a:r>
          </a:p>
        </p:txBody>
      </p:sp>
      <p:sp>
        <p:nvSpPr>
          <p:cNvPr id="13315" name="Podtytuł 2"/>
          <p:cNvSpPr>
            <a:spLocks noGrp="1"/>
          </p:cNvSpPr>
          <p:nvPr>
            <p:ph type="subTitle" idx="1"/>
          </p:nvPr>
        </p:nvSpPr>
        <p:spPr>
          <a:xfrm>
            <a:off x="838200" y="3252788"/>
            <a:ext cx="6043613" cy="1655762"/>
          </a:xfrm>
        </p:spPr>
        <p:txBody>
          <a:bodyPr/>
          <a:lstStyle/>
          <a:p>
            <a:endParaRPr lang="pl-PL" altLang="pl-PL" dirty="0" smtClean="0">
              <a:ea typeface="Mongolian Baiti" pitchFamily="66" charset="0"/>
            </a:endParaRPr>
          </a:p>
          <a:p>
            <a:endParaRPr lang="pl-PL" altLang="pl-PL" dirty="0" smtClean="0">
              <a:ea typeface="Mongolian Baiti" pitchFamily="66" charset="0"/>
            </a:endParaRPr>
          </a:p>
          <a:p>
            <a:r>
              <a:rPr lang="pl-PL" altLang="pl-PL" dirty="0" smtClean="0">
                <a:ea typeface="Mongolian Baiti" pitchFamily="66" charset="0"/>
              </a:rPr>
              <a:t>W ramach Działania 8.6 Regionalnego Programu Operacyjnego Województwa Zachodniopomorskiego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8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.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Finansowanie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wynagrodzenia doradcy w pełni (etat):</a:t>
            </a:r>
            <a:endParaRPr lang="pl-PL" altLang="pl-PL" sz="2000" dirty="0" smtClean="0">
              <a:solidFill>
                <a:srgbClr val="0070C0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463" y="1952625"/>
            <a:ext cx="11390312" cy="4224338"/>
          </a:xfrm>
        </p:spPr>
        <p:txBody>
          <a:bodyPr/>
          <a:lstStyle/>
          <a:p>
            <a:pPr algn="just"/>
            <a:endParaRPr lang="pl-PL" altLang="pl-PL" sz="2400" dirty="0" smtClean="0">
              <a:ea typeface="Mongolian Baiti" pitchFamily="66" charset="0"/>
            </a:endParaRPr>
          </a:p>
          <a:p>
            <a:pPr algn="just"/>
            <a:endParaRPr lang="pl-PL" altLang="pl-PL" dirty="0" smtClean="0">
              <a:ea typeface="Mongolian Baiti" pitchFamily="66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407625" y="1839817"/>
            <a:ext cx="11105002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>
                <a:latin typeface="+mn-lt"/>
                <a:cs typeface="Mongolian Baiti" panose="03000500000000000000" pitchFamily="66" charset="0"/>
              </a:rPr>
              <a:t>Należy pamiętać, iż zapisy </a:t>
            </a:r>
            <a:r>
              <a:rPr lang="pl-PL" sz="2200" i="1" dirty="0">
                <a:latin typeface="+mn-lt"/>
                <a:cs typeface="Mongolian Baiti" panose="03000500000000000000" pitchFamily="66" charset="0"/>
              </a:rPr>
              <a:t>Wytycznych w zakresie kwalifikowalności wydatków w ramach Europejskiego Funduszu Rozwoju Regionalnego, Europejskiego Funduszu Społecznego oraz Funduszu Spójności na lata 2014-2020 </a:t>
            </a:r>
            <a:r>
              <a:rPr lang="pl-PL" sz="2200" dirty="0">
                <a:latin typeface="+mn-lt"/>
                <a:cs typeface="Mongolian Baiti" panose="03000500000000000000" pitchFamily="66" charset="0"/>
              </a:rPr>
              <a:t>mówią, iż wydatkiem kwalifikowalnym jest wydatek spełniający </a:t>
            </a: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>wszystkie warunki </a:t>
            </a:r>
            <a:r>
              <a:rPr lang="pl-PL" sz="2200" dirty="0">
                <a:latin typeface="+mn-lt"/>
                <a:cs typeface="Mongolian Baiti" panose="03000500000000000000" pitchFamily="66" charset="0"/>
              </a:rPr>
              <a:t>zawarte </a:t>
            </a: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>w </a:t>
            </a:r>
            <a:r>
              <a:rPr lang="pl-PL" sz="2200" dirty="0">
                <a:latin typeface="+mn-lt"/>
                <a:cs typeface="Mongolian Baiti" panose="03000500000000000000" pitchFamily="66" charset="0"/>
              </a:rPr>
              <a:t>części 6.2 </a:t>
            </a:r>
            <a:r>
              <a:rPr lang="pl-PL" sz="2200" i="1" dirty="0">
                <a:latin typeface="+mn-lt"/>
                <a:cs typeface="Mongolian Baiti" panose="03000500000000000000" pitchFamily="66" charset="0"/>
              </a:rPr>
              <a:t>Ocena kwalifikowalności </a:t>
            </a:r>
            <a:r>
              <a:rPr lang="pl-PL" sz="2200" i="1" dirty="0" smtClean="0">
                <a:latin typeface="+mn-lt"/>
                <a:cs typeface="Mongolian Baiti" panose="03000500000000000000" pitchFamily="66" charset="0"/>
              </a:rPr>
              <a:t>wydatku.</a:t>
            </a: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> </a:t>
            </a:r>
            <a:endParaRPr lang="pl-PL" sz="2200" dirty="0">
              <a:latin typeface="+mn-lt"/>
              <a:cs typeface="Mongolian Baiti" panose="03000500000000000000" pitchFamily="66" charset="0"/>
            </a:endParaRPr>
          </a:p>
          <a:p>
            <a:pPr algn="just">
              <a:lnSpc>
                <a:spcPts val="2400"/>
              </a:lnSpc>
              <a:spcAft>
                <a:spcPts val="600"/>
              </a:spcAft>
            </a:pPr>
            <a:r>
              <a:rPr lang="pl-PL" sz="2200" dirty="0">
                <a:latin typeface="+mn-lt"/>
                <a:cs typeface="Mongolian Baiti" panose="03000500000000000000" pitchFamily="66" charset="0"/>
              </a:rPr>
              <a:t>Zgodnie z </a:t>
            </a: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>typem nr 6 lit. b </a:t>
            </a:r>
            <a:r>
              <a:rPr lang="pl-PL" sz="2200" i="1" dirty="0" smtClean="0">
                <a:latin typeface="+mn-lt"/>
                <a:cs typeface="Mongolian Baiti" panose="03000500000000000000" pitchFamily="66" charset="0"/>
              </a:rPr>
              <a:t>Regulaminu </a:t>
            </a:r>
            <a:r>
              <a:rPr lang="pl-PL" sz="2200" i="1" dirty="0">
                <a:latin typeface="+mn-lt"/>
                <a:cs typeface="Mongolian Baiti" panose="03000500000000000000" pitchFamily="66" charset="0"/>
              </a:rPr>
              <a:t>konkursu 8.6 rozwój </a:t>
            </a:r>
            <a:r>
              <a:rPr lang="pl-PL" sz="2200" dirty="0">
                <a:latin typeface="+mn-lt"/>
                <a:cs typeface="Mongolian Baiti" panose="03000500000000000000" pitchFamily="66" charset="0"/>
              </a:rPr>
              <a:t>doradztwa zawodowego w szkołach </a:t>
            </a: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/>
            </a:r>
            <a:br>
              <a:rPr lang="pl-PL" sz="2200" dirty="0" smtClean="0">
                <a:latin typeface="+mn-lt"/>
                <a:cs typeface="Mongolian Baiti" panose="03000500000000000000" pitchFamily="66" charset="0"/>
              </a:rPr>
            </a:b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>i </a:t>
            </a:r>
            <a:r>
              <a:rPr lang="pl-PL" sz="2200" dirty="0">
                <a:latin typeface="+mn-lt"/>
                <a:cs typeface="Mongolian Baiti" panose="03000500000000000000" pitchFamily="66" charset="0"/>
              </a:rPr>
              <a:t>placówkach kształcenia zawodowego w szczególności poprzez tworzenie Szkolnych Punktów Informacji </a:t>
            </a: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>i </a:t>
            </a:r>
            <a:r>
              <a:rPr lang="pl-PL" sz="2200" dirty="0">
                <a:latin typeface="+mn-lt"/>
                <a:cs typeface="Mongolian Baiti" panose="03000500000000000000" pitchFamily="66" charset="0"/>
              </a:rPr>
              <a:t>Kariery (</a:t>
            </a:r>
            <a:r>
              <a:rPr lang="pl-PL" sz="2200" dirty="0" err="1">
                <a:latin typeface="+mn-lt"/>
                <a:cs typeface="Mongolian Baiti" panose="03000500000000000000" pitchFamily="66" charset="0"/>
              </a:rPr>
              <a:t>SPInKA</a:t>
            </a: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>) przewiduje zatrudnienie wykwalifikowanego doradcy zawodowego, </a:t>
            </a:r>
            <a:r>
              <a:rPr lang="pl-PL" sz="2200" dirty="0">
                <a:latin typeface="+mn-lt"/>
                <a:cs typeface="Mongolian Baiti" panose="03000500000000000000" pitchFamily="66" charset="0"/>
              </a:rPr>
              <a:t>pod warunkiem jednak, że projektodawca nie był objęty wsparciem w ramach Działania </a:t>
            </a: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>8.9. (</a:t>
            </a:r>
            <a:r>
              <a:rPr lang="pl-PL" sz="2200" i="1" dirty="0" smtClean="0">
                <a:latin typeface="+mn-lt"/>
                <a:cs typeface="Mongolian Baiti" panose="03000500000000000000" pitchFamily="66" charset="0"/>
              </a:rPr>
              <a:t>Wsparcie </a:t>
            </a:r>
            <a:r>
              <a:rPr lang="pl-PL" sz="2200" i="1" dirty="0">
                <a:latin typeface="+mn-lt"/>
                <a:cs typeface="Mongolian Baiti" panose="03000500000000000000" pitchFamily="66" charset="0"/>
              </a:rPr>
              <a:t>szkół </a:t>
            </a:r>
            <a:r>
              <a:rPr lang="pl-PL" sz="2200" i="1" dirty="0" smtClean="0">
                <a:latin typeface="+mn-lt"/>
                <a:cs typeface="Mongolian Baiti" panose="03000500000000000000" pitchFamily="66" charset="0"/>
              </a:rPr>
              <a:t>i </a:t>
            </a:r>
            <a:r>
              <a:rPr lang="pl-PL" sz="2200" i="1" dirty="0">
                <a:latin typeface="+mn-lt"/>
                <a:cs typeface="Mongolian Baiti" panose="03000500000000000000" pitchFamily="66" charset="0"/>
              </a:rPr>
              <a:t>placówek prowadzących kształcenie zawodowe oraz uczniów uczestniczących </a:t>
            </a:r>
            <a:r>
              <a:rPr lang="pl-PL" sz="2200" i="1" dirty="0" smtClean="0">
                <a:latin typeface="+mn-lt"/>
                <a:cs typeface="Mongolian Baiti" panose="03000500000000000000" pitchFamily="66" charset="0"/>
              </a:rPr>
              <a:t/>
            </a:r>
            <a:br>
              <a:rPr lang="pl-PL" sz="2200" i="1" dirty="0" smtClean="0">
                <a:latin typeface="+mn-lt"/>
                <a:cs typeface="Mongolian Baiti" panose="03000500000000000000" pitchFamily="66" charset="0"/>
              </a:rPr>
            </a:br>
            <a:r>
              <a:rPr lang="pl-PL" sz="2200" i="1" dirty="0" smtClean="0">
                <a:latin typeface="+mn-lt"/>
                <a:cs typeface="Mongolian Baiti" panose="03000500000000000000" pitchFamily="66" charset="0"/>
              </a:rPr>
              <a:t>w </a:t>
            </a:r>
            <a:r>
              <a:rPr lang="pl-PL" sz="2200" i="1" dirty="0">
                <a:latin typeface="+mn-lt"/>
                <a:cs typeface="Mongolian Baiti" panose="03000500000000000000" pitchFamily="66" charset="0"/>
              </a:rPr>
              <a:t>kształceniu zawodowym i osób dorosłych uczestniczących w pozaszkolnych formach kształcenia zawodowego w ramach Kontraktów </a:t>
            </a:r>
            <a:r>
              <a:rPr lang="pl-PL" sz="2200" i="1" dirty="0" smtClean="0">
                <a:latin typeface="+mn-lt"/>
                <a:cs typeface="Mongolian Baiti" panose="03000500000000000000" pitchFamily="66" charset="0"/>
              </a:rPr>
              <a:t>Samorządowych)</a:t>
            </a:r>
            <a:r>
              <a:rPr lang="pl-PL" sz="2200" dirty="0" smtClean="0">
                <a:latin typeface="+mn-lt"/>
                <a:cs typeface="Mongolian Baiti" panose="03000500000000000000" pitchFamily="66" charset="0"/>
              </a:rPr>
              <a:t>.</a:t>
            </a:r>
          </a:p>
          <a:p>
            <a:pPr algn="just">
              <a:lnSpc>
                <a:spcPts val="2400"/>
              </a:lnSpc>
              <a:spcAft>
                <a:spcPts val="600"/>
              </a:spcAft>
            </a:pPr>
            <a:endParaRPr lang="pl-PL" sz="2200" dirty="0">
              <a:latin typeface="+mn-lt"/>
              <a:cs typeface="Mongolian Baiti" panose="03000500000000000000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9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.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Czy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w jednym projekcie muszą być wszystkie działania pkt 2.1.2 </a:t>
            </a:r>
            <a:r>
              <a:rPr lang="pl-PL" altLang="pl-PL" sz="2000" b="1" u="sng" dirty="0" err="1">
                <a:solidFill>
                  <a:srgbClr val="0070C0"/>
                </a:solidFill>
                <a:ea typeface="Mongolian Baiti" pitchFamily="66" charset="0"/>
              </a:rPr>
              <a:t>ppkt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 1 lit. a-m?</a:t>
            </a:r>
            <a:r>
              <a:rPr lang="pl-PL" altLang="pl-PL" dirty="0" smtClean="0">
                <a:ea typeface="Mongolian Baiti" pitchFamily="66" charset="0"/>
              </a:rPr>
              <a:t/>
            </a:r>
            <a:br>
              <a:rPr lang="pl-PL" altLang="pl-PL" dirty="0" smtClean="0">
                <a:ea typeface="Mongolian Baiti" pitchFamily="66" charset="0"/>
              </a:rPr>
            </a:br>
            <a:r>
              <a:rPr lang="pl-PL" altLang="pl-PL" dirty="0" smtClean="0">
                <a:ea typeface="Mongolian Baiti" pitchFamily="66" charset="0"/>
              </a:rPr>
              <a:t/>
            </a:r>
            <a:br>
              <a:rPr lang="pl-PL" altLang="pl-PL" dirty="0" smtClean="0">
                <a:ea typeface="Mongolian Baiti" pitchFamily="66" charset="0"/>
              </a:rPr>
            </a:br>
            <a:endParaRPr lang="pl-PL" altLang="pl-PL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7988" y="1707614"/>
            <a:ext cx="11253787" cy="446934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70000"/>
              </a:lnSpc>
            </a:pPr>
            <a:endParaRPr lang="pl-PL" altLang="pl-PL" sz="1400" dirty="0" smtClean="0">
              <a:ea typeface="Mongolian Baiti" pitchFamily="66" charset="0"/>
            </a:endParaRPr>
          </a:p>
          <a:p>
            <a:pPr lvl="0" algn="just">
              <a:lnSpc>
                <a:spcPct val="120000"/>
              </a:lnSpc>
            </a:pPr>
            <a:r>
              <a:rPr lang="pl-PL" altLang="pl-PL" sz="2400" dirty="0"/>
              <a:t>Pytanie mało precyzyjne ale odnosząc się do lit. a-m w </a:t>
            </a:r>
            <a:r>
              <a:rPr lang="pl-PL" altLang="pl-PL" sz="2400" dirty="0" err="1"/>
              <a:t>ppkt-cie</a:t>
            </a:r>
            <a:r>
              <a:rPr lang="pl-PL" altLang="pl-PL" sz="2400" dirty="0"/>
              <a:t> 1 zawartych w pytaniu, można wywnioskować, </a:t>
            </a:r>
            <a:r>
              <a:rPr lang="pl-PL" altLang="pl-PL" sz="2400" dirty="0" smtClean="0"/>
              <a:t>iż autorowi </a:t>
            </a:r>
            <a:r>
              <a:rPr lang="pl-PL" altLang="pl-PL" sz="2400" dirty="0"/>
              <a:t>pytania chodziło o typ nr 1 działania 8.6. </a:t>
            </a:r>
          </a:p>
          <a:p>
            <a:pPr lvl="0" algn="just">
              <a:lnSpc>
                <a:spcPct val="120000"/>
              </a:lnSpc>
            </a:pPr>
            <a:r>
              <a:rPr lang="pl-PL" sz="2400" dirty="0" smtClean="0"/>
              <a:t>W związku z powyższym należy podkreślić, iż w </a:t>
            </a:r>
            <a:r>
              <a:rPr lang="pl-PL" sz="2400" dirty="0"/>
              <a:t>ramach projektu </a:t>
            </a:r>
            <a:r>
              <a:rPr lang="pl-PL" sz="2400" b="1" dirty="0"/>
              <a:t>obligatoryjnie</a:t>
            </a:r>
            <a:r>
              <a:rPr lang="pl-PL" sz="2400" dirty="0"/>
              <a:t> jest realizowany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1 </a:t>
            </a:r>
            <a:r>
              <a:rPr lang="pl-PL" sz="2400" dirty="0"/>
              <a:t>typ projektu wskazany w SOOP RPO WZ 2014-2020 dla Działania 8.6. Realizacja kolejnych typów projektu jest fakultatywna.</a:t>
            </a:r>
          </a:p>
          <a:p>
            <a:pPr algn="just">
              <a:lnSpc>
                <a:spcPct val="120000"/>
              </a:lnSpc>
            </a:pPr>
            <a:r>
              <a:rPr lang="pl-PL" sz="2400" dirty="0" smtClean="0"/>
              <a:t>W przypadku </a:t>
            </a:r>
            <a:r>
              <a:rPr lang="pl-PL" sz="2400" dirty="0" err="1" smtClean="0"/>
              <a:t>ppkt</a:t>
            </a:r>
            <a:r>
              <a:rPr lang="pl-PL" sz="2400" dirty="0" smtClean="0"/>
              <a:t>-ów 1 typu </a:t>
            </a:r>
            <a:r>
              <a:rPr lang="pl-PL" sz="2400" u="sng" dirty="0" smtClean="0"/>
              <a:t>obligatoryjna jest organizacja </a:t>
            </a:r>
            <a:r>
              <a:rPr lang="pl-PL" sz="2400" u="sng" dirty="0"/>
              <a:t>staży zawodowych i/lub praktyk zawodowych dla 100% uczniów</a:t>
            </a:r>
            <a:r>
              <a:rPr lang="pl-PL" sz="2400" dirty="0"/>
              <a:t> biorących udział w projekcie oraz </a:t>
            </a:r>
            <a:r>
              <a:rPr lang="pl-PL" sz="2400" u="sng" dirty="0" smtClean="0"/>
              <a:t>doradztwo edukacyjno-zawodowe</a:t>
            </a:r>
            <a:r>
              <a:rPr lang="pl-PL" sz="2400" dirty="0" smtClean="0"/>
              <a:t>, obejmujące </a:t>
            </a:r>
            <a:r>
              <a:rPr lang="pl-PL" sz="2400" dirty="0"/>
              <a:t>ocenę indywidualnych potrzeb rozwojowych </a:t>
            </a:r>
            <a:r>
              <a:rPr lang="pl-PL" sz="2400" dirty="0" smtClean="0"/>
              <a:t>i </a:t>
            </a:r>
            <a:r>
              <a:rPr lang="pl-PL" sz="2400" dirty="0"/>
              <a:t>edukacyjnych oraz predyspozycji osobowych do wykonywania poszczególnych zawodów, planowanie ścieżki kariery zawodowej, ścieżki  podnoszenia kwalifikacji zawodowych. </a:t>
            </a:r>
          </a:p>
          <a:p>
            <a:pPr algn="just">
              <a:lnSpc>
                <a:spcPct val="120000"/>
              </a:lnSpc>
            </a:pPr>
            <a:r>
              <a:rPr lang="pl-PL" sz="2400" dirty="0" smtClean="0"/>
              <a:t>W </a:t>
            </a:r>
            <a:r>
              <a:rPr lang="pl-PL" sz="2400" dirty="0"/>
              <a:t>przypadku kierowania projektu do dorosłych słuchaczy szkół i placówek systemu oświaty prowadzących kształcenie zawodowe oraz uczestników pozaszkolnych form kształcenia zawodowego skierowanie na staż zawodowy i/lub praktykę zawodową jest fakultatywną formą wsparcia i wynika ze zdiagnozowania potrzeb tej grupy uczestników projektu co do udzielanego </a:t>
            </a:r>
            <a:r>
              <a:rPr lang="pl-PL" sz="2400" dirty="0" smtClean="0"/>
              <a:t>wsparcia </a:t>
            </a:r>
            <a:r>
              <a:rPr lang="pl-PL" sz="2400" dirty="0" smtClean="0"/>
              <a:t>(</a:t>
            </a:r>
            <a:r>
              <a:rPr lang="pl-PL" sz="2400" dirty="0"/>
              <a:t>Typ projektu 1</a:t>
            </a:r>
            <a:r>
              <a:rPr lang="pl-PL" sz="2400" dirty="0" smtClean="0"/>
              <a:t>).</a:t>
            </a:r>
            <a:endParaRPr lang="pl-PL" sz="2400" dirty="0"/>
          </a:p>
          <a:p>
            <a:pPr lvl="0" algn="just">
              <a:lnSpc>
                <a:spcPct val="70000"/>
              </a:lnSpc>
            </a:pPr>
            <a:endParaRPr lang="pl-PL" dirty="0"/>
          </a:p>
          <a:p>
            <a:pPr algn="just">
              <a:lnSpc>
                <a:spcPct val="70000"/>
              </a:lnSpc>
            </a:pPr>
            <a:endParaRPr lang="pl-PL" altLang="pl-PL" dirty="0" smtClean="0">
              <a:ea typeface="Mongolian Baiti" pitchFamily="66" charset="0"/>
            </a:endParaRPr>
          </a:p>
          <a:p>
            <a:pPr>
              <a:lnSpc>
                <a:spcPct val="70000"/>
              </a:lnSpc>
            </a:pPr>
            <a:endParaRPr lang="pl-PL" altLang="pl-PL" sz="14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10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.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Można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realizować projekty do czerwca 2020 r.?</a:t>
            </a:r>
            <a:r>
              <a:rPr lang="pl-PL" altLang="pl-PL" sz="2000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u="sng" dirty="0" smtClean="0">
                <a:solidFill>
                  <a:srgbClr val="0070C0"/>
                </a:solidFill>
                <a:ea typeface="Mongolian Baiti" pitchFamily="66" charset="0"/>
              </a:rPr>
            </a:br>
            <a:endParaRPr lang="pl-PL" altLang="pl-PL" sz="2000" u="sng" dirty="0" smtClean="0">
              <a:solidFill>
                <a:srgbClr val="0070C0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pl-PL" sz="2400" dirty="0" smtClean="0"/>
              <a:t>Regulamin konkursu 8.6 mówi, iż końcową datą kwalifikowalności </a:t>
            </a:r>
            <a:r>
              <a:rPr lang="pl-PL" sz="2400" dirty="0"/>
              <a:t>wydatków jest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b="1" dirty="0" smtClean="0"/>
              <a:t>31 </a:t>
            </a:r>
            <a:r>
              <a:rPr lang="pl-PL" sz="2400" b="1" dirty="0"/>
              <a:t>grudnia 2023 r</a:t>
            </a:r>
            <a:r>
              <a:rPr lang="pl-PL" sz="2400" b="1" dirty="0" smtClean="0"/>
              <a:t>. </a:t>
            </a:r>
            <a:r>
              <a:rPr lang="pl-PL" sz="2400" dirty="0" smtClean="0"/>
              <a:t>Przy czym to Wnioskodawca </a:t>
            </a:r>
            <a:r>
              <a:rPr lang="pl-PL" sz="2400" dirty="0"/>
              <a:t>określa datę rozpoczęcia i zakończenia realizacji projektu, mając na uwadze</a:t>
            </a:r>
            <a:r>
              <a:rPr lang="pl-PL" sz="2400" dirty="0" smtClean="0"/>
              <a:t>, że </a:t>
            </a:r>
            <a:r>
              <a:rPr lang="pl-PL" sz="2400" dirty="0"/>
              <a:t>okres realizacji projektu jest tożsamy z okresem,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którym poniesione wydatki mogą zostać uznane </a:t>
            </a:r>
            <a:r>
              <a:rPr lang="pl-PL" sz="2400" dirty="0" smtClean="0"/>
              <a:t>za kwalifikowalne. </a:t>
            </a:r>
            <a:r>
              <a:rPr lang="pl-PL" sz="2400" dirty="0"/>
              <a:t>Przy określaniu daty rozpoczęcia realizacji projektu wnioskodawca powinien uwzględnić </a:t>
            </a:r>
            <a:r>
              <a:rPr lang="pl-PL" sz="2400" dirty="0" smtClean="0"/>
              <a:t>czas niezbędny </a:t>
            </a:r>
            <a:r>
              <a:rPr lang="pl-PL" sz="2400" dirty="0"/>
              <a:t>na przeprowadzenie oceny projektu, ewentualne negocjacje oraz czas niezbędny </a:t>
            </a:r>
            <a:r>
              <a:rPr lang="pl-PL" sz="2400" dirty="0" smtClean="0"/>
              <a:t>na przygotowanie </a:t>
            </a:r>
            <a:r>
              <a:rPr lang="pl-PL" sz="2400" dirty="0"/>
              <a:t>przez wnioskodawcę dokumentów wymaganych do zawarcia umowy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 Wojewódzkim Urzędem </a:t>
            </a:r>
            <a:r>
              <a:rPr lang="pl-PL" sz="2400" dirty="0"/>
              <a:t>Pracy w </a:t>
            </a:r>
            <a:r>
              <a:rPr lang="pl-PL" sz="2400" dirty="0" smtClean="0"/>
              <a:t>Szczecinie. </a:t>
            </a:r>
            <a:r>
              <a:rPr lang="pl-PL" sz="2400" dirty="0"/>
              <a:t>Wskazany przez wnioskodawcę we wniosku o dofinansowanie okres realizacji projektu </a:t>
            </a:r>
            <a:r>
              <a:rPr lang="pl-PL" sz="2400" dirty="0" smtClean="0"/>
              <a:t>jest zarówno </a:t>
            </a:r>
            <a:r>
              <a:rPr lang="pl-PL" sz="2400" dirty="0"/>
              <a:t>rzeczowym, jak i finansowym okresem realizacji. Informacje na temat okresu </a:t>
            </a:r>
            <a:r>
              <a:rPr lang="pl-PL" sz="2400" dirty="0" smtClean="0"/>
              <a:t>realizacji projektu </a:t>
            </a:r>
            <a:r>
              <a:rPr lang="pl-PL" sz="2400" dirty="0"/>
              <a:t>zawarte w ww. wniosku powinny pokrywać się z informacjami zawartymi w </a:t>
            </a:r>
            <a:r>
              <a:rPr lang="pl-PL" sz="2400" i="1" dirty="0" smtClean="0"/>
              <a:t>Harmonogramie realizacji projektu.</a:t>
            </a:r>
            <a:endParaRPr lang="pl-PL" alt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11. Jaki jest maksymalny poziom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cross-</a:t>
            </a:r>
            <a:r>
              <a:rPr lang="pl-PL" altLang="pl-PL" sz="2000" b="1" u="sng" dirty="0" err="1">
                <a:solidFill>
                  <a:srgbClr val="0070C0"/>
                </a:solidFill>
                <a:ea typeface="Mongolian Baiti" pitchFamily="66" charset="0"/>
              </a:rPr>
              <a:t>financingu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 przy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wyposażeniu pracowni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zgodnie z Krajowym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Ośrodkiem Wspierania Edukacji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Zawodowej i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Ustawicznej?</a:t>
            </a:r>
            <a:endParaRPr lang="pl-PL" altLang="pl-PL" sz="2000" u="sng" dirty="0" smtClean="0">
              <a:solidFill>
                <a:srgbClr val="0070C0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972019"/>
            <a:ext cx="11349037" cy="42049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000" dirty="0" smtClean="0"/>
              <a:t>Zgodnie z </a:t>
            </a:r>
            <a:r>
              <a:rPr lang="pl-PL" sz="2000" i="1" dirty="0" smtClean="0"/>
              <a:t>Wytycznymi </a:t>
            </a:r>
            <a:r>
              <a:rPr lang="pl-PL" sz="2000" i="1" dirty="0"/>
              <a:t>w zakresie realizacji przedsięwzięć z udziałem środków Europejskiego Funduszu Społecznego w obszarze edukacji na lata 2014-2020 </a:t>
            </a:r>
            <a:r>
              <a:rPr lang="pl-PL" sz="2000" dirty="0" smtClean="0"/>
              <a:t>w </a:t>
            </a:r>
            <a:r>
              <a:rPr lang="pl-PL" sz="2000" dirty="0"/>
              <a:t>ramach projektów współfinansowanych z </a:t>
            </a:r>
            <a:r>
              <a:rPr lang="pl-PL" sz="2000" dirty="0" smtClean="0"/>
              <a:t>EFS, </a:t>
            </a:r>
            <a:r>
              <a:rPr lang="pl-PL" sz="2000" dirty="0"/>
              <a:t>wartość wydatków </a:t>
            </a:r>
            <a:r>
              <a:rPr lang="pl-PL" sz="2000" dirty="0" smtClean="0"/>
              <a:t>poniesionych na </a:t>
            </a:r>
            <a:r>
              <a:rPr lang="pl-PL" sz="2000" dirty="0"/>
              <a:t>zakup środków trwałych </a:t>
            </a:r>
            <a:r>
              <a:rPr lang="pl-PL" sz="2000" dirty="0" smtClean="0"/>
              <a:t>powinien osiągnąć wartość jednostkową równą </a:t>
            </a:r>
            <a:r>
              <a:rPr lang="pl-PL" sz="2000" dirty="0"/>
              <a:t>i </a:t>
            </a:r>
            <a:r>
              <a:rPr lang="pl-PL" sz="2000" dirty="0" smtClean="0"/>
              <a:t>wyższą niż </a:t>
            </a:r>
            <a:r>
              <a:rPr lang="pl-PL" sz="2000" b="1" dirty="0"/>
              <a:t>350 PLN </a:t>
            </a:r>
            <a:r>
              <a:rPr lang="pl-PL" sz="2000" b="1" dirty="0" smtClean="0"/>
              <a:t>netto</a:t>
            </a:r>
            <a:r>
              <a:rPr lang="pl-PL" sz="2000" dirty="0" smtClean="0"/>
              <a:t> w </a:t>
            </a:r>
            <a:r>
              <a:rPr lang="pl-PL" sz="2000" dirty="0"/>
              <a:t>ramach kosztów bezpośrednich projektu oraz wydatków w ramach </a:t>
            </a:r>
            <a:r>
              <a:rPr lang="pl-PL" sz="2000" dirty="0" smtClean="0"/>
              <a:t>cross-</a:t>
            </a:r>
            <a:r>
              <a:rPr lang="pl-PL" sz="2000" dirty="0" err="1" smtClean="0"/>
              <a:t>financingu</a:t>
            </a:r>
            <a:r>
              <a:rPr lang="pl-PL" sz="2000" dirty="0" smtClean="0"/>
              <a:t> na poziomie </a:t>
            </a:r>
            <a:br>
              <a:rPr lang="pl-PL" sz="2000" dirty="0" smtClean="0"/>
            </a:br>
            <a:r>
              <a:rPr lang="pl-PL" sz="2000" b="1" dirty="0" smtClean="0"/>
              <a:t>maks. 10 %. </a:t>
            </a:r>
            <a:r>
              <a:rPr lang="pl-PL" sz="2000" dirty="0" smtClean="0"/>
              <a:t>Ponadto, zgodnie z  SOOP </a:t>
            </a:r>
            <a:r>
              <a:rPr lang="pl-PL" sz="2000" dirty="0"/>
              <a:t>RPO WZ </a:t>
            </a:r>
            <a:r>
              <a:rPr lang="pl-PL" sz="2000" dirty="0" smtClean="0"/>
              <a:t>2014-2020, maksymalny </a:t>
            </a:r>
            <a:r>
              <a:rPr lang="pl-PL" sz="2000" dirty="0"/>
              <a:t>poziom </a:t>
            </a:r>
            <a:r>
              <a:rPr lang="pl-PL" sz="2000" dirty="0" smtClean="0"/>
              <a:t>środków trwałych </a:t>
            </a:r>
            <a:r>
              <a:rPr lang="pl-PL" sz="2000" dirty="0"/>
              <a:t>(włączając </a:t>
            </a:r>
            <a:r>
              <a:rPr lang="pl-PL" sz="2000" dirty="0" smtClean="0"/>
              <a:t>cross-</a:t>
            </a:r>
            <a:r>
              <a:rPr lang="pl-PL" sz="2000" dirty="0" err="1" smtClean="0"/>
              <a:t>financing</a:t>
            </a:r>
            <a:r>
              <a:rPr lang="pl-PL" sz="2000" dirty="0" smtClean="0"/>
              <a:t>) w </a:t>
            </a:r>
            <a:r>
              <a:rPr lang="pl-PL" sz="2000" dirty="0"/>
              <a:t>projekcie </a:t>
            </a:r>
            <a:r>
              <a:rPr lang="pl-PL" sz="2000" dirty="0" smtClean="0"/>
              <a:t>powinien być osiągnięty na </a:t>
            </a:r>
            <a:r>
              <a:rPr lang="pl-PL" sz="2000" dirty="0"/>
              <a:t>poziomie 20</a:t>
            </a:r>
            <a:r>
              <a:rPr lang="pl-PL" sz="2000" dirty="0" smtClean="0"/>
              <a:t>% wartości projektu. Wydatki </a:t>
            </a:r>
            <a:r>
              <a:rPr lang="pl-PL" sz="2000" dirty="0"/>
              <a:t>ponoszone na zakup </a:t>
            </a:r>
            <a:r>
              <a:rPr lang="pl-PL" sz="2000" dirty="0" smtClean="0"/>
              <a:t>środków trwałych </a:t>
            </a:r>
            <a:r>
              <a:rPr lang="pl-PL" sz="2000" dirty="0"/>
              <a:t>oraz cross-</a:t>
            </a:r>
            <a:r>
              <a:rPr lang="pl-PL" sz="2000" dirty="0" err="1"/>
              <a:t>financing</a:t>
            </a:r>
            <a:r>
              <a:rPr lang="pl-PL" sz="2000" dirty="0"/>
              <a:t> </a:t>
            </a:r>
            <a:r>
              <a:rPr lang="pl-PL" sz="2000" dirty="0" smtClean="0"/>
              <a:t>powyżej </a:t>
            </a:r>
            <a:r>
              <a:rPr lang="pl-PL" sz="2000" dirty="0"/>
              <a:t>dopuszczalnej kwoty określonej </a:t>
            </a:r>
            <a:r>
              <a:rPr lang="pl-PL" sz="2000" dirty="0" smtClean="0"/>
              <a:t>w zatwierdzonym wniosku </a:t>
            </a:r>
            <a:r>
              <a:rPr lang="pl-PL" sz="2000" dirty="0"/>
              <a:t>o dofinansowanie projektu są </a:t>
            </a:r>
            <a:r>
              <a:rPr lang="pl-PL" sz="2000" dirty="0" smtClean="0"/>
              <a:t>niekwalifikowalne. </a:t>
            </a:r>
          </a:p>
          <a:p>
            <a:r>
              <a:rPr lang="pl-PL" sz="2000" dirty="0" smtClean="0"/>
              <a:t>W </a:t>
            </a:r>
            <a:r>
              <a:rPr lang="pl-PL" sz="2000" dirty="0"/>
              <a:t>przypadku projektów współfinansowanych z EFS cross-</a:t>
            </a:r>
            <a:r>
              <a:rPr lang="pl-PL" sz="2000" dirty="0" err="1"/>
              <a:t>financing</a:t>
            </a:r>
            <a:r>
              <a:rPr lang="pl-PL" sz="2000" dirty="0"/>
              <a:t> może dotyczyć wyłącznie: </a:t>
            </a:r>
          </a:p>
          <a:p>
            <a:r>
              <a:rPr lang="pl-PL" sz="2000" dirty="0"/>
              <a:t>a) zakupu nieruchomości, </a:t>
            </a:r>
          </a:p>
          <a:p>
            <a:r>
              <a:rPr lang="pl-PL" sz="2000" dirty="0"/>
              <a:t>b) zakupu infrastruktury, przy czym poprzez infrastrukturę rozumie się elementy nieprzenośne, na stałe przytwierdzone do nieruchomości, np. wykonanie podjazdu do budynku, zainstalowanie windy w budynku, </a:t>
            </a:r>
          </a:p>
          <a:p>
            <a:r>
              <a:rPr lang="pl-PL" sz="2000" dirty="0"/>
              <a:t>c) dostosowania lub adaptacji (prace remontowo-wykończeniowe) budynków i pomieszczeń. </a:t>
            </a:r>
            <a:endParaRPr lang="pl-PL" sz="2000" dirty="0" smtClean="0"/>
          </a:p>
          <a:p>
            <a:pPr algn="just"/>
            <a:r>
              <a:rPr lang="pl-PL" sz="2000" dirty="0"/>
              <a:t>Cross-</a:t>
            </a:r>
            <a:r>
              <a:rPr lang="pl-PL" sz="2000" dirty="0" err="1"/>
              <a:t>financing</a:t>
            </a:r>
            <a:r>
              <a:rPr lang="pl-PL" sz="2000" dirty="0"/>
              <a:t> w ramach projektów współfinansowanych z EFS może dotyczyć wyłącznie takich kategorii wydatków, bez których realizacja projektu nie byłaby możliwa, w szczególności w związku z zapewnieniem realizacji zasady równości szans, a zwłaszcza potrzeb osób z niepełnosprawnościami. </a:t>
            </a:r>
          </a:p>
          <a:p>
            <a:endParaRPr lang="pl-PL" sz="2000" dirty="0"/>
          </a:p>
          <a:p>
            <a:pPr algn="just"/>
            <a:endParaRPr lang="pl-PL" altLang="pl-PL" sz="20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12. W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generatorze grupujemy wydatki czy pojedynczo każdy?</a:t>
            </a:r>
            <a:endParaRPr lang="pl-PL" altLang="pl-PL" sz="2000" u="sng" dirty="0" smtClean="0">
              <a:solidFill>
                <a:srgbClr val="0070C0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/>
            <a:r>
              <a:rPr lang="pl-PL" sz="2100" dirty="0" smtClean="0"/>
              <a:t>W </a:t>
            </a:r>
            <a:r>
              <a:rPr lang="pl-PL" sz="2100" i="1" dirty="0" smtClean="0"/>
              <a:t>Instrukcji wypełniania wniosku o dofinansowanie projektu w ramach RPO województwa zachodniopomorskiego 2014-2020 dla projektów w ramach EFS</a:t>
            </a:r>
            <a:r>
              <a:rPr lang="pl-PL" sz="2100" dirty="0" smtClean="0"/>
              <a:t>, w części dotyczącej planowanych wydatków </a:t>
            </a:r>
            <a:r>
              <a:rPr lang="pl-PL" sz="2100" dirty="0"/>
              <a:t>w ramach kosztów bezpośrednich </a:t>
            </a:r>
            <a:r>
              <a:rPr lang="pl-PL" sz="2100" dirty="0" smtClean="0"/>
              <a:t>znajduje się zapis dotyczący klasyfikacji </a:t>
            </a:r>
            <a:r>
              <a:rPr lang="pl-PL" sz="2100" dirty="0"/>
              <a:t>wydatków </a:t>
            </a:r>
            <a:r>
              <a:rPr lang="pl-PL" sz="2100" dirty="0" smtClean="0"/>
              <a:t/>
            </a:r>
            <a:br>
              <a:rPr lang="pl-PL" sz="2100" dirty="0" smtClean="0"/>
            </a:br>
            <a:r>
              <a:rPr lang="pl-PL" sz="2100" dirty="0" smtClean="0"/>
              <a:t>w generatorze: </a:t>
            </a:r>
            <a:endParaRPr lang="pl-PL" sz="2100" dirty="0"/>
          </a:p>
          <a:p>
            <a:pPr algn="just"/>
            <a:r>
              <a:rPr lang="pl-PL" sz="2100" i="1" dirty="0" smtClean="0"/>
              <a:t>Wprowadzanie </a:t>
            </a:r>
            <a:r>
              <a:rPr lang="pl-PL" sz="2100" i="1" dirty="0"/>
              <a:t>wydatków rozpocząć należy od wyboru zdania spośród wszystkich dodanych w części G 1.1. </a:t>
            </a:r>
            <a:r>
              <a:rPr lang="pl-PL" sz="2100" i="1" dirty="0" smtClean="0"/>
              <a:t>Karta </a:t>
            </a:r>
            <a:r>
              <a:rPr lang="pl-PL" sz="2100" i="1" dirty="0"/>
              <a:t>wydatku dla kosztów bezpośrednich projektu rzeczywiście ponoszonych – pola aktywne </a:t>
            </a:r>
            <a:r>
              <a:rPr lang="pl-PL" sz="2100" i="1" dirty="0" smtClean="0"/>
              <a:t/>
            </a:r>
            <a:br>
              <a:rPr lang="pl-PL" sz="2100" i="1" dirty="0" smtClean="0"/>
            </a:br>
            <a:r>
              <a:rPr lang="pl-PL" sz="2100" i="1" dirty="0" smtClean="0"/>
              <a:t>w </a:t>
            </a:r>
            <a:r>
              <a:rPr lang="pl-PL" sz="2100" i="1" dirty="0"/>
              <a:t>przypadku wyboru w G.1.1 tak przy polu wydatki rzeczywiście ponoszone. Należy wskazać każdy planowany w ramach danego zadania/zadań wydatek/ki</a:t>
            </a:r>
            <a:r>
              <a:rPr lang="pl-PL" sz="2100" dirty="0"/>
              <a:t>. </a:t>
            </a:r>
            <a:endParaRPr lang="pl-PL" sz="2100" dirty="0" smtClean="0"/>
          </a:p>
          <a:p>
            <a:pPr algn="just"/>
            <a:r>
              <a:rPr lang="pl-PL" sz="2100" i="1" dirty="0"/>
              <a:t>Wypełnione karty zadań i wydatków stanowią podstawę do wygenerowania budżetu ogólnego projektu oraz zestawień wydatków tj.: koszty bezpośrednie i pośrednie, wydatki rzeczywiście ponoszone, koszty rozliczane ryczałtem, wydatki objęte limitem, wydatki rozliczane za pomocą stawek jednostkowych, na podstawie których dokonana zostanie ocena kwalifikowalności wydatków, racjonalność budżetu, intensywności wsparcia oraz jego efektywność. </a:t>
            </a:r>
          </a:p>
          <a:p>
            <a:pPr algn="just"/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104373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dirty="0" smtClean="0">
                <a:ea typeface="Mongolian Baiti" pitchFamily="66" charset="0"/>
              </a:rPr>
              <a:t/>
            </a:r>
            <a:br>
              <a:rPr lang="pl-PL" altLang="pl-PL" dirty="0" smtClean="0">
                <a:ea typeface="Mongolian Baiti" pitchFamily="66" charset="0"/>
              </a:rPr>
            </a:b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13. Czy w projekcie w ramach kształcenia zawodowego można zaproponować kurs języka obcego zawodowego?</a:t>
            </a:r>
            <a:endParaRPr lang="pl-PL" altLang="pl-PL" sz="2000" b="1" u="sng" dirty="0" smtClean="0">
              <a:solidFill>
                <a:srgbClr val="2F5597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390660"/>
            <a:ext cx="11349037" cy="378630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altLang="pl-PL" sz="2600" dirty="0" smtClean="0">
                <a:ea typeface="Mongolian Baiti" pitchFamily="66" charset="0"/>
              </a:rPr>
              <a:t>Podobnie jak w przypadku problemu opisanego w slajdzie nr 8, w działaniu 8.6 nie jest możliwe inicjowanie kursu języka obcego zawodowego, gdyż żaden typ projektu w ramach działania 8.6 nie przewiduje takiej formy wsparcia. </a:t>
            </a:r>
          </a:p>
          <a:p>
            <a:pPr algn="just"/>
            <a:r>
              <a:rPr lang="pl-PL" altLang="pl-PL" sz="2600" dirty="0" smtClean="0">
                <a:ea typeface="Mongolian Baiti" pitchFamily="66" charset="0"/>
              </a:rPr>
              <a:t>Typ 1 f dotyczy </a:t>
            </a:r>
            <a:r>
              <a:rPr lang="pl-PL" sz="2600" dirty="0" smtClean="0"/>
              <a:t>organizowania </a:t>
            </a:r>
            <a:r>
              <a:rPr lang="pl-PL" sz="2600" dirty="0"/>
              <a:t>kursów przygotowawczych na studia we współpracy ze szkołami wyższymi oraz organizowanie kursów i szkoleń przygotowujących do kwalifikacyjnych egzaminów czeladniczych i </a:t>
            </a:r>
            <a:r>
              <a:rPr lang="pl-PL" sz="2600" dirty="0" smtClean="0"/>
              <a:t>mistrzowskich. </a:t>
            </a:r>
          </a:p>
          <a:p>
            <a:pPr algn="just"/>
            <a:r>
              <a:rPr lang="pl-PL" sz="2600" dirty="0" smtClean="0"/>
              <a:t>Typ 4 skierowany jest do nauczycieli zawodu i instruktorów praktycznej nauki zawodu, którzy mogą być skierowani na kursy kwalifikacyjne </a:t>
            </a:r>
            <a:r>
              <a:rPr lang="pl-PL" sz="2600" dirty="0"/>
              <a:t>lub </a:t>
            </a:r>
            <a:r>
              <a:rPr lang="pl-PL" sz="2600" dirty="0" smtClean="0"/>
              <a:t>szkolenia doskonalące ich kompetencje </a:t>
            </a:r>
            <a:r>
              <a:rPr lang="pl-PL" sz="2600" dirty="0"/>
              <a:t>w zakresie tematyki związanej z nauczanym </a:t>
            </a:r>
            <a:r>
              <a:rPr lang="pl-PL" sz="2600" dirty="0" smtClean="0"/>
              <a:t>zawodem. </a:t>
            </a:r>
            <a:r>
              <a:rPr lang="pl-PL" sz="2600" dirty="0">
                <a:ea typeface="Mongolian Baiti" pitchFamily="66" charset="0"/>
              </a:rPr>
              <a:t>Projekt przewiduje m.in. realizację kursów kwalifikacyjnych przygotowujących do wykonywania zawodu nauczyciela kształcenia zawodowego ale </a:t>
            </a:r>
            <a:r>
              <a:rPr lang="pl-PL" sz="2600" u="sng" dirty="0">
                <a:ea typeface="Mongolian Baiti" pitchFamily="66" charset="0"/>
              </a:rPr>
              <a:t>tylko w ramach zawodów nowo wprowadzonych do klasyfikacji zawodów szkolnictwa zawodowego, zawodów wprowadzonych </a:t>
            </a:r>
            <a:r>
              <a:rPr lang="pl-PL" sz="2600" u="sng" dirty="0" smtClean="0">
                <a:ea typeface="Mongolian Baiti" pitchFamily="66" charset="0"/>
              </a:rPr>
              <a:t>w </a:t>
            </a:r>
            <a:r>
              <a:rPr lang="pl-PL" sz="2600" u="sng" dirty="0">
                <a:ea typeface="Mongolian Baiti" pitchFamily="66" charset="0"/>
              </a:rPr>
              <a:t>efekcie modernizacji oferty kształcenia zawodowego albo tworzenia nowych kierunków nauczania lub zawodów</a:t>
            </a:r>
            <a:r>
              <a:rPr lang="pl-PL" sz="2600" dirty="0">
                <a:ea typeface="Mongolian Baiti" pitchFamily="66" charset="0"/>
              </a:rPr>
              <a:t>, na które występuje deficyt na regionalnym lub lokalnym rynku pracy oraz braki kadrowe wśród nauczycieli kształcenia zawodowego (Typ projektu 4).</a:t>
            </a:r>
            <a:endParaRPr lang="pl-PL" altLang="pl-PL" sz="2600" dirty="0">
              <a:ea typeface="Mongolian Baiti" pitchFamily="66" charset="0"/>
            </a:endParaRPr>
          </a:p>
          <a:p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5438" y="1433513"/>
            <a:ext cx="11349037" cy="122396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14. Czy jest możliwe dofinansowanie sprzętu i oprogramowania komputerowego w ramach środków trwałych lub cross-</a:t>
            </a:r>
            <a:r>
              <a:rPr lang="pl-PL" altLang="pl-PL" sz="2000" b="1" u="sng" dirty="0" err="1" smtClean="0">
                <a:solidFill>
                  <a:srgbClr val="0070C0"/>
                </a:solidFill>
                <a:ea typeface="Mongolian Baiti" pitchFamily="66" charset="0"/>
              </a:rPr>
              <a:t>financingu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? Sprzęt byłby potrzebny do przeprowadzenia zajęć podnoszących kwalifikacje uczniów na rynku pracy. Zajęcia częściowo dotyczą podstawy programowej, częściowo poza nią wykraczają. Czy jest możliwe dofinansowanie zajęć wykraczających poza program, a tym samym środków trwałych, które nie występują w katalogu KOWEZIU?</a:t>
            </a: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3001962"/>
            <a:ext cx="11349037" cy="30132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sz="2400" dirty="0" smtClean="0"/>
              <a:t>W zapisach </a:t>
            </a:r>
            <a:r>
              <a:rPr lang="pl-PL" sz="2400" i="1" dirty="0" smtClean="0"/>
              <a:t>Wytycznych </a:t>
            </a:r>
            <a:r>
              <a:rPr lang="pl-PL" sz="2400" i="1" dirty="0"/>
              <a:t>w zakresie kwalifikowalności wydatków w ramach Europejskiego Funduszu Rozwoju Regionalnego, Europejskiego Funduszu Społecznego oraz Funduszu Spójności na lata 2014-2020 </a:t>
            </a:r>
            <a:r>
              <a:rPr lang="pl-PL" sz="2400" i="1" dirty="0" smtClean="0"/>
              <a:t>mowa jest m.in. </a:t>
            </a:r>
            <a:br>
              <a:rPr lang="pl-PL" sz="2400" i="1" dirty="0" smtClean="0"/>
            </a:br>
            <a:r>
              <a:rPr lang="pl-PL" sz="2400" i="1" dirty="0" smtClean="0"/>
              <a:t>o </a:t>
            </a:r>
            <a:r>
              <a:rPr lang="pl-PL" sz="2400" dirty="0" smtClean="0"/>
              <a:t>środkach trwałych, które mogą być </a:t>
            </a:r>
            <a:r>
              <a:rPr lang="pl-PL" sz="2400" dirty="0"/>
              <a:t>wykorzystywane w celu wspomagania procesu </a:t>
            </a:r>
            <a:r>
              <a:rPr lang="pl-PL" sz="2400" dirty="0" smtClean="0"/>
              <a:t>wdrażania projektu. </a:t>
            </a:r>
          </a:p>
          <a:p>
            <a:pPr algn="just"/>
            <a:r>
              <a:rPr lang="pl-PL" sz="2400" dirty="0" smtClean="0"/>
              <a:t>Zakres </a:t>
            </a:r>
            <a:r>
              <a:rPr lang="pl-PL" sz="2400" dirty="0"/>
              <a:t>wsparcia udzielanego w ramach RPO, o którym mowa w typie projektu nr 2, </a:t>
            </a:r>
            <a:r>
              <a:rPr lang="pl-PL" sz="2400" dirty="0" smtClean="0"/>
              <a:t>obejmuje </a:t>
            </a:r>
            <a:r>
              <a:rPr lang="pl-PL" sz="2400" dirty="0"/>
              <a:t>wyposażenie pracowni lub warsztatów szkolnych dla zawodów szkolnictwa </a:t>
            </a:r>
            <a:r>
              <a:rPr lang="pl-PL" sz="2400" dirty="0" smtClean="0"/>
              <a:t>zawodowego </a:t>
            </a:r>
            <a:r>
              <a:rPr lang="pl-PL" sz="2400" dirty="0"/>
              <a:t>zgodnie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 </a:t>
            </a:r>
            <a:r>
              <a:rPr lang="pl-PL" sz="2400" dirty="0"/>
              <a:t>warunkami określonymi w </a:t>
            </a:r>
            <a:r>
              <a:rPr lang="pl-PL" sz="2400" i="1" dirty="0"/>
              <a:t>SOOP RPO WZ 2014-2020 </a:t>
            </a:r>
            <a:r>
              <a:rPr lang="pl-PL" sz="2400" dirty="0"/>
              <a:t>i w Podrozdziale 6.1 </a:t>
            </a:r>
            <a:r>
              <a:rPr lang="pl-PL" sz="2400" i="1" dirty="0"/>
              <a:t>Wytycznych w zakresie realizacji przedsięwzięć z udziałem środków Europejskiego Funduszu Społecznego w obszarze edukacji na lata </a:t>
            </a:r>
            <a:r>
              <a:rPr lang="pl-PL" sz="2400" i="1" dirty="0" smtClean="0"/>
              <a:t>2014-2020</a:t>
            </a:r>
            <a:r>
              <a:rPr lang="pl-PL" sz="2400" dirty="0" smtClean="0"/>
              <a:t>.</a:t>
            </a:r>
          </a:p>
          <a:p>
            <a:pPr algn="just"/>
            <a:r>
              <a:rPr lang="pl-PL" sz="2400" dirty="0" smtClean="0"/>
              <a:t>Zaplanowane działania </a:t>
            </a:r>
            <a:r>
              <a:rPr lang="pl-PL" sz="2400" dirty="0"/>
              <a:t>zmierzające do realizacji 2 typu projektu </a:t>
            </a:r>
            <a:r>
              <a:rPr lang="pl-PL" sz="2400" dirty="0" smtClean="0"/>
              <a:t>muszą być oparte na szczegółowym </a:t>
            </a:r>
            <a:r>
              <a:rPr lang="pl-PL" sz="2400" dirty="0"/>
              <a:t>katalogu wyposażenia pracowni lub warsztatów szkolnych dla 190 </a:t>
            </a:r>
            <a:r>
              <a:rPr lang="pl-PL" sz="2400" dirty="0" smtClean="0"/>
              <a:t>zawodów </a:t>
            </a:r>
            <a:r>
              <a:rPr lang="pl-PL" sz="2400" dirty="0"/>
              <a:t>(w zakresie owych zawodów), który został opracowany przez MEN i jest udostępniony za pośrednictwem strony internetowej www.koweziu.edu.pl.</a:t>
            </a:r>
          </a:p>
          <a:p>
            <a:pPr algn="just"/>
            <a:endParaRPr lang="pl-PL" sz="2400" dirty="0"/>
          </a:p>
          <a:p>
            <a:pPr algn="just"/>
            <a:endParaRPr lang="pl-PL" alt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15. Jak policzyć wskaźnik dot. przeszkolenia nauczycieli jeżeli jeden chce wziąć udział np. w dwóch kursach i ukończyć studia podyplomowe, a inny jest gotowy tylko na jeden kurs? Liczyć wtedy osoby fizyczne, nie ilość form wsparcia?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269475"/>
            <a:ext cx="11349037" cy="3382178"/>
          </a:xfrm>
        </p:spPr>
        <p:txBody>
          <a:bodyPr/>
          <a:lstStyle/>
          <a:p>
            <a:pPr algn="just"/>
            <a:endParaRPr lang="pl-PL" altLang="pl-PL" sz="2400" dirty="0" smtClean="0">
              <a:ea typeface="Mongolian Baiti" pitchFamily="66" charset="0"/>
            </a:endParaRPr>
          </a:p>
          <a:p>
            <a:pPr algn="just"/>
            <a:endParaRPr lang="pl-PL" altLang="pl-PL" sz="2400" dirty="0">
              <a:ea typeface="Mongolian Baiti" pitchFamily="66" charset="0"/>
            </a:endParaRPr>
          </a:p>
          <a:p>
            <a:pPr algn="just"/>
            <a:r>
              <a:rPr lang="pl-PL" sz="2400" dirty="0" smtClean="0"/>
              <a:t>Załącznik 7.11 </a:t>
            </a:r>
            <a:r>
              <a:rPr lang="pl-PL" sz="2400" i="1" dirty="0"/>
              <a:t>Lista wskaźników specyficznych dla projektu określonych dla </a:t>
            </a:r>
            <a:r>
              <a:rPr lang="pl-PL" sz="2400" i="1" dirty="0" smtClean="0"/>
              <a:t>konkursu nr</a:t>
            </a:r>
            <a:r>
              <a:rPr lang="pl-PL" sz="2400" i="1" dirty="0"/>
              <a:t>: RPZP.08.06.00-IP.02-32-K02/16 </a:t>
            </a:r>
            <a:r>
              <a:rPr lang="pl-PL" altLang="pl-PL" sz="2400" dirty="0" smtClean="0">
                <a:ea typeface="Mongolian Baiti" pitchFamily="66" charset="0"/>
              </a:rPr>
              <a:t>do Regulaminu konkursu w ramach Działania 8.6 określa wskaźniki w podziale na formy wsparcia oraz ze względu na specyfikę każdej grupy docelowej. </a:t>
            </a:r>
          </a:p>
          <a:p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16. Czy bilet sieciowy MZK jest wydatkiem kwalifikowalnym?</a:t>
            </a:r>
            <a:r>
              <a:rPr lang="pl-PL" altLang="pl-PL" sz="2000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endParaRPr lang="pl-PL" altLang="pl-PL" sz="2000" b="1" u="sng" dirty="0" smtClean="0">
              <a:solidFill>
                <a:srgbClr val="0070C0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/>
          <a:lstStyle/>
          <a:p>
            <a:r>
              <a:rPr lang="pl-PL" sz="2400" dirty="0" smtClean="0"/>
              <a:t>Regulamin konkursu 8.6 przewiduje wydatki przewidziane </a:t>
            </a:r>
            <a:r>
              <a:rPr lang="pl-PL" sz="2400" dirty="0"/>
              <a:t>w ramach </a:t>
            </a:r>
            <a:r>
              <a:rPr lang="pl-PL" sz="2400" dirty="0" smtClean="0"/>
              <a:t>projektu, związane m.in. z kosztami dojazdu.</a:t>
            </a:r>
            <a:endParaRPr lang="pl-PL" altLang="pl-PL" sz="2400" dirty="0" smtClean="0">
              <a:ea typeface="Mongolian Baiti" pitchFamily="66" charset="0"/>
            </a:endParaRPr>
          </a:p>
          <a:p>
            <a:pPr>
              <a:lnSpc>
                <a:spcPct val="80000"/>
              </a:lnSpc>
            </a:pPr>
            <a:endParaRPr lang="pl-PL" altLang="pl-PL" sz="15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17. Czy w projekcie mogą brać udział uczniowie, którzy rozpoczną projekt we wrześniu ukończą szkołę </a:t>
            </a:r>
            <a:b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w czerwcu, a ostatnie zadanie dla nich kończy się w sierpniu? </a:t>
            </a: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altLang="pl-PL" dirty="0" smtClean="0">
                <a:ea typeface="Mongolian Baiti" pitchFamily="66" charset="0"/>
              </a:rPr>
              <a:t>Art. 63 Ustawy z dn. 07.09.1991 r. </a:t>
            </a:r>
            <a:r>
              <a:rPr lang="pl-PL" altLang="pl-PL" i="1" dirty="0" smtClean="0">
                <a:ea typeface="Mongolian Baiti" pitchFamily="66" charset="0"/>
              </a:rPr>
              <a:t>o systemie oświaty </a:t>
            </a:r>
            <a:r>
              <a:rPr lang="pl-PL" altLang="pl-PL" dirty="0" smtClean="0">
                <a:ea typeface="Mongolian Baiti" pitchFamily="66" charset="0"/>
              </a:rPr>
              <a:t>(Dz. U. 1991 nr 95 poz. 425) mówi, iż: „Rok szkolny we wszystkich szkołach i placówkach rozpoczyna się z dniem 1 września każdego roku, a kończy – z dniem 31 sierpnia następnego roku”, co powoduje, iż posiadając status  ucznia, osoba kształcona w tym okresie jest objęta ubezpieczeniem. </a:t>
            </a:r>
          </a:p>
          <a:p>
            <a:pPr algn="just">
              <a:lnSpc>
                <a:spcPct val="150000"/>
              </a:lnSpc>
            </a:pPr>
            <a:r>
              <a:rPr lang="pl-PL" altLang="pl-PL" dirty="0" smtClean="0">
                <a:ea typeface="Mongolian Baiti" pitchFamily="66" charset="0"/>
              </a:rPr>
              <a:t>Ponadto uwzględniając czas trwania realizowanego stażu, należy zwrócić uwagę na zapisy Regulaminu konkursu 8.6, </a:t>
            </a:r>
            <a:br>
              <a:rPr lang="pl-PL" altLang="pl-PL" dirty="0" smtClean="0">
                <a:ea typeface="Mongolian Baiti" pitchFamily="66" charset="0"/>
              </a:rPr>
            </a:br>
            <a:r>
              <a:rPr lang="pl-PL" altLang="pl-PL" dirty="0" smtClean="0">
                <a:ea typeface="Mongolian Baiti" pitchFamily="66" charset="0"/>
              </a:rPr>
              <a:t>a mianowicie, iż na </a:t>
            </a:r>
            <a:r>
              <a:rPr lang="pl-PL" altLang="pl-PL" dirty="0">
                <a:ea typeface="Mongolian Baiti" pitchFamily="66" charset="0"/>
              </a:rPr>
              <a:t>czas trwania praktyki zawodowej lub stażu zawodowego jest zawierana pisemna umowa pomiędzy stronami zaangażowanymi w realizację </a:t>
            </a:r>
            <a:r>
              <a:rPr lang="pl-PL" altLang="pl-PL" dirty="0" smtClean="0">
                <a:ea typeface="Mongolian Baiti" pitchFamily="66" charset="0"/>
              </a:rPr>
              <a:t>stażu </a:t>
            </a:r>
            <a:r>
              <a:rPr lang="pl-PL" altLang="pl-PL" dirty="0">
                <a:ea typeface="Mongolian Baiti" pitchFamily="66" charset="0"/>
              </a:rPr>
              <a:t>zawodowego. Umowa powinna określać co najmniej wskazanie liczby godzin </a:t>
            </a:r>
            <a:r>
              <a:rPr lang="pl-PL" altLang="pl-PL" dirty="0" smtClean="0">
                <a:ea typeface="Mongolian Baiti" pitchFamily="66" charset="0"/>
              </a:rPr>
              <a:t>stażu </a:t>
            </a:r>
            <a:r>
              <a:rPr lang="pl-PL" altLang="pl-PL" dirty="0">
                <a:ea typeface="Mongolian Baiti" pitchFamily="66" charset="0"/>
              </a:rPr>
              <a:t>zawodowego, okres realizacji i miejsce odbywania </a:t>
            </a:r>
            <a:r>
              <a:rPr lang="pl-PL" altLang="pl-PL" dirty="0" smtClean="0">
                <a:ea typeface="Mongolian Baiti" pitchFamily="66" charset="0"/>
              </a:rPr>
              <a:t>stażu </a:t>
            </a:r>
            <a:r>
              <a:rPr lang="pl-PL" altLang="pl-PL" dirty="0">
                <a:ea typeface="Mongolian Baiti" pitchFamily="66" charset="0"/>
              </a:rPr>
              <a:t>zawodowego, wynagrodzenie </a:t>
            </a:r>
            <a:r>
              <a:rPr lang="pl-PL" altLang="pl-PL" dirty="0" smtClean="0">
                <a:ea typeface="Mongolian Baiti" pitchFamily="66" charset="0"/>
              </a:rPr>
              <a:t>stażysty</a:t>
            </a:r>
            <a:r>
              <a:rPr lang="pl-PL" altLang="pl-PL" dirty="0">
                <a:ea typeface="Mongolian Baiti" pitchFamily="66" charset="0"/>
              </a:rPr>
              <a:t>, a także zobowiązanie do wyznaczenia opiekuna </a:t>
            </a:r>
            <a:r>
              <a:rPr lang="pl-PL" altLang="pl-PL" dirty="0" smtClean="0">
                <a:ea typeface="Mongolian Baiti" pitchFamily="66" charset="0"/>
              </a:rPr>
              <a:t>stażysty </a:t>
            </a:r>
            <a:r>
              <a:rPr lang="pl-PL" altLang="pl-PL" dirty="0">
                <a:ea typeface="Mongolian Baiti" pitchFamily="66" charset="0"/>
              </a:rPr>
              <a:t>po stronie podmiotu przyjmującego na </a:t>
            </a:r>
            <a:r>
              <a:rPr lang="pl-PL" altLang="pl-PL" dirty="0" smtClean="0">
                <a:ea typeface="Mongolian Baiti" pitchFamily="66" charset="0"/>
              </a:rPr>
              <a:t>staż zawodowy.</a:t>
            </a:r>
          </a:p>
          <a:p>
            <a:pPr algn="just">
              <a:lnSpc>
                <a:spcPct val="150000"/>
              </a:lnSpc>
            </a:pPr>
            <a:r>
              <a:rPr lang="pl-PL" altLang="pl-PL" dirty="0" smtClean="0">
                <a:ea typeface="Mongolian Baiti" pitchFamily="66" charset="0"/>
              </a:rPr>
              <a:t>W związku z powyższym, według powyższych zapisów istnieje taka możliwość, aby uczeń, mimo, iż jest absolwentem szkoły, kontynuował staż, pod warunkiem spełniania ww. warunków.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21" y="1225742"/>
            <a:ext cx="11349037" cy="459839"/>
          </a:xfrm>
        </p:spPr>
        <p:txBody>
          <a:bodyPr/>
          <a:lstStyle/>
          <a:p>
            <a:pPr>
              <a:defRPr/>
            </a:pPr>
            <a:r>
              <a:rPr lang="pl-PL" sz="2000" b="1" u="sng" dirty="0" smtClean="0">
                <a:solidFill>
                  <a:srgbClr val="0070C0"/>
                </a:solidFill>
              </a:rPr>
              <a:t>1</a:t>
            </a:r>
            <a:r>
              <a:rPr lang="pl-PL" b="1" u="sng" dirty="0" smtClean="0">
                <a:solidFill>
                  <a:srgbClr val="0070C0"/>
                </a:solidFill>
              </a:rPr>
              <a:t>. </a:t>
            </a:r>
            <a:r>
              <a:rPr lang="pl-PL" sz="2000" b="1" u="sng" dirty="0" smtClean="0">
                <a:solidFill>
                  <a:srgbClr val="0070C0"/>
                </a:solidFill>
              </a:rPr>
              <a:t>Czy </a:t>
            </a:r>
            <a:r>
              <a:rPr lang="pl-PL" sz="2000" b="1" u="sng" dirty="0">
                <a:solidFill>
                  <a:srgbClr val="0070C0"/>
                </a:solidFill>
              </a:rPr>
              <a:t>obowiązuje zasada konkurencyjności w przypadku egzaminów na uprawnienia bądź kwalifikacje jeżeli projektodawca posiada uprawnienia do ich przeprowadzania, </a:t>
            </a:r>
            <a:r>
              <a:rPr lang="pl-PL" sz="2000" b="1" u="sng" dirty="0" smtClean="0">
                <a:solidFill>
                  <a:srgbClr val="0070C0"/>
                </a:solidFill>
              </a:rPr>
              <a:t>a </a:t>
            </a:r>
            <a:r>
              <a:rPr lang="pl-PL" sz="2000" b="1" u="sng" dirty="0">
                <a:solidFill>
                  <a:srgbClr val="0070C0"/>
                </a:solidFill>
              </a:rPr>
              <a:t>ceny są ustawowe</a:t>
            </a:r>
            <a:r>
              <a:rPr lang="pl-PL" sz="2000" b="1" u="sng" dirty="0" smtClean="0">
                <a:solidFill>
                  <a:srgbClr val="0070C0"/>
                </a:solidFill>
              </a:rPr>
              <a:t>? </a:t>
            </a:r>
            <a:endParaRPr lang="pl-PL" sz="2000" u="sng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608464"/>
            <a:ext cx="11349037" cy="4583016"/>
          </a:xfrm>
        </p:spPr>
        <p:txBody>
          <a:bodyPr>
            <a:normAutofit fontScale="62500" lnSpcReduction="20000"/>
          </a:bodyPr>
          <a:lstStyle/>
          <a:p>
            <a:pPr algn="just"/>
            <a:endParaRPr lang="pl-PL" altLang="pl-PL" sz="2400" dirty="0" smtClean="0">
              <a:ea typeface="Mongolian Baiti" pitchFamily="66" charset="0"/>
            </a:endParaRPr>
          </a:p>
          <a:p>
            <a:pPr algn="just"/>
            <a:endParaRPr lang="pl-PL" altLang="pl-PL" sz="2400" dirty="0">
              <a:ea typeface="Mongolian Baiti" pitchFamily="66" charset="0"/>
            </a:endParaRPr>
          </a:p>
          <a:p>
            <a:pPr algn="just"/>
            <a:r>
              <a:rPr lang="pl-PL" sz="2700" dirty="0"/>
              <a:t>Zasady konkurencyjności nie stosuje się </a:t>
            </a:r>
            <a:r>
              <a:rPr lang="pl-PL" sz="2700" dirty="0" smtClean="0"/>
              <a:t>do</a:t>
            </a:r>
            <a:r>
              <a:rPr lang="pl-PL" sz="2700" dirty="0"/>
              <a:t>:</a:t>
            </a:r>
          </a:p>
          <a:p>
            <a:pPr algn="just"/>
            <a:r>
              <a:rPr lang="pl-PL" sz="2700" dirty="0" smtClean="0"/>
              <a:t>a) zamówień </a:t>
            </a:r>
            <a:r>
              <a:rPr lang="pl-PL" sz="2700" dirty="0"/>
              <a:t>publicznych, których przedmiotem są dostawy i usługi określone w art. </a:t>
            </a:r>
            <a:r>
              <a:rPr lang="pl-PL" sz="2700" dirty="0" smtClean="0"/>
              <a:t>4 ustawy </a:t>
            </a:r>
            <a:r>
              <a:rPr lang="pl-PL" sz="2700" dirty="0" err="1"/>
              <a:t>Pzp</a:t>
            </a:r>
            <a:r>
              <a:rPr lang="pl-PL" sz="2700" dirty="0"/>
              <a:t>, z wyjątkiem dostaw i usług określonych w art. 4 pkt. 8 ustawy </a:t>
            </a:r>
            <a:r>
              <a:rPr lang="pl-PL" sz="2700" dirty="0" err="1"/>
              <a:t>Pzp</a:t>
            </a:r>
            <a:r>
              <a:rPr lang="pl-PL" sz="2700" dirty="0"/>
              <a:t>, </a:t>
            </a:r>
            <a:r>
              <a:rPr lang="pl-PL" sz="2700" dirty="0" smtClean="0"/>
              <a:t>przy czym </a:t>
            </a:r>
            <a:r>
              <a:rPr lang="pl-PL" sz="2700" dirty="0"/>
              <a:t>do dostaw i usług określonych w art. 4 pkt 3 lit. </a:t>
            </a:r>
            <a:r>
              <a:rPr lang="pl-PL" sz="2700" dirty="0" smtClean="0"/>
              <a:t/>
            </a:r>
            <a:br>
              <a:rPr lang="pl-PL" sz="2700" dirty="0" smtClean="0"/>
            </a:br>
            <a:r>
              <a:rPr lang="pl-PL" sz="2700" dirty="0" smtClean="0"/>
              <a:t>i</a:t>
            </a:r>
            <a:r>
              <a:rPr lang="pl-PL" sz="2700" dirty="0"/>
              <a:t>, w zakresie </a:t>
            </a:r>
            <a:r>
              <a:rPr lang="pl-PL" sz="2700" dirty="0" smtClean="0"/>
              <a:t>zamówień publicznych</a:t>
            </a:r>
            <a:r>
              <a:rPr lang="pl-PL" sz="2700" dirty="0"/>
              <a:t>, których przedmiotem jest nabycie innych praw do nieruchomości</a:t>
            </a:r>
            <a:r>
              <a:rPr lang="pl-PL" sz="2700" dirty="0" smtClean="0"/>
              <a:t>, </a:t>
            </a:r>
            <a:br>
              <a:rPr lang="pl-PL" sz="2700" dirty="0" smtClean="0"/>
            </a:br>
            <a:r>
              <a:rPr lang="pl-PL" sz="2700" dirty="0" smtClean="0"/>
              <a:t>w </a:t>
            </a:r>
            <a:r>
              <a:rPr lang="pl-PL" sz="2700" dirty="0"/>
              <a:t>szczególności </a:t>
            </a:r>
            <a:r>
              <a:rPr lang="pl-PL" sz="2700" dirty="0" smtClean="0"/>
              <a:t>dzierżawy </a:t>
            </a:r>
            <a:r>
              <a:rPr lang="pl-PL" sz="2700" dirty="0"/>
              <a:t>i najmu, nie stosuje się zasady konkurencyjności </a:t>
            </a:r>
            <a:r>
              <a:rPr lang="pl-PL" sz="2700" dirty="0" smtClean="0"/>
              <a:t>pod warunkiem </a:t>
            </a:r>
            <a:r>
              <a:rPr lang="pl-PL" sz="2700" dirty="0"/>
              <a:t>braku powiązań, </a:t>
            </a:r>
            <a:r>
              <a:rPr lang="pl-PL" sz="2700" dirty="0" smtClean="0"/>
              <a:t/>
            </a:r>
            <a:br>
              <a:rPr lang="pl-PL" sz="2700" dirty="0" smtClean="0"/>
            </a:br>
            <a:r>
              <a:rPr lang="pl-PL" sz="2700" dirty="0" smtClean="0"/>
              <a:t>o </a:t>
            </a:r>
            <a:r>
              <a:rPr lang="pl-PL" sz="2700" dirty="0"/>
              <a:t>których mowa w pkt 8</a:t>
            </a:r>
            <a:r>
              <a:rPr lang="pl-PL" sz="2700" dirty="0" smtClean="0"/>
              <a:t>, </a:t>
            </a:r>
          </a:p>
          <a:p>
            <a:pPr algn="just"/>
            <a:r>
              <a:rPr lang="pl-PL" sz="2700" dirty="0" smtClean="0"/>
              <a:t>b) wydatków </a:t>
            </a:r>
            <a:r>
              <a:rPr lang="pl-PL" sz="2700" dirty="0"/>
              <a:t>rozliczanych uproszczoną metodą, o których mowa w podrozdziale </a:t>
            </a:r>
            <a:r>
              <a:rPr lang="pl-PL" sz="2700" dirty="0" smtClean="0"/>
              <a:t>6.6 i </a:t>
            </a:r>
            <a:r>
              <a:rPr lang="pl-PL" sz="2700" dirty="0"/>
              <a:t>8.6 </a:t>
            </a:r>
            <a:r>
              <a:rPr lang="pl-PL" sz="2700" dirty="0" smtClean="0"/>
              <a:t>Wytycznych – </a:t>
            </a:r>
            <a:br>
              <a:rPr lang="pl-PL" sz="2700" dirty="0" smtClean="0"/>
            </a:br>
            <a:r>
              <a:rPr lang="pl-PL" sz="2700" dirty="0" smtClean="0"/>
              <a:t>z zastrzeżeniem </a:t>
            </a:r>
            <a:r>
              <a:rPr lang="pl-PL" sz="2700" dirty="0"/>
              <a:t>pkt </a:t>
            </a:r>
            <a:r>
              <a:rPr lang="pl-PL" sz="2700" dirty="0" smtClean="0"/>
              <a:t>2 (dot. beneficjenta</a:t>
            </a:r>
            <a:r>
              <a:rPr lang="pl-PL" sz="2700" dirty="0"/>
              <a:t>, o którym mowa w podrozdziale 6.5 pkt 2 lit b </a:t>
            </a:r>
            <a:r>
              <a:rPr lang="pl-PL" sz="2700" dirty="0" err="1"/>
              <a:t>tiret</a:t>
            </a:r>
            <a:r>
              <a:rPr lang="pl-PL" sz="2700" dirty="0"/>
              <a:t> ii, </a:t>
            </a:r>
            <a:r>
              <a:rPr lang="pl-PL" sz="2700" dirty="0" smtClean="0"/>
              <a:t>możliwe jest </a:t>
            </a:r>
            <a:r>
              <a:rPr lang="pl-PL" sz="2700" dirty="0"/>
              <a:t>niestosowanie zasady konkurencyjności przy udzielaniu zamówień publicznych</a:t>
            </a:r>
            <a:r>
              <a:rPr lang="pl-PL" sz="2700" dirty="0" smtClean="0"/>
              <a:t>, do których zastosowanie mają określone w ustawie </a:t>
            </a:r>
            <a:r>
              <a:rPr lang="pl-PL" sz="2700" dirty="0" err="1" smtClean="0"/>
              <a:t>Pzp</a:t>
            </a:r>
            <a:r>
              <a:rPr lang="pl-PL" sz="2700" dirty="0" smtClean="0"/>
              <a:t> przesłanki wyboru trybu negocjacji </a:t>
            </a:r>
            <a:r>
              <a:rPr lang="pl-PL" sz="2700" dirty="0"/>
              <a:t>bez ogłoszenia oraz trybu zamówienia z wolnej ręki, pod warunkiem </a:t>
            </a:r>
            <a:r>
              <a:rPr lang="pl-PL" sz="2700" dirty="0" smtClean="0"/>
              <a:t>spełnienia wymogów </a:t>
            </a:r>
            <a:r>
              <a:rPr lang="pl-PL" sz="2700" dirty="0"/>
              <a:t>określonych w pkt 1 i 3 sekcji 6.5.2</a:t>
            </a:r>
            <a:r>
              <a:rPr lang="pl-PL" sz="2700" dirty="0" smtClean="0"/>
              <a:t>. </a:t>
            </a:r>
          </a:p>
          <a:p>
            <a:pPr algn="just"/>
            <a:r>
              <a:rPr lang="pl-PL" altLang="pl-PL" sz="2700" dirty="0" smtClean="0">
                <a:ea typeface="Mongolian Baiti" pitchFamily="66" charset="0"/>
              </a:rPr>
              <a:t>W </a:t>
            </a:r>
            <a:r>
              <a:rPr lang="pl-PL" altLang="pl-PL" sz="2700" dirty="0">
                <a:ea typeface="Mongolian Baiti" pitchFamily="66" charset="0"/>
              </a:rPr>
              <a:t>sytuacji gdy projektodawca jest uprawniony do przeprowadzania egzaminów na uprawnienia bądź kwalifikacje </a:t>
            </a:r>
            <a:r>
              <a:rPr lang="pl-PL" altLang="pl-PL" sz="2700" dirty="0" smtClean="0">
                <a:ea typeface="Mongolian Baiti" pitchFamily="66" charset="0"/>
              </a:rPr>
              <a:t/>
            </a:r>
            <a:br>
              <a:rPr lang="pl-PL" altLang="pl-PL" sz="2700" dirty="0" smtClean="0">
                <a:ea typeface="Mongolian Baiti" pitchFamily="66" charset="0"/>
              </a:rPr>
            </a:br>
            <a:r>
              <a:rPr lang="pl-PL" altLang="pl-PL" sz="2700" dirty="0" smtClean="0">
                <a:ea typeface="Mongolian Baiti" pitchFamily="66" charset="0"/>
              </a:rPr>
              <a:t>i </a:t>
            </a:r>
            <a:r>
              <a:rPr lang="pl-PL" altLang="pl-PL" sz="2700" dirty="0">
                <a:ea typeface="Mongolian Baiti" pitchFamily="66" charset="0"/>
              </a:rPr>
              <a:t>zamierza je </a:t>
            </a:r>
            <a:r>
              <a:rPr lang="pl-PL" altLang="pl-PL" sz="2700" dirty="0" smtClean="0">
                <a:ea typeface="Mongolian Baiti" pitchFamily="66" charset="0"/>
              </a:rPr>
              <a:t>przeprowadzić lub zatrudnia na </a:t>
            </a:r>
            <a:r>
              <a:rPr lang="pl-PL" altLang="pl-PL" sz="2700" dirty="0">
                <a:ea typeface="Mongolian Baiti" pitchFamily="66" charset="0"/>
              </a:rPr>
              <a:t>umowę o pracę, umowę zlecenie lub umowę o dzieło </a:t>
            </a:r>
            <a:r>
              <a:rPr lang="pl-PL" altLang="pl-PL" sz="2700" dirty="0" smtClean="0">
                <a:ea typeface="Mongolian Baiti" pitchFamily="66" charset="0"/>
              </a:rPr>
              <a:t>osoby do tego uprawnione </a:t>
            </a:r>
            <a:r>
              <a:rPr lang="pl-PL" altLang="pl-PL" sz="2700" b="1" dirty="0" smtClean="0">
                <a:ea typeface="Mongolian Baiti" pitchFamily="66" charset="0"/>
              </a:rPr>
              <a:t>(tylko </a:t>
            </a:r>
            <a:r>
              <a:rPr lang="pl-PL" altLang="pl-PL" sz="2700" b="1" dirty="0">
                <a:ea typeface="Mongolian Baiti" pitchFamily="66" charset="0"/>
              </a:rPr>
              <a:t>w przypadku gdy nie wymagany był wybór zgodnie z zasadą konkurencyjności, PZP lub rozpoznania rynku)</a:t>
            </a:r>
            <a:r>
              <a:rPr lang="pl-PL" altLang="pl-PL" sz="2700" dirty="0">
                <a:ea typeface="Mongolian Baiti" pitchFamily="66" charset="0"/>
              </a:rPr>
              <a:t>, należy wskazać ich zaangażowanie w projekt w potencjale kadrowym wnioskodawcy i partnerów. </a:t>
            </a:r>
            <a:r>
              <a:rPr lang="pl-PL" altLang="pl-PL" sz="2700" dirty="0" smtClean="0">
                <a:ea typeface="Mongolian Baiti" pitchFamily="66" charset="0"/>
              </a:rPr>
              <a:t>W </a:t>
            </a:r>
            <a:r>
              <a:rPr lang="pl-PL" altLang="pl-PL" sz="2700" dirty="0">
                <a:ea typeface="Mongolian Baiti" pitchFamily="66" charset="0"/>
              </a:rPr>
              <a:t>związku z powyższym zasada konkurencyjności nie powinna dotyczyć osób zatrudnionych na podstawie umowy o pracę. Beneficjent może oddelegować swojego pracownika do realizacji zadań w projekcie. Pamiętać należy, iż zakres zadań związanych z realizacją projektu musi zostać wskazany w umowie </a:t>
            </a:r>
            <a:r>
              <a:rPr lang="pl-PL" altLang="pl-PL" sz="2700" dirty="0" smtClean="0">
                <a:ea typeface="Mongolian Baiti" pitchFamily="66" charset="0"/>
              </a:rPr>
              <a:t>o </a:t>
            </a:r>
            <a:r>
              <a:rPr lang="pl-PL" altLang="pl-PL" sz="2700" dirty="0">
                <a:ea typeface="Mongolian Baiti" pitchFamily="66" charset="0"/>
              </a:rPr>
              <a:t>pracę/zakresie czynności służbowych/opisie stanowiska pracy.</a:t>
            </a:r>
          </a:p>
          <a:p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7823" y="1156772"/>
            <a:ext cx="11349037" cy="868784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6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18. Czy szkoła zawodowa realizująca w ramach projektu kursy nadające nowe uprawnienia dla swoich uczniów np. „Uprawnienia elektryczne do 1 </a:t>
            </a:r>
            <a:r>
              <a:rPr lang="pl-PL" altLang="pl-PL" sz="1600" b="1" u="sng" dirty="0" err="1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kV</a:t>
            </a:r>
            <a:r>
              <a:rPr lang="pl-PL" altLang="pl-PL" sz="16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” wnosi wkład własny 5% czy 10% wartości projektu? (…) </a:t>
            </a:r>
            <a:r>
              <a:rPr lang="pl-PL" altLang="pl-PL" sz="1600" b="1" u="sng" dirty="0" smtClean="0">
                <a:solidFill>
                  <a:srgbClr val="0070C0"/>
                </a:solidFill>
                <a:ea typeface="Mongolian Baiti" pitchFamily="66" charset="0"/>
              </a:rPr>
              <a:t>Jak to się odnosi do jednego z głównych wskaźników </a:t>
            </a:r>
            <a:br>
              <a:rPr lang="pl-PL" altLang="pl-PL" sz="16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1600" b="1" u="sng" dirty="0" smtClean="0">
                <a:solidFill>
                  <a:srgbClr val="0070C0"/>
                </a:solidFill>
                <a:ea typeface="Mongolian Baiti" pitchFamily="66" charset="0"/>
              </a:rPr>
              <a:t>w konkursie „liczna osób uczestniczących w pozaszkolnych..”  Czy wpisując wartość w tym wskaźniku, automatycznie nasz projekt wymaga 10% wkładu własnego?</a:t>
            </a:r>
            <a:endParaRPr lang="pl-PL" altLang="pl-PL" sz="16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pl-PL" altLang="pl-PL" sz="2400" dirty="0">
                <a:ea typeface="Mongolian Baiti" pitchFamily="66" charset="0"/>
              </a:rPr>
              <a:t>Rodzaje form pozaszkolnych oraz warunki, organizację i </a:t>
            </a:r>
            <a:r>
              <a:rPr lang="pl-PL" altLang="pl-PL" sz="2400" dirty="0" smtClean="0">
                <a:ea typeface="Mongolian Baiti" pitchFamily="66" charset="0"/>
              </a:rPr>
              <a:t>tryb prowadzenia </a:t>
            </a:r>
            <a:r>
              <a:rPr lang="pl-PL" altLang="pl-PL" sz="2400" dirty="0">
                <a:ea typeface="Mongolian Baiti" pitchFamily="66" charset="0"/>
              </a:rPr>
              <a:t>kształcenia ustawicznego w tych formach określa szczegółowo rozporządzenie Ministra Edukacji Narodowej z dnia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11 </a:t>
            </a:r>
            <a:r>
              <a:rPr lang="pl-PL" altLang="pl-PL" sz="2400" dirty="0">
                <a:ea typeface="Mongolian Baiti" pitchFamily="66" charset="0"/>
              </a:rPr>
              <a:t>stycznia 2012 r. </a:t>
            </a:r>
            <a:r>
              <a:rPr lang="pl-PL" altLang="pl-PL" sz="2400" i="1" dirty="0">
                <a:ea typeface="Mongolian Baiti" pitchFamily="66" charset="0"/>
              </a:rPr>
              <a:t>w sprawie kształcenia ustawicznego </a:t>
            </a:r>
            <a:r>
              <a:rPr lang="pl-PL" altLang="pl-PL" sz="2400" i="1" dirty="0" smtClean="0">
                <a:ea typeface="Mongolian Baiti" pitchFamily="66" charset="0"/>
              </a:rPr>
              <a:t>w </a:t>
            </a:r>
            <a:r>
              <a:rPr lang="pl-PL" altLang="pl-PL" sz="2400" i="1" dirty="0">
                <a:ea typeface="Mongolian Baiti" pitchFamily="66" charset="0"/>
              </a:rPr>
              <a:t>formach </a:t>
            </a:r>
            <a:r>
              <a:rPr lang="pl-PL" altLang="pl-PL" sz="2400" i="1" dirty="0" smtClean="0">
                <a:ea typeface="Mongolian Baiti" pitchFamily="66" charset="0"/>
              </a:rPr>
              <a:t>pozaszkolnych, natomiast </a:t>
            </a:r>
            <a:r>
              <a:rPr lang="pl-PL" altLang="pl-PL" sz="2400" dirty="0" smtClean="0">
                <a:ea typeface="Mongolian Baiti" pitchFamily="66" charset="0"/>
              </a:rPr>
              <a:t> Zapisy Regulaminu konkursu 8.6 (5.3 W</a:t>
            </a:r>
            <a:r>
              <a:rPr lang="pl-PL" altLang="pl-PL" sz="2400" i="1" dirty="0" smtClean="0">
                <a:ea typeface="Mongolian Baiti" pitchFamily="66" charset="0"/>
              </a:rPr>
              <a:t>ytyczne</a:t>
            </a:r>
            <a:r>
              <a:rPr lang="pl-PL" altLang="pl-PL" sz="2400" dirty="0" smtClean="0">
                <a:ea typeface="Mongolian Baiti" pitchFamily="66" charset="0"/>
              </a:rPr>
              <a:t> </a:t>
            </a:r>
            <a:r>
              <a:rPr lang="pl-PL" altLang="pl-PL" sz="2400" i="1" dirty="0" smtClean="0">
                <a:ea typeface="Mongolian Baiti" pitchFamily="66" charset="0"/>
              </a:rPr>
              <a:t>do</a:t>
            </a:r>
            <a:r>
              <a:rPr lang="pl-PL" altLang="pl-PL" sz="2400" dirty="0" smtClean="0">
                <a:ea typeface="Mongolian Baiti" pitchFamily="66" charset="0"/>
              </a:rPr>
              <a:t> </a:t>
            </a:r>
            <a:r>
              <a:rPr lang="pl-PL" altLang="pl-PL" sz="2400" i="1" dirty="0" smtClean="0">
                <a:ea typeface="Mongolian Baiti" pitchFamily="66" charset="0"/>
              </a:rPr>
              <a:t>realizacji</a:t>
            </a:r>
            <a:r>
              <a:rPr lang="pl-PL" altLang="pl-PL" sz="2400" dirty="0" smtClean="0">
                <a:ea typeface="Mongolian Baiti" pitchFamily="66" charset="0"/>
              </a:rPr>
              <a:t> </a:t>
            </a:r>
            <a:r>
              <a:rPr lang="pl-PL" altLang="pl-PL" sz="2400" i="1" dirty="0" smtClean="0">
                <a:ea typeface="Mongolian Baiti" pitchFamily="66" charset="0"/>
              </a:rPr>
              <a:t>projektów</a:t>
            </a:r>
            <a:r>
              <a:rPr lang="pl-PL" altLang="pl-PL" sz="2400" dirty="0" smtClean="0">
                <a:ea typeface="Mongolian Baiti" pitchFamily="66" charset="0"/>
              </a:rPr>
              <a:t>) odwołują się do powyższych zapisów </a:t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i z uwagi na wcześniej wspomnianą treść, dla działań realizowanych jako </a:t>
            </a:r>
            <a:r>
              <a:rPr lang="pl-PL" altLang="pl-PL" sz="2400" b="1" dirty="0" smtClean="0">
                <a:ea typeface="Mongolian Baiti" pitchFamily="66" charset="0"/>
              </a:rPr>
              <a:t>pozaszkolne</a:t>
            </a:r>
            <a:r>
              <a:rPr lang="pl-PL" altLang="pl-PL" sz="2400" dirty="0" smtClean="0">
                <a:ea typeface="Mongolian Baiti" pitchFamily="66" charset="0"/>
              </a:rPr>
              <a:t> formy kształcenia ustawicznego zawodowego, należy wnieść wkład własny na poziomie </a:t>
            </a:r>
            <a:r>
              <a:rPr lang="pl-PL" altLang="pl-PL" sz="2400" b="1" dirty="0" smtClean="0">
                <a:ea typeface="Mongolian Baiti" pitchFamily="66" charset="0"/>
              </a:rPr>
              <a:t>10% </a:t>
            </a:r>
            <a:r>
              <a:rPr lang="pl-PL" altLang="pl-PL" sz="2400" dirty="0" smtClean="0">
                <a:ea typeface="Mongolian Baiti" pitchFamily="66" charset="0"/>
              </a:rPr>
              <a:t>wartości projektu. Natomiast pozostałe formy wsparcia należy traktować jako realizację </a:t>
            </a:r>
            <a:r>
              <a:rPr lang="pl-PL" altLang="pl-PL" sz="2400" b="1" dirty="0" smtClean="0">
                <a:ea typeface="Mongolian Baiti" pitchFamily="66" charset="0"/>
              </a:rPr>
              <a:t>programów kształcenia zawodowego </a:t>
            </a:r>
            <a:r>
              <a:rPr lang="pl-PL" altLang="pl-PL" sz="2400" dirty="0" smtClean="0">
                <a:ea typeface="Mongolian Baiti" pitchFamily="66" charset="0"/>
              </a:rPr>
              <a:t>i wnieść wkład własny na poziomie 5 % wartości projektu. Podział na powyższe kategorie ma zastosowanie do wysokości wkładu własnego, nie zaś do doboru odpowiednich wskaźników, ze względu na ich charakter. </a:t>
            </a:r>
          </a:p>
          <a:p>
            <a:pPr algn="just"/>
            <a:endParaRPr lang="pl-PL" altLang="pl-PL" sz="24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19. Ile wniosków w ramach przedmiotowego konkursu może złożyć jeden wnioskodawca? </a:t>
            </a:r>
            <a:b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> </a:t>
            </a: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400" dirty="0" smtClean="0"/>
              <a:t>Kryteria dopuszczalności zawarte w Regulaminie konkursu 8.6 wyraźnie mówią, iż </a:t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ramach konkursu Beneficjent </a:t>
            </a:r>
            <a:r>
              <a:rPr lang="pl-PL" sz="2400" dirty="0" smtClean="0"/>
              <a:t>może składać </a:t>
            </a:r>
            <a:r>
              <a:rPr lang="pl-PL" sz="2400" b="1" dirty="0"/>
              <a:t>nie więcej </a:t>
            </a:r>
            <a:r>
              <a:rPr lang="pl-PL" sz="2400" dirty="0"/>
              <a:t>niż jeden wniosek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 </a:t>
            </a:r>
            <a:r>
              <a:rPr lang="pl-PL" sz="2400" dirty="0"/>
              <a:t>dofinansowanie dotyczący placówki planowanej do objęcia wsparciem.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6"/>
            <a:ext cx="11349037" cy="62509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20. </a:t>
            </a:r>
            <a: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Czy staże lub praktyki uczniów mogą być realizowane za granicą, np. u przedsiębiorcy z Niemiec?</a:t>
            </a:r>
            <a: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61852"/>
            <a:ext cx="11349037" cy="431511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altLang="pl-PL" sz="2400" dirty="0">
                <a:ea typeface="Mongolian Baiti" pitchFamily="66" charset="0"/>
              </a:rPr>
              <a:t>Zapisy </a:t>
            </a:r>
            <a:r>
              <a:rPr lang="pl-PL" altLang="pl-PL" sz="2400" i="1" dirty="0" smtClean="0">
                <a:ea typeface="Mongolian Baiti" pitchFamily="66" charset="0"/>
              </a:rPr>
              <a:t>Wytycznych w </a:t>
            </a:r>
            <a:r>
              <a:rPr lang="pl-PL" altLang="pl-PL" sz="2400" i="1" dirty="0">
                <a:ea typeface="Mongolian Baiti" pitchFamily="66" charset="0"/>
              </a:rPr>
              <a:t>zakresie realizacji przedsięwzięć z udziałem środków Europejskiego Funduszu Społecznego w obszarze edukacji na lata </a:t>
            </a:r>
            <a:r>
              <a:rPr lang="pl-PL" altLang="pl-PL" sz="2400" i="1" dirty="0" smtClean="0">
                <a:ea typeface="Mongolian Baiti" pitchFamily="66" charset="0"/>
              </a:rPr>
              <a:t>2014-2020 mówią, iż </a:t>
            </a:r>
            <a:r>
              <a:rPr lang="pl-PL" altLang="pl-PL" sz="2400" dirty="0">
                <a:ea typeface="Mongolian Baiti" pitchFamily="66" charset="0"/>
              </a:rPr>
              <a:t>praktyki lub staże w instytucjach z otoczenia społeczno-gospodarczego szkół lub placówek systemu oświaty prowadzących kształcenie zawodowe, w tym przede wszystkim w przedsiębiorstwach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lub </a:t>
            </a:r>
            <a:r>
              <a:rPr lang="pl-PL" altLang="pl-PL" sz="2400" dirty="0">
                <a:ea typeface="Mongolian Baiti" pitchFamily="66" charset="0"/>
              </a:rPr>
              <a:t>u pracodawców działających </a:t>
            </a:r>
            <a:r>
              <a:rPr lang="pl-PL" altLang="pl-PL" sz="2400" b="1" dirty="0">
                <a:ea typeface="Mongolian Baiti" pitchFamily="66" charset="0"/>
              </a:rPr>
              <a:t>na obszarze</a:t>
            </a:r>
            <a:r>
              <a:rPr lang="pl-PL" altLang="pl-PL" sz="2400" dirty="0">
                <a:ea typeface="Mongolian Baiti" pitchFamily="66" charset="0"/>
              </a:rPr>
              <a:t>, na którym znajduje się dana szkoła lub placówka systemu </a:t>
            </a:r>
            <a:r>
              <a:rPr lang="pl-PL" altLang="pl-PL" sz="2400" dirty="0" smtClean="0">
                <a:ea typeface="Mongolian Baiti" pitchFamily="66" charset="0"/>
              </a:rPr>
              <a:t>oświaty. W związku z powyższym ww. przepisy </a:t>
            </a:r>
            <a:r>
              <a:rPr lang="pl-PL" altLang="pl-PL" sz="2400" dirty="0" smtClean="0">
                <a:ea typeface="Mongolian Baiti" pitchFamily="66" charset="0"/>
              </a:rPr>
              <a:t>dopuszczają realizację </a:t>
            </a:r>
            <a:r>
              <a:rPr lang="pl-PL" altLang="pl-PL" sz="2400" dirty="0" smtClean="0">
                <a:ea typeface="Mongolian Baiti" pitchFamily="66" charset="0"/>
              </a:rPr>
              <a:t>staży lub praktyk </a:t>
            </a:r>
            <a:r>
              <a:rPr lang="pl-PL" altLang="pl-PL" sz="2400" dirty="0">
                <a:ea typeface="Mongolian Baiti" pitchFamily="66" charset="0"/>
              </a:rPr>
              <a:t>zawodowych uczniów za granicą, </a:t>
            </a:r>
            <a:r>
              <a:rPr lang="pl-PL" altLang="pl-PL" sz="2400" dirty="0" smtClean="0">
                <a:ea typeface="Mongolian Baiti" pitchFamily="66" charset="0"/>
              </a:rPr>
              <a:t>w ramach działania 8.6.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6"/>
            <a:ext cx="11349037" cy="647126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9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21. </a:t>
            </a:r>
            <a:r>
              <a:rPr lang="pl-PL" altLang="pl-PL" sz="1900" b="1" u="sng" dirty="0" smtClean="0">
                <a:solidFill>
                  <a:srgbClr val="0070C0"/>
                </a:solidFill>
                <a:ea typeface="Mongolian Baiti" pitchFamily="66" charset="0"/>
              </a:rPr>
              <a:t>Czy możliwe jest przeprowadzenie dla osób dorosłych (jako część składowa programu/procesu walidacji), egzaminów czeladniczych i mistrzowskich? Czy takie egzaminy są wówczas kosztami kwalifikowalnymi?</a:t>
            </a:r>
            <a:r>
              <a:rPr lang="pl-PL" altLang="pl-PL" sz="1900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1900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pl-PL" altLang="pl-PL" sz="2400" dirty="0">
                <a:ea typeface="Mongolian Baiti" pitchFamily="66" charset="0"/>
              </a:rPr>
              <a:t>IZ RPO zapewnia, </a:t>
            </a:r>
            <a:r>
              <a:rPr lang="pl-PL" altLang="pl-PL" sz="2400" dirty="0" smtClean="0">
                <a:ea typeface="Mongolian Baiti" pitchFamily="66" charset="0"/>
              </a:rPr>
              <a:t>iż wsparcie </a:t>
            </a:r>
            <a:r>
              <a:rPr lang="pl-PL" altLang="pl-PL" sz="2400" dirty="0">
                <a:ea typeface="Mongolian Baiti" pitchFamily="66" charset="0"/>
              </a:rPr>
              <a:t>udzielane w ramach RPO jest skierowane do szkół </a:t>
            </a:r>
            <a:r>
              <a:rPr lang="pl-PL" altLang="pl-PL" sz="2400" b="1" dirty="0">
                <a:ea typeface="Mongolian Baiti" pitchFamily="66" charset="0"/>
              </a:rPr>
              <a:t>dla dorosłych</a:t>
            </a:r>
            <a:r>
              <a:rPr lang="pl-PL" altLang="pl-PL" sz="2400" dirty="0">
                <a:ea typeface="Mongolian Baiti" pitchFamily="66" charset="0"/>
              </a:rPr>
              <a:t>, szkół lub placówek prowadzących kształcenie zawodowe, które mogą tworzyć </a:t>
            </a:r>
            <a:r>
              <a:rPr lang="pl-PL" altLang="pl-PL" sz="2400" dirty="0" err="1">
                <a:ea typeface="Mongolian Baiti" pitchFamily="66" charset="0"/>
              </a:rPr>
              <a:t>CKZiU</a:t>
            </a:r>
            <a:r>
              <a:rPr lang="pl-PL" altLang="pl-PL" sz="2400" dirty="0">
                <a:ea typeface="Mongolian Baiti" pitchFamily="66" charset="0"/>
              </a:rPr>
              <a:t> lub inne zespoły realizujące zadania zbieżne z zadaniami </a:t>
            </a:r>
            <a:r>
              <a:rPr lang="pl-PL" altLang="pl-PL" sz="2400" dirty="0" err="1" smtClean="0">
                <a:ea typeface="Mongolian Baiti" pitchFamily="66" charset="0"/>
              </a:rPr>
              <a:t>CKZiU</a:t>
            </a:r>
            <a:r>
              <a:rPr lang="pl-PL" altLang="pl-PL" sz="2400" dirty="0" smtClean="0">
                <a:ea typeface="Mongolian Baiti" pitchFamily="66" charset="0"/>
              </a:rPr>
              <a:t>. Typ 1 nawiązuje jednoznacznie do wskazanej w pytaniu grupy docelowej, a mianowicie do wsparcia szkół </a:t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i placówek prowadzących kształcenie zawodowe oraz uczniów uczestniczących </a:t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w kształceniu zawodowym i </a:t>
            </a:r>
            <a:r>
              <a:rPr lang="pl-PL" altLang="pl-PL" sz="2400" b="1" dirty="0" smtClean="0">
                <a:ea typeface="Mongolian Baiti" pitchFamily="66" charset="0"/>
              </a:rPr>
              <a:t>osób dorosłych </a:t>
            </a:r>
            <a:r>
              <a:rPr lang="pl-PL" altLang="pl-PL" sz="2400" dirty="0" smtClean="0">
                <a:ea typeface="Mongolian Baiti" pitchFamily="66" charset="0"/>
              </a:rPr>
              <a:t>uczestniczących w pozaszkolnych formach kształcenia zawodowego. </a:t>
            </a:r>
            <a:r>
              <a:rPr lang="pl-PL" altLang="pl-PL" sz="2400" dirty="0" err="1" smtClean="0">
                <a:ea typeface="Mongolian Baiti" pitchFamily="66" charset="0"/>
              </a:rPr>
              <a:t>Ppkt</a:t>
            </a:r>
            <a:r>
              <a:rPr lang="pl-PL" altLang="pl-PL" sz="2400" dirty="0" smtClean="0">
                <a:ea typeface="Mongolian Baiti" pitchFamily="66" charset="0"/>
              </a:rPr>
              <a:t> i) typu 1 (</a:t>
            </a:r>
            <a:r>
              <a:rPr lang="pl-PL" altLang="pl-PL" sz="2400" i="1" dirty="0" smtClean="0">
                <a:ea typeface="Mongolian Baiti" pitchFamily="66" charset="0"/>
              </a:rPr>
              <a:t>programy walidacji i certyfikacji odpowiednich efektów uczenia się zdobytych w ramach edukacji formalnej, </a:t>
            </a:r>
            <a:r>
              <a:rPr lang="pl-PL" altLang="pl-PL" sz="2400" i="1" dirty="0" err="1" smtClean="0">
                <a:ea typeface="Mongolian Baiti" pitchFamily="66" charset="0"/>
              </a:rPr>
              <a:t>pozaformalnej</a:t>
            </a:r>
            <a:r>
              <a:rPr lang="pl-PL" altLang="pl-PL" sz="2400" i="1" dirty="0" smtClean="0">
                <a:ea typeface="Mongolian Baiti" pitchFamily="66" charset="0"/>
              </a:rPr>
              <a:t> oraz kształcenia nieformalnego, prowadzące do zdobycia kwalifikacji zawodowych, w tym również kwalifikacji mistrza i czeladnika w zawodzie</a:t>
            </a:r>
            <a:r>
              <a:rPr lang="pl-PL" altLang="pl-PL" sz="2400" dirty="0" smtClean="0">
                <a:ea typeface="Mongolian Baiti" pitchFamily="66" charset="0"/>
              </a:rPr>
              <a:t>) również mieści się w ramach powyższego obszaru i celu wsparcia.</a:t>
            </a:r>
          </a:p>
          <a:p>
            <a:r>
              <a:rPr lang="pl-PL" altLang="pl-PL" dirty="0" smtClean="0">
                <a:ea typeface="Mongolian Baiti" pitchFamily="66" charset="0"/>
              </a:rPr>
              <a:t/>
            </a:r>
            <a:br>
              <a:rPr lang="pl-PL" altLang="pl-PL" dirty="0" smtClean="0">
                <a:ea typeface="Mongolian Baiti" pitchFamily="66" charset="0"/>
              </a:rPr>
            </a:br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8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22. Czy istnieją wytyczne odnośnie sporządzenia/opracowania programu walidacji i certyfikacji odpowiednich efektów uczenia się zdobytych w ramach edukacji formalnej, </a:t>
            </a:r>
            <a:r>
              <a:rPr lang="pl-PL" altLang="pl-PL" sz="1800" b="1" u="sng" dirty="0" err="1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pozaformalnej</a:t>
            </a:r>
            <a:r>
              <a:rPr lang="pl-PL" altLang="pl-PL" sz="18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 oraz kształcenia nieformalnego, prowadzącego do zdobycia kwalifikacji zawodowych, w tym również kwalifikacji mistrza i czeladnika w zawodzie?</a:t>
            </a:r>
            <a:r>
              <a:rPr lang="pl-PL" altLang="pl-PL" sz="1800" b="1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18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0688" y="2357609"/>
            <a:ext cx="11241087" cy="381935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altLang="pl-PL" sz="2400" dirty="0" smtClean="0">
                <a:ea typeface="Mongolian Baiti" pitchFamily="66" charset="0"/>
              </a:rPr>
              <a:t>Odnosząc się do pytania należy nawiązać do definicji wskazanych </a:t>
            </a:r>
            <a:r>
              <a:rPr lang="pl-PL" altLang="pl-PL" sz="2400" dirty="0">
                <a:ea typeface="Mongolian Baiti" pitchFamily="66" charset="0"/>
              </a:rPr>
              <a:t>w </a:t>
            </a:r>
            <a:r>
              <a:rPr lang="pl-PL" altLang="pl-PL" sz="2400" i="1" dirty="0">
                <a:ea typeface="Mongolian Baiti" pitchFamily="66" charset="0"/>
              </a:rPr>
              <a:t>Wytycznych w zakresie realizacji przedsięwzięć z udziałem środków Europejskiego Funduszu Społecznego w obszarze edukacji na lata </a:t>
            </a:r>
            <a:r>
              <a:rPr lang="pl-PL" altLang="pl-PL" sz="2400" i="1" dirty="0" smtClean="0">
                <a:ea typeface="Mongolian Baiti" pitchFamily="66" charset="0"/>
              </a:rPr>
              <a:t>2014-2020:  </a:t>
            </a:r>
          </a:p>
          <a:p>
            <a:pPr algn="just"/>
            <a:r>
              <a:rPr lang="pl-PL" altLang="pl-PL" sz="2400" b="1" dirty="0" smtClean="0">
                <a:ea typeface="Mongolian Baiti" pitchFamily="66" charset="0"/>
              </a:rPr>
              <a:t>kwalifikacja</a:t>
            </a:r>
            <a:r>
              <a:rPr lang="pl-PL" altLang="pl-PL" sz="2400" dirty="0" smtClean="0">
                <a:ea typeface="Mongolian Baiti" pitchFamily="66" charset="0"/>
              </a:rPr>
              <a:t> to </a:t>
            </a:r>
            <a:r>
              <a:rPr lang="pl-PL" altLang="pl-PL" sz="2400" dirty="0">
                <a:ea typeface="Mongolian Baiti" pitchFamily="66" charset="0"/>
              </a:rPr>
              <a:t>formalny wynik oceny i walidacji, który uzyskuje się w sytuacji, kiedy właściwy organ uznaje, że dana osoba osiągnęła efekty uczenia się spełniające określone </a:t>
            </a:r>
            <a:r>
              <a:rPr lang="pl-PL" altLang="pl-PL" sz="2400" dirty="0" smtClean="0">
                <a:ea typeface="Mongolian Baiti" pitchFamily="66" charset="0"/>
              </a:rPr>
              <a:t>standardy; </a:t>
            </a:r>
          </a:p>
          <a:p>
            <a:pPr algn="just"/>
            <a:r>
              <a:rPr lang="pl-PL" altLang="pl-PL" sz="2400" b="1" dirty="0" smtClean="0">
                <a:ea typeface="Mongolian Baiti" pitchFamily="66" charset="0"/>
              </a:rPr>
              <a:t>walidacja</a:t>
            </a:r>
            <a:r>
              <a:rPr lang="pl-PL" altLang="pl-PL" sz="2400" dirty="0" smtClean="0">
                <a:ea typeface="Mongolian Baiti" pitchFamily="66" charset="0"/>
              </a:rPr>
              <a:t> to wieloetapowy </a:t>
            </a:r>
            <a:r>
              <a:rPr lang="pl-PL" altLang="pl-PL" sz="2400" dirty="0">
                <a:ea typeface="Mongolian Baiti" pitchFamily="66" charset="0"/>
              </a:rPr>
              <a:t>proces sprawdzania, czy – niezależnie od sposobu uczenia się – kompetencje wymagane dla danej kwalifikacji zostały osiągnięte. </a:t>
            </a:r>
            <a:endParaRPr lang="pl-PL" altLang="pl-PL" sz="2400" dirty="0" smtClean="0">
              <a:ea typeface="Mongolian Baiti" pitchFamily="66" charset="0"/>
            </a:endParaRP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Proces </a:t>
            </a:r>
            <a:r>
              <a:rPr lang="pl-PL" altLang="pl-PL" sz="2400" b="1" dirty="0" smtClean="0">
                <a:ea typeface="Mongolian Baiti" pitchFamily="66" charset="0"/>
              </a:rPr>
              <a:t>Walidacji</a:t>
            </a:r>
            <a:r>
              <a:rPr lang="pl-PL" altLang="pl-PL" sz="2400" dirty="0" smtClean="0">
                <a:ea typeface="Mongolian Baiti" pitchFamily="66" charset="0"/>
              </a:rPr>
              <a:t> prowadzi </a:t>
            </a:r>
            <a:r>
              <a:rPr lang="pl-PL" altLang="pl-PL" sz="2400" dirty="0">
                <a:ea typeface="Mongolian Baiti" pitchFamily="66" charset="0"/>
              </a:rPr>
              <a:t>do certyfikacji. Walidacja obejmuje nie tylko ocenę kompetencji (osiągniętych efektów uczenia się), lecz także sprawdzenie ich zgodności z wymaganiami dla danej </a:t>
            </a:r>
            <a:r>
              <a:rPr lang="pl-PL" altLang="pl-PL" sz="2400" dirty="0" smtClean="0">
                <a:ea typeface="Mongolian Baiti" pitchFamily="66" charset="0"/>
              </a:rPr>
              <a:t>kwalifikacji; Właściwym dokumentem potwierdzającym, na podstawie którego zachodzi proces walidacji, może </a:t>
            </a:r>
            <a:r>
              <a:rPr lang="pl-PL" altLang="pl-PL" sz="2400" dirty="0">
                <a:ea typeface="Mongolian Baiti" pitchFamily="66" charset="0"/>
              </a:rPr>
              <a:t>być np. zaświadczenie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o </a:t>
            </a:r>
            <a:r>
              <a:rPr lang="pl-PL" altLang="pl-PL" sz="2400" dirty="0">
                <a:ea typeface="Mongolian Baiti" pitchFamily="66" charset="0"/>
              </a:rPr>
              <a:t>ukończeniu kursu lub dokument potwierdzający zdobycie przez uczestnika projektu określonego poziomu </a:t>
            </a:r>
            <a:r>
              <a:rPr lang="pl-PL" altLang="pl-PL" sz="2400" dirty="0" smtClean="0">
                <a:ea typeface="Mongolian Baiti" pitchFamily="66" charset="0"/>
              </a:rPr>
              <a:t>znajomości wskazanych w temacie kursów/szkoleń zagadnień.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Powyższe </a:t>
            </a:r>
            <a:r>
              <a:rPr lang="pl-PL" altLang="pl-PL" sz="2400" dirty="0">
                <a:ea typeface="Mongolian Baiti" pitchFamily="66" charset="0"/>
              </a:rPr>
              <a:t>formalności regulują  Wytyczne w zakresie </a:t>
            </a:r>
            <a:r>
              <a:rPr lang="pl-PL" altLang="pl-PL" sz="2400" dirty="0" smtClean="0">
                <a:ea typeface="Mongolian Baiti" pitchFamily="66" charset="0"/>
              </a:rPr>
              <a:t>sprawozdawczości na </a:t>
            </a:r>
            <a:r>
              <a:rPr lang="pl-PL" altLang="pl-PL" sz="2400" dirty="0">
                <a:ea typeface="Mongolian Baiti" pitchFamily="66" charset="0"/>
              </a:rPr>
              <a:t>lata </a:t>
            </a:r>
            <a:r>
              <a:rPr lang="pl-PL" altLang="pl-PL" sz="2400" dirty="0" smtClean="0">
                <a:ea typeface="Mongolian Baiti" pitchFamily="66" charset="0"/>
              </a:rPr>
              <a:t>2014 – 2020.</a:t>
            </a:r>
          </a:p>
          <a:p>
            <a:pPr algn="just"/>
            <a:endParaRPr lang="pl-PL" altLang="pl-PL" sz="2400" dirty="0" smtClean="0">
              <a:ea typeface="Mongolian Baiti" pitchFamily="66" charset="0"/>
            </a:endParaRPr>
          </a:p>
          <a:p>
            <a:r>
              <a:rPr lang="pl-PL" altLang="pl-PL" dirty="0" smtClean="0">
                <a:ea typeface="Mongolian Baiti" pitchFamily="66" charset="0"/>
              </a:rPr>
              <a:t/>
            </a:r>
            <a:br>
              <a:rPr lang="pl-PL" altLang="pl-PL" dirty="0" smtClean="0">
                <a:ea typeface="Mongolian Baiti" pitchFamily="66" charset="0"/>
              </a:rPr>
            </a:br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8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23. Czy typ projektu 1 f) może polegać wyłącznie na organizowaniu kursów i szkoleń przygotowujących do kwalifikacyjnych egzaminów czeladniczych i mistrzowskich, kończących się podejściem uczestników projektu do egzaminu czeladniczego lub mistrzowskiego? Jeśli tak, to czy egzaminy czeladnicze i mistrzowskie są wówczas kosztem kwalifikowalnym</a:t>
            </a:r>
            <a:r>
              <a:rPr lang="pl-PL" altLang="pl-PL" sz="18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?</a:t>
            </a:r>
            <a:r>
              <a:rPr lang="pl-PL" altLang="pl-PL" sz="1800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1800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357610"/>
            <a:ext cx="11349037" cy="381935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l-PL" altLang="pl-PL" i="1" dirty="0" smtClean="0">
                <a:ea typeface="Mongolian Baiti" pitchFamily="66" charset="0"/>
              </a:rPr>
              <a:t/>
            </a:r>
            <a:br>
              <a:rPr lang="pl-PL" altLang="pl-PL" i="1" dirty="0" smtClean="0">
                <a:ea typeface="Mongolian Baiti" pitchFamily="66" charset="0"/>
              </a:rPr>
            </a:br>
            <a:r>
              <a:rPr lang="pl-PL" altLang="pl-PL" dirty="0" smtClean="0">
                <a:ea typeface="Mongolian Baiti" pitchFamily="66" charset="0"/>
              </a:rPr>
              <a:t> W zapisach Regulaminu konkursu 8.6 wyraźnie opisane jest działanie dotyczące typu projektu 1 f): </a:t>
            </a:r>
            <a:r>
              <a:rPr lang="pl-PL" altLang="pl-PL" i="1" dirty="0" smtClean="0">
                <a:ea typeface="Mongolian Baiti" pitchFamily="66" charset="0"/>
              </a:rPr>
              <a:t>organizowanie kursów przygotowawczych na studia we współpracy ze szkołami wyższymi oraz organizowanie kursów i szkoleń </a:t>
            </a:r>
            <a:r>
              <a:rPr lang="pl-PL" altLang="pl-PL" b="1" i="1" dirty="0" smtClean="0">
                <a:ea typeface="Mongolian Baiti" pitchFamily="66" charset="0"/>
              </a:rPr>
              <a:t>przygotowujących</a:t>
            </a:r>
            <a:r>
              <a:rPr lang="pl-PL" altLang="pl-PL" i="1" dirty="0" smtClean="0">
                <a:ea typeface="Mongolian Baiti" pitchFamily="66" charset="0"/>
              </a:rPr>
              <a:t> do kwalifikacyjnych egzaminów czeladniczych i mistrzowskich. </a:t>
            </a:r>
            <a:r>
              <a:rPr lang="pl-PL" altLang="pl-PL" dirty="0" smtClean="0">
                <a:ea typeface="Mongolian Baiti" pitchFamily="66" charset="0"/>
              </a:rPr>
              <a:t>W Tym typie działania nie przewidziane jest finansowanie egzaminów czeladniczych i mistrzowskich</a:t>
            </a:r>
            <a:r>
              <a:rPr lang="pl-PL" altLang="pl-PL" dirty="0">
                <a:ea typeface="Mongolian Baiti" pitchFamily="66" charset="0"/>
              </a:rPr>
              <a:t>. Zakres wsparcia udzielanego w ramach </a:t>
            </a:r>
            <a:r>
              <a:rPr lang="pl-PL" altLang="pl-PL" dirty="0" smtClean="0">
                <a:ea typeface="Mongolian Baiti" pitchFamily="66" charset="0"/>
              </a:rPr>
              <a:t>RPO                              daje możliwość wzbogacenia wniosku ewentualnie o dodatkowy typ projektu (typ 3 a), który pozwoli włączyć </a:t>
            </a:r>
            <a:r>
              <a:rPr lang="pl-PL" altLang="pl-PL" dirty="0">
                <a:ea typeface="Mongolian Baiti" pitchFamily="66" charset="0"/>
              </a:rPr>
              <a:t>pracodawców lub przedsiębiorców w system egzaminów potwierdzających kwalifikacje zawodowe oraz kwalifikacje mistrza i czeladnika </a:t>
            </a:r>
            <a:r>
              <a:rPr lang="pl-PL" altLang="pl-PL" dirty="0" smtClean="0">
                <a:ea typeface="Mongolian Baiti" pitchFamily="66" charset="0"/>
              </a:rPr>
              <a:t>w </a:t>
            </a:r>
            <a:r>
              <a:rPr lang="pl-PL" altLang="pl-PL" dirty="0">
                <a:ea typeface="Mongolian Baiti" pitchFamily="66" charset="0"/>
              </a:rPr>
              <a:t>zawodzie, w tym m. in.: tworzenie przez pracodawców lub przedsiębiorców ośrodków egzaminacyjnych dla poszczególnych zawodów lub kwalifikacji, upoważnionych przez właściwą okręgową komisję egzaminacyjną do przeprowadzania egzaminów potwierdzających kwalifikacje w zawodzie, udział pracodawców lub przedsiębiorców </a:t>
            </a:r>
            <a:r>
              <a:rPr lang="pl-PL" altLang="pl-PL" dirty="0" smtClean="0">
                <a:ea typeface="Mongolian Baiti" pitchFamily="66" charset="0"/>
              </a:rPr>
              <a:t>w </a:t>
            </a:r>
            <a:r>
              <a:rPr lang="pl-PL" altLang="pl-PL" dirty="0">
                <a:ea typeface="Mongolian Baiti" pitchFamily="66" charset="0"/>
              </a:rPr>
              <a:t>egzaminach potwierdzających kwalifikacje w zawodach w charakterze </a:t>
            </a:r>
            <a:r>
              <a:rPr lang="pl-PL" altLang="pl-PL" dirty="0" smtClean="0">
                <a:ea typeface="Mongolian Baiti" pitchFamily="66" charset="0"/>
              </a:rPr>
              <a:t>egzaminatorów. W powyższej sytuacji </a:t>
            </a:r>
            <a:r>
              <a:rPr lang="pl-PL" altLang="pl-PL" dirty="0">
                <a:ea typeface="Mongolian Baiti" pitchFamily="66" charset="0"/>
              </a:rPr>
              <a:t>sfinansowanie przeprowadzania egzaminów potwierdzających kwalifikacje w </a:t>
            </a:r>
            <a:r>
              <a:rPr lang="pl-PL" altLang="pl-PL" dirty="0" smtClean="0">
                <a:ea typeface="Mongolian Baiti" pitchFamily="66" charset="0"/>
              </a:rPr>
              <a:t>zawodzie.</a:t>
            </a:r>
            <a:endParaRPr lang="pl-PL" altLang="pl-PL" i="1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6"/>
            <a:ext cx="11349037" cy="49289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24. Czy są wytyczne dla prowadzenia staży dla dorosłych nie będących uczniem lub słuchaczem?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l-PL" altLang="pl-PL" sz="2400" dirty="0" smtClean="0">
                <a:ea typeface="Mongolian Baiti" pitchFamily="66" charset="0"/>
              </a:rPr>
              <a:t>W działaniu 8.6 wsparcie dotyczy m.in. uczniów </a:t>
            </a:r>
            <a:r>
              <a:rPr lang="pl-PL" altLang="pl-PL" sz="2400" dirty="0">
                <a:ea typeface="Mongolian Baiti" pitchFamily="66" charset="0"/>
              </a:rPr>
              <a:t>uczestniczących w kształceniu zawodowym i </a:t>
            </a:r>
            <a:r>
              <a:rPr lang="pl-PL" altLang="pl-PL" sz="2400" b="1" dirty="0">
                <a:ea typeface="Mongolian Baiti" pitchFamily="66" charset="0"/>
              </a:rPr>
              <a:t>osób dorosłych</a:t>
            </a:r>
            <a:r>
              <a:rPr lang="pl-PL" altLang="pl-PL" sz="2400" dirty="0">
                <a:ea typeface="Mongolian Baiti" pitchFamily="66" charset="0"/>
              </a:rPr>
              <a:t> uczestniczących w pozaszkolnych formach kształcenia </a:t>
            </a:r>
            <a:r>
              <a:rPr lang="pl-PL" altLang="pl-PL" sz="2400" dirty="0" smtClean="0">
                <a:ea typeface="Mongolian Baiti" pitchFamily="66" charset="0"/>
              </a:rPr>
              <a:t>zawodowego. </a:t>
            </a:r>
          </a:p>
          <a:p>
            <a:pPr algn="just">
              <a:lnSpc>
                <a:spcPct val="100000"/>
              </a:lnSpc>
            </a:pPr>
            <a:r>
              <a:rPr lang="pl-PL" altLang="pl-PL" sz="2400" dirty="0" smtClean="0">
                <a:ea typeface="Mongolian Baiti" pitchFamily="66" charset="0"/>
              </a:rPr>
              <a:t>Typ 1 b) nawiązuje do staży zawodowych obejmujących realizację kształcenia zawodowego praktycznego we współpracy z pracodawcami lub przedsiębiorcami lub wykraczające poza zakres kształcenia zawodowego praktycznego, a dotyczy uczniów oraz słuchaczy szkół lub placówek systemu oświaty prowadzących kształcenie zawodowe oraz </a:t>
            </a:r>
            <a:r>
              <a:rPr lang="pl-PL" altLang="pl-PL" sz="2400" b="1" dirty="0" smtClean="0">
                <a:ea typeface="Mongolian Baiti" pitchFamily="66" charset="0"/>
              </a:rPr>
              <a:t>osób dorosłych zainteresowanych z własnej inicjatywy zdobyciem, uzupełnianiem lub podnoszeniem kwalifikacji zawodowych</a:t>
            </a:r>
            <a:r>
              <a:rPr lang="pl-PL" altLang="pl-PL" sz="2400" dirty="0" smtClean="0">
                <a:ea typeface="Mongolian Baiti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25. </a:t>
            </a:r>
            <a:r>
              <a:rPr lang="pl-PL" altLang="pl-PL" sz="19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Czy wkład własny np. 10 %, który jest wkładem niefinansowym, koniecznie musi być ponoszony dla kosztów bezpośrednich i pośrednich w proporcji odpowiadającej danemu wsparciu? </a:t>
            </a:r>
            <a:r>
              <a:rPr lang="pl-PL" altLang="pl-PL" sz="1900" b="1" u="sng" dirty="0" smtClean="0">
                <a:solidFill>
                  <a:srgbClr val="0070C0"/>
                </a:solidFill>
                <a:ea typeface="Mongolian Baiti" pitchFamily="66" charset="0"/>
              </a:rPr>
              <a:t>cz. 1</a:t>
            </a: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9126" y="2027104"/>
            <a:ext cx="11315700" cy="391850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altLang="pl-PL" sz="2900" dirty="0" smtClean="0">
                <a:ea typeface="Mongolian Baiti" pitchFamily="66" charset="0"/>
              </a:rPr>
              <a:t>Zgodnie </a:t>
            </a:r>
            <a:r>
              <a:rPr lang="pl-PL" altLang="pl-PL" sz="2900" dirty="0">
                <a:ea typeface="Mongolian Baiti" pitchFamily="66" charset="0"/>
              </a:rPr>
              <a:t>z </a:t>
            </a:r>
            <a:r>
              <a:rPr lang="pl-PL" altLang="pl-PL" sz="2900" i="1" dirty="0">
                <a:ea typeface="Mongolian Baiti" pitchFamily="66" charset="0"/>
              </a:rPr>
              <a:t>Wytycznymi </a:t>
            </a:r>
            <a:r>
              <a:rPr lang="pl-PL" altLang="pl-PL" sz="2900" i="1" dirty="0" smtClean="0">
                <a:ea typeface="Mongolian Baiti" pitchFamily="66" charset="0"/>
              </a:rPr>
              <a:t>w </a:t>
            </a:r>
            <a:r>
              <a:rPr lang="pl-PL" altLang="pl-PL" sz="2900" i="1" dirty="0">
                <a:ea typeface="Mongolian Baiti" pitchFamily="66" charset="0"/>
              </a:rPr>
              <a:t>zakresie kwalifikowalności wydatków w ramach </a:t>
            </a:r>
            <a:r>
              <a:rPr lang="pl-PL" altLang="pl-PL" sz="2900" i="1" dirty="0" smtClean="0">
                <a:ea typeface="Mongolian Baiti" pitchFamily="66" charset="0"/>
              </a:rPr>
              <a:t>Europejskiego Funduszu </a:t>
            </a:r>
            <a:r>
              <a:rPr lang="pl-PL" altLang="pl-PL" sz="2900" i="1" dirty="0">
                <a:ea typeface="Mongolian Baiti" pitchFamily="66" charset="0"/>
              </a:rPr>
              <a:t>Rozwoju Regionalnego, Europejskiego Funduszu Społecznego </a:t>
            </a:r>
            <a:r>
              <a:rPr lang="pl-PL" altLang="pl-PL" sz="2900" i="1" dirty="0" smtClean="0">
                <a:ea typeface="Mongolian Baiti" pitchFamily="66" charset="0"/>
              </a:rPr>
              <a:t>oraz Funduszu </a:t>
            </a:r>
            <a:r>
              <a:rPr lang="pl-PL" altLang="pl-PL" sz="2900" i="1" dirty="0">
                <a:ea typeface="Mongolian Baiti" pitchFamily="66" charset="0"/>
              </a:rPr>
              <a:t>Spójności na lata </a:t>
            </a:r>
            <a:r>
              <a:rPr lang="pl-PL" altLang="pl-PL" sz="2900" i="1" dirty="0" smtClean="0">
                <a:ea typeface="Mongolian Baiti" pitchFamily="66" charset="0"/>
              </a:rPr>
              <a:t>2014-2020 </a:t>
            </a:r>
            <a:r>
              <a:rPr lang="pl-PL" altLang="pl-PL" sz="2900" dirty="0" smtClean="0">
                <a:ea typeface="Mongolian Baiti" pitchFamily="66" charset="0"/>
              </a:rPr>
              <a:t>wkład </a:t>
            </a:r>
            <a:r>
              <a:rPr lang="pl-PL" altLang="pl-PL" sz="2900" dirty="0">
                <a:ea typeface="Mongolian Baiti" pitchFamily="66" charset="0"/>
              </a:rPr>
              <a:t>własny </a:t>
            </a:r>
            <a:r>
              <a:rPr lang="pl-PL" altLang="pl-PL" sz="2900" dirty="0" smtClean="0">
                <a:ea typeface="Mongolian Baiti" pitchFamily="66" charset="0"/>
              </a:rPr>
              <a:t>stanowi różnicę między kwotą </a:t>
            </a:r>
            <a:r>
              <a:rPr lang="pl-PL" altLang="pl-PL" sz="2900" dirty="0">
                <a:ea typeface="Mongolian Baiti" pitchFamily="66" charset="0"/>
              </a:rPr>
              <a:t>wydatków kwalifikowalnych a kwotą dofinansowania </a:t>
            </a:r>
            <a:r>
              <a:rPr lang="pl-PL" altLang="pl-PL" sz="2900" dirty="0" smtClean="0">
                <a:ea typeface="Mongolian Baiti" pitchFamily="66" charset="0"/>
              </a:rPr>
              <a:t>przekazaną beneficjentowi</a:t>
            </a:r>
            <a:r>
              <a:rPr lang="pl-PL" altLang="pl-PL" sz="2900" dirty="0">
                <a:ea typeface="Mongolian Baiti" pitchFamily="66" charset="0"/>
              </a:rPr>
              <a:t>, zgodnie ze stopą dofinansowania dla </a:t>
            </a:r>
            <a:r>
              <a:rPr lang="pl-PL" altLang="pl-PL" sz="2900" dirty="0" smtClean="0">
                <a:ea typeface="Mongolian Baiti" pitchFamily="66" charset="0"/>
              </a:rPr>
              <a:t>projektu.  </a:t>
            </a:r>
          </a:p>
          <a:p>
            <a:pPr algn="just"/>
            <a:r>
              <a:rPr lang="pl-PL" altLang="pl-PL" sz="2900" dirty="0" smtClean="0">
                <a:ea typeface="Mongolian Baiti" pitchFamily="66" charset="0"/>
              </a:rPr>
              <a:t>Beneficjent spełniając wymóg wniesienia wkładu własnego, wykazuje go </a:t>
            </a:r>
            <a:r>
              <a:rPr lang="pl-PL" altLang="pl-PL" sz="2900" dirty="0">
                <a:ea typeface="Mongolian Baiti" pitchFamily="66" charset="0"/>
              </a:rPr>
              <a:t>we wniosku o dofinansowanie, przy czym to beneficjent określa formę wniesienia wkładu własnego. IZ PO nie może wymagać wniesienia wkładu własnego w określonej formie, chyba że przepisy powszechnie obowiązujące lub wytyczne horyzontalne stanowią </a:t>
            </a:r>
            <a:r>
              <a:rPr lang="pl-PL" altLang="pl-PL" sz="2900" dirty="0" smtClean="0">
                <a:ea typeface="Mongolian Baiti" pitchFamily="66" charset="0"/>
              </a:rPr>
              <a:t>inaczej. </a:t>
            </a:r>
            <a:endParaRPr lang="pl-PL" altLang="pl-PL" sz="2900" dirty="0">
              <a:ea typeface="Mongolian Baiti" pitchFamily="66" charset="0"/>
            </a:endParaRPr>
          </a:p>
          <a:p>
            <a:pPr algn="just"/>
            <a:r>
              <a:rPr lang="pl-PL" altLang="pl-PL" sz="2900" dirty="0" smtClean="0">
                <a:ea typeface="Mongolian Baiti" pitchFamily="66" charset="0"/>
              </a:rPr>
              <a:t>Należy pamiętać o warunkach Regulaminu konkursu 8.6, który mówi, iż konstruując </a:t>
            </a:r>
            <a:r>
              <a:rPr lang="pl-PL" altLang="pl-PL" sz="2900" dirty="0">
                <a:ea typeface="Mongolian Baiti" pitchFamily="66" charset="0"/>
              </a:rPr>
              <a:t>wniosek </a:t>
            </a:r>
            <a:r>
              <a:rPr lang="pl-PL" altLang="pl-PL" sz="2900" dirty="0" smtClean="0">
                <a:ea typeface="Mongolian Baiti" pitchFamily="66" charset="0"/>
              </a:rPr>
              <a:t/>
            </a:r>
            <a:br>
              <a:rPr lang="pl-PL" altLang="pl-PL" sz="2900" dirty="0" smtClean="0">
                <a:ea typeface="Mongolian Baiti" pitchFamily="66" charset="0"/>
              </a:rPr>
            </a:br>
            <a:r>
              <a:rPr lang="pl-PL" altLang="pl-PL" sz="2900" dirty="0" smtClean="0">
                <a:ea typeface="Mongolian Baiti" pitchFamily="66" charset="0"/>
              </a:rPr>
              <a:t>o </a:t>
            </a:r>
            <a:r>
              <a:rPr lang="pl-PL" altLang="pl-PL" sz="2900" dirty="0">
                <a:ea typeface="Mongolian Baiti" pitchFamily="66" charset="0"/>
              </a:rPr>
              <a:t>dofinansowanie w zakresie finansowym, jak </a:t>
            </a:r>
            <a:r>
              <a:rPr lang="pl-PL" altLang="pl-PL" sz="2900" dirty="0" smtClean="0">
                <a:ea typeface="Mongolian Baiti" pitchFamily="66" charset="0"/>
              </a:rPr>
              <a:t>i </a:t>
            </a:r>
            <a:r>
              <a:rPr lang="pl-PL" altLang="pl-PL" sz="2900" dirty="0">
                <a:ea typeface="Mongolian Baiti" pitchFamily="66" charset="0"/>
              </a:rPr>
              <a:t>merytorycznym, z uwagi na kryterium </a:t>
            </a:r>
            <a:r>
              <a:rPr lang="pl-PL" altLang="pl-PL" sz="2900" dirty="0" smtClean="0">
                <a:ea typeface="Mongolian Baiti" pitchFamily="66" charset="0"/>
              </a:rPr>
              <a:t>dopuszczalności, </a:t>
            </a:r>
            <a:r>
              <a:rPr lang="pl-PL" altLang="pl-PL" sz="2900" dirty="0">
                <a:ea typeface="Mongolian Baiti" pitchFamily="66" charset="0"/>
              </a:rPr>
              <a:t>zgodność wsparcia </a:t>
            </a:r>
            <a:r>
              <a:rPr lang="pl-PL" altLang="pl-PL" sz="2900" dirty="0" smtClean="0">
                <a:ea typeface="Mongolian Baiti" pitchFamily="66" charset="0"/>
              </a:rPr>
              <a:t>dotyczący </a:t>
            </a:r>
            <a:r>
              <a:rPr lang="pl-PL" altLang="pl-PL" sz="2900" dirty="0">
                <a:ea typeface="Mongolian Baiti" pitchFamily="66" charset="0"/>
              </a:rPr>
              <a:t>poziomu wkładu własnego, uzależnionego od zakresu projektu, </a:t>
            </a:r>
            <a:r>
              <a:rPr lang="pl-PL" altLang="pl-PL" sz="2900" dirty="0" smtClean="0">
                <a:ea typeface="Mongolian Baiti" pitchFamily="66" charset="0"/>
              </a:rPr>
              <a:t>trzeba podzielić </a:t>
            </a:r>
            <a:r>
              <a:rPr lang="pl-PL" altLang="pl-PL" sz="2900" dirty="0">
                <a:ea typeface="Mongolian Baiti" pitchFamily="66" charset="0"/>
              </a:rPr>
              <a:t>na w/w dwie </a:t>
            </a:r>
            <a:r>
              <a:rPr lang="pl-PL" altLang="pl-PL" sz="2900" dirty="0" smtClean="0">
                <a:ea typeface="Mongolian Baiti" pitchFamily="66" charset="0"/>
              </a:rPr>
              <a:t>kategorie: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900" dirty="0" smtClean="0">
                <a:ea typeface="Mongolian Baiti" pitchFamily="66" charset="0"/>
              </a:rPr>
              <a:t>działania zakładające </a:t>
            </a:r>
            <a:r>
              <a:rPr lang="pl-PL" altLang="pl-PL" sz="2900" dirty="0">
                <a:ea typeface="Mongolian Baiti" pitchFamily="66" charset="0"/>
              </a:rPr>
              <a:t>pozaszkolne formy ustawicznego kształcenia </a:t>
            </a:r>
            <a:r>
              <a:rPr lang="pl-PL" altLang="pl-PL" sz="2900" dirty="0" smtClean="0">
                <a:ea typeface="Mongolian Baiti" pitchFamily="66" charset="0"/>
              </a:rPr>
              <a:t>zawodowego - </a:t>
            </a:r>
            <a:r>
              <a:rPr lang="pl-PL" altLang="pl-PL" sz="2900" dirty="0">
                <a:ea typeface="Mongolian Baiti" pitchFamily="66" charset="0"/>
              </a:rPr>
              <a:t>10</a:t>
            </a:r>
            <a:r>
              <a:rPr lang="pl-PL" altLang="pl-PL" sz="2900" dirty="0" smtClean="0">
                <a:ea typeface="Mongolian Baiti" pitchFamily="66" charset="0"/>
              </a:rPr>
              <a:t>% </a:t>
            </a:r>
            <a:r>
              <a:rPr lang="pl-PL" altLang="pl-PL" sz="2900" dirty="0">
                <a:ea typeface="Mongolian Baiti" pitchFamily="66" charset="0"/>
              </a:rPr>
              <a:t>wartości projektu</a:t>
            </a:r>
            <a:r>
              <a:rPr lang="pl-PL" altLang="pl-PL" sz="2900" dirty="0" smtClean="0">
                <a:ea typeface="Mongolian Baiti" pitchFamily="66" charset="0"/>
              </a:rPr>
              <a:t>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altLang="pl-PL" sz="2900" dirty="0" smtClean="0">
                <a:ea typeface="Mongolian Baiti" pitchFamily="66" charset="0"/>
              </a:rPr>
              <a:t>działania zakładające realizację </a:t>
            </a:r>
            <a:r>
              <a:rPr lang="pl-PL" altLang="pl-PL" sz="2900" dirty="0">
                <a:ea typeface="Mongolian Baiti" pitchFamily="66" charset="0"/>
              </a:rPr>
              <a:t>programów kształcenia zawodowego </a:t>
            </a:r>
            <a:r>
              <a:rPr lang="pl-PL" altLang="pl-PL" sz="2900" dirty="0" smtClean="0">
                <a:ea typeface="Mongolian Baiti" pitchFamily="66" charset="0"/>
              </a:rPr>
              <a:t>- 5</a:t>
            </a:r>
            <a:r>
              <a:rPr lang="pl-PL" altLang="pl-PL" sz="2900" dirty="0">
                <a:ea typeface="Mongolian Baiti" pitchFamily="66" charset="0"/>
              </a:rPr>
              <a:t>% wartości projektu</a:t>
            </a:r>
            <a:r>
              <a:rPr lang="pl-PL" altLang="pl-PL" sz="2900" dirty="0" smtClean="0">
                <a:ea typeface="Mongolian Baiti" pitchFamily="66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25. </a:t>
            </a:r>
            <a:r>
              <a:rPr lang="pl-PL" altLang="pl-PL" sz="19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Czy wkład własny np. 10 %, który jest wkładem niefinansowym, koniecznie musi być ponoszony dla kosztów bezpośrednich i pośrednich w proporcji odpowiadającej danemu wsparciu? </a:t>
            </a:r>
            <a:r>
              <a:rPr lang="pl-PL" altLang="pl-PL" sz="1900" b="1" u="sng" dirty="0" smtClean="0">
                <a:solidFill>
                  <a:srgbClr val="0070C0"/>
                </a:solidFill>
                <a:ea typeface="Mongolian Baiti" pitchFamily="66" charset="0"/>
              </a:rPr>
              <a:t>cz.2</a:t>
            </a: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6075" y="2126256"/>
            <a:ext cx="11315700" cy="405070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l-PL" altLang="pl-PL" sz="2900" dirty="0" smtClean="0">
                <a:ea typeface="Mongolian Baiti" pitchFamily="66" charset="0"/>
              </a:rPr>
              <a:t>W sytuacji wniesienia </a:t>
            </a:r>
            <a:r>
              <a:rPr lang="pl-PL" altLang="pl-PL" sz="2900" dirty="0">
                <a:ea typeface="Mongolian Baiti" pitchFamily="66" charset="0"/>
              </a:rPr>
              <a:t>wkładu niepieniężnego do projektu, współfinansowanie z EFS oraz innych środków publicznych (krajowych) nie będących wkładem własnym wnioskodawcy, nie może przekroczyć wartości całkowitych wydatków kwalifikowalnych pomniejszonych o wartość wkładu niepieniężnego</a:t>
            </a:r>
            <a:r>
              <a:rPr lang="pl-PL" altLang="pl-PL" sz="2900" dirty="0" smtClean="0">
                <a:ea typeface="Mongolian Baiti" pitchFamily="66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pl-PL" altLang="pl-PL" sz="2900" dirty="0" smtClean="0">
                <a:ea typeface="Mongolian Baiti" pitchFamily="66" charset="0"/>
              </a:rPr>
              <a:t>W </a:t>
            </a:r>
            <a:r>
              <a:rPr lang="pl-PL" altLang="pl-PL" sz="2900" dirty="0">
                <a:ea typeface="Mongolian Baiti" pitchFamily="66" charset="0"/>
              </a:rPr>
              <a:t>przypadku, gdy Projektodawca zamierza wnieść wkład własny w kosztach pośrednich dla projektu zakładającego realizację działań z zakresu programów kształcenia zawodowego, jak również w zakresie pozaszkolnych form ustawicznego kształcenia zawodowego należy wkład własny wnieść </a:t>
            </a:r>
            <a:r>
              <a:rPr lang="pl-PL" altLang="pl-PL" sz="2900" b="1" dirty="0">
                <a:ea typeface="Mongolian Baiti" pitchFamily="66" charset="0"/>
              </a:rPr>
              <a:t>proporcjonalnie do kosztów zarządzania</a:t>
            </a:r>
            <a:r>
              <a:rPr lang="pl-PL" altLang="pl-PL" sz="2900" dirty="0">
                <a:ea typeface="Mongolian Baiti" pitchFamily="66" charset="0"/>
              </a:rPr>
              <a:t>, </a:t>
            </a:r>
            <a:r>
              <a:rPr lang="pl-PL" altLang="pl-PL" sz="2900" b="1" dirty="0">
                <a:ea typeface="Mongolian Baiti" pitchFamily="66" charset="0"/>
              </a:rPr>
              <a:t>administracyjnych</a:t>
            </a:r>
            <a:r>
              <a:rPr lang="pl-PL" altLang="pl-PL" sz="2900" dirty="0">
                <a:ea typeface="Mongolian Baiti" pitchFamily="66" charset="0"/>
              </a:rPr>
              <a:t> (zgodnie </a:t>
            </a:r>
            <a:r>
              <a:rPr lang="pl-PL" altLang="pl-PL" sz="2900" dirty="0" smtClean="0">
                <a:ea typeface="Mongolian Baiti" pitchFamily="66" charset="0"/>
              </a:rPr>
              <a:t>z </a:t>
            </a:r>
            <a:r>
              <a:rPr lang="pl-PL" altLang="pl-PL" sz="2900" dirty="0">
                <a:ea typeface="Mongolian Baiti" pitchFamily="66" charset="0"/>
              </a:rPr>
              <a:t>Podrozdziałem 8.4 </a:t>
            </a:r>
            <a:r>
              <a:rPr lang="pl-PL" altLang="pl-PL" sz="2900" i="1" dirty="0">
                <a:ea typeface="Mongolian Baiti" pitchFamily="66" charset="0"/>
              </a:rPr>
              <a:t>Wytycznych w zakresie kwalifikowalności wydatków w ramach Europejskiego Funduszu Rozwoju Regionalnego, Europejskiego Funduszu Społecznego oraz Funduszu Spójności na lata 2014-2020</a:t>
            </a:r>
            <a:r>
              <a:rPr lang="pl-PL" altLang="pl-PL" sz="2900" dirty="0" smtClean="0">
                <a:ea typeface="Mongolian Baiti" pitchFamily="66" charset="0"/>
              </a:rPr>
              <a:t>), </a:t>
            </a:r>
            <a:r>
              <a:rPr lang="pl-PL" altLang="pl-PL" sz="2900" b="1" dirty="0">
                <a:ea typeface="Mongolian Baiti" pitchFamily="66" charset="0"/>
              </a:rPr>
              <a:t>związanych z danym obszarem wsparcia</a:t>
            </a:r>
            <a:r>
              <a:rPr lang="pl-PL" altLang="pl-PL" sz="2900" dirty="0">
                <a:ea typeface="Mongolian Baiti" pitchFamily="66" charset="0"/>
              </a:rPr>
              <a:t>, oraz wskazać właściwą kwotę we wniosku o płatność, a także w uzasadnieniu wkładu własnego przedstawić wyliczenie wnoszonego wkładu własnego w kosztach pośrednich, tak by można dokonać jego </a:t>
            </a:r>
            <a:r>
              <a:rPr lang="pl-PL" altLang="pl-PL" sz="2900" dirty="0" smtClean="0">
                <a:ea typeface="Mongolian Baiti" pitchFamily="66" charset="0"/>
              </a:rPr>
              <a:t>weryfikacji.</a:t>
            </a:r>
            <a:endParaRPr lang="pl-PL" altLang="pl-PL" sz="2900" dirty="0">
              <a:ea typeface="Mongolian Baiti" pitchFamily="66" charset="0"/>
            </a:endParaRPr>
          </a:p>
          <a:p>
            <a:pPr algn="just"/>
            <a:endParaRPr lang="pl-PL" altLang="pl-PL" sz="2400" dirty="0">
              <a:ea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75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7013" y="12223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26. Jestem zainteresowany możliwością aplikowania o dofinansowanie inwestycji polegającej na modernizacji i wyposażenia Sali gastronomicznej w Zespole Szkół Ponadgimnazjalnych nr 2 w Gryfinie.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9900" y="2112963"/>
            <a:ext cx="11191875" cy="4064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altLang="pl-PL" sz="2400" dirty="0" smtClean="0">
                <a:ea typeface="Mongolian Baiti" pitchFamily="66" charset="0"/>
              </a:rPr>
              <a:t>Zgodnie z typem 2 projektu </a:t>
            </a:r>
            <a:r>
              <a:rPr lang="pl-PL" altLang="pl-PL" sz="2400" dirty="0">
                <a:ea typeface="Mongolian Baiti" pitchFamily="66" charset="0"/>
              </a:rPr>
              <a:t>Regulaminu konkursu 8.6 </a:t>
            </a:r>
            <a:r>
              <a:rPr lang="pl-PL" altLang="pl-PL" sz="2400" dirty="0" smtClean="0">
                <a:ea typeface="Mongolian Baiti" pitchFamily="66" charset="0"/>
              </a:rPr>
              <a:t>2. szkoły </a:t>
            </a:r>
            <a:r>
              <a:rPr lang="pl-PL" altLang="pl-PL" sz="2400" dirty="0">
                <a:ea typeface="Mongolian Baiti" pitchFamily="66" charset="0"/>
              </a:rPr>
              <a:t>lub </a:t>
            </a:r>
            <a:r>
              <a:rPr lang="pl-PL" altLang="pl-PL" sz="2400" dirty="0" smtClean="0">
                <a:ea typeface="Mongolian Baiti" pitchFamily="66" charset="0"/>
              </a:rPr>
              <a:t>placówki </a:t>
            </a:r>
            <a:r>
              <a:rPr lang="pl-PL" altLang="pl-PL" sz="2400" dirty="0">
                <a:ea typeface="Mongolian Baiti" pitchFamily="66" charset="0"/>
              </a:rPr>
              <a:t>systemu oświaty </a:t>
            </a:r>
            <a:r>
              <a:rPr lang="pl-PL" altLang="pl-PL" sz="2400" dirty="0" smtClean="0">
                <a:ea typeface="Mongolian Baiti" pitchFamily="66" charset="0"/>
              </a:rPr>
              <a:t>prowadzące </a:t>
            </a:r>
            <a:r>
              <a:rPr lang="pl-PL" altLang="pl-PL" sz="2400" dirty="0">
                <a:ea typeface="Mongolian Baiti" pitchFamily="66" charset="0"/>
              </a:rPr>
              <a:t>kształcenie </a:t>
            </a:r>
            <a:r>
              <a:rPr lang="pl-PL" altLang="pl-PL" sz="2400" dirty="0" smtClean="0">
                <a:ea typeface="Mongolian Baiti" pitchFamily="66" charset="0"/>
              </a:rPr>
              <a:t>zawodowe mogą utworzyć warunki odzwierciedlające </a:t>
            </a:r>
            <a:r>
              <a:rPr lang="pl-PL" altLang="pl-PL" sz="2400" dirty="0">
                <a:ea typeface="Mongolian Baiti" pitchFamily="66" charset="0"/>
              </a:rPr>
              <a:t>naturalne warunki pracy właściwie dla nauczanych zawodów  poprzez wyposażenie pracowni lub warsztatów szkolnych placówek szkolnictwa zawodowego. Interwencja w ramach tego typu projektu powinna być zgodna z </a:t>
            </a:r>
            <a:r>
              <a:rPr lang="pl-PL" altLang="pl-PL" sz="2400" i="1" dirty="0">
                <a:ea typeface="Mongolian Baiti" pitchFamily="66" charset="0"/>
              </a:rPr>
              <a:t>Wytycznymi w zakresie zasad realizacji przedsięwzięć  </a:t>
            </a:r>
            <a:r>
              <a:rPr lang="pl-PL" altLang="pl-PL" sz="2400" i="1" dirty="0" smtClean="0">
                <a:ea typeface="Mongolian Baiti" pitchFamily="66" charset="0"/>
              </a:rPr>
              <a:t>z </a:t>
            </a:r>
            <a:r>
              <a:rPr lang="pl-PL" altLang="pl-PL" sz="2400" i="1" dirty="0">
                <a:ea typeface="Mongolian Baiti" pitchFamily="66" charset="0"/>
              </a:rPr>
              <a:t>udziałem środków Europejskiego Funduszu Społecznego w obszarze edukacji na lata 2014 – 2020</a:t>
            </a:r>
            <a:r>
              <a:rPr lang="pl-PL" altLang="pl-PL" sz="2400" dirty="0">
                <a:ea typeface="Mongolian Baiti" pitchFamily="66" charset="0"/>
              </a:rPr>
              <a:t>. Szczegółowy katalog wyposażenia pracowni lub warsztatów szkolnych dla 190 zawodów został opracowany przez MEN i jest udostępniony za pośrednictwem strony internetowej www.koweziu.edu.pl</a:t>
            </a:r>
          </a:p>
          <a:p>
            <a:pPr algn="just"/>
            <a:r>
              <a:rPr lang="pl-PL" altLang="pl-PL" sz="2400" dirty="0">
                <a:ea typeface="Mongolian Baiti" pitchFamily="66" charset="0"/>
              </a:rPr>
              <a:t>  Inwestycje infrastrukturalne, są ponoszone pod warunkiem, że: </a:t>
            </a:r>
            <a:endParaRPr lang="pl-PL" altLang="pl-PL" sz="2400" dirty="0" smtClean="0">
              <a:ea typeface="Mongolian Baiti" pitchFamily="66" charset="0"/>
            </a:endParaRP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a</a:t>
            </a:r>
            <a:r>
              <a:rPr lang="pl-PL" altLang="pl-PL" sz="2400" dirty="0">
                <a:ea typeface="Mongolian Baiti" pitchFamily="66" charset="0"/>
              </a:rPr>
              <a:t>) nie jest możliwe wykorzystanie istniejącej infrastruktury, </a:t>
            </a:r>
          </a:p>
          <a:p>
            <a:pPr algn="just"/>
            <a:r>
              <a:rPr lang="pl-PL" altLang="pl-PL" sz="2400" dirty="0">
                <a:ea typeface="Mongolian Baiti" pitchFamily="66" charset="0"/>
              </a:rPr>
              <a:t>b) potrzeba wydatkowania środków została potwierdzona analizą potrzeb, c) infrastruktura została zaprojektowana zgodnie </a:t>
            </a:r>
            <a:r>
              <a:rPr lang="pl-PL" altLang="pl-PL" sz="2400" dirty="0" smtClean="0">
                <a:ea typeface="Mongolian Baiti" pitchFamily="66" charset="0"/>
              </a:rPr>
              <a:t>z </a:t>
            </a:r>
            <a:r>
              <a:rPr lang="pl-PL" altLang="pl-PL" sz="2400" dirty="0">
                <a:ea typeface="Mongolian Baiti" pitchFamily="66" charset="0"/>
              </a:rPr>
              <a:t>koncepcją uniwersalnego projektowania.</a:t>
            </a:r>
          </a:p>
          <a:p>
            <a:pPr algn="just"/>
            <a:r>
              <a:rPr lang="pl-PL" altLang="pl-PL" sz="2400" dirty="0">
                <a:ea typeface="Mongolian Baiti" pitchFamily="66" charset="0"/>
              </a:rPr>
              <a:t>  Wyposażenie </a:t>
            </a:r>
            <a:r>
              <a:rPr lang="pl-PL" altLang="pl-PL" sz="2400" dirty="0" smtClean="0">
                <a:ea typeface="Mongolian Baiti" pitchFamily="66" charset="0"/>
              </a:rPr>
              <a:t>ma być dokonywane </a:t>
            </a:r>
            <a:r>
              <a:rPr lang="pl-PL" altLang="pl-PL" sz="2400" dirty="0">
                <a:ea typeface="Mongolian Baiti" pitchFamily="66" charset="0"/>
              </a:rPr>
              <a:t>na podstawie indywidualnie zdiagnozowanego zapotrzebowania szkół lub placówek systemu oświaty prowadzących kształcenie zawodowe w tym zakresie, a także posiadanego przez nie wyposażenia. Diagnoza powinna uwzględniać rekomendacje instytucji z otoczenia społeczno-gospodarczego szkół lub placówek systemu oświaty prowadzących kształcenie zawodowe.</a:t>
            </a:r>
          </a:p>
          <a:p>
            <a:pPr algn="just"/>
            <a:endParaRPr lang="pl-PL" altLang="pl-PL" sz="24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2</a:t>
            </a:r>
            <a:r>
              <a:rPr lang="pl-PL" altLang="pl-PL" b="1" u="sng" dirty="0">
                <a:solidFill>
                  <a:srgbClr val="0070C0"/>
                </a:solidFill>
                <a:ea typeface="Mongolian Baiti" pitchFamily="66" charset="0"/>
              </a:rPr>
              <a:t>.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Czy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praktyki/staże zawodowe mogą być dzielone na części? Np. praktyka lub staż 160 godzin – 1x80 godzin i za pół roku 1x80 godzin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?</a:t>
            </a:r>
            <a:r>
              <a:rPr lang="pl-PL" altLang="pl-PL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dirty="0" smtClean="0">
                <a:solidFill>
                  <a:srgbClr val="0070C0"/>
                </a:solidFill>
                <a:ea typeface="Mongolian Baiti" pitchFamily="66" charset="0"/>
              </a:rPr>
            </a:br>
            <a:endParaRPr lang="pl-PL" altLang="pl-PL" dirty="0" smtClean="0">
              <a:solidFill>
                <a:srgbClr val="0070C0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8775" y="2087563"/>
            <a:ext cx="11303000" cy="4089400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2400" dirty="0" smtClean="0"/>
              <a:t>Organizację staży/praktyk </a:t>
            </a:r>
            <a:r>
              <a:rPr lang="pl-PL" sz="2400" dirty="0"/>
              <a:t>zawodowych należy realizować zgodnie z zapisami Regulaminu,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których mowa jest m.in. o ramach godzinowych,  w którym dany realizator wskazanych form wsparcia ma się zmieścić. I tak: okres realizacji praktyki zawodowej lub stażu zawodowego ma wynosić minimum </a:t>
            </a:r>
            <a:r>
              <a:rPr lang="pl-PL" sz="2400" b="1" dirty="0"/>
              <a:t>150 godzin</a:t>
            </a:r>
            <a:r>
              <a:rPr lang="pl-PL" sz="2400" dirty="0"/>
              <a:t> i nie więcej niż </a:t>
            </a:r>
            <a:r>
              <a:rPr lang="pl-PL" sz="2400" b="1" dirty="0"/>
              <a:t>970 godzin</a:t>
            </a:r>
            <a:r>
              <a:rPr lang="pl-PL" sz="2400" dirty="0"/>
              <a:t> w odniesieniu do udziału jednego ucznia lub słuchacza w ww. formach wsparcia. Należy zawsze mieć na uwadze racjonalność planowanych działań, ich efektywność oraz prawodawstwo krajowe i unijne. Dodatkowo beneficjent powinien pamiętać, iż warunki dotyczące czasu trwania praktyki zawodowej lub stażu zawodowego muszą być uwzględnione w pisemnej umowie, którą zawiera realizator ww. form wsparcia z danym praktykantem lub stażystą. Umowa powinna określać co najmniej wskazanie liczby godzin praktyki zawodowej lub stażu zawodowego, okres realizacji i miejsce odbywania praktyki zawodowej lub stażu zawodowego, wynagrodzenie praktykanta lub stażysty, a także zobowiązanie do wyznaczenia opiekuna praktykanta lub stażysty po stronie podmiotu przyjmującego na praktykę zawodową lub staż zawodowy. </a:t>
            </a:r>
          </a:p>
          <a:p>
            <a:pPr algn="just"/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1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27. Czy zachodzi konflikt w aplikowaniu do RPO WZ 2014-2020 pomiędzy działaniem 8.6, a 8.7? Czy jeden beneficjent „szkoła” może uczestniczyć w obu konkursach</a:t>
            </a:r>
            <a:r>
              <a:rPr lang="pl-PL" altLang="pl-PL" sz="21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?</a:t>
            </a:r>
            <a:r>
              <a:rPr lang="pl-PL" altLang="pl-PL" sz="2100" b="1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100" b="1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3375" y="2335213"/>
            <a:ext cx="11328400" cy="384175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altLang="pl-PL" sz="2400" dirty="0">
                <a:ea typeface="Mongolian Baiti" pitchFamily="66" charset="0"/>
              </a:rPr>
              <a:t>Kryteria dopuszczalności zawarte w Regulaminie konkursu 8.6 wyraźnie mówią, iż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w </a:t>
            </a:r>
            <a:r>
              <a:rPr lang="pl-PL" altLang="pl-PL" sz="2400" dirty="0">
                <a:ea typeface="Mongolian Baiti" pitchFamily="66" charset="0"/>
              </a:rPr>
              <a:t>ramach konkursu Beneficjent może składać nie więcej niż jeden wniosek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o </a:t>
            </a:r>
            <a:r>
              <a:rPr lang="pl-PL" altLang="pl-PL" sz="2400" dirty="0">
                <a:ea typeface="Mongolian Baiti" pitchFamily="66" charset="0"/>
              </a:rPr>
              <a:t>dofinansowanie dotyczący placówki planowanej do objęcia wsparciem</a:t>
            </a:r>
            <a:r>
              <a:rPr lang="pl-PL" altLang="pl-PL" sz="2400" dirty="0" smtClean="0">
                <a:ea typeface="Mongolian Baiti" pitchFamily="66" charset="0"/>
              </a:rPr>
              <a:t>. Nie dotyczy to jednak ubiegania się o pomoc konkretnej szkoły w ramach innych działań RPO WZ 2014-2020, chyba, że odrębne przepisy, dotyczące danego działania stanowią inaczej.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Wyjątek stanowi Działanie </a:t>
            </a:r>
            <a:r>
              <a:rPr lang="pl-PL" altLang="pl-PL" sz="2400" dirty="0">
                <a:ea typeface="Mongolian Baiti" pitchFamily="66" charset="0"/>
              </a:rPr>
              <a:t>8.9 </a:t>
            </a:r>
            <a:r>
              <a:rPr lang="pl-PL" altLang="pl-PL" sz="2400" i="1" dirty="0">
                <a:ea typeface="Mongolian Baiti" pitchFamily="66" charset="0"/>
              </a:rPr>
              <a:t>Wsparcie szkół i placówek prowadzących kształcenie zawodowe oraz uczniów uczestniczących </a:t>
            </a:r>
            <a:r>
              <a:rPr lang="pl-PL" altLang="pl-PL" sz="2400" i="1" dirty="0" smtClean="0">
                <a:ea typeface="Mongolian Baiti" pitchFamily="66" charset="0"/>
              </a:rPr>
              <a:t>w </a:t>
            </a:r>
            <a:r>
              <a:rPr lang="pl-PL" altLang="pl-PL" sz="2400" i="1" dirty="0">
                <a:ea typeface="Mongolian Baiti" pitchFamily="66" charset="0"/>
              </a:rPr>
              <a:t>kształceniu zawodowym i osób dorosłych uczestniczących w pozaszkolnych formach kształcenia zawodowego </a:t>
            </a:r>
            <a:r>
              <a:rPr lang="pl-PL" altLang="pl-PL" sz="2400" i="1" dirty="0" smtClean="0">
                <a:ea typeface="Mongolian Baiti" pitchFamily="66" charset="0"/>
              </a:rPr>
              <a:t>w </a:t>
            </a:r>
            <a:r>
              <a:rPr lang="pl-PL" altLang="pl-PL" sz="2400" i="1" dirty="0">
                <a:ea typeface="Mongolian Baiti" pitchFamily="66" charset="0"/>
              </a:rPr>
              <a:t>ramach Kontraktów </a:t>
            </a:r>
            <a:r>
              <a:rPr lang="pl-PL" altLang="pl-PL" sz="2400" i="1" dirty="0" smtClean="0">
                <a:ea typeface="Mongolian Baiti" pitchFamily="66" charset="0"/>
              </a:rPr>
              <a:t>Samorządowych</a:t>
            </a:r>
            <a:r>
              <a:rPr lang="pl-PL" altLang="pl-PL" sz="2400" dirty="0">
                <a:ea typeface="Mongolian Baiti" pitchFamily="66" charset="0"/>
              </a:rPr>
              <a:t> </a:t>
            </a:r>
            <a:r>
              <a:rPr lang="pl-PL" altLang="pl-PL" sz="2400" dirty="0" smtClean="0">
                <a:ea typeface="Mongolian Baiti" pitchFamily="66" charset="0"/>
              </a:rPr>
              <a:t>oraz Działanie </a:t>
            </a:r>
            <a:r>
              <a:rPr lang="pl-PL" altLang="pl-PL" sz="2400" dirty="0">
                <a:ea typeface="Mongolian Baiti" pitchFamily="66" charset="0"/>
              </a:rPr>
              <a:t>8.6 </a:t>
            </a:r>
            <a:r>
              <a:rPr lang="pl-PL" altLang="pl-PL" sz="2400" i="1" dirty="0">
                <a:ea typeface="Mongolian Baiti" pitchFamily="66" charset="0"/>
              </a:rPr>
              <a:t>Wsparcie szkół i placówek prowadzących kształcenie zawodowe oraz uczniów uczestniczących w kształceniu zawodowym i osób dorosłych uczestniczących w pozaszkolnych formach kształcenia </a:t>
            </a:r>
            <a:r>
              <a:rPr lang="pl-PL" altLang="pl-PL" sz="2400" i="1" dirty="0" smtClean="0">
                <a:ea typeface="Mongolian Baiti" pitchFamily="66" charset="0"/>
              </a:rPr>
              <a:t>zawodowego, </a:t>
            </a:r>
            <a:r>
              <a:rPr lang="pl-PL" altLang="pl-PL" sz="2400" dirty="0" smtClean="0">
                <a:ea typeface="Mongolian Baiti" pitchFamily="66" charset="0"/>
              </a:rPr>
              <a:t>w których uczestnictwo danej placówki wyklucza aplikowanie do Projektu w ramach działania 8.6</a:t>
            </a:r>
            <a:r>
              <a:rPr lang="pl-PL" altLang="pl-PL" sz="2400" i="1" dirty="0" smtClean="0">
                <a:ea typeface="Mongolian Baiti" pitchFamily="66" charset="0"/>
              </a:rPr>
              <a:t>.</a:t>
            </a:r>
            <a:endParaRPr lang="pl-PL" altLang="pl-PL" sz="2400" i="1" dirty="0">
              <a:ea typeface="Mongolian Baiti" pitchFamily="66" charset="0"/>
            </a:endParaRPr>
          </a:p>
          <a:p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167789"/>
            <a:ext cx="11349037" cy="84675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600" b="1" dirty="0" smtClean="0">
                <a:ea typeface="Mongolian Baiti" pitchFamily="66" charset="0"/>
                <a:hlinkClick r:id="rId2"/>
              </a:rPr>
              <a:t>28. Czym różni się typ 1e od 1h? Jak rozumieć zapis w typie operacji 1e „…uzyskiwanie i uzupełnianie wiedzy i umiejętności oraz kwalifikacji zawodowych”. Czy każde zajęcia specjalistyczne muszą kończyć się uzupełnianiem/uzyskaniem wiedzy i umiejętności oraz kwalifikacji zawodowych czy też może się skończyć tylko uzupełnianiem/uzyskaniem wiedzy i umiejętności ale już bez kwalifikacji? Czy ten zapis należy rozumieć jako integralną całość czy też katalog do wyboru „i/lub”? </a:t>
            </a:r>
            <a:r>
              <a:rPr lang="pl-PL" altLang="pl-PL" sz="1600" dirty="0" smtClean="0">
                <a:ea typeface="Mongolian Baiti" pitchFamily="66" charset="0"/>
              </a:rPr>
              <a:t/>
            </a:r>
            <a:br>
              <a:rPr lang="pl-PL" altLang="pl-PL" sz="16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115239"/>
            <a:ext cx="11349037" cy="406172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altLang="pl-PL" sz="2400" dirty="0" smtClean="0">
                <a:ea typeface="Mongolian Baiti" pitchFamily="66" charset="0"/>
              </a:rPr>
              <a:t>Założeniem Typu projektu 1 w działaniu 8.6 jest </a:t>
            </a:r>
            <a:r>
              <a:rPr lang="pl-PL" altLang="pl-PL" sz="2400" i="1" dirty="0" smtClean="0">
                <a:ea typeface="Mongolian Baiti" pitchFamily="66" charset="0"/>
              </a:rPr>
              <a:t>podnoszenie </a:t>
            </a:r>
            <a:r>
              <a:rPr lang="pl-PL" altLang="pl-PL" sz="2400" i="1" dirty="0">
                <a:ea typeface="Mongolian Baiti" pitchFamily="66" charset="0"/>
              </a:rPr>
              <a:t>umiejętności oraz uzyskiwanie kwalifikacji zawodowych przez uczniów </a:t>
            </a:r>
            <a:r>
              <a:rPr lang="pl-PL" altLang="pl-PL" sz="2400" i="1" dirty="0" smtClean="0">
                <a:ea typeface="Mongolian Baiti" pitchFamily="66" charset="0"/>
              </a:rPr>
              <a:t>i </a:t>
            </a:r>
            <a:r>
              <a:rPr lang="pl-PL" altLang="pl-PL" sz="2400" i="1" dirty="0">
                <a:ea typeface="Mongolian Baiti" pitchFamily="66" charset="0"/>
              </a:rPr>
              <a:t>słuchaczy szkół lub placówek systemu oświaty prowadzących kształcenie zawodowe oraz osób dorosłych zainteresowanych z własnej inicjatywy zdobyciem, uzupełnieniem lub podnoszeniem kwalifikacji zawodowych </a:t>
            </a:r>
            <a:r>
              <a:rPr lang="pl-PL" altLang="pl-PL" sz="2400" dirty="0" smtClean="0">
                <a:ea typeface="Mongolian Baiti" pitchFamily="66" charset="0"/>
              </a:rPr>
              <a:t>m.in. poprzez</a:t>
            </a:r>
            <a:r>
              <a:rPr lang="pl-PL" altLang="pl-PL" sz="2400" i="1" dirty="0" smtClean="0">
                <a:ea typeface="Mongolian Baiti" pitchFamily="66" charset="0"/>
              </a:rPr>
              <a:t>: </a:t>
            </a:r>
          </a:p>
          <a:p>
            <a:pPr algn="just"/>
            <a:r>
              <a:rPr lang="pl-PL" altLang="pl-PL" sz="2400" i="1" dirty="0" smtClean="0">
                <a:ea typeface="Mongolian Baiti" pitchFamily="66" charset="0"/>
              </a:rPr>
              <a:t>e) dodatkowe </a:t>
            </a:r>
            <a:r>
              <a:rPr lang="pl-PL" altLang="pl-PL" sz="2400" i="1" dirty="0">
                <a:ea typeface="Mongolian Baiti" pitchFamily="66" charset="0"/>
              </a:rPr>
              <a:t>zajęcia specjalistyczne realizowane we współpracy z podmiotami </a:t>
            </a:r>
            <a:r>
              <a:rPr lang="pl-PL" altLang="pl-PL" sz="2400" i="1" dirty="0" smtClean="0">
                <a:ea typeface="Mongolian Baiti" pitchFamily="66" charset="0"/>
              </a:rPr>
              <a:t/>
            </a:r>
            <a:br>
              <a:rPr lang="pl-PL" altLang="pl-PL" sz="2400" i="1" dirty="0" smtClean="0">
                <a:ea typeface="Mongolian Baiti" pitchFamily="66" charset="0"/>
              </a:rPr>
            </a:br>
            <a:r>
              <a:rPr lang="pl-PL" altLang="pl-PL" sz="2400" i="1" dirty="0" smtClean="0">
                <a:ea typeface="Mongolian Baiti" pitchFamily="66" charset="0"/>
              </a:rPr>
              <a:t>z </a:t>
            </a:r>
            <a:r>
              <a:rPr lang="pl-PL" altLang="pl-PL" sz="2400" i="1" dirty="0">
                <a:ea typeface="Mongolian Baiti" pitchFamily="66" charset="0"/>
              </a:rPr>
              <a:t>otoczenia społeczno-gospodarczego szkół lub placówek systemu oświaty prowadzących kształcenie zawodowe, umożliwiające uczniom i słuchaczom uzyskiwanie i uzupełnianie wiedzy i umiejętności oraz kwalifikacji </a:t>
            </a:r>
            <a:r>
              <a:rPr lang="pl-PL" altLang="pl-PL" sz="2400" i="1" dirty="0" smtClean="0">
                <a:ea typeface="Mongolian Baiti" pitchFamily="66" charset="0"/>
              </a:rPr>
              <a:t>zawodowych, </a:t>
            </a:r>
          </a:p>
          <a:p>
            <a:pPr algn="just"/>
            <a:r>
              <a:rPr lang="pl-PL" altLang="pl-PL" sz="2400" i="1" dirty="0" smtClean="0">
                <a:ea typeface="Mongolian Baiti" pitchFamily="66" charset="0"/>
              </a:rPr>
              <a:t>h) wsparcie </a:t>
            </a:r>
            <a:r>
              <a:rPr lang="pl-PL" altLang="pl-PL" sz="2400" i="1" dirty="0">
                <a:ea typeface="Mongolian Baiti" pitchFamily="66" charset="0"/>
              </a:rPr>
              <a:t>uczniów lub słuchaczy w zakresie zdobywania dodatkowych uprawnień zwiększających ich szanse na rynku </a:t>
            </a:r>
            <a:r>
              <a:rPr lang="pl-PL" altLang="pl-PL" sz="2400" i="1" dirty="0" smtClean="0">
                <a:ea typeface="Mongolian Baiti" pitchFamily="66" charset="0"/>
              </a:rPr>
              <a:t>pracy.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Ustosunkowując się do powyższego pytania należy zwrócić uwagę na różnicę pomiędzy ww. poddziałaniami. </a:t>
            </a:r>
            <a:r>
              <a:rPr lang="pl-PL" altLang="pl-PL" sz="2400" dirty="0" err="1" smtClean="0">
                <a:ea typeface="Mongolian Baiti" pitchFamily="66" charset="0"/>
              </a:rPr>
              <a:t>Ppkt</a:t>
            </a:r>
            <a:r>
              <a:rPr lang="pl-PL" altLang="pl-PL" sz="2400" dirty="0" smtClean="0">
                <a:ea typeface="Mongolian Baiti" pitchFamily="66" charset="0"/>
              </a:rPr>
              <a:t> e) „ogranicza się” do uzyskiwania lub uzupełniania wiedzy oraz umiejętności, </a:t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a także kwalifikacji zawodowych przez uczniów, natomiast </a:t>
            </a:r>
            <a:r>
              <a:rPr lang="pl-PL" altLang="pl-PL" sz="2400" dirty="0" err="1" smtClean="0">
                <a:ea typeface="Mongolian Baiti" pitchFamily="66" charset="0"/>
              </a:rPr>
              <a:t>ppkt</a:t>
            </a:r>
            <a:r>
              <a:rPr lang="pl-PL" altLang="pl-PL" sz="2400" dirty="0" smtClean="0">
                <a:ea typeface="Mongolian Baiti" pitchFamily="66" charset="0"/>
              </a:rPr>
              <a:t> h) odnosi się w sposób konkretny do zdobywania przez uczniów dodatkowych uprawnień. 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Każda forma wsparcia zawarta w poddziałaniach do typu 1 ma być realizowana niezależnie od siebie, chyba, że przepisy dotyczące poszczególnych </a:t>
            </a:r>
            <a:r>
              <a:rPr lang="pl-PL" altLang="pl-PL" sz="2400" dirty="0" err="1" smtClean="0">
                <a:ea typeface="Mongolian Baiti" pitchFamily="66" charset="0"/>
              </a:rPr>
              <a:t>ppktów</a:t>
            </a:r>
            <a:r>
              <a:rPr lang="pl-PL" altLang="pl-PL" sz="2400" dirty="0" smtClean="0">
                <a:ea typeface="Mongolian Baiti" pitchFamily="66" charset="0"/>
              </a:rPr>
              <a:t> stanowią inaczej.</a:t>
            </a:r>
            <a:endParaRPr lang="pl-PL" altLang="pl-PL" sz="2400" dirty="0">
              <a:ea typeface="Mongolian Baiti" pitchFamily="66" charset="0"/>
            </a:endParaRPr>
          </a:p>
          <a:p>
            <a:pPr algn="just"/>
            <a:endParaRPr lang="pl-PL" altLang="pl-PL" sz="24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090671"/>
            <a:ext cx="11349037" cy="92386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4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29. Czym się różni typ 1k od np. 6b? Czy są gdzieś sprecyzowane wymogi formalne dotyczące funkcjonowania punktu </a:t>
            </a:r>
            <a:r>
              <a:rPr lang="pl-PL" altLang="pl-PL" sz="1400" b="1" dirty="0" err="1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SPInKA</a:t>
            </a:r>
            <a:r>
              <a:rPr lang="pl-PL" altLang="pl-PL" sz="14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, czy może mamy dowolność w planowaniu działań tego punktu? Zgodnie z definicją zawartą w dokumentacji konkursowej </a:t>
            </a:r>
            <a:r>
              <a:rPr lang="pl-PL" altLang="pl-PL" sz="1400" b="1" dirty="0" err="1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SPInKA</a:t>
            </a:r>
            <a:r>
              <a:rPr lang="pl-PL" altLang="pl-PL" sz="14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 „umożliwia realizację doradztwa zawodowego dla uczniów, słuchaczy szkół i placówek systemu oświaty i osób dorosłych”. Czy pisząc projekt dla uczniów szkoły zawodowej i chcąc utworzyć pkt </a:t>
            </a:r>
            <a:r>
              <a:rPr lang="pl-PL" altLang="pl-PL" sz="1400" b="1" dirty="0" err="1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SPInKA</a:t>
            </a:r>
            <a:r>
              <a:rPr lang="pl-PL" altLang="pl-PL" sz="14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 to musimy objąć jego działaniem wszystkie 3 grupy zawarte w definicji, tzn. 1: uczniów placówek oświaty, 2. słuchaczy placówek oświaty, 3. osób dorosłych, czy też możemy się skupić tylko na uczniach placówek systemu oświaty?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 </a:t>
            </a:r>
            <a: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302525"/>
            <a:ext cx="11349037" cy="38744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altLang="pl-PL" sz="2400" dirty="0" smtClean="0">
                <a:ea typeface="Mongolian Baiti" pitchFamily="66" charset="0"/>
              </a:rPr>
              <a:t>Zapisy Regulaminu konkursu 8.6 wyraźnie różnicują dwie wymienione w pytaniu formy wsparcia. 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Typ 6 b) – utworzenie Szkolnych Punktów </a:t>
            </a:r>
            <a:r>
              <a:rPr lang="pl-PL" altLang="pl-PL" sz="2400" dirty="0">
                <a:ea typeface="Mongolian Baiti" pitchFamily="66" charset="0"/>
              </a:rPr>
              <a:t>Informacji i Kariery (</a:t>
            </a:r>
            <a:r>
              <a:rPr lang="pl-PL" altLang="pl-PL" sz="2400" dirty="0" err="1" smtClean="0">
                <a:ea typeface="Mongolian Baiti" pitchFamily="66" charset="0"/>
              </a:rPr>
              <a:t>SPInKA</a:t>
            </a:r>
            <a:r>
              <a:rPr lang="pl-PL" altLang="pl-PL" sz="2400" dirty="0" smtClean="0">
                <a:ea typeface="Mongolian Baiti" pitchFamily="66" charset="0"/>
              </a:rPr>
              <a:t>) daje szkole możliwość realizacji </a:t>
            </a:r>
            <a:r>
              <a:rPr lang="pl-PL" altLang="pl-PL" sz="2400" dirty="0">
                <a:ea typeface="Mongolian Baiti" pitchFamily="66" charset="0"/>
              </a:rPr>
              <a:t>doradztwa edukacyjno-zawodowego dla uczniów, słuchaczy szkół i placówek systemu oświaty i osób </a:t>
            </a:r>
            <a:r>
              <a:rPr lang="pl-PL" altLang="pl-PL" sz="2400" dirty="0" smtClean="0">
                <a:ea typeface="Mongolian Baiti" pitchFamily="66" charset="0"/>
              </a:rPr>
              <a:t>dorosłych. Powyższa forma wsparcia posiada szersze spektrum działania niż w przypadku typu 1k, gdyż nie ogranicza się tylko </a:t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i wyłącznie do przeprowadzania </a:t>
            </a:r>
            <a:r>
              <a:rPr lang="pl-PL" altLang="pl-PL" sz="2400" dirty="0">
                <a:ea typeface="Mongolian Baiti" pitchFamily="66" charset="0"/>
              </a:rPr>
              <a:t>zajęć z zakresu doradztwa </a:t>
            </a:r>
            <a:r>
              <a:rPr lang="pl-PL" altLang="pl-PL" sz="2400" dirty="0" smtClean="0">
                <a:ea typeface="Mongolian Baiti" pitchFamily="66" charset="0"/>
              </a:rPr>
              <a:t>edukacyjno-zawodowego skierowanych do uczniów, bądź słuchaczy, bądź osób dorosłych. Daje również szansę objęcia </a:t>
            </a:r>
            <a:r>
              <a:rPr lang="pl-PL" altLang="pl-PL" sz="2400" dirty="0">
                <a:ea typeface="Mongolian Baiti" pitchFamily="66" charset="0"/>
              </a:rPr>
              <a:t>wsparciem </a:t>
            </a:r>
            <a:r>
              <a:rPr lang="pl-PL" altLang="pl-PL" sz="2400" dirty="0" smtClean="0">
                <a:ea typeface="Mongolian Baiti" pitchFamily="66" charset="0"/>
              </a:rPr>
              <a:t>osób, które zajmując się ww. formą wsparcia, mogą również być zatrudnione w </a:t>
            </a:r>
            <a:r>
              <a:rPr lang="pl-PL" altLang="pl-PL" sz="2400" dirty="0">
                <a:ea typeface="Mongolian Baiti" pitchFamily="66" charset="0"/>
              </a:rPr>
              <a:t>utworzonych Szkolnych </a:t>
            </a:r>
            <a:r>
              <a:rPr lang="pl-PL" altLang="pl-PL" sz="2400" dirty="0" smtClean="0">
                <a:ea typeface="Mongolian Baiti" pitchFamily="66" charset="0"/>
              </a:rPr>
              <a:t>Punktach </a:t>
            </a:r>
            <a:r>
              <a:rPr lang="pl-PL" altLang="pl-PL" sz="2400" dirty="0">
                <a:ea typeface="Mongolian Baiti" pitchFamily="66" charset="0"/>
              </a:rPr>
              <a:t>Informacji </a:t>
            </a:r>
            <a:r>
              <a:rPr lang="pl-PL" altLang="pl-PL" sz="2400" dirty="0" smtClean="0">
                <a:ea typeface="Mongolian Baiti" pitchFamily="66" charset="0"/>
              </a:rPr>
              <a:t>i </a:t>
            </a:r>
            <a:r>
              <a:rPr lang="pl-PL" altLang="pl-PL" sz="2400" dirty="0">
                <a:ea typeface="Mongolian Baiti" pitchFamily="66" charset="0"/>
              </a:rPr>
              <a:t>Kariery (</a:t>
            </a:r>
            <a:r>
              <a:rPr lang="pl-PL" altLang="pl-PL" sz="2400" dirty="0" err="1" smtClean="0">
                <a:ea typeface="Mongolian Baiti" pitchFamily="66" charset="0"/>
              </a:rPr>
              <a:t>SPInKA</a:t>
            </a:r>
            <a:r>
              <a:rPr lang="pl-PL" altLang="pl-PL" sz="2400" dirty="0" smtClean="0">
                <a:ea typeface="Mongolian Baiti" pitchFamily="66" charset="0"/>
              </a:rPr>
              <a:t>). Ponadto szkoła może się ubiegać w ramach powyższego działania do tworzenia od podstaw lub zmodernizowania miejsca do tych celów przystosowanego.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Wymienione propozycje grup docelowych w przypadku utworzenia </a:t>
            </a:r>
            <a:r>
              <a:rPr lang="pl-PL" altLang="pl-PL" sz="2400" dirty="0" err="1" smtClean="0">
                <a:ea typeface="Mongolian Baiti" pitchFamily="66" charset="0"/>
              </a:rPr>
              <a:t>SPInKI</a:t>
            </a:r>
            <a:r>
              <a:rPr lang="pl-PL" altLang="pl-PL" sz="2400" dirty="0" smtClean="0">
                <a:ea typeface="Mongolian Baiti" pitchFamily="66" charset="0"/>
              </a:rPr>
              <a:t> daje możliwość uczestnictwa w tej formie różnym grupom docelowym, wyszczególnionym we wskazanym typie 6 b), w zależności od potrzeb wnioskodawcy. 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Typ 1 k) dotyczy jedynie doradztwa zawodowego ale </a:t>
            </a:r>
            <a:r>
              <a:rPr lang="pl-PL" altLang="pl-PL" sz="2400" dirty="0">
                <a:ea typeface="Mongolian Baiti" pitchFamily="66" charset="0"/>
              </a:rPr>
              <a:t>w kontekście </a:t>
            </a:r>
            <a:r>
              <a:rPr lang="pl-PL" altLang="pl-PL" sz="2400" dirty="0" smtClean="0">
                <a:ea typeface="Mongolian Baiti" pitchFamily="66" charset="0"/>
              </a:rPr>
              <a:t>podnoszenia </a:t>
            </a:r>
            <a:r>
              <a:rPr lang="pl-PL" altLang="pl-PL" sz="2400" dirty="0">
                <a:ea typeface="Mongolian Baiti" pitchFamily="66" charset="0"/>
              </a:rPr>
              <a:t>umiejętności oraz </a:t>
            </a:r>
            <a:r>
              <a:rPr lang="pl-PL" altLang="pl-PL" sz="2400" dirty="0" smtClean="0">
                <a:ea typeface="Mongolian Baiti" pitchFamily="66" charset="0"/>
              </a:rPr>
              <a:t>uzyskiwania </a:t>
            </a:r>
            <a:r>
              <a:rPr lang="pl-PL" altLang="pl-PL" sz="2400" dirty="0">
                <a:ea typeface="Mongolian Baiti" pitchFamily="66" charset="0"/>
              </a:rPr>
              <a:t>kwalifikacji zawodowych przez </a:t>
            </a:r>
            <a:r>
              <a:rPr lang="pl-PL" altLang="pl-PL" sz="2400" b="1" dirty="0">
                <a:ea typeface="Mongolian Baiti" pitchFamily="66" charset="0"/>
              </a:rPr>
              <a:t>uczniów </a:t>
            </a:r>
            <a:r>
              <a:rPr lang="pl-PL" altLang="pl-PL" sz="2400" b="1" dirty="0" smtClean="0">
                <a:ea typeface="Mongolian Baiti" pitchFamily="66" charset="0"/>
              </a:rPr>
              <a:t>i </a:t>
            </a:r>
            <a:r>
              <a:rPr lang="pl-PL" altLang="pl-PL" sz="2400" b="1" dirty="0">
                <a:ea typeface="Mongolian Baiti" pitchFamily="66" charset="0"/>
              </a:rPr>
              <a:t>słuchaczy szkół lub placówek systemu oświaty </a:t>
            </a:r>
            <a:r>
              <a:rPr lang="pl-PL" altLang="pl-PL" sz="2400" dirty="0">
                <a:ea typeface="Mongolian Baiti" pitchFamily="66" charset="0"/>
              </a:rPr>
              <a:t>prowadzących kształcenie zawodowe oraz </a:t>
            </a:r>
            <a:r>
              <a:rPr lang="pl-PL" altLang="pl-PL" sz="2400" b="1" dirty="0">
                <a:ea typeface="Mongolian Baiti" pitchFamily="66" charset="0"/>
              </a:rPr>
              <a:t>osób dorosłych </a:t>
            </a:r>
            <a:r>
              <a:rPr lang="pl-PL" altLang="pl-PL" sz="2400" dirty="0">
                <a:ea typeface="Mongolian Baiti" pitchFamily="66" charset="0"/>
              </a:rPr>
              <a:t>zainteresowanych z własnej inicjatywy zdobyciem, uzupełnieniem lub podnoszeniem kwalifikacji </a:t>
            </a:r>
            <a:r>
              <a:rPr lang="pl-PL" altLang="pl-PL" sz="2400" dirty="0" smtClean="0">
                <a:ea typeface="Mongolian Baiti" pitchFamily="66" charset="0"/>
              </a:rPr>
              <a:t>zawodowych. </a:t>
            </a:r>
            <a:endParaRPr lang="pl-PL" altLang="pl-PL" sz="2400" dirty="0">
              <a:ea typeface="Mongolian Baiti" pitchFamily="66" charset="0"/>
            </a:endParaRPr>
          </a:p>
          <a:p>
            <a:pPr algn="just"/>
            <a:endParaRPr lang="pl-PL" altLang="pl-PL" sz="2400" dirty="0">
              <a:ea typeface="Mongolian Baiti" pitchFamily="66" charset="0"/>
            </a:endParaRPr>
          </a:p>
          <a:p>
            <a:pPr algn="just"/>
            <a:endParaRPr lang="pl-PL" altLang="pl-PL" sz="24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6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30. Jesteśmy Zasadniczą Szkołą Zawodową, która zawiera z pracodawcami umowę na kształcenie zawodowe naszych uczniów, którzy de facto mają status młodocianych pracowników – tę grupę chcemy objąć projektem. Czy wg dokumentacji konkursowej pkt 2.1.3 grupą docelową są uczniowie placówek prowadzących kształcenie zawodowe czy też młodociani pracownicy</a:t>
            </a:r>
            <a:r>
              <a:rPr lang="pl-PL" altLang="pl-PL" sz="1600" b="1" u="sng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?</a:t>
            </a:r>
            <a:r>
              <a:rPr lang="pl-PL" altLang="pl-PL" sz="1600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1600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1600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1600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181340"/>
            <a:ext cx="11349037" cy="3995623"/>
          </a:xfrm>
        </p:spPr>
        <p:txBody>
          <a:bodyPr/>
          <a:lstStyle/>
          <a:p>
            <a:pPr algn="just"/>
            <a:r>
              <a:rPr lang="pl-PL" altLang="pl-PL" sz="2400" dirty="0" smtClean="0">
                <a:ea typeface="Mongolian Baiti" pitchFamily="66" charset="0"/>
              </a:rPr>
              <a:t>Typ 1 m) dotyczy przygotowania zawodowego </a:t>
            </a:r>
            <a:r>
              <a:rPr lang="pl-PL" altLang="pl-PL" sz="2400" dirty="0">
                <a:ea typeface="Mongolian Baiti" pitchFamily="66" charset="0"/>
              </a:rPr>
              <a:t>uczniów szkół i placówek systemu oświaty prowadzących kształcenie zawodowe w charakterze </a:t>
            </a:r>
            <a:r>
              <a:rPr lang="pl-PL" altLang="pl-PL" sz="2400" b="1" dirty="0">
                <a:ea typeface="Mongolian Baiti" pitchFamily="66" charset="0"/>
              </a:rPr>
              <a:t>młodocianego pracownika </a:t>
            </a:r>
            <a:r>
              <a:rPr lang="pl-PL" altLang="pl-PL" sz="2400" dirty="0" smtClean="0">
                <a:ea typeface="Mongolian Baiti" pitchFamily="66" charset="0"/>
              </a:rPr>
              <a:t>organizowanego </a:t>
            </a:r>
            <a:r>
              <a:rPr lang="pl-PL" altLang="pl-PL" sz="2400" dirty="0">
                <a:ea typeface="Mongolian Baiti" pitchFamily="66" charset="0"/>
              </a:rPr>
              <a:t>u pracodawców, </a:t>
            </a:r>
            <a:r>
              <a:rPr lang="pl-PL" altLang="pl-PL" sz="2400" dirty="0" smtClean="0">
                <a:ea typeface="Mongolian Baiti" pitchFamily="66" charset="0"/>
              </a:rPr>
              <a:t>obejmującego </a:t>
            </a:r>
            <a:r>
              <a:rPr lang="pl-PL" altLang="pl-PL" sz="2400" dirty="0">
                <a:ea typeface="Mongolian Baiti" pitchFamily="66" charset="0"/>
              </a:rPr>
              <a:t>naukę zawodu lub przyuczenie do wykonywania określonej pracy, </a:t>
            </a:r>
            <a:r>
              <a:rPr lang="pl-PL" altLang="pl-PL" sz="2400" u="sng" dirty="0">
                <a:ea typeface="Mongolian Baiti" pitchFamily="66" charset="0"/>
              </a:rPr>
              <a:t>o ile nie jest ono finansowane ze środków Funduszu Pracy</a:t>
            </a:r>
            <a:r>
              <a:rPr lang="pl-PL" altLang="pl-PL" sz="2400" dirty="0">
                <a:ea typeface="Mongolian Baiti" pitchFamily="66" charset="0"/>
              </a:rPr>
              <a:t>. Realizacja ww. formy wsparcia powinna być przeprowadzona w zakresie i na zasadach </a:t>
            </a:r>
            <a:r>
              <a:rPr lang="pl-PL" altLang="pl-PL" sz="2400" dirty="0" smtClean="0">
                <a:ea typeface="Mongolian Baiti" pitchFamily="66" charset="0"/>
              </a:rPr>
              <a:t>określonych 48 w </a:t>
            </a:r>
            <a:r>
              <a:rPr lang="pl-PL" altLang="pl-PL" sz="2400" dirty="0">
                <a:ea typeface="Mongolian Baiti" pitchFamily="66" charset="0"/>
              </a:rPr>
              <a:t>rozporządzeniu Rady Ministrów z dnia 28 maja 1996 r. w sprawie przygotowania zawodowego młodocianych i ich wynagradzania (Dz. U. z 2014 r. poz. 432). </a:t>
            </a:r>
            <a:endParaRPr lang="pl-PL" altLang="pl-PL" sz="2400" dirty="0" smtClean="0">
              <a:ea typeface="Mongolian Baiti" pitchFamily="66" charset="0"/>
            </a:endParaRP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Autor pytania wyraźnie wskazuje o jaką grupę docelową chodzi, a mianowicie wspomina, iż ww. uczniowie zawierają z pracodawcami umowę, co czyni ich tym samym młodocianymi pracownikami.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8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31. jeżeli Zasadnicza Szkoła Zawodowa planuje projekt, w którym poza działaniami nakierowanymi bezpośrednio na ucznia utworzony zostanie punkt </a:t>
            </a:r>
            <a:r>
              <a:rPr lang="pl-PL" altLang="pl-PL" sz="1800" b="1" dirty="0" err="1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SPInKA</a:t>
            </a:r>
            <a:r>
              <a:rPr lang="pl-PL" altLang="pl-PL" sz="18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 i/lub planowane jest doposażenie sprzętowe </a:t>
            </a:r>
            <a:r>
              <a:rPr lang="pl-PL" altLang="pl-PL" sz="1800" b="1" dirty="0" err="1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sal</a:t>
            </a:r>
            <a:r>
              <a:rPr lang="pl-PL" altLang="pl-PL" sz="1800" b="1" dirty="0" smtClean="0">
                <a:solidFill>
                  <a:srgbClr val="0070C0"/>
                </a:solidFill>
                <a:ea typeface="Mongolian Baiti" pitchFamily="66" charset="0"/>
                <a:hlinkClick r:id="rId2"/>
              </a:rPr>
              <a:t> do nauki przedmiotów, to czy w punkcie D 2.1.2 wniosku o dofinansowanie również opisujemy taką szkołę jako grupa odbiorców?</a:t>
            </a:r>
            <a:r>
              <a:rPr lang="pl-PL" altLang="pl-PL" sz="1800" b="1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1800" b="1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>
            <a:normAutofit fontScale="92500"/>
          </a:bodyPr>
          <a:lstStyle/>
          <a:p>
            <a:pPr algn="just"/>
            <a:r>
              <a:rPr lang="pl-PL" altLang="pl-PL" sz="2400" i="1" dirty="0" smtClean="0">
                <a:ea typeface="Mongolian Baiti" pitchFamily="66" charset="0"/>
              </a:rPr>
              <a:t>Instrukcja wypełniania </a:t>
            </a:r>
            <a:r>
              <a:rPr lang="pl-PL" altLang="pl-PL" sz="2400" i="1" dirty="0">
                <a:ea typeface="Mongolian Baiti" pitchFamily="66" charset="0"/>
              </a:rPr>
              <a:t>wniosku wypełniania wniosku o dofinansowanie projektu </a:t>
            </a:r>
            <a:r>
              <a:rPr lang="pl-PL" altLang="pl-PL" sz="2400" i="1" dirty="0" smtClean="0">
                <a:ea typeface="Mongolian Baiti" pitchFamily="66" charset="0"/>
              </a:rPr>
              <a:t>w </a:t>
            </a:r>
            <a:r>
              <a:rPr lang="pl-PL" altLang="pl-PL" sz="2400" i="1" dirty="0">
                <a:ea typeface="Mongolian Baiti" pitchFamily="66" charset="0"/>
              </a:rPr>
              <a:t>ramach </a:t>
            </a:r>
            <a:r>
              <a:rPr lang="pl-PL" altLang="pl-PL" sz="2400" i="1" dirty="0" smtClean="0">
                <a:ea typeface="Mongolian Baiti" pitchFamily="66" charset="0"/>
              </a:rPr>
              <a:t>RPO województwa zachodniopomorskiego 2014-2020 </a:t>
            </a:r>
            <a:r>
              <a:rPr lang="pl-PL" altLang="pl-PL" sz="2400" i="1" dirty="0">
                <a:ea typeface="Mongolian Baiti" pitchFamily="66" charset="0"/>
              </a:rPr>
              <a:t>dla projektów w ramach </a:t>
            </a:r>
            <a:r>
              <a:rPr lang="pl-PL" altLang="pl-PL" sz="2400" i="1" dirty="0" smtClean="0">
                <a:ea typeface="Mongolian Baiti" pitchFamily="66" charset="0"/>
              </a:rPr>
              <a:t>EFS </a:t>
            </a:r>
            <a:r>
              <a:rPr lang="pl-PL" altLang="pl-PL" sz="2400" dirty="0" smtClean="0">
                <a:ea typeface="Mongolian Baiti" pitchFamily="66" charset="0"/>
              </a:rPr>
              <a:t>wyraźnie określa, iż w części D </a:t>
            </a:r>
            <a:r>
              <a:rPr lang="pl-PL" altLang="pl-PL" sz="2400" dirty="0">
                <a:ea typeface="Mongolian Baiti" pitchFamily="66" charset="0"/>
              </a:rPr>
              <a:t>2.1.2 </a:t>
            </a:r>
            <a:r>
              <a:rPr lang="pl-PL" altLang="pl-PL" sz="2400" dirty="0" smtClean="0">
                <a:ea typeface="Mongolian Baiti" pitchFamily="66" charset="0"/>
              </a:rPr>
              <a:t>wnioskodawca musi opisać kogo obejmie </a:t>
            </a:r>
            <a:r>
              <a:rPr lang="pl-PL" altLang="pl-PL" sz="2400" dirty="0">
                <a:ea typeface="Mongolian Baiti" pitchFamily="66" charset="0"/>
              </a:rPr>
              <a:t>wsparciem w ramach </a:t>
            </a:r>
            <a:r>
              <a:rPr lang="pl-PL" altLang="pl-PL" sz="2400" dirty="0" smtClean="0">
                <a:ea typeface="Mongolian Baiti" pitchFamily="66" charset="0"/>
              </a:rPr>
              <a:t>projektu, jakie dana grupa </a:t>
            </a:r>
            <a:r>
              <a:rPr lang="pl-PL" altLang="pl-PL" sz="2400" dirty="0">
                <a:ea typeface="Mongolian Baiti" pitchFamily="66" charset="0"/>
              </a:rPr>
              <a:t>docelowa (osób i/lub </a:t>
            </a:r>
            <a:r>
              <a:rPr lang="pl-PL" altLang="pl-PL" sz="2400" dirty="0" smtClean="0">
                <a:ea typeface="Mongolian Baiti" pitchFamily="66" charset="0"/>
              </a:rPr>
              <a:t>podmiotów) posiada </a:t>
            </a:r>
            <a:r>
              <a:rPr lang="pl-PL" altLang="pl-PL" sz="2400" dirty="0">
                <a:ea typeface="Mongolian Baiti" pitchFamily="66" charset="0"/>
              </a:rPr>
              <a:t>istotne </a:t>
            </a:r>
            <a:r>
              <a:rPr lang="pl-PL" altLang="pl-PL" sz="2400" dirty="0" smtClean="0">
                <a:ea typeface="Mongolian Baiti" pitchFamily="66" charset="0"/>
              </a:rPr>
              <a:t>cechy oraz, że grupa docelowa jest </a:t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z </a:t>
            </a:r>
            <a:r>
              <a:rPr lang="pl-PL" altLang="pl-PL" sz="2400" dirty="0">
                <a:ea typeface="Mongolian Baiti" pitchFamily="66" charset="0"/>
              </a:rPr>
              <a:t>obszaru województwa </a:t>
            </a:r>
            <a:r>
              <a:rPr lang="pl-PL" altLang="pl-PL" sz="2400" dirty="0" smtClean="0">
                <a:ea typeface="Mongolian Baiti" pitchFamily="66" charset="0"/>
              </a:rPr>
              <a:t>zachodniopomorskiego (</a:t>
            </a:r>
            <a:r>
              <a:rPr lang="pl-PL" altLang="pl-PL" sz="2400" dirty="0">
                <a:ea typeface="Mongolian Baiti" pitchFamily="66" charset="0"/>
              </a:rPr>
              <a:t>w przypadku osób fizycznych - uczą się, pracują lub zamieszkują one na obszarze województwa </a:t>
            </a:r>
            <a:r>
              <a:rPr lang="pl-PL" altLang="pl-PL" sz="2400" dirty="0" smtClean="0">
                <a:ea typeface="Mongolian Baiti" pitchFamily="66" charset="0"/>
              </a:rPr>
              <a:t>zachodniopomorskiego w </a:t>
            </a:r>
            <a:r>
              <a:rPr lang="pl-PL" altLang="pl-PL" sz="2400" dirty="0">
                <a:ea typeface="Mongolian Baiti" pitchFamily="66" charset="0"/>
              </a:rPr>
              <a:t>rozumieniu przepisów Kodeksu Cywilnego, natomiast w przypadku osób bezdomnych, przebywają one na tym obszarze,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a </a:t>
            </a:r>
            <a:r>
              <a:rPr lang="pl-PL" altLang="pl-PL" sz="2400" dirty="0">
                <a:ea typeface="Mongolian Baiti" pitchFamily="66" charset="0"/>
              </a:rPr>
              <a:t>w przypadku innych podmiotów, posiadają jednostkę organizacyjną na obszarze województwa zachodniopomorskiego).</a:t>
            </a:r>
          </a:p>
          <a:p>
            <a:pPr algn="just"/>
            <a:r>
              <a:rPr lang="pl-PL" altLang="pl-PL" sz="2400" dirty="0">
                <a:ea typeface="Mongolian Baiti" pitchFamily="66" charset="0"/>
              </a:rPr>
              <a:t>Na podstawie opisu zawartego przez wnioskodawcę w tym polu oceniana jest adekwatność doboru grupy docelowej do analizy problemowej, właściwego celu projektu oraz zgodność grupy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z </a:t>
            </a:r>
            <a:r>
              <a:rPr lang="pl-PL" altLang="pl-PL" sz="2400" dirty="0">
                <a:ea typeface="Mongolian Baiti" pitchFamily="66" charset="0"/>
              </a:rPr>
              <a:t>zapisami SOOP RPO WZ 2014-2020 i kryteriami określonymi dla danego </a:t>
            </a:r>
            <a:r>
              <a:rPr lang="pl-PL" altLang="pl-PL" sz="2400" dirty="0" smtClean="0">
                <a:ea typeface="Mongolian Baiti" pitchFamily="66" charset="0"/>
              </a:rPr>
              <a:t>konkursu/naboru, </a:t>
            </a:r>
            <a:r>
              <a:rPr lang="pl-PL" altLang="pl-PL" sz="2400" dirty="0">
                <a:ea typeface="Mongolian Baiti" pitchFamily="66" charset="0"/>
              </a:rPr>
              <a:t>a </a:t>
            </a:r>
            <a:r>
              <a:rPr lang="pl-PL" altLang="pl-PL" sz="2400" dirty="0" smtClean="0">
                <a:ea typeface="Mongolian Baiti" pitchFamily="66" charset="0"/>
              </a:rPr>
              <a:t>więc należy wskazać </a:t>
            </a:r>
            <a:r>
              <a:rPr lang="pl-PL" altLang="pl-PL" sz="2400" dirty="0">
                <a:ea typeface="Mongolian Baiti" pitchFamily="66" charset="0"/>
              </a:rPr>
              <a:t>jedynie </a:t>
            </a:r>
            <a:r>
              <a:rPr lang="pl-PL" altLang="pl-PL" sz="2400" b="1" dirty="0">
                <a:ea typeface="Mongolian Baiti" pitchFamily="66" charset="0"/>
              </a:rPr>
              <a:t>osoby i podmioty </a:t>
            </a:r>
            <a:r>
              <a:rPr lang="pl-PL" altLang="pl-PL" sz="2400" dirty="0">
                <a:ea typeface="Mongolian Baiti" pitchFamily="66" charset="0"/>
              </a:rPr>
              <a:t>otrzymujące wsparcie bezpośrednie</a:t>
            </a:r>
            <a:r>
              <a:rPr lang="pl-PL" altLang="pl-PL" sz="2400" dirty="0" smtClean="0">
                <a:ea typeface="Mongolian Baiti" pitchFamily="66" charset="0"/>
              </a:rPr>
              <a:t>.</a:t>
            </a:r>
            <a:endParaRPr lang="pl-PL" altLang="pl-PL" sz="2400" dirty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600" b="1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  <a:t>33. </a:t>
            </a:r>
            <a:r>
              <a:rPr lang="pl-PL" altLang="pl-PL" sz="1600" b="1" u="sng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  <a:t> </a:t>
            </a:r>
            <a:r>
              <a:rPr lang="pl-PL" altLang="pl-PL" sz="1600" b="1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  <a:t> pytanie dot. kryterium wykonalności nr 3 „zdolność finansowa”. Czy jeżeli we wniosku Wnioskodawca poda obrót za rok kalendarzowy równy lub wyższy od łącznych wydatków w danym projekcie i innych projektach finansowanych </a:t>
            </a:r>
            <a:br>
              <a:rPr lang="pl-PL" altLang="pl-PL" sz="1600" b="1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</a:br>
            <a:r>
              <a:rPr lang="pl-PL" altLang="pl-PL" sz="1600" b="1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  <a:t>z EFS (…), to czy to kryterium zostanie uznane za spełnione? Czy projektodawca musi przepisywać inne oświadczenia </a:t>
            </a:r>
            <a:br>
              <a:rPr lang="pl-PL" altLang="pl-PL" sz="1600" b="1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</a:br>
            <a:r>
              <a:rPr lang="pl-PL" altLang="pl-PL" sz="1600" b="1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  <a:t>z dokumentacji w tym zakresie np. „Beneficjent posiada niezbędne środki finansowe do realizacji projektu” albo „Beneficjent zapewnia środki finansowe do utrzymania projektu w okresie trwałości”? etc. </a:t>
            </a:r>
            <a:r>
              <a:rPr lang="pl-PL" altLang="pl-PL" sz="1600" dirty="0" smtClean="0">
                <a:ea typeface="Mongolian Baiti" pitchFamily="66" charset="0"/>
              </a:rPr>
              <a:t/>
            </a:r>
            <a:br>
              <a:rPr lang="pl-PL" altLang="pl-PL" sz="16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445746"/>
            <a:ext cx="11349037" cy="3753252"/>
          </a:xfrm>
        </p:spPr>
        <p:txBody>
          <a:bodyPr>
            <a:normAutofit/>
          </a:bodyPr>
          <a:lstStyle/>
          <a:p>
            <a:pPr algn="just"/>
            <a:r>
              <a:rPr lang="pl-PL" altLang="pl-PL" sz="2400" dirty="0" smtClean="0">
                <a:ea typeface="Mongolian Baiti" pitchFamily="66" charset="0"/>
              </a:rPr>
              <a:t>Warunkiem niezbędnym do spełnienia kryterium wykonalności nr 3 </a:t>
            </a:r>
            <a:r>
              <a:rPr lang="pl-PL" altLang="pl-PL" sz="2400" i="1" dirty="0" smtClean="0">
                <a:ea typeface="Mongolian Baiti" pitchFamily="66" charset="0"/>
              </a:rPr>
              <a:t>„zdolność finansowa” </a:t>
            </a:r>
            <a:r>
              <a:rPr lang="pl-PL" altLang="pl-PL" sz="2400" dirty="0" smtClean="0">
                <a:ea typeface="Mongolian Baiti" pitchFamily="66" charset="0"/>
              </a:rPr>
              <a:t>jest</a:t>
            </a:r>
            <a:r>
              <a:rPr lang="pl-PL" altLang="pl-PL" sz="2400" i="1" dirty="0" smtClean="0">
                <a:ea typeface="Mongolian Baiti" pitchFamily="66" charset="0"/>
              </a:rPr>
              <a:t> </a:t>
            </a:r>
            <a:r>
              <a:rPr lang="pl-PL" altLang="pl-PL" sz="2400" dirty="0" smtClean="0">
                <a:ea typeface="Mongolian Baiti" pitchFamily="66" charset="0"/>
              </a:rPr>
              <a:t>posiadanie przez Beneficjenta niezbędnych środków finansowych </a:t>
            </a:r>
            <a:r>
              <a:rPr lang="pl-PL" altLang="pl-PL" sz="2400" dirty="0">
                <a:ea typeface="Mongolian Baiti" pitchFamily="66" charset="0"/>
              </a:rPr>
              <a:t>do </a:t>
            </a:r>
            <a:r>
              <a:rPr lang="pl-PL" altLang="pl-PL" sz="2400" dirty="0" smtClean="0">
                <a:ea typeface="Mongolian Baiti" pitchFamily="66" charset="0"/>
              </a:rPr>
              <a:t>realizacji oraz utrzymania projektu w </a:t>
            </a:r>
            <a:r>
              <a:rPr lang="pl-PL" altLang="pl-PL" sz="2400" dirty="0">
                <a:ea typeface="Mongolian Baiti" pitchFamily="66" charset="0"/>
              </a:rPr>
              <a:t>okresie trwałości (jeśli dotyczy).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Beneficjent </a:t>
            </a:r>
            <a:r>
              <a:rPr lang="pl-PL" altLang="pl-PL" sz="2400" dirty="0">
                <a:ea typeface="Mongolian Baiti" pitchFamily="66" charset="0"/>
              </a:rPr>
              <a:t>oraz Partner/</a:t>
            </a:r>
            <a:r>
              <a:rPr lang="pl-PL" altLang="pl-PL" sz="2400" dirty="0" err="1">
                <a:ea typeface="Mongolian Baiti" pitchFamily="66" charset="0"/>
              </a:rPr>
              <a:t>rzy</a:t>
            </a:r>
            <a:r>
              <a:rPr lang="pl-PL" altLang="pl-PL" sz="2400" dirty="0">
                <a:ea typeface="Mongolian Baiti" pitchFamily="66" charset="0"/>
              </a:rPr>
              <a:t> krajowi (o ile dotyczy), ponoszący wydatki w danym projekcie z EFS, </a:t>
            </a:r>
            <a:r>
              <a:rPr lang="pl-PL" altLang="pl-PL" sz="2400" dirty="0" smtClean="0">
                <a:ea typeface="Mongolian Baiti" pitchFamily="66" charset="0"/>
              </a:rPr>
              <a:t>muszą posiadać łączny </a:t>
            </a:r>
            <a:r>
              <a:rPr lang="pl-PL" altLang="pl-PL" sz="2400" dirty="0">
                <a:ea typeface="Mongolian Baiti" pitchFamily="66" charset="0"/>
              </a:rPr>
              <a:t>obrót za rok kalendarzowy </a:t>
            </a:r>
            <a:r>
              <a:rPr lang="pl-PL" altLang="pl-PL" sz="2400" b="1" dirty="0">
                <a:ea typeface="Mongolian Baiti" pitchFamily="66" charset="0"/>
              </a:rPr>
              <a:t>równy lub wyższy </a:t>
            </a:r>
            <a:r>
              <a:rPr lang="pl-PL" altLang="pl-PL" sz="2400" dirty="0">
                <a:ea typeface="Mongolian Baiti" pitchFamily="66" charset="0"/>
              </a:rPr>
              <a:t>od łącznych rocznych wydatków w danym projekcie i innych projektach realizowanych w ramach EFS, których stroną umowy o dofinansowanie jest instytucja, w której dokonywana jest ocena wniosku w roku kalendarzowym, w którym wydatki są najwyższe</a:t>
            </a:r>
            <a:r>
              <a:rPr lang="pl-PL" altLang="pl-PL" sz="2400" dirty="0" smtClean="0">
                <a:ea typeface="Mongolian Baiti" pitchFamily="66" charset="0"/>
              </a:rPr>
              <a:t>. 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Spełnienie powyższych wymagań jest wystarczające do pozytywnej oceny w tej części.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11855"/>
            <a:ext cx="11349037" cy="80268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1500" b="1" dirty="0" smtClean="0">
                <a:ea typeface="Mongolian Baiti" pitchFamily="66" charset="0"/>
                <a:hlinkClick r:id="rId2"/>
              </a:rPr>
              <a:t>34.</a:t>
            </a:r>
            <a:r>
              <a:rPr lang="pl-PL" altLang="pl-PL" sz="1500" b="1" u="sng" dirty="0" smtClean="0">
                <a:ea typeface="Mongolian Baiti" pitchFamily="66" charset="0"/>
                <a:hlinkClick r:id="rId2"/>
              </a:rPr>
              <a:t>  pytanie dot. kryterium administracyjności nr 2 </a:t>
            </a:r>
            <a:r>
              <a:rPr lang="pl-PL" altLang="pl-PL" sz="1500" b="1" i="1" u="sng" dirty="0" smtClean="0">
                <a:ea typeface="Mongolian Baiti" pitchFamily="66" charset="0"/>
                <a:hlinkClick r:id="rId2"/>
              </a:rPr>
              <a:t>„zgodność z kwalifikowalnością wydatków”</a:t>
            </a:r>
            <a:r>
              <a:rPr lang="pl-PL" altLang="pl-PL" sz="1500" b="1" u="sng" dirty="0" smtClean="0">
                <a:ea typeface="Mongolian Baiti" pitchFamily="66" charset="0"/>
                <a:hlinkClick r:id="rId2"/>
              </a:rPr>
              <a:t>. Czy jeżeli projektodawca popełni błąd w budżecie projektu i np. nie zaznaczy omyłkowo cross-</a:t>
            </a:r>
            <a:r>
              <a:rPr lang="pl-PL" altLang="pl-PL" sz="1500" b="1" u="sng" dirty="0" err="1" smtClean="0">
                <a:ea typeface="Mongolian Baiti" pitchFamily="66" charset="0"/>
                <a:hlinkClick r:id="rId2"/>
              </a:rPr>
              <a:t>financingu</a:t>
            </a:r>
            <a:r>
              <a:rPr lang="pl-PL" altLang="pl-PL" sz="1500" b="1" u="sng" dirty="0" smtClean="0">
                <a:ea typeface="Mongolian Baiti" pitchFamily="66" charset="0"/>
                <a:hlinkClick r:id="rId2"/>
              </a:rPr>
              <a:t> pozycji budżetowej, która takie oznaczenie winna posiadać, albo wpisze wydatek, który w opinii oceniającego jest kwalifikowalny to czy wniosek zgodnie z brzmieniem tego kryt. zostanie odrzucony z przyczyn formalnych, bo zgodnie z zapisem w dokumentacji weryfikujecie Państwo to kryt. na zasadzie wartości logicznych „tak”/”nie”?</a:t>
            </a:r>
            <a:r>
              <a:rPr lang="pl-PL" altLang="pl-PL" sz="1500" b="1" dirty="0" smtClean="0">
                <a:ea typeface="Mongolian Baiti" pitchFamily="66" charset="0"/>
              </a:rPr>
              <a:t/>
            </a:r>
            <a:br>
              <a:rPr lang="pl-PL" altLang="pl-PL" sz="1500" b="1" dirty="0" smtClean="0">
                <a:ea typeface="Mongolian Baiti" pitchFamily="66" charset="0"/>
              </a:rPr>
            </a:br>
            <a:r>
              <a:rPr lang="pl-PL" altLang="pl-PL" sz="1700" b="1" dirty="0" smtClean="0">
                <a:ea typeface="Mongolian Baiti" pitchFamily="66" charset="0"/>
              </a:rPr>
              <a:t/>
            </a:r>
            <a:br>
              <a:rPr lang="pl-PL" altLang="pl-PL" sz="1700" b="1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altLang="pl-PL" sz="2800" dirty="0" smtClean="0">
                <a:ea typeface="Mongolian Baiti" pitchFamily="66" charset="0"/>
              </a:rPr>
              <a:t/>
            </a:r>
            <a:br>
              <a:rPr lang="pl-PL" altLang="pl-PL" sz="2800" dirty="0" smtClean="0">
                <a:ea typeface="Mongolian Baiti" pitchFamily="66" charset="0"/>
              </a:rPr>
            </a:br>
            <a:r>
              <a:rPr lang="pl-PL" altLang="pl-PL" sz="2800" dirty="0">
                <a:ea typeface="Mongolian Baiti" pitchFamily="66" charset="0"/>
              </a:rPr>
              <a:t>Regulamin konkursu 8.6 mówi, iż na </a:t>
            </a:r>
            <a:r>
              <a:rPr lang="pl-PL" altLang="pl-PL" sz="2800" dirty="0" smtClean="0">
                <a:ea typeface="Mongolian Baiti" pitchFamily="66" charset="0"/>
              </a:rPr>
              <a:t>etapie oceny </a:t>
            </a:r>
            <a:r>
              <a:rPr lang="pl-PL" altLang="pl-PL" sz="2800" dirty="0">
                <a:ea typeface="Mongolian Baiti" pitchFamily="66" charset="0"/>
              </a:rPr>
              <a:t>kryteriów </a:t>
            </a:r>
            <a:r>
              <a:rPr lang="pl-PL" altLang="pl-PL" sz="2800" dirty="0" smtClean="0">
                <a:ea typeface="Mongolian Baiti" pitchFamily="66" charset="0"/>
              </a:rPr>
              <a:t>administracyjności, która jest </a:t>
            </a:r>
            <a:r>
              <a:rPr lang="pl-PL" altLang="pl-PL" sz="2800" dirty="0">
                <a:ea typeface="Mongolian Baiti" pitchFamily="66" charset="0"/>
              </a:rPr>
              <a:t>dokonywana </a:t>
            </a:r>
            <a:r>
              <a:rPr lang="pl-PL" altLang="pl-PL" sz="2800" dirty="0" smtClean="0">
                <a:ea typeface="Mongolian Baiti" pitchFamily="66" charset="0"/>
              </a:rPr>
              <a:t>pod </a:t>
            </a:r>
            <a:r>
              <a:rPr lang="pl-PL" altLang="pl-PL" sz="2800" dirty="0">
                <a:ea typeface="Mongolian Baiti" pitchFamily="66" charset="0"/>
              </a:rPr>
              <a:t>kątem spełniania bądź niespełniania danego </a:t>
            </a:r>
            <a:r>
              <a:rPr lang="pl-PL" altLang="pl-PL" sz="2800" dirty="0" smtClean="0">
                <a:ea typeface="Mongolian Baiti" pitchFamily="66" charset="0"/>
              </a:rPr>
              <a:t>kryterium (ocena na zasadzie wartości logicznych „tak”/”nie”), </a:t>
            </a:r>
            <a:r>
              <a:rPr lang="pl-PL" altLang="pl-PL" sz="2800" dirty="0">
                <a:ea typeface="Mongolian Baiti" pitchFamily="66" charset="0"/>
              </a:rPr>
              <a:t>możliwa jest </a:t>
            </a:r>
            <a:r>
              <a:rPr lang="pl-PL" altLang="pl-PL" sz="2800" b="1" dirty="0">
                <a:ea typeface="Mongolian Baiti" pitchFamily="66" charset="0"/>
              </a:rPr>
              <a:t>poprawa lub uzupełnienie wniosku</a:t>
            </a:r>
            <a:r>
              <a:rPr lang="pl-PL" altLang="pl-PL" sz="2800" dirty="0">
                <a:ea typeface="Mongolian Baiti" pitchFamily="66" charset="0"/>
              </a:rPr>
              <a:t>, polegająca/e na uzupełnieniu/poprawie dostarczonej dokumentacji </a:t>
            </a:r>
            <a:r>
              <a:rPr lang="pl-PL" altLang="pl-PL" sz="2800" dirty="0" smtClean="0">
                <a:ea typeface="Mongolian Baiti" pitchFamily="66" charset="0"/>
              </a:rPr>
              <a:t>tak, </a:t>
            </a:r>
            <a:r>
              <a:rPr lang="pl-PL" altLang="pl-PL" sz="2800" dirty="0">
                <a:ea typeface="Mongolian Baiti" pitchFamily="66" charset="0"/>
              </a:rPr>
              <a:t>by możliwa była dalsza ocena projektu. Warunkiem pozytywnej oceny </a:t>
            </a:r>
            <a:r>
              <a:rPr lang="pl-PL" altLang="pl-PL" sz="2800" dirty="0" smtClean="0">
                <a:ea typeface="Mongolian Baiti" pitchFamily="66" charset="0"/>
              </a:rPr>
              <a:t/>
            </a:r>
            <a:br>
              <a:rPr lang="pl-PL" altLang="pl-PL" sz="2800" dirty="0" smtClean="0">
                <a:ea typeface="Mongolian Baiti" pitchFamily="66" charset="0"/>
              </a:rPr>
            </a:br>
            <a:r>
              <a:rPr lang="pl-PL" altLang="pl-PL" sz="2800" dirty="0" smtClean="0">
                <a:ea typeface="Mongolian Baiti" pitchFamily="66" charset="0"/>
              </a:rPr>
              <a:t>w </a:t>
            </a:r>
            <a:r>
              <a:rPr lang="pl-PL" altLang="pl-PL" sz="2800" dirty="0">
                <a:ea typeface="Mongolian Baiti" pitchFamily="66" charset="0"/>
              </a:rPr>
              <a:t>oparciu o kryteria administracyjności jest spełnienie przez projekt wszystkich kryteriów z tej płaszczyzny. Jeżeli, po poprawkach, chociażby jedno kryterium administracyjności nie jest spełnione projekt uzyskuje negatywną ocenę w rozumieniu art. 53 ustawy (jest odrzucany z dalszego postępowania konkursowego</a:t>
            </a:r>
            <a:r>
              <a:rPr lang="pl-PL" altLang="pl-PL" sz="2800" dirty="0" smtClean="0">
                <a:ea typeface="Mongolian Baiti" pitchFamily="66" charset="0"/>
              </a:rPr>
              <a:t>).</a:t>
            </a:r>
          </a:p>
          <a:p>
            <a:pPr algn="just"/>
            <a:r>
              <a:rPr lang="pl-PL" altLang="pl-PL" sz="2800" dirty="0" smtClean="0">
                <a:ea typeface="Mongolian Baiti" pitchFamily="66" charset="0"/>
              </a:rPr>
              <a:t>W </a:t>
            </a:r>
            <a:r>
              <a:rPr lang="pl-PL" altLang="pl-PL" sz="2800" dirty="0">
                <a:ea typeface="Mongolian Baiti" pitchFamily="66" charset="0"/>
              </a:rPr>
              <a:t>przypadku konieczności dokonania uzupełnienia lub poprawy dokumentacji aplikacyjnej, </a:t>
            </a:r>
            <a:r>
              <a:rPr lang="pl-PL" altLang="pl-PL" sz="2800" dirty="0" smtClean="0">
                <a:ea typeface="Mongolian Baiti" pitchFamily="66" charset="0"/>
              </a:rPr>
              <a:t>termin na wprowadzenie zmian, </a:t>
            </a:r>
            <a:r>
              <a:rPr lang="pl-PL" altLang="pl-PL" sz="2800" dirty="0">
                <a:ea typeface="Mongolian Baiti" pitchFamily="66" charset="0"/>
              </a:rPr>
              <a:t>dotyczących uzupełnienia lub poprawy dokumentacji </a:t>
            </a:r>
            <a:r>
              <a:rPr lang="pl-PL" altLang="pl-PL" sz="2800" dirty="0" smtClean="0">
                <a:ea typeface="Mongolian Baiti" pitchFamily="66" charset="0"/>
              </a:rPr>
              <a:t>przez wnioskodawcę do, wynosi </a:t>
            </a:r>
            <a:r>
              <a:rPr lang="pl-PL" altLang="pl-PL" sz="2800" b="1" dirty="0" smtClean="0">
                <a:ea typeface="Mongolian Baiti" pitchFamily="66" charset="0"/>
              </a:rPr>
              <a:t>7 </a:t>
            </a:r>
            <a:r>
              <a:rPr lang="pl-PL" altLang="pl-PL" sz="2800" b="1" dirty="0">
                <a:ea typeface="Mongolian Baiti" pitchFamily="66" charset="0"/>
              </a:rPr>
              <a:t>dni</a:t>
            </a:r>
            <a:r>
              <a:rPr lang="pl-PL" altLang="pl-PL" sz="2800" dirty="0">
                <a:ea typeface="Mongolian Baiti" pitchFamily="66" charset="0"/>
              </a:rPr>
              <a:t>, pod rygorem negatywnej oceny spełniania danego kryterium.</a:t>
            </a:r>
          </a:p>
          <a:p>
            <a:pPr algn="just"/>
            <a:endParaRPr lang="pl-PL" altLang="pl-PL" sz="28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b="1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  <a:t>35. W regulaminie konkursu rozróżniamy kształcenie ustawiczne i zawodowe. Proszę </a:t>
            </a:r>
            <a:br>
              <a:rPr lang="pl-PL" altLang="pl-PL" b="1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</a:br>
            <a:r>
              <a:rPr lang="pl-PL" altLang="pl-PL" b="1" dirty="0" smtClean="0">
                <a:solidFill>
                  <a:srgbClr val="4472C4"/>
                </a:solidFill>
                <a:ea typeface="Mongolian Baiti" pitchFamily="66" charset="0"/>
                <a:hlinkClick r:id="rId2"/>
              </a:rPr>
              <a:t>o sprecyzowanie kształcenia ustawicznego i zawodowego</a:t>
            </a:r>
            <a:r>
              <a:rPr lang="pl-PL" altLang="pl-PL" b="1" dirty="0" smtClean="0">
                <a:solidFill>
                  <a:srgbClr val="4472C4"/>
                </a:solidFill>
                <a:ea typeface="Mongolian Baiti" pitchFamily="66" charset="0"/>
              </a:rPr>
              <a:t>.</a:t>
            </a: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>
            <a:normAutofit fontScale="92500" lnSpcReduction="10000"/>
          </a:bodyPr>
          <a:lstStyle/>
          <a:p>
            <a:pPr algn="just"/>
            <a:endParaRPr lang="pl-PL" altLang="pl-PL" sz="2400" dirty="0" smtClean="0">
              <a:ea typeface="Mongolian Baiti" pitchFamily="66" charset="0"/>
            </a:endParaRP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Przedmiotem </a:t>
            </a:r>
            <a:r>
              <a:rPr lang="pl-PL" altLang="pl-PL" sz="2400" dirty="0">
                <a:ea typeface="Mongolian Baiti" pitchFamily="66" charset="0"/>
              </a:rPr>
              <a:t>konkursu </a:t>
            </a:r>
            <a:r>
              <a:rPr lang="pl-PL" altLang="pl-PL" sz="2400" dirty="0" smtClean="0">
                <a:ea typeface="Mongolian Baiti" pitchFamily="66" charset="0"/>
              </a:rPr>
              <a:t>8.6 jest wsparcie </a:t>
            </a:r>
            <a:r>
              <a:rPr lang="pl-PL" altLang="pl-PL" sz="2400" dirty="0">
                <a:ea typeface="Mongolian Baiti" pitchFamily="66" charset="0"/>
              </a:rPr>
              <a:t>szkół i placówek prowadzących kształcenie zawodowe oraz uczniów uczestniczących w kształceniu zawodowym i osób dorosłych uczestniczących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w </a:t>
            </a:r>
            <a:r>
              <a:rPr lang="pl-PL" altLang="pl-PL" sz="2400" dirty="0">
                <a:ea typeface="Mongolian Baiti" pitchFamily="66" charset="0"/>
              </a:rPr>
              <a:t>pozaszkolnych formach kształcenia zawodowego. Wsparcie kierowane jest do tych szkół lub placówek systemu oświaty prowadzących kształcenie zawodowe, w których kształcenie zawodowe praktyczne nie jest realizowane u pracodawców lub przedsiębiorców ze względu na brak możliwości sfinansowania kosztów takiego kształcenia</a:t>
            </a:r>
            <a:r>
              <a:rPr lang="pl-PL" altLang="pl-PL" sz="2400" dirty="0" smtClean="0">
                <a:ea typeface="Mongolian Baiti" pitchFamily="66" charset="0"/>
              </a:rPr>
              <a:t>. </a:t>
            </a: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Zgodnie z Ustawą z </a:t>
            </a:r>
            <a:r>
              <a:rPr lang="pl-PL" altLang="pl-PL" sz="2400" dirty="0">
                <a:ea typeface="Mongolian Baiti" pitchFamily="66" charset="0"/>
              </a:rPr>
              <a:t>dnia 7 września 1991 r</a:t>
            </a:r>
            <a:r>
              <a:rPr lang="pl-PL" altLang="pl-PL" sz="2400" dirty="0" smtClean="0">
                <a:ea typeface="Mongolian Baiti" pitchFamily="66" charset="0"/>
              </a:rPr>
              <a:t>. </a:t>
            </a:r>
            <a:r>
              <a:rPr lang="pl-PL" altLang="pl-PL" sz="2400" i="1" dirty="0" smtClean="0">
                <a:ea typeface="Mongolian Baiti" pitchFamily="66" charset="0"/>
              </a:rPr>
              <a:t>o </a:t>
            </a:r>
            <a:r>
              <a:rPr lang="pl-PL" altLang="pl-PL" sz="2400" i="1" dirty="0">
                <a:ea typeface="Mongolian Baiti" pitchFamily="66" charset="0"/>
              </a:rPr>
              <a:t>systemie </a:t>
            </a:r>
            <a:r>
              <a:rPr lang="pl-PL" altLang="pl-PL" sz="2400" i="1" dirty="0" smtClean="0">
                <a:ea typeface="Mongolian Baiti" pitchFamily="66" charset="0"/>
              </a:rPr>
              <a:t>oświaty </a:t>
            </a:r>
            <a:r>
              <a:rPr lang="pl-PL" altLang="pl-PL" sz="2400" dirty="0" smtClean="0">
                <a:ea typeface="Mongolian Baiti" pitchFamily="66" charset="0"/>
              </a:rPr>
              <a:t>(</a:t>
            </a:r>
            <a:r>
              <a:rPr lang="pl-PL" altLang="pl-PL" sz="2400" dirty="0">
                <a:ea typeface="Mongolian Baiti" pitchFamily="66" charset="0"/>
              </a:rPr>
              <a:t>Dz. U. z 2015 r. poz. 2156 oraz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z </a:t>
            </a:r>
            <a:r>
              <a:rPr lang="pl-PL" altLang="pl-PL" sz="2400" dirty="0">
                <a:ea typeface="Mongolian Baiti" pitchFamily="66" charset="0"/>
              </a:rPr>
              <a:t>2016 r. poz. 35, 64 i 195</a:t>
            </a:r>
            <a:r>
              <a:rPr lang="pl-PL" altLang="pl-PL" sz="2400" dirty="0" smtClean="0">
                <a:ea typeface="Mongolian Baiti" pitchFamily="66" charset="0"/>
              </a:rPr>
              <a:t>), kształcenie </a:t>
            </a:r>
            <a:r>
              <a:rPr lang="pl-PL" altLang="pl-PL" sz="2400" dirty="0">
                <a:ea typeface="Mongolian Baiti" pitchFamily="66" charset="0"/>
              </a:rPr>
              <a:t>ustawiczne rozumiane jako kształcenie </a:t>
            </a:r>
            <a:r>
              <a:rPr lang="pl-PL" altLang="pl-PL" sz="2400" dirty="0" smtClean="0">
                <a:ea typeface="Mongolian Baiti" pitchFamily="66" charset="0"/>
              </a:rPr>
              <a:t>w </a:t>
            </a:r>
            <a:r>
              <a:rPr lang="pl-PL" altLang="pl-PL" sz="2400" dirty="0">
                <a:ea typeface="Mongolian Baiti" pitchFamily="66" charset="0"/>
              </a:rPr>
              <a:t>szkołach dla dorosłych, a także uzyskiwanie i uzupełnianie wiedzy, umiejętności </a:t>
            </a:r>
            <a:r>
              <a:rPr lang="pl-PL" altLang="pl-PL" sz="2400" dirty="0" smtClean="0">
                <a:ea typeface="Mongolian Baiti" pitchFamily="66" charset="0"/>
              </a:rPr>
              <a:t>i </a:t>
            </a:r>
            <a:r>
              <a:rPr lang="pl-PL" altLang="pl-PL" sz="2400" dirty="0">
                <a:ea typeface="Mongolian Baiti" pitchFamily="66" charset="0"/>
              </a:rPr>
              <a:t>kwalifikacji zawodowych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w </a:t>
            </a:r>
            <a:r>
              <a:rPr lang="pl-PL" altLang="pl-PL" sz="2400" dirty="0">
                <a:ea typeface="Mongolian Baiti" pitchFamily="66" charset="0"/>
              </a:rPr>
              <a:t>formach pozaszkolnych przez osoby, które spełniły obowiązek </a:t>
            </a:r>
            <a:r>
              <a:rPr lang="pl-PL" altLang="pl-PL" sz="2400" dirty="0" smtClean="0">
                <a:ea typeface="Mongolian Baiti" pitchFamily="66" charset="0"/>
              </a:rPr>
              <a:t>szkolny.</a:t>
            </a:r>
          </a:p>
          <a:p>
            <a:r>
              <a:rPr lang="pl-PL" altLang="pl-PL" sz="2800" dirty="0" smtClean="0">
                <a:ea typeface="Mongolian Baiti" pitchFamily="66" charset="0"/>
              </a:rPr>
              <a:t/>
            </a:r>
            <a:br>
              <a:rPr lang="pl-PL" altLang="pl-PL" sz="2800" dirty="0" smtClean="0">
                <a:ea typeface="Mongolian Baiti" pitchFamily="66" charset="0"/>
              </a:rPr>
            </a:br>
            <a:endParaRPr lang="pl-PL" altLang="pl-PL" sz="28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7667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b="1" dirty="0" smtClean="0">
                <a:ea typeface="Mongolian Baiti" pitchFamily="66" charset="0"/>
                <a:hlinkClick r:id="rId2"/>
              </a:rPr>
              <a:t>36. Czy złożenie wniosku przez szkołę w ramach Działania 8.6 wyklucza możliwość uczestnictwa tej samej szkoły we wniosku w ramach Działania 8.7?</a:t>
            </a: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pl-PL" altLang="pl-PL" sz="2400" dirty="0" smtClean="0">
                <a:ea typeface="Mongolian Baiti" pitchFamily="66" charset="0"/>
              </a:rPr>
              <a:t>Kryteria dopuszczalności </a:t>
            </a:r>
            <a:r>
              <a:rPr lang="pl-PL" altLang="pl-PL" sz="2400" dirty="0">
                <a:ea typeface="Mongolian Baiti" pitchFamily="66" charset="0"/>
              </a:rPr>
              <a:t>mówią jednoznacznie, iż </a:t>
            </a:r>
            <a:r>
              <a:rPr lang="pl-PL" altLang="pl-PL" sz="2400" dirty="0" smtClean="0">
                <a:ea typeface="Mongolian Baiti" pitchFamily="66" charset="0"/>
              </a:rPr>
              <a:t>Beneficjent ma prawo ubiegać się </a:t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o wsparcie w działaniu 8.7, pod warunkiem jednak, że nie </a:t>
            </a:r>
            <a:r>
              <a:rPr lang="pl-PL" altLang="pl-PL" sz="2400" dirty="0">
                <a:ea typeface="Mongolian Baiti" pitchFamily="66" charset="0"/>
              </a:rPr>
              <a:t>ubiegał się </a:t>
            </a:r>
            <a:r>
              <a:rPr lang="pl-PL" altLang="pl-PL" sz="2400" dirty="0" smtClean="0">
                <a:ea typeface="Mongolian Baiti" pitchFamily="66" charset="0"/>
              </a:rPr>
              <a:t>wcześniej </a:t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o </a:t>
            </a:r>
            <a:r>
              <a:rPr lang="pl-PL" altLang="pl-PL" sz="2400" dirty="0">
                <a:ea typeface="Mongolian Baiti" pitchFamily="66" charset="0"/>
              </a:rPr>
              <a:t>dofinansowanie na takie same działania dla tych samych placówek w ramach Działania 8.6 </a:t>
            </a:r>
            <a:r>
              <a:rPr lang="pl-PL" altLang="pl-PL" sz="2400" i="1" dirty="0">
                <a:ea typeface="Mongolian Baiti" pitchFamily="66" charset="0"/>
              </a:rPr>
              <a:t>Wsparcie szkół i placówek prowadzących kształcenie zawodowe oraz uczniów uczestniczących w kształceniu zawodowym i osób dorosłych uczestniczących </a:t>
            </a:r>
            <a:r>
              <a:rPr lang="pl-PL" altLang="pl-PL" sz="2400" i="1" dirty="0" smtClean="0">
                <a:ea typeface="Mongolian Baiti" pitchFamily="66" charset="0"/>
              </a:rPr>
              <a:t/>
            </a:r>
            <a:br>
              <a:rPr lang="pl-PL" altLang="pl-PL" sz="2400" i="1" dirty="0" smtClean="0">
                <a:ea typeface="Mongolian Baiti" pitchFamily="66" charset="0"/>
              </a:rPr>
            </a:br>
            <a:r>
              <a:rPr lang="pl-PL" altLang="pl-PL" sz="2400" i="1" dirty="0" smtClean="0">
                <a:ea typeface="Mongolian Baiti" pitchFamily="66" charset="0"/>
              </a:rPr>
              <a:t>w </a:t>
            </a:r>
            <a:r>
              <a:rPr lang="pl-PL" altLang="pl-PL" sz="2400" i="1" dirty="0">
                <a:ea typeface="Mongolian Baiti" pitchFamily="66" charset="0"/>
              </a:rPr>
              <a:t>pozaszkolnych formach kształcenia </a:t>
            </a:r>
            <a:r>
              <a:rPr lang="pl-PL" altLang="pl-PL" sz="2400" i="1" dirty="0" smtClean="0">
                <a:ea typeface="Mongolian Baiti" pitchFamily="66" charset="0"/>
              </a:rPr>
              <a:t>zawodowego, a także</a:t>
            </a:r>
            <a:r>
              <a:rPr lang="pl-PL" altLang="pl-PL" sz="2400" dirty="0" smtClean="0">
                <a:ea typeface="Mongolian Baiti" pitchFamily="66" charset="0"/>
              </a:rPr>
              <a:t> </a:t>
            </a:r>
            <a:r>
              <a:rPr lang="pl-PL" altLang="pl-PL" sz="2400" dirty="0">
                <a:ea typeface="Mongolian Baiti" pitchFamily="66" charset="0"/>
              </a:rPr>
              <a:t>w ramach Działania  8.9 </a:t>
            </a:r>
            <a:r>
              <a:rPr lang="pl-PL" altLang="pl-PL" sz="2400" i="1" dirty="0">
                <a:ea typeface="Mongolian Baiti" pitchFamily="66" charset="0"/>
              </a:rPr>
              <a:t>Wsparcie szkół i placówek prowadzących kształcenie zawodowe oraz uczniów uczestniczących </a:t>
            </a:r>
            <a:r>
              <a:rPr lang="pl-PL" altLang="pl-PL" sz="2400" i="1" dirty="0" smtClean="0">
                <a:ea typeface="Mongolian Baiti" pitchFamily="66" charset="0"/>
              </a:rPr>
              <a:t>w </a:t>
            </a:r>
            <a:r>
              <a:rPr lang="pl-PL" altLang="pl-PL" sz="2400" i="1" dirty="0">
                <a:ea typeface="Mongolian Baiti" pitchFamily="66" charset="0"/>
              </a:rPr>
              <a:t>kształceniu zawodowym i osób dorosłych uczestniczących </a:t>
            </a:r>
            <a:r>
              <a:rPr lang="pl-PL" altLang="pl-PL" sz="2400" i="1" dirty="0" smtClean="0">
                <a:ea typeface="Mongolian Baiti" pitchFamily="66" charset="0"/>
              </a:rPr>
              <a:t/>
            </a:r>
            <a:br>
              <a:rPr lang="pl-PL" altLang="pl-PL" sz="2400" i="1" dirty="0" smtClean="0">
                <a:ea typeface="Mongolian Baiti" pitchFamily="66" charset="0"/>
              </a:rPr>
            </a:br>
            <a:r>
              <a:rPr lang="pl-PL" altLang="pl-PL" sz="2400" i="1" dirty="0" smtClean="0">
                <a:ea typeface="Mongolian Baiti" pitchFamily="66" charset="0"/>
              </a:rPr>
              <a:t>w </a:t>
            </a:r>
            <a:r>
              <a:rPr lang="pl-PL" altLang="pl-PL" sz="2400" i="1" dirty="0">
                <a:ea typeface="Mongolian Baiti" pitchFamily="66" charset="0"/>
              </a:rPr>
              <a:t>pozaszkolnych formach kształcenia zawodowego w ramach Kontraktów Samorządowych.</a:t>
            </a:r>
            <a:r>
              <a:rPr lang="pl-PL" altLang="pl-PL" sz="2400" dirty="0">
                <a:ea typeface="Mongolian Baiti" pitchFamily="66" charset="0"/>
              </a:rPr>
              <a:t> (Typ projektu 1 - 6).</a:t>
            </a:r>
            <a:endParaRPr lang="pl-PL" altLang="pl-PL" sz="24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6"/>
            <a:ext cx="11349037" cy="514924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2000" b="1" dirty="0" smtClean="0">
                <a:ea typeface="Mongolian Baiti" pitchFamily="66" charset="0"/>
                <a:hlinkClick r:id="rId2"/>
              </a:rPr>
              <a:t>37. Zatrudnienie w ramach projektu nauczycieli, którzy pracują w jednostce realizującej projekt</a:t>
            </a:r>
            <a:r>
              <a:rPr lang="pl-PL" altLang="pl-PL" sz="2000" b="1" dirty="0" smtClean="0">
                <a:ea typeface="Mongolian Baiti" pitchFamily="66" charset="0"/>
              </a:rPr>
              <a:t>.</a:t>
            </a: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sz="2000" b="1" dirty="0" smtClean="0">
                <a:ea typeface="Mongolian Baiti" pitchFamily="66" charset="0"/>
              </a:rPr>
              <a:t/>
            </a:r>
            <a:br>
              <a:rPr lang="pl-PL" altLang="pl-PL" sz="2000" b="1" dirty="0" smtClean="0">
                <a:ea typeface="Mongolian Baiti" pitchFamily="66" charset="0"/>
              </a:rPr>
            </a:br>
            <a:endParaRPr lang="pl-PL" altLang="pl-PL" sz="2000" b="1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01838"/>
            <a:ext cx="11349037" cy="417512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altLang="pl-PL" sz="2400" dirty="0">
                <a:ea typeface="Mongolian Baiti" pitchFamily="66" charset="0"/>
              </a:rPr>
              <a:t>Zgodnie z obszarem wskazanym w typie projektu nr 6 interwencja powinna przyczyniać się do poprawy dostępności, jakości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i </a:t>
            </a:r>
            <a:r>
              <a:rPr lang="pl-PL" altLang="pl-PL" sz="2400" dirty="0">
                <a:ea typeface="Mongolian Baiti" pitchFamily="66" charset="0"/>
              </a:rPr>
              <a:t>efektywności usług świadczonych w ramach doradztwa edukacyjno-zawodowego poprzez zwiększenie dostępu do usług doradztwa edukacyjno-zawodowego w szkołach i placówkach systemu oświaty oraz umożliwienie nauczycielom zatrudnionym w szkołach lub placówkach systemu oświaty, realizującym zadania z zakresu doradztwa </a:t>
            </a:r>
            <a:r>
              <a:rPr lang="pl-PL" altLang="pl-PL" sz="2400" dirty="0" err="1">
                <a:ea typeface="Mongolian Baiti" pitchFamily="66" charset="0"/>
              </a:rPr>
              <a:t>edukacyjno</a:t>
            </a:r>
            <a:r>
              <a:rPr lang="pl-PL" altLang="pl-PL" sz="2400" dirty="0">
                <a:ea typeface="Mongolian Baiti" pitchFamily="66" charset="0"/>
              </a:rPr>
              <a:t> - zawodowego bez przygotowania w tym zakresie, uzyskanie kwalifikacji doradcy, a nauczycielom - doradcom z kwalifikacjami - ich podnoszenie stosownie do zmieniających się potrzeb. </a:t>
            </a:r>
            <a:endParaRPr lang="pl-PL" altLang="pl-PL" sz="2400" dirty="0" smtClean="0">
              <a:ea typeface="Mongolian Baiti" pitchFamily="66" charset="0"/>
            </a:endParaRPr>
          </a:p>
          <a:p>
            <a:pPr algn="just"/>
            <a:r>
              <a:rPr lang="pl-PL" altLang="pl-PL" sz="2400" dirty="0" smtClean="0">
                <a:ea typeface="Mongolian Baiti" pitchFamily="66" charset="0"/>
              </a:rPr>
              <a:t>Zatrudnianie </a:t>
            </a:r>
            <a:r>
              <a:rPr lang="pl-PL" altLang="pl-PL" sz="2400" dirty="0">
                <a:ea typeface="Mongolian Baiti" pitchFamily="66" charset="0"/>
              </a:rPr>
              <a:t>nauczycieli na podstawie umowy cywilnoprawnej musi być </a:t>
            </a:r>
            <a:r>
              <a:rPr lang="pl-PL" altLang="pl-PL" sz="2400" dirty="0" smtClean="0">
                <a:ea typeface="Mongolian Baiti" pitchFamily="66" charset="0"/>
              </a:rPr>
              <a:t>zgodne z </a:t>
            </a:r>
            <a:r>
              <a:rPr lang="pl-PL" altLang="pl-PL" sz="2400" dirty="0">
                <a:ea typeface="Mongolian Baiti" pitchFamily="66" charset="0"/>
              </a:rPr>
              <a:t>przepisami krajowymi, w tym w szczególności przedmiotowa umowa nie może spełniać podstawowych warunków wykonywania pracy, o których mowa w art. 22 § 1 ustawy </a:t>
            </a:r>
            <a:r>
              <a:rPr lang="pl-PL" altLang="pl-PL" sz="2400" dirty="0" smtClean="0">
                <a:ea typeface="Mongolian Baiti" pitchFamily="66" charset="0"/>
              </a:rPr>
              <a:t/>
            </a:r>
            <a:br>
              <a:rPr lang="pl-PL" altLang="pl-PL" sz="2400" dirty="0" smtClean="0">
                <a:ea typeface="Mongolian Baiti" pitchFamily="66" charset="0"/>
              </a:rPr>
            </a:br>
            <a:r>
              <a:rPr lang="pl-PL" altLang="pl-PL" sz="2400" dirty="0" smtClean="0">
                <a:ea typeface="Mongolian Baiti" pitchFamily="66" charset="0"/>
              </a:rPr>
              <a:t>z </a:t>
            </a:r>
            <a:r>
              <a:rPr lang="pl-PL" altLang="pl-PL" sz="2400" dirty="0">
                <a:ea typeface="Mongolian Baiti" pitchFamily="66" charset="0"/>
              </a:rPr>
              <a:t>dnia 26 czerwca 1974 r. Kodeks pracy. W związku z powyższym istotne są i wymagają każdorazowo ustalenia takie okoliczności jak: sposób wykonywania pracy, zakres podporządkowania </a:t>
            </a:r>
            <a:r>
              <a:rPr lang="pl-PL" altLang="pl-PL" sz="2400" dirty="0" smtClean="0">
                <a:ea typeface="Mongolian Baiti" pitchFamily="66" charset="0"/>
              </a:rPr>
              <a:t>i </a:t>
            </a:r>
            <a:r>
              <a:rPr lang="pl-PL" altLang="pl-PL" sz="2400" dirty="0">
                <a:ea typeface="Mongolian Baiti" pitchFamily="66" charset="0"/>
              </a:rPr>
              <a:t>samodzielność osoby ją wykonującej, osobisty charakter zobowiązania tej osoby, odpłatność </a:t>
            </a:r>
            <a:r>
              <a:rPr lang="pl-PL" altLang="pl-PL" sz="2400" dirty="0" smtClean="0">
                <a:ea typeface="Mongolian Baiti" pitchFamily="66" charset="0"/>
              </a:rPr>
              <a:t>i </a:t>
            </a:r>
            <a:r>
              <a:rPr lang="pl-PL" altLang="pl-PL" sz="2400" dirty="0">
                <a:ea typeface="Mongolian Baiti" pitchFamily="66" charset="0"/>
              </a:rPr>
              <a:t>sposób określenia wynagrodzenia, z uwzględnieniem wyjaśnień określonych powyżej.</a:t>
            </a:r>
          </a:p>
          <a:p>
            <a:pPr algn="just"/>
            <a:r>
              <a:rPr lang="pl-PL" altLang="pl-PL" sz="2400" dirty="0">
                <a:ea typeface="Mongolian Baiti" pitchFamily="66" charset="0"/>
              </a:rPr>
              <a:t>Zawarcie takiej umowy byłoby dopuszczalne jeżeli osoba prowadząca zajęcia:</a:t>
            </a:r>
          </a:p>
          <a:p>
            <a:pPr algn="just"/>
            <a:r>
              <a:rPr lang="pl-PL" altLang="pl-PL" sz="2400" dirty="0">
                <a:ea typeface="Mongolian Baiti" pitchFamily="66" charset="0"/>
              </a:rPr>
              <a:t>- nie podlegałaby podporządkowaniu pracowniczemu (nie będzie podlegała kierownictwu dyrektora szkoły, w szczególności nie będzie miała obowiązku wykonywania poleceń dotyczących sposobu i miejsca prowadzenia zajęć a także nie będzie podlegała sprawowanemu przez niego nadzorowi);</a:t>
            </a:r>
          </a:p>
          <a:p>
            <a:pPr algn="just"/>
            <a:r>
              <a:rPr lang="pl-PL" altLang="pl-PL" sz="2400" dirty="0">
                <a:ea typeface="Mongolian Baiti" pitchFamily="66" charset="0"/>
              </a:rPr>
              <a:t>- nie będzie miała obowiązku osobistego świadczenia pracy (np. w razie niemożliwości przeprowadzenie zajęć będzie mogła we własnym zakresie zapewnić zastępstwo przez inną osobę).</a:t>
            </a:r>
          </a:p>
          <a:p>
            <a:pPr algn="just"/>
            <a:endParaRPr lang="pl-PL" altLang="pl-PL" sz="2400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3</a:t>
            </a:r>
            <a:r>
              <a:rPr lang="pl-PL" altLang="pl-PL" b="1" u="sng" dirty="0" smtClean="0">
                <a:solidFill>
                  <a:srgbClr val="0070C0"/>
                </a:solidFill>
                <a:ea typeface="Mongolian Baiti" pitchFamily="66" charset="0"/>
              </a:rPr>
              <a:t>.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Czy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jeden projekt może być adresowany do 2 szkół, przy założeniu, że dotyczy to rozwiązania takiego samego problemu i wykazały to diagnozy obydwu szkół?</a:t>
            </a:r>
            <a:r>
              <a:rPr lang="pl-PL" altLang="pl-PL" sz="2000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sz="2000" u="sng" dirty="0" smtClean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u="sng" dirty="0" smtClean="0">
                <a:solidFill>
                  <a:srgbClr val="0070C0"/>
                </a:solidFill>
                <a:ea typeface="Mongolian Baiti" pitchFamily="66" charset="0"/>
              </a:rPr>
            </a:br>
            <a:endParaRPr lang="pl-PL" altLang="pl-PL" u="sng" dirty="0" smtClean="0">
              <a:solidFill>
                <a:srgbClr val="0070C0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70000"/>
              </a:lnSpc>
            </a:pPr>
            <a:endParaRPr lang="pl-PL" altLang="pl-PL" sz="2400" dirty="0" smtClean="0">
              <a:ea typeface="Mongolian Baiti" pitchFamily="66" charset="0"/>
            </a:endParaRPr>
          </a:p>
          <a:p>
            <a:r>
              <a:rPr lang="pl-PL" sz="2900" dirty="0" smtClean="0"/>
              <a:t>Odnosząc się do pytania należy </a:t>
            </a:r>
            <a:r>
              <a:rPr lang="pl-PL" sz="2900" dirty="0"/>
              <a:t>brać pod uwagę zapisy Regulaminu konkursu 8.6, w którym mowa, iż:</a:t>
            </a:r>
          </a:p>
          <a:p>
            <a:r>
              <a:rPr lang="pl-PL" sz="2900" i="1" dirty="0" smtClean="0"/>
              <a:t>projekty </a:t>
            </a:r>
            <a:r>
              <a:rPr lang="pl-PL" sz="2900" i="1" dirty="0"/>
              <a:t>muszą być skierowane bezpośrednio do następującej grupy odbiorców:</a:t>
            </a:r>
            <a:endParaRPr lang="pl-PL" sz="2900" dirty="0"/>
          </a:p>
          <a:p>
            <a:r>
              <a:rPr lang="pl-PL" sz="2900" i="1" dirty="0"/>
              <a:t>· uczniowie i słuchacze szkół i placówek prowadzących kształcenie zawodowe,</a:t>
            </a:r>
            <a:endParaRPr lang="pl-PL" sz="2900" dirty="0"/>
          </a:p>
          <a:p>
            <a:r>
              <a:rPr lang="pl-PL" sz="2900" i="1" dirty="0"/>
              <a:t>· młodociani pracownicy,</a:t>
            </a:r>
            <a:endParaRPr lang="pl-PL" sz="2900" dirty="0"/>
          </a:p>
          <a:p>
            <a:r>
              <a:rPr lang="pl-PL" sz="2900" i="1" dirty="0"/>
              <a:t>· osoby w wieku powyżej 18 r.ż.,</a:t>
            </a:r>
            <a:endParaRPr lang="pl-PL" sz="2900" dirty="0"/>
          </a:p>
          <a:p>
            <a:r>
              <a:rPr lang="pl-PL" sz="2900" i="1" dirty="0"/>
              <a:t>· szkoły i placówki (instytucje i kadra pedagogiczna) prowadzące kształcenie </a:t>
            </a:r>
            <a:r>
              <a:rPr lang="pl-PL" sz="2900" i="1" dirty="0" smtClean="0"/>
              <a:t>zawodowe (</a:t>
            </a:r>
            <a:r>
              <a:rPr lang="pl-PL" sz="2900" i="1" dirty="0"/>
              <a:t>z wyłączeniem szkół dla dorosłych),</a:t>
            </a:r>
            <a:endParaRPr lang="pl-PL" sz="2900" dirty="0"/>
          </a:p>
          <a:p>
            <a:r>
              <a:rPr lang="pl-PL" sz="2900" i="1" dirty="0"/>
              <a:t>· nauczyciele prowadzący kształcenie ogólne w szkołach i placówkach kształcenia</a:t>
            </a:r>
            <a:endParaRPr lang="pl-PL" sz="2900" dirty="0"/>
          </a:p>
          <a:p>
            <a:r>
              <a:rPr lang="pl-PL" sz="2900" i="1" dirty="0"/>
              <a:t>zawodowego,</a:t>
            </a:r>
            <a:endParaRPr lang="pl-PL" sz="2900" dirty="0"/>
          </a:p>
          <a:p>
            <a:r>
              <a:rPr lang="pl-PL" sz="2900" i="1" dirty="0"/>
              <a:t>· nauczyciele przedmiotów zawodowych,</a:t>
            </a:r>
            <a:endParaRPr lang="pl-PL" sz="2900" dirty="0"/>
          </a:p>
          <a:p>
            <a:r>
              <a:rPr lang="pl-PL" sz="2900" i="1" dirty="0"/>
              <a:t>· instruktorzy praktycznej nauki zawodu,</a:t>
            </a:r>
            <a:endParaRPr lang="pl-PL" sz="2900" dirty="0"/>
          </a:p>
          <a:p>
            <a:r>
              <a:rPr lang="pl-PL" sz="2900" i="1" dirty="0"/>
              <a:t>· partnerzy społeczno-gospodarczy,</a:t>
            </a:r>
            <a:endParaRPr lang="pl-PL" sz="2900" dirty="0"/>
          </a:p>
          <a:p>
            <a:r>
              <a:rPr lang="pl-PL" sz="2900" i="1" dirty="0"/>
              <a:t>· </a:t>
            </a:r>
            <a:r>
              <a:rPr lang="pl-PL" sz="2900" i="1" dirty="0" smtClean="0"/>
              <a:t>pracodawcy.</a:t>
            </a:r>
            <a:r>
              <a:rPr lang="pl-PL" sz="2900" dirty="0" smtClean="0"/>
              <a:t> </a:t>
            </a:r>
          </a:p>
          <a:p>
            <a:r>
              <a:rPr lang="pl-PL" sz="2900" dirty="0" smtClean="0"/>
              <a:t>Powyższy </a:t>
            </a:r>
            <a:r>
              <a:rPr lang="pl-PL" sz="2900" dirty="0"/>
              <a:t>zapis nie wyklucza objęcia pomocą więcej niż jednej szkoły, przy założeniu zawartym w pytaniu.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27688" y="1795463"/>
            <a:ext cx="6564312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9" name="Tytuł 1"/>
          <p:cNvSpPr>
            <a:spLocks noGrp="1"/>
          </p:cNvSpPr>
          <p:nvPr>
            <p:ph type="title"/>
          </p:nvPr>
        </p:nvSpPr>
        <p:spPr bwMode="auto">
          <a:xfrm>
            <a:off x="307975" y="2289175"/>
            <a:ext cx="5149850" cy="5016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altLang="pl-PL" sz="4400" b="1" smtClean="0">
                <a:latin typeface="Book Antiqua" pitchFamily="18" charset="0"/>
                <a:ea typeface="Mongolian Baiti" pitchFamily="66" charset="0"/>
              </a:rPr>
              <a:t>Dziękuję za uwagę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3873500"/>
            <a:ext cx="5006975" cy="2303463"/>
          </a:xfrm>
        </p:spPr>
        <p:txBody>
          <a:bodyPr/>
          <a:lstStyle/>
          <a:p>
            <a:pPr algn="ctr" eaLnBrk="1" hangingPunct="1"/>
            <a:r>
              <a:rPr lang="pl-PL" altLang="pl-PL" b="1" smtClean="0">
                <a:latin typeface="Book Antiqua" pitchFamily="18" charset="0"/>
                <a:ea typeface="Mongolian Baiti" pitchFamily="66" charset="0"/>
              </a:rPr>
              <a:t>Wojewódzki Urząd Pracy w Szczecinie</a:t>
            </a:r>
            <a:endParaRPr lang="pl-PL" altLang="pl-PL" smtClean="0">
              <a:latin typeface="Book Antiqua" pitchFamily="18" charset="0"/>
              <a:ea typeface="Mongolian Baiti" pitchFamily="66" charset="0"/>
            </a:endParaRPr>
          </a:p>
          <a:p>
            <a:pPr algn="ctr" eaLnBrk="1" hangingPunct="1"/>
            <a:r>
              <a:rPr lang="pl-PL" altLang="pl-PL" smtClean="0">
                <a:latin typeface="Book Antiqua" pitchFamily="18" charset="0"/>
                <a:ea typeface="Mongolian Baiti" pitchFamily="66" charset="0"/>
              </a:rPr>
              <a:t>ul. A. Mickiewicza  41</a:t>
            </a:r>
          </a:p>
          <a:p>
            <a:pPr algn="ctr" eaLnBrk="1" hangingPunct="1"/>
            <a:r>
              <a:rPr lang="pl-PL" altLang="pl-PL" smtClean="0">
                <a:latin typeface="Book Antiqua" pitchFamily="18" charset="0"/>
                <a:ea typeface="Mongolian Baiti" pitchFamily="66" charset="0"/>
              </a:rPr>
              <a:t>70-383 Szczecin</a:t>
            </a:r>
          </a:p>
          <a:p>
            <a:pPr algn="ctr" eaLnBrk="1" hangingPunct="1"/>
            <a:r>
              <a:rPr lang="pl-PL" altLang="pl-PL" smtClean="0">
                <a:latin typeface="Book Antiqua" pitchFamily="18" charset="0"/>
                <a:ea typeface="Mongolian Baiti" pitchFamily="66" charset="0"/>
              </a:rPr>
              <a:t>tel. 91 42 56 100</a:t>
            </a:r>
          </a:p>
          <a:p>
            <a:pPr algn="ctr" eaLnBrk="1" hangingPunct="1"/>
            <a:r>
              <a:rPr lang="pl-PL" altLang="pl-PL" smtClean="0">
                <a:latin typeface="Book Antiqua" pitchFamily="18" charset="0"/>
                <a:ea typeface="Mongolian Baiti" pitchFamily="66" charset="0"/>
              </a:rPr>
              <a:t>fax. 91 42 56 103</a:t>
            </a:r>
          </a:p>
          <a:p>
            <a:pPr algn="ctr" eaLnBrk="1" hangingPunct="1"/>
            <a:r>
              <a:rPr lang="pl-PL" altLang="pl-PL" smtClean="0">
                <a:latin typeface="Book Antiqua" pitchFamily="18" charset="0"/>
                <a:ea typeface="Mongolian Baiti" pitchFamily="66" charset="0"/>
              </a:rPr>
              <a:t>e-mail: sekretariat@wup.pl</a:t>
            </a:r>
          </a:p>
          <a:p>
            <a:pPr eaLnBrk="1" hangingPunct="1"/>
            <a:endParaRPr lang="pl-PL" altLang="pl-PL" smtClean="0">
              <a:ea typeface="Mongolian Baiti" pitchFamily="66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 rot="10800000" flipH="1">
            <a:off x="6357938" y="4752975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 rot="10800000" flipH="1">
            <a:off x="6623050" y="4997450"/>
            <a:ext cx="439738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 rot="10800000" flipH="1">
            <a:off x="6465888" y="2600325"/>
            <a:ext cx="541337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44" name="Rectangle 10"/>
          <p:cNvSpPr>
            <a:spLocks noChangeArrowheads="1"/>
          </p:cNvSpPr>
          <p:nvPr/>
        </p:nvSpPr>
        <p:spPr bwMode="auto">
          <a:xfrm rot="10800000" flipH="1">
            <a:off x="10352088" y="5233988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45" name="Rectangle 11"/>
          <p:cNvSpPr>
            <a:spLocks noChangeArrowheads="1"/>
          </p:cNvSpPr>
          <p:nvPr/>
        </p:nvSpPr>
        <p:spPr bwMode="auto">
          <a:xfrm rot="10800000" flipH="1">
            <a:off x="11234738" y="4279900"/>
            <a:ext cx="896937" cy="898525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46" name="Rectangle 12"/>
          <p:cNvSpPr>
            <a:spLocks noChangeArrowheads="1"/>
          </p:cNvSpPr>
          <p:nvPr/>
        </p:nvSpPr>
        <p:spPr bwMode="auto">
          <a:xfrm rot="10800000" flipH="1">
            <a:off x="5870575" y="4800600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47" name="Rectangle 13"/>
          <p:cNvSpPr>
            <a:spLocks noChangeArrowheads="1"/>
          </p:cNvSpPr>
          <p:nvPr/>
        </p:nvSpPr>
        <p:spPr bwMode="auto">
          <a:xfrm rot="10800000" flipH="1">
            <a:off x="6694488" y="2120900"/>
            <a:ext cx="623887" cy="623888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48" name="Rectangle 11"/>
          <p:cNvSpPr>
            <a:spLocks noChangeArrowheads="1"/>
          </p:cNvSpPr>
          <p:nvPr/>
        </p:nvSpPr>
        <p:spPr bwMode="auto">
          <a:xfrm rot="10800000" flipH="1">
            <a:off x="5619750" y="1795463"/>
            <a:ext cx="952500" cy="952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49" name="Rectangle 14"/>
          <p:cNvSpPr>
            <a:spLocks noChangeArrowheads="1"/>
          </p:cNvSpPr>
          <p:nvPr/>
        </p:nvSpPr>
        <p:spPr bwMode="auto">
          <a:xfrm rot="10800000" flipH="1">
            <a:off x="9329738" y="42608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0" name="Rectangle 11"/>
          <p:cNvSpPr>
            <a:spLocks noChangeArrowheads="1"/>
          </p:cNvSpPr>
          <p:nvPr/>
        </p:nvSpPr>
        <p:spPr bwMode="auto">
          <a:xfrm rot="10800000" flipH="1">
            <a:off x="7096125" y="1885950"/>
            <a:ext cx="361950" cy="361950"/>
          </a:xfrm>
          <a:prstGeom prst="rect">
            <a:avLst/>
          </a:prstGeom>
          <a:solidFill>
            <a:schemeClr val="bg1">
              <a:alpha val="87057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1" name="Rectangle 11"/>
          <p:cNvSpPr>
            <a:spLocks noChangeArrowheads="1"/>
          </p:cNvSpPr>
          <p:nvPr/>
        </p:nvSpPr>
        <p:spPr bwMode="auto">
          <a:xfrm rot="10800000" flipH="1">
            <a:off x="5619750" y="5483225"/>
            <a:ext cx="952500" cy="693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2" name="Rectangle 10"/>
          <p:cNvSpPr>
            <a:spLocks noChangeArrowheads="1"/>
          </p:cNvSpPr>
          <p:nvPr/>
        </p:nvSpPr>
        <p:spPr bwMode="auto">
          <a:xfrm rot="10800000" flipH="1">
            <a:off x="11414125" y="5389563"/>
            <a:ext cx="576263" cy="579437"/>
          </a:xfrm>
          <a:prstGeom prst="rect">
            <a:avLst/>
          </a:prstGeom>
          <a:solidFill>
            <a:schemeClr val="bg1">
              <a:alpha val="89018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3" name="Rectangle 13"/>
          <p:cNvSpPr>
            <a:spLocks noChangeArrowheads="1"/>
          </p:cNvSpPr>
          <p:nvPr/>
        </p:nvSpPr>
        <p:spPr bwMode="auto">
          <a:xfrm rot="10800000" flipH="1">
            <a:off x="6854825" y="5262563"/>
            <a:ext cx="623888" cy="623887"/>
          </a:xfrm>
          <a:prstGeom prst="rect">
            <a:avLst/>
          </a:prstGeom>
          <a:solidFill>
            <a:schemeClr val="bg1">
              <a:alpha val="85881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4" name="Rectangle 15"/>
          <p:cNvSpPr>
            <a:spLocks noChangeArrowheads="1"/>
          </p:cNvSpPr>
          <p:nvPr/>
        </p:nvSpPr>
        <p:spPr bwMode="auto">
          <a:xfrm rot="10800000" flipH="1">
            <a:off x="11784013" y="2066925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5" name="Rectangle 13"/>
          <p:cNvSpPr>
            <a:spLocks noChangeArrowheads="1"/>
          </p:cNvSpPr>
          <p:nvPr/>
        </p:nvSpPr>
        <p:spPr bwMode="auto">
          <a:xfrm rot="10800000" flipH="1">
            <a:off x="10456863" y="4827588"/>
            <a:ext cx="177800" cy="176212"/>
          </a:xfrm>
          <a:prstGeom prst="rect">
            <a:avLst/>
          </a:prstGeom>
          <a:solidFill>
            <a:schemeClr val="bg1">
              <a:alpha val="85881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6" name="Rectangle 6"/>
          <p:cNvSpPr>
            <a:spLocks noChangeArrowheads="1"/>
          </p:cNvSpPr>
          <p:nvPr/>
        </p:nvSpPr>
        <p:spPr bwMode="auto">
          <a:xfrm rot="10800000" flipH="1">
            <a:off x="10964863" y="4949825"/>
            <a:ext cx="439737" cy="439738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7" name="Rectangle 15"/>
          <p:cNvSpPr>
            <a:spLocks noChangeArrowheads="1"/>
          </p:cNvSpPr>
          <p:nvPr/>
        </p:nvSpPr>
        <p:spPr bwMode="auto">
          <a:xfrm rot="10800000" flipH="1">
            <a:off x="11430000" y="2289175"/>
            <a:ext cx="136525" cy="136525"/>
          </a:xfrm>
          <a:prstGeom prst="rect">
            <a:avLst/>
          </a:prstGeom>
          <a:solidFill>
            <a:schemeClr val="bg1">
              <a:alpha val="38823"/>
            </a:schemeClr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8" name="Rectangle 11"/>
          <p:cNvSpPr>
            <a:spLocks noChangeArrowheads="1"/>
          </p:cNvSpPr>
          <p:nvPr/>
        </p:nvSpPr>
        <p:spPr bwMode="auto">
          <a:xfrm rot="10800000" flipH="1">
            <a:off x="5595938" y="2747963"/>
            <a:ext cx="534987" cy="534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  <p:sp>
        <p:nvSpPr>
          <p:cNvPr id="65559" name="Rectangle 11"/>
          <p:cNvSpPr>
            <a:spLocks noChangeArrowheads="1"/>
          </p:cNvSpPr>
          <p:nvPr/>
        </p:nvSpPr>
        <p:spPr bwMode="auto">
          <a:xfrm rot="10800000" flipH="1">
            <a:off x="5597525" y="5227638"/>
            <a:ext cx="284163" cy="282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pl-PL" altLang="pl-PL">
              <a:latin typeface="Calibri" pitchFamily="3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4.</a:t>
            </a:r>
            <a:r>
              <a:rPr lang="pl-PL" altLang="pl-PL" b="1" u="sng" dirty="0">
                <a:solidFill>
                  <a:srgbClr val="0070C0"/>
                </a:solidFill>
                <a:ea typeface="Mongolian Baiti" pitchFamily="66" charset="0"/>
              </a:rPr>
              <a:t>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Czy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diagnozy muszą być zatwierdzone przez organ prowadzący szkoły?</a:t>
            </a:r>
            <a:r>
              <a:rPr lang="pl-PL" altLang="pl-PL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dirty="0" smtClean="0">
                <a:solidFill>
                  <a:srgbClr val="0070C0"/>
                </a:solidFill>
                <a:ea typeface="Mongolian Baiti" pitchFamily="66" charset="0"/>
              </a:rPr>
            </a:br>
            <a:endParaRPr lang="pl-PL" altLang="pl-PL" dirty="0" smtClean="0">
              <a:solidFill>
                <a:srgbClr val="0070C0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/>
            <a:r>
              <a:rPr lang="pl-PL" sz="2800" dirty="0"/>
              <a:t>Regulamin konkursu 8.6 (6 część kryterium dopuszczalności: </a:t>
            </a:r>
            <a:r>
              <a:rPr lang="pl-PL" sz="2800" i="1" dirty="0"/>
              <a:t>zgodność wsparcia</a:t>
            </a:r>
            <a:r>
              <a:rPr lang="pl-PL" sz="2800" dirty="0"/>
              <a:t>) mówi, iż realizacja wsparcia jest dokonywana na podstawie indywidualnie zdiagnozowanego zapotrzebowania szkół i placówek systemu oświaty w zakresie objętym projektem. Diagnoza powinna być przygotowana i przeprowadzona przez szkołę, placówkę systemu oświaty lub inny podmiot prowadzący działalność o charakterze edukacyjnym lub badawczym oraz zatwierdzona przez organ prowadzący. Przeprowadzona diagnoza nie stanowi załącznika do wniosku o dofinansowanie, jednakże w części wniosku poświęconej diagnozie Projektodawca zobowiązany jest przedstawić wyniki diagnozy, co stanowi podstawę realizacji planowanego wsparcia.</a:t>
            </a:r>
          </a:p>
          <a:p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7338" y="12604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5.</a:t>
            </a:r>
            <a:r>
              <a:rPr lang="pl-PL" altLang="pl-PL" b="1" u="sng" dirty="0" smtClean="0">
                <a:solidFill>
                  <a:srgbClr val="0070C0"/>
                </a:solidFill>
                <a:ea typeface="Mongolian Baiti" pitchFamily="66" charset="0"/>
              </a:rPr>
              <a:t>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W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jaki sposób rozliczyć prawidłowo wkład w postaci sfinansowania przez pracodawców 5% kosztów organizacji staży dla uczniów (refundacja przez pracodawcę kosztów poniesionych przez beneficjenta na organizację staży, sfinansowanie przez pracodawcę wydatków o wartości 5% i rozliczenie tych kwot na podstawie oświadczenia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pracodawcy)?</a:t>
            </a:r>
            <a:r>
              <a:rPr lang="pl-PL" altLang="pl-PL" sz="2000" dirty="0" smtClean="0">
                <a:ea typeface="Mongolian Baiti" pitchFamily="66" charset="0"/>
              </a:rPr>
              <a:t/>
            </a:r>
            <a:br>
              <a:rPr lang="pl-PL" altLang="pl-PL" sz="2000" dirty="0" smtClean="0">
                <a:ea typeface="Mongolian Baiti" pitchFamily="66" charset="0"/>
              </a:rPr>
            </a:br>
            <a:r>
              <a:rPr lang="pl-PL" altLang="pl-PL" dirty="0" smtClean="0">
                <a:ea typeface="Mongolian Baiti" pitchFamily="66" charset="0"/>
              </a:rPr>
              <a:t/>
            </a:r>
            <a:br>
              <a:rPr lang="pl-PL" altLang="pl-PL" dirty="0" smtClean="0">
                <a:ea typeface="Mongolian Baiti" pitchFamily="66" charset="0"/>
              </a:rPr>
            </a:br>
            <a:endParaRPr lang="pl-PL" altLang="pl-PL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9563" y="2038350"/>
            <a:ext cx="11352212" cy="4138613"/>
          </a:xfrm>
        </p:spPr>
        <p:txBody>
          <a:bodyPr>
            <a:normAutofit fontScale="85000" lnSpcReduction="20000"/>
          </a:bodyPr>
          <a:lstStyle/>
          <a:p>
            <a:pPr algn="just"/>
            <a:endParaRPr lang="pl-PL" altLang="pl-PL" sz="2400" dirty="0" smtClean="0">
              <a:ea typeface="Mongolian Baiti" pitchFamily="66" charset="0"/>
            </a:endParaRPr>
          </a:p>
          <a:p>
            <a:pPr algn="just"/>
            <a:endParaRPr lang="pl-PL" sz="2400" dirty="0" smtClean="0"/>
          </a:p>
          <a:p>
            <a:pPr algn="just">
              <a:lnSpc>
                <a:spcPct val="120000"/>
              </a:lnSpc>
            </a:pPr>
            <a:r>
              <a:rPr lang="pl-PL" sz="2400" dirty="0" smtClean="0"/>
              <a:t>W projekcie </a:t>
            </a:r>
            <a:r>
              <a:rPr lang="pl-PL" sz="2400" dirty="0"/>
              <a:t>przewidziano partycypację finansową pracodawcy w kosztach organizacji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prowadzenia praktyki zawodowej lub stażu zawodowego w wymiarze co najmniej 5% tych kosztów (Typ projektu 1</a:t>
            </a:r>
            <a:r>
              <a:rPr lang="pl-PL" sz="2400" dirty="0" smtClean="0"/>
              <a:t>). Beneficjent </a:t>
            </a:r>
            <a:r>
              <a:rPr lang="pl-PL" sz="2400" dirty="0"/>
              <a:t>powinien przy rozliczaniu wkładu, wykazać prawidłowe wniesienie wkładu własnego przez pracodawców, np. w formie oświadczenia. Partycypację finansową należy rozumieć zarówno jako wkład pieniężny, jak i rezygnację z części refundacji wydatków poniesionych przez pracodawcę w związku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 </a:t>
            </a:r>
            <a:r>
              <a:rPr lang="pl-PL" sz="2400" dirty="0"/>
              <a:t>organizacją stażu. W przedstawionym realizatorowi projektu (np. szkole) oświadczeniu o poniesionych kosztach, pracodawca może np. ująć całkowitą wartość faktury dla danego zakupu, w której wskazuje kwotę do refundacji. Powinna to być kwota </a:t>
            </a:r>
            <a:r>
              <a:rPr lang="pl-PL" sz="2400" dirty="0" smtClean="0"/>
              <a:t>pomniejszona </a:t>
            </a:r>
            <a:r>
              <a:rPr lang="pl-PL" sz="2400" dirty="0"/>
              <a:t>o część, w której partycypuje przedsiębiorca (zgodnie ze stawkami rynkowymi). Mogą to być również inne dokumenty o wartości dowodowej równoważnej fakturom.</a:t>
            </a:r>
          </a:p>
          <a:p>
            <a:pPr algn="just"/>
            <a:r>
              <a:rPr lang="pl-PL" sz="2400" dirty="0" smtClean="0"/>
              <a:t> 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Prawidłowe wyliczenie wkładu własnego – 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2588" y="1655763"/>
            <a:ext cx="11349037" cy="3905250"/>
          </a:xfrm>
        </p:spPr>
        <p:txBody>
          <a:bodyPr/>
          <a:lstStyle/>
          <a:p>
            <a:r>
              <a:rPr lang="pl-PL" altLang="pl-PL" smtClean="0">
                <a:ea typeface="Mongolian Baiti" panose="03000500000000000000" pitchFamily="66" charset="0"/>
              </a:rPr>
              <a:t>Wymagany wkład własny:</a:t>
            </a:r>
          </a:p>
          <a:p>
            <a:r>
              <a:rPr lang="pl-PL" altLang="pl-PL" sz="1400" b="1" smtClean="0">
                <a:ea typeface="Mongolian Baiti" panose="03000500000000000000" pitchFamily="66" charset="0"/>
              </a:rPr>
              <a:t>10 %  </a:t>
            </a:r>
            <a:r>
              <a:rPr lang="pl-PL" altLang="pl-PL" sz="1400" smtClean="0">
                <a:ea typeface="Mongolian Baiti" panose="03000500000000000000" pitchFamily="66" charset="0"/>
              </a:rPr>
              <a:t>- pozaszkolne formy ustawicznego kształcenia zawodowego;</a:t>
            </a:r>
          </a:p>
          <a:p>
            <a:r>
              <a:rPr lang="pl-PL" altLang="pl-PL" sz="1400" b="1" smtClean="0">
                <a:ea typeface="Mongolian Baiti" panose="03000500000000000000" pitchFamily="66" charset="0"/>
              </a:rPr>
              <a:t>5 %  </a:t>
            </a:r>
            <a:r>
              <a:rPr lang="pl-PL" altLang="pl-PL" sz="1400" smtClean="0">
                <a:ea typeface="Mongolian Baiti" panose="03000500000000000000" pitchFamily="66" charset="0"/>
              </a:rPr>
              <a:t>- pozostałe działania.</a:t>
            </a:r>
          </a:p>
          <a:p>
            <a:r>
              <a:rPr lang="pl-PL" altLang="pl-PL" smtClean="0">
                <a:ea typeface="Mongolian Baiti" panose="03000500000000000000" pitchFamily="66" charset="0"/>
              </a:rPr>
              <a:t>Zadanie 1 - pozaszkolne formy ustawicznego kształcenia zawodowego</a:t>
            </a:r>
          </a:p>
          <a:p>
            <a:r>
              <a:rPr lang="pl-PL" altLang="pl-PL" smtClean="0">
                <a:ea typeface="Mongolian Baiti" panose="03000500000000000000" pitchFamily="66" charset="0"/>
              </a:rPr>
              <a:t>Zadanie 2, 3, 4 – pozostałe działania w zakresie kształcenia zawodowego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12738" y="3608388"/>
          <a:ext cx="11498262" cy="2024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377"/>
                <a:gridCol w="1916377"/>
                <a:gridCol w="1916377"/>
                <a:gridCol w="1916377"/>
                <a:gridCol w="1916377"/>
                <a:gridCol w="1916377"/>
              </a:tblGrid>
              <a:tr h="7314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Zadanie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Koszty bezpośrednie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Koszty</a:t>
                      </a:r>
                      <a:r>
                        <a:rPr lang="pl-PL" sz="1400" baseline="0" dirty="0" smtClean="0"/>
                        <a:t> pośrednie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baseline="0" dirty="0" smtClean="0"/>
                        <a:t>przy 25 % 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Razem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Udział %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Wartość wkładu</a:t>
                      </a:r>
                      <a:r>
                        <a:rPr lang="pl-PL" sz="1400" baseline="0" dirty="0" smtClean="0"/>
                        <a:t> własnego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</a:tr>
              <a:tr h="4696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Zadanie 1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10 000 zł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2 500 zł</a:t>
                      </a:r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12 500 zł</a:t>
                      </a:r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10 %</a:t>
                      </a:r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1 250 zł</a:t>
                      </a:r>
                    </a:p>
                  </a:txBody>
                  <a:tcPr marL="91437" marR="91437" marT="45722" marB="45722"/>
                </a:tc>
              </a:tr>
              <a:tr h="4114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Zadanie 2, 3, 4</a:t>
                      </a:r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40 000 zł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10 000 zł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50 000 zł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5 %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2 500 zł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</a:tr>
              <a:tr h="411497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Wartość projektu</a:t>
                      </a:r>
                    </a:p>
                  </a:txBody>
                  <a:tcPr marL="91437" marR="91437" marT="45722" marB="45722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l-PL" sz="1400" dirty="0"/>
                    </a:p>
                  </a:txBody>
                  <a:tcPr marL="91437" marR="91437" marT="45728" marB="45728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pl-PL" sz="1400" dirty="0"/>
                    </a:p>
                  </a:txBody>
                  <a:tcPr marL="91437" marR="91437" marT="45728" marB="4572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dirty="0" smtClean="0"/>
                        <a:t>62 500 zł</a:t>
                      </a:r>
                      <a:endParaRPr lang="pl-PL" sz="1400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000" b="1" dirty="0" smtClean="0"/>
                        <a:t>Wartość wkładu własnego</a:t>
                      </a:r>
                      <a:endParaRPr lang="pl-PL" sz="1000" b="1" dirty="0"/>
                    </a:p>
                  </a:txBody>
                  <a:tcPr marL="91437" marR="91437" marT="45722" marB="4572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400" b="1" dirty="0" smtClean="0"/>
                        <a:t>3 750 zł</a:t>
                      </a:r>
                      <a:endParaRPr lang="pl-PL" sz="1400" b="1" dirty="0"/>
                    </a:p>
                  </a:txBody>
                  <a:tcPr marL="91437" marR="91437" marT="45722" marB="4572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97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6.</a:t>
            </a:r>
            <a:r>
              <a:rPr lang="pl-PL" altLang="pl-PL" b="1" u="sng" dirty="0" smtClean="0">
                <a:solidFill>
                  <a:srgbClr val="0070C0"/>
                </a:solidFill>
                <a:ea typeface="Mongolian Baiti" pitchFamily="66" charset="0"/>
              </a:rPr>
              <a:t>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Czy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w przypadku zdiagnozowanych potrzeb jest możliwość uwzględnienia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w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ramach projektu dodatkowych zajęć dla uczniów z języka obcego zawodowego, np. język angielski w hotelarstwie?</a:t>
            </a:r>
            <a:b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</a:br>
            <a:r>
              <a:rPr lang="pl-PL" altLang="pl-PL" u="sng" dirty="0" smtClean="0">
                <a:solidFill>
                  <a:srgbClr val="0070C0"/>
                </a:solidFill>
                <a:ea typeface="Mongolian Baiti" pitchFamily="66" charset="0"/>
              </a:rPr>
              <a:t/>
            </a:r>
            <a:br>
              <a:rPr lang="pl-PL" altLang="pl-PL" u="sng" dirty="0" smtClean="0">
                <a:solidFill>
                  <a:srgbClr val="0070C0"/>
                </a:solidFill>
                <a:ea typeface="Mongolian Baiti" pitchFamily="66" charset="0"/>
              </a:rPr>
            </a:br>
            <a:endParaRPr lang="pl-PL" altLang="pl-PL" u="sng" dirty="0" smtClean="0">
              <a:solidFill>
                <a:srgbClr val="0070C0"/>
              </a:solidFill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2016087"/>
            <a:ext cx="11349037" cy="4160876"/>
          </a:xfrm>
        </p:spPr>
        <p:txBody>
          <a:bodyPr>
            <a:normAutofit fontScale="92500"/>
          </a:bodyPr>
          <a:lstStyle/>
          <a:p>
            <a:pPr algn="just"/>
            <a:r>
              <a:rPr lang="pl-PL" sz="2100" dirty="0" smtClean="0"/>
              <a:t>Z poszczególnych typów projektów w ramach działania </a:t>
            </a:r>
            <a:r>
              <a:rPr lang="pl-PL" sz="2100" dirty="0"/>
              <a:t>8.6 nie </a:t>
            </a:r>
            <a:r>
              <a:rPr lang="pl-PL" sz="2100" dirty="0" smtClean="0"/>
              <a:t>wynika jednoznacznie, iż projektodawca może inicjować kursy </a:t>
            </a:r>
            <a:r>
              <a:rPr lang="pl-PL" sz="2100" dirty="0"/>
              <a:t>języka obcego </a:t>
            </a:r>
            <a:r>
              <a:rPr lang="pl-PL" sz="2100" dirty="0" smtClean="0"/>
              <a:t>zawodowego.</a:t>
            </a:r>
            <a:endParaRPr lang="pl-PL" sz="2100" dirty="0"/>
          </a:p>
          <a:p>
            <a:pPr algn="just"/>
            <a:r>
              <a:rPr lang="pl-PL" sz="2100" dirty="0"/>
              <a:t>Typ 1 f dotyczy organizowania </a:t>
            </a:r>
            <a:r>
              <a:rPr lang="pl-PL" sz="2100" b="1" dirty="0"/>
              <a:t>kursów przygotowawczych na studia </a:t>
            </a:r>
            <a:r>
              <a:rPr lang="pl-PL" sz="2100" dirty="0"/>
              <a:t>we współpracy ze szkołami wyższymi oraz organizowanie kursów i szkoleń przygotowujących do kwalifikacyjnych egzaminów czeladniczych i mistrzowskich. </a:t>
            </a:r>
          </a:p>
          <a:p>
            <a:pPr algn="just"/>
            <a:r>
              <a:rPr lang="pl-PL" sz="2100" dirty="0"/>
              <a:t>Typ 4 skierowany jest do nauczycieli zawodu i instruktorów praktycznej nauki zawodu, którzy mogą być skierowani na kursy kwalifikacyjne lub szkolenia doskonalące ich kompetencje w zakresie tematyki związanej z nauczanym zawodem. Projekt przewiduje m.in. realizację kursów kwalifikacyjnych przygotowujących do wykonywania zawodu nauczyciela kształcenia zawodowego ale </a:t>
            </a:r>
            <a:r>
              <a:rPr lang="pl-PL" sz="2100" b="1" dirty="0"/>
              <a:t>tylko w ramach zawodów nowo wprowadzonych do klasyfikacji zawodów szkolnictwa zawodowego, zawodów wprowadzonych w efekcie modernizacji oferty kształcenia zawodowego albo tworzenia nowych kierunków nauczania lub zawodów, na które występuje deficyt na regionalnym lub lokalnym rynku pracy oraz braki kadrowe wśród nauczycieli kształcenia zawodowego </a:t>
            </a:r>
            <a:r>
              <a:rPr lang="pl-PL" sz="2100" dirty="0"/>
              <a:t>(Typ projektu 4</a:t>
            </a:r>
            <a:r>
              <a:rPr lang="pl-PL" sz="2100" dirty="0" smtClean="0"/>
              <a:t>).</a:t>
            </a:r>
          </a:p>
          <a:p>
            <a:pPr algn="just"/>
            <a:r>
              <a:rPr lang="pl-PL" sz="2100" dirty="0" smtClean="0"/>
              <a:t>W związku z powyższym kurs języka obcego zawodowego nie wpisuje się jednoznacznie w ramy wskazanych typów.</a:t>
            </a:r>
            <a:endParaRPr lang="pl-PL" altLang="pl-PL" sz="2800" dirty="0" smtClean="0">
              <a:ea typeface="Mongolian Baiti" pitchFamily="66" charset="0"/>
            </a:endParaRPr>
          </a:p>
          <a:p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pl-PL" altLang="pl-PL" sz="2000" b="1" dirty="0" smtClean="0">
                <a:solidFill>
                  <a:srgbClr val="0070C0"/>
                </a:solidFill>
                <a:ea typeface="Mongolian Baiti" pitchFamily="66" charset="0"/>
              </a:rPr>
              <a:t>7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. Wytyczne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dot. kwalifikowalności dopuszczają wniesienie niepieniężnego wkładu własnego w postaci wykorzystania </a:t>
            </a:r>
            <a:r>
              <a:rPr lang="pl-PL" altLang="pl-PL" sz="2000" b="1" u="sng" dirty="0" err="1">
                <a:solidFill>
                  <a:srgbClr val="0070C0"/>
                </a:solidFill>
                <a:ea typeface="Mongolian Baiti" pitchFamily="66" charset="0"/>
              </a:rPr>
              <a:t>sal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 lekcyjnych na potrzeby </a:t>
            </a:r>
            <a:r>
              <a:rPr lang="pl-PL" altLang="pl-PL" sz="2000" b="1" u="sng" dirty="0" smtClean="0">
                <a:solidFill>
                  <a:srgbClr val="0070C0"/>
                </a:solidFill>
                <a:ea typeface="Mongolian Baiti" pitchFamily="66" charset="0"/>
              </a:rPr>
              <a:t>projektu. Czy 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możliwe jest określenie wartości wykorzystywanych </a:t>
            </a:r>
            <a:r>
              <a:rPr lang="pl-PL" altLang="pl-PL" sz="2000" b="1" u="sng" dirty="0" err="1">
                <a:solidFill>
                  <a:srgbClr val="0070C0"/>
                </a:solidFill>
                <a:ea typeface="Mongolian Baiti" pitchFamily="66" charset="0"/>
              </a:rPr>
              <a:t>sal</a:t>
            </a:r>
            <a:r>
              <a:rPr lang="pl-PL" altLang="pl-PL" sz="2000" b="1" u="sng" dirty="0">
                <a:solidFill>
                  <a:srgbClr val="0070C0"/>
                </a:solidFill>
                <a:ea typeface="Mongolian Baiti" pitchFamily="66" charset="0"/>
              </a:rPr>
              <a:t> na podstawie stawek, po których dana szkoła odpłatnie wynajmuje sale lekcyjne? Czy w tej sytuacji mają zastosowanie wytyczne zgodnie, z którymi wartość wkładu niepieniężnego musi zostać należycie potwierdzona dokumentami o wartości dowodowej równoważnej fakturom? Jeśli tak, to w jaki sposób?</a:t>
            </a:r>
            <a:endParaRPr lang="pl-PL" altLang="pl-PL" sz="2000" dirty="0" smtClean="0">
              <a:ea typeface="Mongolian Baiti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6075" y="2125663"/>
            <a:ext cx="11315700" cy="4051300"/>
          </a:xfrm>
        </p:spPr>
        <p:txBody>
          <a:bodyPr>
            <a:normAutofit lnSpcReduction="10000"/>
          </a:bodyPr>
          <a:lstStyle/>
          <a:p>
            <a:pPr algn="just"/>
            <a:endParaRPr lang="pl-PL" altLang="pl-PL" sz="2400" dirty="0" smtClean="0">
              <a:ea typeface="Mongolian Baiti" pitchFamily="66" charset="0"/>
            </a:endParaRPr>
          </a:p>
          <a:p>
            <a:pPr algn="just"/>
            <a:endParaRPr lang="pl-PL" altLang="pl-PL" sz="2400" dirty="0">
              <a:ea typeface="Mongolian Baiti" pitchFamily="66" charset="0"/>
            </a:endParaRPr>
          </a:p>
          <a:p>
            <a:pPr algn="just"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 smtClean="0"/>
              <a:t>Warunkiem </a:t>
            </a:r>
            <a:r>
              <a:rPr lang="pl-PL" sz="2200" dirty="0"/>
              <a:t>kwalifikowalności wkładu niepieniężnego </a:t>
            </a:r>
            <a:r>
              <a:rPr lang="pl-PL" sz="2200" dirty="0" smtClean="0"/>
              <a:t>w przypadku </a:t>
            </a:r>
            <a:r>
              <a:rPr lang="pl-PL" sz="2200" dirty="0"/>
              <a:t>wykorzystania nieruchomości na rzecz projektu </a:t>
            </a:r>
            <a:r>
              <a:rPr lang="pl-PL" sz="2200" dirty="0" smtClean="0"/>
              <a:t>jest jej wartość, która ma </a:t>
            </a:r>
            <a:r>
              <a:rPr lang="pl-PL" sz="2200" dirty="0"/>
              <a:t>nie </a:t>
            </a:r>
            <a:r>
              <a:rPr lang="pl-PL" sz="2200" dirty="0" smtClean="0"/>
              <a:t>przekroczyć </a:t>
            </a:r>
            <a:r>
              <a:rPr lang="pl-PL" sz="2200" dirty="0"/>
              <a:t>wartości </a:t>
            </a:r>
            <a:r>
              <a:rPr lang="pl-PL" sz="2200" dirty="0" smtClean="0"/>
              <a:t>rynkowej, </a:t>
            </a:r>
            <a:r>
              <a:rPr lang="pl-PL" sz="2200" dirty="0"/>
              <a:t>ponadto wartość nieruchomości </a:t>
            </a:r>
            <a:r>
              <a:rPr lang="pl-PL" sz="2200" dirty="0" smtClean="0"/>
              <a:t>powinna być potwierdzona </a:t>
            </a:r>
            <a:r>
              <a:rPr lang="pl-PL" sz="2200" dirty="0"/>
              <a:t>operatem szacunkowym sporządzonym przez uprawnionego rzeczoznawcę zgodnie </a:t>
            </a:r>
            <a:r>
              <a:rPr lang="pl-PL" sz="2200" dirty="0" smtClean="0"/>
              <a:t>z </a:t>
            </a:r>
            <a:r>
              <a:rPr lang="pl-PL" sz="2200" dirty="0"/>
              <a:t>przepisami ustawy z </a:t>
            </a:r>
            <a:r>
              <a:rPr lang="pl-PL" sz="2200" dirty="0" smtClean="0"/>
              <a:t>dnia 16 </a:t>
            </a:r>
            <a:r>
              <a:rPr lang="pl-PL" sz="2200" dirty="0"/>
              <a:t>sierpnia 1997 r. o gospodarce nieruchomościami (Dz. U. z 2014 r. poz. 518, </a:t>
            </a:r>
            <a:r>
              <a:rPr lang="pl-PL" sz="2200" dirty="0" smtClean="0"/>
              <a:t>z </a:t>
            </a:r>
            <a:r>
              <a:rPr lang="pl-PL" sz="2200" dirty="0" err="1"/>
              <a:t>późn</a:t>
            </a:r>
            <a:r>
              <a:rPr lang="pl-PL" sz="2200" dirty="0"/>
              <a:t>. zm.) ‐ aktualnym w momencie złożenia rozliczającego go wniosku o </a:t>
            </a:r>
            <a:r>
              <a:rPr lang="pl-PL" sz="2200" dirty="0" smtClean="0"/>
              <a:t>płatność</a:t>
            </a:r>
            <a:r>
              <a:rPr lang="pl-PL" sz="2200" dirty="0"/>
              <a:t>. </a:t>
            </a:r>
            <a:endParaRPr lang="pl-PL" sz="2200" dirty="0" smtClean="0"/>
          </a:p>
          <a:p>
            <a:pPr algn="just">
              <a:lnSpc>
                <a:spcPts val="16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200" dirty="0" smtClean="0"/>
              <a:t>W przypadku, gdy wkładem </a:t>
            </a:r>
            <a:r>
              <a:rPr lang="pl-PL" sz="2200" dirty="0"/>
              <a:t>własnym nie </a:t>
            </a:r>
            <a:r>
              <a:rPr lang="pl-PL" sz="2200" dirty="0" smtClean="0"/>
              <a:t>jest </a:t>
            </a:r>
            <a:r>
              <a:rPr lang="pl-PL" sz="2200" dirty="0"/>
              <a:t>cała nieruchomość; mogą być to np. sale, których wartość wycenia się jako koszt eksploatacji/utrzymania danego metrażu (stawkę może określać np. taryfikator danej instytucji).</a:t>
            </a:r>
          </a:p>
          <a:p>
            <a:pPr algn="just">
              <a:lnSpc>
                <a:spcPts val="1600"/>
              </a:lnSpc>
              <a:spcBef>
                <a:spcPts val="600"/>
              </a:spcBef>
            </a:pPr>
            <a:r>
              <a:rPr lang="pl-PL" sz="2200" u="sng" dirty="0" smtClean="0"/>
              <a:t>Dowodem   </a:t>
            </a:r>
            <a:r>
              <a:rPr lang="pl-PL" sz="2200" u="sng" dirty="0"/>
              <a:t>poniesienia   wydatku   jest   zapłacona   faktura</a:t>
            </a:r>
            <a:r>
              <a:rPr lang="pl-PL" sz="2200" dirty="0"/>
              <a:t>,   inny   dokument   księgowy </a:t>
            </a:r>
            <a:br>
              <a:rPr lang="pl-PL" sz="2200" dirty="0"/>
            </a:br>
            <a:r>
              <a:rPr lang="pl-PL" sz="2200" dirty="0"/>
              <a:t>o  równoważnej  wartości  dowodowej  lub  –  w  przypadku  wkładu  niepieniężnego  – dokumenty,  </a:t>
            </a:r>
            <a:r>
              <a:rPr lang="pl-PL" sz="2200" dirty="0" smtClean="0"/>
              <a:t>o  </a:t>
            </a:r>
            <a:r>
              <a:rPr lang="pl-PL" sz="2200" dirty="0"/>
              <a:t>których  mowa  w  podrozdziale  6.10,  bez uszczerbku  dla  warunków określonych  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w  </a:t>
            </a:r>
            <a:r>
              <a:rPr lang="pl-PL" sz="2200" dirty="0"/>
              <a:t>wytycznych  programowych,  </a:t>
            </a:r>
            <a:r>
              <a:rPr lang="pl-PL" sz="2200" dirty="0" smtClean="0"/>
              <a:t>o  </a:t>
            </a:r>
            <a:r>
              <a:rPr lang="pl-PL" sz="2200" dirty="0"/>
              <a:t>których  mowa  w rozdziale  4  pkt  7,  wraz z odpowiednim dokumentem potwierdzającym dokonanie płatności.</a:t>
            </a:r>
          </a:p>
          <a:p>
            <a:pPr algn="just"/>
            <a:endParaRPr lang="pl-PL" altLang="pl-PL" dirty="0" smtClean="0">
              <a:ea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8346</TotalTime>
  <Words>3602</Words>
  <Application>Microsoft Office PowerPoint</Application>
  <PresentationFormat>Panoramiczny</PresentationFormat>
  <Paragraphs>203</Paragraphs>
  <Slides>40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7" baseType="lpstr">
      <vt:lpstr>Arial</vt:lpstr>
      <vt:lpstr>Book Antiqua</vt:lpstr>
      <vt:lpstr>Calibri</vt:lpstr>
      <vt:lpstr>Calibri Light</vt:lpstr>
      <vt:lpstr>Mongolian Baiti</vt:lpstr>
      <vt:lpstr>Tw Cen MT Condensed</vt:lpstr>
      <vt:lpstr>1_Motyw pakietu Office</vt:lpstr>
      <vt:lpstr>Pytania od Beneficjentów</vt:lpstr>
      <vt:lpstr>1. Czy obowiązuje zasada konkurencyjności w przypadku egzaminów na uprawnienia bądź kwalifikacje jeżeli projektodawca posiada uprawnienia do ich przeprowadzania, a ceny są ustawowe? </vt:lpstr>
      <vt:lpstr>2. Czy praktyki/staże zawodowe mogą być dzielone na części? Np. praktyka lub staż 160 godzin – 1x80 godzin i za pół roku 1x80 godzin?  </vt:lpstr>
      <vt:lpstr>3. Czy jeden projekt może być adresowany do 2 szkół, przy założeniu, że dotyczy to rozwiązania takiego samego problemu i wykazały to diagnozy obydwu szkół?  </vt:lpstr>
      <vt:lpstr>4. Czy diagnozy muszą być zatwierdzone przez organ prowadzący szkoły? </vt:lpstr>
      <vt:lpstr>5. W jaki sposób rozliczyć prawidłowo wkład w postaci sfinansowania przez pracodawców 5% kosztów organizacji staży dla uczniów (refundacja przez pracodawcę kosztów poniesionych przez beneficjenta na organizację staży, sfinansowanie przez pracodawcę wydatków o wartości 5% i rozliczenie tych kwot na podstawie oświadczenia pracodawcy)?  </vt:lpstr>
      <vt:lpstr>Prawidłowe wyliczenie wkładu własnego – przykład</vt:lpstr>
      <vt:lpstr>6. Czy w przypadku zdiagnozowanych potrzeb jest możliwość uwzględnienia w ramach projektu dodatkowych zajęć dla uczniów z języka obcego zawodowego, np. język angielski w hotelarstwie?  </vt:lpstr>
      <vt:lpstr>7. Wytyczne dot. kwalifikowalności dopuszczają wniesienie niepieniężnego wkładu własnego w postaci wykorzystania sal lekcyjnych na potrzeby projektu. Czy możliwe jest określenie wartości wykorzystywanych sal na podstawie stawek, po których dana szkoła odpłatnie wynajmuje sale lekcyjne? Czy w tej sytuacji mają zastosowanie wytyczne zgodnie, z którymi wartość wkładu niepieniężnego musi zostać należycie potwierdzona dokumentami o wartości dowodowej równoważnej fakturom? Jeśli tak, to w jaki sposób?</vt:lpstr>
      <vt:lpstr>8. Finansowanie wynagrodzenia doradcy w pełni (etat):</vt:lpstr>
      <vt:lpstr>9. Czy w jednym projekcie muszą być wszystkie działania pkt 2.1.2 ppkt 1 lit. a-m?  </vt:lpstr>
      <vt:lpstr>10. Można realizować projekty do czerwca 2020 r.? </vt:lpstr>
      <vt:lpstr>11. Jaki jest maksymalny poziom cross-financingu przy wyposażeniu pracowni zgodnie z Krajowym Ośrodkiem Wspierania Edukacji Zawodowej i Ustawicznej?</vt:lpstr>
      <vt:lpstr>12. W generatorze grupujemy wydatki czy pojedynczo każdy?</vt:lpstr>
      <vt:lpstr> 13. Czy w projekcie w ramach kształcenia zawodowego można zaproponować kurs języka obcego zawodowego?</vt:lpstr>
      <vt:lpstr>14. Czy jest możliwe dofinansowanie sprzętu i oprogramowania komputerowego w ramach środków trwałych lub cross-financingu? Sprzęt byłby potrzebny do przeprowadzenia zajęć podnoszących kwalifikacje uczniów na rynku pracy. Zajęcia częściowo dotyczą podstawy programowej, częściowo poza nią wykraczają. Czy jest możliwe dofinansowanie zajęć wykraczających poza program, a tym samym środków trwałych, które nie występują w katalogu KOWEZIU?  </vt:lpstr>
      <vt:lpstr>15. Jak policzyć wskaźnik dot. przeszkolenia nauczycieli jeżeli jeden chce wziąć udział np. w dwóch kursach i ukończyć studia podyplomowe, a inny jest gotowy tylko na jeden kurs? Liczyć wtedy osoby fizyczne, nie ilość form wsparcia? </vt:lpstr>
      <vt:lpstr>16. Czy bilet sieciowy MZK jest wydatkiem kwalifikowalnym?  </vt:lpstr>
      <vt:lpstr>17. Czy w projekcie mogą brać udział uczniowie, którzy rozpoczną projekt we wrześniu ukończą szkołę  w czerwcu, a ostatnie zadanie dla nich kończy się w sierpniu?   </vt:lpstr>
      <vt:lpstr>18. Czy szkoła zawodowa realizująca w ramach projektu kursy nadające nowe uprawnienia dla swoich uczniów np. „Uprawnienia elektryczne do 1 kV” wnosi wkład własny 5% czy 10% wartości projektu? (…) Jak to się odnosi do jednego z głównych wskaźników  w konkursie „liczna osób uczestniczących w pozaszkolnych..”  Czy wpisując wartość w tym wskaźniku, automatycznie nasz projekt wymaga 10% wkładu własnego?</vt:lpstr>
      <vt:lpstr>19. Ile wniosków w ramach przedmiotowego konkursu może złożyć jeden wnioskodawca?     </vt:lpstr>
      <vt:lpstr>20. Czy staże lub praktyki uczniów mogą być realizowane za granicą, np. u przedsiębiorcy z Niemiec?     </vt:lpstr>
      <vt:lpstr>21. Czy możliwe jest przeprowadzenie dla osób dorosłych (jako część składowa programu/procesu walidacji), egzaminów czeladniczych i mistrzowskich? Czy takie egzaminy są wówczas kosztami kwalifikowalnymi?    </vt:lpstr>
      <vt:lpstr>22. Czy istnieją wytyczne odnośnie sporządzenia/opracowania programu walidacji i certyfikacji odpowiednich efektów uczenia się zdobytych w ramach edukacji formalnej, pozaformalnej oraz kształcenia nieformalnego, prowadzącego do zdobycia kwalifikacji zawodowych, w tym również kwalifikacji mistrza i czeladnika w zawodzie?    </vt:lpstr>
      <vt:lpstr>23. Czy typ projektu 1 f) może polegać wyłącznie na organizowaniu kursów i szkoleń przygotowujących do kwalifikacyjnych egzaminów czeladniczych i mistrzowskich, kończących się podejściem uczestników projektu do egzaminu czeladniczego lub mistrzowskiego? Jeśli tak, to czy egzaminy czeladnicze i mistrzowskie są wówczas kosztem kwalifikowalnym?    </vt:lpstr>
      <vt:lpstr>24. Czy są wytyczne dla prowadzenia staży dla dorosłych nie będących uczniem lub słuchaczem?    </vt:lpstr>
      <vt:lpstr>25. Czy wkład własny np. 10 %, który jest wkładem niefinansowym, koniecznie musi być ponoszony dla kosztów bezpośrednich i pośrednich w proporcji odpowiadającej danemu wsparciu? cz. 1   </vt:lpstr>
      <vt:lpstr>25. Czy wkład własny np. 10 %, który jest wkładem niefinansowym, koniecznie musi być ponoszony dla kosztów bezpośrednich i pośrednich w proporcji odpowiadającej danemu wsparciu? cz.2   </vt:lpstr>
      <vt:lpstr>26. Jestem zainteresowany możliwością aplikowania o dofinansowanie inwestycji polegającej na modernizacji i wyposażenia Sali gastronomicznej w Zespole Szkół Ponadgimnazjalnych nr 2 w Gryfinie.    </vt:lpstr>
      <vt:lpstr>27. Czy zachodzi konflikt w aplikowaniu do RPO WZ 2014-2020 pomiędzy działaniem 8.6, a 8.7? Czy jeden beneficjent „szkoła” może uczestniczyć w obu konkursach?    </vt:lpstr>
      <vt:lpstr>28. Czym różni się typ 1e od 1h? Jak rozumieć zapis w typie operacji 1e „…uzyskiwanie i uzupełnianie wiedzy i umiejętności oraz kwalifikacji zawodowych”. Czy każde zajęcia specjalistyczne muszą kończyć się uzupełnianiem/uzyskaniem wiedzy i umiejętności oraz kwalifikacji zawodowych czy też może się skończyć tylko uzupełnianiem/uzyskaniem wiedzy i umiejętności ale już bez kwalifikacji? Czy ten zapis należy rozumieć jako integralną całość czy też katalog do wyboru „i/lub”?     </vt:lpstr>
      <vt:lpstr>29. Czym się różni typ 1k od np. 6b? Czy są gdzieś sprecyzowane wymogi formalne dotyczące funkcjonowania punktu SPInKA, czy może mamy dowolność w planowaniu działań tego punktu? Zgodnie z definicją zawartą w dokumentacji konkursowej SPInKA „umożliwia realizację doradztwa zawodowego dla uczniów, słuchaczy szkół i placówek systemu oświaty i osób dorosłych”. Czy pisząc projekt dla uczniów szkoły zawodowej i chcąc utworzyć pkt SPInKA to musimy objąć jego działaniem wszystkie 3 grupy zawarte w definicji, tzn. 1: uczniów placówek oświaty, 2. słuchaczy placówek oświaty, 3. osób dorosłych, czy też możemy się skupić tylko na uczniach placówek systemu oświaty?       </vt:lpstr>
      <vt:lpstr>30. Jesteśmy Zasadniczą Szkołą Zawodową, która zawiera z pracodawcami umowę na kształcenie zawodowe naszych uczniów, którzy de facto mają status młodocianych pracowników – tę grupę chcemy objąć projektem. Czy wg dokumentacji konkursowej pkt 2.1.3 grupą docelową są uczniowie placówek prowadzących kształcenie zawodowe czy też młodociani pracownicy?        </vt:lpstr>
      <vt:lpstr>31. jeżeli Zasadnicza Szkoła Zawodowa planuje projekt, w którym poza działaniami nakierowanymi bezpośrednio na ucznia utworzony zostanie punkt SPInKA i/lub planowane jest doposażenie sprzętowe sal do nauki przedmiotów, to czy w punkcie D 2.1.2 wniosku o dofinansowanie również opisujemy taką szkołę jako grupa odbiorców?        </vt:lpstr>
      <vt:lpstr>33.   pytanie dot. kryterium wykonalności nr 3 „zdolność finansowa”. Czy jeżeli we wniosku Wnioskodawca poda obrót za rok kalendarzowy równy lub wyższy od łącznych wydatków w danym projekcie i innych projektach finansowanych  z EFS (…), to czy to kryterium zostanie uznane za spełnione? Czy projektodawca musi przepisywać inne oświadczenia  z dokumentacji w tym zakresie np. „Beneficjent posiada niezbędne środki finansowe do realizacji projektu” albo „Beneficjent zapewnia środki finansowe do utrzymania projektu w okresie trwałości”? etc.         </vt:lpstr>
      <vt:lpstr>34.  pytanie dot. kryterium administracyjności nr 2 „zgodność z kwalifikowalnością wydatków”. Czy jeżeli projektodawca popełni błąd w budżecie projektu i np. nie zaznaczy omyłkowo cross-financingu pozycji budżetowej, która takie oznaczenie winna posiadać, albo wpisze wydatek, który w opinii oceniającego jest kwalifikowalny to czy wniosek zgodnie z brzmieniem tego kryt. zostanie odrzucony z przyczyn formalnych, bo zgodnie z zapisem w dokumentacji weryfikujecie Państwo to kryt. na zasadzie wartości logicznych „tak”/”nie”?        </vt:lpstr>
      <vt:lpstr>35. W regulaminie konkursu rozróżniamy kształcenie ustawiczne i zawodowe. Proszę  o sprecyzowanie kształcenia ustawicznego i zawodowego.        </vt:lpstr>
      <vt:lpstr>36. Czy złożenie wniosku przez szkołę w ramach Działania 8.6 wyklucza możliwość uczestnictwa tej samej szkoły we wniosku w ramach Działania 8.7?          </vt:lpstr>
      <vt:lpstr>37. Zatrudnienie w ramach projektu nauczycieli, którzy pracują w jednostce realizującej projekt.        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Krycki Wojciech</dc:creator>
  <cp:lastModifiedBy>Jastrzębska Joanna</cp:lastModifiedBy>
  <cp:revision>835</cp:revision>
  <dcterms:created xsi:type="dcterms:W3CDTF">2015-06-11T09:42:04Z</dcterms:created>
  <dcterms:modified xsi:type="dcterms:W3CDTF">2016-03-03T08:09:45Z</dcterms:modified>
</cp:coreProperties>
</file>