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2" r:id="rId1"/>
  </p:sldMasterIdLst>
  <p:notesMasterIdLst>
    <p:notesMasterId r:id="rId13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2F559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809" autoAdjust="0"/>
    <p:restoredTop sz="94660"/>
  </p:normalViewPr>
  <p:slideViewPr>
    <p:cSldViewPr snapToGrid="0">
      <p:cViewPr varScale="1">
        <p:scale>
          <a:sx n="93" d="100"/>
          <a:sy n="93" d="100"/>
        </p:scale>
        <p:origin x="-23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724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D756E6-E872-4D83-94E7-41CFC5260A47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7EDF7C4-CC5F-49DF-9487-883EDACBD1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009167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266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EF7D38-A54A-4243-9E6B-8E0437F2FDEC}" type="slidenum">
              <a:rPr lang="pl-PL" altLang="pl-PL">
                <a:latin typeface="Calibri" panose="020F0502020204030204" pitchFamily="34" charset="0"/>
              </a:rPr>
              <a:pPr/>
              <a:t>11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33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30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4BE36C1-A126-42C5-9003-086ECD24502A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9354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8EDD850-1E24-4FF6-9389-908ABF0BBA77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B5A9CED-A886-41A1-B6BD-C2B097DA2C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4032917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F0EDFF8-8C20-4C1C-B51E-325E09CF8450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B1129D9-2924-4B21-8AAF-F1EC7CF09B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015685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/>
          <p:nvPr/>
        </p:nvSpPr>
        <p:spPr>
          <a:xfrm>
            <a:off x="10731500" y="6384925"/>
            <a:ext cx="1460500" cy="333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 anchor="ctr">
            <a:spAutoFit/>
          </a:bodyPr>
          <a:lstStyle>
            <a:lvl1pPr algn="ctr">
              <a:defRPr b="1">
                <a:latin typeface="Tw Cen MT Condensed"/>
                <a:ea typeface="Tw Cen MT Condensed"/>
                <a:cs typeface="Tw Cen MT Condensed"/>
                <a:sym typeface="Tw Cen MT Condensed"/>
              </a:defRPr>
            </a:lvl1pPr>
          </a:lstStyle>
          <a:p>
            <a:pPr>
              <a:defRPr/>
            </a:pPr>
            <a:r>
              <a:t>www.wup.pl</a:t>
            </a:r>
          </a:p>
        </p:txBody>
      </p:sp>
      <p:sp>
        <p:nvSpPr>
          <p:cNvPr id="3" name="Shape 105"/>
          <p:cNvSpPr>
            <a:spLocks noChangeArrowheads="1"/>
          </p:cNvSpPr>
          <p:nvPr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45719" rIns="4571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smtClean="0">
              <a:latin typeface="Calibri Light" panose="020F03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847725" y="6210300"/>
            <a:ext cx="7697788" cy="628650"/>
            <a:chOff x="0" y="10"/>
            <a:chExt cx="7697787" cy="628639"/>
          </a:xfrm>
        </p:grpSpPr>
        <p:pic>
          <p:nvPicPr>
            <p:cNvPr id="5" name="02_Logo_wersja_pozioma(CMYK).png" descr="\\wup.local\wymiana\Użytkownicy\wojciech.krycki\LOGOSY\02_Logo_wersja_pozioma(CMYK)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155" y="94662"/>
              <a:ext cx="934828" cy="49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grpSp>
          <p:nvGrpSpPr>
            <p:cNvPr id="6" name="Group 110"/>
            <p:cNvGrpSpPr>
              <a:grpSpLocks/>
            </p:cNvGrpSpPr>
            <p:nvPr/>
          </p:nvGrpSpPr>
          <p:grpSpPr bwMode="auto">
            <a:xfrm>
              <a:off x="-2" y="10"/>
              <a:ext cx="7697789" cy="628641"/>
              <a:chOff x="-1" y="10"/>
              <a:chExt cx="7697789" cy="628640"/>
            </a:xfrm>
          </p:grpSpPr>
          <p:pic>
            <p:nvPicPr>
              <p:cNvPr id="7" name="Logo WUP w układzie poziomym.jpg" descr="\\wup.local\wymiana\Użytkownicy\wojciech.krycki\Logosy\Logo WUP w układzie poziomym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6527" y="112153"/>
                <a:ext cx="1883201" cy="4600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FE_PR_POZIOM-Kolor-01.jpg" descr="\\wup.local\wymiana\Użytkownicy\wojciech.krycki\Logotypy\FE_PR_POZIOM-Kolor-01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8105" b="4216"/>
              <a:stretch>
                <a:fillRect/>
              </a:stretch>
            </p:blipFill>
            <p:spPr bwMode="auto">
              <a:xfrm>
                <a:off x="-1" y="10"/>
                <a:ext cx="1160612" cy="628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UE_EFS_POZIOM-Kolor.jpg" descr="\\wup.local\wymiana\Użytkownicy\wojciech.krycki\Logosy\Logotypy nowe\Logo UE-Europejski Fundusz Społeczny\Poziom\UE_EFS_POZIOM-Kolor.jp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915271" y="60100"/>
                <a:ext cx="1782517" cy="56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0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1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pic>
        <p:nvPicPr>
          <p:cNvPr id="22" name="Obraz 2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Obraz 2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18825" y="158750"/>
            <a:ext cx="1085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hape 112"/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34448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 Light" panose="020F03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7A4BCD98-8284-4E30-8F2B-7C34F7A81C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5901958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2442A88-97E2-43A8-819B-298F565B0D54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3A949CC-35A4-467C-9DE7-80AF08A37B7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679348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0CFAEC5-0467-4F56-9E35-9CFF00167F19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8375628-56B2-4DCB-BAE2-B4F29368CC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69499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6E1D2BB-B9AB-416F-A613-85EBF507BECB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7564C6-9AD1-4193-A74F-E9F2830757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8363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B3251D7-B35B-4867-8B38-FD6ECABDFAE4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BDC7A2-CC26-43C7-A9CD-04DF0B0CE97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405617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18EA9C4-4886-4F62-8DAB-148AE57FFA32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135B730-285B-416F-B2C4-B6AB31F991D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96706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7099A67-DB05-417D-B3E1-362DF8F71157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AD240CE-79FE-4A27-BBEB-62D29438FC8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45592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C25A4FD-9912-4C6D-B7B2-D313ECC05DF6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F0063B6-CCA4-4ACB-A3B0-42F0DE13845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89902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84EBE78-27F1-409E-8DF3-A0B01817BB96}" type="datetimeFigureOut">
              <a:rPr lang="pl-PL"/>
              <a:pPr>
                <a:defRPr/>
              </a:pPr>
              <a:t>2016-03-24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A280A94-20BF-4592-B57F-FB6E94F0764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50305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9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0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2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3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4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5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6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7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8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3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5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31" name="Obraz 2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18825" y="158750"/>
            <a:ext cx="1085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az 24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 bwMode="auto">
          <a:xfrm>
            <a:off x="838200" y="1898650"/>
            <a:ext cx="10515600" cy="13255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Działanie 7.1</a:t>
            </a:r>
            <a:br>
              <a:rPr lang="pl-PL" altLang="pl-PL" smtClean="0">
                <a:ea typeface="Mongolian Baiti" panose="03000500000000000000" pitchFamily="66" charset="0"/>
              </a:rPr>
            </a:br>
            <a:r>
              <a:rPr lang="pl-PL" altLang="pl-PL" sz="2800" smtClean="0">
                <a:ea typeface="Mongolian Baiti" panose="03000500000000000000" pitchFamily="66" charset="0"/>
              </a:rPr>
              <a:t>Konkurs nr: RPZP.07.01.00-IP.02-32-K07/16</a:t>
            </a:r>
          </a:p>
        </p:txBody>
      </p:sp>
      <p:sp>
        <p:nvSpPr>
          <p:cNvPr id="1536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788"/>
            <a:ext cx="6051550" cy="2430462"/>
          </a:xfrm>
        </p:spPr>
        <p:txBody>
          <a:bodyPr/>
          <a:lstStyle/>
          <a:p>
            <a:r>
              <a:rPr lang="pl-PL" altLang="pl-PL" smtClean="0">
                <a:ea typeface="Mongolian Baiti" panose="03000500000000000000" pitchFamily="66" charset="0"/>
              </a:rPr>
              <a:t>Programy na rzecz integracji osób i rodzin zagrożonych ubóstwem i/lub wykluczeniem społecznym ukierunkowane na aktywizację społeczno-zawodową wykorzystującą instrumenty aktywizacji edukacyjnej, społecznej, zawodowej.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Użyteczność Programów Rewitalizacji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Projekty wskazane w przygotowanych i </a:t>
            </a:r>
            <a:r>
              <a:rPr lang="pl-PL" altLang="pl-PL" dirty="0" smtClean="0">
                <a:ea typeface="Mongolian Baiti" panose="03000500000000000000" pitchFamily="66" charset="0"/>
              </a:rPr>
              <a:t>zaakceptowanych </a:t>
            </a:r>
            <a:r>
              <a:rPr lang="pl-PL" altLang="pl-PL" dirty="0" smtClean="0">
                <a:ea typeface="Mongolian Baiti" panose="03000500000000000000" pitchFamily="66" charset="0"/>
              </a:rPr>
              <a:t>przez IZ Programach Rewitalizacji będą premiowane w RPO WZ, ale również w innych programach operacyjnych np., PO </a:t>
            </a:r>
            <a:r>
              <a:rPr lang="pl-PL" altLang="pl-PL" dirty="0" err="1" smtClean="0">
                <a:ea typeface="Mongolian Baiti" panose="03000500000000000000" pitchFamily="66" charset="0"/>
              </a:rPr>
              <a:t>IiŚ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r>
              <a:rPr lang="pl-PL" altLang="pl-PL" dirty="0" smtClean="0">
                <a:ea typeface="Mongolian Baiti" panose="03000500000000000000" pitchFamily="66" charset="0"/>
              </a:rPr>
              <a:t>Realizacja projektów w ramach Działania 9.3 RPO WZ w zakresie wdrażaniu działań rewitalizacyjnych skazanych </a:t>
            </a:r>
            <a:br>
              <a:rPr lang="pl-PL" altLang="pl-PL" dirty="0" smtClean="0">
                <a:ea typeface="Mongolian Baiti" panose="03000500000000000000" pitchFamily="66" charset="0"/>
              </a:rPr>
            </a:br>
            <a:r>
              <a:rPr lang="pl-PL" altLang="pl-PL" dirty="0" smtClean="0">
                <a:ea typeface="Mongolian Baiti" panose="03000500000000000000" pitchFamily="66" charset="0"/>
              </a:rPr>
              <a:t>w lokalnych programach rewitalizacji.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r>
              <a:rPr lang="pl-PL" altLang="pl-PL" dirty="0" smtClean="0">
                <a:ea typeface="Mongolian Baiti" panose="03000500000000000000" pitchFamily="66" charset="0"/>
              </a:rPr>
              <a:t>Rezultatem interwencji będzie włączenie społeczne marginalizowanych grup z obszarów zdegradowanych i peryferyjnych.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ytuł 1"/>
          <p:cNvSpPr>
            <a:spLocks noGrp="1"/>
          </p:cNvSpPr>
          <p:nvPr>
            <p:ph type="title"/>
          </p:nvPr>
        </p:nvSpPr>
        <p:spPr bwMode="auto">
          <a:xfrm>
            <a:off x="307975" y="2289175"/>
            <a:ext cx="5149850" cy="5016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altLang="pl-PL" sz="4400" b="1" smtClean="0">
                <a:latin typeface="Book Antiqua" panose="02040602050305030304" pitchFamily="18" charset="0"/>
                <a:ea typeface="Mongolian Baiti" panose="03000500000000000000" pitchFamily="66" charset="0"/>
              </a:rPr>
              <a:t>Dziękuję za uwagę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3873500"/>
            <a:ext cx="5006975" cy="2303463"/>
          </a:xfrm>
        </p:spPr>
        <p:txBody>
          <a:bodyPr/>
          <a:lstStyle/>
          <a:p>
            <a:pPr algn="ctr" eaLnBrk="1" hangingPunct="1"/>
            <a:r>
              <a:rPr lang="pl-PL" altLang="pl-PL" b="1" smtClean="0">
                <a:latin typeface="Book Antiqua" panose="02040602050305030304" pitchFamily="18" charset="0"/>
                <a:ea typeface="Mongolian Baiti" panose="03000500000000000000" pitchFamily="66" charset="0"/>
              </a:rPr>
              <a:t>Wojewódzki Urząd Pracy w Szczecinie</a:t>
            </a:r>
            <a:endParaRPr lang="pl-PL" altLang="pl-PL" smtClean="0">
              <a:latin typeface="Book Antiqua" panose="02040602050305030304" pitchFamily="18" charset="0"/>
              <a:ea typeface="Mongolian Baiti" panose="03000500000000000000" pitchFamily="66" charset="0"/>
            </a:endParaRP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ul. A. Mickiewicza  41</a:t>
            </a: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70-383 Szczecin</a:t>
            </a: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tel. 91 42 56 100</a:t>
            </a: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fax. 91 42 56 103</a:t>
            </a:r>
          </a:p>
          <a:p>
            <a:pPr algn="ctr" eaLnBrk="1" hangingPunct="1"/>
            <a:r>
              <a:rPr lang="pl-PL" altLang="pl-PL" smtClean="0">
                <a:latin typeface="Book Antiqua" panose="02040602050305030304" pitchFamily="18" charset="0"/>
                <a:ea typeface="Mongolian Baiti" panose="03000500000000000000" pitchFamily="66" charset="0"/>
              </a:rPr>
              <a:t>e-mail: sekretariat@wup.pl</a:t>
            </a:r>
          </a:p>
          <a:p>
            <a:pPr eaLnBrk="1" hangingPunct="1"/>
            <a:endParaRPr lang="pl-PL" altLang="pl-PL" smtClean="0">
              <a:ea typeface="Mongolian Baiti" panose="03000500000000000000" pitchFamily="66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 rot="10800000" flipH="1">
            <a:off x="6357938" y="4752975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 rot="10800000" flipH="1">
            <a:off x="6623050" y="4997450"/>
            <a:ext cx="439738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 rot="10800000" flipH="1">
            <a:off x="6465888" y="2600325"/>
            <a:ext cx="541337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08" name="Rectangle 10"/>
          <p:cNvSpPr>
            <a:spLocks noChangeArrowheads="1"/>
          </p:cNvSpPr>
          <p:nvPr/>
        </p:nvSpPr>
        <p:spPr bwMode="auto">
          <a:xfrm rot="10800000" flipH="1">
            <a:off x="10352088" y="5233988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09" name="Rectangle 11"/>
          <p:cNvSpPr>
            <a:spLocks noChangeArrowheads="1"/>
          </p:cNvSpPr>
          <p:nvPr/>
        </p:nvSpPr>
        <p:spPr bwMode="auto">
          <a:xfrm rot="10800000" flipH="1">
            <a:off x="11234738" y="4279900"/>
            <a:ext cx="896937" cy="8985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0" name="Rectangle 12"/>
          <p:cNvSpPr>
            <a:spLocks noChangeArrowheads="1"/>
          </p:cNvSpPr>
          <p:nvPr/>
        </p:nvSpPr>
        <p:spPr bwMode="auto">
          <a:xfrm rot="10800000" flipH="1">
            <a:off x="5870575" y="4800600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1" name="Rectangle 13"/>
          <p:cNvSpPr>
            <a:spLocks noChangeArrowheads="1"/>
          </p:cNvSpPr>
          <p:nvPr/>
        </p:nvSpPr>
        <p:spPr bwMode="auto">
          <a:xfrm rot="10800000" flipH="1">
            <a:off x="6694488" y="2120900"/>
            <a:ext cx="623887" cy="6238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2" name="Rectangle 11"/>
          <p:cNvSpPr>
            <a:spLocks noChangeArrowheads="1"/>
          </p:cNvSpPr>
          <p:nvPr/>
        </p:nvSpPr>
        <p:spPr bwMode="auto">
          <a:xfrm rot="10800000" flipH="1">
            <a:off x="5619750" y="17954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 rot="10800000" flipH="1">
            <a:off x="9329738" y="42608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4" name="Rectangle 11"/>
          <p:cNvSpPr>
            <a:spLocks noChangeArrowheads="1"/>
          </p:cNvSpPr>
          <p:nvPr/>
        </p:nvSpPr>
        <p:spPr bwMode="auto">
          <a:xfrm rot="10800000" flipH="1">
            <a:off x="7096125" y="1885950"/>
            <a:ext cx="361950" cy="36195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5" name="Rectangle 11"/>
          <p:cNvSpPr>
            <a:spLocks noChangeArrowheads="1"/>
          </p:cNvSpPr>
          <p:nvPr/>
        </p:nvSpPr>
        <p:spPr bwMode="auto">
          <a:xfrm rot="10800000" flipH="1">
            <a:off x="5619750" y="5483225"/>
            <a:ext cx="952500" cy="6937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6" name="Rectangle 10"/>
          <p:cNvSpPr>
            <a:spLocks noChangeArrowheads="1"/>
          </p:cNvSpPr>
          <p:nvPr/>
        </p:nvSpPr>
        <p:spPr bwMode="auto">
          <a:xfrm rot="10800000" flipH="1">
            <a:off x="11414125" y="5389563"/>
            <a:ext cx="576263" cy="57943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7" name="Rectangle 13"/>
          <p:cNvSpPr>
            <a:spLocks noChangeArrowheads="1"/>
          </p:cNvSpPr>
          <p:nvPr/>
        </p:nvSpPr>
        <p:spPr bwMode="auto">
          <a:xfrm rot="10800000" flipH="1">
            <a:off x="6854825" y="5262563"/>
            <a:ext cx="623888" cy="623887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8" name="Rectangle 15"/>
          <p:cNvSpPr>
            <a:spLocks noChangeArrowheads="1"/>
          </p:cNvSpPr>
          <p:nvPr/>
        </p:nvSpPr>
        <p:spPr bwMode="auto">
          <a:xfrm rot="10800000" flipH="1">
            <a:off x="11784013" y="2066925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19" name="Rectangle 13"/>
          <p:cNvSpPr>
            <a:spLocks noChangeArrowheads="1"/>
          </p:cNvSpPr>
          <p:nvPr/>
        </p:nvSpPr>
        <p:spPr bwMode="auto">
          <a:xfrm rot="10800000" flipH="1">
            <a:off x="10456863" y="4827588"/>
            <a:ext cx="177800" cy="176212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20" name="Rectangle 6"/>
          <p:cNvSpPr>
            <a:spLocks noChangeArrowheads="1"/>
          </p:cNvSpPr>
          <p:nvPr/>
        </p:nvSpPr>
        <p:spPr bwMode="auto">
          <a:xfrm rot="10800000" flipH="1">
            <a:off x="10964863" y="4949825"/>
            <a:ext cx="439737" cy="43973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21" name="Rectangle 15"/>
          <p:cNvSpPr>
            <a:spLocks noChangeArrowheads="1"/>
          </p:cNvSpPr>
          <p:nvPr/>
        </p:nvSpPr>
        <p:spPr bwMode="auto">
          <a:xfrm rot="10800000" flipH="1">
            <a:off x="11430000" y="2289175"/>
            <a:ext cx="136525" cy="1365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22" name="Rectangle 11"/>
          <p:cNvSpPr>
            <a:spLocks noChangeArrowheads="1"/>
          </p:cNvSpPr>
          <p:nvPr/>
        </p:nvSpPr>
        <p:spPr bwMode="auto">
          <a:xfrm rot="10800000" flipH="1">
            <a:off x="5595938" y="2747963"/>
            <a:ext cx="534987" cy="534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5623" name="Rectangle 11"/>
          <p:cNvSpPr>
            <a:spLocks noChangeArrowheads="1"/>
          </p:cNvSpPr>
          <p:nvPr/>
        </p:nvSpPr>
        <p:spPr bwMode="auto">
          <a:xfrm rot="10800000" flipH="1">
            <a:off x="5597525" y="5227638"/>
            <a:ext cx="284163" cy="2825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altLang="pl-PL" dirty="0" smtClean="0">
                <a:ea typeface="Mongolian Baiti" pitchFamily="66" charset="0"/>
              </a:rPr>
              <a:t>Rewitalizacja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Kompleksowy proces </a:t>
            </a:r>
            <a:r>
              <a:rPr lang="pl-PL" altLang="pl-PL" dirty="0" smtClean="0">
                <a:ea typeface="Mongolian Baiti" panose="03000500000000000000" pitchFamily="66" charset="0"/>
              </a:rPr>
              <a:t>wyprowadzania </a:t>
            </a:r>
            <a:r>
              <a:rPr lang="pl-PL" altLang="pl-PL" dirty="0" smtClean="0">
                <a:ea typeface="Mongolian Baiti" panose="03000500000000000000" pitchFamily="66" charset="0"/>
              </a:rPr>
              <a:t>ze stanu kryzysowego</a:t>
            </a:r>
          </a:p>
          <a:p>
            <a:pPr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spowodowanego koncentracją negatywnych zjawisk społecznych występujących z negatywnymi zjawiskami w co najmniej jednej sferze:</a:t>
            </a:r>
          </a:p>
          <a:p>
            <a:r>
              <a:rPr lang="pl-PL" altLang="pl-PL" dirty="0" smtClean="0">
                <a:ea typeface="Mongolian Baiti" panose="03000500000000000000" pitchFamily="66" charset="0"/>
              </a:rPr>
              <a:t>	a. gospodarczej (np. niski poziom przedsiębiorczości)</a:t>
            </a:r>
          </a:p>
          <a:p>
            <a:r>
              <a:rPr lang="pl-PL" altLang="pl-PL" dirty="0" smtClean="0">
                <a:ea typeface="Mongolian Baiti" panose="03000500000000000000" pitchFamily="66" charset="0"/>
              </a:rPr>
              <a:t>	b. środowiskowej (np. niska jakość środowiska)</a:t>
            </a:r>
          </a:p>
          <a:p>
            <a:r>
              <a:rPr lang="pl-PL" altLang="pl-PL" dirty="0" smtClean="0">
                <a:ea typeface="Mongolian Baiti" panose="03000500000000000000" pitchFamily="66" charset="0"/>
              </a:rPr>
              <a:t>	c. przestrzenno – funkcjonalnej (np. niedobór w zakresie infrastruktury społecznej)</a:t>
            </a:r>
          </a:p>
          <a:p>
            <a:r>
              <a:rPr lang="pl-PL" altLang="pl-PL" dirty="0" smtClean="0">
                <a:ea typeface="Mongolian Baiti" panose="03000500000000000000" pitchFamily="66" charset="0"/>
              </a:rPr>
              <a:t>	d. technicznej (degradacja stanu technicznego obiektów mieszkalnych)</a:t>
            </a:r>
          </a:p>
          <a:p>
            <a:r>
              <a:rPr lang="pl-PL" altLang="pl-PL" dirty="0" smtClean="0">
                <a:ea typeface="Mongolian Baiti" panose="03000500000000000000" pitchFamily="66" charset="0"/>
              </a:rPr>
              <a:t> obszarów zdegradowanych poprzez działania całościowe (społeczne i inne np. gospodarcze), integrujące interwencję na rzecz społeczności lokalnej, przestrzeni i lokalnej gospodarki.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altLang="pl-PL" dirty="0" smtClean="0">
                <a:ea typeface="Mongolian Baiti" pitchFamily="66" charset="0"/>
              </a:rPr>
              <a:t>Cechy rewitalizacji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Działa na </a:t>
            </a:r>
            <a:r>
              <a:rPr lang="pl-PL" altLang="pl-PL" b="1" smtClean="0">
                <a:ea typeface="Mongolian Baiti" panose="03000500000000000000" pitchFamily="66" charset="0"/>
              </a:rPr>
              <a:t>rzecz społeczności lokalnej</a:t>
            </a:r>
            <a:r>
              <a:rPr lang="pl-PL" altLang="pl-PL" smtClean="0">
                <a:ea typeface="Mongolian Baiti" panose="03000500000000000000" pitchFamily="66" charset="0"/>
              </a:rPr>
              <a:t>, przestrzeni, gospodarki</a:t>
            </a:r>
          </a:p>
          <a:p>
            <a:pPr marL="285750" indent="-285750"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Skoncentrowana terytorialnie</a:t>
            </a:r>
          </a:p>
          <a:p>
            <a:pPr marL="285750" indent="-285750"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Zaplanowana oraz zintegrowana poprzez </a:t>
            </a:r>
            <a:r>
              <a:rPr lang="pl-PL" altLang="pl-PL" b="1" smtClean="0">
                <a:ea typeface="Mongolian Baiti" panose="03000500000000000000" pitchFamily="66" charset="0"/>
              </a:rPr>
              <a:t>programy rewitalizacji</a:t>
            </a:r>
          </a:p>
          <a:p>
            <a:pPr marL="285750" indent="-285750"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Zakłada optymalne wykorzystanie specyficznych uwarunkowań danego obszaru i </a:t>
            </a:r>
            <a:r>
              <a:rPr lang="pl-PL" altLang="pl-PL" b="1" smtClean="0">
                <a:ea typeface="Mongolian Baiti" panose="03000500000000000000" pitchFamily="66" charset="0"/>
              </a:rPr>
              <a:t>wzmocnienie lokalnych potencjałów</a:t>
            </a:r>
          </a:p>
          <a:p>
            <a:pPr marL="285750" indent="-285750"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Realizacja przez </a:t>
            </a:r>
            <a:r>
              <a:rPr lang="pl-PL" altLang="pl-PL" b="1" smtClean="0">
                <a:ea typeface="Mongolian Baiti" panose="03000500000000000000" pitchFamily="66" charset="0"/>
              </a:rPr>
              <a:t>interesariuszy</a:t>
            </a:r>
            <a:r>
              <a:rPr lang="pl-PL" altLang="pl-PL" smtClean="0">
                <a:ea typeface="Mongolian Baiti" panose="03000500000000000000" pitchFamily="66" charset="0"/>
              </a:rPr>
              <a:t> we współpracy ze </a:t>
            </a:r>
            <a:r>
              <a:rPr lang="pl-PL" altLang="pl-PL" b="1" smtClean="0">
                <a:ea typeface="Mongolian Baiti" panose="03000500000000000000" pitchFamily="66" charset="0"/>
              </a:rPr>
              <a:t>społecznością lokalną</a:t>
            </a:r>
          </a:p>
          <a:p>
            <a:pPr marL="285750" indent="-285750">
              <a:buFontTx/>
              <a:buChar char="-"/>
            </a:pPr>
            <a:r>
              <a:rPr lang="pl-PL" altLang="pl-PL" b="1" smtClean="0">
                <a:ea typeface="Mongolian Baiti" panose="03000500000000000000" pitchFamily="66" charset="0"/>
              </a:rPr>
              <a:t>Wieloletni proces</a:t>
            </a:r>
          </a:p>
          <a:p>
            <a:pPr marL="285750" indent="-285750">
              <a:buFontTx/>
              <a:buChar char="-"/>
            </a:pPr>
            <a:endParaRPr lang="pl-PL" altLang="pl-PL" b="1" smtClean="0">
              <a:ea typeface="Mongolian Baiti" panose="03000500000000000000" pitchFamily="66" charset="0"/>
            </a:endParaRPr>
          </a:p>
          <a:p>
            <a:pPr marL="285750" indent="-285750">
              <a:buFontTx/>
              <a:buChar char="-"/>
            </a:pPr>
            <a:endParaRPr lang="pl-PL" altLang="pl-PL" b="1" smtClean="0">
              <a:ea typeface="Mongolian Baiti" panose="03000500000000000000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altLang="pl-PL" dirty="0" smtClean="0">
                <a:ea typeface="Mongolian Baiti" pitchFamily="66" charset="0"/>
              </a:rPr>
              <a:t>Rewitalizacja w RPO WZ 2014-2020 (EFS)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u="sng" smtClean="0">
                <a:ea typeface="Mongolian Baiti" panose="03000500000000000000" pitchFamily="66" charset="0"/>
              </a:rPr>
              <a:t>Schemat A – wsparcie na przygotowanie lub aktualizację lokalnych programów rewitalizacji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smtClean="0">
                <a:ea typeface="Mongolian Baiti" panose="03000500000000000000" pitchFamily="66" charset="0"/>
              </a:rPr>
              <a:t>Konkurs nr RPZP.07.01.00-IP.02-32-K07/16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smtClean="0">
                <a:ea typeface="Mongolian Baiti" panose="03000500000000000000" pitchFamily="66" charset="0"/>
              </a:rPr>
              <a:t>Dla gmin o najmniejszym potencjale rozwojowym na ternie SSW (12 z 18) miejscowości popeegerowskie 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u="sng" smtClean="0">
                <a:ea typeface="Mongolian Baiti" panose="03000500000000000000" pitchFamily="66" charset="0"/>
              </a:rPr>
              <a:t>Schemat B – wsparcie we wdrażaniu projektów zapisanych w LPR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Założenia schematu 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8450" y="2003425"/>
            <a:ext cx="11363325" cy="4173538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Animacja lokalna</a:t>
            </a:r>
          </a:p>
          <a:p>
            <a:pPr marL="285750" indent="-285750"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Zaangażowanie społeczności lokalnej w wypracowanie kierunku rozwoju dla danego obszaru</a:t>
            </a:r>
          </a:p>
          <a:p>
            <a:pPr marL="285750" indent="-285750"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Przygotowanie lub aktualizacja LPR – </a:t>
            </a:r>
            <a:r>
              <a:rPr lang="pl-PL" altLang="pl-PL" b="1" smtClean="0">
                <a:ea typeface="Mongolian Baiti" panose="03000500000000000000" pitchFamily="66" charset="0"/>
              </a:rPr>
              <a:t>dodatkowy efekt realizacji projektu</a:t>
            </a:r>
          </a:p>
          <a:p>
            <a:pPr marL="285750" indent="-285750"/>
            <a:endParaRPr lang="pl-PL" altLang="pl-PL" smtClean="0">
              <a:ea typeface="Mongolian Baiti" panose="03000500000000000000" pitchFamily="66" charset="0"/>
            </a:endParaRPr>
          </a:p>
          <a:p>
            <a:pPr marL="285750" indent="-285750"/>
            <a:endParaRPr lang="pl-PL" altLang="pl-PL" smtClean="0">
              <a:ea typeface="Mongolian Baiti" panose="03000500000000000000" pitchFamily="66" charset="0"/>
            </a:endParaRPr>
          </a:p>
          <a:p>
            <a:pPr marL="285750" indent="-285750"/>
            <a:r>
              <a:rPr lang="pl-PL" altLang="pl-PL" sz="2800" b="1" smtClean="0">
                <a:ea typeface="Mongolian Baiti" panose="03000500000000000000" pitchFamily="66" charset="0"/>
              </a:rPr>
              <a:t>CEL – zaangażowanie społeczności z obszarów rewitalizowanych w proces przygotowania i wdrażania Programów Rewitalizacji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Animacja – główna forma działania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endParaRPr lang="pl-PL" altLang="pl-PL" smtClean="0">
              <a:ea typeface="Mongolian Baiti" panose="03000500000000000000" pitchFamily="66" charset="0"/>
            </a:endParaRP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smtClean="0">
                <a:ea typeface="Mongolian Baiti" panose="03000500000000000000" pitchFamily="66" charset="0"/>
              </a:rPr>
              <a:t>Przygotowanie społeczności nie tylko do partycypacyjnego wypracowania LPR, ale także przyswojenia programu </a:t>
            </a:r>
            <a:br>
              <a:rPr lang="pl-PL" altLang="pl-PL" smtClean="0">
                <a:ea typeface="Mongolian Baiti" panose="03000500000000000000" pitchFamily="66" charset="0"/>
              </a:rPr>
            </a:br>
            <a:r>
              <a:rPr lang="pl-PL" altLang="pl-PL" smtClean="0">
                <a:ea typeface="Mongolian Baiti" panose="03000500000000000000" pitchFamily="66" charset="0"/>
              </a:rPr>
              <a:t>i utożsamienie się z nim.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smtClean="0">
                <a:ea typeface="Mongolian Baiti" panose="03000500000000000000" pitchFamily="66" charset="0"/>
              </a:rPr>
              <a:t>Doprowadzenie do partycypacji społecznej na wysokim poziomie – uczestnictwo mieszkańców w realizację programów.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0038" y="1900238"/>
            <a:ext cx="11349037" cy="4641850"/>
          </a:xfrm>
        </p:spPr>
        <p:txBody>
          <a:bodyPr/>
          <a:lstStyle/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pl-PL" altLang="pl-PL" sz="1700" smtClean="0">
                <a:ea typeface="Mongolian Baiti" panose="03000500000000000000" pitchFamily="66" charset="0"/>
              </a:rPr>
              <a:t>Diagnoza sytuacji społecznej, gospodarczej i przestrzennej we wszystkich miejscowościach na terenie gminy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pl-PL" altLang="pl-PL" sz="1700" smtClean="0">
                <a:ea typeface="Mongolian Baiti" panose="03000500000000000000" pitchFamily="66" charset="0"/>
              </a:rPr>
              <a:t>Identyfikacja problemów i zjawisk powodujących degradację i marginalizację danych obszarów/środowisk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pl-PL" altLang="pl-PL" sz="1700" smtClean="0">
                <a:ea typeface="Mongolian Baiti" panose="03000500000000000000" pitchFamily="66" charset="0"/>
              </a:rPr>
              <a:t>Wywołanie potrzeby poprawy warunków życia i angażowanie do projektowania zmiany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pl-PL" altLang="pl-PL" sz="1700" smtClean="0">
                <a:ea typeface="Mongolian Baiti" panose="03000500000000000000" pitchFamily="66" charset="0"/>
              </a:rPr>
              <a:t>Budowanie partnerstwa wokół rewitalizacji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pl-PL" altLang="pl-PL" sz="1700" smtClean="0">
                <a:ea typeface="Mongolian Baiti" panose="03000500000000000000" pitchFamily="66" charset="0"/>
              </a:rPr>
              <a:t>Uspołecznienie działań poprzez współdecydowanie mieszkańców 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pl-PL" altLang="pl-PL" sz="1700" smtClean="0">
                <a:ea typeface="Mongolian Baiti" panose="03000500000000000000" pitchFamily="66" charset="0"/>
              </a:rPr>
              <a:t>Przygotowanie założeń, w tym katalogu działań i projektów LPR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pl-PL" altLang="pl-PL" sz="1700" smtClean="0">
                <a:ea typeface="Mongolian Baiti" panose="03000500000000000000" pitchFamily="66" charset="0"/>
              </a:rPr>
              <a:t>Inicjowanie współpracy pomiędzy mieszkańcami a władzami lokalnymi oraz pozostałymi uczestnikami procesu rewitalizacji</a:t>
            </a:r>
          </a:p>
          <a:p>
            <a:pPr marL="285750" indent="-285750">
              <a:lnSpc>
                <a:spcPct val="80000"/>
              </a:lnSpc>
            </a:pPr>
            <a:endParaRPr lang="pl-PL" altLang="pl-PL" sz="1700" smtClean="0">
              <a:ea typeface="Mongolian Baiti" panose="03000500000000000000" pitchFamily="66" charset="0"/>
            </a:endParaRPr>
          </a:p>
          <a:p>
            <a:pPr marL="285750" indent="-285750">
              <a:lnSpc>
                <a:spcPct val="80000"/>
              </a:lnSpc>
            </a:pPr>
            <a:endParaRPr lang="pl-PL" altLang="pl-PL" sz="1700" smtClean="0">
              <a:ea typeface="Mongolian Baiti" panose="03000500000000000000" pitchFamily="66" charset="0"/>
            </a:endParaRPr>
          </a:p>
          <a:p>
            <a:pPr marL="285750" indent="-285750">
              <a:lnSpc>
                <a:spcPct val="80000"/>
              </a:lnSpc>
            </a:pPr>
            <a:endParaRPr lang="pl-PL" altLang="pl-PL" sz="1700" smtClean="0">
              <a:ea typeface="Mongolian Baiti" panose="03000500000000000000" pitchFamily="66" charset="0"/>
            </a:endParaRPr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Główne elementy animacji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altLang="pl-PL" dirty="0" smtClean="0">
                <a:ea typeface="Mongolian Baiti" pitchFamily="66" charset="0"/>
              </a:rPr>
              <a:t>Lokalny Program Rewitalizacji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smtClean="0">
                <a:ea typeface="Mongolian Baiti" panose="03000500000000000000" pitchFamily="66" charset="0"/>
              </a:rPr>
              <a:t>Powstanie lub aktualizacja LPR w każdej gminie objętej projektem.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smtClean="0">
                <a:ea typeface="Mongolian Baiti" panose="03000500000000000000" pitchFamily="66" charset="0"/>
              </a:rPr>
              <a:t>Zostanie on przedłożony przez wójta/burmistrza radzie gminy.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smtClean="0">
                <a:ea typeface="Mongolian Baiti" panose="03000500000000000000" pitchFamily="66" charset="0"/>
              </a:rPr>
              <a:t>Do 30.09.2017 r. zostanie złożony do IZ.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smtClean="0">
                <a:ea typeface="Mongolian Baiti" panose="03000500000000000000" pitchFamily="66" charset="0"/>
              </a:rPr>
              <a:t>Dodatkowy efekt realizacji projektu.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endParaRPr lang="pl-PL" altLang="pl-PL" smtClean="0">
              <a:ea typeface="Mongolian Baiti" panose="03000500000000000000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altLang="pl-PL" dirty="0" smtClean="0">
                <a:ea typeface="Mongolian Baiti" pitchFamily="66" charset="0"/>
              </a:rPr>
              <a:t>Programy Rewitalizacji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b="1" smtClean="0">
                <a:ea typeface="Mongolian Baiti" panose="03000500000000000000" pitchFamily="66" charset="0"/>
              </a:rPr>
              <a:t>Forma: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Lokalne Programy Rewitalizacji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Miejskie Programy Rewitalizacji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Gminne Programy Rewitalizacji</a:t>
            </a:r>
          </a:p>
          <a:p>
            <a:pPr>
              <a:buFontTx/>
              <a:buChar char="-"/>
            </a:pPr>
            <a:endParaRPr lang="pl-PL" altLang="pl-PL" smtClean="0">
              <a:ea typeface="Mongolian Baiti" panose="03000500000000000000" pitchFamily="66" charset="0"/>
            </a:endParaRPr>
          </a:p>
          <a:p>
            <a:r>
              <a:rPr lang="pl-PL" altLang="pl-PL" b="1" smtClean="0">
                <a:ea typeface="Mongolian Baiti" panose="03000500000000000000" pitchFamily="66" charset="0"/>
              </a:rPr>
              <a:t>Dokumenty: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Ustawa z dnia 9 października 2015 r. o rewitalizacji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Wytyczne w zakresie rewitalizacji w programach operacyjnych na lata 2014-2020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Zasady w zakresie opracowania programów rewitalizacji i realizacji działań rewitalizacyjnych w ramach RPO WZ 2014-2020 </a:t>
            </a:r>
            <a:r>
              <a:rPr lang="pl-PL" altLang="pl-PL" i="1" smtClean="0">
                <a:ea typeface="Mongolian Baiti" panose="03000500000000000000" pitchFamily="66" charset="0"/>
              </a:rPr>
              <a:t>(w opracowaniu)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Regulamin konkursu nr RPZP.07.01.00-IP.02-32-K07/16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419</Words>
  <Application>Microsoft Office PowerPoint</Application>
  <PresentationFormat>Niestandardowy</PresentationFormat>
  <Paragraphs>83</Paragraphs>
  <Slides>11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2_Motyw pakietu Office</vt:lpstr>
      <vt:lpstr>Działanie 7.1 Konkurs nr: RPZP.07.01.00-IP.02-32-K07/16</vt:lpstr>
      <vt:lpstr>Rewitalizacja</vt:lpstr>
      <vt:lpstr>Cechy rewitalizacji</vt:lpstr>
      <vt:lpstr>Rewitalizacja w RPO WZ 2014-2020 (EFS)</vt:lpstr>
      <vt:lpstr>Założenia schematu A</vt:lpstr>
      <vt:lpstr>Animacja – główna forma działania</vt:lpstr>
      <vt:lpstr>Główne elementy animacji</vt:lpstr>
      <vt:lpstr>Lokalny Program Rewitalizacji</vt:lpstr>
      <vt:lpstr>Programy Rewitalizacji</vt:lpstr>
      <vt:lpstr>Użyteczność Programów Rewitalizacji</vt:lpstr>
      <vt:lpstr>Dziękuję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Krycki Wojciech</dc:creator>
  <cp:lastModifiedBy>daniel.sawicki</cp:lastModifiedBy>
  <cp:revision>68</cp:revision>
  <dcterms:created xsi:type="dcterms:W3CDTF">2015-06-11T09:42:04Z</dcterms:created>
  <dcterms:modified xsi:type="dcterms:W3CDTF">2016-03-24T09:19:04Z</dcterms:modified>
</cp:coreProperties>
</file>