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7" r:id="rId3"/>
    <p:sldMasterId id="2147483700" r:id="rId4"/>
  </p:sldMasterIdLst>
  <p:notesMasterIdLst>
    <p:notesMasterId r:id="rId35"/>
  </p:notesMasterIdLst>
  <p:handoutMasterIdLst>
    <p:handoutMasterId r:id="rId36"/>
  </p:handoutMasterIdLst>
  <p:sldIdLst>
    <p:sldId id="256" r:id="rId5"/>
    <p:sldId id="288" r:id="rId6"/>
    <p:sldId id="28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90" r:id="rId24"/>
    <p:sldId id="292" r:id="rId25"/>
    <p:sldId id="277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12192000" cy="6858000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C63C5-6A27-4479-A4B4-458D943561CD}" type="datetimeFigureOut">
              <a:rPr lang="pl-PL" smtClean="0"/>
              <a:t>2016-03-14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E7818-1873-43DC-B168-ABFA11B67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2085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body"/>
          </p:nvPr>
        </p:nvSpPr>
        <p:spPr>
          <a:xfrm>
            <a:off x="748559" y="5512509"/>
            <a:ext cx="5994850" cy="5224046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l-PL" noProof="0"/>
              <a:t>Kliknij, aby edytować format notatek</a:t>
            </a:r>
          </a:p>
        </p:txBody>
      </p:sp>
      <p:sp>
        <p:nvSpPr>
          <p:cNvPr id="235" name="PlaceHolder 2"/>
          <p:cNvSpPr>
            <a:spLocks noGrp="1"/>
          </p:cNvSpPr>
          <p:nvPr>
            <p:ph type="hdr"/>
          </p:nvPr>
        </p:nvSpPr>
        <p:spPr>
          <a:xfrm>
            <a:off x="2" y="1"/>
            <a:ext cx="3251201" cy="580097"/>
          </a:xfrm>
          <a:prstGeom prst="rect">
            <a:avLst/>
          </a:prstGeom>
        </p:spPr>
        <p:txBody>
          <a:bodyPr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pl-PL"/>
              <a:t>&lt;główka&gt;</a:t>
            </a:r>
          </a:p>
        </p:txBody>
      </p:sp>
      <p:sp>
        <p:nvSpPr>
          <p:cNvPr id="236" name="PlaceHolder 3"/>
          <p:cNvSpPr>
            <a:spLocks noGrp="1"/>
          </p:cNvSpPr>
          <p:nvPr>
            <p:ph type="dt"/>
          </p:nvPr>
        </p:nvSpPr>
        <p:spPr>
          <a:xfrm>
            <a:off x="4240768" y="1"/>
            <a:ext cx="3252797" cy="580097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pl-PL"/>
              <a:t>&lt;data/godzina&gt;</a:t>
            </a:r>
          </a:p>
        </p:txBody>
      </p:sp>
      <p:sp>
        <p:nvSpPr>
          <p:cNvPr id="237" name="PlaceHolder 4"/>
          <p:cNvSpPr>
            <a:spLocks noGrp="1"/>
          </p:cNvSpPr>
          <p:nvPr>
            <p:ph type="ftr"/>
          </p:nvPr>
        </p:nvSpPr>
        <p:spPr>
          <a:xfrm>
            <a:off x="2" y="11026605"/>
            <a:ext cx="3251201" cy="580097"/>
          </a:xfrm>
          <a:prstGeom prst="rect">
            <a:avLst/>
          </a:prstGeom>
        </p:spPr>
        <p:txBody>
          <a:bodyPr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pl-PL"/>
              <a:t>&lt;stopka&gt;</a:t>
            </a:r>
          </a:p>
        </p:txBody>
      </p:sp>
      <p:sp>
        <p:nvSpPr>
          <p:cNvPr id="238" name="PlaceHolder 5"/>
          <p:cNvSpPr>
            <a:spLocks noGrp="1"/>
          </p:cNvSpPr>
          <p:nvPr>
            <p:ph type="sldNum"/>
          </p:nvPr>
        </p:nvSpPr>
        <p:spPr>
          <a:xfrm>
            <a:off x="4240768" y="11026605"/>
            <a:ext cx="3252797" cy="580097"/>
          </a:xfrm>
          <a:prstGeom prst="rect">
            <a:avLst/>
          </a:prstGeom>
        </p:spPr>
        <p:txBody>
          <a:bodyPr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fld id="{15727A0D-23D4-48FD-B6D9-511373E3DFE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96606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3851325" y="9428960"/>
            <a:ext cx="2943158" cy="4960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4EBFAB7-560F-4845-B902-5D3B5D83AB06}" type="slidenum">
              <a:rPr lang="pl-PL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pl-PL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31" name="CustomShape 2"/>
          <p:cNvSpPr/>
          <p:nvPr/>
        </p:nvSpPr>
        <p:spPr>
          <a:xfrm>
            <a:off x="679927" y="4777087"/>
            <a:ext cx="5439416" cy="390852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81322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3851325" y="9428960"/>
            <a:ext cx="2943158" cy="4960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C387439-A5B7-4447-9DD4-926B90FB6958}" type="slidenum">
              <a:rPr lang="pl-PL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pl-PL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35" name="CustomShape 2"/>
          <p:cNvSpPr/>
          <p:nvPr/>
        </p:nvSpPr>
        <p:spPr>
          <a:xfrm>
            <a:off x="679927" y="4777087"/>
            <a:ext cx="5439416" cy="390852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177751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3851325" y="9428960"/>
            <a:ext cx="2943158" cy="4960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6EC8F37-4AEF-446B-8E3D-624D471D9988}" type="slidenum">
              <a:rPr lang="pl-PL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pl-PL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37" name="CustomShape 2"/>
          <p:cNvSpPr/>
          <p:nvPr/>
        </p:nvSpPr>
        <p:spPr>
          <a:xfrm>
            <a:off x="679927" y="4777087"/>
            <a:ext cx="5439416" cy="390852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564604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ustomShape 1"/>
          <p:cNvSpPr/>
          <p:nvPr/>
        </p:nvSpPr>
        <p:spPr>
          <a:xfrm>
            <a:off x="3851325" y="9428960"/>
            <a:ext cx="2943158" cy="4960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8579808-6AEA-4DE7-B82C-DF54E3F67856}" type="slidenum">
              <a:rPr lang="pl-PL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pl-PL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39" name="CustomShape 2"/>
          <p:cNvSpPr/>
          <p:nvPr/>
        </p:nvSpPr>
        <p:spPr>
          <a:xfrm>
            <a:off x="679927" y="4777087"/>
            <a:ext cx="5439416" cy="390852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608865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body"/>
          </p:nvPr>
        </p:nvSpPr>
        <p:spPr>
          <a:xfrm>
            <a:off x="679928" y="4777086"/>
            <a:ext cx="5436224" cy="390694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41" name="CustomShape 2"/>
          <p:cNvSpPr/>
          <p:nvPr/>
        </p:nvSpPr>
        <p:spPr>
          <a:xfrm>
            <a:off x="3851325" y="9428960"/>
            <a:ext cx="2943158" cy="4960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DC6499C-3128-4FAC-A662-0C59E73F122A}" type="slidenum">
              <a:rPr lang="pl-PL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pl-PL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4048885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3625" y="1604963"/>
            <a:ext cx="4984750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3625" y="1604963"/>
            <a:ext cx="4984750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14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anchor="ctr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anchor="ctr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anchor="ctr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17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3625" y="1604963"/>
            <a:ext cx="4984750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3625" y="1604963"/>
            <a:ext cx="4984750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20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anchor="ctr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anchor="ctr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22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22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3625" y="1604963"/>
            <a:ext cx="4984750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3625" y="1604963"/>
            <a:ext cx="4984750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 rot="10800000" flipH="1">
            <a:off x="7412038" y="5246688"/>
            <a:ext cx="509587" cy="508000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 rot="10800000" flipH="1">
            <a:off x="5478463" y="5546725"/>
            <a:ext cx="439737" cy="438150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 rot="10800000" flipH="1">
            <a:off x="6364288" y="4973638"/>
            <a:ext cx="539750" cy="539750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 rot="10800000" flipH="1">
            <a:off x="10969625" y="1836738"/>
            <a:ext cx="1222375" cy="1216025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 rot="10800000" flipH="1">
            <a:off x="6505575" y="3937000"/>
            <a:ext cx="598488" cy="598488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auto">
          <a:xfrm rot="10800000" flipH="1">
            <a:off x="10899775" y="3719513"/>
            <a:ext cx="809625" cy="815975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 rot="10800000" flipH="1">
            <a:off x="9774238" y="3984625"/>
            <a:ext cx="952500" cy="954088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 rot="10800000" flipH="1">
            <a:off x="5794375" y="4535488"/>
            <a:ext cx="249238" cy="254000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13"/>
          <p:cNvSpPr>
            <a:spLocks noChangeArrowheads="1"/>
          </p:cNvSpPr>
          <p:nvPr userDrawn="1"/>
        </p:nvSpPr>
        <p:spPr bwMode="auto">
          <a:xfrm rot="10800000" flipH="1">
            <a:off x="7418388" y="4262438"/>
            <a:ext cx="625475" cy="625475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14"/>
          <p:cNvSpPr>
            <a:spLocks noChangeArrowheads="1"/>
          </p:cNvSpPr>
          <p:nvPr userDrawn="1"/>
        </p:nvSpPr>
        <p:spPr bwMode="auto">
          <a:xfrm rot="10800000" flipH="1">
            <a:off x="8464550" y="5243513"/>
            <a:ext cx="508000" cy="508000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Rectangle 15"/>
          <p:cNvSpPr>
            <a:spLocks noChangeArrowheads="1"/>
          </p:cNvSpPr>
          <p:nvPr userDrawn="1"/>
        </p:nvSpPr>
        <p:spPr bwMode="auto">
          <a:xfrm rot="10800000" flipH="1">
            <a:off x="9880600" y="5322888"/>
            <a:ext cx="206375" cy="206375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 rot="10800000" flipH="1">
            <a:off x="4525963" y="5018088"/>
            <a:ext cx="952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 rot="10800000" flipH="1">
            <a:off x="4697413" y="2746375"/>
            <a:ext cx="598487" cy="5984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9"/>
          <p:cNvSpPr>
            <a:spLocks noChangeArrowheads="1"/>
          </p:cNvSpPr>
          <p:nvPr userDrawn="1"/>
        </p:nvSpPr>
        <p:spPr bwMode="auto">
          <a:xfrm rot="10800000" flipH="1">
            <a:off x="4640263" y="4737100"/>
            <a:ext cx="398462" cy="3984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 rot="10800000" flipH="1">
            <a:off x="5656263" y="1884363"/>
            <a:ext cx="952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Rectangle 13"/>
          <p:cNvSpPr>
            <a:spLocks noChangeArrowheads="1"/>
          </p:cNvSpPr>
          <p:nvPr userDrawn="1"/>
        </p:nvSpPr>
        <p:spPr bwMode="auto">
          <a:xfrm rot="10800000" flipH="1">
            <a:off x="5295900" y="3343275"/>
            <a:ext cx="623888" cy="623888"/>
          </a:xfrm>
          <a:prstGeom prst="rect">
            <a:avLst/>
          </a:prstGeom>
          <a:solidFill>
            <a:schemeClr val="bg1">
              <a:alpha val="85881"/>
            </a:schemeClr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Rectangle 5"/>
          <p:cNvSpPr>
            <a:spLocks noChangeArrowheads="1"/>
          </p:cNvSpPr>
          <p:nvPr userDrawn="1"/>
        </p:nvSpPr>
        <p:spPr bwMode="auto">
          <a:xfrm rot="10800000" flipH="1">
            <a:off x="4727575" y="4249738"/>
            <a:ext cx="508000" cy="508000"/>
          </a:xfrm>
          <a:prstGeom prst="rect">
            <a:avLst/>
          </a:prstGeom>
          <a:solidFill>
            <a:schemeClr val="bg1">
              <a:alpha val="76077"/>
            </a:schemeClr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" name="Rectangle 14"/>
          <p:cNvSpPr>
            <a:spLocks noChangeArrowheads="1"/>
          </p:cNvSpPr>
          <p:nvPr userDrawn="1"/>
        </p:nvSpPr>
        <p:spPr bwMode="auto">
          <a:xfrm rot="10800000" flipH="1">
            <a:off x="8847138" y="4349750"/>
            <a:ext cx="508000" cy="508000"/>
          </a:xfrm>
          <a:prstGeom prst="rect">
            <a:avLst/>
          </a:prstGeom>
          <a:solidFill>
            <a:schemeClr val="bg1">
              <a:alpha val="14902"/>
            </a:schemeClr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1"/>
          <p:cNvSpPr>
            <a:spLocks noChangeArrowheads="1"/>
          </p:cNvSpPr>
          <p:nvPr userDrawn="1"/>
        </p:nvSpPr>
        <p:spPr bwMode="auto">
          <a:xfrm rot="10800000" flipH="1">
            <a:off x="6608763" y="1874838"/>
            <a:ext cx="571500" cy="571500"/>
          </a:xfrm>
          <a:prstGeom prst="rect">
            <a:avLst/>
          </a:prstGeom>
          <a:solidFill>
            <a:schemeClr val="bg1">
              <a:alpha val="87057"/>
            </a:schemeClr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" name="Rectangle 13"/>
          <p:cNvSpPr>
            <a:spLocks noChangeArrowheads="1"/>
          </p:cNvSpPr>
          <p:nvPr userDrawn="1"/>
        </p:nvSpPr>
        <p:spPr bwMode="auto">
          <a:xfrm rot="10800000" flipH="1">
            <a:off x="7335838" y="2446338"/>
            <a:ext cx="623887" cy="625475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1"/>
          <p:cNvSpPr>
            <a:spLocks noChangeArrowheads="1"/>
          </p:cNvSpPr>
          <p:nvPr userDrawn="1"/>
        </p:nvSpPr>
        <p:spPr bwMode="auto">
          <a:xfrm rot="10800000" flipH="1">
            <a:off x="8370888" y="2235200"/>
            <a:ext cx="952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" name="Rectangle 10"/>
          <p:cNvSpPr>
            <a:spLocks noChangeArrowheads="1"/>
          </p:cNvSpPr>
          <p:nvPr userDrawn="1"/>
        </p:nvSpPr>
        <p:spPr bwMode="auto">
          <a:xfrm rot="10800000" flipH="1">
            <a:off x="10163175" y="1868488"/>
            <a:ext cx="809625" cy="814387"/>
          </a:xfrm>
          <a:prstGeom prst="rect">
            <a:avLst/>
          </a:prstGeom>
          <a:solidFill>
            <a:schemeClr val="bg1">
              <a:alpha val="89018"/>
            </a:schemeClr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7" name="Picture 4" descr="http://www.sedu.fi/loader.aspx?id=904041d4-f705-4e0a-94f9-cb5d0ab9c096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055671" y="2950552"/>
            <a:ext cx="4789893" cy="3084691"/>
          </a:xfrm>
          <a:prstGeom prst="rect">
            <a:avLst/>
          </a:prstGeom>
          <a:noFill/>
          <a:effectLst>
            <a:softEdge rad="0"/>
          </a:effectLst>
          <a:extLst/>
        </p:spPr>
      </p:pic>
      <p:cxnSp>
        <p:nvCxnSpPr>
          <p:cNvPr id="28" name="Łącznik prosty 27"/>
          <p:cNvCxnSpPr/>
          <p:nvPr userDrawn="1"/>
        </p:nvCxnSpPr>
        <p:spPr>
          <a:xfrm>
            <a:off x="6364288" y="6035675"/>
            <a:ext cx="5827712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ytuł 1"/>
          <p:cNvSpPr txBox="1">
            <a:spLocks/>
          </p:cNvSpPr>
          <p:nvPr userDrawn="1"/>
        </p:nvSpPr>
        <p:spPr>
          <a:xfrm>
            <a:off x="4386288" y="465081"/>
            <a:ext cx="5698615" cy="64360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2000" b="1" kern="1400" dirty="0" smtClean="0">
                <a:ln w="3175" cap="flat" cmpd="sng">
                  <a:solidFill>
                    <a:srgbClr val="4472C4">
                      <a:lumMod val="7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latin typeface="Book Antiqua" panose="02040602050305030304" pitchFamily="18" charset="0"/>
                <a:cs typeface="Mongolian Baiti" panose="03000500000000000000" pitchFamily="66" charset="0"/>
              </a:rPr>
              <a:t>Wojewódzki Urząd Pracy w Szczecinie</a:t>
            </a:r>
            <a:r>
              <a:rPr lang="pl-PL" sz="1000" b="1" kern="1400" dirty="0" smtClean="0">
                <a:ln w="3175">
                  <a:solidFill>
                    <a:srgbClr val="4472C4">
                      <a:lumMod val="75000"/>
                    </a:srgbClr>
                  </a:solidFill>
                </a:ln>
                <a:solidFill>
                  <a:prstClr val="black"/>
                </a:solidFill>
                <a:latin typeface="Book Antiqua" panose="02040602050305030304" pitchFamily="18" charset="0"/>
                <a:cs typeface="Mongolian Baiti" panose="03000500000000000000" pitchFamily="66" charset="0"/>
              </a:rPr>
              <a:t/>
            </a:r>
            <a:br>
              <a:rPr lang="pl-PL" sz="1000" b="1" kern="1400" dirty="0" smtClean="0">
                <a:ln w="3175">
                  <a:solidFill>
                    <a:srgbClr val="4472C4">
                      <a:lumMod val="75000"/>
                    </a:srgbClr>
                  </a:solidFill>
                </a:ln>
                <a:solidFill>
                  <a:prstClr val="black"/>
                </a:solidFill>
                <a:latin typeface="Book Antiqua" panose="02040602050305030304" pitchFamily="18" charset="0"/>
                <a:cs typeface="Mongolian Baiti" panose="03000500000000000000" pitchFamily="66" charset="0"/>
              </a:rPr>
            </a:br>
            <a:r>
              <a:rPr lang="pl-PL" sz="1000" b="1" kern="1400" dirty="0" smtClean="0">
                <a:ln w="3175">
                  <a:solidFill>
                    <a:srgbClr val="4472C4">
                      <a:lumMod val="75000"/>
                    </a:srgbClr>
                  </a:solidFill>
                </a:ln>
                <a:solidFill>
                  <a:prstClr val="black"/>
                </a:solidFill>
                <a:latin typeface="Book Antiqua" panose="02040602050305030304" pitchFamily="18" charset="0"/>
                <a:cs typeface="Mongolian Baiti" panose="03000500000000000000" pitchFamily="66" charset="0"/>
              </a:rPr>
              <a:t> </a:t>
            </a:r>
            <a:endParaRPr lang="pl-PL" sz="1000" b="1" kern="1400" dirty="0">
              <a:ln w="3175">
                <a:solidFill>
                  <a:srgbClr val="4472C4">
                    <a:lumMod val="75000"/>
                  </a:srgbClr>
                </a:solidFill>
              </a:ln>
              <a:solidFill>
                <a:prstClr val="black"/>
              </a:solidFill>
              <a:latin typeface="Book Antiqua" panose="02040602050305030304" pitchFamily="18" charset="0"/>
              <a:cs typeface="Mongolian Baiti" panose="03000500000000000000" pitchFamily="66" charset="0"/>
            </a:endParaRPr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838200" y="1898498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rgbClr val="002060"/>
                </a:solidFill>
                <a:latin typeface="Book Antiqua" panose="02040602050305030304" pitchFamily="18" charset="0"/>
                <a:cs typeface="Mongolian Baiti" panose="03000500000000000000" pitchFamily="66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38200" y="3252181"/>
            <a:ext cx="604439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060"/>
                </a:solidFill>
                <a:latin typeface="Book Antiqua" panose="02040602050305030304" pitchFamily="18" charset="0"/>
                <a:cs typeface="Mongolian Baiti" panose="03000500000000000000" pitchFamily="66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30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EEF7E5F-BB0D-4966-A8CC-B4B28FB1E8A5}" type="datetimeFigureOut">
              <a:rPr lang="pl-PL"/>
              <a:pPr>
                <a:defRPr/>
              </a:pPr>
              <a:t>2016-03-14</a:t>
            </a:fld>
            <a:endParaRPr lang="pl-PL"/>
          </a:p>
        </p:txBody>
      </p:sp>
      <p:sp>
        <p:nvSpPr>
          <p:cNvPr id="31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3151" y="1247916"/>
            <a:ext cx="11348581" cy="50071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2060"/>
                </a:solidFill>
                <a:latin typeface="+mn-lt"/>
                <a:cs typeface="Mongolian Baiti" panose="03000500000000000000" pitchFamily="66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3151" y="1825625"/>
            <a:ext cx="11348581" cy="435133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n-lt"/>
                <a:cs typeface="Mongolian Baiti" panose="03000500000000000000" pitchFamily="66" charset="0"/>
              </a:defRPr>
            </a:lvl1pPr>
            <a:lvl2pPr marL="457200" indent="0">
              <a:buNone/>
              <a:defRPr sz="1600">
                <a:latin typeface="+mn-lt"/>
                <a:cs typeface="Mongolian Baiti" panose="03000500000000000000" pitchFamily="66" charset="0"/>
              </a:defRPr>
            </a:lvl2pPr>
            <a:lvl3pPr marL="914400" indent="0">
              <a:buNone/>
              <a:defRPr sz="1400">
                <a:latin typeface="+mn-lt"/>
                <a:cs typeface="Mongolian Baiti" panose="03000500000000000000" pitchFamily="66" charset="0"/>
              </a:defRPr>
            </a:lvl3pPr>
            <a:lvl4pPr marL="1371600" indent="0">
              <a:buNone/>
              <a:defRPr sz="1200">
                <a:latin typeface="+mn-lt"/>
                <a:cs typeface="Mongolian Baiti" panose="03000500000000000000" pitchFamily="66" charset="0"/>
              </a:defRPr>
            </a:lvl4pPr>
            <a:lvl5pPr marL="1828800" indent="0">
              <a:buNone/>
              <a:defRPr sz="1200">
                <a:latin typeface="+mn-lt"/>
                <a:cs typeface="Mongolian Baiti" panose="03000500000000000000" pitchFamily="66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5E58CF-7FDD-4A4F-9974-A6C909EF6413}" type="datetimeFigureOut">
              <a:rPr lang="pl-PL"/>
              <a:pPr>
                <a:defRPr/>
              </a:pPr>
              <a:t>2016-03-14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6C07849-29EC-42F1-9729-C33D2775150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+mn-lt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55069E1-B102-4E79-B45E-19D57D14F9BF}" type="datetimeFigureOut">
              <a:rPr lang="pl-PL"/>
              <a:pPr>
                <a:defRPr/>
              </a:pPr>
              <a:t>2016-03-14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017F5D9-6E86-4BD8-9AF3-F327B1677FA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1C3BDD5-101D-4FFB-A54A-E5DBA765F87B}" type="datetimeFigureOut">
              <a:rPr lang="pl-PL"/>
              <a:pPr>
                <a:defRPr/>
              </a:pPr>
              <a:t>2016-03-14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3E62021-35B9-4ECE-B4A1-C5075DEC760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5199BD-2250-4E7B-96DA-1AF053DEFFEF}" type="datetimeFigureOut">
              <a:rPr lang="pl-PL"/>
              <a:pPr>
                <a:defRPr/>
              </a:pPr>
              <a:t>2016-03-14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96EBBB1-3D50-4BB1-AE2B-BA353733812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5D8CD9-FBC3-43F8-A7FF-168E7A555F70}" type="datetimeFigureOut">
              <a:rPr lang="pl-PL"/>
              <a:pPr>
                <a:defRPr/>
              </a:pPr>
              <a:t>2016-03-14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700D449-FFA5-46F1-9FE3-BD9D4F5B140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09C0FA7-EEBC-4FD6-92BD-423464003B1C}" type="datetimeFigureOut">
              <a:rPr lang="pl-PL"/>
              <a:pPr>
                <a:defRPr/>
              </a:pPr>
              <a:t>2016-03-14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754F038-8170-473A-A45F-BE7B0FD6898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E2829-2774-4F5F-899E-884CA2609D11}" type="datetimeFigureOut">
              <a:rPr lang="pl-PL"/>
              <a:pPr>
                <a:defRPr/>
              </a:pPr>
              <a:t>2016-03-14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5F065AFB-E59F-425A-B664-885341382E8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A00CEC4-B43E-403F-A1FA-F7701DD98458}" type="datetimeFigureOut">
              <a:rPr lang="pl-PL"/>
              <a:pPr>
                <a:defRPr/>
              </a:pPr>
              <a:t>2016-03-14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BFD8DB0-9C10-4E87-B0DB-D82093EE5CC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36EE3C2-E37D-4B12-BA7C-69765978F3BB}" type="datetimeFigureOut">
              <a:rPr lang="pl-PL"/>
              <a:pPr>
                <a:defRPr/>
              </a:pPr>
              <a:t>2016-03-14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6B4710A-156B-4E40-BE46-7FF381FC308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8CCC07A-9ABE-4AA8-9712-76A7C9FA3578}" type="datetimeFigureOut">
              <a:rPr lang="pl-PL"/>
              <a:pPr>
                <a:defRPr/>
              </a:pPr>
              <a:t>2016-03-14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D565557-0C85-4D91-B522-99E11CC4348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anchor="ctr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10731500" y="6369050"/>
            <a:ext cx="1458913" cy="363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 Condensed"/>
              </a:rPr>
              <a:t>www.wup.pl</a:t>
            </a:r>
            <a:endParaRPr lang="pl-PL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CustomShape 2"/>
          <p:cNvSpPr/>
          <p:nvPr/>
        </p:nvSpPr>
        <p:spPr>
          <a:xfrm flipH="1">
            <a:off x="3557588" y="392113"/>
            <a:ext cx="363537" cy="360362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 flipH="1">
            <a:off x="3927475" y="611188"/>
            <a:ext cx="312738" cy="31115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 flipH="1">
            <a:off x="3101975" y="493713"/>
            <a:ext cx="385763" cy="384175"/>
          </a:xfrm>
          <a:prstGeom prst="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5"/>
          <p:cNvSpPr/>
          <p:nvPr/>
        </p:nvSpPr>
        <p:spPr>
          <a:xfrm flipH="1">
            <a:off x="138113" y="217488"/>
            <a:ext cx="873125" cy="868362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6"/>
          <p:cNvSpPr/>
          <p:nvPr/>
        </p:nvSpPr>
        <p:spPr>
          <a:xfrm flipH="1">
            <a:off x="2511425" y="593725"/>
            <a:ext cx="425450" cy="425450"/>
          </a:xfrm>
          <a:prstGeom prst="rect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7"/>
          <p:cNvSpPr/>
          <p:nvPr/>
        </p:nvSpPr>
        <p:spPr>
          <a:xfrm flipH="1">
            <a:off x="1414463" y="574675"/>
            <a:ext cx="577850" cy="581025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8"/>
          <p:cNvSpPr/>
          <p:nvPr/>
        </p:nvSpPr>
        <p:spPr>
          <a:xfrm flipH="1">
            <a:off x="817563" y="131763"/>
            <a:ext cx="679450" cy="679450"/>
          </a:xfrm>
          <a:prstGeom prst="rect">
            <a:avLst/>
          </a:prstGeom>
          <a:solidFill>
            <a:schemeClr val="accent5">
              <a:lumMod val="75000"/>
              <a:alpha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9"/>
          <p:cNvSpPr/>
          <p:nvPr/>
        </p:nvSpPr>
        <p:spPr>
          <a:xfrm flipH="1">
            <a:off x="4384675" y="538163"/>
            <a:ext cx="176213" cy="179387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10"/>
          <p:cNvSpPr/>
          <p:nvPr/>
        </p:nvSpPr>
        <p:spPr>
          <a:xfrm flipH="1">
            <a:off x="2068513" y="217488"/>
            <a:ext cx="446087" cy="444500"/>
          </a:xfrm>
          <a:prstGeom prst="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11"/>
          <p:cNvSpPr/>
          <p:nvPr/>
        </p:nvSpPr>
        <p:spPr>
          <a:xfrm flipH="1">
            <a:off x="2835275" y="311150"/>
            <a:ext cx="361950" cy="36195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12"/>
          <p:cNvSpPr/>
          <p:nvPr/>
        </p:nvSpPr>
        <p:spPr>
          <a:xfrm flipH="1">
            <a:off x="4792663" y="639763"/>
            <a:ext cx="146050" cy="14605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13"/>
          <p:cNvSpPr/>
          <p:nvPr/>
        </p:nvSpPr>
        <p:spPr>
          <a:xfrm flipH="1">
            <a:off x="10731500" y="6416675"/>
            <a:ext cx="1458913" cy="303213"/>
          </a:xfrm>
          <a:prstGeom prst="rect">
            <a:avLst/>
          </a:prstGeom>
          <a:solidFill>
            <a:srgbClr val="2F5597">
              <a:alpha val="11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39" name="Obraz 26"/>
          <p:cNvPicPr>
            <a:picLocks noChangeAspect="1" noChangeArrowheads="1"/>
          </p:cNvPicPr>
          <p:nvPr/>
        </p:nvPicPr>
        <p:blipFill>
          <a:blip r:embed="rId14" cstate="print"/>
          <a:srcRect l="7288" b="10097"/>
          <a:stretch>
            <a:fillRect/>
          </a:stretch>
        </p:blipFill>
        <p:spPr bwMode="auto">
          <a:xfrm>
            <a:off x="847725" y="6203950"/>
            <a:ext cx="1362075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Obraz 3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98850" y="6316663"/>
            <a:ext cx="194468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Obraz 31"/>
          <p:cNvPicPr>
            <a:picLocks noChangeAspect="1" noChangeArrowheads="1"/>
          </p:cNvPicPr>
          <p:nvPr/>
        </p:nvPicPr>
        <p:blipFill>
          <a:blip r:embed="rId16" cstate="print"/>
          <a:srcRect r="5174"/>
          <a:stretch>
            <a:fillRect/>
          </a:stretch>
        </p:blipFill>
        <p:spPr bwMode="auto">
          <a:xfrm>
            <a:off x="6732588" y="6262688"/>
            <a:ext cx="18399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stomShape 14"/>
          <p:cNvSpPr/>
          <p:nvPr/>
        </p:nvSpPr>
        <p:spPr>
          <a:xfrm rot="10800000" flipH="1">
            <a:off x="8939213" y="6769100"/>
            <a:ext cx="508000" cy="508000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CustomShape 15"/>
          <p:cNvSpPr/>
          <p:nvPr/>
        </p:nvSpPr>
        <p:spPr>
          <a:xfrm rot="10800000" flipH="1">
            <a:off x="6796088" y="6859588"/>
            <a:ext cx="438150" cy="438150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CustomShape 16"/>
          <p:cNvSpPr/>
          <p:nvPr/>
        </p:nvSpPr>
        <p:spPr>
          <a:xfrm rot="10800000" flipH="1">
            <a:off x="7981950" y="6591300"/>
            <a:ext cx="538163" cy="538163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CustomShape 17"/>
          <p:cNvSpPr/>
          <p:nvPr/>
        </p:nvSpPr>
        <p:spPr>
          <a:xfrm rot="10800000" flipH="1">
            <a:off x="14635163" y="5483225"/>
            <a:ext cx="1220787" cy="1216025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CustomShape 18"/>
          <p:cNvSpPr/>
          <p:nvPr/>
        </p:nvSpPr>
        <p:spPr>
          <a:xfrm rot="10800000" flipH="1">
            <a:off x="8297863" y="5730875"/>
            <a:ext cx="598487" cy="596900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CustomShape 19"/>
          <p:cNvSpPr/>
          <p:nvPr/>
        </p:nvSpPr>
        <p:spPr>
          <a:xfrm rot="10800000" flipH="1">
            <a:off x="13327063" y="6167438"/>
            <a:ext cx="808037" cy="814387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CustomShape 20"/>
          <p:cNvSpPr/>
          <p:nvPr/>
        </p:nvSpPr>
        <p:spPr>
          <a:xfrm rot="10800000" flipH="1">
            <a:off x="12628563" y="6845300"/>
            <a:ext cx="952500" cy="954088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CustomShape 21"/>
          <p:cNvSpPr/>
          <p:nvPr/>
        </p:nvSpPr>
        <p:spPr>
          <a:xfrm rot="10800000" flipH="1">
            <a:off x="6538913" y="5295900"/>
            <a:ext cx="249237" cy="254000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CustomShape 22"/>
          <p:cNvSpPr/>
          <p:nvPr/>
        </p:nvSpPr>
        <p:spPr>
          <a:xfrm rot="10800000" flipH="1">
            <a:off x="9293225" y="6137275"/>
            <a:ext cx="623888" cy="623888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CustomShape 23"/>
          <p:cNvSpPr/>
          <p:nvPr/>
        </p:nvSpPr>
        <p:spPr>
          <a:xfrm rot="10800000" flipH="1">
            <a:off x="9986963" y="6765925"/>
            <a:ext cx="506412" cy="506413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CustomShape 24"/>
          <p:cNvSpPr/>
          <p:nvPr/>
        </p:nvSpPr>
        <p:spPr>
          <a:xfrm rot="10800000" flipH="1">
            <a:off x="10498138" y="5940425"/>
            <a:ext cx="204787" cy="204788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" name="CustomShape 25"/>
          <p:cNvSpPr/>
          <p:nvPr/>
        </p:nvSpPr>
        <p:spPr>
          <a:xfrm rot="10800000" flipH="1">
            <a:off x="7380288" y="7874000"/>
            <a:ext cx="952500" cy="95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" name="CustomShape 26"/>
          <p:cNvSpPr/>
          <p:nvPr/>
        </p:nvSpPr>
        <p:spPr>
          <a:xfrm rot="10800000" flipH="1">
            <a:off x="6489700" y="4540250"/>
            <a:ext cx="596900" cy="596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" name="CustomShape 27"/>
          <p:cNvSpPr/>
          <p:nvPr/>
        </p:nvSpPr>
        <p:spPr>
          <a:xfrm rot="10800000" flipH="1">
            <a:off x="5834063" y="5930900"/>
            <a:ext cx="396875" cy="39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" name="CustomShape 28"/>
          <p:cNvSpPr/>
          <p:nvPr/>
        </p:nvSpPr>
        <p:spPr>
          <a:xfrm rot="10800000" flipH="1">
            <a:off x="8512175" y="4740275"/>
            <a:ext cx="950913" cy="95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" name="CustomShape 29"/>
          <p:cNvSpPr/>
          <p:nvPr/>
        </p:nvSpPr>
        <p:spPr>
          <a:xfrm rot="10800000" flipH="1">
            <a:off x="7165975" y="5213350"/>
            <a:ext cx="622300" cy="623888"/>
          </a:xfrm>
          <a:prstGeom prst="rect">
            <a:avLst/>
          </a:prstGeom>
          <a:solidFill>
            <a:schemeClr val="bg1">
              <a:alpha val="85881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" name="CustomShape 30"/>
          <p:cNvSpPr/>
          <p:nvPr/>
        </p:nvSpPr>
        <p:spPr>
          <a:xfrm rot="10800000" flipH="1">
            <a:off x="6249988" y="5772150"/>
            <a:ext cx="506412" cy="508000"/>
          </a:xfrm>
          <a:prstGeom prst="rect">
            <a:avLst/>
          </a:prstGeom>
          <a:solidFill>
            <a:schemeClr val="bg1">
              <a:alpha val="76077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" name="CustomShape 31"/>
          <p:cNvSpPr/>
          <p:nvPr/>
        </p:nvSpPr>
        <p:spPr>
          <a:xfrm rot="10800000" flipH="1">
            <a:off x="10369550" y="5872163"/>
            <a:ext cx="506413" cy="508000"/>
          </a:xfrm>
          <a:prstGeom prst="rect">
            <a:avLst/>
          </a:prstGeom>
          <a:solidFill>
            <a:schemeClr val="bg1">
              <a:alpha val="14902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" name="CustomShape 32"/>
          <p:cNvSpPr/>
          <p:nvPr/>
        </p:nvSpPr>
        <p:spPr>
          <a:xfrm rot="10800000" flipH="1">
            <a:off x="8321675" y="3587750"/>
            <a:ext cx="569913" cy="571500"/>
          </a:xfrm>
          <a:prstGeom prst="rect">
            <a:avLst/>
          </a:prstGeom>
          <a:solidFill>
            <a:schemeClr val="bg1">
              <a:alpha val="87057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" name="CustomShape 33"/>
          <p:cNvSpPr/>
          <p:nvPr/>
        </p:nvSpPr>
        <p:spPr>
          <a:xfrm rot="10800000" flipH="1">
            <a:off x="9205913" y="4321175"/>
            <a:ext cx="622300" cy="623888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" name="CustomShape 34"/>
          <p:cNvSpPr/>
          <p:nvPr/>
        </p:nvSpPr>
        <p:spPr>
          <a:xfrm rot="10800000" flipH="1">
            <a:off x="11225213" y="5091113"/>
            <a:ext cx="952500" cy="95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CustomShape 35"/>
          <p:cNvSpPr/>
          <p:nvPr/>
        </p:nvSpPr>
        <p:spPr>
          <a:xfrm rot="10800000" flipH="1">
            <a:off x="12590463" y="4310063"/>
            <a:ext cx="808037" cy="812800"/>
          </a:xfrm>
          <a:prstGeom prst="rect">
            <a:avLst/>
          </a:prstGeom>
          <a:solidFill>
            <a:schemeClr val="bg1">
              <a:alpha val="89018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8" name="Picture 4"/>
          <p:cNvPicPr/>
          <p:nvPr/>
        </p:nvPicPr>
        <p:blipFill>
          <a:blip r:embed="rId17" cstate="print"/>
          <a:stretch/>
        </p:blipFill>
        <p:spPr>
          <a:xfrm>
            <a:off x="7055640" y="2950560"/>
            <a:ext cx="4788720" cy="3083760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39" name="Line 36"/>
          <p:cNvSpPr/>
          <p:nvPr/>
        </p:nvSpPr>
        <p:spPr>
          <a:xfrm>
            <a:off x="6364288" y="6035675"/>
            <a:ext cx="5827712" cy="0"/>
          </a:xfrm>
          <a:prstGeom prst="line">
            <a:avLst/>
          </a:prstGeom>
          <a:ln w="76320">
            <a:solidFill>
              <a:schemeClr val="accent5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" name="CustomShape 37"/>
          <p:cNvSpPr/>
          <p:nvPr/>
        </p:nvSpPr>
        <p:spPr>
          <a:xfrm>
            <a:off x="4386263" y="465138"/>
            <a:ext cx="5697537" cy="6429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spc="-1">
                <a:solidFill>
                  <a:srgbClr val="2F5597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Wojewódzki Urząd Pracy w Szczecinie</a:t>
            </a:r>
            <a:endParaRPr lang="pl-PL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r" fontAlgn="auto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b="1" spc="-1">
                <a:solidFill>
                  <a:srgbClr val="2F5597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 </a:t>
            </a:r>
            <a:endParaRPr lang="pl-PL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67" name="PlaceHolder 38"/>
          <p:cNvSpPr>
            <a:spLocks noGrp="1"/>
          </p:cNvSpPr>
          <p:nvPr>
            <p:ph type="title"/>
          </p:nvPr>
        </p:nvSpPr>
        <p:spPr bwMode="auto">
          <a:xfrm>
            <a:off x="609600" y="273050"/>
            <a:ext cx="109728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format tekstu tytułu</a:t>
            </a:r>
          </a:p>
        </p:txBody>
      </p:sp>
      <p:sp>
        <p:nvSpPr>
          <p:cNvPr id="42" name="PlaceHolder 39"/>
          <p:cNvSpPr>
            <a:spLocks noGrp="1"/>
          </p:cNvSpPr>
          <p:nvPr>
            <p:ph type="body"/>
          </p:nvPr>
        </p:nvSpPr>
        <p:spPr>
          <a:xfrm>
            <a:off x="609600" y="1604963"/>
            <a:ext cx="10972800" cy="397668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/>
              <a:t>Kliknij, aby edytować format tekstu konspektu</a:t>
            </a:r>
          </a:p>
          <a:p>
            <a:pPr lvl="1"/>
            <a:r>
              <a:rPr lang="pl-PL"/>
              <a:t>Drugi poziom konspektu</a:t>
            </a:r>
          </a:p>
          <a:p>
            <a:pPr lvl="2"/>
            <a:r>
              <a:rPr lang="pl-PL"/>
              <a:t>Trzeci poziom konspektu</a:t>
            </a:r>
          </a:p>
          <a:p>
            <a:pPr lvl="3"/>
            <a:r>
              <a:rPr lang="pl-PL"/>
              <a:t>Czwarty poziom konspektu</a:t>
            </a:r>
          </a:p>
          <a:p>
            <a:pPr lvl="4"/>
            <a:r>
              <a:rPr lang="pl-PL"/>
              <a:t>Piąty poziom konspektu</a:t>
            </a:r>
          </a:p>
          <a:p>
            <a:pPr lvl="5"/>
            <a:r>
              <a:rPr lang="pl-PL"/>
              <a:t>Szósty poziom konspektu</a:t>
            </a:r>
          </a:p>
          <a:p>
            <a:pPr lvl="6"/>
            <a:r>
              <a:rPr lang="pl-PL"/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8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10731500" y="6369050"/>
            <a:ext cx="1458913" cy="363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 Condensed"/>
              </a:rPr>
              <a:t>www.wup.pl</a:t>
            </a:r>
            <a:endParaRPr lang="pl-PL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1" name="CustomShape 2"/>
          <p:cNvSpPr/>
          <p:nvPr/>
        </p:nvSpPr>
        <p:spPr>
          <a:xfrm flipH="1">
            <a:off x="3557588" y="392113"/>
            <a:ext cx="363537" cy="360362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3"/>
          <p:cNvSpPr/>
          <p:nvPr/>
        </p:nvSpPr>
        <p:spPr>
          <a:xfrm flipH="1">
            <a:off x="3927475" y="611188"/>
            <a:ext cx="312738" cy="31115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CustomShape 4"/>
          <p:cNvSpPr/>
          <p:nvPr/>
        </p:nvSpPr>
        <p:spPr>
          <a:xfrm flipH="1">
            <a:off x="3101975" y="493713"/>
            <a:ext cx="385763" cy="384175"/>
          </a:xfrm>
          <a:prstGeom prst="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5"/>
          <p:cNvSpPr/>
          <p:nvPr/>
        </p:nvSpPr>
        <p:spPr>
          <a:xfrm flipH="1">
            <a:off x="138113" y="217488"/>
            <a:ext cx="873125" cy="868362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6"/>
          <p:cNvSpPr/>
          <p:nvPr/>
        </p:nvSpPr>
        <p:spPr>
          <a:xfrm flipH="1">
            <a:off x="2511425" y="593725"/>
            <a:ext cx="425450" cy="425450"/>
          </a:xfrm>
          <a:prstGeom prst="rect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CustomShape 7"/>
          <p:cNvSpPr/>
          <p:nvPr/>
        </p:nvSpPr>
        <p:spPr>
          <a:xfrm flipH="1">
            <a:off x="1414463" y="574675"/>
            <a:ext cx="577850" cy="581025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8"/>
          <p:cNvSpPr/>
          <p:nvPr/>
        </p:nvSpPr>
        <p:spPr>
          <a:xfrm flipH="1">
            <a:off x="817563" y="131763"/>
            <a:ext cx="679450" cy="679450"/>
          </a:xfrm>
          <a:prstGeom prst="rect">
            <a:avLst/>
          </a:prstGeom>
          <a:solidFill>
            <a:schemeClr val="accent5">
              <a:lumMod val="75000"/>
              <a:alpha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CustomShape 9"/>
          <p:cNvSpPr/>
          <p:nvPr/>
        </p:nvSpPr>
        <p:spPr>
          <a:xfrm flipH="1">
            <a:off x="4384675" y="538163"/>
            <a:ext cx="176213" cy="179387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" name="CustomShape 10"/>
          <p:cNvSpPr/>
          <p:nvPr/>
        </p:nvSpPr>
        <p:spPr>
          <a:xfrm flipH="1">
            <a:off x="2068513" y="217488"/>
            <a:ext cx="446087" cy="444500"/>
          </a:xfrm>
          <a:prstGeom prst="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11"/>
          <p:cNvSpPr/>
          <p:nvPr/>
        </p:nvSpPr>
        <p:spPr>
          <a:xfrm flipH="1">
            <a:off x="2835275" y="311150"/>
            <a:ext cx="361950" cy="36195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12"/>
          <p:cNvSpPr/>
          <p:nvPr/>
        </p:nvSpPr>
        <p:spPr>
          <a:xfrm flipH="1">
            <a:off x="4792663" y="639763"/>
            <a:ext cx="146050" cy="14605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" name="CustomShape 13"/>
          <p:cNvSpPr/>
          <p:nvPr/>
        </p:nvSpPr>
        <p:spPr>
          <a:xfrm flipH="1">
            <a:off x="10731500" y="6416675"/>
            <a:ext cx="1458913" cy="303213"/>
          </a:xfrm>
          <a:prstGeom prst="rect">
            <a:avLst/>
          </a:prstGeom>
          <a:solidFill>
            <a:srgbClr val="2F5597">
              <a:alpha val="11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63" name="Obraz 26"/>
          <p:cNvPicPr>
            <a:picLocks noChangeAspect="1" noChangeArrowheads="1"/>
          </p:cNvPicPr>
          <p:nvPr/>
        </p:nvPicPr>
        <p:blipFill>
          <a:blip r:embed="rId14" cstate="print"/>
          <a:srcRect l="7288" b="10097"/>
          <a:stretch>
            <a:fillRect/>
          </a:stretch>
        </p:blipFill>
        <p:spPr bwMode="auto">
          <a:xfrm>
            <a:off x="847725" y="6203950"/>
            <a:ext cx="1362075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Obraz 3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98850" y="6316663"/>
            <a:ext cx="194468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Obraz 31"/>
          <p:cNvPicPr>
            <a:picLocks noChangeAspect="1" noChangeArrowheads="1"/>
          </p:cNvPicPr>
          <p:nvPr/>
        </p:nvPicPr>
        <p:blipFill>
          <a:blip r:embed="rId16" cstate="print"/>
          <a:srcRect r="5174"/>
          <a:stretch>
            <a:fillRect/>
          </a:stretch>
        </p:blipFill>
        <p:spPr bwMode="auto">
          <a:xfrm>
            <a:off x="6732588" y="6262688"/>
            <a:ext cx="18399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6" name="PlaceHolder 14"/>
          <p:cNvSpPr>
            <a:spLocks noGrp="1"/>
          </p:cNvSpPr>
          <p:nvPr>
            <p:ph type="title"/>
          </p:nvPr>
        </p:nvSpPr>
        <p:spPr bwMode="auto">
          <a:xfrm>
            <a:off x="609600" y="273050"/>
            <a:ext cx="109728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format tekstu tytułu</a:t>
            </a:r>
          </a:p>
        </p:txBody>
      </p:sp>
      <p:sp>
        <p:nvSpPr>
          <p:cNvPr id="147" name="PlaceHolder 15"/>
          <p:cNvSpPr>
            <a:spLocks noGrp="1"/>
          </p:cNvSpPr>
          <p:nvPr>
            <p:ph type="body"/>
          </p:nvPr>
        </p:nvSpPr>
        <p:spPr>
          <a:xfrm>
            <a:off x="609600" y="1604963"/>
            <a:ext cx="10972800" cy="397668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/>
              <a:t>Kliknij, aby edytować format tekstu konspektu</a:t>
            </a:r>
          </a:p>
          <a:p>
            <a:pPr lvl="1"/>
            <a:r>
              <a:rPr lang="pl-PL"/>
              <a:t>Drugi poziom konspektu</a:t>
            </a:r>
          </a:p>
          <a:p>
            <a:pPr lvl="2"/>
            <a:r>
              <a:rPr lang="pl-PL"/>
              <a:t>Trzeci poziom konspektu</a:t>
            </a:r>
          </a:p>
          <a:p>
            <a:pPr lvl="3"/>
            <a:r>
              <a:rPr lang="pl-PL"/>
              <a:t>Czwarty poziom konspektu</a:t>
            </a:r>
          </a:p>
          <a:p>
            <a:pPr lvl="4"/>
            <a:r>
              <a:rPr lang="pl-PL"/>
              <a:t>Piąty poziom konspektu</a:t>
            </a:r>
          </a:p>
          <a:p>
            <a:pPr lvl="5"/>
            <a:r>
              <a:rPr lang="pl-PL"/>
              <a:t>Szósty poziom konspektu</a:t>
            </a:r>
          </a:p>
          <a:p>
            <a:pPr lvl="6"/>
            <a:r>
              <a:rPr lang="pl-PL"/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10731500" y="6369050"/>
            <a:ext cx="1458913" cy="363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 Condensed"/>
              </a:rPr>
              <a:t>www.wup.pl</a:t>
            </a:r>
            <a:endParaRPr lang="pl-PL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83" name="CustomShape 2"/>
          <p:cNvSpPr/>
          <p:nvPr/>
        </p:nvSpPr>
        <p:spPr>
          <a:xfrm flipH="1">
            <a:off x="3557588" y="392113"/>
            <a:ext cx="363537" cy="360362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CustomShape 3"/>
          <p:cNvSpPr/>
          <p:nvPr/>
        </p:nvSpPr>
        <p:spPr>
          <a:xfrm flipH="1">
            <a:off x="3927475" y="611188"/>
            <a:ext cx="312738" cy="31115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CustomShape 4"/>
          <p:cNvSpPr/>
          <p:nvPr/>
        </p:nvSpPr>
        <p:spPr>
          <a:xfrm flipH="1">
            <a:off x="3101975" y="493713"/>
            <a:ext cx="385763" cy="384175"/>
          </a:xfrm>
          <a:prstGeom prst="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CustomShape 5"/>
          <p:cNvSpPr/>
          <p:nvPr/>
        </p:nvSpPr>
        <p:spPr>
          <a:xfrm flipH="1">
            <a:off x="138113" y="217488"/>
            <a:ext cx="873125" cy="868362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CustomShape 6"/>
          <p:cNvSpPr/>
          <p:nvPr/>
        </p:nvSpPr>
        <p:spPr>
          <a:xfrm flipH="1">
            <a:off x="2511425" y="593725"/>
            <a:ext cx="425450" cy="425450"/>
          </a:xfrm>
          <a:prstGeom prst="rect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CustomShape 7"/>
          <p:cNvSpPr/>
          <p:nvPr/>
        </p:nvSpPr>
        <p:spPr>
          <a:xfrm flipH="1">
            <a:off x="1414463" y="574675"/>
            <a:ext cx="577850" cy="581025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8"/>
          <p:cNvSpPr/>
          <p:nvPr/>
        </p:nvSpPr>
        <p:spPr>
          <a:xfrm flipH="1">
            <a:off x="817563" y="131763"/>
            <a:ext cx="679450" cy="679450"/>
          </a:xfrm>
          <a:prstGeom prst="rect">
            <a:avLst/>
          </a:prstGeom>
          <a:solidFill>
            <a:schemeClr val="accent5">
              <a:lumMod val="75000"/>
              <a:alpha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9"/>
          <p:cNvSpPr/>
          <p:nvPr/>
        </p:nvSpPr>
        <p:spPr>
          <a:xfrm flipH="1">
            <a:off x="4384675" y="538163"/>
            <a:ext cx="176213" cy="179387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10"/>
          <p:cNvSpPr/>
          <p:nvPr/>
        </p:nvSpPr>
        <p:spPr>
          <a:xfrm flipH="1">
            <a:off x="2068513" y="217488"/>
            <a:ext cx="446087" cy="444500"/>
          </a:xfrm>
          <a:prstGeom prst="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11"/>
          <p:cNvSpPr/>
          <p:nvPr/>
        </p:nvSpPr>
        <p:spPr>
          <a:xfrm flipH="1">
            <a:off x="2835275" y="311150"/>
            <a:ext cx="361950" cy="36195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12"/>
          <p:cNvSpPr/>
          <p:nvPr/>
        </p:nvSpPr>
        <p:spPr>
          <a:xfrm flipH="1">
            <a:off x="4792663" y="639763"/>
            <a:ext cx="146050" cy="14605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13"/>
          <p:cNvSpPr/>
          <p:nvPr/>
        </p:nvSpPr>
        <p:spPr>
          <a:xfrm flipH="1">
            <a:off x="10731500" y="6416675"/>
            <a:ext cx="1458913" cy="303213"/>
          </a:xfrm>
          <a:prstGeom prst="rect">
            <a:avLst/>
          </a:prstGeom>
          <a:solidFill>
            <a:srgbClr val="2F5597">
              <a:alpha val="11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87" name="Obraz 26"/>
          <p:cNvPicPr>
            <a:picLocks noChangeAspect="1" noChangeArrowheads="1"/>
          </p:cNvPicPr>
          <p:nvPr/>
        </p:nvPicPr>
        <p:blipFill>
          <a:blip r:embed="rId14" cstate="print"/>
          <a:srcRect l="7288" b="10097"/>
          <a:stretch>
            <a:fillRect/>
          </a:stretch>
        </p:blipFill>
        <p:spPr bwMode="auto">
          <a:xfrm>
            <a:off x="847725" y="6203950"/>
            <a:ext cx="1362075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Obraz 3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98850" y="6316663"/>
            <a:ext cx="194468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Obraz 31"/>
          <p:cNvPicPr>
            <a:picLocks noChangeAspect="1" noChangeArrowheads="1"/>
          </p:cNvPicPr>
          <p:nvPr/>
        </p:nvPicPr>
        <p:blipFill>
          <a:blip r:embed="rId16" cstate="print"/>
          <a:srcRect r="5174"/>
          <a:stretch>
            <a:fillRect/>
          </a:stretch>
        </p:blipFill>
        <p:spPr bwMode="auto">
          <a:xfrm>
            <a:off x="6732588" y="6262688"/>
            <a:ext cx="18399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0" name="PlaceHolder 14"/>
          <p:cNvSpPr>
            <a:spLocks noGrp="1"/>
          </p:cNvSpPr>
          <p:nvPr>
            <p:ph type="title"/>
          </p:nvPr>
        </p:nvSpPr>
        <p:spPr bwMode="auto">
          <a:xfrm>
            <a:off x="609600" y="273050"/>
            <a:ext cx="109728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format tekstu tytułu</a:t>
            </a:r>
          </a:p>
        </p:txBody>
      </p:sp>
      <p:sp>
        <p:nvSpPr>
          <p:cNvPr id="199" name="PlaceHolder 15"/>
          <p:cNvSpPr>
            <a:spLocks noGrp="1"/>
          </p:cNvSpPr>
          <p:nvPr>
            <p:ph type="body"/>
          </p:nvPr>
        </p:nvSpPr>
        <p:spPr>
          <a:xfrm>
            <a:off x="609600" y="1604963"/>
            <a:ext cx="10972800" cy="397668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/>
              <a:t>Kliknij, aby edytować format tekstu konspektu</a:t>
            </a:r>
          </a:p>
          <a:p>
            <a:pPr lvl="1"/>
            <a:r>
              <a:rPr lang="pl-PL"/>
              <a:t>Drugi poziom konspektu</a:t>
            </a:r>
          </a:p>
          <a:p>
            <a:pPr lvl="2"/>
            <a:r>
              <a:rPr lang="pl-PL"/>
              <a:t>Trzeci poziom konspektu</a:t>
            </a:r>
          </a:p>
          <a:p>
            <a:pPr lvl="3"/>
            <a:r>
              <a:rPr lang="pl-PL"/>
              <a:t>Czwarty poziom konspektu</a:t>
            </a:r>
          </a:p>
          <a:p>
            <a:pPr lvl="4"/>
            <a:r>
              <a:rPr lang="pl-PL"/>
              <a:t>Piąty poziom konspektu</a:t>
            </a:r>
          </a:p>
          <a:p>
            <a:pPr lvl="5"/>
            <a:r>
              <a:rPr lang="pl-PL"/>
              <a:t>Szósty poziom konspektu</a:t>
            </a:r>
          </a:p>
          <a:p>
            <a:pPr lvl="6"/>
            <a:r>
              <a:rPr lang="pl-PL"/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34" name="Symbol zastępczy numeru slajdu 5"/>
          <p:cNvSpPr txBox="1">
            <a:spLocks/>
          </p:cNvSpPr>
          <p:nvPr userDrawn="1"/>
        </p:nvSpPr>
        <p:spPr>
          <a:xfrm>
            <a:off x="10731500" y="6369050"/>
            <a:ext cx="1460500" cy="365125"/>
          </a:xfrm>
          <a:prstGeom prst="rect">
            <a:avLst/>
          </a:prstGeom>
        </p:spPr>
        <p:txBody>
          <a:bodyPr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b="1" dirty="0" smtClean="0">
                <a:solidFill>
                  <a:srgbClr val="000000"/>
                </a:solidFill>
                <a:latin typeface="Tw Cen MT Condensed" panose="020B0606020104020203" pitchFamily="34" charset="-18"/>
              </a:rPr>
              <a:t>www.wup.pl</a:t>
            </a:r>
            <a:endParaRPr lang="pl-PL" dirty="0">
              <a:solidFill>
                <a:prstClr val="black"/>
              </a:solidFill>
            </a:endParaRPr>
          </a:p>
        </p:txBody>
      </p:sp>
      <p:grpSp>
        <p:nvGrpSpPr>
          <p:cNvPr id="4100" name="Grupa 38"/>
          <p:cNvGrpSpPr>
            <a:grpSpLocks/>
          </p:cNvGrpSpPr>
          <p:nvPr userDrawn="1"/>
        </p:nvGrpSpPr>
        <p:grpSpPr bwMode="auto">
          <a:xfrm>
            <a:off x="139700" y="131763"/>
            <a:ext cx="4802188" cy="1025525"/>
            <a:chOff x="120475" y="139895"/>
            <a:chExt cx="4802254" cy="1026244"/>
          </a:xfrm>
        </p:grpSpPr>
        <p:sp>
          <p:nvSpPr>
            <p:cNvPr id="40" name="Rectangle 5"/>
            <p:cNvSpPr>
              <a:spLocks noChangeArrowheads="1"/>
            </p:cNvSpPr>
            <p:nvPr userDrawn="1"/>
          </p:nvSpPr>
          <p:spPr bwMode="auto">
            <a:xfrm flipH="1">
              <a:off x="3539997" y="400428"/>
              <a:ext cx="363543" cy="362204"/>
            </a:xfrm>
            <a:prstGeom prst="rect">
              <a:avLst/>
            </a:prstGeom>
            <a:solidFill>
              <a:schemeClr val="accent5">
                <a:lumMod val="75000"/>
                <a:alpha val="30000"/>
              </a:schemeClr>
            </a:solidFill>
            <a:ln>
              <a:noFill/>
            </a:ln>
            <a:effectLst/>
            <a:extLst/>
          </p:spPr>
          <p:txBody>
            <a:bodyPr lIns="36576" tIns="36576" rIns="36576" bIns="36576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Rectangle 6"/>
            <p:cNvSpPr>
              <a:spLocks noChangeArrowheads="1"/>
            </p:cNvSpPr>
            <p:nvPr userDrawn="1"/>
          </p:nvSpPr>
          <p:spPr bwMode="auto">
            <a:xfrm flipH="1">
              <a:off x="3908302" y="619656"/>
              <a:ext cx="314329" cy="312956"/>
            </a:xfrm>
            <a:prstGeom prst="rect">
              <a:avLst/>
            </a:prstGeom>
            <a:solidFill>
              <a:schemeClr val="accent5">
                <a:lumMod val="75000"/>
                <a:alpha val="80000"/>
              </a:schemeClr>
            </a:solidFill>
            <a:ln>
              <a:noFill/>
            </a:ln>
            <a:effectLst/>
            <a:extLst/>
          </p:spPr>
          <p:txBody>
            <a:bodyPr lIns="36576" tIns="36576" rIns="36576" bIns="36576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Rectangle 7"/>
            <p:cNvSpPr>
              <a:spLocks noChangeArrowheads="1"/>
            </p:cNvSpPr>
            <p:nvPr userDrawn="1"/>
          </p:nvSpPr>
          <p:spPr bwMode="auto">
            <a:xfrm flipH="1">
              <a:off x="3084379" y="502099"/>
              <a:ext cx="387355" cy="386032"/>
            </a:xfrm>
            <a:prstGeom prst="rect">
              <a:avLst/>
            </a:prstGeom>
            <a:solidFill>
              <a:schemeClr val="accent5">
                <a:lumMod val="75000"/>
                <a:alpha val="70000"/>
              </a:schemeClr>
            </a:solidFill>
            <a:ln>
              <a:noFill/>
            </a:ln>
            <a:effectLst/>
            <a:extLst/>
          </p:spPr>
          <p:txBody>
            <a:bodyPr lIns="36576" tIns="36576" rIns="36576" bIns="36576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Rectangle 8"/>
            <p:cNvSpPr>
              <a:spLocks noChangeArrowheads="1"/>
            </p:cNvSpPr>
            <p:nvPr userDrawn="1"/>
          </p:nvSpPr>
          <p:spPr bwMode="auto">
            <a:xfrm flipH="1">
              <a:off x="120475" y="225680"/>
              <a:ext cx="874725" cy="870560"/>
            </a:xfrm>
            <a:prstGeom prst="rect">
              <a:avLst/>
            </a:prstGeom>
            <a:solidFill>
              <a:schemeClr val="accent5">
                <a:lumMod val="75000"/>
                <a:alpha val="50000"/>
              </a:schemeClr>
            </a:solidFill>
            <a:ln>
              <a:noFill/>
            </a:ln>
            <a:effectLst/>
            <a:extLst/>
          </p:spPr>
          <p:txBody>
            <a:bodyPr lIns="36576" tIns="36576" rIns="36576" bIns="36576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Rectangle 9"/>
            <p:cNvSpPr>
              <a:spLocks noChangeArrowheads="1"/>
            </p:cNvSpPr>
            <p:nvPr userDrawn="1"/>
          </p:nvSpPr>
          <p:spPr bwMode="auto">
            <a:xfrm flipH="1">
              <a:off x="2493821" y="602181"/>
              <a:ext cx="427043" cy="427337"/>
            </a:xfrm>
            <a:prstGeom prst="rect">
              <a:avLst/>
            </a:prstGeom>
            <a:solidFill>
              <a:schemeClr val="accent5">
                <a:lumMod val="75000"/>
                <a:alpha val="60000"/>
              </a:schemeClr>
            </a:solidFill>
            <a:ln>
              <a:noFill/>
            </a:ln>
            <a:effectLst/>
            <a:extLst/>
          </p:spPr>
          <p:txBody>
            <a:bodyPr lIns="36576" tIns="36576" rIns="36576" bIns="36576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Rectangle 10"/>
            <p:cNvSpPr>
              <a:spLocks noChangeArrowheads="1"/>
            </p:cNvSpPr>
            <p:nvPr userDrawn="1"/>
          </p:nvSpPr>
          <p:spPr bwMode="auto">
            <a:xfrm flipH="1">
              <a:off x="1396843" y="583118"/>
              <a:ext cx="579446" cy="583021"/>
            </a:xfrm>
            <a:prstGeom prst="rect">
              <a:avLst/>
            </a:prstGeom>
            <a:solidFill>
              <a:schemeClr val="accent5">
                <a:lumMod val="75000"/>
                <a:alpha val="50000"/>
              </a:schemeClr>
            </a:solidFill>
            <a:ln>
              <a:noFill/>
            </a:ln>
            <a:effectLst/>
            <a:extLst/>
          </p:spPr>
          <p:txBody>
            <a:bodyPr lIns="36576" tIns="36576" rIns="36576" bIns="36576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Rectangle 11"/>
            <p:cNvSpPr>
              <a:spLocks noChangeArrowheads="1"/>
            </p:cNvSpPr>
            <p:nvPr userDrawn="1"/>
          </p:nvSpPr>
          <p:spPr bwMode="auto">
            <a:xfrm flipH="1">
              <a:off x="799934" y="139895"/>
              <a:ext cx="681047" cy="681514"/>
            </a:xfrm>
            <a:prstGeom prst="rect">
              <a:avLst/>
            </a:prstGeom>
            <a:solidFill>
              <a:schemeClr val="accent5">
                <a:lumMod val="75000"/>
                <a:alpha val="40000"/>
              </a:schemeClr>
            </a:solidFill>
            <a:ln>
              <a:noFill/>
            </a:ln>
            <a:effectLst/>
            <a:extLst/>
          </p:spPr>
          <p:txBody>
            <a:bodyPr lIns="36576" tIns="36576" rIns="36576" bIns="36576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Rectangle 12"/>
            <p:cNvSpPr>
              <a:spLocks noChangeArrowheads="1"/>
            </p:cNvSpPr>
            <p:nvPr userDrawn="1"/>
          </p:nvSpPr>
          <p:spPr bwMode="auto">
            <a:xfrm flipH="1">
              <a:off x="4367096" y="546580"/>
              <a:ext cx="177802" cy="181102"/>
            </a:xfrm>
            <a:prstGeom prst="rect">
              <a:avLst/>
            </a:prstGeom>
            <a:solidFill>
              <a:schemeClr val="accent5">
                <a:lumMod val="75000"/>
                <a:alpha val="80000"/>
              </a:schemeClr>
            </a:solidFill>
            <a:ln>
              <a:noFill/>
            </a:ln>
            <a:effectLst/>
            <a:extLst/>
          </p:spPr>
          <p:txBody>
            <a:bodyPr lIns="36576" tIns="36576" rIns="36576" bIns="36576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Rectangle 13"/>
            <p:cNvSpPr>
              <a:spLocks noChangeArrowheads="1"/>
            </p:cNvSpPr>
            <p:nvPr userDrawn="1"/>
          </p:nvSpPr>
          <p:spPr bwMode="auto">
            <a:xfrm flipH="1">
              <a:off x="2050902" y="225680"/>
              <a:ext cx="447681" cy="446400"/>
            </a:xfrm>
            <a:prstGeom prst="rect">
              <a:avLst/>
            </a:prstGeom>
            <a:solidFill>
              <a:schemeClr val="accent5">
                <a:lumMod val="75000"/>
                <a:alpha val="70000"/>
              </a:schemeClr>
            </a:solidFill>
            <a:ln>
              <a:noFill/>
            </a:ln>
            <a:effectLst/>
            <a:extLst/>
          </p:spPr>
          <p:txBody>
            <a:bodyPr lIns="36576" tIns="36576" rIns="36576" bIns="36576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Rectangle 14"/>
            <p:cNvSpPr>
              <a:spLocks noChangeArrowheads="1"/>
            </p:cNvSpPr>
            <p:nvPr userDrawn="1"/>
          </p:nvSpPr>
          <p:spPr bwMode="auto">
            <a:xfrm flipH="1">
              <a:off x="2817675" y="319408"/>
              <a:ext cx="363542" cy="363793"/>
            </a:xfrm>
            <a:prstGeom prst="rect">
              <a:avLst/>
            </a:prstGeom>
            <a:solidFill>
              <a:schemeClr val="accent5">
                <a:lumMod val="75000"/>
                <a:alpha val="30000"/>
              </a:schemeClr>
            </a:solidFill>
            <a:ln>
              <a:noFill/>
            </a:ln>
            <a:effectLst/>
            <a:extLst/>
          </p:spPr>
          <p:txBody>
            <a:bodyPr lIns="36576" tIns="36576" rIns="36576" bIns="36576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Rectangle 15"/>
            <p:cNvSpPr>
              <a:spLocks noChangeArrowheads="1"/>
            </p:cNvSpPr>
            <p:nvPr userDrawn="1"/>
          </p:nvSpPr>
          <p:spPr bwMode="auto">
            <a:xfrm flipH="1">
              <a:off x="4775089" y="648251"/>
              <a:ext cx="147640" cy="147741"/>
            </a:xfrm>
            <a:prstGeom prst="rect">
              <a:avLst/>
            </a:prstGeom>
            <a:solidFill>
              <a:schemeClr val="accent5">
                <a:lumMod val="75000"/>
                <a:alpha val="30000"/>
              </a:schemeClr>
            </a:solidFill>
            <a:ln>
              <a:noFill/>
            </a:ln>
            <a:effectLst/>
            <a:extLst/>
          </p:spPr>
          <p:txBody>
            <a:bodyPr lIns="36576" tIns="36576" rIns="36576" bIns="36576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0" name="Rectangle 8"/>
          <p:cNvSpPr>
            <a:spLocks noChangeArrowheads="1"/>
          </p:cNvSpPr>
          <p:nvPr userDrawn="1"/>
        </p:nvSpPr>
        <p:spPr bwMode="auto">
          <a:xfrm flipH="1">
            <a:off x="10731500" y="6416675"/>
            <a:ext cx="1460500" cy="304800"/>
          </a:xfrm>
          <a:prstGeom prst="rect">
            <a:avLst/>
          </a:prstGeom>
          <a:solidFill>
            <a:srgbClr val="2F5597">
              <a:alpha val="10196"/>
            </a:srgbClr>
          </a:solidFill>
          <a:ln>
            <a:noFill/>
          </a:ln>
          <a:effectLst/>
          <a:extLst/>
        </p:spPr>
        <p:txBody>
          <a:bodyPr lIns="36576" tIns="36576" rIns="36576" bIns="3657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102" name="Grupa 24"/>
          <p:cNvGrpSpPr>
            <a:grpSpLocks/>
          </p:cNvGrpSpPr>
          <p:nvPr userDrawn="1"/>
        </p:nvGrpSpPr>
        <p:grpSpPr bwMode="auto">
          <a:xfrm>
            <a:off x="847725" y="6203950"/>
            <a:ext cx="7726363" cy="639763"/>
            <a:chOff x="0" y="0"/>
            <a:chExt cx="6767302" cy="560705"/>
          </a:xfrm>
        </p:grpSpPr>
        <p:pic>
          <p:nvPicPr>
            <p:cNvPr id="4103" name="Obraz 26" descr="\\wup.local\wymiana\Użytkownicy\wojciech.krycki\Logosy\Logotypy nowe\Logotypy - PO WER\POZIOM\FE_WER_POZIOM-Kolor-01.jpg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 l="7297" b="10109"/>
            <a:stretch>
              <a:fillRect/>
            </a:stretch>
          </p:blipFill>
          <p:spPr bwMode="auto">
            <a:xfrm>
              <a:off x="0" y="0"/>
              <a:ext cx="1194435" cy="531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04" name="Grupa 28"/>
            <p:cNvGrpSpPr>
              <a:grpSpLocks/>
            </p:cNvGrpSpPr>
            <p:nvPr userDrawn="1"/>
          </p:nvGrpSpPr>
          <p:grpSpPr bwMode="auto">
            <a:xfrm>
              <a:off x="2322677" y="51435"/>
              <a:ext cx="4444625" cy="509270"/>
              <a:chOff x="2318339" y="54456"/>
              <a:chExt cx="4445891" cy="509725"/>
            </a:xfrm>
          </p:grpSpPr>
          <p:pic>
            <p:nvPicPr>
              <p:cNvPr id="4105" name="Obraz 30" descr="\\wup.local\wymiana\Użytkownicy\wojciech.krycki\Logosy\Logo WUP w układzie poziomym.jpg"/>
              <p:cNvPicPr>
                <a:picLocks noChangeAspect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318339" y="101620"/>
                <a:ext cx="1704222" cy="416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6" name="Obraz 31" descr="\\wup.local\wymiana\Użytkownicy\wojciech.krycki\Logosy\Logotypy nowe\Logo UE-Europejski Fundusz Społeczny\Poziom\UE_EFS_POZIOM-Kolor.jpg"/>
              <p:cNvPicPr>
                <a:picLocks noChangeAspect="1"/>
              </p:cNvPicPr>
              <p:nvPr userDrawn="1"/>
            </p:nvPicPr>
            <p:blipFill>
              <a:blip r:embed="rId15" cstate="print"/>
              <a:srcRect r="5183"/>
              <a:stretch>
                <a:fillRect/>
              </a:stretch>
            </p:blipFill>
            <p:spPr bwMode="auto">
              <a:xfrm>
                <a:off x="5151123" y="54456"/>
                <a:ext cx="1613107" cy="509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838200" y="836613"/>
            <a:ext cx="10514013" cy="4203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720" tIns="36720" rIns="36720" bIns="36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Nabór wniosków w trybie pozakonkursowym </a:t>
            </a:r>
            <a:endParaRPr lang="pl-P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dla Powiatowych Urzędów Pracy w ramach </a:t>
            </a:r>
            <a:endParaRPr lang="pl-P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Programu Operacyjnego Wiedza Edukacja Rozwój 2014-2020 w 2016 r.</a:t>
            </a:r>
            <a:endParaRPr lang="pl-P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40" name="CustomShape 2"/>
          <p:cNvSpPr/>
          <p:nvPr/>
        </p:nvSpPr>
        <p:spPr>
          <a:xfrm>
            <a:off x="900113" y="4294188"/>
            <a:ext cx="6043612" cy="16430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</a:t>
            </a:r>
            <a:r>
              <a:rPr lang="pl-PL" sz="2400" b="1" i="1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</a:t>
            </a:r>
            <a:endParaRPr lang="pl-PL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41" name="CustomShape 3"/>
          <p:cNvSpPr/>
          <p:nvPr/>
        </p:nvSpPr>
        <p:spPr>
          <a:xfrm>
            <a:off x="360363" y="3600450"/>
            <a:ext cx="8570912" cy="1943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</a:t>
            </a:r>
            <a:r>
              <a:rPr lang="pl-PL" sz="24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Szczecin, dnia 14.03.2016 r.</a:t>
            </a:r>
            <a:endParaRPr lang="pl-PL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312738" y="1247775"/>
            <a:ext cx="11347450" cy="500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720" tIns="36720" rIns="36720" bIns="3672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ongolian Baiti"/>
              </a:rPr>
              <a:t>Informacja o zasadach realizacji projektów cd.</a:t>
            </a:r>
            <a:endParaRPr lang="pl-PL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64" name="CustomShape 2"/>
          <p:cNvSpPr/>
          <p:nvPr/>
        </p:nvSpPr>
        <p:spPr>
          <a:xfrm>
            <a:off x="312738" y="1825625"/>
            <a:ext cx="11347450" cy="43497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Zgodnie z zapisami PO WER zatwierdzonego przez Komisję Europejską, wsparcie w postaci wyposażenia stanowiska pracy dla skierowanej osoby bezrobotnej może być realizowane wyłącznie w połączeniu z zatrudnieniem subsydiowanym. Jednakże na podstawie </a:t>
            </a:r>
            <a:r>
              <a:rPr lang="pl-PL" i="1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ustawy o promocji zatrudnienia i instytucjach rynku pracy</a:t>
            </a: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nie ma możliwości realizowania przez PUP tych dwóch połączonych form wsparcia wobec jednego bezrobotnego, dlatego też </a:t>
            </a:r>
            <a:r>
              <a:rPr lang="pl-PL" b="1" u="sng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doposażenie stanowiska pracy nie będzie realizowane w projektach pozakonkursowych powiatowych urzędów pracy współfinansowanych z EFS</a:t>
            </a: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.  Wsparcie zatrudnienia osób młodych u przedsiębiorców będzie więc mogło być realizowane w tych projektach wyłącznie poprzez subsydiowanie zatrudniania.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312738" y="1247775"/>
            <a:ext cx="11347450" cy="500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720" tIns="36720" rIns="36720" bIns="3672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Ogólne kryteria formalne </a:t>
            </a:r>
            <a:r>
              <a:rPr lang="pl-PL" sz="2400" b="1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lang="pl-PL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66" name="CustomShape 2"/>
          <p:cNvSpPr/>
          <p:nvPr/>
        </p:nvSpPr>
        <p:spPr>
          <a:xfrm>
            <a:off x="312738" y="1825625"/>
            <a:ext cx="11347450" cy="43497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080" algn="just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defRPr/>
            </a:pP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/>
              </a:rPr>
              <a:t>1. Czy wniosek złożono w terminie wskazanym w wezwaniu do złożenia wniosku o dofinansowanie projektu pozakonkursowego?</a:t>
            </a:r>
            <a:endParaRPr lang="pl-PL" spc="-1" dirty="0">
              <a:uFill>
                <a:solidFill>
                  <a:srgbClr val="FFFFFF"/>
                </a:solidFill>
              </a:uFill>
            </a:endParaRPr>
          </a:p>
          <a:p>
            <a:pPr marL="1080" algn="just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defRPr/>
            </a:pP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/>
              </a:rPr>
              <a:t>2.  Czy wniosek opatrzony podpisem osoby uprawnionej / podpisami osób uprawnionych do złożenia wniosku złożono we właściwej instytucji? 	</a:t>
            </a:r>
            <a:endParaRPr lang="pl-PL" spc="-1" dirty="0">
              <a:uFill>
                <a:solidFill>
                  <a:srgbClr val="FFFFFF"/>
                </a:solidFill>
              </a:uFill>
            </a:endParaRPr>
          </a:p>
          <a:p>
            <a:pPr marL="1080" algn="just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defRPr/>
            </a:pP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/>
              </a:rPr>
              <a:t>3.   Czy wniosek wypełniono w języku polskim? 	</a:t>
            </a:r>
            <a:endParaRPr lang="pl-PL" spc="-1" dirty="0">
              <a:uFill>
                <a:solidFill>
                  <a:srgbClr val="FFFFFF"/>
                </a:solidFill>
              </a:uFill>
            </a:endParaRPr>
          </a:p>
          <a:p>
            <a:pPr marL="1080" algn="just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defRPr/>
            </a:pP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/>
              </a:rPr>
              <a:t>4. Czy wniosek złożono w formie wskazanej w wezwaniu do złożenia wniosku o dofinansowanie projektu pozakonkursowego? 	</a:t>
            </a:r>
            <a:endParaRPr lang="pl-PL" spc="-1" dirty="0">
              <a:uFill>
                <a:solidFill>
                  <a:srgbClr val="FFFFFF"/>
                </a:solidFill>
              </a:uFill>
            </a:endParaRPr>
          </a:p>
          <a:p>
            <a:pPr marL="1080" algn="just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defRPr/>
            </a:pP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/>
              </a:rPr>
              <a:t>5.  Czy wraz z wnioskiem złożono załączniki wymagane i sporządzone zgodnie z wezwaniem do złożenia wniosku </a:t>
            </a:r>
            <a:br>
              <a:rPr lang="pl-PL" spc="-1" dirty="0"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/>
              </a:rPr>
              <a:t>o dofinansowanie projektu pozakonkursowego? 	</a:t>
            </a:r>
            <a:endParaRPr lang="pl-PL" spc="-1" dirty="0">
              <a:uFill>
                <a:solidFill>
                  <a:srgbClr val="FFFFFF"/>
                </a:solidFill>
              </a:uFill>
            </a:endParaRPr>
          </a:p>
          <a:p>
            <a:pPr marL="108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/>
              </a:rPr>
              <a:t>6.   Czy wydatki w projekcie o wartości nieprzekraczającej wyrażonej w PLN równowartości kwoty 100 000 EUR5 wkładu publicznego są rozliczane uproszczonymi metodami, o których mowa w </a:t>
            </a:r>
            <a:r>
              <a:rPr lang="pl-PL" i="1" spc="-1" dirty="0">
                <a:uFill>
                  <a:solidFill>
                    <a:srgbClr val="FFFFFF"/>
                  </a:solidFill>
                </a:uFill>
                <a:latin typeface="Calibri"/>
              </a:rPr>
              <a:t>Wytycznych w zakresie kwalifikowalności wydatków w zakresie Europejskiego Funduszu Rozwoju Regionalnego, Europejskiego Funduszu Społecznego oraz Funduszu Spójności na lata 2014-2020? 	</a:t>
            </a:r>
            <a:endParaRPr lang="pl-PL" spc="-1" dirty="0">
              <a:uFill>
                <a:solidFill>
                  <a:srgbClr val="FFFFFF"/>
                </a:solidFill>
              </a:uFill>
            </a:endParaRPr>
          </a:p>
          <a:p>
            <a:pPr marL="343080" indent="-3420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lang="pl-PL" spc="-1" dirty="0"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312738" y="1247775"/>
            <a:ext cx="11347450" cy="500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720" tIns="36720" rIns="36720" bIns="3672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Ogólne kryteria formalne cd.</a:t>
            </a:r>
            <a:endParaRPr lang="pl-PL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68" name="CustomShape 2"/>
          <p:cNvSpPr/>
          <p:nvPr/>
        </p:nvSpPr>
        <p:spPr>
          <a:xfrm>
            <a:off x="312738" y="1825625"/>
            <a:ext cx="11347450" cy="4203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7. Czy wnioskodawca oraz partnerzy (o ile dotyczy) podlegają wykluczeniu z możliwości otrzymania dofinansowania, </a:t>
            </a:r>
            <a:b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</a:b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w tym wykluczeniu, o którym mowa w art. 207 ust. 4 ustawy z dnia 27 sierpnia 2009 r. o finansach publicznych? </a:t>
            </a:r>
          </a:p>
          <a:p>
            <a:pPr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8. Czy wnioskodawca zgodnie ze Szczegółowym Opisem Osi Priorytetowych PO WER jest podmiotem uprawnionym </a:t>
            </a:r>
            <a:b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</a:b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do ubiegania się o dofinansowanie w ramach właściwego Działania/Poddziałania PO WER? </a:t>
            </a:r>
          </a:p>
          <a:p>
            <a:pPr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9. Czy w przypadku projektu partnerskiego spełnione zostały wymogi dotyczące: 	</a:t>
            </a:r>
          </a:p>
          <a:p>
            <a:pPr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a) wyboru partnerów spoza sektora finansów publicznych, o których mowa w art. 33 ust. 2-4 ustawy z dnia </a:t>
            </a:r>
            <a:b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</a:b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11 lipca 2014 r. o zasadach realizacji programów w zakresie polityki spójności finansowanych w perspektywie </a:t>
            </a:r>
            <a:b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</a:b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2014-   2020 (o ile dotyczy); </a:t>
            </a:r>
          </a:p>
          <a:p>
            <a:pPr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b) braku powiązań, o których mowa w art. 33 ust. 6 ustawy z dnia 11 lipca 2014 r. o zasadach realizacji programów </a:t>
            </a:r>
            <a:b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</a:b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w zakresie polityki spójności finansowanych w perspektywie 2014-2020 oraz w Szczegółowym Opisie Osi    Priorytetowych PO WER, pomiędzy podmiotami tworzącymi partnerstwo oraz;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c) utworzenia albo zainicjowania partnerstwa w terminie zgodnym ze Szczegółowym Opisem Osi Priorytetowych PO WER tj. przed złożeniem wniosku o dofinansowanie albo przed rozpoczęciem realizacji projektu, o ile data ta jest  wcześniejsza od daty złożenia wniosku o dofinansowanie?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323850" y="1341438"/>
            <a:ext cx="11347450" cy="7858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720" tIns="36720" rIns="36720" bIns="3672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Ogólne kryteria formalne cd.</a:t>
            </a:r>
            <a:endParaRPr lang="pl-PL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70" name="CustomShape 2"/>
          <p:cNvSpPr/>
          <p:nvPr/>
        </p:nvSpPr>
        <p:spPr>
          <a:xfrm>
            <a:off x="312738" y="2228850"/>
            <a:ext cx="11347450" cy="322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10. Wnioskodawca oraz partnerzy krajowi (o ile dotyczy), ponoszący wydatki w danym projekcie z EFS, posiadają łączny  obrót za ostatni zatwierdzony rok obrotowy zgodnie z ustawą z dnia 29 września 1994 r. (Dz. U. 1994 nr 121  poz. 591 </a:t>
            </a:r>
            <a:b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</a:b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z </a:t>
            </a:r>
            <a:r>
              <a:rPr lang="pl-PL" spc="-1" dirty="0" err="1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późń</a:t>
            </a: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. zm.) (jeśli dotyczy) lub za ostatni zamknięty i zatwierdzony rok kalendarzowy równy lub wyższy od łącznych rocznych wydatków w ocenianym projekcie i innych projektach realizowanych w ramach EFS, których stroną umowy</a:t>
            </a:r>
            <a:b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</a:b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o dofinansowanie jest instytucja, w której dokonywana jest ocena formalna albo formalno-merytoryczna wniosku </a:t>
            </a:r>
            <a:b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</a:b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w roku kalendarzowym, w którym wydatki są najwyższe.</a:t>
            </a: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312738" y="1247775"/>
            <a:ext cx="11347450" cy="500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720" tIns="36720" rIns="36720" bIns="3672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Kryteria wyboru projektu</a:t>
            </a:r>
            <a:endParaRPr lang="pl-PL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graphicFrame>
        <p:nvGraphicFramePr>
          <p:cNvPr id="272" name="Table 2"/>
          <p:cNvGraphicFramePr/>
          <p:nvPr/>
        </p:nvGraphicFramePr>
        <p:xfrm>
          <a:off x="312738" y="1825625"/>
          <a:ext cx="11348640" cy="1718640"/>
        </p:xfrm>
        <a:graphic>
          <a:graphicData uri="http://schemas.openxmlformats.org/drawingml/2006/table">
            <a:tbl>
              <a:tblPr/>
              <a:tblGrid>
                <a:gridCol w="396000"/>
                <a:gridCol w="10952640"/>
              </a:tblGrid>
              <a:tr h="402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Kryteria dostępu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131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Uczestnikami projektu są osoby młode w wieku 18-29 lat bez pracy, zarejestrowane w PUP jako bezrobotne (należące do I lub II profilu pomocy) które nie uczestniczą w kształceniu i szkoleniu (tzw. młodzież NEET), zgodnie 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l-PL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z definicją osoby z kategorii NEET przyjętą w Programie Operacyjnym Wiedza Edukacja Rozwój 2014-2020. 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3" name="Table 3"/>
          <p:cNvGraphicFramePr/>
          <p:nvPr/>
        </p:nvGraphicFramePr>
        <p:xfrm>
          <a:off x="320675" y="3729038"/>
          <a:ext cx="11348640" cy="2326680"/>
        </p:xfrm>
        <a:graphic>
          <a:graphicData uri="http://schemas.openxmlformats.org/drawingml/2006/table">
            <a:tbl>
              <a:tblPr/>
              <a:tblGrid>
                <a:gridCol w="375480"/>
                <a:gridCol w="10973160"/>
              </a:tblGrid>
              <a:tr h="2326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l-PL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Projekt zakłada: 	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l-PL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a) minimalny poziom kryterium efektywności zatrudnieniowej dla osób z niepełnosprawnościami – </a:t>
                      </a:r>
                      <a:r>
                        <a:rPr lang="pl-PL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17%; 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l-PL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b) minimalny poziom kryterium efektywności zatrudnieniowej dla osób długotrwale bezrobotnych – </a:t>
                      </a:r>
                      <a:r>
                        <a:rPr lang="pl-PL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35%; 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l-PL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c) minimalny poziom kryterium efektywności zatrudnieniowej dla osób o niskich kwalifikacjach –</a:t>
                      </a:r>
                      <a:r>
                        <a:rPr lang="pl-PL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48%;</a:t>
                      </a:r>
                      <a:r>
                        <a:rPr lang="pl-PL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l-PL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d) minimalny poziom kryterium efektywności zatrudnieniowej dla osób niekwalifikujących się do żadnej z powyżej wymienionych grup docelowych –</a:t>
                      </a:r>
                      <a:r>
                        <a:rPr lang="pl-PL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43%. 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l-PL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	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312738" y="949325"/>
            <a:ext cx="11347450" cy="500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275" name="Table 2"/>
          <p:cNvGraphicFramePr/>
          <p:nvPr/>
        </p:nvGraphicFramePr>
        <p:xfrm>
          <a:off x="333375" y="1346200"/>
          <a:ext cx="11348640" cy="1982520"/>
        </p:xfrm>
        <a:graphic>
          <a:graphicData uri="http://schemas.openxmlformats.org/drawingml/2006/table">
            <a:tbl>
              <a:tblPr/>
              <a:tblGrid>
                <a:gridCol w="375480"/>
                <a:gridCol w="10973160"/>
              </a:tblGrid>
              <a:tr h="3708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Kryteria dostępu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1611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Projekt skierowany jest do osób z niepełnosprawnościami - w proporcji co najmniej takiej samej, jak proporcja osób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r>
                        <a:rPr lang="pl-PL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z niepełnosprawnościami w wieku 18-29 lat kwalifikujących się do objęcia wsparciem w ramach projektu (należących do I lub II profilu pomocy) i zarejestrowanych w rejestrze danego PUP w stosunku do ogólnej liczby zarejestrowanych osób bezrobotnych w wieku 18-29 lat (wg stanu na 31.12.2015 r.). 	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6" name="Table 3"/>
          <p:cNvGraphicFramePr/>
          <p:nvPr/>
        </p:nvGraphicFramePr>
        <p:xfrm>
          <a:off x="341313" y="3484563"/>
          <a:ext cx="11348640" cy="1510200"/>
        </p:xfrm>
        <a:graphic>
          <a:graphicData uri="http://schemas.openxmlformats.org/drawingml/2006/table">
            <a:tbl>
              <a:tblPr/>
              <a:tblGrid>
                <a:gridCol w="375480"/>
                <a:gridCol w="10973160"/>
              </a:tblGrid>
              <a:tr h="1510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l-PL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Projekt skierowany jest do osób długotrwale bezrobotnych - w proporcji co najmniej takiej samej, jak proporcja osób długotrwale bezrobotnych w wieku 18-29 lat kwalifikujących się do objęcia wsparciem w ramach projektu (należących do I lub II profilu pomocy) i zarejestrowanych w rejestrze danego PUP w stosunku do ogólnej liczby zarejestrowanych osób bezrobotnych w wieku 18-29 lat (wg stanu na 31.12.2015 r.). 	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312738" y="949325"/>
            <a:ext cx="11347450" cy="500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278" name="Table 2"/>
          <p:cNvGraphicFramePr/>
          <p:nvPr/>
        </p:nvGraphicFramePr>
        <p:xfrm>
          <a:off x="333375" y="1346200"/>
          <a:ext cx="11348640" cy="1581840"/>
        </p:xfrm>
        <a:graphic>
          <a:graphicData uri="http://schemas.openxmlformats.org/drawingml/2006/table">
            <a:tbl>
              <a:tblPr/>
              <a:tblGrid>
                <a:gridCol w="375480"/>
                <a:gridCol w="10973160"/>
              </a:tblGrid>
              <a:tr h="3708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Kryteria dostępu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1211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l-PL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Udzielenie wsparcia w ramach projektu każdorazowo poprzedzone jest identyfikacją potrzeb uczestnika projektu poprzez opracowania lub aktualizację Indywidualnego Planu Działania albo innego dokumentu pełniącego analogiczną funkcję. 	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" name="Table 3"/>
          <p:cNvGraphicFramePr/>
          <p:nvPr/>
        </p:nvGraphicFramePr>
        <p:xfrm>
          <a:off x="341313" y="3079750"/>
          <a:ext cx="11348640" cy="1900440"/>
        </p:xfrm>
        <a:graphic>
          <a:graphicData uri="http://schemas.openxmlformats.org/drawingml/2006/table">
            <a:tbl>
              <a:tblPr/>
              <a:tblGrid>
                <a:gridCol w="375480"/>
                <a:gridCol w="10973160"/>
              </a:tblGrid>
              <a:tr h="1900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Wsparcie dla osób młodych do 29 roku życia pozostających bez zatrudnienia powinno być udzielane w projekcie zgodnie ze standardami określonymi w Planie realizacji Gwarancji dla młodzieży w Polsce, tzn. w ciągu czterech miesięcy osobom młodym zostanie zapewniona wysokiej jakości oferta zatrudnienia, dalszego kształcenia, przyuczenia do zawodu lub stażu. Przy czym, okres 4 m-cy, w ciągu którego należy udzielić wsparcia osobom do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l-PL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25 roku życia liczony będzie od dnia rejestracji w urzędzie pracy, a w przypadku osób powyżej 25 roku życia okres ten liczony będzie od dnia przystąpienia do projektu 	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312738" y="949325"/>
            <a:ext cx="11347450" cy="500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281" name="Table 2"/>
          <p:cNvGraphicFramePr/>
          <p:nvPr/>
        </p:nvGraphicFramePr>
        <p:xfrm>
          <a:off x="333375" y="1497013"/>
          <a:ext cx="11348640" cy="1831320"/>
        </p:xfrm>
        <a:graphic>
          <a:graphicData uri="http://schemas.openxmlformats.org/drawingml/2006/table">
            <a:tbl>
              <a:tblPr/>
              <a:tblGrid>
                <a:gridCol w="375480"/>
                <a:gridCol w="10973160"/>
              </a:tblGrid>
              <a:tr h="3708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Kryteria dostępu</a:t>
                      </a:r>
                      <a:endParaRPr lang="pl-PL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1460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l-PL" sz="18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W ramach projektu realizowana jest indywidualna i kompleksowa aktywizacja zawodowo-edukacyjna osób młodych, która opiera się na co najmniej trzech elementach pomocy wskazanych w typach operacji. Przy czym dwa elementy określone w pierwszym typie operacji (instrumenty i usługi rynku pracy służące indywidualizacji wsparcia oraz pomocy w zakresie określenia ścieżki zawodowej) są obligatoryjne. Kolejne elementy wsparcia są fakultatywne. </a:t>
                      </a:r>
                      <a:endParaRPr lang="pl-PL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312738" y="1247775"/>
            <a:ext cx="11347450" cy="500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720" tIns="36720" rIns="36720" bIns="3672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Kryteria horyzontalne </a:t>
            </a:r>
            <a:r>
              <a:rPr lang="pl-PL" sz="2400" b="1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lang="pl-PL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83" name="CustomShape 2"/>
          <p:cNvSpPr/>
          <p:nvPr/>
        </p:nvSpPr>
        <p:spPr>
          <a:xfrm>
            <a:off x="312738" y="1825625"/>
            <a:ext cx="11347450" cy="350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080" algn="just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defRPr/>
            </a:pPr>
            <a:r>
              <a:rPr lang="pl-PL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1. </a:t>
            </a: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Czy projekt jest zgodny z prawodawstwem krajowym w zakresie odnoszącym się do sposobu realizacji i zakresu projektu? </a:t>
            </a:r>
          </a:p>
          <a:p>
            <a:pPr marL="1080" algn="just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defRPr/>
            </a:pP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2. Czy projekt jest zgodny z zasadą równości szans kobiet i mężczyzn (na podstawie standardu minimum)? 	</a:t>
            </a:r>
          </a:p>
          <a:p>
            <a:pPr marL="1080" algn="just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defRPr/>
            </a:pP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3. Czy projekt jest zgodny z pozostałymi właściwymi zasadami unijnymi (w tym zasadą równości szans i niedyskryminacji, w tym dostępności dla osób z </a:t>
            </a:r>
            <a:r>
              <a:rPr lang="pl-PL" spc="-1" dirty="0" err="1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niepełnosprawnościami</a:t>
            </a: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i zasadą zrównoważonego rozwoju) oraz z prawodawstwem unijnym? 	</a:t>
            </a:r>
          </a:p>
          <a:p>
            <a:pPr marL="1080" algn="just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defRPr/>
            </a:pP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4. Czy projekt jest zgodny ze Szczegółowym Opisem Osi Priorytetowych PO WER? 	</a:t>
            </a:r>
          </a:p>
          <a:p>
            <a:pPr marL="108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5. Czy projekt jest zgodny z właściwym celem szczegółowym PO WER? 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550863" y="1155700"/>
            <a:ext cx="11347450" cy="498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720" tIns="36720" rIns="36720" bIns="3672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Kryteria merytoryczne </a:t>
            </a:r>
            <a:r>
              <a:rPr lang="pl-PL" sz="2400" b="1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lang="pl-PL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85" name="CustomShape 2"/>
          <p:cNvSpPr/>
          <p:nvPr/>
        </p:nvSpPr>
        <p:spPr>
          <a:xfrm>
            <a:off x="312738" y="1825625"/>
            <a:ext cx="11347450" cy="43497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080" algn="just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defRPr/>
            </a:pP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1. Adekwatność doboru i opisu (o ile dotyczy) wskaźników realizacji projektu (w tym wskaźników dotyczących właściwego celu szczegółowego PO WER).</a:t>
            </a:r>
          </a:p>
          <a:p>
            <a:pPr marL="1080" algn="just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defRPr/>
            </a:pP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2. Adekwatność doboru grupy docelowej do właściwego celu szczegółowego PO WER oraz jakość diagnozy specyfiki </a:t>
            </a:r>
            <a:b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</a:b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tej grupy. 	</a:t>
            </a:r>
          </a:p>
          <a:p>
            <a:pPr marL="1080" algn="just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defRPr/>
            </a:pP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3. Spójność zadań przewidzianych do realizacji w ramach projektu oraz trafność doboru i opisu tych zadań. 	</a:t>
            </a:r>
          </a:p>
          <a:p>
            <a:pPr marL="108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4. Prawidłowość sporządzenia budżetu projektu. </a:t>
            </a: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/>
          </p:nvPr>
        </p:nvSpPr>
        <p:spPr>
          <a:xfrm>
            <a:off x="479425" y="1604963"/>
            <a:ext cx="11233150" cy="3976687"/>
          </a:xfrm>
          <a:noFill/>
          <a:ln/>
        </p:spPr>
        <p:txBody>
          <a:bodyPr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Oś Priorytetowa I </a:t>
            </a:r>
            <a:r>
              <a:rPr lang="pl-PL" sz="2400" i="1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Osoby młode na rynku pracy</a:t>
            </a:r>
            <a:endParaRPr lang="pl-PL" sz="2400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Działanie 1.1 </a:t>
            </a:r>
            <a:r>
              <a:rPr lang="pl-PL" sz="2400" i="1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Wsparcie osób młodych pozostających bez pracy na regionalnym rynku pracy</a:t>
            </a:r>
            <a:endParaRPr lang="pl-PL" sz="2400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i="1" kern="1200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alibri"/>
              <a:ea typeface="+mn-ea"/>
              <a:cs typeface="+mn-cs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kern="12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Poddziałanie 1.1.2 </a:t>
            </a:r>
            <a:r>
              <a:rPr lang="pl-PL" sz="2400" i="1" kern="12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Wsparcie udzielane z Inicjatywy na rzecz zatrudnienia ludzi młodych</a:t>
            </a:r>
            <a:endParaRPr lang="pl-PL" sz="2400" kern="1200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i="1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  <a:ea typeface="+mn-ea"/>
              <a:cs typeface="+mn-cs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i="1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  <a:ea typeface="+mn-ea"/>
              <a:cs typeface="+mn-cs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800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800" dirty="0">
              <a:solidFill>
                <a:sysClr val="windowText" lastClr="000000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9376" y="1124744"/>
            <a:ext cx="10972800" cy="576064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kern="12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ongolian Baiti"/>
                <a:cs typeface="+mn-cs"/>
              </a:rPr>
              <a:t>Program Operacyjny Wiedza Edukacja Rozwój PO WER</a:t>
            </a:r>
            <a:r>
              <a:rPr lang="pl-PL" sz="1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  <a:cs typeface="+mn-cs"/>
              </a:rPr>
              <a:t/>
            </a:r>
            <a:br>
              <a:rPr lang="pl-PL" sz="1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  <a:cs typeface="+mn-cs"/>
              </a:rPr>
            </a:br>
            <a:endParaRPr lang="pl-PL" sz="18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981075"/>
            <a:ext cx="11349037" cy="766763"/>
          </a:xfrm>
        </p:spPr>
        <p:txBody>
          <a:bodyPr/>
          <a:lstStyle/>
          <a:p>
            <a:pPr algn="ctr">
              <a:defRPr/>
            </a:pPr>
            <a:r>
              <a:rPr lang="pl-PL" sz="2800" b="1" dirty="0" smtClean="0">
                <a:solidFill>
                  <a:srgbClr val="C00000"/>
                </a:solidFill>
              </a:rPr>
              <a:t>Wymagane</a:t>
            </a:r>
            <a:r>
              <a:rPr lang="pl-PL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1" dirty="0" smtClean="0">
                <a:solidFill>
                  <a:srgbClr val="C00000"/>
                </a:solidFill>
              </a:rPr>
              <a:t>rezultaty</a:t>
            </a:r>
            <a:endParaRPr lang="pl-PL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333375" y="1641475"/>
          <a:ext cx="10629240" cy="458237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012"/>
                <a:gridCol w="5334566"/>
                <a:gridCol w="2270590"/>
                <a:gridCol w="2476072"/>
              </a:tblGrid>
              <a:tr h="650450">
                <a:tc rowSpan="2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  <a:p>
                      <a:pPr algn="ctr"/>
                      <a:r>
                        <a:rPr lang="pl-PL" dirty="0" smtClean="0"/>
                        <a:t>Wskaźniki rezultatu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Wartość docelowa wskaźnika do zrealizowania </a:t>
                      </a:r>
                      <a:br>
                        <a:rPr lang="pl-PL" dirty="0" smtClean="0"/>
                      </a:br>
                      <a:r>
                        <a:rPr lang="pl-PL" dirty="0" smtClean="0"/>
                        <a:t>w 2016 r. 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83220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Wartość ogółem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% liczby osób bezrobotnych objętych wsparciem w programie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85581">
                <a:tc>
                  <a:txBody>
                    <a:bodyPr/>
                    <a:lstStyle/>
                    <a:p>
                      <a:r>
                        <a:rPr lang="pl-PL" dirty="0" smtClean="0"/>
                        <a:t>1.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Liczba osób bezrobotnych, które otrzymały ofertę pracy, kształcenia ustawicznego, przygotowania zawodowego lub stażu po opuszczeniu programu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  <a:p>
                      <a:pPr algn="ctr"/>
                      <a:r>
                        <a:rPr lang="pl-PL" dirty="0" smtClean="0"/>
                        <a:t>2 700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  <a:p>
                      <a:pPr algn="ctr"/>
                      <a:r>
                        <a:rPr lang="pl-PL" dirty="0" smtClean="0"/>
                        <a:t>75%</a:t>
                      </a:r>
                      <a:endParaRPr lang="pl-PL" dirty="0"/>
                    </a:p>
                  </a:txBody>
                  <a:tcPr/>
                </a:tc>
              </a:tr>
              <a:tr h="785581">
                <a:tc>
                  <a:txBody>
                    <a:bodyPr/>
                    <a:lstStyle/>
                    <a:p>
                      <a:r>
                        <a:rPr lang="pl-PL" dirty="0" smtClean="0"/>
                        <a:t>2.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Liczba osób bezrobotnych, uczestniczących </a:t>
                      </a:r>
                      <a:br>
                        <a:rPr lang="pl-P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kształceniu/szkoleniu lub uzyskujących kwalifikacje lub pracujących (łącznie z pracującymi na własny rachunek) po opuszczeniu programu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  <a:p>
                      <a:pPr algn="ctr"/>
                      <a:r>
                        <a:rPr lang="pl-PL" dirty="0" smtClean="0"/>
                        <a:t>2 470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  <a:p>
                      <a:pPr algn="ctr"/>
                      <a:r>
                        <a:rPr lang="pl-PL" dirty="0" smtClean="0"/>
                        <a:t>69%</a:t>
                      </a:r>
                      <a:endParaRPr lang="pl-PL" dirty="0"/>
                    </a:p>
                  </a:txBody>
                  <a:tcPr/>
                </a:tc>
              </a:tr>
              <a:tr h="785581">
                <a:tc>
                  <a:txBody>
                    <a:bodyPr/>
                    <a:lstStyle/>
                    <a:p>
                      <a:r>
                        <a:rPr lang="pl-PL" dirty="0" smtClean="0"/>
                        <a:t>3.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Liczba osób bezrobotnych, które ukończyły interwencję wspieraną w ramach Inicjatywy na rzecz zatrudnienia ludzi młodych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  <a:p>
                      <a:pPr algn="ctr"/>
                      <a:r>
                        <a:rPr lang="pl-PL" dirty="0" smtClean="0"/>
                        <a:t>3</a:t>
                      </a:r>
                      <a:r>
                        <a:rPr lang="pl-PL" baseline="0" dirty="0" smtClean="0"/>
                        <a:t> 300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  <a:p>
                      <a:pPr algn="ctr"/>
                      <a:r>
                        <a:rPr lang="pl-PL" dirty="0" smtClean="0"/>
                        <a:t>92%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981075"/>
            <a:ext cx="11349037" cy="633413"/>
          </a:xfrm>
        </p:spPr>
        <p:txBody>
          <a:bodyPr/>
          <a:lstStyle/>
          <a:p>
            <a:pPr algn="ctr">
              <a:defRPr/>
            </a:pPr>
            <a:r>
              <a:rPr lang="pl-PL" sz="2800" b="1" dirty="0" smtClean="0">
                <a:solidFill>
                  <a:srgbClr val="C00000"/>
                </a:solidFill>
              </a:rPr>
              <a:t>Wymagane rezultaty </a:t>
            </a:r>
            <a:r>
              <a:rPr lang="pl-PL" sz="2800" b="1" dirty="0" err="1" smtClean="0">
                <a:solidFill>
                  <a:srgbClr val="C00000"/>
                </a:solidFill>
              </a:rPr>
              <a:t>cd</a:t>
            </a:r>
            <a:r>
              <a:rPr lang="pl-PL" sz="2800" b="1" dirty="0" smtClean="0">
                <a:solidFill>
                  <a:srgbClr val="C00000"/>
                </a:solidFill>
              </a:rPr>
              <a:t>.</a:t>
            </a:r>
            <a:endParaRPr lang="pl-PL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333375" y="1641475"/>
          <a:ext cx="10629240" cy="429949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012"/>
                <a:gridCol w="5334566"/>
                <a:gridCol w="2270590"/>
                <a:gridCol w="2476072"/>
              </a:tblGrid>
              <a:tr h="568257">
                <a:tc rowSpan="2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  <a:p>
                      <a:pPr algn="ctr"/>
                      <a:r>
                        <a:rPr lang="pl-PL" dirty="0" smtClean="0"/>
                        <a:t>Wskaźniki</a:t>
                      </a:r>
                      <a:r>
                        <a:rPr lang="pl-PL" baseline="0" dirty="0" smtClean="0"/>
                        <a:t> rezultatu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Wartość docelowa wskaźnika do zrealizowania </a:t>
                      </a:r>
                      <a:br>
                        <a:rPr lang="pl-PL" dirty="0" smtClean="0"/>
                      </a:br>
                      <a:r>
                        <a:rPr lang="pl-PL" dirty="0" smtClean="0"/>
                        <a:t>w 2016 r. 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85670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Wartość ogółem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% liczby osób bezrobotnych objętych wsparciem w programie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11754">
                <a:tc>
                  <a:txBody>
                    <a:bodyPr/>
                    <a:lstStyle/>
                    <a:p>
                      <a:r>
                        <a:rPr lang="pl-PL" dirty="0" smtClean="0"/>
                        <a:t>4.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Liczba osób długotrwale bezrobotnych, które otrzymały ofertę pracy, kształcenia ustawicznego, przygotowania zawodowego lub stażu po opuszczeniu programu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 smtClean="0"/>
                    </a:p>
                    <a:p>
                      <a:pPr algn="ctr"/>
                      <a:r>
                        <a:rPr lang="pl-PL" sz="1600" dirty="0" smtClean="0"/>
                        <a:t>1 040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 smtClean="0"/>
                    </a:p>
                    <a:p>
                      <a:pPr algn="ctr"/>
                      <a:r>
                        <a:rPr lang="pl-PL" sz="1600" dirty="0" smtClean="0"/>
                        <a:t>77%</a:t>
                      </a:r>
                      <a:endParaRPr lang="pl-PL" sz="1600" dirty="0"/>
                    </a:p>
                  </a:txBody>
                  <a:tcPr/>
                </a:tc>
              </a:tr>
              <a:tr h="1057307">
                <a:tc>
                  <a:txBody>
                    <a:bodyPr/>
                    <a:lstStyle/>
                    <a:p>
                      <a:r>
                        <a:rPr lang="pl-PL" dirty="0" smtClean="0"/>
                        <a:t>5.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Liczba osób długotrwale bezrobotnych, uczestniczących </a:t>
                      </a:r>
                      <a:b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kształceniu/szkoleniu lub uzyskujących kwalifikacje lub pracujących (łącznie z pracującymi na własny rachunek) po opuszczeniu programu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 smtClean="0"/>
                    </a:p>
                    <a:p>
                      <a:pPr algn="ctr"/>
                      <a:r>
                        <a:rPr lang="pl-PL" sz="1600" dirty="0" smtClean="0"/>
                        <a:t>790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 smtClean="0"/>
                    </a:p>
                    <a:p>
                      <a:pPr algn="ctr"/>
                      <a:r>
                        <a:rPr lang="pl-PL" sz="1600" dirty="0" smtClean="0"/>
                        <a:t>59%</a:t>
                      </a:r>
                      <a:endParaRPr lang="pl-PL" sz="1600" dirty="0"/>
                    </a:p>
                  </a:txBody>
                  <a:tcPr/>
                </a:tc>
              </a:tr>
              <a:tr h="855258">
                <a:tc>
                  <a:txBody>
                    <a:bodyPr/>
                    <a:lstStyle/>
                    <a:p>
                      <a:r>
                        <a:rPr lang="pl-PL" dirty="0" smtClean="0"/>
                        <a:t>6.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Liczba osób długotrwale bezrobotnych, które ukończyły interwencję wspieraną w ramach Inicjatywy na rzecz zatrudnienia ludzi młodych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 smtClean="0"/>
                    </a:p>
                    <a:p>
                      <a:pPr algn="ctr"/>
                      <a:r>
                        <a:rPr lang="pl-PL" sz="1600" dirty="0" smtClean="0"/>
                        <a:t>1 275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 smtClean="0"/>
                    </a:p>
                    <a:p>
                      <a:pPr algn="ctr"/>
                      <a:r>
                        <a:rPr lang="pl-PL" sz="1600" dirty="0" smtClean="0"/>
                        <a:t>94%</a:t>
                      </a:r>
                      <a:endParaRPr lang="pl-PL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312738" y="981075"/>
            <a:ext cx="11347450" cy="6334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720" tIns="36720" rIns="36720" bIns="3672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Wymagane rezultaty cd.</a:t>
            </a:r>
            <a:endParaRPr lang="pl-P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graphicFrame>
        <p:nvGraphicFramePr>
          <p:cNvPr id="291" name="Table 2"/>
          <p:cNvGraphicFramePr/>
          <p:nvPr/>
        </p:nvGraphicFramePr>
        <p:xfrm>
          <a:off x="333375" y="1639888"/>
          <a:ext cx="10629000" cy="3370320"/>
        </p:xfrm>
        <a:graphic>
          <a:graphicData uri="http://schemas.openxmlformats.org/drawingml/2006/table">
            <a:tbl>
              <a:tblPr/>
              <a:tblGrid>
                <a:gridCol w="547920"/>
                <a:gridCol w="5601600"/>
                <a:gridCol w="4479480"/>
              </a:tblGrid>
              <a:tr h="92880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Wskaźniki Produktu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Wartość docelowa wskaźnika do zrealizowania 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w 2016 r. 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DD7EE"/>
                    </a:solidFill>
                  </a:tcPr>
                </a:tc>
              </a:tr>
              <a:tr h="663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Liczba osób bezrobotnych (łącznie z długotrwale bezrobotnymi) objętych wsparciem w programie 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6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3 590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2.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Liczba osób długotrwale bezrobotnych objętych wsparciem w programie 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6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1 360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898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3.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Liczba osób poniżej 30 lat z niepełnosprawnościami objętych wsparciem w programie (do monitorowania) </a:t>
                      </a:r>
                      <a:endParaRPr lang="pl-PL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Nie dotyczy – wskaźnik podlega monitorowaniu 	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93663" y="1247775"/>
            <a:ext cx="11347450" cy="4984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ongolian Baiti"/>
              </a:rPr>
              <a:t>Podział środków Funduszu Pracy na rok 2016</a:t>
            </a:r>
            <a:endParaRPr lang="pl-PL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graphicFrame>
        <p:nvGraphicFramePr>
          <p:cNvPr id="295" name="Table 2"/>
          <p:cNvGraphicFramePr/>
          <p:nvPr/>
        </p:nvGraphicFramePr>
        <p:xfrm>
          <a:off x="312738" y="1825625"/>
          <a:ext cx="11348640" cy="4158920"/>
        </p:xfrm>
        <a:graphic>
          <a:graphicData uri="http://schemas.openxmlformats.org/drawingml/2006/table">
            <a:tbl>
              <a:tblPr/>
              <a:tblGrid>
                <a:gridCol w="539640"/>
                <a:gridCol w="2464920"/>
                <a:gridCol w="3309480"/>
                <a:gridCol w="2764800"/>
                <a:gridCol w="2269800"/>
              </a:tblGrid>
              <a:tr h="625320"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6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icrosoft YaHei"/>
                        </a:rPr>
                        <a:t>L. p.</a:t>
                      </a:r>
                      <a:endParaRPr lang="pl-PL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9640" marR="8964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icrosoft YaHei"/>
                        </a:rPr>
                        <a:t>Powiat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9640" marR="8964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icrosoft YaHei"/>
                        </a:rPr>
                        <a:t>Łącznie* (PLN)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9640" marR="8964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icrosoft YaHei"/>
                        </a:rPr>
                        <a:t>EFS (PLN)  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9640" marR="8964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icrosoft YaHei"/>
                        </a:rPr>
                        <a:t>Krajowy wkład publiczny 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pl-PL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icrosoft YaHei"/>
                        </a:rPr>
                        <a:t>(PLN)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9640" marR="8964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368280"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</a:pPr>
                      <a:r>
                        <a:rPr lang="pl-PL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Białogard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1.877.118,00</a:t>
                      </a:r>
                      <a:endParaRPr lang="pl-PL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1.734.073,00</a:t>
                      </a:r>
                      <a:endParaRPr lang="pl-PL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153.045,00</a:t>
                      </a:r>
                      <a:endParaRPr lang="pl-PL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</a:tr>
              <a:tr h="368280"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2.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</a:pPr>
                      <a:r>
                        <a:rPr lang="pl-PL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Choszczno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1.732.259,30</a:t>
                      </a:r>
                      <a:endParaRPr lang="pl-PL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1.591.773,29</a:t>
                      </a:r>
                      <a:endParaRPr lang="pl-PL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140.486,01</a:t>
                      </a:r>
                      <a:endParaRPr lang="pl-PL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AEFF7"/>
                    </a:solidFill>
                  </a:tcPr>
                </a:tc>
              </a:tr>
              <a:tr h="368280"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3.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</a:pPr>
                      <a:r>
                        <a:rPr lang="pl-PL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Drawsko Pomorskie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1.811.876,00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1.664.932,93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146.943,07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</a:tr>
              <a:tr h="369720"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4.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</a:pPr>
                      <a:r>
                        <a:rPr lang="pl-PL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Goleniów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1.395.564,99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1.282.384,59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113.180,40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AEFF7"/>
                    </a:solidFill>
                  </a:tcPr>
                </a:tc>
              </a:tr>
              <a:tr h="368280"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5.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</a:pPr>
                      <a:r>
                        <a:rPr lang="pl-PL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Gryfice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1.930.922,00</a:t>
                      </a:r>
                      <a:endParaRPr lang="pl-PL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1.774.324,00</a:t>
                      </a:r>
                      <a:endParaRPr lang="pl-PL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156.598,00</a:t>
                      </a:r>
                      <a:endParaRPr lang="pl-PL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</a:tr>
              <a:tr h="368280"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6.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</a:pPr>
                      <a:r>
                        <a:rPr lang="pl-PL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Gryfino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1.930.429,37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1.773.929,67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156.562,70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AEFF7"/>
                    </a:solidFill>
                  </a:tcPr>
                </a:tc>
              </a:tr>
              <a:tr h="369720"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7.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</a:pPr>
                      <a:r>
                        <a:rPr lang="pl-PL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Kamień Pomorski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1.372.403,00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1.261.100,54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111.302,46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</a:tr>
              <a:tr h="368280"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8.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</a:pPr>
                      <a:r>
                        <a:rPr lang="pl-PL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Kołobrzeg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1.348.906,00</a:t>
                      </a:r>
                      <a:endParaRPr lang="pl-PL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1.239.510,00</a:t>
                      </a:r>
                      <a:endParaRPr lang="pl-PL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109.396,00</a:t>
                      </a:r>
                      <a:endParaRPr lang="pl-PL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AEFF7"/>
                    </a:solidFill>
                  </a:tcPr>
                </a:tc>
              </a:tr>
              <a:tr h="360360"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9.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</a:pPr>
                      <a:r>
                        <a:rPr lang="pl-PL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Koszalin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3.820.434,00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3.510.596,47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309.837,53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311150" y="1238250"/>
            <a:ext cx="11347450" cy="5000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ongolian Baiti"/>
              </a:rPr>
              <a:t>Podział środków Funduszu Pracy na rok 2016</a:t>
            </a:r>
            <a:endParaRPr lang="pl-PL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graphicFrame>
        <p:nvGraphicFramePr>
          <p:cNvPr id="297" name="Table 2"/>
          <p:cNvGraphicFramePr/>
          <p:nvPr/>
        </p:nvGraphicFramePr>
        <p:xfrm>
          <a:off x="312738" y="1825625"/>
          <a:ext cx="11348640" cy="4536920"/>
        </p:xfrm>
        <a:graphic>
          <a:graphicData uri="http://schemas.openxmlformats.org/drawingml/2006/table">
            <a:tbl>
              <a:tblPr/>
              <a:tblGrid>
                <a:gridCol w="734760"/>
                <a:gridCol w="2055240"/>
                <a:gridCol w="4018680"/>
                <a:gridCol w="2269800"/>
                <a:gridCol w="2270160"/>
              </a:tblGrid>
              <a:tr h="625320"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6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icrosoft YaHei"/>
                        </a:rPr>
                        <a:t>L. p.</a:t>
                      </a:r>
                      <a:endParaRPr lang="pl-PL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9640" marR="8964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icrosoft YaHei"/>
                        </a:rPr>
                        <a:t>Powiat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9640" marR="8964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icrosoft YaHei"/>
                        </a:rPr>
                        <a:t>Łącznie*(PLN)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9640" marR="8964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icrosoft YaHei"/>
                        </a:rPr>
                        <a:t>EFS (PLN) 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9640" marR="8964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icrosoft YaHei"/>
                        </a:rPr>
                        <a:t>Krajowy wkład publiczny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pl-PL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icrosoft YaHei"/>
                        </a:rPr>
                        <a:t>(PLN)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9640" marR="8964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370080"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</a:pPr>
                      <a:r>
                        <a:rPr lang="pl-PL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10.</a:t>
                      </a:r>
                      <a:endParaRPr lang="pl-PL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</a:pPr>
                      <a:r>
                        <a:rPr lang="pl-PL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Łobez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1.445.261,00</a:t>
                      </a:r>
                      <a:endParaRPr lang="pl-PL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1.328.050,00</a:t>
                      </a:r>
                      <a:endParaRPr lang="pl-PL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117.211,00</a:t>
                      </a:r>
                      <a:endParaRPr lang="pl-PL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</a:tr>
              <a:tr h="368640"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</a:pPr>
                      <a:r>
                        <a:rPr lang="pl-PL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11.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</a:pPr>
                      <a:r>
                        <a:rPr lang="pl-PL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Myślibórz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1.441.333,00</a:t>
                      </a:r>
                      <a:endParaRPr lang="pl-PL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1.324.440,97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116.892,03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AEFF7"/>
                    </a:solidFill>
                  </a:tcPr>
                </a:tc>
              </a:tr>
              <a:tr h="370080"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</a:pPr>
                      <a:r>
                        <a:rPr lang="pl-PL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12.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</a:pPr>
                      <a:r>
                        <a:rPr lang="pl-PL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Police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1.259.951,00</a:t>
                      </a:r>
                      <a:endParaRPr lang="pl-PL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1.157.769,24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102.181,76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</a:tr>
              <a:tr h="370080"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</a:pPr>
                      <a:r>
                        <a:rPr lang="pl-PL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13.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</a:pPr>
                      <a:r>
                        <a:rPr lang="pl-PL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Pyrzyce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1.432.983,00</a:t>
                      </a:r>
                      <a:endParaRPr lang="pl-PL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1.316.768,00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116.215,00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AEFF7"/>
                    </a:solidFill>
                  </a:tcPr>
                </a:tc>
              </a:tr>
              <a:tr h="370080"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</a:pPr>
                      <a:r>
                        <a:rPr lang="pl-PL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14.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</a:pPr>
                      <a:r>
                        <a:rPr lang="pl-PL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Sławno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1.894.830,00</a:t>
                      </a:r>
                      <a:endParaRPr lang="pl-PL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1.741.159,00</a:t>
                      </a:r>
                      <a:endParaRPr lang="pl-PL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153.671,00</a:t>
                      </a:r>
                      <a:endParaRPr lang="pl-PL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</a:tr>
              <a:tr h="370080"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</a:pPr>
                      <a:r>
                        <a:rPr lang="pl-PL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15.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</a:pPr>
                      <a:r>
                        <a:rPr lang="pl-PL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Stargard Szczeciński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2.185.413,00</a:t>
                      </a:r>
                      <a:endParaRPr lang="pl-PL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2.008.175,66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177.237,34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AEFF7"/>
                    </a:solidFill>
                  </a:tcPr>
                </a:tc>
              </a:tr>
              <a:tr h="370080"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</a:pPr>
                      <a:r>
                        <a:rPr lang="pl-PL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16.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</a:pPr>
                      <a:r>
                        <a:rPr lang="pl-PL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Szczecin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3.790.521,00</a:t>
                      </a:r>
                      <a:endParaRPr lang="pl-PL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3.483.109,82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307.411,18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</a:tr>
              <a:tr h="370080"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</a:pPr>
                      <a:r>
                        <a:rPr lang="pl-PL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17.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</a:pPr>
                      <a:r>
                        <a:rPr lang="pl-PL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Szczecinek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2.581.089,00</a:t>
                      </a:r>
                      <a:endParaRPr lang="pl-PL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2.371.763,00</a:t>
                      </a:r>
                      <a:endParaRPr lang="pl-PL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209.326,00</a:t>
                      </a:r>
                      <a:endParaRPr lang="pl-PL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AEFF7"/>
                    </a:solidFill>
                  </a:tcPr>
                </a:tc>
              </a:tr>
              <a:tr h="370080"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</a:pPr>
                      <a:r>
                        <a:rPr lang="pl-PL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18.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</a:pPr>
                      <a:r>
                        <a:rPr lang="pl-PL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Świdwin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1.639.875,00</a:t>
                      </a:r>
                      <a:endParaRPr lang="pl-PL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1.506.881,00</a:t>
                      </a:r>
                      <a:endParaRPr lang="pl-PL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132.994,00</a:t>
                      </a:r>
                      <a:endParaRPr lang="pl-PL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</a:tr>
              <a:tr h="358200"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</a:pPr>
                      <a:r>
                        <a:rPr lang="pl-PL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19.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</a:pPr>
                      <a:r>
                        <a:rPr lang="pl-PL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Świnoujście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542.234,00</a:t>
                      </a:r>
                      <a:endParaRPr lang="pl-PL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498.259,00</a:t>
                      </a:r>
                      <a:endParaRPr lang="pl-PL" sz="1800" b="1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43.975,00</a:t>
                      </a:r>
                      <a:endParaRPr lang="pl-PL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312738" y="1247775"/>
            <a:ext cx="11345862" cy="4984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ongolian Baiti"/>
              </a:rPr>
              <a:t>Podział środków Funduszu Pracy na rok 2016</a:t>
            </a:r>
            <a:endParaRPr lang="pl-PL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graphicFrame>
        <p:nvGraphicFramePr>
          <p:cNvPr id="299" name="Table 2"/>
          <p:cNvGraphicFramePr/>
          <p:nvPr/>
        </p:nvGraphicFramePr>
        <p:xfrm>
          <a:off x="312738" y="1825625"/>
          <a:ext cx="11348640" cy="3442338"/>
        </p:xfrm>
        <a:graphic>
          <a:graphicData uri="http://schemas.openxmlformats.org/drawingml/2006/table">
            <a:tbl>
              <a:tblPr/>
              <a:tblGrid>
                <a:gridCol w="838080"/>
                <a:gridCol w="2772720"/>
                <a:gridCol w="3198240"/>
                <a:gridCol w="2269800"/>
                <a:gridCol w="2269800"/>
              </a:tblGrid>
              <a:tr h="742555"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6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icrosoft YaHei"/>
                        </a:rPr>
                        <a:t>L. p.</a:t>
                      </a:r>
                      <a:endParaRPr lang="pl-PL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9640" marR="8964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icrosoft YaHei"/>
                        </a:rPr>
                        <a:t>Powiat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9640" marR="8964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icrosoft YaHei"/>
                        </a:rPr>
                        <a:t>Łącznie*(PLN)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9640" marR="8964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icrosoft YaHei"/>
                        </a:rPr>
                        <a:t>EFS (PLN)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9640" marR="8964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icrosoft YaHei"/>
                        </a:rPr>
                        <a:t>Krajowy wkład publiczny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pl-PL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icrosoft YaHei"/>
                        </a:rPr>
                        <a:t>(PLN)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9640" marR="8964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264725"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20.</a:t>
                      </a:r>
                      <a:endParaRPr lang="pl-PL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</a:pPr>
                      <a:r>
                        <a:rPr lang="pl-PL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Wałcz</a:t>
                      </a:r>
                      <a:endParaRPr lang="pl-PL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1.276.543,00</a:t>
                      </a:r>
                      <a:endParaRPr lang="pl-PL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1.173.015,57</a:t>
                      </a:r>
                      <a:endParaRPr lang="pl-PL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103.527,43</a:t>
                      </a:r>
                      <a:endParaRPr lang="pl-PL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</a:tr>
              <a:tr h="319463">
                <a:tc gridSpan="2"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</a:pPr>
                      <a:r>
                        <a:rPr lang="pl-PL" sz="1800" b="1" strike="noStrike" spc="-1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icrosoft YaHei"/>
                        </a:rPr>
                        <a:t>Razem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9640" marR="8964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800" b="1" strike="noStrike" spc="-1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36 720 008,66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800" b="1" strike="noStrike" spc="-1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33 742 015,75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l-PL" sz="1800" b="1" strike="noStrike" spc="-1" dirty="0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2 977 992,91</a:t>
                      </a:r>
                      <a:endParaRPr lang="pl-PL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920" marR="43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AEFF7"/>
                    </a:solidFill>
                  </a:tcPr>
                </a:tc>
              </a:tr>
              <a:tr h="1932815">
                <a:tc gridSpan="5">
                  <a:txBody>
                    <a:bodyPr/>
                    <a:lstStyle/>
                    <a:p>
                      <a:pPr algn="just">
                        <a:lnSpc>
                          <a:spcPct val="102000"/>
                        </a:lnSpc>
                      </a:pPr>
                      <a:endParaRPr lang="pl-PL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102000"/>
                        </a:lnSpc>
                      </a:pPr>
                      <a:r>
                        <a:rPr lang="pl-PL" sz="18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icrosoft YaHei"/>
                        </a:rPr>
                        <a:t>* </a:t>
                      </a:r>
                      <a:r>
                        <a:rPr lang="pl-PL" sz="1800" b="1" strike="noStrike" spc="-1" dirty="0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icrosoft YaHei"/>
                        </a:rPr>
                        <a:t>UWAGA !</a:t>
                      </a:r>
                      <a:r>
                        <a:rPr lang="pl-PL" sz="18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icrosoft YaHei"/>
                        </a:rPr>
                        <a:t> </a:t>
                      </a:r>
                      <a:r>
                        <a:rPr lang="pl-PL" sz="1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icrosoft YaHei"/>
                        </a:rPr>
                        <a:t>Wartość </a:t>
                      </a:r>
                      <a:r>
                        <a:rPr lang="pl-PL" sz="18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icrosoft YaHei"/>
                        </a:rPr>
                        <a:t>środków na realizację projektów w 2016 roku stanowią kwoty środków FP zgodnych z decyzją Ministra Pracy i Polityki Społecznej na 2016 rok odpowiednio pomniejszone o kwoty wydatków przewidzianych na realizację ostatnich 3 miesięcy projektów pierwszej edycji.</a:t>
                      </a:r>
                      <a:endParaRPr lang="pl-PL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122000"/>
                        </a:lnSpc>
                      </a:pPr>
                      <a:endParaRPr lang="pl-PL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122000"/>
                        </a:lnSpc>
                      </a:pPr>
                      <a:endParaRPr lang="pl-PL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9640" marR="8964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312738" y="1247775"/>
            <a:ext cx="11347450" cy="500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720" tIns="36720" rIns="36720" bIns="3672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Odpowiedzi na zadane pytania</a:t>
            </a:r>
            <a:endParaRPr lang="pl-PL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01" name="CustomShape 2"/>
          <p:cNvSpPr/>
          <p:nvPr/>
        </p:nvSpPr>
        <p:spPr>
          <a:xfrm>
            <a:off x="312738" y="1825625"/>
            <a:ext cx="11347450" cy="43497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1. Czy osoby, które w ramach projektu ubiegają się o jednorazowe środki na podjęcie działalności gospodarczej, muszą zgodnie z typem operacji nr 6 w Regulaminie naboru, zostać objęte </a:t>
            </a:r>
            <a:r>
              <a:rPr lang="pl-PL" b="1" u="sng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doradztwem i szkoleniem</a:t>
            </a:r>
            <a:r>
              <a:rPr lang="pl-PL" b="1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umożliwiającym uzyskanie wiedzy i umiejętności niezbędnych do podjęcia i prowadzenia działalności gospodarczej?</a:t>
            </a:r>
            <a:endParaRPr lang="pl-PL" spc="-1" dirty="0"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pc="-1" dirty="0"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Odp.</a:t>
            </a: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Zgodnie z zapisami </a:t>
            </a:r>
            <a:r>
              <a:rPr lang="pl-PL" spc="-1" dirty="0" err="1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SzOOP</a:t>
            </a: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PO WER wsparcie udzielane w ramach projektów jest dostosowane do indywidualnych potrzeb uczestników projektów, wynikających z ich aktualnego stanu wiedzy, doświadczenia, zdolności i przeciwwskazań do wykonywania danego zawodu. Każdy z uczestników projektu w zakresie aktywizacji zawodowej otrzymuje ofertę wsparcia, obejmującą takie formy pomocy, które zostaną zidentyfikowane u niego jako niezbędne w celu poprawy sytuacji na rynku pracy lub uzyskania zatrudnienia. Zatem w przypadku, gdy u uczestnika ubiegającego się o przyznanie pomocy bezzwrotnej na utworzenie własnej działalności na etapie IPD (wsparcie obligatoryjne) zidentyfikowana zostanie potrzeba uzyskania wiedzy niezbędnej do podjęcia i prowadzenia działalności gospodarczej, to należy takie wsparcie uczestnikowi zapewnić. W sytuacji, gdy ze zidentyfikowanych potrzeb uczestnika będzie wynikało, iż nie jest konieczne przedmiotowe wsparcie to takie działania są nie obowiązkowe.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pc="-1" dirty="0"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312738" y="1247775"/>
            <a:ext cx="11347450" cy="500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720" tIns="36720" rIns="36720" bIns="3672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Odpowiedzi na zadane pytania cd.</a:t>
            </a:r>
            <a:endParaRPr lang="pl-PL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03" name="CustomShape 2"/>
          <p:cNvSpPr/>
          <p:nvPr/>
        </p:nvSpPr>
        <p:spPr>
          <a:xfrm>
            <a:off x="312738" y="1825625"/>
            <a:ext cx="11347450" cy="43497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2. Czy wskaźniki rezultatu bezpośredniego wymienione w Regulaminie naboru (wskazane w liście rozwijanej w SOWA) muszą zostać ujęte we wniosku o dofinansowanie? Czy też wystarczy je tylko monitorować w trakcie trwania projektu, tak jak to miało miejsce podczas realizacji projektu w 2015r? </a:t>
            </a:r>
            <a:endParaRPr lang="pl-PL" spc="-1" dirty="0"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pc="-1" dirty="0"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Odp. </a:t>
            </a: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Zgodnie z zapisami Regulaminu naboru wniosków o dofinansowanie projektów pozakonkursowych powiatowych urzędów pracy w ramach PO WER 2014-2020 w ramach naboru nr: POWR.01.01.02-IP.22-32-001/16 Wnioskodawca zobowiązany jest przedstawić we wniosku o dofinansowanie projektu przewidywane rezultaty (efekty) realizacji projektu, określając przy tym wskaźniki </a:t>
            </a:r>
            <a:r>
              <a:rPr lang="pl-PL" u="sng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rezultatu i produktu</a:t>
            </a: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. Wnioskodawca powinien korzystać ze wskaźników określonych w Regulaminie naboru – co do zasady konieczne jest wybranie wszystkich adekwatnych dla danego projektu wskaźników z listy rozwijanej zarówno produktów, jak i rezultatów.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Należy pamiętać, że wskazane wskaźniki są jedynie wybranymi wskaźnikami i mogą nie obejmować całości rezultatów </a:t>
            </a:r>
            <a:b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</a:b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w ramach danego projektu. W związku z tym, oprócz wymienionych na liście rozwijanej wskaźników, PUP może określić też własne wskaźniki pomiaru celu zgodnie ze specyfiką projektu (wskaźniki projektowe). Jednocześnie w zależności od brzmienia kryteriów wyboru projektów konieczne jest niekiedy określenie wskaźników, służących weryfikacji spełnienia danego kryterium np. </a:t>
            </a:r>
            <a:r>
              <a:rPr lang="pl-PL" u="sng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kryterium efektywności zatrudnieniowej. </a:t>
            </a:r>
            <a:endParaRPr lang="pl-PL" spc="-1" dirty="0"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312738" y="1247775"/>
            <a:ext cx="11347450" cy="500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720" tIns="36720" rIns="36720" bIns="3672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Odpowiedzi na zadane pytania cd.</a:t>
            </a:r>
            <a:endParaRPr lang="pl-PL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05" name="CustomShape 2"/>
          <p:cNvSpPr/>
          <p:nvPr/>
        </p:nvSpPr>
        <p:spPr>
          <a:xfrm>
            <a:off x="312738" y="1825625"/>
            <a:ext cx="11347450" cy="43497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3. Czy wystarczy podebranie jednego wskaźnika produktu do każdego zadania kosztowego? (tak jak to miało miejsce </a:t>
            </a:r>
            <a:br>
              <a:rPr lang="pl-PL" b="1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</a:br>
            <a:r>
              <a:rPr lang="pl-PL" b="1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w ubiegłym roku)?</a:t>
            </a:r>
            <a:endParaRPr lang="pl-PL" spc="-1" dirty="0"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pc="-1" dirty="0"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Odp.</a:t>
            </a: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Do zadań należy wybrać co do zasady wszystkie wskaźniki produktu określone w podpunkcie 3.1.1 oraz wybrane wskaźniki rezultatu, o ile mają bezpośredni związek z danym zadaniem, tj. realizacja zadania ma bezpośredni wpływ na dany wskaźnik.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Ponadto zgodnie z</a:t>
            </a:r>
            <a:r>
              <a:rPr lang="pl-PL" i="1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Instrukcją wypełnienia wniosku o dofinansowanie projektu pozakonkursowego powiatowego urzędu pracy finansowanego ze środków Funduszu Pracy w ramach POWER </a:t>
            </a: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oceniający będzie dokonywał oceny spełnienia kryterium merytorycznego dotyczącego spójności zadań przewidzianych do realizacji w ramach projektu oraz trafności doboru i opisu tych zadań w zakresie opisu wartości wskaźników realizacji właściwego celu szczegółowego POWER lub innych wskaźników określonych we wniosku o dofinansowanie, które zostaną osiągnięte w ramach zadań.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312738" y="1247775"/>
            <a:ext cx="11347450" cy="500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720" tIns="36720" rIns="36720" bIns="3672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Odpowiedzi na zadane pytania cd.</a:t>
            </a:r>
            <a:endParaRPr lang="pl-PL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419100" y="1865313"/>
            <a:ext cx="11347450" cy="43497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4. </a:t>
            </a:r>
            <a:r>
              <a:rPr lang="pl-PL" b="1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Jeżeli zatrudnimy pracownika w ramach kosztów pośrednich (jest to ten sam pracownik co w roku ubiegłym) to czy poziom zatrudnienia badamy w porównaniu do stanu z 31.12.2014 r. (zgodnie z pismem nr DF-VII.0212.15.2015.KS </a:t>
            </a: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/>
            </a:r>
            <a:b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</a:br>
            <a:r>
              <a:rPr lang="pl-PL" b="1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z dnia 05 maja 2015)?</a:t>
            </a:r>
            <a:endParaRPr lang="pl-PL" spc="-1" dirty="0"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pc="-1" dirty="0"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Odp. </a:t>
            </a: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Kwalifikowalność otrzymania dofinansowania na nowozatrudnionych pracowników do obsługi projektów w całym okresie realizacji programu operacyjnego musi być analizowana w porównaniu do stanu w dniu 31 grudnia 2014 roku</a:t>
            </a:r>
            <a:b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</a:b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i nie oznacza braku możliwości wymiany osób nowozatrudnionych w ramach nowo utworzonych etatów, do obsługi projektów realizowanych w ramach EFS – przy jednoczesnym zachowaniu definicji pracownika nowozatrudnionego. Zatem w odniesieniu do powyższej sytuacji, poziom zatrudnienia pracownika badamy w porównaniu do stanu </a:t>
            </a:r>
            <a:b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</a:b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z 31.12.2014 r.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1384" y="1196752"/>
            <a:ext cx="10972800" cy="57661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kern="12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ongolian Baiti"/>
                <a:cs typeface="+mn-cs"/>
              </a:rPr>
              <a:t>Środki Funduszu Pracy na realizację projektów współfinansowanych z EFS w 2016 roku</a:t>
            </a:r>
            <a:r>
              <a:rPr lang="pl-PL" sz="1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  <a:cs typeface="+mn-cs"/>
              </a:rPr>
              <a:t/>
            </a:r>
            <a:br>
              <a:rPr lang="pl-PL" sz="1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  <a:cs typeface="+mn-cs"/>
              </a:rPr>
            </a:br>
            <a:endParaRPr lang="pl-PL" sz="1800" dirty="0">
              <a:solidFill>
                <a:sysClr val="windowText" lastClr="00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/>
          </p:nvPr>
        </p:nvSpPr>
        <p:spPr>
          <a:xfrm>
            <a:off x="609600" y="1052513"/>
            <a:ext cx="10972800" cy="4032250"/>
          </a:xfrm>
          <a:noFill/>
          <a:ln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kern="12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  <a:ea typeface="Mongolian Baiti"/>
                <a:cs typeface="+mn-cs"/>
              </a:rPr>
              <a:t>Limit środków Funduszu Pracy, jaki może być wydatkowany w 2016 r. przez PUP w ramach PO WER pomniejszony o wartość środków zaangażowanych na realizację projektów z 2015 r.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Mongolian Baiti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800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800" dirty="0">
              <a:solidFill>
                <a:sysClr val="windowText" lastClr="000000"/>
              </a:solidFill>
            </a:endParaRPr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2" cstate="print"/>
          <a:srcRect l="11708" t="31828" r="15248" b="21211"/>
          <a:stretch>
            <a:fillRect/>
          </a:stretch>
        </p:blipFill>
        <p:spPr bwMode="auto">
          <a:xfrm>
            <a:off x="3751263" y="3795713"/>
            <a:ext cx="4767262" cy="178593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5" name="CustomShape 5"/>
          <p:cNvSpPr/>
          <p:nvPr/>
        </p:nvSpPr>
        <p:spPr>
          <a:xfrm>
            <a:off x="4583113" y="5445125"/>
            <a:ext cx="3097212" cy="530225"/>
          </a:xfrm>
          <a:prstGeom prst="rect">
            <a:avLst/>
          </a:prstGeom>
          <a:solidFill>
            <a:srgbClr val="73BCE9"/>
          </a:solidFill>
          <a:ln w="9360">
            <a:solidFill>
              <a:schemeClr val="accent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36 720 008,66 PLN</a:t>
            </a:r>
            <a:endParaRPr lang="pl-P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Obraz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7688" y="1795463"/>
            <a:ext cx="656272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" name="CustomShape 1"/>
          <p:cNvSpPr/>
          <p:nvPr/>
        </p:nvSpPr>
        <p:spPr>
          <a:xfrm>
            <a:off x="307975" y="2289175"/>
            <a:ext cx="5148263" cy="500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ongolian Baiti"/>
              </a:rPr>
              <a:t>Dziękuję za uwagę</a:t>
            </a:r>
            <a:endParaRPr lang="pl-PL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10" name="CustomShape 2"/>
          <p:cNvSpPr/>
          <p:nvPr/>
        </p:nvSpPr>
        <p:spPr>
          <a:xfrm>
            <a:off x="312738" y="3873500"/>
            <a:ext cx="5005387" cy="2301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ongolian Baiti"/>
              </a:rPr>
              <a:t>Wojewódzki Urząd Pracy w Szczecinie</a:t>
            </a:r>
            <a:endParaRPr lang="pl-PL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ongolian Baiti"/>
              </a:rPr>
              <a:t>ul. A. Mickiewicza  41</a:t>
            </a:r>
            <a:endParaRPr lang="pl-PL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ongolian Baiti"/>
              </a:rPr>
              <a:t>70-383 Szczecin</a:t>
            </a:r>
            <a:endParaRPr lang="pl-PL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ongolian Baiti"/>
              </a:rPr>
              <a:t>tel. 91 42 56 100</a:t>
            </a:r>
            <a:endParaRPr lang="pl-PL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ongolian Baiti"/>
              </a:rPr>
              <a:t>fax. 91 42 56 103</a:t>
            </a:r>
            <a:endParaRPr lang="pl-PL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ongolian Baiti"/>
              </a:rPr>
              <a:t>e-mail: sekretariat@wup.pl</a:t>
            </a:r>
            <a:endParaRPr lang="pl-PL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11" name="CustomShape 3"/>
          <p:cNvSpPr/>
          <p:nvPr/>
        </p:nvSpPr>
        <p:spPr>
          <a:xfrm rot="10800000" flipH="1">
            <a:off x="7880350" y="6275388"/>
            <a:ext cx="506413" cy="508000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4"/>
          <p:cNvSpPr/>
          <p:nvPr/>
        </p:nvSpPr>
        <p:spPr>
          <a:xfrm rot="10800000" flipH="1">
            <a:off x="7940675" y="6310313"/>
            <a:ext cx="438150" cy="438150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3" name="CustomShape 5"/>
          <p:cNvSpPr/>
          <p:nvPr/>
        </p:nvSpPr>
        <p:spPr>
          <a:xfrm rot="10800000" flipH="1">
            <a:off x="8088313" y="4217988"/>
            <a:ext cx="539750" cy="538162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CustomShape 6"/>
          <p:cNvSpPr/>
          <p:nvPr/>
        </p:nvSpPr>
        <p:spPr>
          <a:xfrm rot="10800000" flipH="1">
            <a:off x="12779375" y="7680325"/>
            <a:ext cx="808038" cy="815975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CustomShape 7"/>
          <p:cNvSpPr/>
          <p:nvPr/>
        </p:nvSpPr>
        <p:spPr>
          <a:xfrm rot="10800000" flipH="1">
            <a:off x="13923963" y="6973888"/>
            <a:ext cx="895350" cy="898525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6" name="CustomShape 8"/>
          <p:cNvSpPr/>
          <p:nvPr/>
        </p:nvSpPr>
        <p:spPr>
          <a:xfrm rot="10800000" flipH="1">
            <a:off x="6615113" y="5562600"/>
            <a:ext cx="247650" cy="252413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" name="CustomShape 9"/>
          <p:cNvSpPr/>
          <p:nvPr/>
        </p:nvSpPr>
        <p:spPr>
          <a:xfrm rot="10800000" flipH="1">
            <a:off x="8564563" y="3990975"/>
            <a:ext cx="622300" cy="623888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8" name="CustomShape 10"/>
          <p:cNvSpPr/>
          <p:nvPr/>
        </p:nvSpPr>
        <p:spPr>
          <a:xfrm rot="10800000" flipH="1">
            <a:off x="8474075" y="4651375"/>
            <a:ext cx="952500" cy="95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9" name="CustomShape 11"/>
          <p:cNvSpPr/>
          <p:nvPr/>
        </p:nvSpPr>
        <p:spPr>
          <a:xfrm rot="10800000" flipH="1">
            <a:off x="10852150" y="5783263"/>
            <a:ext cx="506413" cy="508000"/>
          </a:xfrm>
          <a:prstGeom prst="rect">
            <a:avLst/>
          </a:prstGeom>
          <a:solidFill>
            <a:schemeClr val="bg1">
              <a:alpha val="14902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0" name="CustomShape 12"/>
          <p:cNvSpPr/>
          <p:nvPr/>
        </p:nvSpPr>
        <p:spPr>
          <a:xfrm rot="10800000" flipH="1">
            <a:off x="8180388" y="2970213"/>
            <a:ext cx="360362" cy="360362"/>
          </a:xfrm>
          <a:prstGeom prst="rect">
            <a:avLst/>
          </a:prstGeom>
          <a:solidFill>
            <a:schemeClr val="bg1">
              <a:alpha val="87057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1" name="CustomShape 13"/>
          <p:cNvSpPr/>
          <p:nvPr/>
        </p:nvSpPr>
        <p:spPr>
          <a:xfrm rot="10800000" flipH="1">
            <a:off x="8474075" y="7562850"/>
            <a:ext cx="952500" cy="693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CustomShape 14"/>
          <p:cNvSpPr/>
          <p:nvPr/>
        </p:nvSpPr>
        <p:spPr>
          <a:xfrm rot="10800000" flipH="1">
            <a:off x="13141325" y="7127875"/>
            <a:ext cx="574675" cy="577850"/>
          </a:xfrm>
          <a:prstGeom prst="rect">
            <a:avLst/>
          </a:prstGeom>
          <a:solidFill>
            <a:schemeClr val="bg1">
              <a:alpha val="89018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3" name="CustomShape 15"/>
          <p:cNvSpPr/>
          <p:nvPr/>
        </p:nvSpPr>
        <p:spPr>
          <a:xfrm rot="10800000" flipH="1">
            <a:off x="8724900" y="7132638"/>
            <a:ext cx="622300" cy="623887"/>
          </a:xfrm>
          <a:prstGeom prst="rect">
            <a:avLst/>
          </a:prstGeom>
          <a:solidFill>
            <a:schemeClr val="bg1">
              <a:alpha val="85881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4" name="CustomShape 16"/>
          <p:cNvSpPr/>
          <p:nvPr/>
        </p:nvSpPr>
        <p:spPr>
          <a:xfrm rot="10800000" flipH="1">
            <a:off x="12401550" y="2684463"/>
            <a:ext cx="204788" cy="206375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" name="CustomShape 17"/>
          <p:cNvSpPr/>
          <p:nvPr/>
        </p:nvSpPr>
        <p:spPr>
          <a:xfrm rot="10800000" flipH="1">
            <a:off x="10988675" y="5354638"/>
            <a:ext cx="176213" cy="174625"/>
          </a:xfrm>
          <a:prstGeom prst="rect">
            <a:avLst/>
          </a:prstGeom>
          <a:solidFill>
            <a:schemeClr val="bg1">
              <a:alpha val="85881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CustomShape 18"/>
          <p:cNvSpPr/>
          <p:nvPr/>
        </p:nvSpPr>
        <p:spPr>
          <a:xfrm rot="10800000" flipH="1">
            <a:off x="12282488" y="6267450"/>
            <a:ext cx="438150" cy="438150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7" name="CustomShape 19"/>
          <p:cNvSpPr/>
          <p:nvPr/>
        </p:nvSpPr>
        <p:spPr>
          <a:xfrm rot="10800000" flipH="1">
            <a:off x="11837988" y="2697163"/>
            <a:ext cx="134937" cy="134937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CustomShape 20"/>
          <p:cNvSpPr/>
          <p:nvPr/>
        </p:nvSpPr>
        <p:spPr>
          <a:xfrm rot="10800000" flipH="1">
            <a:off x="7197725" y="4351338"/>
            <a:ext cx="534988" cy="534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CustomShape 21"/>
          <p:cNvSpPr/>
          <p:nvPr/>
        </p:nvSpPr>
        <p:spPr>
          <a:xfrm rot="10800000" flipH="1">
            <a:off x="6448425" y="6073775"/>
            <a:ext cx="282575" cy="282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312738" y="1052513"/>
            <a:ext cx="11347450" cy="6953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720" tIns="36720" rIns="36720" bIns="3672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Typ projektu:</a:t>
            </a:r>
            <a:endParaRPr lang="pl-P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52" name="CustomShape 2"/>
          <p:cNvSpPr/>
          <p:nvPr/>
        </p:nvSpPr>
        <p:spPr>
          <a:xfrm>
            <a:off x="312738" y="1704975"/>
            <a:ext cx="11347450" cy="45513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Instrumenty i usługi rynku pracy wynikające z Ustawy z dnia 20 kwietnia 2004 r. o promocji zatrudnienia i instytucjach rynku pracy (Dz.U. z 2013 r. poz. 674, z </a:t>
            </a:r>
            <a:r>
              <a:rPr lang="pl-PL" b="1" spc="-1" dirty="0" err="1">
                <a:uFill>
                  <a:solidFill>
                    <a:srgbClr val="FFFFFF"/>
                  </a:solidFill>
                </a:uFill>
                <a:latin typeface="Calibri"/>
              </a:rPr>
              <a:t>późń</a:t>
            </a:r>
            <a:r>
              <a:rPr lang="pl-PL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. zm.), z wyłączeniem robót publicznych, odnoszące się do następujących typów operacji:</a:t>
            </a:r>
            <a:endParaRPr lang="pl-PL" spc="-1" dirty="0">
              <a:uFill>
                <a:solidFill>
                  <a:srgbClr val="FFFFFF"/>
                </a:solidFill>
              </a:u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1. Instrumenty i usługi rynku pracy służące indywidualizacji wsparcia oraz pomocy w zakresie określenia ścieżki zawodowej (obligatoryjne): </a:t>
            </a:r>
            <a:endParaRPr lang="pl-PL" spc="-1" dirty="0">
              <a:uFill>
                <a:solidFill>
                  <a:srgbClr val="FFFFFF"/>
                </a:solidFill>
              </a:u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/>
              </a:rPr>
              <a:t>- identyfikacja potrzeb osób młodych pozostających bez zatrudnienia oraz diagnozowanie możliwości w zakresie doskonalenia zawodowego, w tym identyfikacja stopnia oddalenia od rynku pracy osób młodych, </a:t>
            </a:r>
            <a:endParaRPr lang="pl-PL" spc="-1" dirty="0">
              <a:uFill>
                <a:solidFill>
                  <a:srgbClr val="FFFFFF"/>
                </a:solidFill>
              </a:uFill>
            </a:endParaRPr>
          </a:p>
          <a:p>
            <a:pPr marL="216000" indent="-21564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-"/>
              <a:defRPr/>
            </a:pP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/>
              </a:rPr>
              <a:t>kompleksowe i indywidualne pośrednictwo pracy w zakresie wyboru zawodu zgodnego z kwalifikacjami </a:t>
            </a:r>
            <a:br>
              <a:rPr lang="pl-PL" spc="-1" dirty="0"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/>
              </a:rPr>
              <a:t>i kompetencjami wspieranej osoby lub poradnictwo zawodowe w zakresie planowania rozwoju kariery zawodowej, </a:t>
            </a:r>
            <a:br>
              <a:rPr lang="pl-PL" spc="-1" dirty="0"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/>
              </a:rPr>
              <a:t>w tym podnoszenia lub uzupełniania kompetencji i kwalifikacji zawodowych. </a:t>
            </a:r>
            <a:endParaRPr lang="pl-PL" spc="-1" dirty="0">
              <a:uFill>
                <a:solidFill>
                  <a:srgbClr val="FFFFFF"/>
                </a:solidFill>
              </a:u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  <a:r>
              <a:rPr lang="pl-PL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Instrumenty i usługi rynku pracy skierowane do osób, które przedwcześnie opuszczają system edukacji lub osób, </a:t>
            </a:r>
            <a:br>
              <a:rPr lang="pl-PL" b="1" spc="-1" dirty="0"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pl-PL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u których zidentyfikowano potrzebę uzupełnienia lub zdobycia nowych umiejętności i kompetencji: </a:t>
            </a:r>
            <a:endParaRPr lang="pl-PL" spc="-1" dirty="0">
              <a:uFill>
                <a:solidFill>
                  <a:srgbClr val="FFFFFF"/>
                </a:solidFill>
              </a:u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/>
              </a:rPr>
              <a:t>- kontynuacja nauki dla osób młodych, u których zdiagnozowano potrzebę uzupełnienia edukacji formalnej lub potrzebę potwierdzenia kwalifikacji m.in. poprzez odpowiednie egzaminy, </a:t>
            </a:r>
            <a:endParaRPr lang="pl-PL" spc="-1" dirty="0">
              <a:uFill>
                <a:solidFill>
                  <a:srgbClr val="FFFFFF"/>
                </a:solidFill>
              </a:u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/>
              </a:rPr>
              <a:t>- nabywanie, podwyższanie lub dostosowywanie kompetencji i kwalifikacji, niezbędnych na rynku pracy w kontekście zidentyfikowanych potrzeb osoby, której udzielane jest wsparcie, m.in. poprzez wysokiej jakości szkolenia. </a:t>
            </a:r>
            <a:endParaRPr lang="pl-PL" spc="-1" dirty="0">
              <a:uFill>
                <a:solidFill>
                  <a:srgbClr val="FFFFFF"/>
                </a:solidFill>
              </a:u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312738" y="1052513"/>
            <a:ext cx="11347450" cy="6953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720" tIns="36720" rIns="36720" bIns="3672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Typ projektu cd.</a:t>
            </a:r>
            <a:endParaRPr lang="pl-P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54" name="CustomShape 2"/>
          <p:cNvSpPr/>
          <p:nvPr/>
        </p:nvSpPr>
        <p:spPr>
          <a:xfrm>
            <a:off x="312738" y="1695450"/>
            <a:ext cx="11347450" cy="44799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/>
              </a:rPr>
              <a:t>3. </a:t>
            </a:r>
            <a:r>
              <a:rPr lang="pl-PL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Instrumenty i usługi rynku pracy służące zdobyciu doświadczenia zawodowego wymaganego przez pracodawców: </a:t>
            </a:r>
            <a:endParaRPr lang="pl-PL" spc="-1" dirty="0">
              <a:uFill>
                <a:solidFill>
                  <a:srgbClr val="FFFFFF"/>
                </a:solidFill>
              </a:uFill>
            </a:endParaRPr>
          </a:p>
          <a:p>
            <a:pPr marL="216000" indent="-21564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-"/>
              <a:defRPr/>
            </a:pP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/>
              </a:rPr>
              <a:t>nabywanie lub uzupełnianie doświadczenia zawodowego oraz praktycznych umiejętności w zakresie wykonywania danego zawodu, m.in. poprzez staże i praktyki, spełniające standardy w Europejskiej Ramie Jakości Praktyk i Staży, </a:t>
            </a:r>
            <a:endParaRPr lang="pl-PL" spc="-1" dirty="0">
              <a:uFill>
                <a:solidFill>
                  <a:srgbClr val="FFFFFF"/>
                </a:solidFill>
              </a:u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/>
              </a:rPr>
              <a:t> - wsparcie zatrudnienia osoby młodej u przedsiębiorcy lub innego pracodawcy stanowiące zachętę do zatrudnienia, m.in. poprzez pokrycie kosztów subsydiowania zatrudnienia dla osób, u których zidentyfikowano adekwatność tej formy wsparcia, refundację wyposażenia lub doposażenia stanowiska (wyłącznie w połączeniu z subsydiowanym zatrudnieniem). </a:t>
            </a:r>
            <a:endParaRPr lang="pl-PL" spc="-1" dirty="0">
              <a:uFill>
                <a:solidFill>
                  <a:srgbClr val="FFFFFF"/>
                </a:solidFill>
              </a:u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/>
              </a:rPr>
              <a:t>4. </a:t>
            </a:r>
            <a:r>
              <a:rPr lang="pl-PL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Instrumenty i usługi rynku pracy służące wsparciu mobilności międzysektorowej i geograficznej (uwzględniając mobilność zawodową na europejskim rynku pracy za pośrednictwem sieci EURES): </a:t>
            </a:r>
            <a:endParaRPr lang="pl-PL" spc="-1" dirty="0">
              <a:uFill>
                <a:solidFill>
                  <a:srgbClr val="FFFFFF"/>
                </a:solidFill>
              </a:u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/>
              </a:rPr>
              <a:t>- wsparcie mobilności międzysektorowej dla osób, które mają trudności ze znalezieniem zatrudnienia w sektorze lub branży, m.in. poprzez zmianę lub uzupełnienie kompetencji lub kwalifikacji pozwalającą na podjęcie zatrudnienia </a:t>
            </a:r>
            <a:endParaRPr lang="pl-PL" spc="-1" dirty="0">
              <a:uFill>
                <a:solidFill>
                  <a:srgbClr val="FFFFFF"/>
                </a:solidFill>
              </a:u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/>
              </a:rPr>
              <a:t>w innym sektorze, min. poprzez praktyki, staże i szkolenia, spełniające standardy wyznaczone dla tych usług (np. Europejska i Polska Rama Jakości Praktyk i Staży), </a:t>
            </a:r>
            <a:endParaRPr lang="pl-PL" spc="-1" dirty="0">
              <a:uFill>
                <a:solidFill>
                  <a:srgbClr val="FFFFFF"/>
                </a:solidFill>
              </a:u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/>
              </a:rPr>
              <a:t>- wsparcie mobilności geograficznej dla osób młodych, u których zidentyfikowano problem z zatrudnieniem w miejscu zamieszkania, m.in. poprzez pokrycie kosztów dojazdu do pracy lub wstępnego zagospodarowania w nowym miejscu zamieszkania, m.in. poprzez finansowanie kosztów dojazdu, zapewnienie środków na zasiedlenie. </a:t>
            </a:r>
            <a:endParaRPr lang="pl-PL" spc="-1" dirty="0">
              <a:uFill>
                <a:solidFill>
                  <a:srgbClr val="FFFFFF"/>
                </a:solidFill>
              </a:u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312738" y="1247775"/>
            <a:ext cx="11347450" cy="500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720" tIns="36720" rIns="36720" bIns="3672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Typ projektu cd.</a:t>
            </a:r>
            <a:endParaRPr lang="pl-PL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56" name="CustomShape 2"/>
          <p:cNvSpPr/>
          <p:nvPr/>
        </p:nvSpPr>
        <p:spPr>
          <a:xfrm>
            <a:off x="312738" y="1825625"/>
            <a:ext cx="11347450" cy="43497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5. </a:t>
            </a:r>
            <a:r>
              <a:rPr lang="pl-PL" b="1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Instrumenty i usługi rynku pracy skierowane do osób niepełnosprawnych: </a:t>
            </a:r>
            <a:endParaRPr lang="pl-PL" spc="-1" dirty="0"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- niwelowanie barier jakie napotykają osoby młode niepełnosprawne w zakresie zdobycia i utrzymania zatrudnienia, m.in. poprzez finansowanie pracy asystenta osoby niepełnosprawnej, którego praca spełnia standardy wyznaczone </a:t>
            </a:r>
            <a:b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</a:b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dla takiej usługi i doposażenie stanowiska pracy do potrzeb osób niepełnosprawnych.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6. </a:t>
            </a:r>
            <a:r>
              <a:rPr lang="pl-PL" b="1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Instrumenty i usługi rynku pracy służące rozwojowi przedsiębiorczości i samozatrudnienia: </a:t>
            </a:r>
            <a:endParaRPr lang="pl-PL" spc="-1" dirty="0"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- wsparcie osób młodych w zakładaniu i prowadzeniu własnej działalności gospodarczej poprzez udzielenie pomocy bezzwrotnej (dotacji) na utworzenie przedsiębiorstwa oraz doradztwo i szkolenia umożliwiające uzyskanie wiedzy </a:t>
            </a:r>
            <a:b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</a:b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i umiejętności niezbędnych do podjęcia i prowadzenia działalności gospodarczej, a także wsparcie pomostowe.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312738" y="1247775"/>
            <a:ext cx="11347450" cy="500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720" tIns="36720" rIns="36720" bIns="3672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Typ beneficjenta/Grupa docelowa</a:t>
            </a:r>
            <a:endParaRPr lang="pl-PL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58" name="CustomShape 2"/>
          <p:cNvSpPr/>
          <p:nvPr/>
        </p:nvSpPr>
        <p:spPr>
          <a:xfrm>
            <a:off x="312738" y="1825625"/>
            <a:ext cx="11347450" cy="43497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b="1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spc="-1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Typ beneficjenta:</a:t>
            </a:r>
            <a:r>
              <a:rPr lang="pl-PL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marL="286110" indent="-28575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Powiatowe Urzędy Pracy województwa zachodniopomorskiego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spc="-1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Grupa docelowa/ostateczni odbiorcy wsparcia: </a:t>
            </a:r>
            <a:endParaRPr lang="pl-PL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Osoby młode w wieku 18-29 lat bez pracy, zarejestrowane w PUP jako bezrobotne (dla których został ustalony I lub II profil pomocy), które nie uczestniczą w kształceniu i szkoleniu - tzw. młodzież NEET.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312738" y="1247775"/>
            <a:ext cx="11347450" cy="500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720" tIns="36720" rIns="36720" bIns="3672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Tytuł projektu/Okres realizacji</a:t>
            </a:r>
            <a:endParaRPr lang="pl-PL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60" name="CustomShape 2"/>
          <p:cNvSpPr/>
          <p:nvPr/>
        </p:nvSpPr>
        <p:spPr>
          <a:xfrm>
            <a:off x="312738" y="2085975"/>
            <a:ext cx="11347450" cy="408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Aktywizacja osób młodych pozostających bez pracy w powiecie</a:t>
            </a:r>
            <a:r>
              <a:rPr lang="pl-PL" sz="2400" spc="-1" dirty="0">
                <a:uFill>
                  <a:solidFill>
                    <a:srgbClr val="FFFFFF"/>
                  </a:solidFill>
                </a:uFill>
                <a:latin typeface="Calibri"/>
              </a:rPr>
              <a:t> X </a:t>
            </a:r>
            <a:r>
              <a:rPr lang="pl-PL" sz="2200" i="1" spc="-1" dirty="0">
                <a:uFill>
                  <a:solidFill>
                    <a:srgbClr val="FFFFFF"/>
                  </a:solidFill>
                </a:uFill>
                <a:latin typeface="Calibri"/>
              </a:rPr>
              <a:t>(w miejsce X należy wprowadzić odpowiedni powiat)</a:t>
            </a:r>
            <a:r>
              <a:rPr lang="pl-PL" sz="2400" spc="-1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l-PL" sz="2400" b="1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(II)</a:t>
            </a:r>
            <a:r>
              <a:rPr lang="pl-PL" sz="24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l-PL" sz="2200" i="1" spc="-1" dirty="0">
                <a:uFill>
                  <a:solidFill>
                    <a:srgbClr val="FFFFFF"/>
                  </a:solidFill>
                </a:uFill>
                <a:latin typeface="Calibri"/>
              </a:rPr>
              <a:t>(cyfra rzymska określa kolejny nr projektu realizowanego w danym powiecie)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pc="-1" dirty="0"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pc="-1" dirty="0"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pc="-1" dirty="0"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pc="-1" dirty="0"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Okres realizacji projektu:</a:t>
            </a:r>
            <a:r>
              <a:rPr lang="pl-PL" sz="2800" spc="-1" dirty="0">
                <a:uFill>
                  <a:solidFill>
                    <a:srgbClr val="FFFFFF"/>
                  </a:solidFill>
                </a:uFill>
                <a:latin typeface="Calibri"/>
              </a:rPr>
              <a:t> 01.01.2016 r. – 31.12.2016 r.</a:t>
            </a:r>
            <a:endParaRPr lang="pl-PL" sz="2800" spc="-1" dirty="0"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312738" y="1247775"/>
            <a:ext cx="11345862" cy="4984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ongolian Baiti"/>
              </a:rPr>
              <a:t>Informacja o zasadach realizacji projektów</a:t>
            </a:r>
            <a:endParaRPr lang="pl-P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5750" indent="-28575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  <a:ea typeface="Mongolian Baiti"/>
              </a:rPr>
              <a:t>W ramach projektów Powiatowych Urzędów Pracy nie przewiduje się możliwości ponoszenia wydatków w ramach </a:t>
            </a: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/>
            </a:r>
            <a:b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</a:b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  <a:ea typeface="Mongolian Baiti"/>
              </a:rPr>
              <a:t>cross-</a:t>
            </a:r>
            <a:r>
              <a:rPr lang="pl-PL" spc="-1" dirty="0" err="1">
                <a:uFill>
                  <a:solidFill>
                    <a:srgbClr val="FFFFFF"/>
                  </a:solidFill>
                </a:uFill>
                <a:latin typeface="Calibri" pitchFamily="34" charset="0"/>
                <a:ea typeface="Mongolian Baiti"/>
              </a:rPr>
              <a:t>financingu</a:t>
            </a: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  <a:ea typeface="Mongolian Baiti"/>
              </a:rPr>
              <a:t> oraz wydatków na środki trwałe. </a:t>
            </a:r>
            <a:endParaRPr lang="pl-PL" spc="-1" dirty="0"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pc="-1" dirty="0"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marL="285750" indent="-28575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  <a:ea typeface="Mongolian Baiti"/>
              </a:rPr>
              <a:t>Zgodnie z </a:t>
            </a:r>
            <a:r>
              <a:rPr lang="pl-PL" i="1" spc="-1" dirty="0">
                <a:uFill>
                  <a:solidFill>
                    <a:srgbClr val="FFFFFF"/>
                  </a:solidFill>
                </a:uFill>
                <a:latin typeface="Calibri" pitchFamily="34" charset="0"/>
                <a:ea typeface="Mongolian Baiti"/>
              </a:rPr>
              <a:t>Wytycznymi w zakresie kwalifikowalności wydatków w ramach Europejskiego Funduszu Rozwoju Regionalnego, Europejskiego Funduszu Społecznego oraz Funduszu Spójności na lata 2014-2020</a:t>
            </a: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  <a:ea typeface="Mongolian Baiti"/>
              </a:rPr>
              <a:t> oraz </a:t>
            </a:r>
            <a:r>
              <a:rPr lang="pl-PL" i="1" spc="-1" dirty="0">
                <a:uFill>
                  <a:solidFill>
                    <a:srgbClr val="FFFFFF"/>
                  </a:solidFill>
                </a:uFill>
                <a:latin typeface="Calibri" pitchFamily="34" charset="0"/>
                <a:ea typeface="Mongolian Baiti"/>
              </a:rPr>
              <a:t>Wytycznymi </a:t>
            </a:r>
            <a:br>
              <a:rPr lang="pl-PL" i="1" spc="-1" dirty="0">
                <a:uFill>
                  <a:solidFill>
                    <a:srgbClr val="FFFFFF"/>
                  </a:solidFill>
                </a:uFill>
                <a:latin typeface="Calibri" pitchFamily="34" charset="0"/>
                <a:ea typeface="Mongolian Baiti"/>
              </a:rPr>
            </a:br>
            <a:r>
              <a:rPr lang="pl-PL" i="1" spc="-1" dirty="0">
                <a:uFill>
                  <a:solidFill>
                    <a:srgbClr val="FFFFFF"/>
                  </a:solidFill>
                </a:uFill>
                <a:latin typeface="Calibri" pitchFamily="34" charset="0"/>
                <a:ea typeface="Mongolian Baiti"/>
              </a:rPr>
              <a:t>w zakresie realizacji projektów finansowanych ze środków Funduszu Pracy w ramach programów operacyjnych współfinansowanych</a:t>
            </a: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</a:t>
            </a:r>
            <a:r>
              <a:rPr lang="pl-PL" i="1" spc="-1" dirty="0">
                <a:uFill>
                  <a:solidFill>
                    <a:srgbClr val="FFFFFF"/>
                  </a:solidFill>
                </a:uFill>
                <a:latin typeface="Calibri" pitchFamily="34" charset="0"/>
                <a:ea typeface="Mongolian Baiti"/>
              </a:rPr>
              <a:t>z Europejskiego Funduszu Społecznego na lata 2014-2020</a:t>
            </a: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  <a:ea typeface="Mongolian Baiti"/>
              </a:rPr>
              <a:t>,  jedyną uproszczoną formą rozliczania wydatków jaka  może być stosowana przez Powiatowe Urzędy Pracy jest stawka ryczałtowa, która zgodnie z art. 9 ust. 2d ustawy o promocji zatrudnienia i instytucjach rynku pracy wynosi </a:t>
            </a:r>
            <a:r>
              <a:rPr lang="pl-PL" b="1" spc="-1" dirty="0">
                <a:uFill>
                  <a:solidFill>
                    <a:srgbClr val="FFFFFF"/>
                  </a:solidFill>
                </a:uFill>
                <a:latin typeface="Calibri" pitchFamily="34" charset="0"/>
                <a:ea typeface="Mongolian Baiti"/>
              </a:rPr>
              <a:t>nie więcej niż 3%.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pc="-1" dirty="0"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marL="285750" indent="-28575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pc="-1" dirty="0">
                <a:uFill>
                  <a:solidFill>
                    <a:srgbClr val="FFFFFF"/>
                  </a:solidFill>
                </a:uFill>
                <a:latin typeface="Calibri" pitchFamily="34" charset="0"/>
                <a:ea typeface="Mongolian Baiti"/>
              </a:rPr>
              <a:t>W ramach projektów PUP nie ma możliwości wnoszenia wkładu własnego. W projektach PUP nie są również wykazywane żadne środki prywatne angażowane w związku z udzielanym wsparciem w ramach realizowanego projektu.  </a:t>
            </a:r>
            <a:endParaRPr lang="pl-PL" spc="-1" dirty="0"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</p:txBody>
      </p:sp>
      <p:sp>
        <p:nvSpPr>
          <p:cNvPr id="262" name="CustomShape 2"/>
          <p:cNvSpPr/>
          <p:nvPr/>
        </p:nvSpPr>
        <p:spPr>
          <a:xfrm>
            <a:off x="407988" y="1825625"/>
            <a:ext cx="11345862" cy="434975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2236</Words>
  <Application>Microsoft Office PowerPoint</Application>
  <PresentationFormat>Panoramiczny</PresentationFormat>
  <Paragraphs>349</Paragraphs>
  <Slides>30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30</vt:i4>
      </vt:variant>
    </vt:vector>
  </HeadingPairs>
  <TitlesOfParts>
    <vt:vector size="43" baseType="lpstr">
      <vt:lpstr>Microsoft YaHei</vt:lpstr>
      <vt:lpstr>Arial</vt:lpstr>
      <vt:lpstr>Book Antiqua</vt:lpstr>
      <vt:lpstr>Calibri</vt:lpstr>
      <vt:lpstr>Calibri Light</vt:lpstr>
      <vt:lpstr>DejaVu Sans</vt:lpstr>
      <vt:lpstr>Mongolian Baiti</vt:lpstr>
      <vt:lpstr>Times New Roman</vt:lpstr>
      <vt:lpstr>Tw Cen MT Condensed</vt:lpstr>
      <vt:lpstr>Office Theme</vt:lpstr>
      <vt:lpstr>1_Office Theme</vt:lpstr>
      <vt:lpstr>2_Office Theme</vt:lpstr>
      <vt:lpstr>1_Motyw pakietu Office</vt:lpstr>
      <vt:lpstr>Prezentacja programu PowerPoint</vt:lpstr>
      <vt:lpstr>Program Operacyjny Wiedza Edukacja Rozwój PO WER </vt:lpstr>
      <vt:lpstr>Środki Funduszu Pracy na realizację projektów współfinansowanych z EFS w 2016 roku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Wymagane rezultaty</vt:lpstr>
      <vt:lpstr>Wymagane rezultaty cd.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Krycki Wojciech</dc:creator>
  <cp:lastModifiedBy>Kędzior Paweł</cp:lastModifiedBy>
  <cp:revision>131</cp:revision>
  <cp:lastPrinted>2016-03-14T06:41:18Z</cp:lastPrinted>
  <dcterms:created xsi:type="dcterms:W3CDTF">2015-06-11T09:42:04Z</dcterms:created>
  <dcterms:modified xsi:type="dcterms:W3CDTF">2016-03-14T12:52:46Z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7</vt:i4>
  </property>
  <property fmtid="{D5CDD505-2E9C-101B-9397-08002B2CF9AE}" pid="8" name="PresentationFormat">
    <vt:lpwstr>Niestandardowy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30</vt:i4>
  </property>
</Properties>
</file>