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0" r:id="rId4"/>
    <p:sldId id="294" r:id="rId5"/>
    <p:sldId id="295" r:id="rId6"/>
    <p:sldId id="288" r:id="rId7"/>
    <p:sldId id="265" r:id="rId8"/>
    <p:sldId id="266" r:id="rId9"/>
    <p:sldId id="289" r:id="rId10"/>
    <p:sldId id="269" r:id="rId11"/>
    <p:sldId id="272" r:id="rId12"/>
    <p:sldId id="284" r:id="rId13"/>
    <p:sldId id="296" r:id="rId14"/>
    <p:sldId id="297" r:id="rId15"/>
    <p:sldId id="275" r:id="rId16"/>
    <p:sldId id="274" r:id="rId17"/>
    <p:sldId id="273" r:id="rId18"/>
    <p:sldId id="276" r:id="rId19"/>
    <p:sldId id="277" r:id="rId20"/>
    <p:sldId id="280" r:id="rId21"/>
    <p:sldId id="281" r:id="rId22"/>
    <p:sldId id="282" r:id="rId23"/>
    <p:sldId id="303" r:id="rId24"/>
    <p:sldId id="304" r:id="rId25"/>
    <p:sldId id="305" r:id="rId26"/>
    <p:sldId id="278" r:id="rId27"/>
    <p:sldId id="298" r:id="rId28"/>
    <p:sldId id="299" r:id="rId29"/>
  </p:sldIdLst>
  <p:sldSz cx="12192000" cy="6858000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80544" autoAdjust="0"/>
  </p:normalViewPr>
  <p:slideViewPr>
    <p:cSldViewPr snapToGrid="0">
      <p:cViewPr varScale="1">
        <p:scale>
          <a:sx n="119" d="100"/>
          <a:sy n="119" d="100"/>
        </p:scale>
        <p:origin x="96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1A5EFA-FE9F-4FC5-9439-EFA8FEDC1900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28477B-6029-425E-BB2F-E61F2E1080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961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245D39-BD37-45AD-9C9F-DA1BED9EA58B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C2F7B1-C768-4964-9EDF-85402C62F5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2504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FCA144-7478-4190-86CF-F1B109388CF9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43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62C4E9-1E45-4B5A-B861-122F1B9ADFE1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38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6E1323-845B-4300-9482-5F1134A77EE3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69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52DF42-D1CF-4ABD-A0E7-C1A5CEDB3A7F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53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>
              <a:ea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5C4A5-AF53-434F-9977-0DD5857C0CDC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32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EE375D-3937-4BEF-A1DE-0E17A1C08711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60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26F182-6B9F-4250-B384-041B8B51C390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63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EC6A1-26FA-4AEE-A807-86D6B7C28C2E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28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9644BA-0EBF-426B-8A1F-24FCB6161795}" type="slidenum">
              <a:rPr lang="pl-PL" altLang="pl-PL" smtClean="0">
                <a:latin typeface="Calibri" panose="020F0502020204030204" pitchFamily="34" charset="0"/>
              </a:rPr>
              <a:pPr/>
              <a:t>20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67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F72E68-A29D-418F-BE9F-B3C9079B4B51}" type="slidenum">
              <a:rPr lang="pl-PL" altLang="pl-PL" smtClean="0">
                <a:latin typeface="Calibri" panose="020F0502020204030204" pitchFamily="34" charset="0"/>
              </a:rPr>
              <a:pPr/>
              <a:t>21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71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5114F7-98D7-4EFE-8821-B7D027FD36BB}" type="slidenum">
              <a:rPr lang="pl-PL" altLang="pl-PL" smtClean="0">
                <a:latin typeface="Calibri" panose="020F0502020204030204" pitchFamily="34" charset="0"/>
              </a:rPr>
              <a:pPr/>
              <a:t>22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2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A8354B-C780-4AF0-A808-1034806807C3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3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D61FE0-A368-4B14-969B-EC27E06A6B9E}" type="slidenum">
              <a:rPr lang="pl-PL" altLang="pl-PL" smtClean="0">
                <a:latin typeface="Calibri" panose="020F0502020204030204" pitchFamily="34" charset="0"/>
              </a:rPr>
              <a:pPr/>
              <a:t>6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C6836B-412D-4371-A591-638C9F9BB1C1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6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8D86C-7C11-4BF0-AE33-B35A0D446178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4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93C506-B5AE-4297-BB7A-68DF6F02482C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591A66-B4F8-4F0E-A378-26DFBFE2FB87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980758-9E54-41EC-AB1E-7F4B7CEB326D}" type="slidenum">
              <a:rPr lang="pl-PL" altLang="pl-PL" smtClean="0">
                <a:latin typeface="Calibri" panose="020F0502020204030204" pitchFamily="34" charset="0"/>
              </a:rPr>
              <a:pPr/>
              <a:t>11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8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7F8ABF-FA44-485B-905C-1D6F7885D328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5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EC83AB3-421F-4CEE-9C09-10F4F45A224F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42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E05BE89-6EE1-4874-A879-7231C1EFB948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A2B3CA-3F02-4B73-994D-9A9BF254A6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788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FEA45A6-F095-49BD-988F-15B770C7FFC2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152C12-AA89-4A1E-9B20-6822C59B35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315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www.wup.pl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39700" y="131763"/>
            <a:ext cx="4802188" cy="1025525"/>
            <a:chOff x="0" y="0"/>
            <a:chExt cx="4802187" cy="1025525"/>
          </a:xfrm>
        </p:grpSpPr>
        <p:sp>
          <p:nvSpPr>
            <p:cNvPr id="4" name="Shape 93"/>
            <p:cNvSpPr>
              <a:spLocks noChangeArrowheads="1"/>
            </p:cNvSpPr>
            <p:nvPr/>
          </p:nvSpPr>
          <p:spPr bwMode="auto">
            <a:xfrm flipH="1">
              <a:off x="3419474" y="260350"/>
              <a:ext cx="363538" cy="361950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Shape 94"/>
            <p:cNvSpPr>
              <a:spLocks noChangeArrowheads="1"/>
            </p:cNvSpPr>
            <p:nvPr/>
          </p:nvSpPr>
          <p:spPr bwMode="auto">
            <a:xfrm flipH="1">
              <a:off x="3787774" y="479425"/>
              <a:ext cx="314325" cy="312737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6" name="Shape 95"/>
            <p:cNvSpPr>
              <a:spLocks noChangeArrowheads="1"/>
            </p:cNvSpPr>
            <p:nvPr/>
          </p:nvSpPr>
          <p:spPr bwMode="auto">
            <a:xfrm flipH="1">
              <a:off x="2963862" y="361950"/>
              <a:ext cx="387350" cy="385762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7" name="Shape 96"/>
            <p:cNvSpPr>
              <a:spLocks noChangeArrowheads="1"/>
            </p:cNvSpPr>
            <p:nvPr/>
          </p:nvSpPr>
          <p:spPr bwMode="auto">
            <a:xfrm flipH="1">
              <a:off x="0" y="85725"/>
              <a:ext cx="874713" cy="869950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8" name="Shape 97"/>
            <p:cNvSpPr>
              <a:spLocks noChangeArrowheads="1"/>
            </p:cNvSpPr>
            <p:nvPr/>
          </p:nvSpPr>
          <p:spPr bwMode="auto">
            <a:xfrm flipH="1">
              <a:off x="2373313" y="461962"/>
              <a:ext cx="427037" cy="427038"/>
            </a:xfrm>
            <a:prstGeom prst="rect">
              <a:avLst/>
            </a:prstGeom>
            <a:solidFill>
              <a:srgbClr val="2F5597">
                <a:alpha val="5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9" name="Shape 98"/>
            <p:cNvSpPr>
              <a:spLocks noChangeArrowheads="1"/>
            </p:cNvSpPr>
            <p:nvPr/>
          </p:nvSpPr>
          <p:spPr bwMode="auto">
            <a:xfrm flipH="1">
              <a:off x="1276350" y="442912"/>
              <a:ext cx="579438" cy="582613"/>
            </a:xfrm>
            <a:prstGeom prst="rect">
              <a:avLst/>
            </a:prstGeom>
            <a:solidFill>
              <a:srgbClr val="2F5597">
                <a:alpha val="5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0" name="Shape 99"/>
            <p:cNvSpPr>
              <a:spLocks noChangeArrowheads="1"/>
            </p:cNvSpPr>
            <p:nvPr/>
          </p:nvSpPr>
          <p:spPr bwMode="auto">
            <a:xfrm flipH="1">
              <a:off x="679450" y="0"/>
              <a:ext cx="681038" cy="681037"/>
            </a:xfrm>
            <a:prstGeom prst="rect">
              <a:avLst/>
            </a:prstGeom>
            <a:solidFill>
              <a:srgbClr val="2F5597">
                <a:alpha val="3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Shape 100"/>
            <p:cNvSpPr>
              <a:spLocks noChangeArrowheads="1"/>
            </p:cNvSpPr>
            <p:nvPr/>
          </p:nvSpPr>
          <p:spPr bwMode="auto">
            <a:xfrm flipH="1">
              <a:off x="4246562" y="406400"/>
              <a:ext cx="177800" cy="180975"/>
            </a:xfrm>
            <a:prstGeom prst="rect">
              <a:avLst/>
            </a:prstGeom>
            <a:solidFill>
              <a:srgbClr val="2F5597">
                <a:alpha val="79999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2" name="Shape 101"/>
            <p:cNvSpPr>
              <a:spLocks noChangeArrowheads="1"/>
            </p:cNvSpPr>
            <p:nvPr/>
          </p:nvSpPr>
          <p:spPr bwMode="auto">
            <a:xfrm flipH="1">
              <a:off x="1930400" y="85725"/>
              <a:ext cx="447675" cy="446087"/>
            </a:xfrm>
            <a:prstGeom prst="rect">
              <a:avLst/>
            </a:prstGeom>
            <a:solidFill>
              <a:srgbClr val="2F5597">
                <a:alpha val="70195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3" name="Shape 102"/>
            <p:cNvSpPr>
              <a:spLocks noChangeArrowheads="1"/>
            </p:cNvSpPr>
            <p:nvPr/>
          </p:nvSpPr>
          <p:spPr bwMode="auto">
            <a:xfrm flipH="1">
              <a:off x="2697162" y="179387"/>
              <a:ext cx="363537" cy="363538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4" name="Shape 103"/>
            <p:cNvSpPr>
              <a:spLocks noChangeArrowheads="1"/>
            </p:cNvSpPr>
            <p:nvPr/>
          </p:nvSpPr>
          <p:spPr bwMode="auto">
            <a:xfrm flipH="1">
              <a:off x="4654549" y="508000"/>
              <a:ext cx="147638" cy="147637"/>
            </a:xfrm>
            <a:prstGeom prst="rect">
              <a:avLst/>
            </a:prstGeom>
            <a:solidFill>
              <a:srgbClr val="2F5597">
                <a:alpha val="30196"/>
              </a:srgbClr>
            </a:solidFill>
            <a:ln>
              <a:noFill/>
            </a:ln>
            <a:extLst/>
          </p:spPr>
          <p:txBody>
            <a:bodyPr lIns="45719" tIns="45719" rIns="45719" bIns="45719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 Light" panose="020F03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Obraz 5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075" y="263525"/>
            <a:ext cx="10350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81CA1464-49B5-45F3-9B2F-6983E32C284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64290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891AD57-36C8-4266-BB6F-EDCBBE12D6FA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0D539D-CB0B-45FD-B0F3-2492F831F7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021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7A01A98-1C7A-45D8-9D7B-0EE04F4AD1EC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506FC8-5E55-4ABE-A9ED-F23242C2FD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858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2B9C5A6-EE4D-4B91-AD7A-35D732BFFF7C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86FB94-B560-45CE-BD36-A94F342B64A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098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121D25-EBDD-41F9-BE0B-B52033DA5C44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CD70F9-2E88-419A-9349-943BAB7399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79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C03DC34-F9CA-40CA-A735-13ED2AFA2460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5ED8AF-1A2C-4E0A-B406-D834F9415A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78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A60CF3B-7402-4E77-A734-8ED9842FCBAC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A4D19F-F1C6-40C3-80A9-84524222E5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398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243D327-D96B-4E69-BFE8-BF7A151AF239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1B5CDA-A8F7-4468-9A8A-7FF4EE7260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543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7C1F3CE-F098-442F-922F-2BAC65DC3FF2}" type="datetimeFigureOut">
              <a:rPr lang="pl-PL"/>
              <a:pPr>
                <a:defRPr/>
              </a:pPr>
              <a:t>2016-04-21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36392B-BF80-4C6E-BFF3-64D05E1BFBA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135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/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altLang="pl-P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1" name="Obraz 2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2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300" y="131763"/>
            <a:ext cx="103505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t-som.szczecin.pl/" TargetMode="External"/><Relationship Id="rId2" Type="http://schemas.openxmlformats.org/officeDocument/2006/relationships/hyperlink" Target="mailto:zit@som.szczecin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 bwMode="auto">
          <a:xfrm>
            <a:off x="838200" y="1898650"/>
            <a:ext cx="105156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SPOTKANIE INFORMACYJNE:</a:t>
            </a:r>
            <a:br>
              <a:rPr lang="pl-PL" altLang="pl-PL">
                <a:ea typeface="Mongolian Baiti" panose="03000500000000000000" pitchFamily="66" charset="0"/>
              </a:rPr>
            </a:br>
            <a:r>
              <a:rPr lang="pl-PL" altLang="pl-PL">
                <a:ea typeface="Mongolian Baiti" panose="03000500000000000000" pitchFamily="66" charset="0"/>
              </a:rPr>
              <a:t>Regulamin naboru wniosków</a:t>
            </a:r>
          </a:p>
        </p:txBody>
      </p:sp>
      <p:sp>
        <p:nvSpPr>
          <p:cNvPr id="16387" name="Podtytuł 2"/>
          <p:cNvSpPr>
            <a:spLocks noGrp="1"/>
          </p:cNvSpPr>
          <p:nvPr>
            <p:ph type="subTitle" idx="1"/>
          </p:nvPr>
        </p:nvSpPr>
        <p:spPr>
          <a:xfrm>
            <a:off x="838200" y="3252788"/>
            <a:ext cx="6043613" cy="1655762"/>
          </a:xfrm>
        </p:spPr>
        <p:txBody>
          <a:bodyPr/>
          <a:lstStyle/>
          <a:p>
            <a:r>
              <a:rPr lang="pl-PL" altLang="pl-PL">
                <a:ea typeface="Mongolian Baiti" panose="03000500000000000000" pitchFamily="66" charset="0"/>
              </a:rPr>
              <a:t>w ramach Działania 8.3 </a:t>
            </a:r>
          </a:p>
          <a:p>
            <a:r>
              <a:rPr lang="pl-PL" altLang="pl-PL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16388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21 kwietnia 2016 r.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20688" y="1701800"/>
          <a:ext cx="11350625" cy="29829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67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827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651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KRYTERIA</a:t>
                      </a:r>
                      <a:r>
                        <a:rPr lang="pl-PL" sz="1800" baseline="0" dirty="0"/>
                        <a:t> WYKONALNOŚCI</a:t>
                      </a:r>
                      <a:endParaRPr lang="pl-PL" sz="1800" dirty="0"/>
                    </a:p>
                  </a:txBody>
                  <a:tcPr marL="91453" marR="91453" marT="45669" marB="4566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0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1. Zgodność prawna</a:t>
                      </a:r>
                    </a:p>
                  </a:txBody>
                  <a:tcPr marL="91453" marR="91453" marT="45669" marB="45669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/>
                        <a:t>Prawodawstwo wspólnotowe i krajowe, w szczególności ustawa z dnia 29 stycznia </a:t>
                      </a:r>
                      <a:br>
                        <a:rPr lang="pl-PL" sz="1600" baseline="0" dirty="0"/>
                      </a:br>
                      <a:r>
                        <a:rPr lang="pl-PL" sz="1600" baseline="0" dirty="0"/>
                        <a:t>2014 r. </a:t>
                      </a:r>
                      <a:r>
                        <a:rPr lang="pl-PL" sz="1600" b="1" i="1" baseline="0" dirty="0"/>
                        <a:t>Prawo zamówień publicznych. </a:t>
                      </a:r>
                    </a:p>
                  </a:txBody>
                  <a:tcPr marL="91453" marR="91453" marT="45669" marB="4566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67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2. Zdolność organizacyjno-operacyjna</a:t>
                      </a:r>
                    </a:p>
                  </a:txBody>
                  <a:tcPr marL="91453" marR="91453" marT="45669" marB="45669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 potencjał kadrowy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 potencjał techniczny</a:t>
                      </a:r>
                    </a:p>
                  </a:txBody>
                  <a:tcPr marL="91453" marR="91453" marT="45669" marB="4566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158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3. Zdolność finansowa</a:t>
                      </a:r>
                    </a:p>
                  </a:txBody>
                  <a:tcPr marL="91453" marR="91453" marT="45669" marB="45669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Odpowiednia kondycja finansowa Beneficjenta gwarantująca</a:t>
                      </a:r>
                      <a:r>
                        <a:rPr lang="pl-PL" sz="1600" baseline="0" dirty="0"/>
                        <a:t> osiągnięcie deklarowanych produktów lub rezultatów zgodnie z planem finansowym.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Beneficjent zapewnia środki finansowe do utrzymania projektu w okresie trwałości (jeśli dotyczy). </a:t>
                      </a:r>
                      <a:endParaRPr lang="pl-PL" altLang="pl-PL" sz="1600" dirty="0"/>
                    </a:p>
                  </a:txBody>
                  <a:tcPr marL="91453" marR="91453" marT="45669" marB="4566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34963" y="1282700"/>
          <a:ext cx="11704637" cy="47799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358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68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85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KRYTERIA ADMINISTRACYJNOŚCI</a:t>
                      </a:r>
                    </a:p>
                  </a:txBody>
                  <a:tcPr marL="91436" marR="91436" marT="45732" marB="45732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26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1. Kompletność wniosku</a:t>
                      </a:r>
                    </a:p>
                  </a:txBody>
                  <a:tcPr marL="91436" marR="91436" marT="45732" marB="45732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/>
                        <a:t>Wniosek</a:t>
                      </a:r>
                      <a:r>
                        <a:rPr lang="pl-PL" sz="1600" baseline="0" dirty="0"/>
                        <a:t> jest z</a:t>
                      </a:r>
                      <a:r>
                        <a:rPr lang="pl-PL" sz="1600" dirty="0"/>
                        <a:t>godny z instrukcją</a:t>
                      </a:r>
                      <a:r>
                        <a:rPr lang="pl-PL" sz="1600" baseline="0" dirty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130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2. Zgodność z kwalifikowalnością wydatków</a:t>
                      </a:r>
                    </a:p>
                  </a:txBody>
                  <a:tcPr marL="91436" marR="91436" marT="45732" marB="45732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Wytyczne w zakresie kwalifikowalności</a:t>
                      </a:r>
                      <a:r>
                        <a:rPr lang="pl-PL" sz="1600" baseline="0" dirty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 Wytyczne w zakresie realizacji przedsięwzięć z udziałem środków Europejskiego Funduszu Społecznego w obszarze edukacji na lata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Planowanie wydatków w sposób celowy, oszczędny, umożliwiający terminową realizację zadań;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Poziom wydatków w ramach cross </a:t>
                      </a:r>
                      <a:r>
                        <a:rPr lang="pl-PL" sz="1600" baseline="0" dirty="0" err="1"/>
                        <a:t>financingu</a:t>
                      </a:r>
                      <a:r>
                        <a:rPr lang="pl-PL" sz="1600" baseline="0" dirty="0"/>
                        <a:t> oraz środków trwałych jest zgodny z poziomem tych wydatków wskazanym w Regulaminie.</a:t>
                      </a:r>
                      <a:endParaRPr lang="pl-PL" sz="1600" dirty="0"/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/>
                        <a:t>3. Możliwość oceny merytorycznej wniosku</a:t>
                      </a:r>
                    </a:p>
                  </a:txBody>
                  <a:tcPr marL="91436" marR="91436" marT="45732" marB="4573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Spójność załączników z wnioskiem oraz ich odpowiednia jakość</a:t>
                      </a:r>
                      <a:r>
                        <a:rPr lang="pl-PL" sz="1600" baseline="0" dirty="0"/>
                        <a:t> (poprawność, wiarygodność, rzetelność).</a:t>
                      </a:r>
                      <a:endParaRPr lang="pl-PL" sz="1600" dirty="0"/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/>
                        <a:t>4. Intensywność wsparcia</a:t>
                      </a:r>
                    </a:p>
                  </a:txBody>
                  <a:tcPr marL="91436" marR="91436" marT="45732" marB="4573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Maksymalny poziom dofinansowania - </a:t>
                      </a:r>
                      <a:r>
                        <a:rPr lang="pl-PL" sz="1600" b="1" i="0" dirty="0"/>
                        <a:t>95%</a:t>
                      </a:r>
                      <a:r>
                        <a:rPr lang="pl-PL" sz="1600" b="0" i="0" dirty="0"/>
                        <a:t>,</a:t>
                      </a:r>
                      <a:r>
                        <a:rPr lang="pl-PL" sz="1600" b="0" i="0" baseline="0" dirty="0"/>
                        <a:t> w tym </a:t>
                      </a:r>
                      <a:r>
                        <a:rPr lang="pl-PL" sz="1600" b="0" i="0" dirty="0"/>
                        <a:t>ze</a:t>
                      </a:r>
                      <a:r>
                        <a:rPr lang="pl-PL" sz="1600" i="0" dirty="0"/>
                        <a:t> środków </a:t>
                      </a:r>
                      <a:r>
                        <a:rPr lang="pl-PL" sz="1600" dirty="0"/>
                        <a:t>UE- </a:t>
                      </a:r>
                      <a:r>
                        <a:rPr lang="pl-PL" sz="1600" b="1" dirty="0"/>
                        <a:t>85% </a:t>
                      </a:r>
                      <a:r>
                        <a:rPr lang="pl-PL" sz="1600" b="0" dirty="0"/>
                        <a:t>+ </a:t>
                      </a:r>
                      <a:r>
                        <a:rPr lang="pl-PL" sz="1600" b="1" dirty="0"/>
                        <a:t>10%</a:t>
                      </a:r>
                      <a:r>
                        <a:rPr lang="pl-PL" sz="1600" b="0" dirty="0"/>
                        <a:t> z budżetu państwa.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9890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5. Celowość partnerstwa </a:t>
                      </a:r>
                    </a:p>
                  </a:txBody>
                  <a:tcPr marL="91436" marR="91436" marT="45732" marB="45732" anchor="ctr"/>
                </a:tc>
                <a:tc>
                  <a:txBody>
                    <a:bodyPr/>
                    <a:lstStyle/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Należy udowodnić,</a:t>
                      </a:r>
                      <a:r>
                        <a:rPr lang="pl-PL" sz="1600" baseline="0" dirty="0"/>
                        <a:t> że projekt realizowany w partnerstwie wnosi określoną wartość dodaną (zasoby ludzkie, organizacyjne, techniczne, finansowe).</a:t>
                      </a:r>
                      <a:endParaRPr lang="pl-PL" sz="1600" dirty="0"/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0688" y="1851025"/>
          <a:ext cx="11350625" cy="4149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5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61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KRYTERIA</a:t>
                      </a:r>
                      <a:r>
                        <a:rPr lang="pl-PL" sz="1800" baseline="0" dirty="0"/>
                        <a:t> JAKOŚCI</a:t>
                      </a:r>
                      <a:endParaRPr lang="pl-PL" sz="1800" dirty="0"/>
                    </a:p>
                  </a:txBody>
                  <a:tcPr marL="91453" marR="91453" marT="45692" marB="45692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86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1. Odpowiedniość/ Adekwatność/ Trafność</a:t>
                      </a:r>
                    </a:p>
                  </a:txBody>
                  <a:tcPr marL="91453" marR="91453"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Spójność projektu z analizą sytuacji</a:t>
                      </a:r>
                      <a:r>
                        <a:rPr lang="pl-PL" sz="1600" baseline="0" dirty="0"/>
                        <a:t> problemowej zawartą we wniosku oraz </a:t>
                      </a:r>
                      <a:br>
                        <a:rPr lang="pl-PL" sz="1600" baseline="0" dirty="0"/>
                      </a:br>
                      <a:r>
                        <a:rPr lang="pl-PL" sz="1600" baseline="0" dirty="0"/>
                        <a:t>w zakresie wskazanego opisu grupy docelowej.</a:t>
                      </a:r>
                    </a:p>
                    <a:p>
                      <a:pPr algn="ctr"/>
                      <a:r>
                        <a:rPr lang="pl-PL" sz="1600" b="0" baseline="0" dirty="0">
                          <a:solidFill>
                            <a:srgbClr val="FF0000"/>
                          </a:solidFill>
                          <a:effectLst/>
                        </a:rPr>
                        <a:t>Skala punktów: 1-5; waga: 2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692" marB="456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052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2. Skuteczność/ Efektywność</a:t>
                      </a:r>
                    </a:p>
                  </a:txBody>
                  <a:tcPr marL="91453" marR="91453" marT="45692" marB="45692" anchor="ctr"/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dirty="0"/>
                        <a:t>Stopień</a:t>
                      </a:r>
                      <a:r>
                        <a:rPr lang="pl-PL" sz="1600" baseline="0" dirty="0"/>
                        <a:t> w jakim projekt przyczyni się do rozwiązania lub złagodzenia sytuacji problemowej wskazanej we wniosku;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Stopień/poziom osiągnięcia</a:t>
                      </a:r>
                      <a:r>
                        <a:rPr lang="pl-PL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zakładanych rezultatów w</a:t>
                      </a:r>
                      <a:r>
                        <a:rPr lang="pl-PL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odniesieniu</a:t>
                      </a:r>
                      <a:r>
                        <a:rPr lang="pl-PL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do  zaplanowanych kosztów.</a:t>
                      </a:r>
                      <a:endParaRPr lang="pl-PL" sz="1600" baseline="0" dirty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>
                          <a:solidFill>
                            <a:srgbClr val="FF0000"/>
                          </a:solidFill>
                        </a:rPr>
                        <a:t>Skala punktów: 1-5; waga:3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692" marB="456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86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3. Użyteczność </a:t>
                      </a:r>
                    </a:p>
                  </a:txBody>
                  <a:tcPr marL="91453" marR="91453" marT="45692" marB="45692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/>
                        <a:t>Trafność doboru form wsparcia w odniesieniu do zdiagnozowanych problemów grupy docelowej.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dirty="0">
                          <a:solidFill>
                            <a:srgbClr val="FF0000"/>
                          </a:solidFill>
                        </a:rPr>
                        <a:t>Skala punktów: 1-5; waga: 2</a:t>
                      </a:r>
                    </a:p>
                  </a:txBody>
                  <a:tcPr marL="91453" marR="91453" marT="45692" marB="4569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86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4. Trwałość </a:t>
                      </a:r>
                    </a:p>
                  </a:txBody>
                  <a:tcPr marL="91453" marR="91453"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Stopień wpływu zaplanowanych</a:t>
                      </a:r>
                      <a:r>
                        <a:rPr lang="pl-PL" sz="1600" baseline="0" dirty="0"/>
                        <a:t> w projekcie działań  na uzyskanie trwałej zmiany sytuacji grup docelowych.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rgbClr val="FF0000"/>
                          </a:solidFill>
                        </a:rPr>
                        <a:t>Skala punktów: 1-5; waga:1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692" marB="4569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ETAP OCENY</a:t>
            </a:r>
            <a:r>
              <a:rPr lang="pl-PL" sz="2400" dirty="0">
                <a:solidFill>
                  <a:srgbClr val="002060"/>
                </a:solidFill>
                <a:latin typeface="Calibri"/>
                <a:cs typeface="Mongolian Baiti" panose="03000500000000000000" pitchFamily="66" charset="0"/>
              </a:rPr>
              <a:t/>
            </a:r>
            <a:br>
              <a:rPr lang="pl-PL" sz="2400" dirty="0">
                <a:solidFill>
                  <a:srgbClr val="002060"/>
                </a:solidFill>
                <a:latin typeface="Calibri"/>
                <a:cs typeface="Mongolian Baiti" panose="03000500000000000000" pitchFamily="66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/>
                <a:cs typeface="Mongolian Baiti" panose="03000500000000000000" pitchFamily="66" charset="0"/>
              </a:rPr>
              <a:t>- </a:t>
            </a:r>
            <a:r>
              <a:rPr lang="pl-PL" sz="2000" dirty="0">
                <a:solidFill>
                  <a:srgbClr val="002060"/>
                </a:solidFill>
                <a:latin typeface="Calibri"/>
                <a:cs typeface="Mongolian Baiti" panose="03000500000000000000" pitchFamily="66" charset="0"/>
              </a:rPr>
              <a:t>ocena dokonywana przez IP RPO WZ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0688" y="1457325"/>
          <a:ext cx="11350625" cy="46323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544346087"/>
                    </a:ext>
                  </a:extLst>
                </a:gridCol>
                <a:gridCol w="7235825">
                  <a:extLst>
                    <a:ext uri="{9D8B030D-6E8A-4147-A177-3AD203B41FA5}">
                      <a16:colId xmlns="" xmlns:a16="http://schemas.microsoft.com/office/drawing/2014/main" val="1048893274"/>
                    </a:ext>
                  </a:extLst>
                </a:gridCol>
              </a:tblGrid>
              <a:tr h="365125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KRYTERIA JAKOŚCI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7627681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Odpowiedniość/ adekwatność/ trafność założeń Strategii ZIT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Kategoria kryterium mająca na celu zapewnienie, aby wybrane do dofinansowania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projekty w jak największym stopniu przyczyniały się do realizacji Strategii ZIT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Szczecińskiego Obszaru Metropolitalnego, została uszeregowana w następujący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sposób: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721183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 Stopień realizacji wskaźników Strategii ZIT SOM 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Stopień w jakim projekt realizuje założone w Strategii wskaźniki, określone dla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wskazanego działania.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Skala punktów: 1-3; waga: 8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8831537"/>
                  </a:ext>
                </a:extLst>
              </a:tr>
              <a:tr h="16192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 Potencjał rozwojowy projektu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Oceniane będzie czy projekt jest kontynuacją lub uzupełnieniem zrealizowanych/trwających projektów bądź zaplanowanych projektów.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pl-PL" altLang="pl-PL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Przedsięwzięcia wskazywane jako kontynuacja/uzupełnienie/rozwinięcie mogą wykazywać finansowanie z dowolnego źródła, ale muszą rozwiązywać problem zidentyfikowany w Strategii ZIT oraz być realizowane na obszarze/części obszaru funkcjonalnego SOM.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pl-PL" alt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Skala punktów: 1-3; waga: 2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934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ETAP OCENY</a:t>
            </a:r>
            <a:b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</a:b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- </a:t>
            </a:r>
            <a:r>
              <a:rPr lang="pl-PL" sz="20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ocena dokonywana przez IP ZIT RPO WZ </a:t>
            </a:r>
          </a:p>
        </p:txBody>
      </p:sp>
      <p:sp>
        <p:nvSpPr>
          <p:cNvPr id="39955" name="Prostokąt 1"/>
          <p:cNvSpPr>
            <a:spLocks noChangeArrowheads="1"/>
          </p:cNvSpPr>
          <p:nvPr/>
        </p:nvSpPr>
        <p:spPr bwMode="auto">
          <a:xfrm>
            <a:off x="420688" y="3927475"/>
            <a:ext cx="1135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C00000"/>
              </a:solidFill>
              <a:latin typeface="Arial" panose="020B0604020202020204" pitchFamily="34" charset="0"/>
              <a:ea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0688" y="1457325"/>
          <a:ext cx="11350625" cy="438943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4152759175"/>
                    </a:ext>
                  </a:extLst>
                </a:gridCol>
                <a:gridCol w="7235825">
                  <a:extLst>
                    <a:ext uri="{9D8B030D-6E8A-4147-A177-3AD203B41FA5}">
                      <a16:colId xmlns="" xmlns:a16="http://schemas.microsoft.com/office/drawing/2014/main" val="4111136682"/>
                    </a:ext>
                  </a:extLst>
                </a:gridCol>
              </a:tblGrid>
              <a:tr h="365125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KRYTERIA JAKOŚCI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9214121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Odpowiedniość/ adekwatność/ trafność założeń Strategii ZIT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Kategoria kryterium mająca na celu zapewnienie, aby wybrane do dofinansowania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projekty w jak największym stopniu przyczyniały się do realizacji Strategii ZIT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Szczecińskiego Obszaru Metropolitalnego, została uszeregowana w następujący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sposób: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7701814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  Zintegrowany i komplementarny charakter projektu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Ocenie podlegać będzie stopień zintegrowania lub komplementarności projektu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z innymi projektami zrealizowanymi, realizowanymi bądź planowanymi do realizacji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w ramach Strategii ZIT SOM.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pl-PL" alt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Skala punktów: 1-3; waga: 6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1809552"/>
                  </a:ext>
                </a:extLst>
              </a:tr>
              <a:tr h="11160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 Szczegółowy charakter projektu</a:t>
                      </a:r>
                    </a:p>
                  </a:txBody>
                  <a:tcPr marL="91453" marR="91453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Ocenie podlegać będzie w jakim stopniu projekt umożliwi zastosowanie nowoczesnych metod i narzędzi z ukierunkowaniem na obszary wiejskie.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pl-PL" altLang="pl-PL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Najwyżej punktowane będą projekty przyczyniające się do ograniczenia nierówności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ongolian Baiti" panose="03000500000000000000" pitchFamily="66" charset="0"/>
                          <a:cs typeface="Mongolian Baiti" panose="03000500000000000000" pitchFamily="66" charset="0"/>
                        </a:rPr>
                        <a:t>w dysproporcjach pomiędzy kształceniem w szkołach wiejskich i miejskich.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pl-PL" alt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ongolian Baiti" panose="03000500000000000000" pitchFamily="66" charset="0"/>
                        <a:cs typeface="Mongolian Baiti" panose="03000500000000000000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Skala punktów: 1-3; waga: 4</a:t>
                      </a:r>
                    </a:p>
                  </a:txBody>
                  <a:tcPr marL="91453" marR="91453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4211119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ETAP OCENY</a:t>
            </a:r>
            <a:b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</a:b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- </a:t>
            </a:r>
            <a:r>
              <a:rPr lang="pl-PL" sz="20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ocena dokonywana przez IP ZIT RPO WZ </a:t>
            </a:r>
          </a:p>
        </p:txBody>
      </p:sp>
      <p:sp>
        <p:nvSpPr>
          <p:cNvPr id="42003" name="Prostokąt 1"/>
          <p:cNvSpPr>
            <a:spLocks noChangeArrowheads="1"/>
          </p:cNvSpPr>
          <p:nvPr/>
        </p:nvSpPr>
        <p:spPr bwMode="auto">
          <a:xfrm>
            <a:off x="420688" y="3927475"/>
            <a:ext cx="1135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C00000"/>
              </a:solidFill>
              <a:latin typeface="Arial" panose="020B0604020202020204" pitchFamily="34" charset="0"/>
              <a:ea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>
                <a:ea typeface="Mongolian Baiti" panose="03000500000000000000" pitchFamily="66" charset="0"/>
              </a:rPr>
              <a:t>kosztów pośrednich </a:t>
            </a:r>
            <a:r>
              <a:rPr lang="pl-PL" altLang="pl-PL" sz="170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>
                <a:ea typeface="Mongolian Baiti" panose="03000500000000000000" pitchFamily="66" charset="0"/>
              </a:rPr>
            </a:br>
            <a:r>
              <a:rPr lang="pl-PL" altLang="pl-PL" sz="170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>
                <a:ea typeface="Mongolian Baiti" panose="03000500000000000000" pitchFamily="66" charset="0"/>
              </a:rPr>
              <a:t> działania informacyjno - promocyjne związane z realizacją projektu.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182563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>
                <a:ea typeface="Mongolian Baiti" panose="03000500000000000000" pitchFamily="66" charset="0"/>
              </a:rPr>
              <a:t>wysokość wkładu własnego w konkursie nr </a:t>
            </a:r>
            <a:r>
              <a:rPr lang="pl-PL" altLang="pl-PL" sz="1700" b="1">
                <a:ea typeface="Mongolian Baiti" panose="03000500000000000000" pitchFamily="66" charset="0"/>
              </a:rPr>
              <a:t>RPZP.08.03.00-IP.02-32-K04/16</a:t>
            </a:r>
            <a:r>
              <a:rPr lang="pl-PL" altLang="pl-PL" sz="1700">
                <a:ea typeface="Mongolian Baiti" panose="03000500000000000000" pitchFamily="66" charset="0"/>
              </a:rPr>
              <a:t> wynosi nie mniej niż </a:t>
            </a:r>
            <a:r>
              <a:rPr lang="pl-PL" altLang="pl-PL" sz="1700" b="1">
                <a:ea typeface="Mongolian Baiti" panose="03000500000000000000" pitchFamily="66" charset="0"/>
              </a:rPr>
              <a:t>5% </a:t>
            </a:r>
            <a:r>
              <a:rPr lang="pl-PL" altLang="pl-PL" sz="1700">
                <a:ea typeface="Mongolian Baiti" panose="03000500000000000000" pitchFamily="66" charset="0"/>
              </a:rPr>
              <a:t>wartości projektu;</a:t>
            </a:r>
          </a:p>
          <a:p>
            <a:pPr marL="182563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>
                <a:ea typeface="Mongolian Baiti" panose="03000500000000000000" pitchFamily="66" charset="0"/>
              </a:rPr>
              <a:t>wkład własny </a:t>
            </a:r>
            <a:r>
              <a:rPr lang="pl-PL" altLang="pl-PL" sz="1700" b="1">
                <a:ea typeface="Mongolian Baiti" panose="03000500000000000000" pitchFamily="66" charset="0"/>
              </a:rPr>
              <a:t>może</a:t>
            </a:r>
            <a:r>
              <a:rPr lang="pl-PL" altLang="pl-PL" sz="170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ZASADY REALIZACJI PROJEKTU – cross-financing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4200"/>
            <a:ext cx="11607800" cy="4624388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>
                <a:ea typeface="Mongolian Baiti" panose="03000500000000000000" pitchFamily="66" charset="0"/>
              </a:rPr>
              <a:t>cross-financingu</a:t>
            </a:r>
            <a:r>
              <a:rPr lang="pl-PL" altLang="pl-PL">
                <a:ea typeface="Mongolian Baiti" panose="03000500000000000000" pitchFamily="66" charset="0"/>
              </a:rPr>
              <a:t> wynosi </a:t>
            </a:r>
            <a:r>
              <a:rPr lang="pl-PL" altLang="pl-PL" b="1">
                <a:ea typeface="Mongolian Baiti" panose="03000500000000000000" pitchFamily="66" charset="0"/>
              </a:rPr>
              <a:t>do 10% </a:t>
            </a:r>
            <a:r>
              <a:rPr lang="pl-PL" altLang="pl-PL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Cross-financing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>
                <a:ea typeface="Mongolian Baiti" panose="03000500000000000000" pitchFamily="66" charset="0"/>
              </a:rPr>
              <a:t>środki trwałe </a:t>
            </a:r>
            <a:r>
              <a:rPr lang="pl-PL" altLang="pl-PL">
                <a:ea typeface="Mongolian Baiti" panose="03000500000000000000" pitchFamily="66" charset="0"/>
              </a:rPr>
              <a:t>nie może przekraczać </a:t>
            </a:r>
            <a:r>
              <a:rPr lang="pl-PL" altLang="pl-PL" b="1">
                <a:ea typeface="Mongolian Baiti" panose="03000500000000000000" pitchFamily="66" charset="0"/>
              </a:rPr>
              <a:t>30% </a:t>
            </a:r>
            <a:r>
              <a:rPr lang="pl-PL" altLang="pl-PL">
                <a:ea typeface="Mongolian Baiti" panose="03000500000000000000" pitchFamily="66" charset="0"/>
              </a:rPr>
              <a:t>wartości projektu (włączając cross-financing);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cross‐financingu.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263" y="1747838"/>
            <a:ext cx="11996737" cy="46545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>
                <a:ea typeface="Mongolian Baiti" panose="03000500000000000000" pitchFamily="66" charset="0"/>
              </a:rPr>
              <a:t> Opublikować wniosek o dofinansowanie w wersji elektronicznej w LSI w terminie naboru projektów – </a:t>
            </a:r>
            <a:r>
              <a:rPr lang="pl-PL" altLang="pl-PL" b="1">
                <a:ea typeface="Mongolian Baiti" panose="03000500000000000000" pitchFamily="66" charset="0"/>
              </a:rPr>
              <a:t>do 6 czerwca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>
                <a:ea typeface="Mongolian Baiti" panose="03000500000000000000" pitchFamily="66" charset="0"/>
              </a:rPr>
              <a:t>pisemny wniosek o przyznanie pomocy</a:t>
            </a:r>
            <a:r>
              <a:rPr lang="pl-PL" altLang="pl-PL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najpóźniej w terminie </a:t>
            </a:r>
            <a:r>
              <a:rPr lang="pl-PL" altLang="pl-PL" b="1">
                <a:ea typeface="Mongolian Baiti" panose="03000500000000000000" pitchFamily="66" charset="0"/>
              </a:rPr>
              <a:t>3 dni </a:t>
            </a:r>
            <a:r>
              <a:rPr lang="pl-PL" altLang="pl-PL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>
                <a:ea typeface="Mongolian Baiti" panose="03000500000000000000" pitchFamily="66" charset="0"/>
              </a:rPr>
              <a:t>9 czerwca 2016 r</a:t>
            </a:r>
            <a:r>
              <a:rPr lang="pl-PL" altLang="pl-PL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>
                <a:ea typeface="Mongolian Baiti" panose="03000500000000000000" pitchFamily="66" charset="0"/>
              </a:rPr>
              <a:t>Wojewódzki Urząd Pracy w Szczecinie ul. A. Mickiewicza 41, 70-383 Szczecin, pok. 6 (Kancelaria)</a:t>
            </a:r>
          </a:p>
          <a:p>
            <a:pPr algn="just">
              <a:lnSpc>
                <a:spcPct val="140000"/>
              </a:lnSpc>
            </a:pPr>
            <a:r>
              <a:rPr lang="pl-PL" altLang="pl-PL">
                <a:ea typeface="Mongolian Baiti" panose="03000500000000000000" pitchFamily="66" charset="0"/>
              </a:rPr>
              <a:t>z dopiskiem: </a:t>
            </a:r>
            <a:r>
              <a:rPr lang="pl-PL" altLang="pl-PL" i="1">
                <a:ea typeface="Mongolian Baiti" panose="03000500000000000000" pitchFamily="66" charset="0"/>
              </a:rPr>
              <a:t>Wniosek w ramach Regionalnego Programu Operacyjnego Województwa Zachodniopomorskiego 2014-2020, Konkurs nr RPZP.08.03.00-IP.02-32-K04/16</a:t>
            </a:r>
          </a:p>
          <a:p>
            <a:pPr algn="just">
              <a:lnSpc>
                <a:spcPct val="140000"/>
              </a:lnSpc>
            </a:pPr>
            <a:r>
              <a:rPr lang="pl-PL" altLang="pl-PL">
                <a:ea typeface="Mongolian Baiti" panose="03000500000000000000" pitchFamily="66" charset="0"/>
              </a:rPr>
              <a:t>Dokumenty są przyjmowane pod ww. adresem od poniedziałku do piątku w godzinach 7:30 – 15:30</a:t>
            </a:r>
          </a:p>
          <a:p>
            <a:pPr>
              <a:lnSpc>
                <a:spcPct val="80000"/>
              </a:lnSpc>
            </a:pPr>
            <a:endParaRPr lang="pl-PL" altLang="pl-PL">
              <a:ea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ctr"/>
            <a:r>
              <a:rPr lang="pl-PL" altLang="pl-PL" sz="2400">
                <a:solidFill>
                  <a:srgbClr val="002060"/>
                </a:solidFill>
                <a:ea typeface="Mongolian Baiti" panose="03000500000000000000" pitchFamily="66" charset="0"/>
              </a:rPr>
              <a:t>Oś priorytetowa VIII EDUKACJA</a:t>
            </a:r>
          </a:p>
          <a:p>
            <a:pPr algn="ctr"/>
            <a:endParaRPr lang="pl-PL" altLang="pl-PL" sz="240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pl-PL" altLang="pl-PL" sz="2400">
                <a:solidFill>
                  <a:srgbClr val="002060"/>
                </a:solidFill>
                <a:ea typeface="Mongolian Baiti" panose="03000500000000000000" pitchFamily="66" charset="0"/>
              </a:rPr>
              <a:t>Działanie 8.3</a:t>
            </a:r>
          </a:p>
          <a:p>
            <a:pPr algn="ctr">
              <a:lnSpc>
                <a:spcPct val="150000"/>
              </a:lnSpc>
            </a:pPr>
            <a:r>
              <a:rPr lang="pl-PL" altLang="pl-PL" sz="2200">
                <a:solidFill>
                  <a:srgbClr val="002060"/>
                </a:solidFill>
                <a:ea typeface="Mongolian Baiti" panose="03000500000000000000" pitchFamily="66" charset="0"/>
              </a:rPr>
              <a:t>Wsparcie szkół i placówek prowadzących kształcenie ogólne oraz uczniów uczestniczących w kształceniu podstawowym, gimnazjalnym i ponadgimnazjalnym w ramach Strategii ZIT dla Szczecińskiego Obszaru Metropolitalnego </a:t>
            </a:r>
          </a:p>
          <a:p>
            <a:pPr algn="ctr"/>
            <a:endParaRPr lang="pl-PL" altLang="pl-PL">
              <a:ea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Informacja i promocja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7891462" cy="4351338"/>
          </a:xfrm>
        </p:spPr>
        <p:txBody>
          <a:bodyPr/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>
                <a:ea typeface="Mongolian Baiti" panose="03000500000000000000" pitchFamily="66" charset="0"/>
              </a:rPr>
              <a:t> programów operacyjnych polityki spójności na lata 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>
                <a:ea typeface="Mongolian Baiti" panose="03000500000000000000" pitchFamily="66" charset="0"/>
              </a:rPr>
              <a:t>Strategia komunikacji polityki spójności na lata 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b="1" i="1">
                <a:ea typeface="Mongolian Baiti" panose="03000500000000000000" pitchFamily="66" charset="0"/>
              </a:rPr>
              <a:t>Podręcznik wnioskodawcy i beneficjenta </a:t>
            </a:r>
            <a:r>
              <a:rPr lang="pl-PL" altLang="pl-PL" sz="1800" i="1">
                <a:ea typeface="Mongolian Baiti" panose="03000500000000000000" pitchFamily="66" charset="0"/>
              </a:rPr>
              <a:t>programów polityki spójności 2014-2020 w zakresie informacji i promocji;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i="1">
                <a:ea typeface="Mongolian Baiti" panose="03000500000000000000" pitchFamily="66" charset="0"/>
              </a:rPr>
              <a:t>Księga identyfikacji wizualnej znaku marki Fundusze Europejskie i znaków programów polityki spójności na lata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pl-PL" b="1" i="1">
                <a:ea typeface="Mongolian Baiti" panose="03000500000000000000" pitchFamily="66" charset="0"/>
              </a:rPr>
              <a:t>Strategia Komunikacji Regionalnego Programu Operacyjnego Województwa Zachodniopomorskiego 2014-2020.</a:t>
            </a:r>
          </a:p>
        </p:txBody>
      </p:sp>
      <p:pic>
        <p:nvPicPr>
          <p:cNvPr id="54276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4854575"/>
            <a:ext cx="73088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29"/>
          <a:stretch>
            <a:fillRect/>
          </a:stretch>
        </p:blipFill>
        <p:spPr bwMode="auto">
          <a:xfrm>
            <a:off x="8097838" y="2557463"/>
            <a:ext cx="4005262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>
                <a:ea typeface="Mongolian Baiti" panose="03000500000000000000" pitchFamily="66" charset="0"/>
              </a:rPr>
              <a:t>Benef</a:t>
            </a:r>
            <a:r>
              <a:rPr lang="pl-PL" altLang="pl-PL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>
                <a:ea typeface="Mongolian Baiti" panose="03000500000000000000" pitchFamily="66" charset="0"/>
              </a:rPr>
              <a:t>wszystkie </a:t>
            </a:r>
            <a:r>
              <a:rPr lang="pl-PL" altLang="pl-PL" b="1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>
                <a:ea typeface="Mongolian Baiti" panose="03000500000000000000" pitchFamily="66" charset="0"/>
              </a:rPr>
              <a:t>dokumenty i materiały </a:t>
            </a:r>
            <a:r>
              <a:rPr lang="pl-PL" altLang="pl-PL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>
                <a:ea typeface="Mongolian Baiti" panose="03000500000000000000" pitchFamily="66" charset="0"/>
              </a:rPr>
              <a:t> </a:t>
            </a:r>
            <a:r>
              <a:rPr lang="pl-PL" altLang="pl-PL" b="1">
                <a:ea typeface="Mongolian Baiti" panose="03000500000000000000" pitchFamily="66" charset="0"/>
              </a:rPr>
              <a:t>wydarzenia</a:t>
            </a:r>
            <a:r>
              <a:rPr lang="pl-PL" altLang="pl-PL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umieścić opis projektu na stronie internetowej;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>
              <a:ea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863"/>
            <a:ext cx="11349037" cy="43513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>
                <a:ea typeface="Mongolian Baiti" panose="03000500000000000000" pitchFamily="66" charset="0"/>
              </a:rPr>
              <a:t>Plakat o wielkości minimum A3 musi być wyeksponowany w widocznym miejscu w trakcie realizacji projektu. Można go zdjąć dopiero po zakończeniu projektu (to znaczy po jego rozliczeniu).</a:t>
            </a:r>
          </a:p>
          <a:p>
            <a:pPr algn="ctr" eaLnBrk="1" hangingPunct="1"/>
            <a:endParaRPr lang="pl-PL" altLang="pl-PL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>
              <a:ea typeface="Mongolian Baiti" panose="03000500000000000000" pitchFamily="66" charset="0"/>
            </a:endParaRPr>
          </a:p>
        </p:txBody>
      </p:sp>
      <p:pic>
        <p:nvPicPr>
          <p:cNvPr id="58372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2498725"/>
            <a:ext cx="25241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3116263"/>
            <a:ext cx="3562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Propozycje </a:t>
            </a:r>
            <a:r>
              <a:rPr lang="pl-PL" dirty="0"/>
              <a:t>w zakresie zmian kryteriów, jakie zostaną przedstawione na najbliższym spotkaniu Komitetu Monitorującego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2061411"/>
            <a:ext cx="11348581" cy="4115551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34000"/>
              </a:lnSpc>
              <a:spcBef>
                <a:spcPct val="0"/>
              </a:spcBef>
            </a:pPr>
            <a:r>
              <a:rPr lang="pl-PL" altLang="pl-PL" sz="2000" b="1" dirty="0">
                <a:ea typeface="Calibri" panose="020F0502020204030204" pitchFamily="34" charset="0"/>
                <a:cs typeface="Arial" panose="020B0604020202020204" pitchFamily="34" charset="0"/>
              </a:rPr>
              <a:t>ZMIANY W ZAKRESIE KRYTERIÓW DOPUSZCZALNOŚCI</a:t>
            </a:r>
            <a:r>
              <a:rPr lang="pl-PL" altLang="pl-PL" sz="2000" b="1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l-PL" altLang="pl-PL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wprowadzenie </a:t>
            </a:r>
            <a:r>
              <a:rPr lang="pl-PL" altLang="pl-PL" sz="2000" dirty="0">
                <a:ea typeface="Calibri" panose="020F0502020204030204" pitchFamily="34" charset="0"/>
                <a:cs typeface="Arial" panose="020B0604020202020204" pitchFamily="34" charset="0"/>
              </a:rPr>
              <a:t>kryterium związanego z obligatoryjnym stosowaniem uproszczonych metod rozliczania (w tym stawek jednostkowych, kwot ryczałtowych oraz stawek ryczałtowych – koszty pośrednie);</a:t>
            </a:r>
          </a:p>
          <a:p>
            <a:pPr algn="just">
              <a:lnSpc>
                <a:spcPct val="134000"/>
              </a:lnSpc>
              <a:spcBef>
                <a:spcPct val="0"/>
              </a:spcBef>
            </a:pPr>
            <a:endParaRPr lang="pl-PL" altLang="pl-P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ea typeface="Calibri" panose="020F0502020204030204" pitchFamily="34" charset="0"/>
                <a:cs typeface="Arial" panose="020B0604020202020204" pitchFamily="34" charset="0"/>
              </a:rPr>
              <a:t> wprowadzenie kryterium „wniosek wypełniony w języku polskim” (w obecnym stanie jest to element kryterium administracyjności </a:t>
            </a:r>
            <a:r>
              <a:rPr lang="pl-PL" altLang="pl-PL" sz="2000" i="1" dirty="0">
                <a:ea typeface="Calibri" panose="020F0502020204030204" pitchFamily="34" charset="0"/>
                <a:cs typeface="Arial" panose="020B0604020202020204" pitchFamily="34" charset="0"/>
              </a:rPr>
              <a:t>Kompletność wsparcia</a:t>
            </a:r>
            <a:r>
              <a:rPr lang="pl-PL" altLang="pl-PL" sz="2000" dirty="0"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altLang="pl-P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aktualizacja </a:t>
            </a:r>
            <a:r>
              <a:rPr lang="pl-PL" altLang="pl-PL" sz="2000" dirty="0">
                <a:ea typeface="Calibri" panose="020F0502020204030204" pitchFamily="34" charset="0"/>
                <a:cs typeface="Arial" panose="020B0604020202020204" pitchFamily="34" charset="0"/>
              </a:rPr>
              <a:t>kryterium Zgodność wsparcia pkt. 1 </a:t>
            </a:r>
            <a:r>
              <a:rPr lang="pl-PL" altLang="pl-PL" sz="2000" i="1" dirty="0">
                <a:ea typeface="Calibri" panose="020F0502020204030204" pitchFamily="34" charset="0"/>
                <a:cs typeface="Arial" panose="020B0604020202020204" pitchFamily="34" charset="0"/>
              </a:rPr>
              <a:t>Projekt jest skierowany do osób zamieszkujących obszar województwa (</a:t>
            </a:r>
            <a:r>
              <a:rPr lang="pl-PL" altLang="pl-PL" sz="2000" i="1" dirty="0" smtClean="0">
                <a:ea typeface="Calibri" panose="020F0502020204030204" pitchFamily="34" charset="0"/>
                <a:cs typeface="Arial" panose="020B0604020202020204" pitchFamily="34" charset="0"/>
              </a:rPr>
              <a:t>w przypadku </a:t>
            </a:r>
            <a:r>
              <a:rPr lang="pl-PL" altLang="pl-PL" sz="2000" i="1" dirty="0">
                <a:ea typeface="Calibri" panose="020F0502020204030204" pitchFamily="34" charset="0"/>
                <a:cs typeface="Arial" panose="020B0604020202020204" pitchFamily="34" charset="0"/>
              </a:rPr>
              <a:t>osób fizycznych, które zamieszkują na obszarze województwa zachodniopomorskiego w rozumieniu przepisów Kodeksu Cywilnego).</a:t>
            </a:r>
            <a:endParaRPr lang="pl-PL" altLang="pl-P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</a:pPr>
            <a:endParaRPr lang="pl-PL" altLang="pl-P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</a:pPr>
            <a:r>
              <a:rPr lang="pl-PL" altLang="pl-PL" sz="2000" b="1" dirty="0">
                <a:ea typeface="Calibri" panose="020F0502020204030204" pitchFamily="34" charset="0"/>
                <a:cs typeface="Arial" panose="020B0604020202020204" pitchFamily="34" charset="0"/>
              </a:rPr>
              <a:t>ZMIANY W ZAKRESIE KRYTERIÓW WYKONALNOŚCI</a:t>
            </a:r>
            <a:r>
              <a:rPr lang="pl-PL" altLang="pl-PL" sz="2000" b="1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l-PL" altLang="pl-PL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 dirty="0">
                <a:ea typeface="Calibri" panose="020F0502020204030204" pitchFamily="34" charset="0"/>
                <a:cs typeface="Arial" panose="020B0604020202020204" pitchFamily="34" charset="0"/>
              </a:rPr>
              <a:t> wprowadzenie kryterium celowość partnerstwa (przesunięcie z administracyjności</a:t>
            </a:r>
            <a:r>
              <a:rPr lang="pl-PL" altLang="pl-PL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l-PL" altLang="pl-PL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03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Propozycje w zakresie zmian kryteriów, jakie zostaną przedstawione na najbliższym spotkaniu Komitetu Monitorującego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2074279"/>
            <a:ext cx="11348581" cy="4351338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altLang="pl-PL" sz="1700" b="1" dirty="0">
                <a:ea typeface="Calibri" panose="020F0502020204030204" pitchFamily="34" charset="0"/>
                <a:cs typeface="Arial" panose="020B0604020202020204" pitchFamily="34" charset="0"/>
              </a:rPr>
              <a:t>ZMIANY W ZAKRESIE KRYTERIÓW JAKOŚCI: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altLang="pl-PL" sz="1700" dirty="0">
                <a:ea typeface="Calibri" panose="020F0502020204030204" pitchFamily="34" charset="0"/>
                <a:cs typeface="Arial" panose="020B0604020202020204" pitchFamily="34" charset="0"/>
              </a:rPr>
              <a:t> w definicji kryterium dodanie zapisu o spójności i kompletności projektu w zakresie ocenianego </a:t>
            </a:r>
            <a:r>
              <a:rPr lang="pl-PL" altLang="pl-PL" sz="1700" dirty="0" smtClean="0">
                <a:ea typeface="Calibri" panose="020F0502020204030204" pitchFamily="34" charset="0"/>
                <a:cs typeface="Arial" panose="020B0604020202020204" pitchFamily="34" charset="0"/>
              </a:rPr>
              <a:t>kryterium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700" dirty="0" smtClean="0"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700" dirty="0" smtClean="0"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defRPr/>
            </a:pPr>
            <a:r>
              <a:rPr lang="pl-PL" sz="1700" b="1" dirty="0">
                <a:cs typeface="Arial" pitchFamily="34" charset="0"/>
              </a:rPr>
              <a:t>ZMIANY W ZAKRESIE KRYTERIÓW ADMINISTRACYJNOŚCI:</a:t>
            </a:r>
          </a:p>
          <a:p>
            <a:pPr marL="174625" indent="-174625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l-PL" sz="1700" dirty="0" smtClean="0">
                <a:cs typeface="Arial" pitchFamily="34" charset="0"/>
              </a:rPr>
              <a:t>usunięcie </a:t>
            </a:r>
            <a:r>
              <a:rPr lang="pl-PL" sz="1700" dirty="0">
                <a:cs typeface="Arial" pitchFamily="34" charset="0"/>
              </a:rPr>
              <a:t>kryterium: </a:t>
            </a:r>
            <a:r>
              <a:rPr lang="pl-PL" sz="1700" i="1" dirty="0">
                <a:cs typeface="Arial" pitchFamily="34" charset="0"/>
              </a:rPr>
              <a:t>Kompletność wniosku</a:t>
            </a:r>
            <a:r>
              <a:rPr lang="pl-PL" sz="1700" dirty="0">
                <a:cs typeface="Arial" pitchFamily="34" charset="0"/>
              </a:rPr>
              <a:t> oraz </a:t>
            </a:r>
            <a:r>
              <a:rPr lang="pl-PL" sz="1700" i="1" dirty="0">
                <a:cs typeface="Arial" pitchFamily="34" charset="0"/>
              </a:rPr>
              <a:t>Możliwość oceny merytorycznej wniosku</a:t>
            </a:r>
            <a:r>
              <a:rPr lang="pl-PL" sz="1700" dirty="0">
                <a:cs typeface="Arial" pitchFamily="34" charset="0"/>
              </a:rPr>
              <a:t>;</a:t>
            </a:r>
          </a:p>
          <a:p>
            <a:pPr marL="174625" indent="-174625" algn="just">
              <a:lnSpc>
                <a:spcPct val="114000"/>
              </a:lnSpc>
              <a:spcBef>
                <a:spcPts val="0"/>
              </a:spcBef>
              <a:defRPr/>
            </a:pPr>
            <a:endParaRPr lang="pl-PL" sz="1700" dirty="0">
              <a:cs typeface="Arial" pitchFamily="34" charset="0"/>
            </a:endParaRPr>
          </a:p>
          <a:p>
            <a:pPr marL="174625" indent="-174625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l-PL" sz="1700" dirty="0">
                <a:cs typeface="Arial" pitchFamily="34" charset="0"/>
              </a:rPr>
              <a:t>usunięcie kryterium : Celowość partnerstwa (przesunięcie do wykonalności);</a:t>
            </a:r>
          </a:p>
          <a:p>
            <a:pPr marL="174625" indent="-174625" algn="just">
              <a:lnSpc>
                <a:spcPct val="114000"/>
              </a:lnSpc>
              <a:spcBef>
                <a:spcPts val="0"/>
              </a:spcBef>
              <a:defRPr/>
            </a:pPr>
            <a:endParaRPr lang="pl-PL" sz="1700" dirty="0">
              <a:cs typeface="Arial" pitchFamily="34" charset="0"/>
            </a:endParaRPr>
          </a:p>
          <a:p>
            <a:pPr marL="174625" indent="-174625"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l-PL" sz="1700" dirty="0">
                <a:cs typeface="Arial" pitchFamily="34" charset="0"/>
              </a:rPr>
              <a:t>dodanie kryterium: </a:t>
            </a:r>
            <a:r>
              <a:rPr lang="pl-PL" sz="1700" i="1" dirty="0">
                <a:cs typeface="Arial" pitchFamily="34" charset="0"/>
              </a:rPr>
              <a:t>Spójność i kompletność zapisów. </a:t>
            </a:r>
            <a:r>
              <a:rPr lang="pl-PL" sz="1700" dirty="0">
                <a:cs typeface="Arial" pitchFamily="34" charset="0"/>
              </a:rPr>
              <a:t>Definicja kryterium: Wniosek jest spójny i kompletny w odniesieniu </a:t>
            </a:r>
            <a:r>
              <a:rPr lang="pl-PL" sz="1700" dirty="0" smtClean="0">
                <a:cs typeface="Arial" pitchFamily="34" charset="0"/>
              </a:rPr>
              <a:t>do dokonanej </a:t>
            </a:r>
            <a:r>
              <a:rPr lang="pl-PL" sz="1700" dirty="0">
                <a:cs typeface="Arial" pitchFamily="34" charset="0"/>
              </a:rPr>
              <a:t>oceny w  zakresie kryteriów jakości oraz zgodności z Regulaminem konkursu.</a:t>
            </a: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dirty="0"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713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Propozycja zmiany systemu oceny</a:t>
            </a:r>
            <a:br>
              <a:rPr lang="pl-PL" dirty="0"/>
            </a:br>
            <a:endParaRPr lang="pl-PL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48088" y="1748631"/>
            <a:ext cx="1839913" cy="423863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DOPUSZCZALNOŚCI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140238" y="2196306"/>
            <a:ext cx="419100" cy="2524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0138" y="2480469"/>
            <a:ext cx="868363" cy="404812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635538" y="2456656"/>
            <a:ext cx="750888" cy="385763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187863" y="4231481"/>
            <a:ext cx="419100" cy="2524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9351" y="3237706"/>
            <a:ext cx="1838325" cy="30797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WYKONALNOŚCI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148176" y="3566319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17913" y="3790156"/>
            <a:ext cx="868363" cy="404813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62526" y="3766344"/>
            <a:ext cx="868362" cy="450850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06813" y="4496594"/>
            <a:ext cx="1838325" cy="39052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JAKOŚCI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13151" y="5230019"/>
            <a:ext cx="885825" cy="696912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NIESPEŁNIENIE MINIMUM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 odrzucony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583151" y="5214144"/>
            <a:ext cx="781050" cy="696912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SPEŁNIENIE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MINIMUM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dalsza ocena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2376901" y="5364956"/>
            <a:ext cx="390525" cy="363538"/>
          </a:xfrm>
          <a:prstGeom prst="rightArrow">
            <a:avLst>
              <a:gd name="adj1" fmla="val 50000"/>
              <a:gd name="adj2" fmla="val 30879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170401" y="4958556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791238" y="5288756"/>
            <a:ext cx="738188" cy="585788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PREMIUJĄCE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-5400000">
            <a:off x="3503232" y="5441950"/>
            <a:ext cx="419100" cy="3286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888201" y="5266531"/>
            <a:ext cx="1208087" cy="638175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ADMINISTRACYJNOŚCI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OCZYWISTE OMYŁKI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369338" y="5626894"/>
            <a:ext cx="717550" cy="593725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 dirty="0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Arial" panose="020B0604020202020204" pitchFamily="34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347113" y="4609306"/>
            <a:ext cx="598488" cy="708025"/>
          </a:xfrm>
          <a:prstGeom prst="rect">
            <a:avLst/>
          </a:prstGeom>
          <a:solidFill>
            <a:srgbClr val="FF9900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skierowany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do poprawy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239288" y="4206081"/>
            <a:ext cx="762000" cy="1111250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PONOWNA WERYFIKACJA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0277888" y="3334544"/>
            <a:ext cx="1328738" cy="719137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0257251" y="4163219"/>
            <a:ext cx="1349375" cy="685800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 rot="-5400000">
            <a:off x="5014532" y="5475287"/>
            <a:ext cx="419100" cy="2238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 rot="-5400000">
            <a:off x="5953539" y="4836318"/>
            <a:ext cx="279400" cy="250825"/>
          </a:xfrm>
          <a:prstGeom prst="downArrow">
            <a:avLst>
              <a:gd name="adj1" fmla="val 50000"/>
              <a:gd name="adj2" fmla="val 5887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 rot="-5400000">
            <a:off x="9603201" y="4064793"/>
            <a:ext cx="425450" cy="708025"/>
          </a:xfrm>
          <a:prstGeom prst="downArrow">
            <a:avLst>
              <a:gd name="adj1" fmla="val 50000"/>
              <a:gd name="adj2" fmla="val 58678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 rot="-5400000">
            <a:off x="9472232" y="5588000"/>
            <a:ext cx="436563" cy="981075"/>
          </a:xfrm>
          <a:prstGeom prst="downArrow">
            <a:avLst>
              <a:gd name="adj1" fmla="val 50000"/>
              <a:gd name="adj2" fmla="val 587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10687463" y="5001419"/>
            <a:ext cx="419100" cy="708025"/>
          </a:xfrm>
          <a:prstGeom prst="downArrow">
            <a:avLst>
              <a:gd name="adj1" fmla="val 50000"/>
              <a:gd name="adj2" fmla="val 25012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1129126" y="2910681"/>
            <a:ext cx="419100" cy="250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 rot="-5400000">
            <a:off x="6367082" y="5694363"/>
            <a:ext cx="279400" cy="773112"/>
          </a:xfrm>
          <a:prstGeom prst="downArrow">
            <a:avLst>
              <a:gd name="adj1" fmla="val 50000"/>
              <a:gd name="adj2" fmla="val 58761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6915563" y="5758657"/>
            <a:ext cx="890588" cy="482600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 dirty="0" smtClean="0">
                <a:latin typeface="Arial" panose="020B0604020202020204" pitchFamily="34" charset="0"/>
              </a:rPr>
              <a:t>KRYTERIA </a:t>
            </a:r>
            <a:r>
              <a:rPr lang="pl-PL" altLang="pl-PL" sz="800" b="1" dirty="0">
                <a:latin typeface="Arial" panose="020B0604020202020204" pitchFamily="34" charset="0"/>
              </a:rPr>
              <a:t>JAKOŚCI – ocena przez ZIT</a:t>
            </a:r>
            <a:endParaRPr lang="pl-PL" altLang="pl-PL" sz="1800" dirty="0">
              <a:latin typeface="Arial" panose="020B0604020202020204" pitchFamily="34" charset="0"/>
            </a:endParaRPr>
          </a:p>
        </p:txBody>
      </p:sp>
      <p:sp>
        <p:nvSpPr>
          <p:cNvPr id="35" name="AutoShape 13"/>
          <p:cNvSpPr>
            <a:spLocks noChangeArrowheads="1"/>
          </p:cNvSpPr>
          <p:nvPr/>
        </p:nvSpPr>
        <p:spPr bwMode="auto">
          <a:xfrm rot="-5400000">
            <a:off x="8100632" y="4768850"/>
            <a:ext cx="279400" cy="277812"/>
          </a:xfrm>
          <a:prstGeom prst="downArrow">
            <a:avLst>
              <a:gd name="adj1" fmla="val 50000"/>
              <a:gd name="adj2" fmla="val 58750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8439563" y="3596481"/>
            <a:ext cx="935038" cy="1665288"/>
          </a:xfrm>
          <a:prstGeom prst="rect">
            <a:avLst/>
          </a:prstGeom>
          <a:solidFill>
            <a:srgbClr val="FFFF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KRYTERIA JAKOŚCI – ocena przez ZIT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8274463" y="5611019"/>
            <a:ext cx="857250" cy="388938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 dirty="0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dirty="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dirty="0">
                <a:latin typeface="Arial" panose="020B0604020202020204" pitchFamily="34" charset="0"/>
              </a:rPr>
              <a:t>koniec oceny</a:t>
            </a:r>
            <a:endParaRPr lang="pl-PL" altLang="pl-PL" sz="1800" dirty="0">
              <a:latin typeface="Arial" panose="020B0604020202020204" pitchFamily="34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 rot="-5400000">
            <a:off x="7906164" y="5906293"/>
            <a:ext cx="279400" cy="390525"/>
          </a:xfrm>
          <a:prstGeom prst="downArrow">
            <a:avLst>
              <a:gd name="adj1" fmla="val 50000"/>
              <a:gd name="adj2" fmla="val 58782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339426" y="4979194"/>
            <a:ext cx="739775" cy="631825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360063" y="4075906"/>
            <a:ext cx="719138" cy="652463"/>
          </a:xfrm>
          <a:prstGeom prst="rect">
            <a:avLst/>
          </a:prstGeom>
          <a:solidFill>
            <a:srgbClr val="FF333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projekt odrzucony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>
                <a:latin typeface="Arial" panose="020B0604020202020204" pitchFamily="34" charset="0"/>
              </a:rPr>
              <a:t>koniec oceny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 rot="-5400000">
            <a:off x="7074314" y="4706143"/>
            <a:ext cx="279400" cy="358775"/>
          </a:xfrm>
          <a:prstGeom prst="downArrow">
            <a:avLst>
              <a:gd name="adj1" fmla="val 50000"/>
              <a:gd name="adj2" fmla="val 58795"/>
            </a:avLst>
          </a:prstGeom>
          <a:solidFill>
            <a:srgbClr val="EEEEE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Calibri" panose="020F0502020204030204" pitchFamily="34" charset="0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10220325" y="5758658"/>
            <a:ext cx="1706980" cy="602038"/>
          </a:xfrm>
          <a:prstGeom prst="rect">
            <a:avLst/>
          </a:prstGeom>
          <a:solidFill>
            <a:srgbClr val="00CCFF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 dirty="0" smtClean="0">
                <a:latin typeface="Arial" panose="020B0604020202020204" pitchFamily="34" charset="0"/>
              </a:rPr>
              <a:t>REKOMENDOWANIE </a:t>
            </a:r>
            <a:r>
              <a:rPr lang="pl-PL" altLang="pl-PL" sz="800" b="1" dirty="0">
                <a:latin typeface="Arial" panose="020B0604020202020204" pitchFamily="34" charset="0"/>
              </a:rPr>
              <a:t>DO DOFINANSOWANIA przez WUP</a:t>
            </a:r>
            <a:endParaRPr lang="pl-PL" altLang="pl-PL" sz="1800" dirty="0">
              <a:latin typeface="Arial" panose="020B0604020202020204" pitchFamily="34" charset="0"/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8285577" y="6052740"/>
            <a:ext cx="862013" cy="213812"/>
          </a:xfrm>
          <a:prstGeom prst="rect">
            <a:avLst/>
          </a:prstGeom>
          <a:solidFill>
            <a:srgbClr val="99FF66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8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800" b="1">
                <a:latin typeface="Arial" panose="020B0604020202020204" pitchFamily="34" charset="0"/>
              </a:rPr>
              <a:t>TAK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64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60419" name="pole tekstowe 6"/>
          <p:cNvSpPr txBox="1">
            <a:spLocks noChangeArrowheads="1"/>
          </p:cNvSpPr>
          <p:nvPr/>
        </p:nvSpPr>
        <p:spPr bwMode="auto">
          <a:xfrm>
            <a:off x="1368425" y="20193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</a:t>
            </a:r>
            <a:r>
              <a:rPr lang="pl-PL" altLang="pl-PL" sz="1800" b="1">
                <a:latin typeface="Book Antiqua" panose="02040602050305030304" pitchFamily="18" charset="0"/>
              </a:rPr>
              <a:t>w Szczecinie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A. Mickiewicza 41,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70- 383 Szczecin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2"/>
              </a:rPr>
              <a:t>efs@wup.pl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9142 56 163/164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3"/>
              </a:rPr>
              <a:t>www.wup.pl</a:t>
            </a:r>
            <a:r>
              <a:rPr lang="pl-PL" altLang="pl-PL" sz="180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0420" name="pole tekstowe 7"/>
          <p:cNvSpPr txBox="1">
            <a:spLocks noChangeArrowheads="1"/>
          </p:cNvSpPr>
          <p:nvPr/>
        </p:nvSpPr>
        <p:spPr bwMode="auto">
          <a:xfrm>
            <a:off x="6515100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Biuro Informacji i Promocji EFS </a:t>
            </a:r>
            <a:r>
              <a:rPr lang="pl-PL" altLang="pl-PL" sz="1800" b="1">
                <a:latin typeface="Book Antiqua" panose="02040602050305030304" pitchFamily="18" charset="0"/>
              </a:rPr>
              <a:t>w Koszalinie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Słowiańska 15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75-846 Koszalin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4"/>
              </a:rPr>
              <a:t>efskoszalin@wup.pl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94 344 50 25/26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5"/>
              </a:rPr>
              <a:t>www.facebook.com/wupszczecin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60421" name="pole tekstowe 8"/>
          <p:cNvSpPr txBox="1">
            <a:spLocks noChangeArrowheads="1"/>
          </p:cNvSpPr>
          <p:nvPr/>
        </p:nvSpPr>
        <p:spPr bwMode="auto">
          <a:xfrm>
            <a:off x="3225800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Główny Punkt Informacyjny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Funduszy Europejskich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ul. Kuśnierska 12 b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800 34 44 34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gpi@wpz.pl</a:t>
            </a:r>
          </a:p>
        </p:txBody>
      </p:sp>
      <p:sp>
        <p:nvSpPr>
          <p:cNvPr id="60422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Wojewódzki Urząd Pracy w Szczecinie</a:t>
            </a:r>
          </a:p>
        </p:txBody>
      </p:sp>
      <p:sp>
        <p:nvSpPr>
          <p:cNvPr id="60423" name="pole tekstowe 10"/>
          <p:cNvSpPr txBox="1">
            <a:spLocks noChangeArrowheads="1"/>
          </p:cNvSpPr>
          <p:nvPr/>
        </p:nvSpPr>
        <p:spPr bwMode="auto">
          <a:xfrm>
            <a:off x="1244600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	Urząd Marszałkowski Województwa Zachodniopomorskiego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>
                <a:ea typeface="Mongolian Baiti" panose="03000500000000000000" pitchFamily="66" charset="0"/>
              </a:rPr>
              <a:t>Dodatkowych informacji w zakresie Strategii ZIT SOM udziela</a:t>
            </a:r>
          </a:p>
        </p:txBody>
      </p:sp>
      <p:sp>
        <p:nvSpPr>
          <p:cNvPr id="61443" name="pole tekstowe 6"/>
          <p:cNvSpPr txBox="1">
            <a:spLocks noChangeArrowheads="1"/>
          </p:cNvSpPr>
          <p:nvPr/>
        </p:nvSpPr>
        <p:spPr bwMode="auto">
          <a:xfrm>
            <a:off x="4292600" y="2433638"/>
            <a:ext cx="3606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Plac Jana Kilińskiego 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71- 414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</a:t>
            </a:r>
            <a:r>
              <a:rPr lang="pl-PL" altLang="pl-PL" sz="1800">
                <a:latin typeface="Book Antiqua" panose="02040602050305030304" pitchFamily="18" charset="0"/>
                <a:hlinkClick r:id="rId2"/>
              </a:rPr>
              <a:t>zit@som.szczecin.pl</a:t>
            </a: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91 42 17 160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  <a:hlinkClick r:id="rId3"/>
              </a:rPr>
              <a:t>www.zit-som.szczecin.pl</a:t>
            </a: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61444" name="pole tekstowe 7"/>
          <p:cNvSpPr txBox="1">
            <a:spLocks noChangeArrowheads="1"/>
          </p:cNvSpPr>
          <p:nvPr/>
        </p:nvSpPr>
        <p:spPr bwMode="auto">
          <a:xfrm>
            <a:off x="7708900" y="2082800"/>
            <a:ext cx="369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latin typeface="Book Antiqua" panose="02040602050305030304" pitchFamily="18" charset="0"/>
            </a:endParaRPr>
          </a:p>
        </p:txBody>
      </p:sp>
      <p:sp>
        <p:nvSpPr>
          <p:cNvPr id="61445" name="pole tekstowe 9"/>
          <p:cNvSpPr txBox="1">
            <a:spLocks noChangeArrowheads="1"/>
          </p:cNvSpPr>
          <p:nvPr/>
        </p:nvSpPr>
        <p:spPr bwMode="auto">
          <a:xfrm>
            <a:off x="2652713" y="2319338"/>
            <a:ext cx="688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Stowarzyszenie Szczecińskiego Obszaru Metropolitalnego </a:t>
            </a:r>
          </a:p>
        </p:txBody>
      </p:sp>
      <p:pic>
        <p:nvPicPr>
          <p:cNvPr id="61446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4894263"/>
            <a:ext cx="3568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742"/>
          <p:cNvSpPr>
            <a:spLocks noGrp="1"/>
          </p:cNvSpPr>
          <p:nvPr>
            <p:ph idx="1"/>
          </p:nvPr>
        </p:nvSpPr>
        <p:spPr>
          <a:xfrm>
            <a:off x="300038" y="1296988"/>
            <a:ext cx="4997450" cy="4359275"/>
          </a:xfrm>
        </p:spPr>
        <p:txBody>
          <a:bodyPr/>
          <a:lstStyle/>
          <a:p>
            <a:pPr algn="ctr" defTabSz="566738"/>
            <a:r>
              <a:rPr lang="pl-PL" altLang="pl-PL" sz="3200" b="1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62467" name="Shape 743"/>
          <p:cNvSpPr txBox="1">
            <a:spLocks/>
          </p:cNvSpPr>
          <p:nvPr/>
        </p:nvSpPr>
        <p:spPr bwMode="auto">
          <a:xfrm>
            <a:off x="300038" y="1957388"/>
            <a:ext cx="50069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1800" b="1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80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80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80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80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l-PL" altLang="pl-PL" sz="180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</a:p>
        </p:txBody>
      </p:sp>
      <p:sp>
        <p:nvSpPr>
          <p:cNvPr id="62468" name="pole tekstowe 1"/>
          <p:cNvSpPr txBox="1">
            <a:spLocks noChangeArrowheads="1"/>
          </p:cNvSpPr>
          <p:nvPr/>
        </p:nvSpPr>
        <p:spPr bwMode="auto">
          <a:xfrm>
            <a:off x="300038" y="3975100"/>
            <a:ext cx="5068887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Stowarzyszenie </a:t>
            </a:r>
            <a:br>
              <a:rPr lang="pl-PL" altLang="pl-PL" sz="1800" b="1">
                <a:latin typeface="Book Antiqua" panose="02040602050305030304" pitchFamily="18" charset="0"/>
              </a:rPr>
            </a:br>
            <a:r>
              <a:rPr lang="pl-PL" altLang="pl-PL" sz="1800" b="1">
                <a:latin typeface="Book Antiqua" panose="02040602050305030304" pitchFamily="18" charset="0"/>
              </a:rPr>
              <a:t>Szczecińskiego Obszaru Metropolitalnego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Plac Kilińskiego 3 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71- 414 Szczecin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tel. 91 42 17 160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fax. 91 42 17 169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pl-PL" altLang="pl-PL" sz="1800">
                <a:latin typeface="Book Antiqua" panose="02040602050305030304" pitchFamily="18" charset="0"/>
              </a:rPr>
              <a:t>e-mail: zit@som.szczecin.pl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Book Antiqua" panose="02040602050305030304" pitchFamily="18" charset="0"/>
              </a:rPr>
              <a:t> </a:t>
            </a:r>
          </a:p>
        </p:txBody>
      </p:sp>
      <p:pic>
        <p:nvPicPr>
          <p:cNvPr id="62469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9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0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2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3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5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6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DOFINANSOWANIE PROJEKTÓW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55625" y="1919288"/>
          <a:ext cx="11331575" cy="35226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0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414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Alokacja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29 328 000,00</a:t>
                      </a:r>
                      <a:r>
                        <a:rPr lang="pl-PL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Rezerwa na odwołania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1 466 400,00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zł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Wsparcie finansowe EFS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26 240 842,11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Wsparcie finansowe krajowe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3 087 157,89 zł</a:t>
                      </a:r>
                      <a:endParaRPr lang="pl-PL" sz="1800" b="0" dirty="0"/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Dofinansowanie ze środków UE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/>
                        <a:t>85%</a:t>
                      </a: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Środki budżetu państwa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/>
                        <a:t>10%</a:t>
                      </a: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467257593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/>
                        <a:t>Wkład własny</a:t>
                      </a:r>
                    </a:p>
                  </a:txBody>
                  <a:tcPr marL="91432" marR="91432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1432" marR="91432" marT="45749" marB="45749" anchor="ctr"/>
                </a:tc>
                <a:extLst>
                  <a:ext uri="{0D108BD9-81ED-4DB2-BD59-A6C34878D82A}">
                    <a16:rowId xmlns="" xmlns:a16="http://schemas.microsoft.com/office/drawing/2014/main" val="20550895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WSKAŹNIKI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>
                <a:ea typeface="Mongolian Baiti" panose="03000500000000000000" pitchFamily="66" charset="0"/>
              </a:rPr>
              <a:t>Wskaźniki rezultatu dotyczą oczekiwanych efektów wsparcia.</a:t>
            </a:r>
          </a:p>
          <a:p>
            <a:endParaRPr lang="pl-PL" altLang="pl-PL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12738" y="2128838"/>
          <a:ext cx="11349037" cy="35750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855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35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356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WSKAŹNIKI</a:t>
                      </a:r>
                      <a:r>
                        <a:rPr lang="pl-PL" sz="1800" baseline="0" dirty="0"/>
                        <a:t> REZULTATU</a:t>
                      </a:r>
                      <a:endParaRPr lang="pl-PL" sz="1800" dirty="0"/>
                    </a:p>
                  </a:txBody>
                  <a:tcPr marL="91438" marR="91438" marT="45728" marB="45728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>
                          <a:effectLst/>
                        </a:rPr>
                        <a:t>Nazwa</a:t>
                      </a:r>
                      <a:r>
                        <a:rPr lang="pl-PL" sz="1600" b="1" baseline="0" dirty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>
                          <a:effectLst/>
                        </a:rPr>
                        <a:t>Wartość docelowa wskaźników </a:t>
                      </a:r>
                      <a:br>
                        <a:rPr lang="pl-PL" sz="1600" b="1" dirty="0">
                          <a:effectLst/>
                        </a:rPr>
                      </a:br>
                      <a:r>
                        <a:rPr lang="pl-PL" sz="1600" b="1" dirty="0">
                          <a:effectLst/>
                        </a:rPr>
                        <a:t>do zrealizowania w ramach Działania 8.3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98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uczniów, którzy nabyli kompetencje kluczowe po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opuszczeniu programu (osoby)</a:t>
                      </a:r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85%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2356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nauczycieli, którzy uzyskali kwalifikacje lub nabyli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kompetencje po opuszczeniu programu (osoby) </a:t>
                      </a:r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92%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998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systemu oświaty wykorzystujących sprzęt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TIK do prowadzenia zajęć edukacyjnych (szt.) </a:t>
                      </a:r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97%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998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szkół, w których pracownie przedmiotowe wykorzystują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doposażenie do prowadzenia zajęć edukacyjnych (szt.)</a:t>
                      </a:r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97%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="" xmlns:a16="http://schemas.microsoft.com/office/drawing/2014/main" val="33049655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>
                <a:ea typeface="Mongolian Baiti" panose="03000500000000000000" pitchFamily="66" charset="0"/>
              </a:rPr>
              <a:t>WSKAŹNIKI PRODUKTU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>
                <a:ea typeface="Mongolian Baiti" panose="03000500000000000000" pitchFamily="66" charset="0"/>
              </a:rPr>
              <a:t>Wskaźniki produktu dotyczą realizowanych działań.</a:t>
            </a:r>
          </a:p>
          <a:p>
            <a:endParaRPr lang="pl-PL" altLang="pl-PL">
              <a:ea typeface="Mongolian Baiti" panose="03000500000000000000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12738" y="2149475"/>
          <a:ext cx="11349037" cy="39385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422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6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354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WSKAŹNIKI</a:t>
                      </a:r>
                      <a:r>
                        <a:rPr lang="pl-PL" sz="1800" baseline="0" dirty="0"/>
                        <a:t> PRODUKTU</a:t>
                      </a:r>
                      <a:endParaRPr lang="pl-PL" sz="1800" dirty="0"/>
                    </a:p>
                  </a:txBody>
                  <a:tcPr marL="91428" marR="91428" marT="45743" marB="45743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5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>
                          <a:effectLst/>
                        </a:rPr>
                        <a:t>Nazwa</a:t>
                      </a:r>
                      <a:r>
                        <a:rPr lang="pl-PL" sz="1600" b="1" baseline="0" dirty="0">
                          <a:effectLst/>
                        </a:rPr>
                        <a:t> wskaźnika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dirty="0">
                          <a:effectLst/>
                        </a:rPr>
                        <a:t>Wartość docelowa wskaźników </a:t>
                      </a:r>
                      <a:br>
                        <a:rPr lang="pl-PL" sz="1600" b="1" dirty="0">
                          <a:effectLst/>
                        </a:rPr>
                      </a:br>
                      <a:r>
                        <a:rPr lang="pl-PL" sz="1600" b="1" dirty="0">
                          <a:effectLst/>
                        </a:rPr>
                        <a:t>do zrealizowania w ramach Działania</a:t>
                      </a:r>
                      <a:r>
                        <a:rPr lang="pl-PL" sz="1600" b="1" baseline="0" dirty="0">
                          <a:effectLst/>
                        </a:rPr>
                        <a:t> 8.3</a:t>
                      </a:r>
                      <a:endParaRPr lang="pl-PL" sz="1600" b="1" dirty="0">
                        <a:effectLst/>
                      </a:endParaRP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917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uczniów objętych wsparciem w zakresie rozwijania</a:t>
                      </a:r>
                    </a:p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kompetencji kluczowych w programie (osoby) </a:t>
                      </a: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2455</a:t>
                      </a: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945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objętych wsparciem w programie (osoby) </a:t>
                      </a: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1336</a:t>
                      </a: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0945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nauczycieli objętych wsparciem z zakresu TIK w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programie (osoby) </a:t>
                      </a: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648</a:t>
                      </a: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917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 i placówek systemu oświaty wyposażonych w ramach programu w sprzęt TIK do prowadzenia zajęć edukacyjnych (szt.)</a:t>
                      </a: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30</a:t>
                      </a: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1717838273"/>
                  </a:ext>
                </a:extLst>
              </a:tr>
              <a:tr h="589173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szkół, których pracownie przedmiotowe zostały doposażone</a:t>
                      </a:r>
                    </a:p>
                    <a:p>
                      <a:pPr algn="ctr"/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programie (szt.)</a:t>
                      </a:r>
                    </a:p>
                  </a:txBody>
                  <a:tcPr marL="91428" marR="91428" marT="45743" marB="4574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/>
                        <a:t>74</a:t>
                      </a:r>
                    </a:p>
                  </a:txBody>
                  <a:tcPr marL="91428" marR="91428" marT="45743" marB="45743" anchor="ctr"/>
                </a:tc>
                <a:extLst>
                  <a:ext uri="{0D108BD9-81ED-4DB2-BD59-A6C34878D82A}">
                    <a16:rowId xmlns="" xmlns:a16="http://schemas.microsoft.com/office/drawing/2014/main" val="4870349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ETAPY OCENY WNIOSKOW O 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850" y="1854200"/>
            <a:ext cx="11349038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/>
              <a:t>OCENA BRAKÓW FORMALNYCH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22925" y="2720975"/>
            <a:ext cx="2114550" cy="15192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/>
              <a:t>OCENA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/>
              <a:t>WNIOSKÓW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44638" y="4594225"/>
            <a:ext cx="2987675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/>
              <a:t>ETAP 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1600" dirty="0"/>
              <a:t> KRYTERIA DOPUSZCZALNOŚCI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1600" dirty="0"/>
              <a:t> KRYTERIA WYKONALNOŚCI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1600" dirty="0"/>
              <a:t> KRTERIA ADMINISTRACYJNOŚCI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70 dni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36975" y="3465513"/>
            <a:ext cx="18843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595813" y="5630863"/>
            <a:ext cx="1506537" cy="15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561" name="pole tekstowe 26"/>
          <p:cNvSpPr txBox="1">
            <a:spLocks noChangeArrowheads="1"/>
          </p:cNvSpPr>
          <p:nvPr/>
        </p:nvSpPr>
        <p:spPr bwMode="auto">
          <a:xfrm>
            <a:off x="927100" y="1978025"/>
            <a:ext cx="1027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>
                <a:latin typeface="Arial" panose="020B0604020202020204" pitchFamily="34" charset="0"/>
              </a:rPr>
              <a:t>Czas trwania oceny dokumentacji aplikacyjnej – ok. </a:t>
            </a:r>
            <a:r>
              <a:rPr lang="pl-PL" altLang="pl-PL" sz="1800" b="1">
                <a:latin typeface="Arial" panose="020B0604020202020204" pitchFamily="34" charset="0"/>
              </a:rPr>
              <a:t>120 dni </a:t>
            </a:r>
            <a:r>
              <a:rPr lang="pl-PL" altLang="pl-PL" sz="1800">
                <a:latin typeface="Arial" panose="020B0604020202020204" pitchFamily="34" charset="0"/>
              </a:rPr>
              <a:t>(+ max. 60 dni)</a:t>
            </a:r>
            <a:endParaRPr lang="pl-PL" altLang="pl-PL" sz="1800" b="1">
              <a:latin typeface="Arial" panose="020B0604020202020204" pitchFamily="34" charset="0"/>
            </a:endParaRP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4595813" y="4240213"/>
            <a:ext cx="788987" cy="3317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665913" y="4321175"/>
            <a:ext cx="28575" cy="2508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564" name="Grupa 23"/>
          <p:cNvGrpSpPr>
            <a:grpSpLocks/>
          </p:cNvGrpSpPr>
          <p:nvPr/>
        </p:nvGrpSpPr>
        <p:grpSpPr bwMode="auto">
          <a:xfrm>
            <a:off x="6137275" y="4594225"/>
            <a:ext cx="5067300" cy="1589088"/>
            <a:chOff x="6137275" y="4594225"/>
            <a:chExt cx="5067346" cy="1589088"/>
          </a:xfrm>
        </p:grpSpPr>
        <p:sp>
          <p:nvSpPr>
            <p:cNvPr id="9" name="Prostokąt 8"/>
            <p:cNvSpPr/>
            <p:nvPr/>
          </p:nvSpPr>
          <p:spPr>
            <a:xfrm>
              <a:off x="6137275" y="4594225"/>
              <a:ext cx="2211408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600" b="1" dirty="0"/>
                <a:t>ETAP II</a:t>
              </a:r>
              <a:endParaRPr lang="pl-PL" sz="1600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pl-PL" sz="1600" dirty="0"/>
                <a:t> KRYTERIA JAKOŚCI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00" dirty="0"/>
                <a:t>(40% MAX. LICZBY PUNKTÓW)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600" u="sng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29699" y="4594225"/>
              <a:ext cx="2374922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600" b="1" dirty="0"/>
                <a:t>ETAP III</a:t>
              </a:r>
              <a:endParaRPr lang="pl-PL" sz="1600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pl-PL" sz="1600" dirty="0"/>
                <a:t> KRYTERIA JAKOŚCI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00" dirty="0"/>
                <a:t>(60% MAX. LICZBY PUNKTÓW)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pl-PL" sz="1600" u="sng" dirty="0"/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6137275" y="5832475"/>
              <a:ext cx="2211408" cy="3508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600" dirty="0"/>
                <a:t>38 dni</a:t>
              </a:r>
            </a:p>
          </p:txBody>
        </p:sp>
      </p:grpSp>
      <p:cxnSp>
        <p:nvCxnSpPr>
          <p:cNvPr id="16" name="Łącznik prosty 15"/>
          <p:cNvCxnSpPr/>
          <p:nvPr/>
        </p:nvCxnSpPr>
        <p:spPr>
          <a:xfrm>
            <a:off x="7900988" y="4240213"/>
            <a:ext cx="923925" cy="374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362950" y="5646738"/>
            <a:ext cx="446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 bwMode="auto">
          <a:xfrm>
            <a:off x="8824913" y="5832475"/>
            <a:ext cx="2379662" cy="3508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14 dni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/>
              <a:t>BRAKI FORMALNE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b="1">
                <a:ea typeface="Mongolian Baiti" panose="03000500000000000000" pitchFamily="66" charset="0"/>
              </a:rPr>
              <a:t>Przykładowe braki formalne:</a:t>
            </a:r>
          </a:p>
          <a:p>
            <a:pPr>
              <a:buFontTx/>
              <a:buChar char="-"/>
            </a:pPr>
            <a:r>
              <a:rPr lang="pl-PL" altLang="pl-PL">
                <a:ea typeface="Mongolian Baiti" panose="03000500000000000000" pitchFamily="66" charset="0"/>
              </a:rPr>
              <a:t> niespójna suma kontrolna na pisemnym wniosku o przyznanie pomocy;</a:t>
            </a:r>
          </a:p>
          <a:p>
            <a:pPr>
              <a:buFontTx/>
              <a:buChar char="-"/>
            </a:pPr>
            <a:r>
              <a:rPr lang="pl-PL" altLang="pl-PL">
                <a:ea typeface="Mongolian Baiti" panose="03000500000000000000" pitchFamily="66" charset="0"/>
              </a:rPr>
              <a:t> brak pieczęci wnioskodawcy i ew. partnera na pisemnym wniosku o przyznanie pomocy;</a:t>
            </a:r>
          </a:p>
          <a:p>
            <a:pPr>
              <a:buFontTx/>
              <a:buChar char="-"/>
            </a:pPr>
            <a:r>
              <a:rPr lang="pl-PL" altLang="pl-PL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buFontTx/>
              <a:buChar char="-"/>
            </a:pPr>
            <a:r>
              <a:rPr lang="pl-PL" altLang="pl-PL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endParaRPr lang="pl-PL" altLang="pl-PL">
              <a:ea typeface="Mongolian Baiti" panose="03000500000000000000" pitchFamily="66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altLang="pl-PL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>
              <a:ea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69875" y="1379538"/>
          <a:ext cx="11652250" cy="47723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76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757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2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KRYTERIA</a:t>
                      </a:r>
                      <a:r>
                        <a:rPr lang="pl-PL" sz="1800" baseline="0" dirty="0"/>
                        <a:t> DOPUSZCZALNOŚCI</a:t>
                      </a:r>
                      <a:endParaRPr lang="pl-PL" sz="1800" dirty="0"/>
                    </a:p>
                  </a:txBody>
                  <a:tcPr marT="45712" marB="45712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670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1. Zgodność z celem szczegółowym i rezultatami Działania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/>
                        <a:t>Odzwierciedlenie celu szczegółowego, tj. </a:t>
                      </a:r>
                      <a:r>
                        <a:rPr lang="pl-PL" sz="1600" i="1" baseline="0" dirty="0"/>
                        <a:t>doskonalenie kompetencji kluczowych uczniów w zakresie technologii informacyjno-komunikacyjnych, języków obcych, nauk matematyczno-przyrodniczych, kreatywności, innowacyjności i pracy zespołowej oraz rozwój systemu indywidualnej pracy z uczniami, prowadzące do wzmocnienia ich zdolności do przyszłego zatrudnienia</a:t>
                      </a:r>
                      <a:endParaRPr lang="pl-PL" sz="1600" i="1" dirty="0"/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24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2. Zgodność z typem projektu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typ</a:t>
                      </a:r>
                      <a:r>
                        <a:rPr lang="pl-PL" sz="1600" baseline="0" dirty="0"/>
                        <a:t> projektu oraz grupa docelowa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5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Projekt jest zgodny z regułami pomocy publicznej i/lub pomocy de minimis. </a:t>
                      </a:r>
                      <a:br>
                        <a:rPr lang="pl-PL" sz="1600" dirty="0"/>
                      </a:b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projektach współfinansowanych ze środków Europejskiego Funduszu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Społecznego w ramach RPO WZ 2014 – 2020 pomoc publiczna może wystąpić na dwóch poziomach tj.: </a:t>
                      </a:r>
                    </a:p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jest jednocześnie beneficjentem pomocy; </a:t>
                      </a:r>
                    </a:p>
                    <a:p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II</a:t>
                      </a:r>
                      <a:r>
                        <a:rPr lang="pl-PL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tj. beneficjent wsparcia nie jest jednocześnie beneficjentem pomocy. 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70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4. Zgodność z zasadami horyzontalnymi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/>
                        <a:t> zasada równości szans i niedyskryminacji,</a:t>
                      </a:r>
                      <a:r>
                        <a:rPr lang="pl-PL" sz="1600" baseline="0" dirty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/>
                        <a:t> koncepcja zrównoważonego rozwoju</a:t>
                      </a:r>
                      <a:endParaRPr lang="pl-PL" sz="1600" dirty="0"/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710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5. Kwalifikowalność Beneficjenta/Partnera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dirty="0"/>
                        <a:t>Beneficjent jest </a:t>
                      </a:r>
                      <a:r>
                        <a:rPr lang="pl-PL" sz="1600" baseline="0" dirty="0"/>
                        <a:t>podmiotem uprawionym do ubiegania się o dofinansowanie </a:t>
                      </a:r>
                      <a:br>
                        <a:rPr lang="pl-PL" sz="1600" baseline="0" dirty="0"/>
                      </a:br>
                      <a:r>
                        <a:rPr lang="pl-PL" sz="1600" baseline="0" dirty="0"/>
                        <a:t>w ramach Działania/typów projektów  zgodnie z SOOP RPO WZ 2014-2020.</a:t>
                      </a:r>
                      <a:endParaRPr lang="pl-PL" sz="1600" dirty="0"/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47263136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79400" y="1325563"/>
          <a:ext cx="11814175" cy="47593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8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95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098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KRYTERIA</a:t>
                      </a:r>
                      <a:r>
                        <a:rPr lang="pl-PL" sz="1800" baseline="0" dirty="0"/>
                        <a:t> DOPUSZCZALNOŚCI cd.</a:t>
                      </a:r>
                      <a:endParaRPr lang="pl-PL" sz="1800" dirty="0"/>
                    </a:p>
                  </a:txBody>
                  <a:tcPr marL="91433" marR="91433" marT="45716" marB="45716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06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6. Wymogi organizacyjne</a:t>
                      </a:r>
                    </a:p>
                  </a:txBody>
                  <a:tcPr marL="91433" marR="91433" marT="45710" marB="45710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/>
                        <a:t>Biuro/ siedziba na terenie woj. zachodniopomorskiego;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/>
                        <a:t>Beneficjent składa nie więcej niż 1 wniosek na daną placówkę.</a:t>
                      </a:r>
                      <a:endParaRPr lang="pl-PL" sz="1600" dirty="0"/>
                    </a:p>
                  </a:txBody>
                  <a:tcPr marL="91433" marR="91433" marT="45710" marB="4571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927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7. Zgodność wsparcia</a:t>
                      </a:r>
                    </a:p>
                  </a:txBody>
                  <a:tcPr marL="91433" marR="91433" marT="45712" marB="45712"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/>
                        <a:t>Projekt zlokalizowany na obszarze Szczecińskiego Obszaru Metropolitalnego;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dirty="0"/>
                        <a:t>Skierowanie</a:t>
                      </a:r>
                      <a:r>
                        <a:rPr lang="pl-PL" sz="1600" baseline="0" dirty="0"/>
                        <a:t> do osób zamieszkujących obszar województwa zachodniopomorskiego;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Wkład własny w wysokości nie mniejszej niż 5% wartości projektu;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Deklaracja o nieubieganiu się na takie same działania dla tej samej placówki w ramach Działania 8.5;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Wynik egzaminów zewnętrznych nie wyższy niż średnia dla województwa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 roku poprzedzającego 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rok złożenia wniosku o dofinansowanie projektu;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Obligatoryjnie zaplanowana realizacja doradztwa edukacyjno-zawodowego dla 100% uczniów z projektu;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Działania z Typu 2 realizowane tylko wspólnie z działaniami z Typu 1;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Typ projektu 3 realizowany na podstawie zatwierdzonej diagnozy indywidualnego zapotrzebowania szkoły/placówki systemu oświaty;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Typ projektu 1 realizowany na podstawie zatwierdzonej diagnozy poziomu kompetencji kluczowych niezbędnych na rynku pracy oraz właściwych postaw/umiejętności u uczniów/słuchaczy;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Typ projektu 2 realizowany na podstawie diagnozy stopnia przygotowania nauczycieli do stosowania metod oraz form organizacyjnych sprzyjających kształtowaniu i rozwijaniu u uczniów kompetencji kluczowych niezbędnych na rynku pracy oraz właściwych postaw/umiejętności.</a:t>
                      </a:r>
                    </a:p>
                  </a:txBody>
                  <a:tcPr marL="91433" marR="91433" marT="45712" marB="4571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2091</Words>
  <Application>Microsoft Office PowerPoint</Application>
  <PresentationFormat>Panoramiczny</PresentationFormat>
  <Paragraphs>394</Paragraphs>
  <Slides>28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6" baseType="lpstr">
      <vt:lpstr>Arial</vt:lpstr>
      <vt:lpstr>Book Antiqua</vt:lpstr>
      <vt:lpstr>Calibri</vt:lpstr>
      <vt:lpstr>Calibri Light</vt:lpstr>
      <vt:lpstr>Mongolian Baiti</vt:lpstr>
      <vt:lpstr>Tw Cen MT Condensed</vt:lpstr>
      <vt:lpstr>Wingdings</vt:lpstr>
      <vt:lpstr>1_Motyw pakietu Office</vt:lpstr>
      <vt:lpstr>SPOTKANIE INFORMACYJNE: Regulamin naboru wniosków</vt:lpstr>
      <vt:lpstr>Prezentacja programu PowerPoint</vt:lpstr>
      <vt:lpstr>DOFINANSOWANIE PROJEKTÓW</vt:lpstr>
      <vt:lpstr>WSKAŹNIKI REZULTATU</vt:lpstr>
      <vt:lpstr>WSKAŹNIKI PRODUKTU</vt:lpstr>
      <vt:lpstr>ETAPY OCENY WNIOSKOW O DOFINANSOWANIE</vt:lpstr>
      <vt:lpstr>BRAKI FORMALNE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Propozycje w zakresie zmian kryteriów, jakie zostaną przedstawione na najbliższym spotkaniu Komitetu Monitorującego </vt:lpstr>
      <vt:lpstr>Propozycje w zakresie zmian kryteriów, jakie zostaną przedstawione na najbliższym spotkaniu Komitetu Monitorującego </vt:lpstr>
      <vt:lpstr>Propozycja zmiany systemu oceny </vt:lpstr>
      <vt:lpstr>Dodatkowych informacji na temat Programu udzielają</vt:lpstr>
      <vt:lpstr>Dodatkowych informacji w zakresie Strategii ZIT SOM udziela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Krycki Wojciech</cp:lastModifiedBy>
  <cp:revision>169</cp:revision>
  <cp:lastPrinted>2016-02-19T12:52:32Z</cp:lastPrinted>
  <dcterms:created xsi:type="dcterms:W3CDTF">2016-02-18T09:57:15Z</dcterms:created>
  <dcterms:modified xsi:type="dcterms:W3CDTF">2016-04-21T08:04:35Z</dcterms:modified>
</cp:coreProperties>
</file>