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60" r:id="rId4"/>
    <p:sldId id="294" r:id="rId5"/>
    <p:sldId id="295" r:id="rId6"/>
    <p:sldId id="288" r:id="rId7"/>
    <p:sldId id="265" r:id="rId8"/>
    <p:sldId id="266" r:id="rId9"/>
    <p:sldId id="289" r:id="rId10"/>
    <p:sldId id="269" r:id="rId11"/>
    <p:sldId id="272" r:id="rId12"/>
    <p:sldId id="284" r:id="rId13"/>
    <p:sldId id="296" r:id="rId14"/>
    <p:sldId id="297" r:id="rId15"/>
    <p:sldId id="275" r:id="rId16"/>
    <p:sldId id="274" r:id="rId17"/>
    <p:sldId id="273" r:id="rId18"/>
    <p:sldId id="276" r:id="rId19"/>
    <p:sldId id="277" r:id="rId20"/>
    <p:sldId id="280" r:id="rId21"/>
    <p:sldId id="281" r:id="rId22"/>
    <p:sldId id="282" r:id="rId23"/>
    <p:sldId id="303" r:id="rId24"/>
    <p:sldId id="304" r:id="rId25"/>
    <p:sldId id="305" r:id="rId26"/>
    <p:sldId id="278" r:id="rId27"/>
    <p:sldId id="298" r:id="rId28"/>
    <p:sldId id="299" r:id="rId29"/>
  </p:sldIdLst>
  <p:sldSz cx="12192000" cy="6858000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97" autoAdjust="0"/>
    <p:restoredTop sz="80544" autoAdjust="0"/>
  </p:normalViewPr>
  <p:slideViewPr>
    <p:cSldViewPr snapToGrid="0">
      <p:cViewPr varScale="1">
        <p:scale>
          <a:sx n="119" d="100"/>
          <a:sy n="119" d="100"/>
        </p:scale>
        <p:origin x="96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1A5EFA-FE9F-4FC5-9439-EFA8FEDC1900}" type="datetimeFigureOut">
              <a:rPr lang="pl-PL"/>
              <a:pPr>
                <a:defRPr/>
              </a:pPr>
              <a:t>2016-04-21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F28477B-6029-425E-BB2F-E61F2E10805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29614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2245D39-BD37-45AD-9C9F-DA1BED9EA58B}" type="datetimeFigureOut">
              <a:rPr lang="pl-PL"/>
              <a:pPr>
                <a:defRPr/>
              </a:pPr>
              <a:t>2016-04-21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1C2F7B1-C768-4964-9EDF-85402C62F5C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225042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1946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FCA144-7478-4190-86CF-F1B109388CF9}" type="slidenum">
              <a:rPr lang="pl-PL" altLang="pl-PL" smtClean="0">
                <a:latin typeface="Calibri" panose="020F0502020204030204" pitchFamily="34" charset="0"/>
              </a:rPr>
              <a:pPr/>
              <a:t>3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0431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4096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762C4E9-1E45-4B5A-B861-122F1B9ADFE1}" type="slidenum">
              <a:rPr lang="pl-PL" altLang="pl-PL" smtClean="0">
                <a:latin typeface="Calibri" panose="020F0502020204030204" pitchFamily="34" charset="0"/>
              </a:rPr>
              <a:pPr/>
              <a:t>13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4385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4301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6E1323-845B-4300-9482-5F1134A77EE3}" type="slidenum">
              <a:rPr lang="pl-PL" altLang="pl-PL" smtClean="0">
                <a:latin typeface="Calibri" panose="020F0502020204030204" pitchFamily="34" charset="0"/>
              </a:rPr>
              <a:pPr/>
              <a:t>14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1692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4506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52DF42-D1CF-4ABD-A0E7-C1A5CEDB3A7F}" type="slidenum">
              <a:rPr lang="pl-PL" altLang="pl-PL" smtClean="0">
                <a:latin typeface="Calibri" panose="020F0502020204030204" pitchFamily="34" charset="0"/>
              </a:rPr>
              <a:pPr/>
              <a:t>15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7537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>
              <a:ea typeface="Mongolian Baiti" panose="03000500000000000000" pitchFamily="66" charset="0"/>
              <a:cs typeface="Mongolian Baiti" panose="03000500000000000000" pitchFamily="66" charset="0"/>
            </a:endParaRPr>
          </a:p>
        </p:txBody>
      </p:sp>
      <p:sp>
        <p:nvSpPr>
          <p:cNvPr id="471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35C4A5-AF53-434F-9977-0DD5857C0CDC}" type="slidenum">
              <a:rPr lang="pl-PL" altLang="pl-PL" smtClean="0">
                <a:latin typeface="Calibri" panose="020F0502020204030204" pitchFamily="34" charset="0"/>
              </a:rPr>
              <a:pPr/>
              <a:t>16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4327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4915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EE375D-3937-4BEF-A1DE-0E17A1C08711}" type="slidenum">
              <a:rPr lang="pl-PL" altLang="pl-PL" smtClean="0">
                <a:latin typeface="Calibri" panose="020F0502020204030204" pitchFamily="34" charset="0"/>
              </a:rPr>
              <a:pPr/>
              <a:t>17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5603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5120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26F182-6B9F-4250-B384-041B8B51C390}" type="slidenum">
              <a:rPr lang="pl-PL" altLang="pl-PL" smtClean="0">
                <a:latin typeface="Calibri" panose="020F0502020204030204" pitchFamily="34" charset="0"/>
              </a:rPr>
              <a:pPr/>
              <a:t>18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8630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5325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3EC6A1-26FA-4AEE-A807-86D6B7C28C2E}" type="slidenum">
              <a:rPr lang="pl-PL" altLang="pl-PL" smtClean="0">
                <a:latin typeface="Calibri" panose="020F0502020204030204" pitchFamily="34" charset="0"/>
              </a:rPr>
              <a:pPr/>
              <a:t>19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4287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5530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9644BA-0EBF-426B-8A1F-24FCB6161795}" type="slidenum">
              <a:rPr lang="pl-PL" altLang="pl-PL" smtClean="0">
                <a:latin typeface="Calibri" panose="020F0502020204030204" pitchFamily="34" charset="0"/>
              </a:rPr>
              <a:pPr/>
              <a:t>20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1679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5734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DF72E68-A29D-418F-BE9F-B3C9079B4B51}" type="slidenum">
              <a:rPr lang="pl-PL" altLang="pl-PL" smtClean="0">
                <a:latin typeface="Calibri" panose="020F0502020204030204" pitchFamily="34" charset="0"/>
              </a:rPr>
              <a:pPr/>
              <a:t>21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7717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593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5114F7-98D7-4EFE-8821-B7D027FD36BB}" type="slidenum">
              <a:rPr lang="pl-PL" altLang="pl-PL" smtClean="0">
                <a:latin typeface="Calibri" panose="020F0502020204030204" pitchFamily="34" charset="0"/>
              </a:rPr>
              <a:pPr/>
              <a:t>22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022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/>
          </a:p>
        </p:txBody>
      </p:sp>
      <p:sp>
        <p:nvSpPr>
          <p:cNvPr id="215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A8354B-C780-4AF0-A808-1034806807C3}" type="slidenum">
              <a:rPr lang="pl-PL" altLang="pl-PL" smtClean="0">
                <a:latin typeface="Calibri" panose="020F0502020204030204" pitchFamily="34" charset="0"/>
              </a:rPr>
              <a:pPr/>
              <a:t>4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334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2458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DD61FE0-A368-4B14-969B-EC27E06A6B9E}" type="slidenum">
              <a:rPr lang="pl-PL" altLang="pl-PL" smtClean="0">
                <a:latin typeface="Calibri" panose="020F0502020204030204" pitchFamily="34" charset="0"/>
              </a:rPr>
              <a:pPr/>
              <a:t>6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87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2662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C6836B-412D-4371-A591-638C9F9BB1C1}" type="slidenum">
              <a:rPr lang="pl-PL" altLang="pl-PL" smtClean="0">
                <a:latin typeface="Calibri" panose="020F0502020204030204" pitchFamily="34" charset="0"/>
              </a:rPr>
              <a:pPr/>
              <a:t>7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06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307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8D86C-7C11-4BF0-AE33-B35A0D446178}" type="slidenum">
              <a:rPr lang="pl-PL" altLang="pl-PL" smtClean="0">
                <a:latin typeface="Calibri" panose="020F0502020204030204" pitchFamily="34" charset="0"/>
              </a:rPr>
              <a:pPr/>
              <a:t>8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145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3277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593C506-B5AE-4297-BB7A-68DF6F02482C}" type="slidenum">
              <a:rPr lang="pl-PL" altLang="pl-PL" smtClean="0">
                <a:latin typeface="Calibri" panose="020F0502020204030204" pitchFamily="34" charset="0"/>
              </a:rPr>
              <a:pPr/>
              <a:t>9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06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3482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591A66-B4F8-4F0E-A378-26DFBFE2FB87}" type="slidenum">
              <a:rPr lang="pl-PL" altLang="pl-PL" smtClean="0">
                <a:latin typeface="Calibri" panose="020F0502020204030204" pitchFamily="34" charset="0"/>
              </a:rPr>
              <a:pPr/>
              <a:t>10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5550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368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980758-9E54-41EC-AB1E-7F4B7CEB326D}" type="slidenum">
              <a:rPr lang="pl-PL" altLang="pl-PL" smtClean="0">
                <a:latin typeface="Calibri" panose="020F0502020204030204" pitchFamily="34" charset="0"/>
              </a:rPr>
              <a:pPr/>
              <a:t>11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1847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3891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7F8ABF-FA44-485B-905C-1D6F7885D328}" type="slidenum">
              <a:rPr lang="pl-PL" altLang="pl-PL" smtClean="0">
                <a:latin typeface="Calibri" panose="020F0502020204030204" pitchFamily="34" charset="0"/>
              </a:rPr>
              <a:pPr/>
              <a:t>12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450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emf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 rot="10800000" flipH="1">
            <a:off x="7412038" y="5246688"/>
            <a:ext cx="509587" cy="508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 rot="10800000" flipH="1">
            <a:off x="5478463" y="5546725"/>
            <a:ext cx="439737" cy="43815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auto">
          <a:xfrm rot="10800000" flipH="1">
            <a:off x="6364288" y="4973638"/>
            <a:ext cx="539750" cy="53975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 rot="10800000" flipH="1">
            <a:off x="10969625" y="1836738"/>
            <a:ext cx="1222375" cy="121602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 rot="10800000" flipH="1">
            <a:off x="6505575" y="3937000"/>
            <a:ext cx="598488" cy="598488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 userDrawn="1"/>
        </p:nvSpPr>
        <p:spPr bwMode="auto">
          <a:xfrm rot="10800000" flipH="1">
            <a:off x="10899775" y="3719513"/>
            <a:ext cx="809625" cy="8159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 userDrawn="1"/>
        </p:nvSpPr>
        <p:spPr bwMode="auto">
          <a:xfrm rot="10800000" flipH="1">
            <a:off x="9774238" y="3984625"/>
            <a:ext cx="952500" cy="954088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 userDrawn="1"/>
        </p:nvSpPr>
        <p:spPr bwMode="auto">
          <a:xfrm rot="10800000" flipH="1">
            <a:off x="5794375" y="4535488"/>
            <a:ext cx="249238" cy="254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 userDrawn="1"/>
        </p:nvSpPr>
        <p:spPr bwMode="auto">
          <a:xfrm rot="10800000" flipH="1">
            <a:off x="7418388" y="4262438"/>
            <a:ext cx="625475" cy="6254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 userDrawn="1"/>
        </p:nvSpPr>
        <p:spPr bwMode="auto">
          <a:xfrm rot="10800000" flipH="1">
            <a:off x="8464550" y="5243513"/>
            <a:ext cx="508000" cy="508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 userDrawn="1"/>
        </p:nvSpPr>
        <p:spPr bwMode="auto">
          <a:xfrm rot="10800000" flipH="1">
            <a:off x="9880600" y="5322888"/>
            <a:ext cx="206375" cy="2063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 userDrawn="1"/>
        </p:nvSpPr>
        <p:spPr bwMode="auto">
          <a:xfrm rot="10800000" flipH="1">
            <a:off x="4525963" y="5018088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 userDrawn="1"/>
        </p:nvSpPr>
        <p:spPr bwMode="auto">
          <a:xfrm rot="10800000" flipH="1">
            <a:off x="4697413" y="2746375"/>
            <a:ext cx="598487" cy="59848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 userDrawn="1"/>
        </p:nvSpPr>
        <p:spPr bwMode="auto">
          <a:xfrm rot="10800000" flipH="1">
            <a:off x="4640263" y="4737100"/>
            <a:ext cx="398462" cy="3984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Rectangle 11"/>
          <p:cNvSpPr>
            <a:spLocks noChangeArrowheads="1"/>
          </p:cNvSpPr>
          <p:nvPr userDrawn="1"/>
        </p:nvSpPr>
        <p:spPr bwMode="auto">
          <a:xfrm rot="10800000" flipH="1">
            <a:off x="5656263" y="1884363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Rectangle 13"/>
          <p:cNvSpPr>
            <a:spLocks noChangeArrowheads="1"/>
          </p:cNvSpPr>
          <p:nvPr userDrawn="1"/>
        </p:nvSpPr>
        <p:spPr bwMode="auto">
          <a:xfrm rot="10800000" flipH="1">
            <a:off x="5295900" y="3343275"/>
            <a:ext cx="623888" cy="623888"/>
          </a:xfrm>
          <a:prstGeom prst="rect">
            <a:avLst/>
          </a:prstGeom>
          <a:solidFill>
            <a:schemeClr val="bg1">
              <a:alpha val="85881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 userDrawn="1"/>
        </p:nvSpPr>
        <p:spPr bwMode="auto">
          <a:xfrm rot="10800000" flipH="1">
            <a:off x="4727575" y="4249738"/>
            <a:ext cx="508000" cy="508000"/>
          </a:xfrm>
          <a:prstGeom prst="rect">
            <a:avLst/>
          </a:prstGeom>
          <a:solidFill>
            <a:schemeClr val="bg1">
              <a:alpha val="76077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Rectangle 14"/>
          <p:cNvSpPr>
            <a:spLocks noChangeArrowheads="1"/>
          </p:cNvSpPr>
          <p:nvPr userDrawn="1"/>
        </p:nvSpPr>
        <p:spPr bwMode="auto">
          <a:xfrm rot="10800000" flipH="1">
            <a:off x="8847138" y="4349750"/>
            <a:ext cx="508000" cy="508000"/>
          </a:xfrm>
          <a:prstGeom prst="rect">
            <a:avLst/>
          </a:prstGeom>
          <a:solidFill>
            <a:schemeClr val="bg1">
              <a:alpha val="14902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Rectangle 11"/>
          <p:cNvSpPr>
            <a:spLocks noChangeArrowheads="1"/>
          </p:cNvSpPr>
          <p:nvPr userDrawn="1"/>
        </p:nvSpPr>
        <p:spPr bwMode="auto">
          <a:xfrm rot="10800000" flipH="1">
            <a:off x="6608763" y="1874838"/>
            <a:ext cx="571500" cy="571500"/>
          </a:xfrm>
          <a:prstGeom prst="rect">
            <a:avLst/>
          </a:prstGeom>
          <a:solidFill>
            <a:schemeClr val="bg1">
              <a:alpha val="87057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Rectangle 13"/>
          <p:cNvSpPr>
            <a:spLocks noChangeArrowheads="1"/>
          </p:cNvSpPr>
          <p:nvPr userDrawn="1"/>
        </p:nvSpPr>
        <p:spPr bwMode="auto">
          <a:xfrm rot="10800000" flipH="1">
            <a:off x="7335838" y="2446338"/>
            <a:ext cx="623887" cy="6254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Rectangle 11"/>
          <p:cNvSpPr>
            <a:spLocks noChangeArrowheads="1"/>
          </p:cNvSpPr>
          <p:nvPr userDrawn="1"/>
        </p:nvSpPr>
        <p:spPr bwMode="auto">
          <a:xfrm rot="10800000" flipH="1">
            <a:off x="8370888" y="2235200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Rectangle 10"/>
          <p:cNvSpPr>
            <a:spLocks noChangeArrowheads="1"/>
          </p:cNvSpPr>
          <p:nvPr userDrawn="1"/>
        </p:nvSpPr>
        <p:spPr bwMode="auto">
          <a:xfrm rot="10800000" flipH="1">
            <a:off x="10163175" y="1868488"/>
            <a:ext cx="809625" cy="814387"/>
          </a:xfrm>
          <a:prstGeom prst="rect">
            <a:avLst/>
          </a:prstGeom>
          <a:solidFill>
            <a:schemeClr val="bg1">
              <a:alpha val="89018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27" name="Picture 4" descr="http://www.sedu.fi/loader.aspx?id=904041d4-f705-4e0a-94f9-cb5d0ab9c096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7055671" y="2950552"/>
            <a:ext cx="4789893" cy="3084691"/>
          </a:xfrm>
          <a:prstGeom prst="rect">
            <a:avLst/>
          </a:prstGeom>
          <a:noFill/>
          <a:effectLst>
            <a:softEdge rad="0"/>
          </a:effectLst>
          <a:extLst/>
        </p:spPr>
      </p:pic>
      <p:cxnSp>
        <p:nvCxnSpPr>
          <p:cNvPr id="28" name="Łącznik prosty 27"/>
          <p:cNvCxnSpPr/>
          <p:nvPr userDrawn="1"/>
        </p:nvCxnSpPr>
        <p:spPr>
          <a:xfrm>
            <a:off x="6364288" y="6035675"/>
            <a:ext cx="5827712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ytuł 1"/>
          <p:cNvSpPr txBox="1">
            <a:spLocks/>
          </p:cNvSpPr>
          <p:nvPr userDrawn="1"/>
        </p:nvSpPr>
        <p:spPr>
          <a:xfrm>
            <a:off x="4386288" y="465081"/>
            <a:ext cx="5698615" cy="64360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2000" b="1" kern="1400" dirty="0">
                <a:ln w="3175" cap="flat" cmpd="sng">
                  <a:solidFill>
                    <a:schemeClr val="accent5">
                      <a:lumMod val="75000"/>
                    </a:schemeClr>
                  </a:solidFill>
                  <a:prstDash val="solid"/>
                  <a:round/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>Wojewódzki Urząd Pracy w Szczecinie</a:t>
            </a:r>
            <a:r>
              <a:rPr lang="pl-PL" sz="1000" b="1" kern="1400" dirty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/>
            </a:r>
            <a:br>
              <a:rPr lang="pl-PL" sz="1000" b="1" kern="1400" dirty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</a:br>
            <a:r>
              <a:rPr lang="pl-PL" sz="1000" b="1" kern="1400" dirty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> </a:t>
            </a:r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838200" y="1898498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2060"/>
                </a:solidFill>
                <a:latin typeface="Book Antiqua" panose="02040602050305030304" pitchFamily="18" charset="0"/>
                <a:cs typeface="Mongolian Baiti" panose="03000500000000000000" pitchFamily="66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38200" y="3252181"/>
            <a:ext cx="604439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  <a:latin typeface="Book Antiqua" panose="02040602050305030304" pitchFamily="18" charset="0"/>
                <a:cs typeface="Mongolian Baiti" panose="03000500000000000000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30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EC83AB3-421F-4CEE-9C09-10F4F45A224F}" type="datetimeFigureOut">
              <a:rPr lang="pl-PL"/>
              <a:pPr>
                <a:defRPr/>
              </a:pPr>
              <a:t>2016-04-21</a:t>
            </a:fld>
            <a:endParaRPr lang="pl-PL"/>
          </a:p>
        </p:txBody>
      </p:sp>
      <p:sp>
        <p:nvSpPr>
          <p:cNvPr id="31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0425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5E05BE89-6EE1-4874-A879-7231C1EFB948}" type="datetimeFigureOut">
              <a:rPr lang="pl-PL"/>
              <a:pPr>
                <a:defRPr/>
              </a:pPr>
              <a:t>2016-04-21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AA2B3CA-3F02-4B73-994D-9A9BF254A62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78840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DFEA45A6-F095-49BD-988F-15B770C7FFC2}" type="datetimeFigureOut">
              <a:rPr lang="pl-PL"/>
              <a:pPr>
                <a:defRPr/>
              </a:pPr>
              <a:t>2016-04-21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1152C12-AA89-4A1E-9B20-6822C59B352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3156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2"/>
          <p:cNvSpPr/>
          <p:nvPr/>
        </p:nvSpPr>
        <p:spPr>
          <a:xfrm>
            <a:off x="10731500" y="6384925"/>
            <a:ext cx="1460500" cy="333375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45719" rIns="45719" anchor="ctr">
            <a:spAutoFit/>
          </a:bodyPr>
          <a:lstStyle>
            <a:lvl1pPr algn="ctr">
              <a:defRPr b="1">
                <a:latin typeface="Tw Cen MT Condensed"/>
                <a:ea typeface="Tw Cen MT Condensed"/>
                <a:cs typeface="Tw Cen MT Condensed"/>
                <a:sym typeface="Tw Cen MT Condensed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t>www.wup.pl</a:t>
            </a:r>
          </a:p>
        </p:txBody>
      </p:sp>
      <p:grpSp>
        <p:nvGrpSpPr>
          <p:cNvPr id="3" name="Group 104"/>
          <p:cNvGrpSpPr>
            <a:grpSpLocks/>
          </p:cNvGrpSpPr>
          <p:nvPr/>
        </p:nvGrpSpPr>
        <p:grpSpPr bwMode="auto">
          <a:xfrm>
            <a:off x="139700" y="131763"/>
            <a:ext cx="4802188" cy="1025525"/>
            <a:chOff x="0" y="0"/>
            <a:chExt cx="4802187" cy="1025525"/>
          </a:xfrm>
        </p:grpSpPr>
        <p:sp>
          <p:nvSpPr>
            <p:cNvPr id="4" name="Shape 93"/>
            <p:cNvSpPr>
              <a:spLocks noChangeArrowheads="1"/>
            </p:cNvSpPr>
            <p:nvPr/>
          </p:nvSpPr>
          <p:spPr bwMode="auto">
            <a:xfrm flipH="1">
              <a:off x="3419474" y="260350"/>
              <a:ext cx="363538" cy="361950"/>
            </a:xfrm>
            <a:prstGeom prst="rect">
              <a:avLst/>
            </a:prstGeom>
            <a:solidFill>
              <a:srgbClr val="2F5597">
                <a:alpha val="30196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5" name="Shape 94"/>
            <p:cNvSpPr>
              <a:spLocks noChangeArrowheads="1"/>
            </p:cNvSpPr>
            <p:nvPr/>
          </p:nvSpPr>
          <p:spPr bwMode="auto">
            <a:xfrm flipH="1">
              <a:off x="3787774" y="479425"/>
              <a:ext cx="314325" cy="312737"/>
            </a:xfrm>
            <a:prstGeom prst="rect">
              <a:avLst/>
            </a:prstGeom>
            <a:solidFill>
              <a:srgbClr val="2F5597">
                <a:alpha val="79999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6" name="Shape 95"/>
            <p:cNvSpPr>
              <a:spLocks noChangeArrowheads="1"/>
            </p:cNvSpPr>
            <p:nvPr/>
          </p:nvSpPr>
          <p:spPr bwMode="auto">
            <a:xfrm flipH="1">
              <a:off x="2963862" y="361950"/>
              <a:ext cx="387350" cy="385762"/>
            </a:xfrm>
            <a:prstGeom prst="rect">
              <a:avLst/>
            </a:prstGeom>
            <a:solidFill>
              <a:srgbClr val="2F5597">
                <a:alpha val="70195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7" name="Shape 96"/>
            <p:cNvSpPr>
              <a:spLocks noChangeArrowheads="1"/>
            </p:cNvSpPr>
            <p:nvPr/>
          </p:nvSpPr>
          <p:spPr bwMode="auto">
            <a:xfrm flipH="1">
              <a:off x="0" y="85725"/>
              <a:ext cx="874713" cy="869950"/>
            </a:xfrm>
            <a:prstGeom prst="rect">
              <a:avLst/>
            </a:prstGeom>
            <a:solidFill>
              <a:srgbClr val="2F5597">
                <a:alpha val="50195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8" name="Shape 97"/>
            <p:cNvSpPr>
              <a:spLocks noChangeArrowheads="1"/>
            </p:cNvSpPr>
            <p:nvPr/>
          </p:nvSpPr>
          <p:spPr bwMode="auto">
            <a:xfrm flipH="1">
              <a:off x="2373313" y="461962"/>
              <a:ext cx="427037" cy="427038"/>
            </a:xfrm>
            <a:prstGeom prst="rect">
              <a:avLst/>
            </a:prstGeom>
            <a:solidFill>
              <a:srgbClr val="2F5597">
                <a:alpha val="59999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9" name="Shape 98"/>
            <p:cNvSpPr>
              <a:spLocks noChangeArrowheads="1"/>
            </p:cNvSpPr>
            <p:nvPr/>
          </p:nvSpPr>
          <p:spPr bwMode="auto">
            <a:xfrm flipH="1">
              <a:off x="1276350" y="442912"/>
              <a:ext cx="579438" cy="582613"/>
            </a:xfrm>
            <a:prstGeom prst="rect">
              <a:avLst/>
            </a:prstGeom>
            <a:solidFill>
              <a:srgbClr val="2F5597">
                <a:alpha val="50195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0" name="Shape 99"/>
            <p:cNvSpPr>
              <a:spLocks noChangeArrowheads="1"/>
            </p:cNvSpPr>
            <p:nvPr/>
          </p:nvSpPr>
          <p:spPr bwMode="auto">
            <a:xfrm flipH="1">
              <a:off x="679450" y="0"/>
              <a:ext cx="681038" cy="681037"/>
            </a:xfrm>
            <a:prstGeom prst="rect">
              <a:avLst/>
            </a:prstGeom>
            <a:solidFill>
              <a:srgbClr val="2F5597">
                <a:alpha val="39999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Shape 100"/>
            <p:cNvSpPr>
              <a:spLocks noChangeArrowheads="1"/>
            </p:cNvSpPr>
            <p:nvPr/>
          </p:nvSpPr>
          <p:spPr bwMode="auto">
            <a:xfrm flipH="1">
              <a:off x="4246562" y="406400"/>
              <a:ext cx="177800" cy="180975"/>
            </a:xfrm>
            <a:prstGeom prst="rect">
              <a:avLst/>
            </a:prstGeom>
            <a:solidFill>
              <a:srgbClr val="2F5597">
                <a:alpha val="79999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2" name="Shape 101"/>
            <p:cNvSpPr>
              <a:spLocks noChangeArrowheads="1"/>
            </p:cNvSpPr>
            <p:nvPr/>
          </p:nvSpPr>
          <p:spPr bwMode="auto">
            <a:xfrm flipH="1">
              <a:off x="1930400" y="85725"/>
              <a:ext cx="447675" cy="446087"/>
            </a:xfrm>
            <a:prstGeom prst="rect">
              <a:avLst/>
            </a:prstGeom>
            <a:solidFill>
              <a:srgbClr val="2F5597">
                <a:alpha val="70195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3" name="Shape 102"/>
            <p:cNvSpPr>
              <a:spLocks noChangeArrowheads="1"/>
            </p:cNvSpPr>
            <p:nvPr/>
          </p:nvSpPr>
          <p:spPr bwMode="auto">
            <a:xfrm flipH="1">
              <a:off x="2697162" y="179387"/>
              <a:ext cx="363537" cy="363538"/>
            </a:xfrm>
            <a:prstGeom prst="rect">
              <a:avLst/>
            </a:prstGeom>
            <a:solidFill>
              <a:srgbClr val="2F5597">
                <a:alpha val="30196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4" name="Shape 103"/>
            <p:cNvSpPr>
              <a:spLocks noChangeArrowheads="1"/>
            </p:cNvSpPr>
            <p:nvPr/>
          </p:nvSpPr>
          <p:spPr bwMode="auto">
            <a:xfrm flipH="1">
              <a:off x="4654549" y="508000"/>
              <a:ext cx="147638" cy="147637"/>
            </a:xfrm>
            <a:prstGeom prst="rect">
              <a:avLst/>
            </a:prstGeom>
            <a:solidFill>
              <a:srgbClr val="2F5597">
                <a:alpha val="30196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</p:grpSp>
      <p:sp>
        <p:nvSpPr>
          <p:cNvPr id="15" name="Shape 105"/>
          <p:cNvSpPr>
            <a:spLocks noChangeArrowheads="1"/>
          </p:cNvSpPr>
          <p:nvPr/>
        </p:nvSpPr>
        <p:spPr bwMode="auto">
          <a:xfrm flipH="1">
            <a:off x="10731500" y="6416675"/>
            <a:ext cx="1460500" cy="304800"/>
          </a:xfrm>
          <a:prstGeom prst="rect">
            <a:avLst/>
          </a:prstGeom>
          <a:solidFill>
            <a:srgbClr val="2F5597">
              <a:alpha val="10196"/>
            </a:srgbClr>
          </a:solidFill>
          <a:ln>
            <a:noFill/>
          </a:ln>
          <a:extLst/>
        </p:spPr>
        <p:txBody>
          <a:bodyPr lIns="45719" rIns="45719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>
              <a:latin typeface="Calibri Light" panose="020F0302020204030204" pitchFamily="34" charset="0"/>
              <a:sym typeface="Calibri" panose="020F0502020204030204" pitchFamily="34" charset="0"/>
            </a:endParaRPr>
          </a:p>
        </p:txBody>
      </p:sp>
      <p:grpSp>
        <p:nvGrpSpPr>
          <p:cNvPr id="16" name="Group 111"/>
          <p:cNvGrpSpPr>
            <a:grpSpLocks/>
          </p:cNvGrpSpPr>
          <p:nvPr/>
        </p:nvGrpSpPr>
        <p:grpSpPr bwMode="auto">
          <a:xfrm>
            <a:off x="847725" y="6210300"/>
            <a:ext cx="7697788" cy="628650"/>
            <a:chOff x="0" y="10"/>
            <a:chExt cx="7697787" cy="628639"/>
          </a:xfrm>
        </p:grpSpPr>
        <p:pic>
          <p:nvPicPr>
            <p:cNvPr id="17" name="02_Logo_wersja_pozioma(CMYK).png" descr="\\wup.local\wymiana\Użytkownicy\wojciech.krycki\LOGOSY\02_Logo_wersja_pozioma(CMYK).ti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06155" y="94662"/>
              <a:ext cx="934828" cy="496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8" name="Group 110"/>
            <p:cNvGrpSpPr>
              <a:grpSpLocks/>
            </p:cNvGrpSpPr>
            <p:nvPr/>
          </p:nvGrpSpPr>
          <p:grpSpPr bwMode="auto">
            <a:xfrm>
              <a:off x="-2" y="10"/>
              <a:ext cx="7697789" cy="628641"/>
              <a:chOff x="-1" y="10"/>
              <a:chExt cx="7697789" cy="628640"/>
            </a:xfrm>
          </p:grpSpPr>
          <p:pic>
            <p:nvPicPr>
              <p:cNvPr id="19" name="Logo WUP w układzie poziomym.jpg" descr="\\wup.local\wymiana\Użytkownicy\wojciech.krycki\Logosy\Logo WUP w układzie poziomym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86527" y="112153"/>
                <a:ext cx="1883201" cy="4600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" name="FE_PR_POZIOM-Kolor-01.jpg" descr="\\wup.local\wymiana\Użytkownicy\wojciech.krycki\Logotypy\FE_PR_POZIOM-Kolor-01.jp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105" b="4216"/>
              <a:stretch>
                <a:fillRect/>
              </a:stretch>
            </p:blipFill>
            <p:spPr bwMode="auto">
              <a:xfrm>
                <a:off x="-1" y="10"/>
                <a:ext cx="1160612" cy="628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" name="UE_EFS_POZIOM-Kolor.jpg" descr="\\wup.local\wymiana\Użytkownicy\wojciech.krycki\Logosy\Logotypy nowe\Logo UE-Europejski Fundusz Społeczny\Poziom\UE_EFS_POZIOM-Kolor.jpg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183"/>
              <a:stretch>
                <a:fillRect/>
              </a:stretch>
            </p:blipFill>
            <p:spPr bwMode="auto">
              <a:xfrm>
                <a:off x="5915271" y="60100"/>
                <a:ext cx="1782517" cy="562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2" name="Obraz 55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6075" y="263525"/>
            <a:ext cx="1035050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Shape 112"/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344488" cy="3587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 Light" panose="020F03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81CA1464-49B5-45F3-9B2F-6983E32C284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5642903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3151" y="1247916"/>
            <a:ext cx="11348581" cy="50071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2060"/>
                </a:solidFill>
                <a:latin typeface="+mn-lt"/>
                <a:cs typeface="Mongolian Baiti" panose="03000500000000000000" pitchFamily="66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825625"/>
            <a:ext cx="11348581" cy="435133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n-lt"/>
                <a:cs typeface="Mongolian Baiti" panose="03000500000000000000" pitchFamily="66" charset="0"/>
              </a:defRPr>
            </a:lvl1pPr>
            <a:lvl2pPr marL="457200" indent="0">
              <a:buNone/>
              <a:defRPr sz="1600">
                <a:latin typeface="+mn-lt"/>
                <a:cs typeface="Mongolian Baiti" panose="03000500000000000000" pitchFamily="66" charset="0"/>
              </a:defRPr>
            </a:lvl2pPr>
            <a:lvl3pPr marL="914400" indent="0">
              <a:buNone/>
              <a:defRPr sz="1400">
                <a:latin typeface="+mn-lt"/>
                <a:cs typeface="Mongolian Baiti" panose="03000500000000000000" pitchFamily="66" charset="0"/>
              </a:defRPr>
            </a:lvl3pPr>
            <a:lvl4pPr marL="1371600" indent="0">
              <a:buNone/>
              <a:defRPr sz="1200">
                <a:latin typeface="+mn-lt"/>
                <a:cs typeface="Mongolian Baiti" panose="03000500000000000000" pitchFamily="66" charset="0"/>
              </a:defRPr>
            </a:lvl4pPr>
            <a:lvl5pPr marL="1828800" indent="0">
              <a:buNone/>
              <a:defRPr sz="1200">
                <a:latin typeface="+mn-lt"/>
                <a:cs typeface="Mongolian Baiti" panose="03000500000000000000" pitchFamily="66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B891AD57-36C8-4266-BB6F-EDCBBE12D6FA}" type="datetimeFigureOut">
              <a:rPr lang="pl-PL"/>
              <a:pPr>
                <a:defRPr/>
              </a:pPr>
              <a:t>2016-04-21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60D539D-CB0B-45FD-B0F3-2492F831F79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00210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C7A01A98-1C7A-45D8-9D7B-0EE04F4AD1EC}" type="datetimeFigureOut">
              <a:rPr lang="pl-PL"/>
              <a:pPr>
                <a:defRPr/>
              </a:pPr>
              <a:t>2016-04-21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9506FC8-5E55-4ABE-A9ED-F23242C2FDD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7858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52B9C5A6-EE4D-4B91-AD7A-35D732BFFF7C}" type="datetimeFigureOut">
              <a:rPr lang="pl-PL"/>
              <a:pPr>
                <a:defRPr/>
              </a:pPr>
              <a:t>2016-04-21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986FB94-B560-45CE-BD36-A94F342B64A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7098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15121D25-EBDD-41F9-BE0B-B52033DA5C44}" type="datetimeFigureOut">
              <a:rPr lang="pl-PL"/>
              <a:pPr>
                <a:defRPr/>
              </a:pPr>
              <a:t>2016-04-21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3CD70F9-2E88-419A-9349-943BAB73992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97944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4C03DC34-F9CA-40CA-A735-13ED2AFA2460}" type="datetimeFigureOut">
              <a:rPr lang="pl-PL"/>
              <a:pPr>
                <a:defRPr/>
              </a:pPr>
              <a:t>2016-04-21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05ED8AF-1A2C-4E0A-B406-D834F9415AB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5787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FA60CF3B-7402-4E77-A734-8ED9842FCBAC}" type="datetimeFigureOut">
              <a:rPr lang="pl-PL"/>
              <a:pPr>
                <a:defRPr/>
              </a:pPr>
              <a:t>2016-04-21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BA4D19F-F1C6-40C3-80A9-84524222E5B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23985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5243D327-D96B-4E69-BFE8-BF7A151AF239}" type="datetimeFigureOut">
              <a:rPr lang="pl-PL"/>
              <a:pPr>
                <a:defRPr/>
              </a:pPr>
              <a:t>2016-04-21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D1B5CDA-A8F7-4468-9A8A-7FF4EE7260E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15430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B7C1F3CE-F098-442F-922F-2BAC65DC3FF2}" type="datetimeFigureOut">
              <a:rPr lang="pl-PL"/>
              <a:pPr>
                <a:defRPr/>
              </a:pPr>
              <a:t>2016-04-21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736392B-BF80-4C6E-BFF3-64D05E1BFBA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81358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34" name="Symbol zastępczy numeru slajdu 5"/>
          <p:cNvSpPr txBox="1">
            <a:spLocks/>
          </p:cNvSpPr>
          <p:nvPr userDrawn="1"/>
        </p:nvSpPr>
        <p:spPr>
          <a:xfrm>
            <a:off x="10731500" y="6369050"/>
            <a:ext cx="1460500" cy="365125"/>
          </a:xfrm>
          <a:prstGeom prst="rect">
            <a:avLst/>
          </a:prstGeom>
        </p:spPr>
        <p:txBody>
          <a:bodyPr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altLang="pl-PL" b="1" dirty="0">
                <a:solidFill>
                  <a:srgbClr val="000000"/>
                </a:solidFill>
                <a:latin typeface="Tw Cen MT Condensed" panose="020B0606020104020203" pitchFamily="34" charset="-18"/>
              </a:rPr>
              <a:t>www.wup.pl</a:t>
            </a:r>
            <a:endParaRPr lang="pl-PL" dirty="0">
              <a:solidFill>
                <a:prstClr val="black"/>
              </a:solidFill>
            </a:endParaRPr>
          </a:p>
        </p:txBody>
      </p:sp>
      <p:grpSp>
        <p:nvGrpSpPr>
          <p:cNvPr id="1028" name="Grupa 38"/>
          <p:cNvGrpSpPr>
            <a:grpSpLocks/>
          </p:cNvGrpSpPr>
          <p:nvPr userDrawn="1"/>
        </p:nvGrpSpPr>
        <p:grpSpPr bwMode="auto">
          <a:xfrm>
            <a:off x="139700" y="131763"/>
            <a:ext cx="4802188" cy="1025525"/>
            <a:chOff x="120475" y="139895"/>
            <a:chExt cx="4802254" cy="1026244"/>
          </a:xfrm>
        </p:grpSpPr>
        <p:sp>
          <p:nvSpPr>
            <p:cNvPr id="1038" name="Rectangle 5"/>
            <p:cNvSpPr>
              <a:spLocks noChangeArrowheads="1"/>
            </p:cNvSpPr>
            <p:nvPr userDrawn="1"/>
          </p:nvSpPr>
          <p:spPr bwMode="auto">
            <a:xfrm flipH="1">
              <a:off x="3539997" y="400428"/>
              <a:ext cx="363543" cy="362204"/>
            </a:xfrm>
            <a:prstGeom prst="rect">
              <a:avLst/>
            </a:prstGeom>
            <a:solidFill>
              <a:srgbClr val="006138">
                <a:alpha val="30196"/>
              </a:srgbClr>
            </a:solidFill>
            <a:ln>
              <a:noFill/>
            </a:ln>
            <a:extLst/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altLang="pl-PL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39" name="Rectangle 6"/>
            <p:cNvSpPr>
              <a:spLocks noChangeArrowheads="1"/>
            </p:cNvSpPr>
            <p:nvPr userDrawn="1"/>
          </p:nvSpPr>
          <p:spPr bwMode="auto">
            <a:xfrm flipH="1">
              <a:off x="3908302" y="619656"/>
              <a:ext cx="314329" cy="312956"/>
            </a:xfrm>
            <a:prstGeom prst="rect">
              <a:avLst/>
            </a:prstGeom>
            <a:solidFill>
              <a:srgbClr val="006EB9">
                <a:alpha val="79999"/>
              </a:srgbClr>
            </a:solidFill>
            <a:ln>
              <a:noFill/>
            </a:ln>
            <a:extLst/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altLang="pl-PL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0" name="Rectangle 7"/>
            <p:cNvSpPr>
              <a:spLocks noChangeArrowheads="1"/>
            </p:cNvSpPr>
            <p:nvPr userDrawn="1"/>
          </p:nvSpPr>
          <p:spPr bwMode="auto">
            <a:xfrm flipH="1">
              <a:off x="3084379" y="502099"/>
              <a:ext cx="387355" cy="386032"/>
            </a:xfrm>
            <a:prstGeom prst="rect">
              <a:avLst/>
            </a:prstGeom>
            <a:solidFill>
              <a:srgbClr val="009A3C">
                <a:alpha val="70195"/>
              </a:srgbClr>
            </a:solidFill>
            <a:ln>
              <a:noFill/>
            </a:ln>
            <a:extLst/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altLang="pl-PL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1" name="Rectangle 8"/>
            <p:cNvSpPr>
              <a:spLocks noChangeArrowheads="1"/>
            </p:cNvSpPr>
            <p:nvPr userDrawn="1"/>
          </p:nvSpPr>
          <p:spPr bwMode="auto">
            <a:xfrm flipH="1">
              <a:off x="120475" y="225680"/>
              <a:ext cx="874725" cy="870560"/>
            </a:xfrm>
            <a:prstGeom prst="rect">
              <a:avLst/>
            </a:prstGeom>
            <a:solidFill>
              <a:srgbClr val="028BD3">
                <a:alpha val="50195"/>
              </a:srgbClr>
            </a:solidFill>
            <a:ln>
              <a:noFill/>
            </a:ln>
            <a:extLst/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altLang="pl-PL">
                <a:solidFill>
                  <a:srgbClr val="A9D18E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2" name="Rectangle 9"/>
            <p:cNvSpPr>
              <a:spLocks noChangeArrowheads="1"/>
            </p:cNvSpPr>
            <p:nvPr userDrawn="1"/>
          </p:nvSpPr>
          <p:spPr bwMode="auto">
            <a:xfrm flipH="1">
              <a:off x="2493821" y="602181"/>
              <a:ext cx="427043" cy="427337"/>
            </a:xfrm>
            <a:prstGeom prst="rect">
              <a:avLst/>
            </a:prstGeom>
            <a:solidFill>
              <a:srgbClr val="75B82A">
                <a:alpha val="59999"/>
              </a:srgbClr>
            </a:solidFill>
            <a:ln>
              <a:noFill/>
            </a:ln>
            <a:extLst/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altLang="pl-PL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3" name="Rectangle 10"/>
            <p:cNvSpPr>
              <a:spLocks noChangeArrowheads="1"/>
            </p:cNvSpPr>
            <p:nvPr userDrawn="1"/>
          </p:nvSpPr>
          <p:spPr bwMode="auto">
            <a:xfrm flipH="1">
              <a:off x="1396843" y="583118"/>
              <a:ext cx="579446" cy="583021"/>
            </a:xfrm>
            <a:prstGeom prst="rect">
              <a:avLst/>
            </a:prstGeom>
            <a:solidFill>
              <a:srgbClr val="575757">
                <a:alpha val="50195"/>
              </a:srgbClr>
            </a:solidFill>
            <a:ln>
              <a:noFill/>
            </a:ln>
            <a:extLst/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altLang="pl-PL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4" name="Rectangle 11"/>
            <p:cNvSpPr>
              <a:spLocks noChangeArrowheads="1"/>
            </p:cNvSpPr>
            <p:nvPr userDrawn="1"/>
          </p:nvSpPr>
          <p:spPr bwMode="auto">
            <a:xfrm flipH="1">
              <a:off x="799934" y="139895"/>
              <a:ext cx="681047" cy="681514"/>
            </a:xfrm>
            <a:prstGeom prst="rect">
              <a:avLst/>
            </a:prstGeom>
            <a:solidFill>
              <a:srgbClr val="003D7C">
                <a:alpha val="39999"/>
              </a:srgbClr>
            </a:solidFill>
            <a:ln>
              <a:noFill/>
            </a:ln>
            <a:extLst/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altLang="pl-PL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5" name="Rectangle 12"/>
            <p:cNvSpPr>
              <a:spLocks noChangeArrowheads="1"/>
            </p:cNvSpPr>
            <p:nvPr userDrawn="1"/>
          </p:nvSpPr>
          <p:spPr bwMode="auto">
            <a:xfrm flipH="1">
              <a:off x="4367096" y="546580"/>
              <a:ext cx="177802" cy="181102"/>
            </a:xfrm>
            <a:prstGeom prst="rect">
              <a:avLst/>
            </a:prstGeom>
            <a:solidFill>
              <a:srgbClr val="40C0F1">
                <a:alpha val="79999"/>
              </a:srgbClr>
            </a:solidFill>
            <a:ln>
              <a:noFill/>
            </a:ln>
            <a:extLst/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altLang="pl-PL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6" name="Rectangle 13"/>
            <p:cNvSpPr>
              <a:spLocks noChangeArrowheads="1"/>
            </p:cNvSpPr>
            <p:nvPr userDrawn="1"/>
          </p:nvSpPr>
          <p:spPr bwMode="auto">
            <a:xfrm flipH="1">
              <a:off x="2050902" y="225680"/>
              <a:ext cx="447681" cy="446400"/>
            </a:xfrm>
            <a:prstGeom prst="rect">
              <a:avLst/>
            </a:prstGeom>
            <a:solidFill>
              <a:srgbClr val="AFCA0B">
                <a:alpha val="70195"/>
              </a:srgbClr>
            </a:solidFill>
            <a:ln>
              <a:noFill/>
            </a:ln>
            <a:extLst/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altLang="pl-PL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7" name="Rectangle 14"/>
            <p:cNvSpPr>
              <a:spLocks noChangeArrowheads="1"/>
            </p:cNvSpPr>
            <p:nvPr userDrawn="1"/>
          </p:nvSpPr>
          <p:spPr bwMode="auto">
            <a:xfrm flipH="1">
              <a:off x="2817675" y="319408"/>
              <a:ext cx="363542" cy="363793"/>
            </a:xfrm>
            <a:prstGeom prst="rect">
              <a:avLst/>
            </a:prstGeom>
            <a:solidFill>
              <a:srgbClr val="FED000">
                <a:alpha val="30196"/>
              </a:srgbClr>
            </a:solidFill>
            <a:ln>
              <a:noFill/>
            </a:ln>
            <a:extLst/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altLang="pl-PL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8" name="Rectangle 15"/>
            <p:cNvSpPr>
              <a:spLocks noChangeArrowheads="1"/>
            </p:cNvSpPr>
            <p:nvPr userDrawn="1"/>
          </p:nvSpPr>
          <p:spPr bwMode="auto">
            <a:xfrm flipH="1">
              <a:off x="4775089" y="648251"/>
              <a:ext cx="147640" cy="147741"/>
            </a:xfrm>
            <a:prstGeom prst="rect">
              <a:avLst/>
            </a:prstGeom>
            <a:solidFill>
              <a:srgbClr val="40C0F1">
                <a:alpha val="30196"/>
              </a:srgbClr>
            </a:solidFill>
            <a:ln>
              <a:noFill/>
            </a:ln>
            <a:extLst/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altLang="pl-PL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1029" name="Rectangle 8"/>
          <p:cNvSpPr>
            <a:spLocks noChangeArrowheads="1"/>
          </p:cNvSpPr>
          <p:nvPr userDrawn="1"/>
        </p:nvSpPr>
        <p:spPr bwMode="auto">
          <a:xfrm flipH="1">
            <a:off x="10731500" y="6416675"/>
            <a:ext cx="1460500" cy="304800"/>
          </a:xfrm>
          <a:prstGeom prst="rect">
            <a:avLst/>
          </a:prstGeom>
          <a:solidFill>
            <a:srgbClr val="2F5597">
              <a:alpha val="10196"/>
            </a:srgb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altLang="pl-PL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1030" name="Grupa 22"/>
          <p:cNvGrpSpPr>
            <a:grpSpLocks/>
          </p:cNvGrpSpPr>
          <p:nvPr userDrawn="1"/>
        </p:nvGrpSpPr>
        <p:grpSpPr bwMode="auto">
          <a:xfrm>
            <a:off x="847725" y="6210300"/>
            <a:ext cx="7697788" cy="628650"/>
            <a:chOff x="0" y="0"/>
            <a:chExt cx="6964858" cy="569302"/>
          </a:xfrm>
        </p:grpSpPr>
        <p:pic>
          <p:nvPicPr>
            <p:cNvPr id="1033" name="Obraz 23" descr="\\wup.local\wymiana\Użytkownicy\wojciech.krycki\LOGOSY\02_Logo_wersja_pozioma(CMYK).tif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4186" y="85726"/>
              <a:ext cx="845819" cy="4497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4" name="Grupa 25"/>
            <p:cNvGrpSpPr>
              <a:grpSpLocks/>
            </p:cNvGrpSpPr>
            <p:nvPr userDrawn="1"/>
          </p:nvGrpSpPr>
          <p:grpSpPr bwMode="auto">
            <a:xfrm>
              <a:off x="0" y="0"/>
              <a:ext cx="6964858" cy="569302"/>
              <a:chOff x="0" y="0"/>
              <a:chExt cx="6966195" cy="569607"/>
            </a:xfrm>
          </p:grpSpPr>
          <p:pic>
            <p:nvPicPr>
              <p:cNvPr id="1035" name="Obraz 27" descr="\\wup.local\wymiana\Użytkownicy\wojciech.krycki\Logosy\Logo WUP w układzie poziomym.jpg"/>
              <p:cNvPicPr>
                <a:picLocks noChangeAspect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64674" y="101620"/>
                <a:ext cx="1704222" cy="4168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6" name="Obraz 34" descr="\\wup.local\wymiana\Użytkownicy\wojciech.krycki\Logotypy\FE_PR_POZIOM-Kolor-01.jpg"/>
              <p:cNvPicPr>
                <a:picLocks noChangeAspect="1"/>
              </p:cNvPicPr>
              <p:nvPr userDrawn="1"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105" t="-2" b="4216"/>
              <a:stretch>
                <a:fillRect/>
              </a:stretch>
            </p:blipFill>
            <p:spPr bwMode="auto">
              <a:xfrm>
                <a:off x="0" y="0"/>
                <a:ext cx="1050307" cy="5696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7" name="Obraz 35" descr="\\wup.local\wymiana\Użytkownicy\wojciech.krycki\Logosy\Logotypy nowe\Logo UE-Europejski Fundusz Społeczny\Poziom\UE_EFS_POZIOM-Kolor.jpg"/>
              <p:cNvPicPr>
                <a:picLocks noChangeAspect="1"/>
              </p:cNvPicPr>
              <p:nvPr userDrawn="1"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183"/>
              <a:stretch>
                <a:fillRect/>
              </a:stretch>
            </p:blipFill>
            <p:spPr bwMode="auto">
              <a:xfrm>
                <a:off x="5353088" y="54456"/>
                <a:ext cx="1613107" cy="50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031" name="Obraz 24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9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az 22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8300" y="131763"/>
            <a:ext cx="1035050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up.pl/" TargetMode="External"/><Relationship Id="rId2" Type="http://schemas.openxmlformats.org/officeDocument/2006/relationships/hyperlink" Target="mailto:efs@wup.p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acebook.com/wupszczecin" TargetMode="External"/><Relationship Id="rId4" Type="http://schemas.openxmlformats.org/officeDocument/2006/relationships/hyperlink" Target="mailto:efskoszalin@wup.pl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it-som.szczecin.pl/" TargetMode="External"/><Relationship Id="rId2" Type="http://schemas.openxmlformats.org/officeDocument/2006/relationships/hyperlink" Target="mailto:zit@som.szczecin.p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ytuł 1"/>
          <p:cNvSpPr>
            <a:spLocks noGrp="1"/>
          </p:cNvSpPr>
          <p:nvPr>
            <p:ph type="title"/>
          </p:nvPr>
        </p:nvSpPr>
        <p:spPr bwMode="auto">
          <a:xfrm>
            <a:off x="838200" y="1898650"/>
            <a:ext cx="10515600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pl-PL" altLang="pl-PL">
                <a:ea typeface="Mongolian Baiti" panose="03000500000000000000" pitchFamily="66" charset="0"/>
              </a:rPr>
              <a:t>SPOTKANIE INFORMACYJNE:</a:t>
            </a:r>
            <a:br>
              <a:rPr lang="pl-PL" altLang="pl-PL">
                <a:ea typeface="Mongolian Baiti" panose="03000500000000000000" pitchFamily="66" charset="0"/>
              </a:rPr>
            </a:br>
            <a:r>
              <a:rPr lang="pl-PL" altLang="pl-PL">
                <a:ea typeface="Mongolian Baiti" panose="03000500000000000000" pitchFamily="66" charset="0"/>
              </a:rPr>
              <a:t>Regulamin naboru wniosków</a:t>
            </a:r>
          </a:p>
        </p:txBody>
      </p:sp>
      <p:sp>
        <p:nvSpPr>
          <p:cNvPr id="16387" name="Podtytuł 2"/>
          <p:cNvSpPr>
            <a:spLocks noGrp="1"/>
          </p:cNvSpPr>
          <p:nvPr>
            <p:ph type="subTitle" idx="1"/>
          </p:nvPr>
        </p:nvSpPr>
        <p:spPr>
          <a:xfrm>
            <a:off x="838200" y="3252788"/>
            <a:ext cx="6043613" cy="1655762"/>
          </a:xfrm>
        </p:spPr>
        <p:txBody>
          <a:bodyPr/>
          <a:lstStyle/>
          <a:p>
            <a:r>
              <a:rPr lang="pl-PL" altLang="pl-PL">
                <a:ea typeface="Mongolian Baiti" panose="03000500000000000000" pitchFamily="66" charset="0"/>
              </a:rPr>
              <a:t>w ramach Działania 8.3 </a:t>
            </a:r>
          </a:p>
          <a:p>
            <a:r>
              <a:rPr lang="pl-PL" altLang="pl-PL">
                <a:ea typeface="Mongolian Baiti" panose="03000500000000000000" pitchFamily="66" charset="0"/>
              </a:rPr>
              <a:t>Regionalnego Programu Operacyjnego Województwa Zachodniopomorskiego 2014-2020</a:t>
            </a:r>
          </a:p>
        </p:txBody>
      </p:sp>
      <p:sp>
        <p:nvSpPr>
          <p:cNvPr id="16388" name="Podtytuł 1"/>
          <p:cNvSpPr txBox="1">
            <a:spLocks/>
          </p:cNvSpPr>
          <p:nvPr/>
        </p:nvSpPr>
        <p:spPr bwMode="auto">
          <a:xfrm>
            <a:off x="2478088" y="5830888"/>
            <a:ext cx="3836987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pl-PL" altLang="pl-PL" sz="1800">
                <a:solidFill>
                  <a:srgbClr val="002060"/>
                </a:solidFill>
                <a:latin typeface="Book Antiqua" panose="02040602050305030304" pitchFamily="18" charset="0"/>
                <a:ea typeface="Mongolian Baiti" panose="03000500000000000000" pitchFamily="66" charset="0"/>
                <a:cs typeface="Mongolian Baiti" panose="03000500000000000000" pitchFamily="66" charset="0"/>
              </a:rPr>
              <a:t>Szczecin, dnia 21 kwietnia 2016 r.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20688" y="1701800"/>
          <a:ext cx="11350625" cy="298291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6791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4827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5651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KRYTERIA</a:t>
                      </a:r>
                      <a:r>
                        <a:rPr lang="pl-PL" sz="1800" baseline="0" dirty="0"/>
                        <a:t> WYKONALNOŚCI</a:t>
                      </a:r>
                      <a:endParaRPr lang="pl-PL" sz="1800" dirty="0"/>
                    </a:p>
                  </a:txBody>
                  <a:tcPr marL="91453" marR="91453" marT="45669" marB="45669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9006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1. Zgodność prawna</a:t>
                      </a:r>
                    </a:p>
                  </a:txBody>
                  <a:tcPr marL="91453" marR="91453" marT="45669" marB="45669" anchor="ctr"/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None/>
                      </a:pPr>
                      <a:r>
                        <a:rPr lang="pl-PL" sz="1600" baseline="0" dirty="0"/>
                        <a:t>Prawodawstwo wspólnotowe i krajowe, w szczególności ustawa z dnia 29 stycznia </a:t>
                      </a:r>
                      <a:br>
                        <a:rPr lang="pl-PL" sz="1600" baseline="0" dirty="0"/>
                      </a:br>
                      <a:r>
                        <a:rPr lang="pl-PL" sz="1600" baseline="0" dirty="0"/>
                        <a:t>2014 r. </a:t>
                      </a:r>
                      <a:r>
                        <a:rPr lang="pl-PL" sz="1600" b="1" i="1" baseline="0" dirty="0"/>
                        <a:t>Prawo zamówień publicznych. </a:t>
                      </a:r>
                    </a:p>
                  </a:txBody>
                  <a:tcPr marL="91453" marR="91453" marT="45669" marB="45669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66675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2. Zdolność organizacyjno-operacyjna</a:t>
                      </a:r>
                    </a:p>
                  </a:txBody>
                  <a:tcPr marL="91453" marR="91453" marT="45669" marB="45669" anchor="ctr"/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dirty="0"/>
                        <a:t> organizacja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dirty="0"/>
                        <a:t> doświadczenie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baseline="0" dirty="0"/>
                        <a:t> potencjał kadrowy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baseline="0" dirty="0"/>
                        <a:t> potencjał techniczny</a:t>
                      </a:r>
                    </a:p>
                  </a:txBody>
                  <a:tcPr marL="91453" marR="91453" marT="45669" marB="45669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71581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3. Zdolność finansowa</a:t>
                      </a:r>
                    </a:p>
                  </a:txBody>
                  <a:tcPr marL="91453" marR="91453" marT="45669" marB="45669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/>
                        <a:t>Odpowiednia kondycja finansowa Beneficjenta gwarantująca</a:t>
                      </a:r>
                      <a:r>
                        <a:rPr lang="pl-PL" sz="1600" baseline="0" dirty="0"/>
                        <a:t> osiągnięcie deklarowanych produktów lub rezultatów zgodnie z planem finansowym. </a:t>
                      </a:r>
                      <a:r>
                        <a:rPr lang="pl-PL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Beneficjent zapewnia środki finansowe do utrzymania projektu w okresie trwałości (jeśli dotyczy). </a:t>
                      </a:r>
                      <a:endParaRPr lang="pl-PL" altLang="pl-PL" sz="1600" dirty="0"/>
                    </a:p>
                  </a:txBody>
                  <a:tcPr marL="91453" marR="91453" marT="45669" marB="45669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 ETAP OCENY</a:t>
            </a:r>
            <a:endParaRPr lang="pl-PL" sz="2400" dirty="0">
              <a:solidFill>
                <a:srgbClr val="002060"/>
              </a:solidFill>
              <a:latin typeface="+mn-lt"/>
              <a:ea typeface="+mj-ea"/>
              <a:cs typeface="Mongolian Baiti" panose="03000500000000000000" pitchFamily="66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34963" y="1282700"/>
          <a:ext cx="11704637" cy="477996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2358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4687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5855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KRYTERIA ADMINISTRACYJNOŚCI</a:t>
                      </a:r>
                    </a:p>
                  </a:txBody>
                  <a:tcPr marL="91436" marR="91436" marT="45732" marB="45732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9266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1. Kompletność wniosku</a:t>
                      </a:r>
                    </a:p>
                  </a:txBody>
                  <a:tcPr marL="91436" marR="91436" marT="45732" marB="4573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  <a:tabLst>
                          <a:tab pos="85725" algn="l"/>
                        </a:tabLst>
                      </a:pPr>
                      <a:r>
                        <a:rPr lang="pl-PL" sz="1600" dirty="0"/>
                        <a:t>Wniosek</a:t>
                      </a:r>
                      <a:r>
                        <a:rPr lang="pl-PL" sz="1600" baseline="0" dirty="0"/>
                        <a:t> jest z</a:t>
                      </a:r>
                      <a:r>
                        <a:rPr lang="pl-PL" sz="1600" dirty="0"/>
                        <a:t>godny z instrukcją</a:t>
                      </a:r>
                      <a:r>
                        <a:rPr lang="pl-PL" sz="1600" baseline="0" dirty="0"/>
                        <a:t> wypełniania wniosku o dofinansowanie oraz Regulaminem (LSI2014 + pisemny wniosek o przyznanie pomocy)</a:t>
                      </a:r>
                      <a:endParaRPr lang="pl-PL" sz="1600" dirty="0"/>
                    </a:p>
                  </a:txBody>
                  <a:tcPr marL="91436" marR="91436" marT="45732" marB="45732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21305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2. Zgodność z kwalifikowalnością wydatków</a:t>
                      </a:r>
                    </a:p>
                  </a:txBody>
                  <a:tcPr marL="91436" marR="91436" marT="45732" marB="45732" anchor="ctr"/>
                </a:tc>
                <a:tc>
                  <a:txBody>
                    <a:bodyPr/>
                    <a:lstStyle/>
                    <a:p>
                      <a:pPr marL="90488" indent="-90488" algn="ctr">
                        <a:buFont typeface="Arial" pitchFamily="34" charset="0"/>
                        <a:buChar char="•"/>
                      </a:pPr>
                      <a:r>
                        <a:rPr lang="pl-PL" sz="1600" dirty="0"/>
                        <a:t> Wytyczne w zakresie kwalifikowalności</a:t>
                      </a:r>
                      <a:r>
                        <a:rPr lang="pl-PL" sz="1600" baseline="0" dirty="0"/>
                        <a:t> wydatków Europejskiego Funduszu Rozwoju Regionalnego, Europejskiego Funduszu Społecznego oraz Funduszu Spójności na lata 2014-2020;</a:t>
                      </a:r>
                    </a:p>
                    <a:p>
                      <a:pPr marL="90488" indent="-90488" algn="ctr">
                        <a:buFont typeface="Arial" pitchFamily="34" charset="0"/>
                        <a:buChar char="•"/>
                      </a:pPr>
                      <a:r>
                        <a:rPr lang="pl-PL" sz="1600" baseline="0" dirty="0"/>
                        <a:t> Wytyczne w zakresie realizacji przedsięwzięć z udziałem środków Europejskiego Funduszu Społecznego w obszarze edukacji na lata 2014-2020;</a:t>
                      </a:r>
                    </a:p>
                    <a:p>
                      <a:pPr marL="90488" indent="-90488" algn="ctr">
                        <a:buFont typeface="Arial" pitchFamily="34" charset="0"/>
                        <a:buChar char="•"/>
                      </a:pPr>
                      <a:r>
                        <a:rPr lang="pl-PL" sz="1600" baseline="0" dirty="0"/>
                        <a:t>Planowanie wydatków w sposób celowy, oszczędny, umożliwiający terminową realizację zadań;</a:t>
                      </a:r>
                    </a:p>
                    <a:p>
                      <a:pPr marL="90488" indent="-90488" algn="ctr">
                        <a:buFont typeface="Arial" pitchFamily="34" charset="0"/>
                        <a:buChar char="•"/>
                      </a:pPr>
                      <a:r>
                        <a:rPr lang="pl-PL" sz="1600" baseline="0" dirty="0"/>
                        <a:t>Poziom wydatków w ramach cross </a:t>
                      </a:r>
                      <a:r>
                        <a:rPr lang="pl-PL" sz="1600" baseline="0" dirty="0" err="1"/>
                        <a:t>financingu</a:t>
                      </a:r>
                      <a:r>
                        <a:rPr lang="pl-PL" sz="1600" baseline="0" dirty="0"/>
                        <a:t> oraz środków trwałych jest zgodny z poziomem tych wydatków wskazanym w Regulaminie.</a:t>
                      </a:r>
                      <a:endParaRPr lang="pl-PL" sz="1600" dirty="0"/>
                    </a:p>
                  </a:txBody>
                  <a:tcPr marL="91436" marR="91436" marT="45732" marB="45732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92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/>
                        <a:t>3. Możliwość oceny merytorycznej wniosku</a:t>
                      </a:r>
                    </a:p>
                  </a:txBody>
                  <a:tcPr marL="91436" marR="91436" marT="45732" marB="4573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/>
                        <a:t>Spójność załączników z wnioskiem oraz ich odpowiednia jakość</a:t>
                      </a:r>
                      <a:r>
                        <a:rPr lang="pl-PL" sz="1600" baseline="0" dirty="0"/>
                        <a:t> (poprawność, wiarygodność, rzetelność).</a:t>
                      </a:r>
                      <a:endParaRPr lang="pl-PL" sz="1600" dirty="0"/>
                    </a:p>
                  </a:txBody>
                  <a:tcPr marL="91436" marR="91436" marT="45732" marB="45732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53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/>
                        <a:t>4. Intensywność wsparcia</a:t>
                      </a:r>
                    </a:p>
                  </a:txBody>
                  <a:tcPr marL="91436" marR="91436" marT="45732" marB="4573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/>
                        <a:t>Maksymalny poziom dofinansowania - </a:t>
                      </a:r>
                      <a:r>
                        <a:rPr lang="pl-PL" sz="1600" b="1" i="0" dirty="0"/>
                        <a:t>95%</a:t>
                      </a:r>
                      <a:r>
                        <a:rPr lang="pl-PL" sz="1600" b="0" i="0" dirty="0"/>
                        <a:t>,</a:t>
                      </a:r>
                      <a:r>
                        <a:rPr lang="pl-PL" sz="1600" b="0" i="0" baseline="0" dirty="0"/>
                        <a:t> w tym </a:t>
                      </a:r>
                      <a:r>
                        <a:rPr lang="pl-PL" sz="1600" b="0" i="0" dirty="0"/>
                        <a:t>ze</a:t>
                      </a:r>
                      <a:r>
                        <a:rPr lang="pl-PL" sz="1600" i="0" dirty="0"/>
                        <a:t> środków </a:t>
                      </a:r>
                      <a:r>
                        <a:rPr lang="pl-PL" sz="1600" dirty="0"/>
                        <a:t>UE- </a:t>
                      </a:r>
                      <a:r>
                        <a:rPr lang="pl-PL" sz="1600" b="1" dirty="0"/>
                        <a:t>85% </a:t>
                      </a:r>
                      <a:r>
                        <a:rPr lang="pl-PL" sz="1600" b="0" dirty="0"/>
                        <a:t>+ </a:t>
                      </a:r>
                      <a:r>
                        <a:rPr lang="pl-PL" sz="1600" b="1" dirty="0"/>
                        <a:t>10%</a:t>
                      </a:r>
                      <a:r>
                        <a:rPr lang="pl-PL" sz="1600" b="0" dirty="0"/>
                        <a:t> z budżetu państwa.</a:t>
                      </a:r>
                    </a:p>
                  </a:txBody>
                  <a:tcPr marL="91436" marR="91436" marT="45732" marB="45732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098905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5. Celowość partnerstwa </a:t>
                      </a:r>
                    </a:p>
                  </a:txBody>
                  <a:tcPr marL="91436" marR="91436" marT="45732" marB="45732" anchor="ctr"/>
                </a:tc>
                <a:tc>
                  <a:txBody>
                    <a:bodyPr/>
                    <a:lstStyle/>
                    <a:p>
                      <a:pPr marL="90488" indent="-90488" algn="ctr">
                        <a:buFont typeface="Arial" pitchFamily="34" charset="0"/>
                        <a:buChar char="•"/>
                      </a:pPr>
                      <a:r>
                        <a:rPr lang="pl-PL" sz="1600" dirty="0"/>
                        <a:t> Art. 33 ustawy z dnia 11 lipca 2014 r. o zasadach realizacji programów w zakresie polityki spójności finansowanych w perspektywie finansowej 2014-2020;</a:t>
                      </a:r>
                    </a:p>
                    <a:p>
                      <a:pPr marL="90488" indent="-90488" algn="ctr">
                        <a:buFont typeface="Arial" pitchFamily="34" charset="0"/>
                        <a:buChar char="•"/>
                      </a:pPr>
                      <a:r>
                        <a:rPr lang="pl-PL" sz="1600" dirty="0"/>
                        <a:t> Należy udowodnić,</a:t>
                      </a:r>
                      <a:r>
                        <a:rPr lang="pl-PL" sz="1600" baseline="0" dirty="0"/>
                        <a:t> że projekt realizowany w partnerstwie wnosi określoną wartość dodaną (zasoby ludzkie, organizacyjne, techniczne, finansowe).</a:t>
                      </a:r>
                      <a:endParaRPr lang="pl-PL" sz="1600" dirty="0"/>
                    </a:p>
                  </a:txBody>
                  <a:tcPr marL="91436" marR="91436" marT="45732" marB="45732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 ETAP OCENY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20688" y="1851025"/>
          <a:ext cx="11350625" cy="414972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9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2356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610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KRYTERIA</a:t>
                      </a:r>
                      <a:r>
                        <a:rPr lang="pl-PL" sz="1800" baseline="0" dirty="0"/>
                        <a:t> JAKOŚCI</a:t>
                      </a:r>
                      <a:endParaRPr lang="pl-PL" sz="1800" dirty="0"/>
                    </a:p>
                  </a:txBody>
                  <a:tcPr marL="91453" marR="91453" marT="45692" marB="45692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2865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1. Odpowiedniość/ Adekwatność/ Trafność</a:t>
                      </a:r>
                    </a:p>
                  </a:txBody>
                  <a:tcPr marL="91453" marR="91453" marT="45692" marB="456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Spójność projektu z analizą sytuacji</a:t>
                      </a:r>
                      <a:r>
                        <a:rPr lang="pl-PL" sz="1600" baseline="0" dirty="0"/>
                        <a:t> problemowej zawartą we wniosku oraz </a:t>
                      </a:r>
                      <a:br>
                        <a:rPr lang="pl-PL" sz="1600" baseline="0" dirty="0"/>
                      </a:br>
                      <a:r>
                        <a:rPr lang="pl-PL" sz="1600" baseline="0" dirty="0"/>
                        <a:t>w zakresie wskazanego opisu grupy docelowej.</a:t>
                      </a:r>
                    </a:p>
                    <a:p>
                      <a:pPr algn="ctr"/>
                      <a:r>
                        <a:rPr lang="pl-PL" sz="1600" b="0" baseline="0" dirty="0">
                          <a:solidFill>
                            <a:srgbClr val="FF0000"/>
                          </a:solidFill>
                          <a:effectLst/>
                        </a:rPr>
                        <a:t>Skala punktów: 1-5; waga: 2</a:t>
                      </a:r>
                      <a:endParaRPr lang="pl-PL" sz="1600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1453" marR="91453" marT="45692" marB="45692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1052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2. Skuteczność/ Efektywność</a:t>
                      </a:r>
                    </a:p>
                  </a:txBody>
                  <a:tcPr marL="91453" marR="91453" marT="45692" marB="45692" anchor="ctr"/>
                </a:tc>
                <a:tc>
                  <a:txBody>
                    <a:bodyPr/>
                    <a:lstStyle/>
                    <a:p>
                      <a:pPr marL="28575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l-PL" sz="1600" dirty="0"/>
                        <a:t>Stopień</a:t>
                      </a:r>
                      <a:r>
                        <a:rPr lang="pl-PL" sz="1600" baseline="0" dirty="0"/>
                        <a:t> w jakim projekt przyczyni się do rozwiązania lub złagodzenia sytuacji problemowej wskazanej we wniosku;</a:t>
                      </a:r>
                    </a:p>
                    <a:p>
                      <a:pPr marL="28575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l-PL" sz="1600" b="0" dirty="0">
                          <a:solidFill>
                            <a:schemeClr val="tx1"/>
                          </a:solidFill>
                        </a:rPr>
                        <a:t>Stopień/poziom osiągnięcia</a:t>
                      </a:r>
                      <a:r>
                        <a:rPr lang="pl-PL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0" dirty="0">
                          <a:solidFill>
                            <a:schemeClr val="tx1"/>
                          </a:solidFill>
                        </a:rPr>
                        <a:t>zakładanych rezultatów w</a:t>
                      </a:r>
                      <a:r>
                        <a:rPr lang="pl-PL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0" dirty="0">
                          <a:solidFill>
                            <a:schemeClr val="tx1"/>
                          </a:solidFill>
                        </a:rPr>
                        <a:t>odniesieniu</a:t>
                      </a:r>
                      <a:r>
                        <a:rPr lang="pl-PL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0" dirty="0">
                          <a:solidFill>
                            <a:schemeClr val="tx1"/>
                          </a:solidFill>
                        </a:rPr>
                        <a:t>do  zaplanowanych kosztów.</a:t>
                      </a:r>
                      <a:endParaRPr lang="pl-PL" sz="1600" baseline="0" dirty="0"/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pl-PL" sz="1600" b="0" baseline="0" dirty="0">
                          <a:solidFill>
                            <a:srgbClr val="FF0000"/>
                          </a:solidFill>
                        </a:rPr>
                        <a:t>Skala punktów: 1-5; waga:3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692" marB="45692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2865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3. Użyteczność </a:t>
                      </a:r>
                    </a:p>
                  </a:txBody>
                  <a:tcPr marL="91453" marR="91453" marT="45692" marB="45692" anchor="ctr"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pl-PL" sz="1600" dirty="0"/>
                        <a:t>Trafność doboru form wsparcia w odniesieniu do zdiagnozowanych problemów grupy docelowej.</a:t>
                      </a: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pl-PL" sz="1600" b="0" dirty="0">
                          <a:solidFill>
                            <a:srgbClr val="FF0000"/>
                          </a:solidFill>
                        </a:rPr>
                        <a:t>Skala punktów: 1-5; waga: 2</a:t>
                      </a:r>
                    </a:p>
                  </a:txBody>
                  <a:tcPr marL="91453" marR="91453" marT="45692" marB="45692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865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4. Trwałość </a:t>
                      </a:r>
                    </a:p>
                  </a:txBody>
                  <a:tcPr marL="91453" marR="91453" marT="45692" marB="456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Stopień wpływu zaplanowanych</a:t>
                      </a:r>
                      <a:r>
                        <a:rPr lang="pl-PL" sz="1600" baseline="0" dirty="0"/>
                        <a:t> w projekcie działań  na uzyskanie trwałej zmiany sytuacji grup docelowych.</a:t>
                      </a:r>
                    </a:p>
                    <a:p>
                      <a:pPr algn="ctr"/>
                      <a:r>
                        <a:rPr lang="pl-PL" sz="1600" baseline="0" dirty="0">
                          <a:solidFill>
                            <a:srgbClr val="FF0000"/>
                          </a:solidFill>
                        </a:rPr>
                        <a:t>Skala punktów: 1-5; waga:1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692" marB="45692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II ETAP OCENY</a:t>
            </a:r>
            <a:r>
              <a:rPr lang="pl-PL" sz="2400" dirty="0">
                <a:solidFill>
                  <a:srgbClr val="002060"/>
                </a:solidFill>
                <a:latin typeface="Calibri"/>
                <a:cs typeface="Mongolian Baiti" panose="03000500000000000000" pitchFamily="66" charset="0"/>
              </a:rPr>
              <a:t/>
            </a:r>
            <a:br>
              <a:rPr lang="pl-PL" sz="2400" dirty="0">
                <a:solidFill>
                  <a:srgbClr val="002060"/>
                </a:solidFill>
                <a:latin typeface="Calibri"/>
                <a:cs typeface="Mongolian Baiti" panose="03000500000000000000" pitchFamily="66" charset="0"/>
              </a:rPr>
            </a:br>
            <a:r>
              <a:rPr lang="pl-PL" sz="2400" dirty="0">
                <a:solidFill>
                  <a:srgbClr val="002060"/>
                </a:solidFill>
                <a:latin typeface="Calibri"/>
                <a:cs typeface="Mongolian Baiti" panose="03000500000000000000" pitchFamily="66" charset="0"/>
              </a:rPr>
              <a:t>- </a:t>
            </a:r>
            <a:r>
              <a:rPr lang="pl-PL" sz="2000" dirty="0">
                <a:solidFill>
                  <a:srgbClr val="002060"/>
                </a:solidFill>
                <a:latin typeface="Calibri"/>
                <a:cs typeface="Mongolian Baiti" panose="03000500000000000000" pitchFamily="66" charset="0"/>
              </a:rPr>
              <a:t>ocena dokonywana przez IP RPO WZ</a:t>
            </a:r>
            <a:endParaRPr lang="pl-PL" sz="2400" dirty="0">
              <a:solidFill>
                <a:srgbClr val="002060"/>
              </a:solidFill>
              <a:latin typeface="+mn-lt"/>
              <a:ea typeface="+mj-ea"/>
              <a:cs typeface="Mongolian Baiti" panose="03000500000000000000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20688" y="1457325"/>
          <a:ext cx="11350625" cy="4632325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544346087"/>
                    </a:ext>
                  </a:extLst>
                </a:gridCol>
                <a:gridCol w="7235825">
                  <a:extLst>
                    <a:ext uri="{9D8B030D-6E8A-4147-A177-3AD203B41FA5}">
                      <a16:colId xmlns="" xmlns:a16="http://schemas.microsoft.com/office/drawing/2014/main" val="1048893274"/>
                    </a:ext>
                  </a:extLst>
                </a:gridCol>
              </a:tblGrid>
              <a:tr h="365125">
                <a:tc grid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KRYTERIA JAKOŚCI</a:t>
                      </a:r>
                    </a:p>
                  </a:txBody>
                  <a:tcPr marL="91453" marR="91453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57627681"/>
                  </a:ext>
                </a:extLst>
              </a:tr>
              <a:tr h="79216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 Odpowiedniość/ adekwatność/ trafność założeń Strategii ZIT</a:t>
                      </a:r>
                    </a:p>
                  </a:txBody>
                  <a:tcPr marL="91453" marR="91453" marT="45704" marB="457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ongolian Baiti" panose="03000500000000000000" pitchFamily="66" charset="0"/>
                          <a:cs typeface="Mongolian Baiti" panose="03000500000000000000" pitchFamily="66" charset="0"/>
                        </a:rPr>
                        <a:t>Kategoria kryterium mająca na celu zapewnienie, aby wybrane do dofinansowania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ongolian Baiti" panose="03000500000000000000" pitchFamily="66" charset="0"/>
                          <a:cs typeface="Mongolian Baiti" panose="03000500000000000000" pitchFamily="66" charset="0"/>
                        </a:rPr>
                        <a:t>projekty w jak największym stopniu przyczyniały się do realizacji Strategii ZIT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ongolian Baiti" panose="03000500000000000000" pitchFamily="66" charset="0"/>
                          <a:cs typeface="Mongolian Baiti" panose="03000500000000000000" pitchFamily="66" charset="0"/>
                        </a:rPr>
                        <a:t>Szczecińskiego Obszaru Metropolitalnego, została uszeregowana w następujący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ongolian Baiti" panose="03000500000000000000" pitchFamily="66" charset="0"/>
                          <a:cs typeface="Mongolian Baiti" panose="03000500000000000000" pitchFamily="66" charset="0"/>
                        </a:rPr>
                        <a:t>sposób:</a:t>
                      </a:r>
                    </a:p>
                  </a:txBody>
                  <a:tcPr marL="91453" marR="91453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7211839"/>
                  </a:ext>
                </a:extLst>
              </a:tr>
              <a:tr h="57785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 Stopień realizacji wskaźników Strategii ZIT SOM </a:t>
                      </a:r>
                    </a:p>
                  </a:txBody>
                  <a:tcPr marL="91453" marR="91453" marT="45704" marB="457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ongolian Baiti" panose="03000500000000000000" pitchFamily="66" charset="0"/>
                          <a:cs typeface="Mongolian Baiti" panose="03000500000000000000" pitchFamily="66" charset="0"/>
                        </a:rPr>
                        <a:t>Stopień w jakim projekt realizuje założone w Strategii wskaźniki, określone dla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ongolian Baiti" panose="03000500000000000000" pitchFamily="66" charset="0"/>
                          <a:cs typeface="Mongolian Baiti" panose="03000500000000000000" pitchFamily="66" charset="0"/>
                        </a:rPr>
                        <a:t>wskazanego działania.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ongolian Baiti" panose="03000500000000000000" pitchFamily="66" charset="0"/>
                        <a:cs typeface="Mongolian Baiti" panose="03000500000000000000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Skala punktów: 1-3; waga: 8</a:t>
                      </a:r>
                    </a:p>
                  </a:txBody>
                  <a:tcPr marL="91453" marR="91453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58831537"/>
                  </a:ext>
                </a:extLst>
              </a:tr>
              <a:tr h="161925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 Potencjał rozwojowy projektu</a:t>
                      </a:r>
                    </a:p>
                  </a:txBody>
                  <a:tcPr marL="91453" marR="91453" marT="45704" marB="457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ongolian Baiti" panose="03000500000000000000" pitchFamily="66" charset="0"/>
                          <a:cs typeface="Mongolian Baiti" panose="03000500000000000000" pitchFamily="66" charset="0"/>
                        </a:rPr>
                        <a:t>Oceniane będzie czy projekt jest kontynuacją lub uzupełnieniem zrealizowanych/trwających projektów bądź zaplanowanych projektów.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pl-PL" altLang="pl-PL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ongolian Baiti" panose="03000500000000000000" pitchFamily="66" charset="0"/>
                        <a:cs typeface="Mongolian Baiti" panose="03000500000000000000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ongolian Baiti" panose="03000500000000000000" pitchFamily="66" charset="0"/>
                          <a:cs typeface="Mongolian Baiti" panose="03000500000000000000" pitchFamily="66" charset="0"/>
                        </a:rPr>
                        <a:t>Przedsięwzięcia wskazywane jako kontynuacja/uzupełnienie/rozwinięcie mogą wykazywać finansowanie z dowolnego źródła, ale muszą rozwiązywać problem zidentyfikowany w Strategii ZIT oraz być realizowane na obszarze/części obszaru funkcjonalnego SOM.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pl-PL" altLang="pl-PL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ongolian Baiti" panose="03000500000000000000" pitchFamily="66" charset="0"/>
                        <a:cs typeface="Mongolian Baiti" panose="03000500000000000000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Skala punktów: 1-3; waga: 2</a:t>
                      </a:r>
                    </a:p>
                  </a:txBody>
                  <a:tcPr marL="91453" marR="91453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2934005"/>
                  </a:ext>
                </a:extLst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III ETAP OCENY</a:t>
            </a:r>
            <a:b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</a:b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- </a:t>
            </a:r>
            <a:r>
              <a:rPr lang="pl-PL" sz="20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ocena dokonywana przez IP ZIT RPO WZ </a:t>
            </a:r>
          </a:p>
        </p:txBody>
      </p:sp>
      <p:sp>
        <p:nvSpPr>
          <p:cNvPr id="39955" name="Prostokąt 1"/>
          <p:cNvSpPr>
            <a:spLocks noChangeArrowheads="1"/>
          </p:cNvSpPr>
          <p:nvPr/>
        </p:nvSpPr>
        <p:spPr bwMode="auto">
          <a:xfrm>
            <a:off x="420688" y="3927475"/>
            <a:ext cx="11350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solidFill>
                <a:srgbClr val="C00000"/>
              </a:solidFill>
              <a:latin typeface="Arial" panose="020B0604020202020204" pitchFamily="34" charset="0"/>
              <a:ea typeface="Mongolian Baiti" panose="03000500000000000000" pitchFamily="66" charset="0"/>
              <a:cs typeface="Mongolian Baiti" panose="03000500000000000000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20688" y="1457325"/>
          <a:ext cx="11350625" cy="4389438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4152759175"/>
                    </a:ext>
                  </a:extLst>
                </a:gridCol>
                <a:gridCol w="7235825">
                  <a:extLst>
                    <a:ext uri="{9D8B030D-6E8A-4147-A177-3AD203B41FA5}">
                      <a16:colId xmlns="" xmlns:a16="http://schemas.microsoft.com/office/drawing/2014/main" val="4111136682"/>
                    </a:ext>
                  </a:extLst>
                </a:gridCol>
              </a:tblGrid>
              <a:tr h="365125">
                <a:tc grid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KRYTERIA JAKOŚCI</a:t>
                      </a:r>
                    </a:p>
                  </a:txBody>
                  <a:tcPr marL="91453" marR="91453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59214121"/>
                  </a:ext>
                </a:extLst>
              </a:tr>
              <a:tr h="79216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 Odpowiedniość/ adekwatność/ trafność założeń Strategii ZIT</a:t>
                      </a:r>
                    </a:p>
                  </a:txBody>
                  <a:tcPr marL="91453" marR="91453" marT="45704" marB="457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ongolian Baiti" panose="03000500000000000000" pitchFamily="66" charset="0"/>
                          <a:cs typeface="Mongolian Baiti" panose="03000500000000000000" pitchFamily="66" charset="0"/>
                        </a:rPr>
                        <a:t>Kategoria kryterium mająca na celu zapewnienie, aby wybrane do dofinansowania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ongolian Baiti" panose="03000500000000000000" pitchFamily="66" charset="0"/>
                          <a:cs typeface="Mongolian Baiti" panose="03000500000000000000" pitchFamily="66" charset="0"/>
                        </a:rPr>
                        <a:t>projekty w jak największym stopniu przyczyniały się do realizacji Strategii ZIT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ongolian Baiti" panose="03000500000000000000" pitchFamily="66" charset="0"/>
                          <a:cs typeface="Mongolian Baiti" panose="03000500000000000000" pitchFamily="66" charset="0"/>
                        </a:rPr>
                        <a:t>Szczecińskiego Obszaru Metropolitalnego, została uszeregowana w następujący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ongolian Baiti" panose="03000500000000000000" pitchFamily="66" charset="0"/>
                          <a:cs typeface="Mongolian Baiti" panose="03000500000000000000" pitchFamily="66" charset="0"/>
                        </a:rPr>
                        <a:t>sposób:</a:t>
                      </a:r>
                    </a:p>
                  </a:txBody>
                  <a:tcPr marL="91453" marR="91453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77701814"/>
                  </a:ext>
                </a:extLst>
              </a:tr>
              <a:tr h="79216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  Zintegrowany i komplementarny charakter projektu</a:t>
                      </a:r>
                    </a:p>
                  </a:txBody>
                  <a:tcPr marL="91453" marR="91453" marT="45704" marB="457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ongolian Baiti" panose="03000500000000000000" pitchFamily="66" charset="0"/>
                          <a:cs typeface="Mongolian Baiti" panose="03000500000000000000" pitchFamily="66" charset="0"/>
                        </a:rPr>
                        <a:t>Ocenie podlegać będzie stopień zintegrowania lub komplementarności projektu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ongolian Baiti" panose="03000500000000000000" pitchFamily="66" charset="0"/>
                          <a:cs typeface="Mongolian Baiti" panose="03000500000000000000" pitchFamily="66" charset="0"/>
                        </a:rPr>
                        <a:t>z innymi projektami zrealizowanymi, realizowanymi bądź planowanymi do realizacji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ongolian Baiti" panose="03000500000000000000" pitchFamily="66" charset="0"/>
                          <a:cs typeface="Mongolian Baiti" panose="03000500000000000000" pitchFamily="66" charset="0"/>
                        </a:rPr>
                        <a:t>w ramach Strategii ZIT SOM.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pl-PL" altLang="pl-PL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ongolian Baiti" panose="03000500000000000000" pitchFamily="66" charset="0"/>
                        <a:cs typeface="Mongolian Baiti" panose="03000500000000000000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Skala punktów: 1-3; waga: 6</a:t>
                      </a:r>
                    </a:p>
                  </a:txBody>
                  <a:tcPr marL="91453" marR="91453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41809552"/>
                  </a:ext>
                </a:extLst>
              </a:tr>
              <a:tr h="11160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 Szczegółowy charakter projektu</a:t>
                      </a:r>
                    </a:p>
                  </a:txBody>
                  <a:tcPr marL="91453" marR="91453" marT="45704" marB="457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ongolian Baiti" panose="03000500000000000000" pitchFamily="66" charset="0"/>
                          <a:cs typeface="Mongolian Baiti" panose="03000500000000000000" pitchFamily="66" charset="0"/>
                        </a:rPr>
                        <a:t>Ocenie podlegać będzie w jakim stopniu projekt umożliwi zastosowanie nowoczesnych metod i narzędzi z ukierunkowaniem na obszary wiejskie.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pl-PL" altLang="pl-PL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ongolian Baiti" panose="03000500000000000000" pitchFamily="66" charset="0"/>
                        <a:cs typeface="Mongolian Baiti" panose="03000500000000000000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ongolian Baiti" panose="03000500000000000000" pitchFamily="66" charset="0"/>
                          <a:cs typeface="Mongolian Baiti" panose="03000500000000000000" pitchFamily="66" charset="0"/>
                        </a:rPr>
                        <a:t>Najwyżej punktowane będą projekty przyczyniające się do ograniczenia nierówności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ongolian Baiti" panose="03000500000000000000" pitchFamily="66" charset="0"/>
                          <a:cs typeface="Mongolian Baiti" panose="03000500000000000000" pitchFamily="66" charset="0"/>
                        </a:rPr>
                        <a:t>w dysproporcjach pomiędzy kształceniem w szkołach wiejskich i miejskich.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pl-PL" altLang="pl-PL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ongolian Baiti" panose="03000500000000000000" pitchFamily="66" charset="0"/>
                        <a:cs typeface="Mongolian Baiti" panose="03000500000000000000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Skala punktów: 1-3; waga: 4</a:t>
                      </a:r>
                    </a:p>
                  </a:txBody>
                  <a:tcPr marL="91453" marR="91453"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24211119"/>
                  </a:ext>
                </a:extLst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III ETAP OCENY</a:t>
            </a:r>
            <a:b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</a:b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- </a:t>
            </a:r>
            <a:r>
              <a:rPr lang="pl-PL" sz="20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ocena dokonywana przez IP ZIT RPO WZ </a:t>
            </a:r>
          </a:p>
        </p:txBody>
      </p:sp>
      <p:sp>
        <p:nvSpPr>
          <p:cNvPr id="42003" name="Prostokąt 1"/>
          <p:cNvSpPr>
            <a:spLocks noChangeArrowheads="1"/>
          </p:cNvSpPr>
          <p:nvPr/>
        </p:nvSpPr>
        <p:spPr bwMode="auto">
          <a:xfrm>
            <a:off x="420688" y="3927475"/>
            <a:ext cx="11350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solidFill>
                <a:srgbClr val="C00000"/>
              </a:solidFill>
              <a:latin typeface="Arial" panose="020B0604020202020204" pitchFamily="34" charset="0"/>
              <a:ea typeface="Mongolian Baiti" panose="03000500000000000000" pitchFamily="66" charset="0"/>
              <a:cs typeface="Mongolian Baiti" panose="03000500000000000000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>
                <a:ea typeface="Mongolian Baiti" panose="03000500000000000000" pitchFamily="66" charset="0"/>
              </a:rPr>
              <a:t>ZASADY REALIZACJI PROJEKTU – koszty pośrednie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altLang="pl-PL">
                <a:ea typeface="Mongolian Baiti" panose="03000500000000000000" pitchFamily="66" charset="0"/>
              </a:rPr>
              <a:t>Koszty pośrednie w EFS rozliczane są wyłącznie </a:t>
            </a:r>
            <a:r>
              <a:rPr lang="pl-PL" altLang="pl-PL" b="1">
                <a:ea typeface="Mongolian Baiti" panose="03000500000000000000" pitchFamily="66" charset="0"/>
              </a:rPr>
              <a:t>stawkami ryczałtowymi liczonymi od wartości kosztów bezpośrednich</a:t>
            </a:r>
            <a:r>
              <a:rPr lang="pl-PL" altLang="pl-PL">
                <a:ea typeface="Mongolian Baiti" panose="03000500000000000000" pitchFamily="66" charset="0"/>
              </a:rPr>
              <a:t>: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>
                <a:ea typeface="Mongolian Baiti" panose="03000500000000000000" pitchFamily="66" charset="0"/>
              </a:rPr>
              <a:t> 25% - projekty o wartości do 1 mln zł włącznie,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>
                <a:ea typeface="Mongolian Baiti" panose="03000500000000000000" pitchFamily="66" charset="0"/>
              </a:rPr>
              <a:t> 20% - projekty o wartości powyżej 1 mln zł do 2 mln zł włącznie,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>
                <a:ea typeface="Mongolian Baiti" panose="03000500000000000000" pitchFamily="66" charset="0"/>
              </a:rPr>
              <a:t> 15% - projekty o wartości powyżej 2 mln zł do 5 mln zł włącznie,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>
                <a:ea typeface="Mongolian Baiti" panose="03000500000000000000" pitchFamily="66" charset="0"/>
              </a:rPr>
              <a:t> 10% - projekty o wartości powyżej 5 mln zł.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>
                <a:ea typeface="Mongolian Baiti" panose="03000500000000000000" pitchFamily="66" charset="0"/>
              </a:rPr>
              <a:t>ZASADY REALIZACJI PROJEKTU – koszty pośrednie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pl-PL" altLang="pl-PL" sz="1700">
                <a:ea typeface="Mongolian Baiti" panose="03000500000000000000" pitchFamily="66" charset="0"/>
              </a:rPr>
              <a:t>Lista przykładowych </a:t>
            </a:r>
            <a:r>
              <a:rPr lang="pl-PL" altLang="pl-PL" sz="1700" b="1">
                <a:ea typeface="Mongolian Baiti" panose="03000500000000000000" pitchFamily="66" charset="0"/>
              </a:rPr>
              <a:t>kosztów pośrednich </a:t>
            </a:r>
            <a:r>
              <a:rPr lang="pl-PL" altLang="pl-PL" sz="1700">
                <a:ea typeface="Mongolian Baiti" panose="03000500000000000000" pitchFamily="66" charset="0"/>
              </a:rPr>
              <a:t>w projekcie: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>
                <a:ea typeface="Mongolian Baiti" panose="03000500000000000000" pitchFamily="66" charset="0"/>
              </a:rPr>
              <a:t> koszty wynagrodzenia, delegacji służbowych, szkoleń osób, których zatrudnienie jest niezbędne do realizacji projektu </a:t>
            </a:r>
            <a:br>
              <a:rPr lang="pl-PL" altLang="pl-PL" sz="1700">
                <a:ea typeface="Mongolian Baiti" panose="03000500000000000000" pitchFamily="66" charset="0"/>
              </a:rPr>
            </a:br>
            <a:r>
              <a:rPr lang="pl-PL" altLang="pl-PL" sz="1700">
                <a:ea typeface="Mongolian Baiti" panose="03000500000000000000" pitchFamily="66" charset="0"/>
              </a:rPr>
              <a:t>tj. m.in. koordynatora projektu, kierownika projektu, personelu obsługowego;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>
                <a:ea typeface="Mongolian Baiti" panose="03000500000000000000" pitchFamily="66" charset="0"/>
              </a:rPr>
              <a:t> koszty utrzymania powierzchni biurowych;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>
                <a:ea typeface="Mongolian Baiti" panose="03000500000000000000" pitchFamily="66" charset="0"/>
              </a:rPr>
              <a:t> koszty obsługi księgowej;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>
                <a:ea typeface="Mongolian Baiti" panose="03000500000000000000" pitchFamily="66" charset="0"/>
              </a:rPr>
              <a:t> koszty materiałów biurowych i artykułów piśmienniczych związanych z obsługą administracyjną projektu;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>
                <a:ea typeface="Mongolian Baiti" panose="03000500000000000000" pitchFamily="66" charset="0"/>
              </a:rPr>
              <a:t> koszty prowadzenia rekrutacji;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>
                <a:ea typeface="Mongolian Baiti" panose="03000500000000000000" pitchFamily="66" charset="0"/>
              </a:rPr>
              <a:t> amortyzacja lub zakup aktywów (sprzętu, mebli, wartości niematerialnych lub prawnych) na potrzeby zarządzania projektem;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>
                <a:ea typeface="Mongolian Baiti" panose="03000500000000000000" pitchFamily="66" charset="0"/>
              </a:rPr>
              <a:t> działania informacyjno - promocyjne związane z realizacją projektu.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>
                <a:ea typeface="Mongolian Baiti" panose="03000500000000000000" pitchFamily="66" charset="0"/>
              </a:rPr>
              <a:t>ZASADY REALIZACJI PROJEKTU – wkład własny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 marL="182563" indent="-182563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sz="1700">
                <a:ea typeface="Mongolian Baiti" panose="03000500000000000000" pitchFamily="66" charset="0"/>
              </a:rPr>
              <a:t>Wkładem własnym są środki finansowe lub wkład niepieniężny zabezpieczone przez wnioskodawcę, które zostaną przeznaczone na pokrycie wydatków kwalifikowalnych projektu i nie zostaną przekazane wnioskodawcy w postaci dofinansowania;</a:t>
            </a:r>
          </a:p>
          <a:p>
            <a:pPr marL="182563" indent="-182563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sz="1700">
                <a:ea typeface="Mongolian Baiti" panose="03000500000000000000" pitchFamily="66" charset="0"/>
              </a:rPr>
              <a:t>wysokość wkładu własnego w konkursie nr </a:t>
            </a:r>
            <a:r>
              <a:rPr lang="pl-PL" altLang="pl-PL" sz="1700" b="1">
                <a:ea typeface="Mongolian Baiti" panose="03000500000000000000" pitchFamily="66" charset="0"/>
              </a:rPr>
              <a:t>RPZP.08.03.00-IP.02-32-K04/16</a:t>
            </a:r>
            <a:r>
              <a:rPr lang="pl-PL" altLang="pl-PL" sz="1700">
                <a:ea typeface="Mongolian Baiti" panose="03000500000000000000" pitchFamily="66" charset="0"/>
              </a:rPr>
              <a:t> wynosi nie mniej niż </a:t>
            </a:r>
            <a:r>
              <a:rPr lang="pl-PL" altLang="pl-PL" sz="1700" b="1">
                <a:ea typeface="Mongolian Baiti" panose="03000500000000000000" pitchFamily="66" charset="0"/>
              </a:rPr>
              <a:t>5% </a:t>
            </a:r>
            <a:r>
              <a:rPr lang="pl-PL" altLang="pl-PL" sz="1700">
                <a:ea typeface="Mongolian Baiti" panose="03000500000000000000" pitchFamily="66" charset="0"/>
              </a:rPr>
              <a:t>wartości projektu;</a:t>
            </a:r>
          </a:p>
          <a:p>
            <a:pPr marL="182563" indent="-182563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sz="1700">
                <a:ea typeface="Mongolian Baiti" panose="03000500000000000000" pitchFamily="66" charset="0"/>
              </a:rPr>
              <a:t>wnioskodawca określa formę wniesienia wkładu własnego;</a:t>
            </a:r>
          </a:p>
          <a:p>
            <a:pPr marL="182563" indent="-182563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sz="1700">
                <a:ea typeface="Mongolian Baiti" panose="03000500000000000000" pitchFamily="66" charset="0"/>
              </a:rPr>
              <a:t>istnieje możliwość wniesienia wkładu niepieniężnego na rzecz projektu - wydatki poniesione na wycenę wkładu niepieniężnego są kwalifikowalne;</a:t>
            </a:r>
          </a:p>
          <a:p>
            <a:pPr marL="182563" indent="-182563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sz="1700">
                <a:ea typeface="Mongolian Baiti" panose="03000500000000000000" pitchFamily="66" charset="0"/>
              </a:rPr>
              <a:t>wkład własny </a:t>
            </a:r>
            <a:r>
              <a:rPr lang="pl-PL" altLang="pl-PL" sz="1700" b="1">
                <a:ea typeface="Mongolian Baiti" panose="03000500000000000000" pitchFamily="66" charset="0"/>
              </a:rPr>
              <a:t>może</a:t>
            </a:r>
            <a:r>
              <a:rPr lang="pl-PL" altLang="pl-PL" sz="1700">
                <a:ea typeface="Mongolian Baiti" panose="03000500000000000000" pitchFamily="66" charset="0"/>
              </a:rPr>
              <a:t> zostać wniesiony w ramach kosztów pośrednich.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>
                <a:ea typeface="Mongolian Baiti" panose="03000500000000000000" pitchFamily="66" charset="0"/>
              </a:rPr>
              <a:t>ZASADY REALIZACJI PROJEKTU – cross-financing i środki trwałe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54200"/>
            <a:ext cx="11607800" cy="4624388"/>
          </a:xfrm>
        </p:spPr>
        <p:txBody>
          <a:bodyPr/>
          <a:lstStyle/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>
                <a:ea typeface="Mongolian Baiti" panose="03000500000000000000" pitchFamily="66" charset="0"/>
              </a:rPr>
              <a:t> Maksymalny poziom wydatków w ramach </a:t>
            </a:r>
            <a:r>
              <a:rPr lang="pl-PL" altLang="pl-PL" b="1">
                <a:ea typeface="Mongolian Baiti" panose="03000500000000000000" pitchFamily="66" charset="0"/>
              </a:rPr>
              <a:t>cross-financingu</a:t>
            </a:r>
            <a:r>
              <a:rPr lang="pl-PL" altLang="pl-PL">
                <a:ea typeface="Mongolian Baiti" panose="03000500000000000000" pitchFamily="66" charset="0"/>
              </a:rPr>
              <a:t> wynosi </a:t>
            </a:r>
            <a:r>
              <a:rPr lang="pl-PL" altLang="pl-PL" b="1">
                <a:ea typeface="Mongolian Baiti" panose="03000500000000000000" pitchFamily="66" charset="0"/>
              </a:rPr>
              <a:t>do 10% </a:t>
            </a:r>
            <a:r>
              <a:rPr lang="pl-PL" altLang="pl-PL">
                <a:ea typeface="Mongolian Baiti" panose="03000500000000000000" pitchFamily="66" charset="0"/>
              </a:rPr>
              <a:t>całkowitych wydatków kwalifikowalnych w projekcie;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>
                <a:ea typeface="Mongolian Baiti" panose="03000500000000000000" pitchFamily="66" charset="0"/>
              </a:rPr>
              <a:t> Cross-financing obejmuje wyłącznie: zakup nieruchomości, zakup infrastruktury nieprzenośnej oraz dostosowywanie budynków i adaptację pomieszczeń;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>
                <a:ea typeface="Mongolian Baiti" panose="03000500000000000000" pitchFamily="66" charset="0"/>
              </a:rPr>
              <a:t> Koszt zaplanowanych do poniesienia w projekcie wydatków na </a:t>
            </a:r>
            <a:r>
              <a:rPr lang="pl-PL" altLang="pl-PL" b="1">
                <a:ea typeface="Mongolian Baiti" panose="03000500000000000000" pitchFamily="66" charset="0"/>
              </a:rPr>
              <a:t>środki trwałe </a:t>
            </a:r>
            <a:r>
              <a:rPr lang="pl-PL" altLang="pl-PL">
                <a:ea typeface="Mongolian Baiti" panose="03000500000000000000" pitchFamily="66" charset="0"/>
              </a:rPr>
              <a:t>nie może przekraczać </a:t>
            </a:r>
            <a:r>
              <a:rPr lang="pl-PL" altLang="pl-PL" b="1">
                <a:ea typeface="Mongolian Baiti" panose="03000500000000000000" pitchFamily="66" charset="0"/>
              </a:rPr>
              <a:t>30% </a:t>
            </a:r>
            <a:r>
              <a:rPr lang="pl-PL" altLang="pl-PL">
                <a:ea typeface="Mongolian Baiti" panose="03000500000000000000" pitchFamily="66" charset="0"/>
              </a:rPr>
              <a:t>wartości projektu (włączając cross-financing);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>
                <a:ea typeface="Mongolian Baiti" panose="03000500000000000000" pitchFamily="66" charset="0"/>
              </a:rPr>
              <a:t> Zakup środków trwałych, za wyjątkiem zakupu nieruchomości, infrastruktury i środków trwałych przeznaczonych na dostosowanie lub adaptację budynków i pomieszczeń, nie stanowi wydatku w ramach cross‐financingu.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>
                <a:ea typeface="Mongolian Baiti" panose="03000500000000000000" pitchFamily="66" charset="0"/>
              </a:rPr>
              <a:t> Środki trwałe to np. komputery, urządzenia biurowe, szafy na dokumenty, biurka, krzesła, tablice multimedialne itp.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>
                <a:ea typeface="Mongolian Baiti" panose="03000500000000000000" pitchFamily="66" charset="0"/>
              </a:rPr>
              <a:t>ZŁOŻENIE WNIOSKU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5263" y="1747838"/>
            <a:ext cx="11996737" cy="46545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pl-PL" altLang="pl-PL">
                <a:ea typeface="Mongolian Baiti" panose="03000500000000000000" pitchFamily="66" charset="0"/>
              </a:rPr>
              <a:t>Aby skutecznie złożyć dokumentacje aplikacyjną należy: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AutoNum type="arabicPeriod"/>
            </a:pPr>
            <a:r>
              <a:rPr lang="pl-PL" altLang="pl-PL">
                <a:ea typeface="Mongolian Baiti" panose="03000500000000000000" pitchFamily="66" charset="0"/>
              </a:rPr>
              <a:t> Opublikować wniosek o dofinansowanie w wersji elektronicznej w LSI w terminie naboru projektów – </a:t>
            </a:r>
            <a:r>
              <a:rPr lang="pl-PL" altLang="pl-PL" b="1">
                <a:ea typeface="Mongolian Baiti" panose="03000500000000000000" pitchFamily="66" charset="0"/>
              </a:rPr>
              <a:t>do 6 czerwca 2016 r.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AutoNum type="arabicPeriod"/>
            </a:pPr>
            <a:r>
              <a:rPr lang="pl-PL" altLang="pl-PL">
                <a:ea typeface="Mongolian Baiti" panose="03000500000000000000" pitchFamily="66" charset="0"/>
              </a:rPr>
              <a:t> Doręczyć do IOK </a:t>
            </a:r>
            <a:r>
              <a:rPr lang="pl-PL" altLang="pl-PL" b="1" u="sng">
                <a:ea typeface="Mongolian Baiti" panose="03000500000000000000" pitchFamily="66" charset="0"/>
              </a:rPr>
              <a:t>pisemny wniosek o przyznanie pomocy</a:t>
            </a:r>
            <a:r>
              <a:rPr lang="pl-PL" altLang="pl-PL">
                <a:ea typeface="Mongolian Baiti" panose="03000500000000000000" pitchFamily="66" charset="0"/>
              </a:rPr>
              <a:t>: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>
                <a:ea typeface="Mongolian Baiti" panose="03000500000000000000" pitchFamily="66" charset="0"/>
              </a:rPr>
              <a:t> najpóźniej w terminie </a:t>
            </a:r>
            <a:r>
              <a:rPr lang="pl-PL" altLang="pl-PL" b="1">
                <a:ea typeface="Mongolian Baiti" panose="03000500000000000000" pitchFamily="66" charset="0"/>
              </a:rPr>
              <a:t>3 dni </a:t>
            </a:r>
            <a:r>
              <a:rPr lang="pl-PL" altLang="pl-PL">
                <a:ea typeface="Mongolian Baiti" panose="03000500000000000000" pitchFamily="66" charset="0"/>
              </a:rPr>
              <a:t>od dnia zakończenia naboru projektów tj. do </a:t>
            </a:r>
            <a:r>
              <a:rPr lang="pl-PL" altLang="pl-PL" b="1">
                <a:ea typeface="Mongolian Baiti" panose="03000500000000000000" pitchFamily="66" charset="0"/>
              </a:rPr>
              <a:t>9 czerwca 2016 r</a:t>
            </a:r>
            <a:r>
              <a:rPr lang="pl-PL" altLang="pl-PL">
                <a:ea typeface="Mongolian Baiti" panose="03000500000000000000" pitchFamily="66" charset="0"/>
              </a:rPr>
              <a:t>.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>
                <a:ea typeface="Mongolian Baiti" panose="03000500000000000000" pitchFamily="66" charset="0"/>
              </a:rPr>
              <a:t> dostarczyć osobiście, przesłać kurierem lub pocztą do IOK na adres:</a:t>
            </a:r>
          </a:p>
          <a:p>
            <a:pPr algn="just">
              <a:lnSpc>
                <a:spcPct val="140000"/>
              </a:lnSpc>
            </a:pPr>
            <a:r>
              <a:rPr lang="pl-PL" altLang="pl-PL" b="1">
                <a:ea typeface="Mongolian Baiti" panose="03000500000000000000" pitchFamily="66" charset="0"/>
              </a:rPr>
              <a:t>Wojewódzki Urząd Pracy w Szczecinie ul. A. Mickiewicza 41, 70-383 Szczecin, pok. 6 (Kancelaria)</a:t>
            </a:r>
          </a:p>
          <a:p>
            <a:pPr algn="just">
              <a:lnSpc>
                <a:spcPct val="140000"/>
              </a:lnSpc>
            </a:pPr>
            <a:r>
              <a:rPr lang="pl-PL" altLang="pl-PL">
                <a:ea typeface="Mongolian Baiti" panose="03000500000000000000" pitchFamily="66" charset="0"/>
              </a:rPr>
              <a:t>z dopiskiem: </a:t>
            </a:r>
            <a:r>
              <a:rPr lang="pl-PL" altLang="pl-PL" i="1">
                <a:ea typeface="Mongolian Baiti" panose="03000500000000000000" pitchFamily="66" charset="0"/>
              </a:rPr>
              <a:t>Wniosek w ramach Regionalnego Programu Operacyjnego Województwa Zachodniopomorskiego 2014-2020, Konkurs nr RPZP.08.03.00-IP.02-32-K04/16</a:t>
            </a:r>
          </a:p>
          <a:p>
            <a:pPr algn="just">
              <a:lnSpc>
                <a:spcPct val="140000"/>
              </a:lnSpc>
            </a:pPr>
            <a:r>
              <a:rPr lang="pl-PL" altLang="pl-PL">
                <a:ea typeface="Mongolian Baiti" panose="03000500000000000000" pitchFamily="66" charset="0"/>
              </a:rPr>
              <a:t>Dokumenty są przyjmowane pod ww. adresem od poniedziałku do piątku w godzinach 7:30 – 15:30</a:t>
            </a:r>
          </a:p>
          <a:p>
            <a:pPr>
              <a:lnSpc>
                <a:spcPct val="80000"/>
              </a:lnSpc>
            </a:pPr>
            <a:endParaRPr lang="pl-PL" altLang="pl-PL">
              <a:ea typeface="Mongolian Baiti" panose="03000500000000000000" pitchFamily="66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 algn="ctr"/>
            <a:r>
              <a:rPr lang="pl-PL" altLang="pl-PL" sz="2400">
                <a:solidFill>
                  <a:srgbClr val="002060"/>
                </a:solidFill>
                <a:ea typeface="Mongolian Baiti" panose="03000500000000000000" pitchFamily="66" charset="0"/>
              </a:rPr>
              <a:t>Oś priorytetowa VIII EDUKACJA</a:t>
            </a:r>
          </a:p>
          <a:p>
            <a:pPr algn="ctr"/>
            <a:endParaRPr lang="pl-PL" altLang="pl-PL" sz="2400">
              <a:solidFill>
                <a:srgbClr val="002060"/>
              </a:solidFill>
              <a:ea typeface="Mongolian Baiti" panose="03000500000000000000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pl-PL" altLang="pl-PL" sz="2400">
                <a:solidFill>
                  <a:srgbClr val="002060"/>
                </a:solidFill>
                <a:ea typeface="Mongolian Baiti" panose="03000500000000000000" pitchFamily="66" charset="0"/>
              </a:rPr>
              <a:t>Działanie 8.3</a:t>
            </a:r>
          </a:p>
          <a:p>
            <a:pPr algn="ctr">
              <a:lnSpc>
                <a:spcPct val="150000"/>
              </a:lnSpc>
            </a:pPr>
            <a:r>
              <a:rPr lang="pl-PL" altLang="pl-PL" sz="2200">
                <a:solidFill>
                  <a:srgbClr val="002060"/>
                </a:solidFill>
                <a:ea typeface="Mongolian Baiti" panose="03000500000000000000" pitchFamily="66" charset="0"/>
              </a:rPr>
              <a:t>Wsparcie szkół i placówek prowadzących kształcenie ogólne oraz uczniów uczestniczących w kształceniu podstawowym, gimnazjalnym i ponadgimnazjalnym w ramach Strategii ZIT dla Szczecińskiego Obszaru Metropolitalnego </a:t>
            </a:r>
          </a:p>
          <a:p>
            <a:pPr algn="ctr"/>
            <a:endParaRPr lang="pl-PL" altLang="pl-PL">
              <a:ea typeface="Mongolian Baiti" panose="03000500000000000000" pitchFamily="66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/>
              <a:t>Informacja i promocja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7891462" cy="4351338"/>
          </a:xfrm>
        </p:spPr>
        <p:txBody>
          <a:bodyPr/>
          <a:lstStyle/>
          <a:p>
            <a:pPr marL="285750" lvl="1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l-PL" altLang="pl-PL" sz="1800" i="1">
                <a:ea typeface="Mongolian Baiti" panose="03000500000000000000" pitchFamily="66" charset="0"/>
              </a:rPr>
              <a:t>Wytyczne Ministra Infrastruktury i Rozwoju </a:t>
            </a:r>
            <a:r>
              <a:rPr lang="pl-PL" altLang="pl-PL" sz="1800" b="1" i="1">
                <a:ea typeface="Mongolian Baiti" panose="03000500000000000000" pitchFamily="66" charset="0"/>
              </a:rPr>
              <a:t>w zakresie informacji i promocji</a:t>
            </a:r>
            <a:r>
              <a:rPr lang="pl-PL" altLang="pl-PL" sz="1800" i="1">
                <a:ea typeface="Mongolian Baiti" panose="03000500000000000000" pitchFamily="66" charset="0"/>
              </a:rPr>
              <a:t> programów operacyjnych polityki spójności na lata 2014-2020;</a:t>
            </a:r>
          </a:p>
          <a:p>
            <a:pPr marL="285750" lvl="1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l-PL" altLang="pl-PL" sz="1800" i="1">
                <a:ea typeface="Mongolian Baiti" panose="03000500000000000000" pitchFamily="66" charset="0"/>
              </a:rPr>
              <a:t>Strategia komunikacji polityki spójności na lata 2014-2020;</a:t>
            </a:r>
          </a:p>
          <a:p>
            <a:pPr marL="285750" lvl="1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l-PL" altLang="pl-PL" sz="1800" b="1" i="1">
                <a:ea typeface="Mongolian Baiti" panose="03000500000000000000" pitchFamily="66" charset="0"/>
              </a:rPr>
              <a:t>Podręcznik wnioskodawcy i beneficjenta </a:t>
            </a:r>
            <a:r>
              <a:rPr lang="pl-PL" altLang="pl-PL" sz="1800" i="1">
                <a:ea typeface="Mongolian Baiti" panose="03000500000000000000" pitchFamily="66" charset="0"/>
              </a:rPr>
              <a:t>programów polityki spójności 2014-2020 w zakresie informacji i promocji;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altLang="pl-PL" i="1">
                <a:ea typeface="Mongolian Baiti" panose="03000500000000000000" pitchFamily="66" charset="0"/>
              </a:rPr>
              <a:t>Księga identyfikacji wizualnej znaku marki Fundusze Europejskie i znaków programów polityki spójności na lata 2014-2020;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altLang="pl-PL" b="1" i="1">
                <a:ea typeface="Mongolian Baiti" panose="03000500000000000000" pitchFamily="66" charset="0"/>
              </a:rPr>
              <a:t>Strategia Komunikacji Regionalnego Programu Operacyjnego Województwa Zachodniopomorskiego 2014-2020.</a:t>
            </a:r>
          </a:p>
        </p:txBody>
      </p:sp>
      <p:pic>
        <p:nvPicPr>
          <p:cNvPr id="54276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3" y="4854575"/>
            <a:ext cx="7308850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77" name="Obraz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829"/>
          <a:stretch>
            <a:fillRect/>
          </a:stretch>
        </p:blipFill>
        <p:spPr bwMode="auto">
          <a:xfrm>
            <a:off x="8097838" y="2557463"/>
            <a:ext cx="4005262" cy="331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>
                <a:ea typeface="Mongolian Baiti" panose="03000500000000000000" pitchFamily="66" charset="0"/>
              </a:rPr>
              <a:t>Obowiązki informacyjne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602163"/>
          </a:xfrm>
        </p:spPr>
        <p:txBody>
          <a:bodyPr/>
          <a:lstStyle/>
          <a:p>
            <a:pPr algn="just" eaLnBrk="1" hangingPunct="1">
              <a:lnSpc>
                <a:spcPct val="140000"/>
              </a:lnSpc>
            </a:pPr>
            <a:r>
              <a:rPr lang="pl-PL" altLang="pl-PL" sz="1700">
                <a:ea typeface="Mongolian Baiti" panose="03000500000000000000" pitchFamily="66" charset="0"/>
              </a:rPr>
              <a:t>Benef</a:t>
            </a:r>
            <a:r>
              <a:rPr lang="pl-PL" altLang="pl-PL">
                <a:ea typeface="Mongolian Baiti" panose="03000500000000000000" pitchFamily="66" charset="0"/>
              </a:rPr>
              <a:t>icjent musi: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>
                <a:ea typeface="Mongolian Baiti" panose="03000500000000000000" pitchFamily="66" charset="0"/>
              </a:rPr>
              <a:t> oznaczać znakiem Unii Europejskiej i znakiem Funduszy Europejskich: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b="1">
                <a:ea typeface="Mongolian Baiti" panose="03000500000000000000" pitchFamily="66" charset="0"/>
              </a:rPr>
              <a:t>wszystkie działania informacyjne i promocyjne</a:t>
            </a:r>
            <a:r>
              <a:rPr lang="pl-PL" altLang="pl-PL">
                <a:ea typeface="Mongolian Baiti" panose="03000500000000000000" pitchFamily="66" charset="0"/>
              </a:rPr>
              <a:t>;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>
                <a:ea typeface="Mongolian Baiti" panose="03000500000000000000" pitchFamily="66" charset="0"/>
              </a:rPr>
              <a:t>wszystkie </a:t>
            </a:r>
            <a:r>
              <a:rPr lang="pl-PL" altLang="pl-PL" b="1">
                <a:ea typeface="Mongolian Baiti" panose="03000500000000000000" pitchFamily="66" charset="0"/>
              </a:rPr>
              <a:t>dokumenty związane z realizacją projektu</a:t>
            </a:r>
            <a:r>
              <a:rPr lang="pl-PL" altLang="pl-PL">
                <a:ea typeface="Mongolian Baiti" panose="03000500000000000000" pitchFamily="66" charset="0"/>
              </a:rPr>
              <a:t>, które podaje do wiadomości publicznej;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b="1">
                <a:ea typeface="Mongolian Baiti" panose="03000500000000000000" pitchFamily="66" charset="0"/>
              </a:rPr>
              <a:t>dokumenty i materiały </a:t>
            </a:r>
            <a:r>
              <a:rPr lang="pl-PL" altLang="pl-PL">
                <a:ea typeface="Mongolian Baiti" panose="03000500000000000000" pitchFamily="66" charset="0"/>
              </a:rPr>
              <a:t>dla osób i podmiotów uczestniczących w projekcie;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>
                <a:ea typeface="Mongolian Baiti" panose="03000500000000000000" pitchFamily="66" charset="0"/>
              </a:rPr>
              <a:t> </a:t>
            </a:r>
            <a:r>
              <a:rPr lang="pl-PL" altLang="pl-PL" b="1">
                <a:ea typeface="Mongolian Baiti" panose="03000500000000000000" pitchFamily="66" charset="0"/>
              </a:rPr>
              <a:t>wydarzenia</a:t>
            </a:r>
            <a:r>
              <a:rPr lang="pl-PL" altLang="pl-PL">
                <a:ea typeface="Mongolian Baiti" panose="03000500000000000000" pitchFamily="66" charset="0"/>
              </a:rPr>
              <a:t> związane z projektem (np. odpowiednio oznaczać konferencje, szkolenia, targi itp.);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>
                <a:ea typeface="Mongolian Baiti" panose="03000500000000000000" pitchFamily="66" charset="0"/>
              </a:rPr>
              <a:t> umieścić plakat (lub tablicę informacyjną i/lub pamiątkową) w miejscu realizacji  projektu;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>
                <a:ea typeface="Mongolian Baiti" panose="03000500000000000000" pitchFamily="66" charset="0"/>
              </a:rPr>
              <a:t> umieścić opis projektu na stronie internetowej;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>
                <a:ea typeface="Mongolian Baiti" panose="03000500000000000000" pitchFamily="66" charset="0"/>
              </a:rPr>
              <a:t> dokumentować działania.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endParaRPr lang="pl-PL" altLang="pl-PL" sz="1500">
              <a:ea typeface="Mongolian Baiti" panose="03000500000000000000" pitchFamily="66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>
                <a:ea typeface="Mongolian Baiti" panose="03000500000000000000" pitchFamily="66" charset="0"/>
              </a:rPr>
              <a:t>Jak oznaczyć miejsce projektu?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0863"/>
            <a:ext cx="11349037" cy="4351337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l-PL" altLang="pl-PL">
                <a:ea typeface="Mongolian Baiti" panose="03000500000000000000" pitchFamily="66" charset="0"/>
              </a:rPr>
              <a:t>Plakat o wielkości minimum A3 musi być wyeksponowany w widocznym miejscu w trakcie realizacji projektu. Można go zdjąć dopiero po zakończeniu projektu (to znaczy po jego rozliczeniu).</a:t>
            </a:r>
          </a:p>
          <a:p>
            <a:pPr algn="ctr" eaLnBrk="1" hangingPunct="1"/>
            <a:endParaRPr lang="pl-PL" altLang="pl-PL">
              <a:ea typeface="Mongolian Baiti" panose="03000500000000000000" pitchFamily="66" charset="0"/>
            </a:endParaRPr>
          </a:p>
          <a:p>
            <a:pPr algn="ctr" eaLnBrk="1" hangingPunct="1"/>
            <a:endParaRPr lang="pl-PL" altLang="pl-PL">
              <a:ea typeface="Mongolian Baiti" panose="03000500000000000000" pitchFamily="66" charset="0"/>
            </a:endParaRPr>
          </a:p>
        </p:txBody>
      </p:sp>
      <p:pic>
        <p:nvPicPr>
          <p:cNvPr id="58372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063" y="2498725"/>
            <a:ext cx="2524125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3" name="Obraz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725" y="3116263"/>
            <a:ext cx="3562350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Propozycje </a:t>
            </a:r>
            <a:r>
              <a:rPr lang="pl-PL" dirty="0"/>
              <a:t>w zakresie zmian kryteriów, jakie zostaną przedstawione na najbliższym spotkaniu Komitetu Monitorującego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2061411"/>
            <a:ext cx="11348581" cy="4115551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lnSpc>
                <a:spcPct val="134000"/>
              </a:lnSpc>
              <a:spcBef>
                <a:spcPct val="0"/>
              </a:spcBef>
            </a:pPr>
            <a:r>
              <a:rPr lang="pl-PL" altLang="pl-PL" sz="2000" b="1" dirty="0">
                <a:ea typeface="Calibri" panose="020F0502020204030204" pitchFamily="34" charset="0"/>
                <a:cs typeface="Arial" panose="020B0604020202020204" pitchFamily="34" charset="0"/>
              </a:rPr>
              <a:t>ZMIANY W ZAKRESIE KRYTERIÓW DOPUSZCZALNOŚCI</a:t>
            </a:r>
            <a:r>
              <a:rPr lang="pl-PL" altLang="pl-PL" sz="2000" b="1" dirty="0" smtClean="0"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pl-PL" altLang="pl-PL" sz="20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34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pl-PL" altLang="pl-PL" sz="2000" dirty="0" smtClean="0">
                <a:ea typeface="Calibri" panose="020F0502020204030204" pitchFamily="34" charset="0"/>
                <a:cs typeface="Arial" panose="020B0604020202020204" pitchFamily="34" charset="0"/>
              </a:rPr>
              <a:t> wprowadzenie </a:t>
            </a:r>
            <a:r>
              <a:rPr lang="pl-PL" altLang="pl-PL" sz="2000" dirty="0">
                <a:ea typeface="Calibri" panose="020F0502020204030204" pitchFamily="34" charset="0"/>
                <a:cs typeface="Arial" panose="020B0604020202020204" pitchFamily="34" charset="0"/>
              </a:rPr>
              <a:t>kryterium związanego z obligatoryjnym stosowaniem uproszczonych metod rozliczania (w tym stawek jednostkowych, kwot ryczałtowych oraz stawek ryczałtowych – koszty pośrednie);</a:t>
            </a:r>
          </a:p>
          <a:p>
            <a:pPr algn="just">
              <a:lnSpc>
                <a:spcPct val="134000"/>
              </a:lnSpc>
              <a:spcBef>
                <a:spcPct val="0"/>
              </a:spcBef>
            </a:pPr>
            <a:endParaRPr lang="pl-PL" altLang="pl-PL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34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pl-PL" altLang="pl-PL" sz="2000" dirty="0">
                <a:ea typeface="Calibri" panose="020F0502020204030204" pitchFamily="34" charset="0"/>
                <a:cs typeface="Arial" panose="020B0604020202020204" pitchFamily="34" charset="0"/>
              </a:rPr>
              <a:t> wprowadzenie kryterium „wniosek wypełniony w języku polskim” (w obecnym stanie jest to element kryterium administracyjności </a:t>
            </a:r>
            <a:r>
              <a:rPr lang="pl-PL" altLang="pl-PL" sz="2000" i="1" dirty="0">
                <a:ea typeface="Calibri" panose="020F0502020204030204" pitchFamily="34" charset="0"/>
                <a:cs typeface="Arial" panose="020B0604020202020204" pitchFamily="34" charset="0"/>
              </a:rPr>
              <a:t>Kompletność wsparcia</a:t>
            </a:r>
            <a:r>
              <a:rPr lang="pl-PL" altLang="pl-PL" sz="2000" dirty="0">
                <a:ea typeface="Calibri" panose="020F0502020204030204" pitchFamily="34" charset="0"/>
                <a:cs typeface="Arial" panose="020B0604020202020204" pitchFamily="34" charset="0"/>
              </a:rPr>
              <a:t>);</a:t>
            </a:r>
          </a:p>
          <a:p>
            <a:pPr algn="just">
              <a:lnSpc>
                <a:spcPct val="134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pl-PL" altLang="pl-PL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34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pl-PL" altLang="pl-PL" sz="2000" dirty="0" smtClean="0">
                <a:ea typeface="Calibri" panose="020F0502020204030204" pitchFamily="34" charset="0"/>
                <a:cs typeface="Arial" panose="020B0604020202020204" pitchFamily="34" charset="0"/>
              </a:rPr>
              <a:t> aktualizacja </a:t>
            </a:r>
            <a:r>
              <a:rPr lang="pl-PL" altLang="pl-PL" sz="2000" dirty="0">
                <a:ea typeface="Calibri" panose="020F0502020204030204" pitchFamily="34" charset="0"/>
                <a:cs typeface="Arial" panose="020B0604020202020204" pitchFamily="34" charset="0"/>
              </a:rPr>
              <a:t>kryterium Zgodność wsparcia pkt. 1 </a:t>
            </a:r>
            <a:r>
              <a:rPr lang="pl-PL" altLang="pl-PL" sz="2000" i="1" dirty="0">
                <a:ea typeface="Calibri" panose="020F0502020204030204" pitchFamily="34" charset="0"/>
                <a:cs typeface="Arial" panose="020B0604020202020204" pitchFamily="34" charset="0"/>
              </a:rPr>
              <a:t>Projekt jest skierowany do osób zamieszkujących obszar województwa (</a:t>
            </a:r>
            <a:r>
              <a:rPr lang="pl-PL" altLang="pl-PL" sz="2000" i="1" dirty="0" smtClean="0">
                <a:ea typeface="Calibri" panose="020F0502020204030204" pitchFamily="34" charset="0"/>
                <a:cs typeface="Arial" panose="020B0604020202020204" pitchFamily="34" charset="0"/>
              </a:rPr>
              <a:t>w przypadku </a:t>
            </a:r>
            <a:r>
              <a:rPr lang="pl-PL" altLang="pl-PL" sz="2000" i="1" dirty="0">
                <a:ea typeface="Calibri" panose="020F0502020204030204" pitchFamily="34" charset="0"/>
                <a:cs typeface="Arial" panose="020B0604020202020204" pitchFamily="34" charset="0"/>
              </a:rPr>
              <a:t>osób fizycznych, które zamieszkują na obszarze województwa zachodniopomorskiego w rozumieniu przepisów Kodeksu Cywilnego).</a:t>
            </a:r>
            <a:endParaRPr lang="pl-PL" altLang="pl-PL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34000"/>
              </a:lnSpc>
              <a:spcBef>
                <a:spcPct val="0"/>
              </a:spcBef>
            </a:pPr>
            <a:endParaRPr lang="pl-PL" altLang="pl-PL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34000"/>
              </a:lnSpc>
              <a:spcBef>
                <a:spcPct val="0"/>
              </a:spcBef>
            </a:pPr>
            <a:r>
              <a:rPr lang="pl-PL" altLang="pl-PL" sz="2000" b="1" dirty="0">
                <a:ea typeface="Calibri" panose="020F0502020204030204" pitchFamily="34" charset="0"/>
                <a:cs typeface="Arial" panose="020B0604020202020204" pitchFamily="34" charset="0"/>
              </a:rPr>
              <a:t>ZMIANY W ZAKRESIE KRYTERIÓW WYKONALNOŚCI</a:t>
            </a:r>
            <a:r>
              <a:rPr lang="pl-PL" altLang="pl-PL" sz="2000" b="1" dirty="0" smtClean="0"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pl-PL" altLang="pl-PL" sz="20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34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pl-PL" altLang="pl-PL" sz="2000" dirty="0">
                <a:ea typeface="Calibri" panose="020F0502020204030204" pitchFamily="34" charset="0"/>
                <a:cs typeface="Arial" panose="020B0604020202020204" pitchFamily="34" charset="0"/>
              </a:rPr>
              <a:t> wprowadzenie kryterium celowość partnerstwa (przesunięcie z administracyjności</a:t>
            </a:r>
            <a:r>
              <a:rPr lang="pl-PL" altLang="pl-PL" sz="2000" dirty="0" smtClean="0">
                <a:ea typeface="Calibri" panose="020F0502020204030204" pitchFamily="34" charset="0"/>
                <a:cs typeface="Arial" panose="020B0604020202020204" pitchFamily="34" charset="0"/>
              </a:rPr>
              <a:t>);</a:t>
            </a:r>
            <a:endParaRPr lang="pl-PL" altLang="pl-PL" sz="20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6035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Propozycje w zakresie zmian kryteriów, jakie zostaną przedstawione na najbliższym spotkaniu Komitetu Monitorującego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2074279"/>
            <a:ext cx="11348581" cy="4351338"/>
          </a:xfrm>
        </p:spPr>
        <p:txBody>
          <a:bodyPr/>
          <a:lstStyle/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pl-PL" altLang="pl-PL" sz="1700" b="1" dirty="0">
                <a:ea typeface="Calibri" panose="020F0502020204030204" pitchFamily="34" charset="0"/>
                <a:cs typeface="Arial" panose="020B0604020202020204" pitchFamily="34" charset="0"/>
              </a:rPr>
              <a:t>ZMIANY W ZAKRESIE KRYTERIÓW JAKOŚCI: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altLang="pl-PL" sz="1700" dirty="0">
                <a:ea typeface="Calibri" panose="020F0502020204030204" pitchFamily="34" charset="0"/>
                <a:cs typeface="Arial" panose="020B0604020202020204" pitchFamily="34" charset="0"/>
              </a:rPr>
              <a:t> w definicji kryterium dodanie zapisu o spójności i kompletności projektu w zakresie ocenianego </a:t>
            </a:r>
            <a:r>
              <a:rPr lang="pl-PL" altLang="pl-PL" sz="1700" dirty="0" smtClean="0">
                <a:ea typeface="Calibri" panose="020F0502020204030204" pitchFamily="34" charset="0"/>
                <a:cs typeface="Arial" panose="020B0604020202020204" pitchFamily="34" charset="0"/>
              </a:rPr>
              <a:t>kryterium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l-PL" sz="1700" dirty="0" smtClean="0">
              <a:cs typeface="Arial" panose="020B0604020202020204" pitchFamily="34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l-PL" sz="1700" dirty="0" smtClean="0">
              <a:cs typeface="Arial" panose="020B0604020202020204" pitchFamily="34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defRPr/>
            </a:pPr>
            <a:r>
              <a:rPr lang="pl-PL" sz="1700" b="1" dirty="0">
                <a:cs typeface="Arial" pitchFamily="34" charset="0"/>
              </a:rPr>
              <a:t>ZMIANY W ZAKRESIE KRYTERIÓW ADMINISTRACYJNOŚCI:</a:t>
            </a:r>
          </a:p>
          <a:p>
            <a:pPr marL="174625" indent="-174625" algn="just"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pl-PL" sz="1700" dirty="0" smtClean="0">
                <a:cs typeface="Arial" pitchFamily="34" charset="0"/>
              </a:rPr>
              <a:t>usunięcie </a:t>
            </a:r>
            <a:r>
              <a:rPr lang="pl-PL" sz="1700" dirty="0">
                <a:cs typeface="Arial" pitchFamily="34" charset="0"/>
              </a:rPr>
              <a:t>kryterium: </a:t>
            </a:r>
            <a:r>
              <a:rPr lang="pl-PL" sz="1700" i="1" dirty="0">
                <a:cs typeface="Arial" pitchFamily="34" charset="0"/>
              </a:rPr>
              <a:t>Kompletność wniosku</a:t>
            </a:r>
            <a:r>
              <a:rPr lang="pl-PL" sz="1700" dirty="0">
                <a:cs typeface="Arial" pitchFamily="34" charset="0"/>
              </a:rPr>
              <a:t> oraz </a:t>
            </a:r>
            <a:r>
              <a:rPr lang="pl-PL" sz="1700" i="1" dirty="0">
                <a:cs typeface="Arial" pitchFamily="34" charset="0"/>
              </a:rPr>
              <a:t>Możliwość oceny merytorycznej wniosku</a:t>
            </a:r>
            <a:r>
              <a:rPr lang="pl-PL" sz="1700" dirty="0">
                <a:cs typeface="Arial" pitchFamily="34" charset="0"/>
              </a:rPr>
              <a:t>;</a:t>
            </a:r>
          </a:p>
          <a:p>
            <a:pPr marL="174625" indent="-174625" algn="just">
              <a:lnSpc>
                <a:spcPct val="114000"/>
              </a:lnSpc>
              <a:spcBef>
                <a:spcPts val="0"/>
              </a:spcBef>
              <a:defRPr/>
            </a:pPr>
            <a:endParaRPr lang="pl-PL" sz="1700" dirty="0">
              <a:cs typeface="Arial" pitchFamily="34" charset="0"/>
            </a:endParaRPr>
          </a:p>
          <a:p>
            <a:pPr marL="174625" indent="-174625" algn="just"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pl-PL" sz="1700" dirty="0">
                <a:cs typeface="Arial" pitchFamily="34" charset="0"/>
              </a:rPr>
              <a:t>usunięcie kryterium : Celowość partnerstwa (przesunięcie do wykonalności);</a:t>
            </a:r>
          </a:p>
          <a:p>
            <a:pPr marL="174625" indent="-174625" algn="just">
              <a:lnSpc>
                <a:spcPct val="114000"/>
              </a:lnSpc>
              <a:spcBef>
                <a:spcPts val="0"/>
              </a:spcBef>
              <a:defRPr/>
            </a:pPr>
            <a:endParaRPr lang="pl-PL" sz="1700" dirty="0">
              <a:cs typeface="Arial" pitchFamily="34" charset="0"/>
            </a:endParaRPr>
          </a:p>
          <a:p>
            <a:pPr marL="174625" indent="-174625" algn="just"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pl-PL" sz="1700" dirty="0">
                <a:cs typeface="Arial" pitchFamily="34" charset="0"/>
              </a:rPr>
              <a:t>dodanie kryterium: </a:t>
            </a:r>
            <a:r>
              <a:rPr lang="pl-PL" sz="1700" i="1" dirty="0">
                <a:cs typeface="Arial" pitchFamily="34" charset="0"/>
              </a:rPr>
              <a:t>Spójność i kompletność zapisów. </a:t>
            </a:r>
            <a:r>
              <a:rPr lang="pl-PL" sz="1700" dirty="0">
                <a:cs typeface="Arial" pitchFamily="34" charset="0"/>
              </a:rPr>
              <a:t>Definicja kryterium: Wniosek jest spójny i kompletny w odniesieniu </a:t>
            </a:r>
            <a:r>
              <a:rPr lang="pl-PL" sz="1700" dirty="0" smtClean="0">
                <a:cs typeface="Arial" pitchFamily="34" charset="0"/>
              </a:rPr>
              <a:t>do dokonanej </a:t>
            </a:r>
            <a:r>
              <a:rPr lang="pl-PL" sz="1700" dirty="0">
                <a:cs typeface="Arial" pitchFamily="34" charset="0"/>
              </a:rPr>
              <a:t>oceny w  zakresie kryteriów jakości oraz zgodności z Regulaminem konkursu.</a:t>
            </a:r>
          </a:p>
          <a:p>
            <a:pPr algn="just">
              <a:lnSpc>
                <a:spcPct val="134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pl-PL" dirty="0">
              <a:cs typeface="Arial" panose="020B0604020202020204" pitchFamily="34" charset="0"/>
            </a:endParaRPr>
          </a:p>
          <a:p>
            <a:pPr algn="just">
              <a:lnSpc>
                <a:spcPct val="134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667138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Propozycja zmiany systemu oceny</a:t>
            </a:r>
            <a:br>
              <a:rPr lang="pl-PL" dirty="0"/>
            </a:br>
            <a:endParaRPr lang="pl-PL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48088" y="1748631"/>
            <a:ext cx="1839913" cy="423863"/>
          </a:xfrm>
          <a:prstGeom prst="rect">
            <a:avLst/>
          </a:prstGeom>
          <a:solidFill>
            <a:srgbClr val="FFFF99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KRYTERIA DOPUSZCZALNOŚCI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140238" y="2196306"/>
            <a:ext cx="419100" cy="25241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40138" y="2480469"/>
            <a:ext cx="868363" cy="404812"/>
          </a:xfrm>
          <a:prstGeom prst="rect">
            <a:avLst/>
          </a:prstGeom>
          <a:solidFill>
            <a:srgbClr val="FF3333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NIE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projekt odrzucony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koniec oceny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635538" y="2456656"/>
            <a:ext cx="750888" cy="385763"/>
          </a:xfrm>
          <a:prstGeom prst="rect">
            <a:avLst/>
          </a:prstGeom>
          <a:solidFill>
            <a:srgbClr val="99FF66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TAK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dalsza ocena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1187863" y="4231481"/>
            <a:ext cx="419100" cy="25241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89351" y="3237706"/>
            <a:ext cx="1838325" cy="307975"/>
          </a:xfrm>
          <a:prstGeom prst="rect">
            <a:avLst/>
          </a:prstGeom>
          <a:solidFill>
            <a:srgbClr val="FFFF99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KRYTERIA WYKONALNOŚCI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1148176" y="3566319"/>
            <a:ext cx="419100" cy="2508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17913" y="3790156"/>
            <a:ext cx="868363" cy="404813"/>
          </a:xfrm>
          <a:prstGeom prst="rect">
            <a:avLst/>
          </a:prstGeom>
          <a:solidFill>
            <a:srgbClr val="FF3333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NIE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projekt odrzucony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koniec oceny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662526" y="3766344"/>
            <a:ext cx="868362" cy="450850"/>
          </a:xfrm>
          <a:prstGeom prst="rect">
            <a:avLst/>
          </a:prstGeom>
          <a:solidFill>
            <a:srgbClr val="99FF66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TAK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dalsza ocena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06813" y="4496594"/>
            <a:ext cx="1838325" cy="390525"/>
          </a:xfrm>
          <a:prstGeom prst="rect">
            <a:avLst/>
          </a:prstGeom>
          <a:solidFill>
            <a:srgbClr val="FFFF99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KRYTERIA JAKOŚCI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13151" y="5230019"/>
            <a:ext cx="885825" cy="696912"/>
          </a:xfrm>
          <a:prstGeom prst="rect">
            <a:avLst/>
          </a:prstGeom>
          <a:solidFill>
            <a:srgbClr val="FF3333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NIESPEŁNIENIE MINIMUM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projekt  odrzucony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koniec oceny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1583151" y="5214144"/>
            <a:ext cx="781050" cy="696912"/>
          </a:xfrm>
          <a:prstGeom prst="rect">
            <a:avLst/>
          </a:prstGeom>
          <a:solidFill>
            <a:srgbClr val="99FF66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SPEŁNIENIE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MINIMUM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dalsza ocena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17" name="AutoShape 11"/>
          <p:cNvSpPr>
            <a:spLocks noChangeArrowheads="1"/>
          </p:cNvSpPr>
          <p:nvPr/>
        </p:nvSpPr>
        <p:spPr bwMode="auto">
          <a:xfrm>
            <a:off x="2376901" y="5364956"/>
            <a:ext cx="390525" cy="363538"/>
          </a:xfrm>
          <a:prstGeom prst="rightArrow">
            <a:avLst>
              <a:gd name="adj1" fmla="val 50000"/>
              <a:gd name="adj2" fmla="val 30879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1170401" y="4958556"/>
            <a:ext cx="419100" cy="2508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2791238" y="5288756"/>
            <a:ext cx="738188" cy="585788"/>
          </a:xfrm>
          <a:prstGeom prst="rect">
            <a:avLst/>
          </a:prstGeom>
          <a:solidFill>
            <a:srgbClr val="FFFF99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KRYTERIA PREMIUJĄCE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0" name="AutoShape 13"/>
          <p:cNvSpPr>
            <a:spLocks noChangeArrowheads="1"/>
          </p:cNvSpPr>
          <p:nvPr/>
        </p:nvSpPr>
        <p:spPr bwMode="auto">
          <a:xfrm rot="-5400000">
            <a:off x="3503232" y="5441950"/>
            <a:ext cx="419100" cy="32861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3888201" y="5266531"/>
            <a:ext cx="1208087" cy="638175"/>
          </a:xfrm>
          <a:prstGeom prst="rect">
            <a:avLst/>
          </a:prstGeom>
          <a:solidFill>
            <a:srgbClr val="FFFF99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KRYTERIA ADMINISTRACYJNOŚCI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OCZYWISTE OMYŁKI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5369338" y="5626894"/>
            <a:ext cx="717550" cy="593725"/>
          </a:xfrm>
          <a:prstGeom prst="rect">
            <a:avLst/>
          </a:prstGeom>
          <a:solidFill>
            <a:srgbClr val="99FF66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 dirty="0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 dirty="0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 dirty="0">
                <a:latin typeface="Arial" panose="020B0604020202020204" pitchFamily="34" charset="0"/>
              </a:rPr>
              <a:t>TAK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 dirty="0">
              <a:latin typeface="Arial" panose="020B0604020202020204" pitchFamily="34" charset="0"/>
            </a:endParaRPr>
          </a:p>
        </p:txBody>
      </p: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5347113" y="4609306"/>
            <a:ext cx="598488" cy="708025"/>
          </a:xfrm>
          <a:prstGeom prst="rect">
            <a:avLst/>
          </a:prstGeom>
          <a:solidFill>
            <a:srgbClr val="FF9900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NIE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projekt skierowany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do poprawy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6239288" y="4206081"/>
            <a:ext cx="762000" cy="1111250"/>
          </a:xfrm>
          <a:prstGeom prst="rect">
            <a:avLst/>
          </a:prstGeom>
          <a:solidFill>
            <a:srgbClr val="FFFF99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PONOWNA WERYFIKACJA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10277888" y="3334544"/>
            <a:ext cx="1328738" cy="719137"/>
          </a:xfrm>
          <a:prstGeom prst="rect">
            <a:avLst/>
          </a:prstGeom>
          <a:solidFill>
            <a:srgbClr val="FF3333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NIE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projekt odrzucony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koniec oceny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10257251" y="4163219"/>
            <a:ext cx="1349375" cy="685800"/>
          </a:xfrm>
          <a:prstGeom prst="rect">
            <a:avLst/>
          </a:prstGeom>
          <a:solidFill>
            <a:srgbClr val="99FF66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TAK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koniec oceny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7" name="AutoShape 13"/>
          <p:cNvSpPr>
            <a:spLocks noChangeArrowheads="1"/>
          </p:cNvSpPr>
          <p:nvPr/>
        </p:nvSpPr>
        <p:spPr bwMode="auto">
          <a:xfrm rot="-5400000">
            <a:off x="5014532" y="5475287"/>
            <a:ext cx="419100" cy="22383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28" name="AutoShape 13"/>
          <p:cNvSpPr>
            <a:spLocks noChangeArrowheads="1"/>
          </p:cNvSpPr>
          <p:nvPr/>
        </p:nvSpPr>
        <p:spPr bwMode="auto">
          <a:xfrm rot="-5400000">
            <a:off x="5953539" y="4836318"/>
            <a:ext cx="279400" cy="250825"/>
          </a:xfrm>
          <a:prstGeom prst="downArrow">
            <a:avLst>
              <a:gd name="adj1" fmla="val 50000"/>
              <a:gd name="adj2" fmla="val 58870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29" name="AutoShape 13"/>
          <p:cNvSpPr>
            <a:spLocks noChangeArrowheads="1"/>
          </p:cNvSpPr>
          <p:nvPr/>
        </p:nvSpPr>
        <p:spPr bwMode="auto">
          <a:xfrm rot="-5400000">
            <a:off x="9603201" y="4064793"/>
            <a:ext cx="425450" cy="708025"/>
          </a:xfrm>
          <a:prstGeom prst="downArrow">
            <a:avLst>
              <a:gd name="adj1" fmla="val 50000"/>
              <a:gd name="adj2" fmla="val 58678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30" name="AutoShape 13"/>
          <p:cNvSpPr>
            <a:spLocks noChangeArrowheads="1"/>
          </p:cNvSpPr>
          <p:nvPr/>
        </p:nvSpPr>
        <p:spPr bwMode="auto">
          <a:xfrm rot="-5400000">
            <a:off x="9472232" y="5588000"/>
            <a:ext cx="436563" cy="981075"/>
          </a:xfrm>
          <a:prstGeom prst="downArrow">
            <a:avLst>
              <a:gd name="adj1" fmla="val 50000"/>
              <a:gd name="adj2" fmla="val 58700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31" name="AutoShape 3"/>
          <p:cNvSpPr>
            <a:spLocks noChangeArrowheads="1"/>
          </p:cNvSpPr>
          <p:nvPr/>
        </p:nvSpPr>
        <p:spPr bwMode="auto">
          <a:xfrm>
            <a:off x="10687463" y="5001419"/>
            <a:ext cx="419100" cy="708025"/>
          </a:xfrm>
          <a:prstGeom prst="downArrow">
            <a:avLst>
              <a:gd name="adj1" fmla="val 50000"/>
              <a:gd name="adj2" fmla="val 25012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32" name="AutoShape 3"/>
          <p:cNvSpPr>
            <a:spLocks noChangeArrowheads="1"/>
          </p:cNvSpPr>
          <p:nvPr/>
        </p:nvSpPr>
        <p:spPr bwMode="auto">
          <a:xfrm>
            <a:off x="1129126" y="2910681"/>
            <a:ext cx="419100" cy="2508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33" name="AutoShape 13"/>
          <p:cNvSpPr>
            <a:spLocks noChangeArrowheads="1"/>
          </p:cNvSpPr>
          <p:nvPr/>
        </p:nvSpPr>
        <p:spPr bwMode="auto">
          <a:xfrm rot="-5400000">
            <a:off x="6367082" y="5694363"/>
            <a:ext cx="279400" cy="773112"/>
          </a:xfrm>
          <a:prstGeom prst="downArrow">
            <a:avLst>
              <a:gd name="adj1" fmla="val 50000"/>
              <a:gd name="adj2" fmla="val 58761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6915563" y="5758657"/>
            <a:ext cx="890588" cy="482600"/>
          </a:xfrm>
          <a:prstGeom prst="rect">
            <a:avLst/>
          </a:prstGeom>
          <a:solidFill>
            <a:srgbClr val="FFFF99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 dirty="0" smtClean="0">
                <a:latin typeface="Arial" panose="020B0604020202020204" pitchFamily="34" charset="0"/>
              </a:rPr>
              <a:t>KRYTERIA </a:t>
            </a:r>
            <a:r>
              <a:rPr lang="pl-PL" altLang="pl-PL" sz="800" b="1" dirty="0">
                <a:latin typeface="Arial" panose="020B0604020202020204" pitchFamily="34" charset="0"/>
              </a:rPr>
              <a:t>JAKOŚCI – ocena przez ZIT</a:t>
            </a:r>
            <a:endParaRPr lang="pl-PL" altLang="pl-PL" sz="1800" dirty="0">
              <a:latin typeface="Arial" panose="020B0604020202020204" pitchFamily="34" charset="0"/>
            </a:endParaRPr>
          </a:p>
        </p:txBody>
      </p:sp>
      <p:sp>
        <p:nvSpPr>
          <p:cNvPr id="35" name="AutoShape 13"/>
          <p:cNvSpPr>
            <a:spLocks noChangeArrowheads="1"/>
          </p:cNvSpPr>
          <p:nvPr/>
        </p:nvSpPr>
        <p:spPr bwMode="auto">
          <a:xfrm rot="-5400000">
            <a:off x="8100632" y="4768850"/>
            <a:ext cx="279400" cy="277812"/>
          </a:xfrm>
          <a:prstGeom prst="downArrow">
            <a:avLst>
              <a:gd name="adj1" fmla="val 50000"/>
              <a:gd name="adj2" fmla="val 58750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8439563" y="3596481"/>
            <a:ext cx="935038" cy="1665288"/>
          </a:xfrm>
          <a:prstGeom prst="rect">
            <a:avLst/>
          </a:prstGeom>
          <a:solidFill>
            <a:srgbClr val="FFFF99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KRYTERIA JAKOŚCI – ocena przez ZIT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8274463" y="5611019"/>
            <a:ext cx="857250" cy="388938"/>
          </a:xfrm>
          <a:prstGeom prst="rect">
            <a:avLst/>
          </a:prstGeom>
          <a:solidFill>
            <a:srgbClr val="FF3333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 dirty="0">
                <a:latin typeface="Arial" panose="020B0604020202020204" pitchFamily="34" charset="0"/>
              </a:rPr>
              <a:t>NIE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dirty="0">
                <a:latin typeface="Arial" panose="020B0604020202020204" pitchFamily="34" charset="0"/>
              </a:rPr>
              <a:t>projekt odrzucony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dirty="0">
                <a:latin typeface="Arial" panose="020B0604020202020204" pitchFamily="34" charset="0"/>
              </a:rPr>
              <a:t>koniec oceny</a:t>
            </a:r>
            <a:endParaRPr lang="pl-PL" altLang="pl-PL" sz="1800" dirty="0">
              <a:latin typeface="Arial" panose="020B0604020202020204" pitchFamily="34" charset="0"/>
            </a:endParaRPr>
          </a:p>
        </p:txBody>
      </p:sp>
      <p:sp>
        <p:nvSpPr>
          <p:cNvPr id="38" name="AutoShape 13"/>
          <p:cNvSpPr>
            <a:spLocks noChangeArrowheads="1"/>
          </p:cNvSpPr>
          <p:nvPr/>
        </p:nvSpPr>
        <p:spPr bwMode="auto">
          <a:xfrm rot="-5400000">
            <a:off x="7906164" y="5906293"/>
            <a:ext cx="279400" cy="390525"/>
          </a:xfrm>
          <a:prstGeom prst="downArrow">
            <a:avLst>
              <a:gd name="adj1" fmla="val 50000"/>
              <a:gd name="adj2" fmla="val 58782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>
            <a:off x="7339426" y="4979194"/>
            <a:ext cx="739775" cy="631825"/>
          </a:xfrm>
          <a:prstGeom prst="rect">
            <a:avLst/>
          </a:prstGeom>
          <a:solidFill>
            <a:srgbClr val="99FF66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TAK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7360063" y="4075906"/>
            <a:ext cx="719138" cy="652463"/>
          </a:xfrm>
          <a:prstGeom prst="rect">
            <a:avLst/>
          </a:prstGeom>
          <a:solidFill>
            <a:srgbClr val="FF3333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NIE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projekt odrzucony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koniec oceny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41" name="AutoShape 13"/>
          <p:cNvSpPr>
            <a:spLocks noChangeArrowheads="1"/>
          </p:cNvSpPr>
          <p:nvPr/>
        </p:nvSpPr>
        <p:spPr bwMode="auto">
          <a:xfrm rot="-5400000">
            <a:off x="7074314" y="4706143"/>
            <a:ext cx="279400" cy="358775"/>
          </a:xfrm>
          <a:prstGeom prst="downArrow">
            <a:avLst>
              <a:gd name="adj1" fmla="val 50000"/>
              <a:gd name="adj2" fmla="val 58795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42" name="Text Box 16"/>
          <p:cNvSpPr txBox="1">
            <a:spLocks noChangeArrowheads="1"/>
          </p:cNvSpPr>
          <p:nvPr/>
        </p:nvSpPr>
        <p:spPr bwMode="auto">
          <a:xfrm>
            <a:off x="10220325" y="5758658"/>
            <a:ext cx="1706980" cy="602038"/>
          </a:xfrm>
          <a:prstGeom prst="rect">
            <a:avLst/>
          </a:prstGeom>
          <a:solidFill>
            <a:srgbClr val="00CCFF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 dirty="0" smtClean="0">
                <a:latin typeface="Arial" panose="020B0604020202020204" pitchFamily="34" charset="0"/>
              </a:rPr>
              <a:t>REKOMENDOWANIE </a:t>
            </a:r>
            <a:r>
              <a:rPr lang="pl-PL" altLang="pl-PL" sz="800" b="1" dirty="0">
                <a:latin typeface="Arial" panose="020B0604020202020204" pitchFamily="34" charset="0"/>
              </a:rPr>
              <a:t>DO DOFINANSOWANIA przez WUP</a:t>
            </a:r>
            <a:endParaRPr lang="pl-PL" altLang="pl-PL" sz="1800" dirty="0">
              <a:latin typeface="Arial" panose="020B0604020202020204" pitchFamily="34" charset="0"/>
            </a:endParaRPr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8285577" y="6052740"/>
            <a:ext cx="862013" cy="213812"/>
          </a:xfrm>
          <a:prstGeom prst="rect">
            <a:avLst/>
          </a:prstGeom>
          <a:solidFill>
            <a:srgbClr val="99FF66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TAK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1642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>
                <a:ea typeface="Mongolian Baiti" panose="03000500000000000000" pitchFamily="66" charset="0"/>
              </a:rPr>
              <a:t>Dodatkowych informacji na temat Programu udzielają</a:t>
            </a:r>
          </a:p>
        </p:txBody>
      </p:sp>
      <p:sp>
        <p:nvSpPr>
          <p:cNvPr id="60419" name="pole tekstowe 6"/>
          <p:cNvSpPr txBox="1">
            <a:spLocks noChangeArrowheads="1"/>
          </p:cNvSpPr>
          <p:nvPr/>
        </p:nvSpPr>
        <p:spPr bwMode="auto">
          <a:xfrm>
            <a:off x="1368425" y="2019300"/>
            <a:ext cx="36068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Book Antiqua" panose="0204060205030503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Biuro Informacji i Promocji EFS </a:t>
            </a:r>
            <a:r>
              <a:rPr lang="pl-PL" altLang="pl-PL" sz="1800" b="1">
                <a:latin typeface="Book Antiqua" panose="02040602050305030304" pitchFamily="18" charset="0"/>
              </a:rPr>
              <a:t>w Szczecinie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ul. A. Mickiewicza 41,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70- 383 Szczecin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e-mail: </a:t>
            </a:r>
            <a:r>
              <a:rPr lang="pl-PL" altLang="pl-PL" sz="1800">
                <a:latin typeface="Book Antiqua" panose="02040602050305030304" pitchFamily="18" charset="0"/>
                <a:hlinkClick r:id="rId2"/>
              </a:rPr>
              <a:t>efs@wup.pl</a:t>
            </a:r>
            <a:endParaRPr lang="pl-PL" altLang="pl-PL" sz="1800">
              <a:latin typeface="Book Antiqua" panose="0204060205030503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Tel. 9142 56 163/164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  <a:hlinkClick r:id="rId3"/>
              </a:rPr>
              <a:t>www.wup.pl</a:t>
            </a:r>
            <a:r>
              <a:rPr lang="pl-PL" altLang="pl-PL" sz="180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60420" name="pole tekstowe 7"/>
          <p:cNvSpPr txBox="1">
            <a:spLocks noChangeArrowheads="1"/>
          </p:cNvSpPr>
          <p:nvPr/>
        </p:nvSpPr>
        <p:spPr bwMode="auto">
          <a:xfrm>
            <a:off x="6515100" y="2082800"/>
            <a:ext cx="36957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Book Antiqua" panose="0204060205030503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Biuro Informacji i Promocji EFS </a:t>
            </a:r>
            <a:r>
              <a:rPr lang="pl-PL" altLang="pl-PL" sz="1800" b="1">
                <a:latin typeface="Book Antiqua" panose="02040602050305030304" pitchFamily="18" charset="0"/>
              </a:rPr>
              <a:t>w Koszalinie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ul. Słowiańska 15 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75-846 Koszalin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e-mail: </a:t>
            </a:r>
            <a:r>
              <a:rPr lang="pl-PL" altLang="pl-PL" sz="1800">
                <a:latin typeface="Book Antiqua" panose="02040602050305030304" pitchFamily="18" charset="0"/>
                <a:hlinkClick r:id="rId4"/>
              </a:rPr>
              <a:t>efskoszalin@wup.pl</a:t>
            </a:r>
            <a:endParaRPr lang="pl-PL" altLang="pl-PL" sz="1800">
              <a:latin typeface="Book Antiqua" panose="0204060205030503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Tel. 94 344 50 25/26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  <a:hlinkClick r:id="rId5"/>
              </a:rPr>
              <a:t>www.facebook.com/wupszczecin</a:t>
            </a:r>
            <a:endParaRPr lang="pl-PL" altLang="pl-PL" sz="1800">
              <a:latin typeface="Book Antiqua" panose="0204060205030503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Book Antiqua" panose="02040602050305030304" pitchFamily="18" charset="0"/>
            </a:endParaRPr>
          </a:p>
        </p:txBody>
      </p:sp>
      <p:sp>
        <p:nvSpPr>
          <p:cNvPr id="60421" name="pole tekstowe 8"/>
          <p:cNvSpPr txBox="1">
            <a:spLocks noChangeArrowheads="1"/>
          </p:cNvSpPr>
          <p:nvPr/>
        </p:nvSpPr>
        <p:spPr bwMode="auto">
          <a:xfrm>
            <a:off x="3225800" y="4821238"/>
            <a:ext cx="47117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Główny Punkt Informacyjny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Funduszy Europejskich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ul. Kuśnierska 12 b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800 34 44 34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gpi@wpz.pl</a:t>
            </a:r>
          </a:p>
        </p:txBody>
      </p:sp>
      <p:sp>
        <p:nvSpPr>
          <p:cNvPr id="60422" name="pole tekstowe 9"/>
          <p:cNvSpPr txBox="1">
            <a:spLocks noChangeArrowheads="1"/>
          </p:cNvSpPr>
          <p:nvPr/>
        </p:nvSpPr>
        <p:spPr bwMode="auto">
          <a:xfrm>
            <a:off x="3771900" y="1625600"/>
            <a:ext cx="5486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 b="1">
              <a:latin typeface="Book Antiqua" panose="0204060205030503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b="1">
                <a:latin typeface="Book Antiqua" panose="02040602050305030304" pitchFamily="18" charset="0"/>
              </a:rPr>
              <a:t>Wojewódzki Urząd Pracy w Szczecinie</a:t>
            </a:r>
          </a:p>
        </p:txBody>
      </p:sp>
      <p:sp>
        <p:nvSpPr>
          <p:cNvPr id="60423" name="pole tekstowe 10"/>
          <p:cNvSpPr txBox="1">
            <a:spLocks noChangeArrowheads="1"/>
          </p:cNvSpPr>
          <p:nvPr/>
        </p:nvSpPr>
        <p:spPr bwMode="auto">
          <a:xfrm>
            <a:off x="1244600" y="4175125"/>
            <a:ext cx="7835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	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b="1">
                <a:latin typeface="Book Antiqua" panose="02040602050305030304" pitchFamily="18" charset="0"/>
              </a:rPr>
              <a:t>	Urząd Marszałkowski Województwa Zachodniopomorskiego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altLang="pl-PL" dirty="0">
                <a:ea typeface="Mongolian Baiti" panose="03000500000000000000" pitchFamily="66" charset="0"/>
              </a:rPr>
              <a:t>Dodatkowych informacji w zakresie Strategii ZIT SOM udziela</a:t>
            </a:r>
          </a:p>
        </p:txBody>
      </p:sp>
      <p:sp>
        <p:nvSpPr>
          <p:cNvPr id="61443" name="pole tekstowe 6"/>
          <p:cNvSpPr txBox="1">
            <a:spLocks noChangeArrowheads="1"/>
          </p:cNvSpPr>
          <p:nvPr/>
        </p:nvSpPr>
        <p:spPr bwMode="auto">
          <a:xfrm>
            <a:off x="4292600" y="2433638"/>
            <a:ext cx="3606800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Plac Jana Kilińskiego 3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71- 414 Szczecin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e-mail: </a:t>
            </a:r>
            <a:r>
              <a:rPr lang="pl-PL" altLang="pl-PL" sz="1800">
                <a:latin typeface="Book Antiqua" panose="02040602050305030304" pitchFamily="18" charset="0"/>
                <a:hlinkClick r:id="rId2"/>
              </a:rPr>
              <a:t>zit@som.szczecin.pl</a:t>
            </a:r>
            <a:endParaRPr lang="pl-PL" altLang="pl-PL" sz="180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Tel. 91 42 17 160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  <a:hlinkClick r:id="rId3"/>
              </a:rPr>
              <a:t>www.zit-som.szczecin.pl</a:t>
            </a:r>
            <a:endParaRPr lang="pl-PL" altLang="pl-PL" sz="1800">
              <a:latin typeface="Book Antiqua" panose="02040602050305030304" pitchFamily="18" charset="0"/>
            </a:endParaRPr>
          </a:p>
        </p:txBody>
      </p:sp>
      <p:sp>
        <p:nvSpPr>
          <p:cNvPr id="61444" name="pole tekstowe 7"/>
          <p:cNvSpPr txBox="1">
            <a:spLocks noChangeArrowheads="1"/>
          </p:cNvSpPr>
          <p:nvPr/>
        </p:nvSpPr>
        <p:spPr bwMode="auto">
          <a:xfrm>
            <a:off x="7708900" y="2082800"/>
            <a:ext cx="3695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Book Antiqua" panose="02040602050305030304" pitchFamily="18" charset="0"/>
            </a:endParaRPr>
          </a:p>
        </p:txBody>
      </p:sp>
      <p:sp>
        <p:nvSpPr>
          <p:cNvPr id="61445" name="pole tekstowe 9"/>
          <p:cNvSpPr txBox="1">
            <a:spLocks noChangeArrowheads="1"/>
          </p:cNvSpPr>
          <p:nvPr/>
        </p:nvSpPr>
        <p:spPr bwMode="auto">
          <a:xfrm>
            <a:off x="2652713" y="2319338"/>
            <a:ext cx="6886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b="1">
                <a:latin typeface="Book Antiqua" panose="02040602050305030304" pitchFamily="18" charset="0"/>
              </a:rPr>
              <a:t>Stowarzyszenie Szczecińskiego Obszaru Metropolitalnego </a:t>
            </a:r>
          </a:p>
        </p:txBody>
      </p:sp>
      <p:pic>
        <p:nvPicPr>
          <p:cNvPr id="61446" name="Obraz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650" y="4894263"/>
            <a:ext cx="35687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hape 742"/>
          <p:cNvSpPr>
            <a:spLocks noGrp="1"/>
          </p:cNvSpPr>
          <p:nvPr>
            <p:ph idx="1"/>
          </p:nvPr>
        </p:nvSpPr>
        <p:spPr>
          <a:xfrm>
            <a:off x="300038" y="1296988"/>
            <a:ext cx="4997450" cy="4359275"/>
          </a:xfrm>
        </p:spPr>
        <p:txBody>
          <a:bodyPr/>
          <a:lstStyle/>
          <a:p>
            <a:pPr algn="ctr" defTabSz="566738"/>
            <a:r>
              <a:rPr lang="pl-PL" altLang="pl-PL" sz="3200" b="1">
                <a:solidFill>
                  <a:srgbClr val="002060"/>
                </a:solidFill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Dziękuję za uwagę</a:t>
            </a:r>
          </a:p>
        </p:txBody>
      </p:sp>
      <p:sp>
        <p:nvSpPr>
          <p:cNvPr id="62467" name="Shape 743"/>
          <p:cNvSpPr txBox="1">
            <a:spLocks/>
          </p:cNvSpPr>
          <p:nvPr/>
        </p:nvSpPr>
        <p:spPr bwMode="auto">
          <a:xfrm>
            <a:off x="300038" y="1957388"/>
            <a:ext cx="5006975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pl-PL" altLang="pl-PL" sz="1800" b="1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Wojewódzki Urząd Pracy w Szczecinie</a:t>
            </a:r>
          </a:p>
          <a:p>
            <a:pPr algn="ctr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pl-PL" altLang="pl-PL" sz="180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ul. A. Mickiewicza  41</a:t>
            </a:r>
          </a:p>
          <a:p>
            <a:pPr algn="ctr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pl-PL" altLang="pl-PL" sz="180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70-383 Szczecin</a:t>
            </a:r>
          </a:p>
          <a:p>
            <a:pPr algn="ctr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pl-PL" altLang="pl-PL" sz="180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tel. 91 42 56 100</a:t>
            </a:r>
          </a:p>
          <a:p>
            <a:pPr algn="ctr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pl-PL" altLang="pl-PL" sz="180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fax. 91 42 56 103</a:t>
            </a:r>
          </a:p>
          <a:p>
            <a:pPr algn="ctr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pl-PL" altLang="pl-PL" sz="180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e-mail: sekretariat@wup.pl</a:t>
            </a:r>
          </a:p>
        </p:txBody>
      </p:sp>
      <p:sp>
        <p:nvSpPr>
          <p:cNvPr id="62468" name="pole tekstowe 1"/>
          <p:cNvSpPr txBox="1">
            <a:spLocks noChangeArrowheads="1"/>
          </p:cNvSpPr>
          <p:nvPr/>
        </p:nvSpPr>
        <p:spPr bwMode="auto">
          <a:xfrm>
            <a:off x="300038" y="3975100"/>
            <a:ext cx="5068887" cy="277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800" b="1">
                <a:latin typeface="Book Antiqua" panose="02040602050305030304" pitchFamily="18" charset="0"/>
              </a:rPr>
              <a:t>Stowarzyszenie </a:t>
            </a:r>
            <a:br>
              <a:rPr lang="pl-PL" altLang="pl-PL" sz="1800" b="1">
                <a:latin typeface="Book Antiqua" panose="02040602050305030304" pitchFamily="18" charset="0"/>
              </a:rPr>
            </a:br>
            <a:r>
              <a:rPr lang="pl-PL" altLang="pl-PL" sz="1800" b="1">
                <a:latin typeface="Book Antiqua" panose="02040602050305030304" pitchFamily="18" charset="0"/>
              </a:rPr>
              <a:t>Szczecińskiego Obszaru Metropolitalnego</a:t>
            </a:r>
          </a:p>
          <a:p>
            <a:pPr algn="ctr">
              <a:spcBef>
                <a:spcPts val="60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Plac Kilińskiego 3 </a:t>
            </a:r>
          </a:p>
          <a:p>
            <a:pPr algn="ctr">
              <a:spcBef>
                <a:spcPts val="60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71- 414 Szczecin</a:t>
            </a:r>
          </a:p>
          <a:p>
            <a:pPr algn="ctr">
              <a:spcBef>
                <a:spcPts val="60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tel. 91 42 17 160</a:t>
            </a:r>
          </a:p>
          <a:p>
            <a:pPr algn="ctr">
              <a:spcBef>
                <a:spcPts val="60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fax. 91 42 17 169</a:t>
            </a:r>
          </a:p>
          <a:p>
            <a:pPr algn="ctr">
              <a:spcBef>
                <a:spcPts val="60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e-mail: zit@som.szczecin.pl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 b="1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b="1">
                <a:latin typeface="Book Antiqua" panose="02040602050305030304" pitchFamily="18" charset="0"/>
              </a:rPr>
              <a:t> </a:t>
            </a:r>
          </a:p>
        </p:txBody>
      </p:sp>
      <p:pic>
        <p:nvPicPr>
          <p:cNvPr id="62469" name="ima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688" y="1795463"/>
            <a:ext cx="6564312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hape 744"/>
          <p:cNvSpPr/>
          <p:nvPr/>
        </p:nvSpPr>
        <p:spPr>
          <a:xfrm rot="10800000" flipH="1">
            <a:off x="6357938" y="4752975"/>
            <a:ext cx="508000" cy="508000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0" name="Shape 745"/>
          <p:cNvSpPr/>
          <p:nvPr/>
        </p:nvSpPr>
        <p:spPr>
          <a:xfrm rot="10800000" flipH="1">
            <a:off x="6623050" y="4997450"/>
            <a:ext cx="439738" cy="438150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1" name="Shape 746"/>
          <p:cNvSpPr/>
          <p:nvPr/>
        </p:nvSpPr>
        <p:spPr>
          <a:xfrm rot="10800000" flipH="1">
            <a:off x="6465888" y="2600325"/>
            <a:ext cx="541337" cy="539750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2" name="Shape 747"/>
          <p:cNvSpPr/>
          <p:nvPr/>
        </p:nvSpPr>
        <p:spPr>
          <a:xfrm rot="10800000" flipH="1">
            <a:off x="10352088" y="5233988"/>
            <a:ext cx="809625" cy="815975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3" name="Shape 748"/>
          <p:cNvSpPr/>
          <p:nvPr/>
        </p:nvSpPr>
        <p:spPr>
          <a:xfrm rot="10800000" flipH="1">
            <a:off x="11234738" y="4279900"/>
            <a:ext cx="896937" cy="898525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4" name="Shape 749"/>
          <p:cNvSpPr/>
          <p:nvPr/>
        </p:nvSpPr>
        <p:spPr>
          <a:xfrm rot="10800000" flipH="1">
            <a:off x="5870575" y="4800600"/>
            <a:ext cx="249238" cy="254000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5" name="Shape 750"/>
          <p:cNvSpPr/>
          <p:nvPr/>
        </p:nvSpPr>
        <p:spPr>
          <a:xfrm rot="10800000" flipH="1">
            <a:off x="6694488" y="2120900"/>
            <a:ext cx="623887" cy="623888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6" name="Shape 751"/>
          <p:cNvSpPr/>
          <p:nvPr/>
        </p:nvSpPr>
        <p:spPr>
          <a:xfrm rot="10800000" flipH="1">
            <a:off x="5619750" y="1795463"/>
            <a:ext cx="952500" cy="9525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7" name="Shape 752"/>
          <p:cNvSpPr/>
          <p:nvPr/>
        </p:nvSpPr>
        <p:spPr>
          <a:xfrm rot="10800000" flipH="1">
            <a:off x="9329738" y="4260850"/>
            <a:ext cx="508000" cy="508000"/>
          </a:xfrm>
          <a:prstGeom prst="rect">
            <a:avLst/>
          </a:prstGeom>
          <a:solidFill>
            <a:srgbClr val="FFFFFF">
              <a:alpha val="14901"/>
            </a:srgbClr>
          </a:solidFill>
          <a:ln w="12700">
            <a:miter lim="400000"/>
          </a:ln>
        </p:spPr>
        <p:txBody>
          <a:bodyPr lIns="45719" rIns="4571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8" name="Shape 753"/>
          <p:cNvSpPr/>
          <p:nvPr/>
        </p:nvSpPr>
        <p:spPr>
          <a:xfrm rot="10800000" flipH="1">
            <a:off x="7096125" y="1885950"/>
            <a:ext cx="361950" cy="361950"/>
          </a:xfrm>
          <a:prstGeom prst="rect">
            <a:avLst/>
          </a:prstGeom>
          <a:solidFill>
            <a:srgbClr val="FFFFFF">
              <a:alpha val="87057"/>
            </a:srgbClr>
          </a:solidFill>
          <a:ln w="12700">
            <a:miter lim="400000"/>
          </a:ln>
        </p:spPr>
        <p:txBody>
          <a:bodyPr lIns="45719" rIns="4571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9" name="Shape 754"/>
          <p:cNvSpPr/>
          <p:nvPr/>
        </p:nvSpPr>
        <p:spPr>
          <a:xfrm rot="10800000" flipH="1">
            <a:off x="5619750" y="5483225"/>
            <a:ext cx="952500" cy="69373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0" name="Shape 755"/>
          <p:cNvSpPr/>
          <p:nvPr/>
        </p:nvSpPr>
        <p:spPr>
          <a:xfrm rot="10800000" flipH="1">
            <a:off x="11414125" y="5389563"/>
            <a:ext cx="576263" cy="579437"/>
          </a:xfrm>
          <a:prstGeom prst="rect">
            <a:avLst/>
          </a:prstGeom>
          <a:solidFill>
            <a:srgbClr val="FFFFFF">
              <a:alpha val="89018"/>
            </a:srgbClr>
          </a:solidFill>
          <a:ln w="12700">
            <a:miter lim="400000"/>
          </a:ln>
        </p:spPr>
        <p:txBody>
          <a:bodyPr lIns="45719" rIns="4571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1" name="Shape 756"/>
          <p:cNvSpPr/>
          <p:nvPr/>
        </p:nvSpPr>
        <p:spPr>
          <a:xfrm rot="10800000" flipH="1">
            <a:off x="6854825" y="5262563"/>
            <a:ext cx="623888" cy="623887"/>
          </a:xfrm>
          <a:prstGeom prst="rect">
            <a:avLst/>
          </a:prstGeom>
          <a:solidFill>
            <a:srgbClr val="FFFFFF">
              <a:alpha val="85881"/>
            </a:srgbClr>
          </a:solidFill>
          <a:ln w="12700">
            <a:miter lim="400000"/>
          </a:ln>
        </p:spPr>
        <p:txBody>
          <a:bodyPr lIns="45719" rIns="4571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2" name="Shape 757"/>
          <p:cNvSpPr/>
          <p:nvPr/>
        </p:nvSpPr>
        <p:spPr>
          <a:xfrm rot="10800000" flipH="1">
            <a:off x="11784013" y="2066925"/>
            <a:ext cx="206375" cy="206375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3" name="Shape 758"/>
          <p:cNvSpPr/>
          <p:nvPr/>
        </p:nvSpPr>
        <p:spPr>
          <a:xfrm rot="10800000" flipH="1">
            <a:off x="10456863" y="4827588"/>
            <a:ext cx="177800" cy="176212"/>
          </a:xfrm>
          <a:prstGeom prst="rect">
            <a:avLst/>
          </a:prstGeom>
          <a:solidFill>
            <a:srgbClr val="FFFFFF">
              <a:alpha val="85881"/>
            </a:srgbClr>
          </a:solidFill>
          <a:ln w="12700">
            <a:miter lim="400000"/>
          </a:ln>
        </p:spPr>
        <p:txBody>
          <a:bodyPr lIns="45719" rIns="4571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4" name="Shape 759"/>
          <p:cNvSpPr/>
          <p:nvPr/>
        </p:nvSpPr>
        <p:spPr>
          <a:xfrm rot="10800000" flipH="1">
            <a:off x="10964863" y="4949825"/>
            <a:ext cx="439737" cy="439738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5" name="Shape 760"/>
          <p:cNvSpPr/>
          <p:nvPr/>
        </p:nvSpPr>
        <p:spPr>
          <a:xfrm rot="10800000" flipH="1">
            <a:off x="11430000" y="2289175"/>
            <a:ext cx="136525" cy="136525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6" name="Shape 761"/>
          <p:cNvSpPr/>
          <p:nvPr/>
        </p:nvSpPr>
        <p:spPr>
          <a:xfrm rot="10800000" flipH="1">
            <a:off x="5595938" y="2747963"/>
            <a:ext cx="534987" cy="53498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7" name="Shape 762"/>
          <p:cNvSpPr/>
          <p:nvPr/>
        </p:nvSpPr>
        <p:spPr>
          <a:xfrm rot="10800000" flipH="1">
            <a:off x="5597525" y="5227638"/>
            <a:ext cx="284163" cy="28257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/>
              <a:t>DOFINANSOWANIE PROJEKTÓW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555625" y="1919288"/>
          <a:ext cx="11331575" cy="352266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6901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414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032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/>
                        <a:t>Alokacja</a:t>
                      </a:r>
                    </a:p>
                  </a:txBody>
                  <a:tcPr marL="91432" marR="91432" marT="45749" marB="457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29 328 000,00</a:t>
                      </a:r>
                      <a:r>
                        <a:rPr lang="pl-PL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32" marR="91432" marT="45749" marB="45749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32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/>
                        <a:t>Rezerwa na odwołania</a:t>
                      </a:r>
                    </a:p>
                  </a:txBody>
                  <a:tcPr marL="91432" marR="91432" marT="45749" marB="457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1 466 400,00</a:t>
                      </a:r>
                      <a:r>
                        <a:rPr lang="pl-PL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zł</a:t>
                      </a:r>
                      <a:endParaRPr lang="pl-P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2" marR="91432" marT="45749" marB="45749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32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/>
                        <a:t>Wsparcie finansowe EFS</a:t>
                      </a:r>
                    </a:p>
                  </a:txBody>
                  <a:tcPr marL="91432" marR="91432" marT="45749" marB="457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26 240 842,11</a:t>
                      </a:r>
                      <a:r>
                        <a:rPr lang="pl-PL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32" marR="91432" marT="45749" marB="45749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32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/>
                        <a:t>Wsparcie finansowe krajowe</a:t>
                      </a:r>
                    </a:p>
                  </a:txBody>
                  <a:tcPr marL="91432" marR="91432" marT="45749" marB="4574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3 087 157,89 zł</a:t>
                      </a:r>
                      <a:endParaRPr lang="pl-PL" sz="1800" b="0" dirty="0"/>
                    </a:p>
                  </a:txBody>
                  <a:tcPr marL="91432" marR="91432" marT="45749" marB="45749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32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/>
                        <a:t>Dofinansowanie ze środków UE</a:t>
                      </a:r>
                    </a:p>
                  </a:txBody>
                  <a:tcPr marL="91432" marR="91432" marT="45749" marB="4574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/>
                        <a:t>85%</a:t>
                      </a:r>
                    </a:p>
                  </a:txBody>
                  <a:tcPr marL="91432" marR="91432" marT="45749" marB="45749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32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/>
                        <a:t>Środki budżetu państwa</a:t>
                      </a:r>
                    </a:p>
                  </a:txBody>
                  <a:tcPr marL="91432" marR="91432" marT="45749" marB="4574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/>
                        <a:t>10%</a:t>
                      </a:r>
                    </a:p>
                  </a:txBody>
                  <a:tcPr marL="91432" marR="91432" marT="45749" marB="45749" anchor="ctr"/>
                </a:tc>
                <a:extLst>
                  <a:ext uri="{0D108BD9-81ED-4DB2-BD59-A6C34878D82A}">
                    <a16:rowId xmlns="" xmlns:a16="http://schemas.microsoft.com/office/drawing/2014/main" val="467257593"/>
                  </a:ext>
                </a:extLst>
              </a:tr>
              <a:tr h="5032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/>
                        <a:t>Wkład własny</a:t>
                      </a:r>
                    </a:p>
                  </a:txBody>
                  <a:tcPr marL="91432" marR="91432" marT="45749" marB="457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91432" marR="91432" marT="45749" marB="45749" anchor="ctr"/>
                </a:tc>
                <a:extLst>
                  <a:ext uri="{0D108BD9-81ED-4DB2-BD59-A6C34878D82A}">
                    <a16:rowId xmlns="" xmlns:a16="http://schemas.microsoft.com/office/drawing/2014/main" val="20550895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>
                <a:ea typeface="Mongolian Baiti" panose="03000500000000000000" pitchFamily="66" charset="0"/>
              </a:rPr>
              <a:t>WSKAŹNIKI REZULTATU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r>
              <a:rPr lang="pl-PL" altLang="pl-PL">
                <a:ea typeface="Mongolian Baiti" panose="03000500000000000000" pitchFamily="66" charset="0"/>
              </a:rPr>
              <a:t>Wskaźniki rezultatu dotyczą oczekiwanych efektów wsparcia.</a:t>
            </a:r>
          </a:p>
          <a:p>
            <a:endParaRPr lang="pl-PL" altLang="pl-PL">
              <a:ea typeface="Mongolian Baiti" panose="03000500000000000000" pitchFamily="66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12738" y="2128838"/>
          <a:ext cx="11349037" cy="357505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3855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635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63565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WSKAŹNIKI</a:t>
                      </a:r>
                      <a:r>
                        <a:rPr lang="pl-PL" sz="1800" baseline="0" dirty="0"/>
                        <a:t> REZULTATU</a:t>
                      </a:r>
                      <a:endParaRPr lang="pl-PL" sz="1800" dirty="0"/>
                    </a:p>
                  </a:txBody>
                  <a:tcPr marL="91438" marR="91438" marT="45728" marB="45728" anchor="ctr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91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>
                          <a:effectLst/>
                        </a:rPr>
                        <a:t>Nazwa</a:t>
                      </a:r>
                      <a:r>
                        <a:rPr lang="pl-PL" sz="1600" b="1" baseline="0" dirty="0">
                          <a:effectLst/>
                        </a:rPr>
                        <a:t> wskaźnika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8" marR="91438" marT="45728" marB="4572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>
                          <a:effectLst/>
                        </a:rPr>
                        <a:t>Wartość docelowa wskaźników </a:t>
                      </a:r>
                      <a:br>
                        <a:rPr lang="pl-PL" sz="1600" b="1" dirty="0">
                          <a:effectLst/>
                        </a:rPr>
                      </a:br>
                      <a:r>
                        <a:rPr lang="pl-PL" sz="1600" b="1" dirty="0">
                          <a:effectLst/>
                        </a:rPr>
                        <a:t>do zrealizowania w ramach Działania 8.3</a:t>
                      </a:r>
                    </a:p>
                  </a:txBody>
                  <a:tcPr marL="91438" marR="91438" marT="45728" marB="45728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9983"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Liczba uczniów, którzy nabyli kompetencje kluczowe po</a:t>
                      </a:r>
                      <a:r>
                        <a:rPr lang="pl-PL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opuszczeniu programu (osoby)</a:t>
                      </a:r>
                    </a:p>
                  </a:txBody>
                  <a:tcPr marL="91438" marR="91438" marT="45728" marB="4572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/>
                        <a:t>85%</a:t>
                      </a:r>
                    </a:p>
                  </a:txBody>
                  <a:tcPr marL="91438" marR="91438" marT="45728" marB="45728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12356"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nauczycieli, którzy uzyskali kwalifikacje lub nabyli</a:t>
                      </a:r>
                      <a:r>
                        <a:rPr lang="pl-PL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kompetencje po opuszczeniu programu (osoby) </a:t>
                      </a:r>
                    </a:p>
                  </a:txBody>
                  <a:tcPr marL="91438" marR="91438" marT="45728" marB="4572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/>
                        <a:t>92%</a:t>
                      </a:r>
                    </a:p>
                  </a:txBody>
                  <a:tcPr marL="91438" marR="91438" marT="45728" marB="45728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39983"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szkół i placówek systemu oświaty wykorzystujących sprzęt</a:t>
                      </a:r>
                      <a:r>
                        <a:rPr lang="pl-PL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TIK do prowadzenia zajęć edukacyjnych (szt.) </a:t>
                      </a:r>
                    </a:p>
                  </a:txBody>
                  <a:tcPr marL="91438" marR="91438" marT="45728" marB="4572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/>
                        <a:t>97%</a:t>
                      </a:r>
                    </a:p>
                  </a:txBody>
                  <a:tcPr marL="91438" marR="91438" marT="45728" marB="45728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39983"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szkół, w których pracownie przedmiotowe wykorzystują</a:t>
                      </a:r>
                      <a:r>
                        <a:rPr lang="pl-PL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doposażenie do prowadzenia zajęć edukacyjnych (szt.)</a:t>
                      </a:r>
                    </a:p>
                  </a:txBody>
                  <a:tcPr marL="91438" marR="91438" marT="45728" marB="4572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/>
                        <a:t>97%</a:t>
                      </a:r>
                    </a:p>
                  </a:txBody>
                  <a:tcPr marL="91438" marR="91438" marT="45728" marB="45728" anchor="ctr"/>
                </a:tc>
                <a:extLst>
                  <a:ext uri="{0D108BD9-81ED-4DB2-BD59-A6C34878D82A}">
                    <a16:rowId xmlns="" xmlns:a16="http://schemas.microsoft.com/office/drawing/2014/main" val="33049655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>
                <a:ea typeface="Mongolian Baiti" panose="03000500000000000000" pitchFamily="66" charset="0"/>
              </a:rPr>
              <a:t>WSKAŹNIKI PRODUKTU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r>
              <a:rPr lang="pl-PL" altLang="pl-PL">
                <a:ea typeface="Mongolian Baiti" panose="03000500000000000000" pitchFamily="66" charset="0"/>
              </a:rPr>
              <a:t>Wskaźniki produktu dotyczą realizowanych działań.</a:t>
            </a:r>
          </a:p>
          <a:p>
            <a:endParaRPr lang="pl-PL" altLang="pl-PL">
              <a:ea typeface="Mongolian Baiti" panose="03000500000000000000" pitchFamily="66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12738" y="2149475"/>
          <a:ext cx="11349037" cy="393858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4225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264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4354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WSKAŹNIKI</a:t>
                      </a:r>
                      <a:r>
                        <a:rPr lang="pl-PL" sz="1800" baseline="0" dirty="0"/>
                        <a:t> PRODUKTU</a:t>
                      </a:r>
                      <a:endParaRPr lang="pl-PL" sz="1800" dirty="0"/>
                    </a:p>
                  </a:txBody>
                  <a:tcPr marL="91428" marR="91428" marT="45743" marB="45743" anchor="ctr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56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>
                          <a:effectLst/>
                        </a:rPr>
                        <a:t>Nazwa</a:t>
                      </a:r>
                      <a:r>
                        <a:rPr lang="pl-PL" sz="1600" b="1" baseline="0" dirty="0">
                          <a:effectLst/>
                        </a:rPr>
                        <a:t> wskaźnika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28" marR="91428" marT="45743" marB="4574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>
                          <a:effectLst/>
                        </a:rPr>
                        <a:t>Wartość docelowa wskaźników </a:t>
                      </a:r>
                      <a:br>
                        <a:rPr lang="pl-PL" sz="1600" b="1" dirty="0">
                          <a:effectLst/>
                        </a:rPr>
                      </a:br>
                      <a:r>
                        <a:rPr lang="pl-PL" sz="1600" b="1" dirty="0">
                          <a:effectLst/>
                        </a:rPr>
                        <a:t>do zrealizowania w ramach Działania</a:t>
                      </a:r>
                      <a:r>
                        <a:rPr lang="pl-PL" sz="1600" b="1" baseline="0" dirty="0">
                          <a:effectLst/>
                        </a:rPr>
                        <a:t> 8.3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28" marR="91428" marT="45743" marB="45743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9173"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uczniów objętych wsparciem w zakresie rozwijania</a:t>
                      </a:r>
                    </a:p>
                    <a:p>
                      <a:pPr algn="ctr"/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kompetencji kluczowych w programie (osoby) </a:t>
                      </a:r>
                    </a:p>
                  </a:txBody>
                  <a:tcPr marL="91428" marR="91428" marT="45743" marB="4574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/>
                        <a:t>2455</a:t>
                      </a:r>
                    </a:p>
                  </a:txBody>
                  <a:tcPr marL="91428" marR="91428" marT="45743" marB="45743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60945"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nauczycieli objętych wsparciem w programie (osoby) </a:t>
                      </a:r>
                    </a:p>
                  </a:txBody>
                  <a:tcPr marL="91428" marR="91428" marT="45743" marB="4574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/>
                        <a:t>1336</a:t>
                      </a:r>
                    </a:p>
                  </a:txBody>
                  <a:tcPr marL="91428" marR="91428" marT="45743" marB="45743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60945"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nauczycieli objętych wsparciem z zakresu TIK w</a:t>
                      </a:r>
                      <a:r>
                        <a:rPr lang="pl-PL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programie (osoby) </a:t>
                      </a:r>
                    </a:p>
                  </a:txBody>
                  <a:tcPr marL="91428" marR="91428" marT="45743" marB="4574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/>
                        <a:t>648</a:t>
                      </a:r>
                    </a:p>
                  </a:txBody>
                  <a:tcPr marL="91428" marR="91428" marT="45743" marB="45743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89173"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szkół i placówek systemu oświaty wyposażonych w ramach programu w sprzęt TIK do prowadzenia zajęć edukacyjnych (szt.)</a:t>
                      </a:r>
                    </a:p>
                  </a:txBody>
                  <a:tcPr marL="91428" marR="91428" marT="45743" marB="4574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/>
                        <a:t>30</a:t>
                      </a:r>
                    </a:p>
                  </a:txBody>
                  <a:tcPr marL="91428" marR="91428" marT="45743" marB="45743" anchor="ctr"/>
                </a:tc>
                <a:extLst>
                  <a:ext uri="{0D108BD9-81ED-4DB2-BD59-A6C34878D82A}">
                    <a16:rowId xmlns="" xmlns:a16="http://schemas.microsoft.com/office/drawing/2014/main" val="1717838273"/>
                  </a:ext>
                </a:extLst>
              </a:tr>
              <a:tr h="589173"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szkół, których pracownie przedmiotowe zostały doposażone</a:t>
                      </a:r>
                    </a:p>
                    <a:p>
                      <a:pPr algn="ctr"/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programie (szt.)</a:t>
                      </a:r>
                    </a:p>
                  </a:txBody>
                  <a:tcPr marL="91428" marR="91428" marT="45743" marB="4574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/>
                        <a:t>74</a:t>
                      </a:r>
                    </a:p>
                  </a:txBody>
                  <a:tcPr marL="91428" marR="91428" marT="45743" marB="45743" anchor="ctr"/>
                </a:tc>
                <a:extLst>
                  <a:ext uri="{0D108BD9-81ED-4DB2-BD59-A6C34878D82A}">
                    <a16:rowId xmlns="" xmlns:a16="http://schemas.microsoft.com/office/drawing/2014/main" val="48703493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/>
              <a:t>ETAPY OCENY WNIOSKOW O DOFINANSOWANIE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6850" y="1854200"/>
            <a:ext cx="11349038" cy="4351338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pl-PL" dirty="0"/>
          </a:p>
          <a:p>
            <a:pPr>
              <a:buFont typeface="Arial" charset="0"/>
              <a:buNone/>
              <a:defRPr/>
            </a:pP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703388" y="2697163"/>
            <a:ext cx="2033587" cy="15430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/>
              <a:t>OCENA BRAKÓW FORMALNYCH</a:t>
            </a:r>
          </a:p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dirty="0"/>
              <a:t>14 dni</a:t>
            </a:r>
          </a:p>
        </p:txBody>
      </p:sp>
      <p:sp>
        <p:nvSpPr>
          <p:cNvPr id="8" name="Prostokąt 7"/>
          <p:cNvSpPr/>
          <p:nvPr/>
        </p:nvSpPr>
        <p:spPr>
          <a:xfrm>
            <a:off x="5622925" y="2720975"/>
            <a:ext cx="2114550" cy="15192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/>
              <a:t>OCENA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/>
              <a:t>WNIOSKÓW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544638" y="4594225"/>
            <a:ext cx="2987675" cy="15779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/>
              <a:t>ETAP I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sz="1600" dirty="0"/>
              <a:t> KRYTERIA DOPUSZCZALNOŚCI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sz="1600" dirty="0"/>
              <a:t> KRYTERIA WYKONALNOŚCI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sz="1600" dirty="0"/>
              <a:t> KRTERIA ADMINISTRACYJNOŚCI</a:t>
            </a:r>
          </a:p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dirty="0"/>
              <a:t>70 dni</a:t>
            </a:r>
          </a:p>
        </p:txBody>
      </p:sp>
      <p:cxnSp>
        <p:nvCxnSpPr>
          <p:cNvPr id="12" name="Łącznik prosty ze strzałką 11"/>
          <p:cNvCxnSpPr/>
          <p:nvPr/>
        </p:nvCxnSpPr>
        <p:spPr>
          <a:xfrm>
            <a:off x="3736975" y="3465513"/>
            <a:ext cx="188436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/>
          <p:nvPr/>
        </p:nvCxnSpPr>
        <p:spPr>
          <a:xfrm>
            <a:off x="4595813" y="5630863"/>
            <a:ext cx="1506537" cy="158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561" name="pole tekstowe 26"/>
          <p:cNvSpPr txBox="1">
            <a:spLocks noChangeArrowheads="1"/>
          </p:cNvSpPr>
          <p:nvPr/>
        </p:nvSpPr>
        <p:spPr bwMode="auto">
          <a:xfrm>
            <a:off x="927100" y="1978025"/>
            <a:ext cx="10277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Arial" panose="020B0604020202020204" pitchFamily="34" charset="0"/>
              </a:rPr>
              <a:t>Czas trwania oceny dokumentacji aplikacyjnej – ok. </a:t>
            </a:r>
            <a:r>
              <a:rPr lang="pl-PL" altLang="pl-PL" sz="1800" b="1">
                <a:latin typeface="Arial" panose="020B0604020202020204" pitchFamily="34" charset="0"/>
              </a:rPr>
              <a:t>120 dni </a:t>
            </a:r>
            <a:r>
              <a:rPr lang="pl-PL" altLang="pl-PL" sz="1800">
                <a:latin typeface="Arial" panose="020B0604020202020204" pitchFamily="34" charset="0"/>
              </a:rPr>
              <a:t>(+ max. 60 dni)</a:t>
            </a:r>
            <a:endParaRPr lang="pl-PL" altLang="pl-PL" sz="1800" b="1">
              <a:latin typeface="Arial" panose="020B0604020202020204" pitchFamily="34" charset="0"/>
            </a:endParaRPr>
          </a:p>
        </p:txBody>
      </p:sp>
      <p:cxnSp>
        <p:nvCxnSpPr>
          <p:cNvPr id="29" name="Łącznik prosty 28"/>
          <p:cNvCxnSpPr/>
          <p:nvPr/>
        </p:nvCxnSpPr>
        <p:spPr>
          <a:xfrm flipH="1">
            <a:off x="4595813" y="4240213"/>
            <a:ext cx="788987" cy="331787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1" name="Łącznik prosty 30"/>
          <p:cNvCxnSpPr/>
          <p:nvPr/>
        </p:nvCxnSpPr>
        <p:spPr>
          <a:xfrm>
            <a:off x="6665913" y="4321175"/>
            <a:ext cx="28575" cy="25082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3564" name="Grupa 23"/>
          <p:cNvGrpSpPr>
            <a:grpSpLocks/>
          </p:cNvGrpSpPr>
          <p:nvPr/>
        </p:nvGrpSpPr>
        <p:grpSpPr bwMode="auto">
          <a:xfrm>
            <a:off x="6137275" y="4594225"/>
            <a:ext cx="5067300" cy="1589088"/>
            <a:chOff x="6137275" y="4594225"/>
            <a:chExt cx="5067346" cy="1589088"/>
          </a:xfrm>
        </p:grpSpPr>
        <p:sp>
          <p:nvSpPr>
            <p:cNvPr id="9" name="Prostokąt 8"/>
            <p:cNvSpPr/>
            <p:nvPr/>
          </p:nvSpPr>
          <p:spPr>
            <a:xfrm>
              <a:off x="6137275" y="4594225"/>
              <a:ext cx="2211408" cy="158908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l-PL" sz="1600" b="1" dirty="0"/>
                <a:t>ETAP II</a:t>
              </a:r>
              <a:endParaRPr lang="pl-PL" sz="1600" dirty="0"/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r>
                <a:rPr lang="pl-PL" sz="1600" dirty="0"/>
                <a:t> KRYTERIA JAKOŚCI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l-PL" sz="1000" dirty="0"/>
                <a:t>(40% MAX. LICZBY PUNKTÓW)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sz="1600" u="sng" dirty="0"/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endParaRPr lang="pl-PL" sz="1600" u="sng" dirty="0"/>
            </a:p>
          </p:txBody>
        </p:sp>
        <p:sp>
          <p:nvSpPr>
            <p:cNvPr id="14" name="Prostokąt 13"/>
            <p:cNvSpPr/>
            <p:nvPr/>
          </p:nvSpPr>
          <p:spPr>
            <a:xfrm>
              <a:off x="8829699" y="4594225"/>
              <a:ext cx="2374922" cy="158908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l-PL" sz="1600" b="1" dirty="0"/>
                <a:t>ETAP III</a:t>
              </a:r>
              <a:endParaRPr lang="pl-PL" sz="1600" dirty="0"/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r>
                <a:rPr lang="pl-PL" sz="1600" dirty="0"/>
                <a:t> KRYTERIA JAKOŚCI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l-PL" sz="1000" dirty="0"/>
                <a:t>(60% MAX. LICZBY PUNKTÓW)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endParaRPr lang="pl-PL" sz="1600" u="sng" dirty="0"/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endParaRPr lang="pl-PL" sz="1600" u="sng" dirty="0"/>
            </a:p>
          </p:txBody>
        </p:sp>
        <p:sp>
          <p:nvSpPr>
            <p:cNvPr id="15" name="Prostokąt 14"/>
            <p:cNvSpPr/>
            <p:nvPr/>
          </p:nvSpPr>
          <p:spPr>
            <a:xfrm>
              <a:off x="6137275" y="5832475"/>
              <a:ext cx="2211408" cy="3508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l-PL" sz="1600" dirty="0"/>
                <a:t>38 dni</a:t>
              </a:r>
            </a:p>
          </p:txBody>
        </p:sp>
      </p:grpSp>
      <p:cxnSp>
        <p:nvCxnSpPr>
          <p:cNvPr id="16" name="Łącznik prosty 15"/>
          <p:cNvCxnSpPr/>
          <p:nvPr/>
        </p:nvCxnSpPr>
        <p:spPr>
          <a:xfrm>
            <a:off x="7900988" y="4240213"/>
            <a:ext cx="923925" cy="37465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>
            <a:off x="8362950" y="5646738"/>
            <a:ext cx="4460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9" name="Prostokąt 18"/>
          <p:cNvSpPr/>
          <p:nvPr/>
        </p:nvSpPr>
        <p:spPr bwMode="auto">
          <a:xfrm>
            <a:off x="8824913" y="5832475"/>
            <a:ext cx="2379662" cy="3508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dirty="0"/>
              <a:t>14 dni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/>
              <a:t>BRAKI FORMALNE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r>
              <a:rPr lang="pl-PL" altLang="pl-PL" b="1">
                <a:ea typeface="Mongolian Baiti" panose="03000500000000000000" pitchFamily="66" charset="0"/>
              </a:rPr>
              <a:t>Przykładowe braki formalne:</a:t>
            </a:r>
          </a:p>
          <a:p>
            <a:pPr>
              <a:buFontTx/>
              <a:buChar char="-"/>
            </a:pPr>
            <a:r>
              <a:rPr lang="pl-PL" altLang="pl-PL">
                <a:ea typeface="Mongolian Baiti" panose="03000500000000000000" pitchFamily="66" charset="0"/>
              </a:rPr>
              <a:t> niespójna suma kontrolna na pisemnym wniosku o przyznanie pomocy;</a:t>
            </a:r>
          </a:p>
          <a:p>
            <a:pPr>
              <a:buFontTx/>
              <a:buChar char="-"/>
            </a:pPr>
            <a:r>
              <a:rPr lang="pl-PL" altLang="pl-PL">
                <a:ea typeface="Mongolian Baiti" panose="03000500000000000000" pitchFamily="66" charset="0"/>
              </a:rPr>
              <a:t> brak pieczęci wnioskodawcy i ew. partnera na pisemnym wniosku o przyznanie pomocy;</a:t>
            </a:r>
          </a:p>
          <a:p>
            <a:pPr>
              <a:buFontTx/>
              <a:buChar char="-"/>
            </a:pPr>
            <a:r>
              <a:rPr lang="pl-PL" altLang="pl-PL">
                <a:ea typeface="Mongolian Baiti" panose="03000500000000000000" pitchFamily="66" charset="0"/>
              </a:rPr>
              <a:t> brak podpisu osób uprawnionych do podejmowania decyzji wiążących w stosunku do wnioskodawcy;</a:t>
            </a:r>
          </a:p>
          <a:p>
            <a:pPr>
              <a:buFontTx/>
              <a:buChar char="-"/>
            </a:pPr>
            <a:r>
              <a:rPr lang="pl-PL" altLang="pl-PL">
                <a:ea typeface="Mongolian Baiti" panose="03000500000000000000" pitchFamily="66" charset="0"/>
              </a:rPr>
              <a:t> niezgodny podpis na pisemnym wniosku o przyznanie pomocy w odniesieniu do wskazanych w wersji elektronicznej wniosku osób uprawnionych do podejmowania decyzji wiążących w stosunku do wnioskodawcy.</a:t>
            </a:r>
          </a:p>
          <a:p>
            <a:endParaRPr lang="pl-PL" altLang="pl-PL">
              <a:ea typeface="Mongolian Baiti" panose="03000500000000000000" pitchFamily="66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altLang="pl-PL">
                <a:solidFill>
                  <a:srgbClr val="FF0000"/>
                </a:solidFill>
                <a:ea typeface="Mongolian Baiti" panose="03000500000000000000" pitchFamily="66" charset="0"/>
              </a:rPr>
              <a:t> </a:t>
            </a:r>
            <a:r>
              <a:rPr lang="pl-PL" altLang="pl-PL">
                <a:solidFill>
                  <a:srgbClr val="C00000"/>
                </a:solidFill>
                <a:ea typeface="Mongolian Baiti" panose="03000500000000000000" pitchFamily="66" charset="0"/>
              </a:rPr>
              <a:t>W razie stwierdzenia braków formalnych IOK wzywa wnioskodawcę do ich uzupełnienia w terminie 7 dni od dnia otrzymania wezwania;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altLang="pl-PL">
                <a:solidFill>
                  <a:srgbClr val="C00000"/>
                </a:solidFill>
                <a:ea typeface="Mongolian Baiti" panose="03000500000000000000" pitchFamily="66" charset="0"/>
              </a:rPr>
              <a:t> W przypadku uzupełnienia wniosku w zakresie innym niż wskazane braki formalne wniosek pozostaje bez rozpatrzenia.</a:t>
            </a:r>
          </a:p>
          <a:p>
            <a:endParaRPr lang="pl-PL" altLang="pl-PL">
              <a:ea typeface="Mongolian Baiti" panose="03000500000000000000" pitchFamily="66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269875" y="1379538"/>
          <a:ext cx="11652250" cy="477230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2765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3757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5722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KRYTERIA</a:t>
                      </a:r>
                      <a:r>
                        <a:rPr lang="pl-PL" sz="1800" baseline="0" dirty="0"/>
                        <a:t> DOPUSZCZALNOŚCI</a:t>
                      </a:r>
                      <a:endParaRPr lang="pl-PL" sz="1800" dirty="0"/>
                    </a:p>
                  </a:txBody>
                  <a:tcPr marT="45712" marB="45712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66709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1. Zgodność z celem szczegółowym i rezultatami Działania</a:t>
                      </a:r>
                    </a:p>
                  </a:txBody>
                  <a:tcPr marT="45712" marB="4571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pl-PL" sz="1600" baseline="0" dirty="0"/>
                        <a:t>Odzwierciedlenie celu szczegółowego, tj. </a:t>
                      </a:r>
                      <a:r>
                        <a:rPr lang="pl-PL" sz="1600" i="1" baseline="0" dirty="0"/>
                        <a:t>doskonalenie kompetencji kluczowych uczniów w zakresie technologii informacyjno-komunikacyjnych, języków obcych, nauk matematyczno-przyrodniczych, kreatywności, innowacyjności i pracy zespołowej oraz rozwój systemu indywidualnej pracy z uczniami, prowadzące do wzmocnienia ich zdolności do przyszłego zatrudnienia</a:t>
                      </a:r>
                      <a:endParaRPr lang="pl-PL" sz="1600" i="1" dirty="0"/>
                    </a:p>
                  </a:txBody>
                  <a:tcPr marT="45712" marB="45712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5245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2. Zgodność z typem projektu</a:t>
                      </a:r>
                    </a:p>
                  </a:txBody>
                  <a:tcPr marT="45712" marB="45712"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itchFamily="34" charset="0"/>
                        <a:buChar char="•"/>
                      </a:pPr>
                      <a:r>
                        <a:rPr lang="pl-PL" sz="1600" dirty="0"/>
                        <a:t>typ</a:t>
                      </a:r>
                      <a:r>
                        <a:rPr lang="pl-PL" sz="1600" baseline="0" dirty="0"/>
                        <a:t> projektu oraz grupa docelowa</a:t>
                      </a:r>
                    </a:p>
                  </a:txBody>
                  <a:tcPr marT="45712" marB="45712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3105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b="1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/>
                        <a:t>3. Zgodność z wymogami pomocy publicznej</a:t>
                      </a:r>
                    </a:p>
                    <a:p>
                      <a:pPr algn="ctr"/>
                      <a:endParaRPr lang="pl-PL" sz="1600" b="1" dirty="0"/>
                    </a:p>
                  </a:txBody>
                  <a:tcPr marT="45712" marB="45712" anchor="ctr"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Projekt jest zgodny z regułami pomocy publicznej i/lub pomocy de minimis. </a:t>
                      </a:r>
                      <a:br>
                        <a:rPr lang="pl-PL" sz="1600" dirty="0"/>
                      </a:br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projektach współfinansowanych ze środków Europejskiego Funduszu</a:t>
                      </a:r>
                      <a:r>
                        <a:rPr lang="pl-PL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Społecznego w ramach RPO WZ 2014 – 2020 pomoc publiczna może wystąpić na dwóch poziomach tj.: </a:t>
                      </a:r>
                    </a:p>
                    <a:p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I</a:t>
                      </a:r>
                      <a:r>
                        <a:rPr lang="pl-PL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poziom tj. beneficjent wsparcia jest jednocześnie beneficjentem pomocy; </a:t>
                      </a:r>
                    </a:p>
                    <a:p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II</a:t>
                      </a:r>
                      <a:r>
                        <a:rPr lang="pl-PL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poziom tj. beneficjent wsparcia nie jest jednocześnie beneficjentem pomocy. </a:t>
                      </a:r>
                    </a:p>
                  </a:txBody>
                  <a:tcPr marT="45712" marB="45712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66709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4. Zgodność z zasadami horyzontalnymi</a:t>
                      </a:r>
                    </a:p>
                  </a:txBody>
                  <a:tcPr marT="45712" marB="45712" anchor="ctr"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pl-PL" sz="1600" dirty="0"/>
                        <a:t> zasada równości szans kobiet i mężczyzn (standard minimum)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pl-PL" sz="1600" dirty="0"/>
                        <a:t> zasada równości szans i niedyskryminacji,</a:t>
                      </a:r>
                      <a:r>
                        <a:rPr lang="pl-PL" sz="1600" baseline="0" dirty="0"/>
                        <a:t> w tym dostępności dla osób z niepełnosprawnościami (zasada racjonalnych usprawnień)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pl-PL" sz="1600" baseline="0" dirty="0"/>
                        <a:t> koncepcja zrównoważonego rozwoju</a:t>
                      </a:r>
                      <a:endParaRPr lang="pl-PL" sz="1600" dirty="0"/>
                    </a:p>
                  </a:txBody>
                  <a:tcPr marT="45712" marB="45712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27109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5. Kwalifikowalność Beneficjenta/Partnera</a:t>
                      </a:r>
                    </a:p>
                  </a:txBody>
                  <a:tcPr marT="45712" marB="4571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pl-PL" sz="1600" dirty="0"/>
                        <a:t>Beneficjent jest </a:t>
                      </a:r>
                      <a:r>
                        <a:rPr lang="pl-PL" sz="1600" baseline="0" dirty="0"/>
                        <a:t>podmiotem uprawionym do ubiegania się o dofinansowanie </a:t>
                      </a:r>
                      <a:br>
                        <a:rPr lang="pl-PL" sz="1600" baseline="0" dirty="0"/>
                      </a:br>
                      <a:r>
                        <a:rPr lang="pl-PL" sz="1600" baseline="0" dirty="0"/>
                        <a:t>w ramach Działania/typów projektów  zgodnie z SOOP RPO WZ 2014-2020.</a:t>
                      </a:r>
                      <a:endParaRPr lang="pl-PL" sz="1600" dirty="0"/>
                    </a:p>
                  </a:txBody>
                  <a:tcPr marT="45712" marB="45712" anchor="ctr"/>
                </a:tc>
                <a:extLst>
                  <a:ext uri="{0D108BD9-81ED-4DB2-BD59-A6C34878D82A}">
                    <a16:rowId xmlns="" xmlns:a16="http://schemas.microsoft.com/office/drawing/2014/main" val="1472631363"/>
                  </a:ext>
                </a:extLst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 ETAP OCENY</a:t>
            </a:r>
            <a:endParaRPr lang="pl-PL" sz="2400" dirty="0">
              <a:solidFill>
                <a:srgbClr val="002060"/>
              </a:solidFill>
              <a:latin typeface="+mn-lt"/>
              <a:ea typeface="+mj-ea"/>
              <a:cs typeface="Mongolian Baiti" panose="03000500000000000000" pitchFamily="66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279400" y="1325563"/>
          <a:ext cx="11814175" cy="475932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184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2956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90984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KRYTERIA</a:t>
                      </a:r>
                      <a:r>
                        <a:rPr lang="pl-PL" sz="1800" baseline="0" dirty="0"/>
                        <a:t> DOPUSZCZALNOŚCI cd.</a:t>
                      </a:r>
                      <a:endParaRPr lang="pl-PL" sz="1800" dirty="0"/>
                    </a:p>
                  </a:txBody>
                  <a:tcPr marL="91433" marR="91433" marT="45716" marB="45716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9066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6. Wymogi organizacyjne</a:t>
                      </a:r>
                    </a:p>
                  </a:txBody>
                  <a:tcPr marL="91433" marR="91433" marT="45710" marB="45710" anchor="ctr"/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/>
                        <a:t>Biuro/ siedziba na terenie woj. zachodniopomorskiego;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/>
                        <a:t>Beneficjent składa nie więcej niż 1 wniosek na daną placówkę.</a:t>
                      </a:r>
                      <a:endParaRPr lang="pl-PL" sz="1600" dirty="0"/>
                    </a:p>
                  </a:txBody>
                  <a:tcPr marL="91433" marR="91433" marT="45710" marB="4571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49275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7. Zgodność wsparcia</a:t>
                      </a:r>
                    </a:p>
                  </a:txBody>
                  <a:tcPr marL="91433" marR="91433" marT="45712" marB="45712" anchor="ctr"/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pl-PL" sz="1600" dirty="0"/>
                        <a:t>Projekt zlokalizowany na obszarze Szczecińskiego Obszaru Metropolitalnego;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dirty="0"/>
                        <a:t>Skierowanie</a:t>
                      </a:r>
                      <a:r>
                        <a:rPr lang="pl-PL" sz="1600" baseline="0" dirty="0"/>
                        <a:t> do osób zamieszkujących obszar województwa zachodniopomorskiego;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pl-PL" sz="1600" baseline="0" dirty="0">
                          <a:solidFill>
                            <a:schemeClr val="tx1"/>
                          </a:solidFill>
                        </a:rPr>
                        <a:t>Wkład własny w wysokości nie mniejszej niż 5% wartości projektu;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pl-PL" sz="1600" baseline="0" dirty="0">
                          <a:solidFill>
                            <a:schemeClr val="tx1"/>
                          </a:solidFill>
                        </a:rPr>
                        <a:t>Deklaracja o nieubieganiu się na takie same działania dla tej samej placówki w ramach Działania 8.5;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pl-PL" sz="1600" baseline="0" dirty="0">
                          <a:solidFill>
                            <a:schemeClr val="tx1"/>
                          </a:solidFill>
                        </a:rPr>
                        <a:t>Wynik egzaminów zewnętrznych nie wyższy niż średnia dla województwa 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z roku poprzedzającego </a:t>
                      </a:r>
                      <a:r>
                        <a:rPr lang="pl-PL" sz="1600" baseline="0" dirty="0">
                          <a:solidFill>
                            <a:schemeClr val="tx1"/>
                          </a:solidFill>
                        </a:rPr>
                        <a:t>rok złożenia wniosku o dofinansowanie projektu;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pl-PL" sz="1600" baseline="0" dirty="0">
                          <a:solidFill>
                            <a:schemeClr val="tx1"/>
                          </a:solidFill>
                        </a:rPr>
                        <a:t>Obligatoryjnie zaplanowana realizacja doradztwa edukacyjno-zawodowego dla 100% uczniów z projektu;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>
                          <a:solidFill>
                            <a:schemeClr val="tx1"/>
                          </a:solidFill>
                        </a:rPr>
                        <a:t>Działania z Typu 2 realizowane tylko wspólnie z działaniami z Typu 1;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>
                          <a:solidFill>
                            <a:schemeClr val="tx1"/>
                          </a:solidFill>
                        </a:rPr>
                        <a:t>Typ projektu 3 realizowany na podstawie zatwierdzonej diagnozy indywidualnego zapotrzebowania szkoły/placówki systemu oświaty;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>
                          <a:solidFill>
                            <a:schemeClr val="tx1"/>
                          </a:solidFill>
                        </a:rPr>
                        <a:t>Typ projektu 1 realizowany na podstawie zatwierdzonej diagnozy poziomu kompetencji kluczowych niezbędnych na rynku pracy oraz właściwych postaw/umiejętności u uczniów/słuchaczy;</a:t>
                      </a:r>
                    </a:p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pl-PL" sz="1600" baseline="0" dirty="0">
                          <a:solidFill>
                            <a:schemeClr val="tx1"/>
                          </a:solidFill>
                        </a:rPr>
                        <a:t>Typ projektu 2 realizowany na podstawie diagnozy stopnia przygotowania nauczycieli do stosowania metod oraz form organizacyjnych sprzyjających kształtowaniu i rozwijaniu u uczniów kompetencji kluczowych niezbędnych na rynku pracy oraz właściwych postaw/umiejętności.</a:t>
                      </a:r>
                    </a:p>
                  </a:txBody>
                  <a:tcPr marL="91433" marR="91433" marT="45712" marB="45712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 ETAP OCENY</a:t>
            </a:r>
            <a:endParaRPr lang="pl-PL" sz="2400" dirty="0">
              <a:solidFill>
                <a:srgbClr val="002060"/>
              </a:solidFill>
              <a:latin typeface="+mn-lt"/>
              <a:ea typeface="+mj-ea"/>
              <a:cs typeface="Mongolian Baiti" panose="03000500000000000000" pitchFamily="66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3045</TotalTime>
  <Words>2091</Words>
  <Application>Microsoft Office PowerPoint</Application>
  <PresentationFormat>Panoramiczny</PresentationFormat>
  <Paragraphs>394</Paragraphs>
  <Slides>28</Slides>
  <Notes>19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6" baseType="lpstr">
      <vt:lpstr>Arial</vt:lpstr>
      <vt:lpstr>Book Antiqua</vt:lpstr>
      <vt:lpstr>Calibri</vt:lpstr>
      <vt:lpstr>Calibri Light</vt:lpstr>
      <vt:lpstr>Mongolian Baiti</vt:lpstr>
      <vt:lpstr>Tw Cen MT Condensed</vt:lpstr>
      <vt:lpstr>Wingdings</vt:lpstr>
      <vt:lpstr>1_Motyw pakietu Office</vt:lpstr>
      <vt:lpstr>SPOTKANIE INFORMACYJNE: Regulamin naboru wniosków</vt:lpstr>
      <vt:lpstr>Prezentacja programu PowerPoint</vt:lpstr>
      <vt:lpstr>DOFINANSOWANIE PROJEKTÓW</vt:lpstr>
      <vt:lpstr>WSKAŹNIKI REZULTATU</vt:lpstr>
      <vt:lpstr>WSKAŹNIKI PRODUKTU</vt:lpstr>
      <vt:lpstr>ETAPY OCENY WNIOSKOW O DOFINANSOWANIE</vt:lpstr>
      <vt:lpstr>BRAKI FORMALNE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ZASADY REALIZACJI PROJEKTU – koszty pośrednie</vt:lpstr>
      <vt:lpstr>ZASADY REALIZACJI PROJEKTU – koszty pośrednie</vt:lpstr>
      <vt:lpstr>ZASADY REALIZACJI PROJEKTU – wkład własny</vt:lpstr>
      <vt:lpstr>ZASADY REALIZACJI PROJEKTU – cross-financing i środki trwałe</vt:lpstr>
      <vt:lpstr>ZŁOŻENIE WNIOSKU</vt:lpstr>
      <vt:lpstr>Informacja i promocja</vt:lpstr>
      <vt:lpstr>Obowiązki informacyjne</vt:lpstr>
      <vt:lpstr>Jak oznaczyć miejsce projektu?</vt:lpstr>
      <vt:lpstr>Propozycje w zakresie zmian kryteriów, jakie zostaną przedstawione na najbliższym spotkaniu Komitetu Monitorującego </vt:lpstr>
      <vt:lpstr>Propozycje w zakresie zmian kryteriów, jakie zostaną przedstawione na najbliższym spotkaniu Komitetu Monitorującego </vt:lpstr>
      <vt:lpstr>Propozycja zmiany systemu oceny </vt:lpstr>
      <vt:lpstr>Dodatkowych informacji na temat Programu udzielają</vt:lpstr>
      <vt:lpstr>Dodatkowych informacji w zakresie Strategii ZIT SOM udziela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SPOTKANIE INFORMACYJNE: Regulamin naboru wniosków</dc:title>
  <dc:creator>Krycki Wojciech</dc:creator>
  <cp:lastModifiedBy>Krycki Wojciech</cp:lastModifiedBy>
  <cp:revision>169</cp:revision>
  <cp:lastPrinted>2016-02-19T12:52:32Z</cp:lastPrinted>
  <dcterms:created xsi:type="dcterms:W3CDTF">2016-02-18T09:57:15Z</dcterms:created>
  <dcterms:modified xsi:type="dcterms:W3CDTF">2016-04-21T08:04:35Z</dcterms:modified>
</cp:coreProperties>
</file>