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9" r:id="rId2"/>
    <p:sldId id="273" r:id="rId3"/>
    <p:sldId id="274" r:id="rId4"/>
    <p:sldId id="272" r:id="rId5"/>
    <p:sldId id="275" r:id="rId6"/>
    <p:sldId id="276" r:id="rId7"/>
    <p:sldId id="289" r:id="rId8"/>
    <p:sldId id="277" r:id="rId9"/>
    <p:sldId id="283" r:id="rId10"/>
    <p:sldId id="278" r:id="rId11"/>
    <p:sldId id="280" r:id="rId12"/>
    <p:sldId id="286" r:id="rId13"/>
    <p:sldId id="279" r:id="rId14"/>
    <p:sldId id="290" r:id="rId15"/>
    <p:sldId id="291" r:id="rId16"/>
    <p:sldId id="292" r:id="rId17"/>
    <p:sldId id="294" r:id="rId18"/>
    <p:sldId id="300" r:id="rId19"/>
    <p:sldId id="295" r:id="rId20"/>
    <p:sldId id="296" r:id="rId21"/>
    <p:sldId id="297" r:id="rId22"/>
    <p:sldId id="298" r:id="rId23"/>
    <p:sldId id="299" r:id="rId24"/>
    <p:sldId id="301" r:id="rId25"/>
    <p:sldId id="260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54F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9A331-AFD5-47B5-A14F-F54A36A03D0B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4C2DD83-D380-4FDB-9690-9EC3767B7044}">
      <dgm:prSet phldrT="[Tekst]"/>
      <dgm:spPr/>
      <dgm:t>
        <a:bodyPr/>
        <a:lstStyle/>
        <a:p>
          <a:r>
            <a:rPr lang="pl-PL" dirty="0" smtClean="0"/>
            <a:t>Dla typu projektów 1:</a:t>
          </a:r>
          <a:endParaRPr lang="pl-PL" dirty="0"/>
        </a:p>
      </dgm:t>
    </dgm:pt>
    <dgm:pt modelId="{93E9FDA6-6CD2-47E6-96C6-3303B1BC482A}" type="parTrans" cxnId="{3E91ABF3-9237-41DC-8037-EDB481182308}">
      <dgm:prSet/>
      <dgm:spPr/>
      <dgm:t>
        <a:bodyPr/>
        <a:lstStyle/>
        <a:p>
          <a:endParaRPr lang="pl-PL"/>
        </a:p>
      </dgm:t>
    </dgm:pt>
    <dgm:pt modelId="{98C07A92-182C-4F7E-9BD2-19D54293DFB4}" type="sibTrans" cxnId="{3E91ABF3-9237-41DC-8037-EDB481182308}">
      <dgm:prSet/>
      <dgm:spPr/>
      <dgm:t>
        <a:bodyPr/>
        <a:lstStyle/>
        <a:p>
          <a:endParaRPr lang="pl-PL"/>
        </a:p>
      </dgm:t>
    </dgm:pt>
    <dgm:pt modelId="{D07BC751-081B-44C1-9011-D541D0F3DC5C}">
      <dgm:prSet phldrT="[Tekst]" custT="1"/>
      <dgm:spPr/>
      <dgm:t>
        <a:bodyPr/>
        <a:lstStyle/>
        <a:p>
          <a:r>
            <a:rPr lang="pl-PL" sz="3600" dirty="0" smtClean="0"/>
            <a:t>Pozakonkursowy</a:t>
          </a:r>
          <a:endParaRPr lang="pl-PL" sz="3200" dirty="0"/>
        </a:p>
      </dgm:t>
    </dgm:pt>
    <dgm:pt modelId="{5106C22A-B7D2-454E-81EA-7FE7EA250D3C}" type="parTrans" cxnId="{869D3C3F-E67E-45D8-8FA8-3F6CA10B874F}">
      <dgm:prSet/>
      <dgm:spPr/>
      <dgm:t>
        <a:bodyPr/>
        <a:lstStyle/>
        <a:p>
          <a:endParaRPr lang="pl-PL"/>
        </a:p>
      </dgm:t>
    </dgm:pt>
    <dgm:pt modelId="{848461FD-DF2B-4D53-AD47-02FA940F9373}" type="sibTrans" cxnId="{869D3C3F-E67E-45D8-8FA8-3F6CA10B874F}">
      <dgm:prSet/>
      <dgm:spPr/>
      <dgm:t>
        <a:bodyPr/>
        <a:lstStyle/>
        <a:p>
          <a:endParaRPr lang="pl-PL"/>
        </a:p>
      </dgm:t>
    </dgm:pt>
    <dgm:pt modelId="{F9C242E5-80DC-45E4-AADD-7B1B53FDE160}">
      <dgm:prSet phldrT="[Tekst]"/>
      <dgm:spPr/>
      <dgm:t>
        <a:bodyPr/>
        <a:lstStyle/>
        <a:p>
          <a:r>
            <a:rPr lang="pl-PL" dirty="0" smtClean="0"/>
            <a:t>Dla typu projektów 2 i 3:</a:t>
          </a:r>
          <a:endParaRPr lang="pl-PL" dirty="0"/>
        </a:p>
      </dgm:t>
    </dgm:pt>
    <dgm:pt modelId="{E3FA6AB5-F35C-4EFE-B412-8FAFEE93AB48}" type="parTrans" cxnId="{F1A01D06-E117-4868-9304-6764CF664779}">
      <dgm:prSet/>
      <dgm:spPr/>
      <dgm:t>
        <a:bodyPr/>
        <a:lstStyle/>
        <a:p>
          <a:endParaRPr lang="pl-PL"/>
        </a:p>
      </dgm:t>
    </dgm:pt>
    <dgm:pt modelId="{87C477A8-A736-4965-B3F3-1DA48BD0B414}" type="sibTrans" cxnId="{F1A01D06-E117-4868-9304-6764CF664779}">
      <dgm:prSet/>
      <dgm:spPr/>
      <dgm:t>
        <a:bodyPr/>
        <a:lstStyle/>
        <a:p>
          <a:endParaRPr lang="pl-PL"/>
        </a:p>
      </dgm:t>
    </dgm:pt>
    <dgm:pt modelId="{1B091EF2-1527-4296-8B20-317D86940070}">
      <dgm:prSet phldrT="[Tekst]" custT="1"/>
      <dgm:spPr/>
      <dgm:t>
        <a:bodyPr/>
        <a:lstStyle/>
        <a:p>
          <a:r>
            <a:rPr lang="pl-PL" sz="3600" dirty="0" smtClean="0"/>
            <a:t>Konkursowy</a:t>
          </a:r>
          <a:endParaRPr lang="pl-PL" sz="2600" dirty="0"/>
        </a:p>
      </dgm:t>
    </dgm:pt>
    <dgm:pt modelId="{54FBFB6D-8FE3-48D9-B186-12C12315B418}" type="parTrans" cxnId="{477664A2-0D37-4FED-B61B-ECDE81039FA4}">
      <dgm:prSet/>
      <dgm:spPr/>
      <dgm:t>
        <a:bodyPr/>
        <a:lstStyle/>
        <a:p>
          <a:endParaRPr lang="pl-PL"/>
        </a:p>
      </dgm:t>
    </dgm:pt>
    <dgm:pt modelId="{C70926F4-F9F6-4D1E-BCBF-45FF937161EB}" type="sibTrans" cxnId="{477664A2-0D37-4FED-B61B-ECDE81039FA4}">
      <dgm:prSet/>
      <dgm:spPr/>
      <dgm:t>
        <a:bodyPr/>
        <a:lstStyle/>
        <a:p>
          <a:endParaRPr lang="pl-PL"/>
        </a:p>
      </dgm:t>
    </dgm:pt>
    <dgm:pt modelId="{77A02D50-2E5C-4244-95E2-1B35A6932C69}" type="pres">
      <dgm:prSet presAssocID="{F809A331-AFD5-47B5-A14F-F54A36A03D0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4026CBC9-1BEA-4F4D-9F1B-E8F24ECC0C5A}" type="pres">
      <dgm:prSet presAssocID="{44C2DD83-D380-4FDB-9690-9EC3767B7044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DC68EE-95A0-460D-AA04-AE1D1FF363A6}" type="pres">
      <dgm:prSet presAssocID="{44C2DD83-D380-4FDB-9690-9EC3767B7044}" presName="childText1" presStyleLbl="solidAlignAcc1" presStyleIdx="0" presStyleCnt="2" custScaleY="52411" custLinFactNeighborX="-25" custLinFactNeighborY="-24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140CFA-1A2E-4C7F-9243-A41B3B65DE1B}" type="pres">
      <dgm:prSet presAssocID="{F9C242E5-80DC-45E4-AADD-7B1B53FDE160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73158B-C91D-4022-9D77-A83FC37F1097}" type="pres">
      <dgm:prSet presAssocID="{F9C242E5-80DC-45E4-AADD-7B1B53FDE160}" presName="childText2" presStyleLbl="solidAlignAcc1" presStyleIdx="1" presStyleCnt="2" custScaleX="100921" custScaleY="51917" custLinFactNeighborX="371" custLinFactNeighborY="-25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77664A2-0D37-4FED-B61B-ECDE81039FA4}" srcId="{F9C242E5-80DC-45E4-AADD-7B1B53FDE160}" destId="{1B091EF2-1527-4296-8B20-317D86940070}" srcOrd="0" destOrd="0" parTransId="{54FBFB6D-8FE3-48D9-B186-12C12315B418}" sibTransId="{C70926F4-F9F6-4D1E-BCBF-45FF937161EB}"/>
    <dgm:cxn modelId="{1EE5A801-B9A4-479C-AC5D-7AD3272DDA58}" type="presOf" srcId="{F809A331-AFD5-47B5-A14F-F54A36A03D0B}" destId="{77A02D50-2E5C-4244-95E2-1B35A6932C69}" srcOrd="0" destOrd="0" presId="urn:microsoft.com/office/officeart/2009/3/layout/IncreasingArrowsProcess"/>
    <dgm:cxn modelId="{4C163CEE-575C-4972-B468-BC3D74D02BEE}" type="presOf" srcId="{1B091EF2-1527-4296-8B20-317D86940070}" destId="{3973158B-C91D-4022-9D77-A83FC37F1097}" srcOrd="0" destOrd="0" presId="urn:microsoft.com/office/officeart/2009/3/layout/IncreasingArrowsProcess"/>
    <dgm:cxn modelId="{F1A01D06-E117-4868-9304-6764CF664779}" srcId="{F809A331-AFD5-47B5-A14F-F54A36A03D0B}" destId="{F9C242E5-80DC-45E4-AADD-7B1B53FDE160}" srcOrd="1" destOrd="0" parTransId="{E3FA6AB5-F35C-4EFE-B412-8FAFEE93AB48}" sibTransId="{87C477A8-A736-4965-B3F3-1DA48BD0B414}"/>
    <dgm:cxn modelId="{D8DDFD30-E50C-4ED2-9658-29E9CD2DAC1A}" type="presOf" srcId="{44C2DD83-D380-4FDB-9690-9EC3767B7044}" destId="{4026CBC9-1BEA-4F4D-9F1B-E8F24ECC0C5A}" srcOrd="0" destOrd="0" presId="urn:microsoft.com/office/officeart/2009/3/layout/IncreasingArrowsProcess"/>
    <dgm:cxn modelId="{413F6AFB-E6E2-45E1-8C37-9E724EE5762B}" type="presOf" srcId="{D07BC751-081B-44C1-9011-D541D0F3DC5C}" destId="{76DC68EE-95A0-460D-AA04-AE1D1FF363A6}" srcOrd="0" destOrd="0" presId="urn:microsoft.com/office/officeart/2009/3/layout/IncreasingArrowsProcess"/>
    <dgm:cxn modelId="{869D3C3F-E67E-45D8-8FA8-3F6CA10B874F}" srcId="{44C2DD83-D380-4FDB-9690-9EC3767B7044}" destId="{D07BC751-081B-44C1-9011-D541D0F3DC5C}" srcOrd="0" destOrd="0" parTransId="{5106C22A-B7D2-454E-81EA-7FE7EA250D3C}" sibTransId="{848461FD-DF2B-4D53-AD47-02FA940F9373}"/>
    <dgm:cxn modelId="{3E91ABF3-9237-41DC-8037-EDB481182308}" srcId="{F809A331-AFD5-47B5-A14F-F54A36A03D0B}" destId="{44C2DD83-D380-4FDB-9690-9EC3767B7044}" srcOrd="0" destOrd="0" parTransId="{93E9FDA6-6CD2-47E6-96C6-3303B1BC482A}" sibTransId="{98C07A92-182C-4F7E-9BD2-19D54293DFB4}"/>
    <dgm:cxn modelId="{68E2314C-B817-49AE-8307-420A665F35EB}" type="presOf" srcId="{F9C242E5-80DC-45E4-AADD-7B1B53FDE160}" destId="{29140CFA-1A2E-4C7F-9243-A41B3B65DE1B}" srcOrd="0" destOrd="0" presId="urn:microsoft.com/office/officeart/2009/3/layout/IncreasingArrowsProcess"/>
    <dgm:cxn modelId="{AA09C4CA-4B1C-41D0-9EA3-D34E3DA69268}" type="presParOf" srcId="{77A02D50-2E5C-4244-95E2-1B35A6932C69}" destId="{4026CBC9-1BEA-4F4D-9F1B-E8F24ECC0C5A}" srcOrd="0" destOrd="0" presId="urn:microsoft.com/office/officeart/2009/3/layout/IncreasingArrowsProcess"/>
    <dgm:cxn modelId="{54E6BF5F-6651-4C1F-AACB-0FC103092DE8}" type="presParOf" srcId="{77A02D50-2E5C-4244-95E2-1B35A6932C69}" destId="{76DC68EE-95A0-460D-AA04-AE1D1FF363A6}" srcOrd="1" destOrd="0" presId="urn:microsoft.com/office/officeart/2009/3/layout/IncreasingArrowsProcess"/>
    <dgm:cxn modelId="{DA69DB21-2B09-452F-9602-238FF30EFE32}" type="presParOf" srcId="{77A02D50-2E5C-4244-95E2-1B35A6932C69}" destId="{29140CFA-1A2E-4C7F-9243-A41B3B65DE1B}" srcOrd="2" destOrd="0" presId="urn:microsoft.com/office/officeart/2009/3/layout/IncreasingArrowsProcess"/>
    <dgm:cxn modelId="{B8B43A16-F70F-4FFB-9D1A-2BCCD97E4100}" type="presParOf" srcId="{77A02D50-2E5C-4244-95E2-1B35A6932C69}" destId="{3973158B-C91D-4022-9D77-A83FC37F109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F6430-15BA-4376-8001-6210CBC06D35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B6D2B3A1-B293-48B9-B55F-FA7B4A60ACD0}">
      <dgm:prSet phldrT="[Tekst]"/>
      <dgm:spPr/>
      <dgm:t>
        <a:bodyPr/>
        <a:lstStyle/>
        <a:p>
          <a:r>
            <a:rPr lang="pl-PL" b="1" smtClean="0">
              <a:effectLst/>
            </a:rPr>
            <a:t>I. INFORMACJA O PROJEKCIE</a:t>
          </a:r>
          <a:endParaRPr lang="pl-PL" b="1" dirty="0">
            <a:effectLst/>
          </a:endParaRPr>
        </a:p>
      </dgm:t>
    </dgm:pt>
    <dgm:pt modelId="{A05F6D3A-D243-4643-8B26-DEFA8D34AB1C}" type="parTrans" cxnId="{065FCA1C-62C7-4A18-9D6F-07A96C204DF1}">
      <dgm:prSet/>
      <dgm:spPr/>
      <dgm:t>
        <a:bodyPr/>
        <a:lstStyle/>
        <a:p>
          <a:endParaRPr lang="pl-PL"/>
        </a:p>
      </dgm:t>
    </dgm:pt>
    <dgm:pt modelId="{99211CCC-E5EF-4481-AA7A-33B10316D943}" type="sibTrans" cxnId="{065FCA1C-62C7-4A18-9D6F-07A96C204DF1}">
      <dgm:prSet/>
      <dgm:spPr/>
      <dgm:t>
        <a:bodyPr/>
        <a:lstStyle/>
        <a:p>
          <a:endParaRPr lang="pl-PL"/>
        </a:p>
      </dgm:t>
    </dgm:pt>
    <dgm:pt modelId="{D3A3AD54-8485-4FA7-BF02-8D8CC62F5CD8}">
      <dgm:prSet phldrT="[Tekst]"/>
      <dgm:spPr/>
      <dgm:t>
        <a:bodyPr/>
        <a:lstStyle/>
        <a:p>
          <a:r>
            <a:rPr lang="pl-PL" b="1" smtClean="0">
              <a:effectLst/>
            </a:rPr>
            <a:t>II. PROJEKTODAWCA</a:t>
          </a:r>
          <a:endParaRPr lang="pl-PL" b="1" dirty="0">
            <a:effectLst/>
          </a:endParaRPr>
        </a:p>
      </dgm:t>
    </dgm:pt>
    <dgm:pt modelId="{A8EFBCB6-E139-476C-A2A3-2BBC8B3A71EC}" type="parTrans" cxnId="{C48B6A85-25F2-40D7-8633-E3431FF5791D}">
      <dgm:prSet/>
      <dgm:spPr/>
      <dgm:t>
        <a:bodyPr/>
        <a:lstStyle/>
        <a:p>
          <a:endParaRPr lang="pl-PL"/>
        </a:p>
      </dgm:t>
    </dgm:pt>
    <dgm:pt modelId="{2FAC4BF9-0202-4F86-A3FB-54F82CE0B07A}" type="sibTrans" cxnId="{C48B6A85-25F2-40D7-8633-E3431FF5791D}">
      <dgm:prSet/>
      <dgm:spPr/>
      <dgm:t>
        <a:bodyPr/>
        <a:lstStyle/>
        <a:p>
          <a:endParaRPr lang="pl-PL"/>
        </a:p>
      </dgm:t>
    </dgm:pt>
    <dgm:pt modelId="{CFF6EF1E-7BC7-4328-8AAE-6FA8ECBD7A96}">
      <dgm:prSet phldrT="[Tekst]"/>
      <dgm:spPr/>
      <dgm:t>
        <a:bodyPr/>
        <a:lstStyle/>
        <a:p>
          <a:r>
            <a:rPr lang="pl-PL" b="1" smtClean="0">
              <a:effectLst/>
            </a:rPr>
            <a:t>III. CHARAKTERYSTYKA PROJEKTU</a:t>
          </a:r>
          <a:endParaRPr lang="pl-PL" b="1" dirty="0">
            <a:effectLst/>
          </a:endParaRPr>
        </a:p>
      </dgm:t>
    </dgm:pt>
    <dgm:pt modelId="{F1808651-75EC-453C-91F7-245BCCCC8FBD}" type="parTrans" cxnId="{4CCFB571-2CEC-4289-8135-915934A368BC}">
      <dgm:prSet/>
      <dgm:spPr/>
      <dgm:t>
        <a:bodyPr/>
        <a:lstStyle/>
        <a:p>
          <a:endParaRPr lang="pl-PL"/>
        </a:p>
      </dgm:t>
    </dgm:pt>
    <dgm:pt modelId="{2196C7C8-28F3-4EE3-ADE1-ED56FA3010F3}" type="sibTrans" cxnId="{4CCFB571-2CEC-4289-8135-915934A368BC}">
      <dgm:prSet/>
      <dgm:spPr/>
      <dgm:t>
        <a:bodyPr/>
        <a:lstStyle/>
        <a:p>
          <a:endParaRPr lang="pl-PL"/>
        </a:p>
      </dgm:t>
    </dgm:pt>
    <dgm:pt modelId="{B9234460-A1DB-4B60-8B7C-074CDC7818F3}">
      <dgm:prSet/>
      <dgm:spPr/>
      <dgm:t>
        <a:bodyPr/>
        <a:lstStyle/>
        <a:p>
          <a:endParaRPr lang="pl-PL" dirty="0"/>
        </a:p>
      </dgm:t>
    </dgm:pt>
    <dgm:pt modelId="{0D202AD5-2216-4842-B236-02838563A6E7}" type="parTrans" cxnId="{485EA6F4-639E-4FA4-945C-3F0E5C360178}">
      <dgm:prSet/>
      <dgm:spPr/>
      <dgm:t>
        <a:bodyPr/>
        <a:lstStyle/>
        <a:p>
          <a:endParaRPr lang="pl-PL"/>
        </a:p>
      </dgm:t>
    </dgm:pt>
    <dgm:pt modelId="{FA0BD9F6-E52B-4004-B1D9-0DB67EDD787A}" type="sibTrans" cxnId="{485EA6F4-639E-4FA4-945C-3F0E5C360178}">
      <dgm:prSet/>
      <dgm:spPr/>
      <dgm:t>
        <a:bodyPr/>
        <a:lstStyle/>
        <a:p>
          <a:endParaRPr lang="pl-PL"/>
        </a:p>
      </dgm:t>
    </dgm:pt>
    <dgm:pt modelId="{753D71F3-26E4-4005-86B6-D7D275B51B58}">
      <dgm:prSet/>
      <dgm:spPr/>
      <dgm:t>
        <a:bodyPr/>
        <a:lstStyle/>
        <a:p>
          <a:r>
            <a:rPr lang="pl-PL" b="1" smtClean="0">
              <a:effectLst/>
            </a:rPr>
            <a:t>IV. BUDŻET PROJEKTU</a:t>
          </a:r>
          <a:endParaRPr lang="pl-PL" b="1" dirty="0">
            <a:effectLst/>
          </a:endParaRPr>
        </a:p>
      </dgm:t>
    </dgm:pt>
    <dgm:pt modelId="{B9E00980-A0BD-490B-843C-22FD1AF59F41}" type="parTrans" cxnId="{AD3C1C3D-0853-4DDE-AE61-2D51B76FF303}">
      <dgm:prSet/>
      <dgm:spPr/>
      <dgm:t>
        <a:bodyPr/>
        <a:lstStyle/>
        <a:p>
          <a:endParaRPr lang="pl-PL"/>
        </a:p>
      </dgm:t>
    </dgm:pt>
    <dgm:pt modelId="{357AD100-99BD-43C8-9495-7250DF97CD65}" type="sibTrans" cxnId="{AD3C1C3D-0853-4DDE-AE61-2D51B76FF303}">
      <dgm:prSet/>
      <dgm:spPr/>
      <dgm:t>
        <a:bodyPr/>
        <a:lstStyle/>
        <a:p>
          <a:endParaRPr lang="pl-PL"/>
        </a:p>
      </dgm:t>
    </dgm:pt>
    <dgm:pt modelId="{88639CC0-9791-4EA2-A973-1DC406A1F370}">
      <dgm:prSet/>
      <dgm:spPr/>
      <dgm:t>
        <a:bodyPr/>
        <a:lstStyle/>
        <a:p>
          <a:pPr marL="541338" indent="0" algn="l"/>
          <a:r>
            <a:rPr lang="pl-PL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3.1.1 Cel szczegółowy RPO WZ 2014-2020, do którego osiągnięcia przyczyni się realizacja projektu</a:t>
          </a:r>
          <a:endParaRPr lang="pl-PL" dirty="0"/>
        </a:p>
      </dgm:t>
    </dgm:pt>
    <dgm:pt modelId="{4B873119-3823-4284-8CB8-9A389C7DACE0}" type="parTrans" cxnId="{5F53A72D-F0F1-4BF0-8FA9-B355E13F87F7}">
      <dgm:prSet/>
      <dgm:spPr/>
      <dgm:t>
        <a:bodyPr/>
        <a:lstStyle/>
        <a:p>
          <a:endParaRPr lang="pl-PL"/>
        </a:p>
      </dgm:t>
    </dgm:pt>
    <dgm:pt modelId="{30820D41-EDC1-4D91-B975-06360C29D9B2}" type="sibTrans" cxnId="{5F53A72D-F0F1-4BF0-8FA9-B355E13F87F7}">
      <dgm:prSet/>
      <dgm:spPr/>
      <dgm:t>
        <a:bodyPr/>
        <a:lstStyle/>
        <a:p>
          <a:endParaRPr lang="pl-PL"/>
        </a:p>
      </dgm:t>
    </dgm:pt>
    <dgm:pt modelId="{7446B609-D70C-406D-BCBC-B5A6D64C7567}">
      <dgm:prSet/>
      <dgm:spPr/>
      <dgm:t>
        <a:bodyPr/>
        <a:lstStyle/>
        <a:p>
          <a:pPr marL="541338" indent="0" algn="l"/>
          <a:r>
            <a:rPr lang="pl-PL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3.1.2 Krótki opis projektu (na potrzeby LS2014)</a:t>
          </a:r>
        </a:p>
      </dgm:t>
    </dgm:pt>
    <dgm:pt modelId="{7EAAEEFF-4EED-4522-87D2-24E1833FCF5E}" type="parTrans" cxnId="{B1AEF18A-11C9-4261-BDFF-90B6D4CA54A7}">
      <dgm:prSet/>
      <dgm:spPr/>
      <dgm:t>
        <a:bodyPr/>
        <a:lstStyle/>
        <a:p>
          <a:endParaRPr lang="pl-PL"/>
        </a:p>
      </dgm:t>
    </dgm:pt>
    <dgm:pt modelId="{1F6B4D61-4C17-49C7-A988-7C521C70D423}" type="sibTrans" cxnId="{B1AEF18A-11C9-4261-BDFF-90B6D4CA54A7}">
      <dgm:prSet/>
      <dgm:spPr/>
      <dgm:t>
        <a:bodyPr/>
        <a:lstStyle/>
        <a:p>
          <a:endParaRPr lang="pl-PL"/>
        </a:p>
      </dgm:t>
    </dgm:pt>
    <dgm:pt modelId="{51CCA510-1FCD-45D3-9D28-53454C76A8FC}">
      <dgm:prSet/>
      <dgm:spPr/>
      <dgm:t>
        <a:bodyPr/>
        <a:lstStyle/>
        <a:p>
          <a:pPr marL="541338" indent="0" algn="l"/>
          <a:r>
            <a:rPr lang="pl-PL" b="1" dirty="0" smtClean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3.1.3 Wskaźniki rezultatu i produktu (na podstawie listy rozwijanej)</a:t>
          </a:r>
          <a:endParaRPr lang="pl-PL" dirty="0"/>
        </a:p>
      </dgm:t>
    </dgm:pt>
    <dgm:pt modelId="{CC652928-5F4E-46AF-AA62-CB2C2123A6FD}" type="parTrans" cxnId="{546566FA-11BC-4E14-ABDB-4B46CD72F581}">
      <dgm:prSet/>
      <dgm:spPr/>
      <dgm:t>
        <a:bodyPr/>
        <a:lstStyle/>
        <a:p>
          <a:endParaRPr lang="pl-PL"/>
        </a:p>
      </dgm:t>
    </dgm:pt>
    <dgm:pt modelId="{43D16CCD-9078-424B-B121-65E2D59E8762}" type="sibTrans" cxnId="{546566FA-11BC-4E14-ABDB-4B46CD72F581}">
      <dgm:prSet/>
      <dgm:spPr/>
      <dgm:t>
        <a:bodyPr/>
        <a:lstStyle/>
        <a:p>
          <a:endParaRPr lang="pl-PL"/>
        </a:p>
      </dgm:t>
    </dgm:pt>
    <dgm:pt modelId="{EF0E425B-DD83-44D4-89EB-0488CA6A5ED5}">
      <dgm:prSet/>
      <dgm:spPr/>
      <dgm:t>
        <a:bodyPr/>
        <a:lstStyle/>
        <a:p>
          <a:pPr marL="541338" indent="0" algn="l"/>
          <a:r>
            <a:rPr lang="pl-PL" b="1" dirty="0" smtClean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3.2 Opis grupy docelowej</a:t>
          </a:r>
          <a:endParaRPr lang="pl-PL" dirty="0"/>
        </a:p>
      </dgm:t>
    </dgm:pt>
    <dgm:pt modelId="{114AA290-624F-406F-808C-F05C70C40E96}" type="parTrans" cxnId="{D623FC33-1CE6-4F21-B540-EF87EC8FAC60}">
      <dgm:prSet/>
      <dgm:spPr/>
      <dgm:t>
        <a:bodyPr/>
        <a:lstStyle/>
        <a:p>
          <a:endParaRPr lang="pl-PL"/>
        </a:p>
      </dgm:t>
    </dgm:pt>
    <dgm:pt modelId="{FC1B549E-7BA4-444B-B359-83AE815439DC}" type="sibTrans" cxnId="{D623FC33-1CE6-4F21-B540-EF87EC8FAC60}">
      <dgm:prSet/>
      <dgm:spPr/>
      <dgm:t>
        <a:bodyPr/>
        <a:lstStyle/>
        <a:p>
          <a:endParaRPr lang="pl-PL"/>
        </a:p>
      </dgm:t>
    </dgm:pt>
    <dgm:pt modelId="{767E5BCE-2068-4762-AFFC-671AF27B0A29}">
      <dgm:prSet/>
      <dgm:spPr/>
      <dgm:t>
        <a:bodyPr/>
        <a:lstStyle/>
        <a:p>
          <a:pPr marL="541338" indent="0" algn="l"/>
          <a:r>
            <a:rPr lang="pl-PL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3.3 Zadania i harmonogram realizacji projektu</a:t>
          </a:r>
          <a:endParaRPr lang="pl-PL" dirty="0"/>
        </a:p>
      </dgm:t>
    </dgm:pt>
    <dgm:pt modelId="{BF4415E4-BCE7-48A7-9F0B-BE6E76B1A260}" type="parTrans" cxnId="{D08D4E0C-B120-4B86-9EC3-BBC1D6873574}">
      <dgm:prSet/>
      <dgm:spPr/>
      <dgm:t>
        <a:bodyPr/>
        <a:lstStyle/>
        <a:p>
          <a:endParaRPr lang="pl-PL"/>
        </a:p>
      </dgm:t>
    </dgm:pt>
    <dgm:pt modelId="{B99D8C95-959C-47A3-8B58-0242B2294A27}" type="sibTrans" cxnId="{D08D4E0C-B120-4B86-9EC3-BBC1D6873574}">
      <dgm:prSet/>
      <dgm:spPr/>
      <dgm:t>
        <a:bodyPr/>
        <a:lstStyle/>
        <a:p>
          <a:endParaRPr lang="pl-PL"/>
        </a:p>
      </dgm:t>
    </dgm:pt>
    <dgm:pt modelId="{226639D6-F4FE-4562-B44E-709A28280D2C}" type="pres">
      <dgm:prSet presAssocID="{F13F6430-15BA-4376-8001-6210CBC06D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679EFC4-FF5C-40D1-9A89-06070CFE8406}" type="pres">
      <dgm:prSet presAssocID="{B6D2B3A1-B293-48B9-B55F-FA7B4A60ACD0}" presName="parentLin" presStyleCnt="0"/>
      <dgm:spPr/>
      <dgm:t>
        <a:bodyPr/>
        <a:lstStyle/>
        <a:p>
          <a:endParaRPr lang="pl-PL"/>
        </a:p>
      </dgm:t>
    </dgm:pt>
    <dgm:pt modelId="{E4EBFA32-D2E5-4F6F-9899-C8BB82FC0F55}" type="pres">
      <dgm:prSet presAssocID="{B6D2B3A1-B293-48B9-B55F-FA7B4A60ACD0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8F0E30CC-BA0B-404F-B5EC-2F92CD0965AC}" type="pres">
      <dgm:prSet presAssocID="{B6D2B3A1-B293-48B9-B55F-FA7B4A60ACD0}" presName="parentText" presStyleLbl="node1" presStyleIdx="0" presStyleCnt="4" custLinFactNeighborX="-2439" custLinFactNeighborY="-893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4AFE4A-40B2-454D-9D9B-54F26D495BBE}" type="pres">
      <dgm:prSet presAssocID="{B6D2B3A1-B293-48B9-B55F-FA7B4A60ACD0}" presName="negativeSpace" presStyleCnt="0"/>
      <dgm:spPr/>
      <dgm:t>
        <a:bodyPr/>
        <a:lstStyle/>
        <a:p>
          <a:endParaRPr lang="pl-PL"/>
        </a:p>
      </dgm:t>
    </dgm:pt>
    <dgm:pt modelId="{60C9169A-3673-4630-9E13-499B98F55B9F}" type="pres">
      <dgm:prSet presAssocID="{B6D2B3A1-B293-48B9-B55F-FA7B4A60ACD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93B11B-48A2-4518-AB18-1B63E1B76664}" type="pres">
      <dgm:prSet presAssocID="{99211CCC-E5EF-4481-AA7A-33B10316D943}" presName="spaceBetweenRectangles" presStyleCnt="0"/>
      <dgm:spPr/>
      <dgm:t>
        <a:bodyPr/>
        <a:lstStyle/>
        <a:p>
          <a:endParaRPr lang="pl-PL"/>
        </a:p>
      </dgm:t>
    </dgm:pt>
    <dgm:pt modelId="{FFF95831-0C96-4DB4-BF3E-37CB93C5EF3D}" type="pres">
      <dgm:prSet presAssocID="{D3A3AD54-8485-4FA7-BF02-8D8CC62F5CD8}" presName="parentLin" presStyleCnt="0"/>
      <dgm:spPr/>
      <dgm:t>
        <a:bodyPr/>
        <a:lstStyle/>
        <a:p>
          <a:endParaRPr lang="pl-PL"/>
        </a:p>
      </dgm:t>
    </dgm:pt>
    <dgm:pt modelId="{CCFF0B86-E2DA-4CBE-BB42-B907EE5D5920}" type="pres">
      <dgm:prSet presAssocID="{D3A3AD54-8485-4FA7-BF02-8D8CC62F5CD8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46FA9C19-94E2-48A8-A1E2-F42964DF8CE2}" type="pres">
      <dgm:prSet presAssocID="{D3A3AD54-8485-4FA7-BF02-8D8CC62F5CD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6F2DE4-D34C-4797-A3EA-0A3A12997079}" type="pres">
      <dgm:prSet presAssocID="{D3A3AD54-8485-4FA7-BF02-8D8CC62F5CD8}" presName="negativeSpace" presStyleCnt="0"/>
      <dgm:spPr/>
      <dgm:t>
        <a:bodyPr/>
        <a:lstStyle/>
        <a:p>
          <a:endParaRPr lang="pl-PL"/>
        </a:p>
      </dgm:t>
    </dgm:pt>
    <dgm:pt modelId="{A655FA62-F1A0-476E-928B-3F275D237E12}" type="pres">
      <dgm:prSet presAssocID="{D3A3AD54-8485-4FA7-BF02-8D8CC62F5CD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93C0B9-E141-42B7-9AD2-3E4492FD933E}" type="pres">
      <dgm:prSet presAssocID="{2FAC4BF9-0202-4F86-A3FB-54F82CE0B07A}" presName="spaceBetweenRectangles" presStyleCnt="0"/>
      <dgm:spPr/>
      <dgm:t>
        <a:bodyPr/>
        <a:lstStyle/>
        <a:p>
          <a:endParaRPr lang="pl-PL"/>
        </a:p>
      </dgm:t>
    </dgm:pt>
    <dgm:pt modelId="{55DE8576-7B6B-4799-9FE0-450771494DAD}" type="pres">
      <dgm:prSet presAssocID="{CFF6EF1E-7BC7-4328-8AAE-6FA8ECBD7A96}" presName="parentLin" presStyleCnt="0"/>
      <dgm:spPr/>
      <dgm:t>
        <a:bodyPr/>
        <a:lstStyle/>
        <a:p>
          <a:endParaRPr lang="pl-PL"/>
        </a:p>
      </dgm:t>
    </dgm:pt>
    <dgm:pt modelId="{41545BA4-BED6-4404-9019-17624856AB63}" type="pres">
      <dgm:prSet presAssocID="{CFF6EF1E-7BC7-4328-8AAE-6FA8ECBD7A96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DE0BCE80-E362-4914-930B-723106FADB18}" type="pres">
      <dgm:prSet presAssocID="{CFF6EF1E-7BC7-4328-8AAE-6FA8ECBD7A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059BA3-4B8D-4A69-AB47-8CF0BBEE3C45}" type="pres">
      <dgm:prSet presAssocID="{CFF6EF1E-7BC7-4328-8AAE-6FA8ECBD7A96}" presName="negativeSpace" presStyleCnt="0"/>
      <dgm:spPr/>
      <dgm:t>
        <a:bodyPr/>
        <a:lstStyle/>
        <a:p>
          <a:endParaRPr lang="pl-PL"/>
        </a:p>
      </dgm:t>
    </dgm:pt>
    <dgm:pt modelId="{BC56D47D-80AE-489C-986A-88752D6F5D41}" type="pres">
      <dgm:prSet presAssocID="{CFF6EF1E-7BC7-4328-8AAE-6FA8ECBD7A9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EDB026-0B4B-4BB1-BC6C-AF17E60B1924}" type="pres">
      <dgm:prSet presAssocID="{2196C7C8-28F3-4EE3-ADE1-ED56FA3010F3}" presName="spaceBetweenRectangles" presStyleCnt="0"/>
      <dgm:spPr/>
      <dgm:t>
        <a:bodyPr/>
        <a:lstStyle/>
        <a:p>
          <a:endParaRPr lang="pl-PL"/>
        </a:p>
      </dgm:t>
    </dgm:pt>
    <dgm:pt modelId="{DDE606EE-770E-4402-9E1B-F00A354B988E}" type="pres">
      <dgm:prSet presAssocID="{753D71F3-26E4-4005-86B6-D7D275B51B58}" presName="parentLin" presStyleCnt="0"/>
      <dgm:spPr/>
      <dgm:t>
        <a:bodyPr/>
        <a:lstStyle/>
        <a:p>
          <a:endParaRPr lang="pl-PL"/>
        </a:p>
      </dgm:t>
    </dgm:pt>
    <dgm:pt modelId="{7FCCD2A6-D6FA-443B-9317-8B31FD063B41}" type="pres">
      <dgm:prSet presAssocID="{753D71F3-26E4-4005-86B6-D7D275B51B58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961DDCDB-8FCF-4632-A6AE-910E1D48AF6D}" type="pres">
      <dgm:prSet presAssocID="{753D71F3-26E4-4005-86B6-D7D275B51B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565AEB-8CCA-41AD-A7F2-D010D9ECD53B}" type="pres">
      <dgm:prSet presAssocID="{753D71F3-26E4-4005-86B6-D7D275B51B58}" presName="negativeSpace" presStyleCnt="0"/>
      <dgm:spPr/>
      <dgm:t>
        <a:bodyPr/>
        <a:lstStyle/>
        <a:p>
          <a:endParaRPr lang="pl-PL"/>
        </a:p>
      </dgm:t>
    </dgm:pt>
    <dgm:pt modelId="{5661A00E-0E2A-4418-B031-3674E4778537}" type="pres">
      <dgm:prSet presAssocID="{753D71F3-26E4-4005-86B6-D7D275B51B5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CCFB571-2CEC-4289-8135-915934A368BC}" srcId="{F13F6430-15BA-4376-8001-6210CBC06D35}" destId="{CFF6EF1E-7BC7-4328-8AAE-6FA8ECBD7A96}" srcOrd="2" destOrd="0" parTransId="{F1808651-75EC-453C-91F7-245BCCCC8FBD}" sibTransId="{2196C7C8-28F3-4EE3-ADE1-ED56FA3010F3}"/>
    <dgm:cxn modelId="{C48B6A85-25F2-40D7-8633-E3431FF5791D}" srcId="{F13F6430-15BA-4376-8001-6210CBC06D35}" destId="{D3A3AD54-8485-4FA7-BF02-8D8CC62F5CD8}" srcOrd="1" destOrd="0" parTransId="{A8EFBCB6-E139-476C-A2A3-2BBC8B3A71EC}" sibTransId="{2FAC4BF9-0202-4F86-A3FB-54F82CE0B07A}"/>
    <dgm:cxn modelId="{439A8AA0-5E80-4495-88FA-B4EE72B438A7}" type="presOf" srcId="{B6D2B3A1-B293-48B9-B55F-FA7B4A60ACD0}" destId="{8F0E30CC-BA0B-404F-B5EC-2F92CD0965AC}" srcOrd="1" destOrd="0" presId="urn:microsoft.com/office/officeart/2005/8/layout/list1"/>
    <dgm:cxn modelId="{3EA3B96B-AFEE-4FC2-92EB-307070F912D7}" type="presOf" srcId="{7446B609-D70C-406D-BCBC-B5A6D64C7567}" destId="{BC56D47D-80AE-489C-986A-88752D6F5D41}" srcOrd="0" destOrd="1" presId="urn:microsoft.com/office/officeart/2005/8/layout/list1"/>
    <dgm:cxn modelId="{F6E48A89-0ECB-483E-9213-863B52DE95D2}" type="presOf" srcId="{753D71F3-26E4-4005-86B6-D7D275B51B58}" destId="{961DDCDB-8FCF-4632-A6AE-910E1D48AF6D}" srcOrd="1" destOrd="0" presId="urn:microsoft.com/office/officeart/2005/8/layout/list1"/>
    <dgm:cxn modelId="{546566FA-11BC-4E14-ABDB-4B46CD72F581}" srcId="{CFF6EF1E-7BC7-4328-8AAE-6FA8ECBD7A96}" destId="{51CCA510-1FCD-45D3-9D28-53454C76A8FC}" srcOrd="2" destOrd="0" parTransId="{CC652928-5F4E-46AF-AA62-CB2C2123A6FD}" sibTransId="{43D16CCD-9078-424B-B121-65E2D59E8762}"/>
    <dgm:cxn modelId="{92BA0A94-0490-468F-9E7B-63B4187D9D6E}" type="presOf" srcId="{767E5BCE-2068-4762-AFFC-671AF27B0A29}" destId="{BC56D47D-80AE-489C-986A-88752D6F5D41}" srcOrd="0" destOrd="4" presId="urn:microsoft.com/office/officeart/2005/8/layout/list1"/>
    <dgm:cxn modelId="{D08D4E0C-B120-4B86-9EC3-BBC1D6873574}" srcId="{CFF6EF1E-7BC7-4328-8AAE-6FA8ECBD7A96}" destId="{767E5BCE-2068-4762-AFFC-671AF27B0A29}" srcOrd="4" destOrd="0" parTransId="{BF4415E4-BCE7-48A7-9F0B-BE6E76B1A260}" sibTransId="{B99D8C95-959C-47A3-8B58-0242B2294A27}"/>
    <dgm:cxn modelId="{91D7DB52-3EAA-4C21-84A0-7AAEA0F52F70}" type="presOf" srcId="{B6D2B3A1-B293-48B9-B55F-FA7B4A60ACD0}" destId="{E4EBFA32-D2E5-4F6F-9899-C8BB82FC0F55}" srcOrd="0" destOrd="0" presId="urn:microsoft.com/office/officeart/2005/8/layout/list1"/>
    <dgm:cxn modelId="{C018CA5C-7BF3-41E5-B7F6-5E769C2E7E80}" type="presOf" srcId="{EF0E425B-DD83-44D4-89EB-0488CA6A5ED5}" destId="{BC56D47D-80AE-489C-986A-88752D6F5D41}" srcOrd="0" destOrd="3" presId="urn:microsoft.com/office/officeart/2005/8/layout/list1"/>
    <dgm:cxn modelId="{3EE9E01B-6A89-4EF1-98C5-C02C1BED91EA}" type="presOf" srcId="{51CCA510-1FCD-45D3-9D28-53454C76A8FC}" destId="{BC56D47D-80AE-489C-986A-88752D6F5D41}" srcOrd="0" destOrd="2" presId="urn:microsoft.com/office/officeart/2005/8/layout/list1"/>
    <dgm:cxn modelId="{AFE29B0B-B897-4F9B-B72B-7DE395C2E908}" type="presOf" srcId="{D3A3AD54-8485-4FA7-BF02-8D8CC62F5CD8}" destId="{CCFF0B86-E2DA-4CBE-BB42-B907EE5D5920}" srcOrd="0" destOrd="0" presId="urn:microsoft.com/office/officeart/2005/8/layout/list1"/>
    <dgm:cxn modelId="{DF61782E-42AE-46E9-8DAC-7FE8AC97E563}" type="presOf" srcId="{F13F6430-15BA-4376-8001-6210CBC06D35}" destId="{226639D6-F4FE-4562-B44E-709A28280D2C}" srcOrd="0" destOrd="0" presId="urn:microsoft.com/office/officeart/2005/8/layout/list1"/>
    <dgm:cxn modelId="{D623FC33-1CE6-4F21-B540-EF87EC8FAC60}" srcId="{CFF6EF1E-7BC7-4328-8AAE-6FA8ECBD7A96}" destId="{EF0E425B-DD83-44D4-89EB-0488CA6A5ED5}" srcOrd="3" destOrd="0" parTransId="{114AA290-624F-406F-808C-F05C70C40E96}" sibTransId="{FC1B549E-7BA4-444B-B359-83AE815439DC}"/>
    <dgm:cxn modelId="{065FCA1C-62C7-4A18-9D6F-07A96C204DF1}" srcId="{F13F6430-15BA-4376-8001-6210CBC06D35}" destId="{B6D2B3A1-B293-48B9-B55F-FA7B4A60ACD0}" srcOrd="0" destOrd="0" parTransId="{A05F6D3A-D243-4643-8B26-DEFA8D34AB1C}" sibTransId="{99211CCC-E5EF-4481-AA7A-33B10316D943}"/>
    <dgm:cxn modelId="{FBA71DD5-87A6-466A-9191-9B5055C8B5A5}" type="presOf" srcId="{CFF6EF1E-7BC7-4328-8AAE-6FA8ECBD7A96}" destId="{DE0BCE80-E362-4914-930B-723106FADB18}" srcOrd="1" destOrd="0" presId="urn:microsoft.com/office/officeart/2005/8/layout/list1"/>
    <dgm:cxn modelId="{AD3C1C3D-0853-4DDE-AE61-2D51B76FF303}" srcId="{F13F6430-15BA-4376-8001-6210CBC06D35}" destId="{753D71F3-26E4-4005-86B6-D7D275B51B58}" srcOrd="3" destOrd="0" parTransId="{B9E00980-A0BD-490B-843C-22FD1AF59F41}" sibTransId="{357AD100-99BD-43C8-9495-7250DF97CD65}"/>
    <dgm:cxn modelId="{EC320D8B-F200-4AD0-A6AD-9EE8013834D8}" type="presOf" srcId="{CFF6EF1E-7BC7-4328-8AAE-6FA8ECBD7A96}" destId="{41545BA4-BED6-4404-9019-17624856AB63}" srcOrd="0" destOrd="0" presId="urn:microsoft.com/office/officeart/2005/8/layout/list1"/>
    <dgm:cxn modelId="{C782C6C4-9E95-4A93-B3B0-5AE24D66EA10}" type="presOf" srcId="{753D71F3-26E4-4005-86B6-D7D275B51B58}" destId="{7FCCD2A6-D6FA-443B-9317-8B31FD063B41}" srcOrd="0" destOrd="0" presId="urn:microsoft.com/office/officeart/2005/8/layout/list1"/>
    <dgm:cxn modelId="{485EA6F4-639E-4FA4-945C-3F0E5C360178}" srcId="{D3A3AD54-8485-4FA7-BF02-8D8CC62F5CD8}" destId="{B9234460-A1DB-4B60-8B7C-074CDC7818F3}" srcOrd="0" destOrd="0" parTransId="{0D202AD5-2216-4842-B236-02838563A6E7}" sibTransId="{FA0BD9F6-E52B-4004-B1D9-0DB67EDD787A}"/>
    <dgm:cxn modelId="{B1AEF18A-11C9-4261-BDFF-90B6D4CA54A7}" srcId="{CFF6EF1E-7BC7-4328-8AAE-6FA8ECBD7A96}" destId="{7446B609-D70C-406D-BCBC-B5A6D64C7567}" srcOrd="1" destOrd="0" parTransId="{7EAAEEFF-4EED-4522-87D2-24E1833FCF5E}" sibTransId="{1F6B4D61-4C17-49C7-A988-7C521C70D423}"/>
    <dgm:cxn modelId="{3462DDF0-FCDB-437D-82E5-EC8A41150789}" type="presOf" srcId="{D3A3AD54-8485-4FA7-BF02-8D8CC62F5CD8}" destId="{46FA9C19-94E2-48A8-A1E2-F42964DF8CE2}" srcOrd="1" destOrd="0" presId="urn:microsoft.com/office/officeart/2005/8/layout/list1"/>
    <dgm:cxn modelId="{5F53A72D-F0F1-4BF0-8FA9-B355E13F87F7}" srcId="{CFF6EF1E-7BC7-4328-8AAE-6FA8ECBD7A96}" destId="{88639CC0-9791-4EA2-A973-1DC406A1F370}" srcOrd="0" destOrd="0" parTransId="{4B873119-3823-4284-8CB8-9A389C7DACE0}" sibTransId="{30820D41-EDC1-4D91-B975-06360C29D9B2}"/>
    <dgm:cxn modelId="{0766D279-0C08-4E83-83A2-A5F1F21A747C}" type="presOf" srcId="{B9234460-A1DB-4B60-8B7C-074CDC7818F3}" destId="{A655FA62-F1A0-476E-928B-3F275D237E12}" srcOrd="0" destOrd="0" presId="urn:microsoft.com/office/officeart/2005/8/layout/list1"/>
    <dgm:cxn modelId="{0AFB6F45-561E-4CEB-9305-F880E5B16F6E}" type="presOf" srcId="{88639CC0-9791-4EA2-A973-1DC406A1F370}" destId="{BC56D47D-80AE-489C-986A-88752D6F5D41}" srcOrd="0" destOrd="0" presId="urn:microsoft.com/office/officeart/2005/8/layout/list1"/>
    <dgm:cxn modelId="{2E3E029D-91FC-4629-A738-734BF1340577}" type="presParOf" srcId="{226639D6-F4FE-4562-B44E-709A28280D2C}" destId="{F679EFC4-FF5C-40D1-9A89-06070CFE8406}" srcOrd="0" destOrd="0" presId="urn:microsoft.com/office/officeart/2005/8/layout/list1"/>
    <dgm:cxn modelId="{1044923C-D0E1-43FB-BBEC-49929804066B}" type="presParOf" srcId="{F679EFC4-FF5C-40D1-9A89-06070CFE8406}" destId="{E4EBFA32-D2E5-4F6F-9899-C8BB82FC0F55}" srcOrd="0" destOrd="0" presId="urn:microsoft.com/office/officeart/2005/8/layout/list1"/>
    <dgm:cxn modelId="{34DE6CFD-A327-466B-9385-18F827A96417}" type="presParOf" srcId="{F679EFC4-FF5C-40D1-9A89-06070CFE8406}" destId="{8F0E30CC-BA0B-404F-B5EC-2F92CD0965AC}" srcOrd="1" destOrd="0" presId="urn:microsoft.com/office/officeart/2005/8/layout/list1"/>
    <dgm:cxn modelId="{11991342-734D-40E7-BCF1-748E9A8A1273}" type="presParOf" srcId="{226639D6-F4FE-4562-B44E-709A28280D2C}" destId="{F94AFE4A-40B2-454D-9D9B-54F26D495BBE}" srcOrd="1" destOrd="0" presId="urn:microsoft.com/office/officeart/2005/8/layout/list1"/>
    <dgm:cxn modelId="{01A299B7-B9E6-4A71-8526-910AFDA9259B}" type="presParOf" srcId="{226639D6-F4FE-4562-B44E-709A28280D2C}" destId="{60C9169A-3673-4630-9E13-499B98F55B9F}" srcOrd="2" destOrd="0" presId="urn:microsoft.com/office/officeart/2005/8/layout/list1"/>
    <dgm:cxn modelId="{B29D05CF-8B83-4D51-8122-8A92F9A5ABAA}" type="presParOf" srcId="{226639D6-F4FE-4562-B44E-709A28280D2C}" destId="{8093B11B-48A2-4518-AB18-1B63E1B76664}" srcOrd="3" destOrd="0" presId="urn:microsoft.com/office/officeart/2005/8/layout/list1"/>
    <dgm:cxn modelId="{1C49AAA2-67BB-4AC8-8945-37E0BF9237FA}" type="presParOf" srcId="{226639D6-F4FE-4562-B44E-709A28280D2C}" destId="{FFF95831-0C96-4DB4-BF3E-37CB93C5EF3D}" srcOrd="4" destOrd="0" presId="urn:microsoft.com/office/officeart/2005/8/layout/list1"/>
    <dgm:cxn modelId="{3A810A91-5A18-4506-AEC9-B9F83251C8B9}" type="presParOf" srcId="{FFF95831-0C96-4DB4-BF3E-37CB93C5EF3D}" destId="{CCFF0B86-E2DA-4CBE-BB42-B907EE5D5920}" srcOrd="0" destOrd="0" presId="urn:microsoft.com/office/officeart/2005/8/layout/list1"/>
    <dgm:cxn modelId="{C2174C01-F70E-4878-81BA-68F4909ADFAC}" type="presParOf" srcId="{FFF95831-0C96-4DB4-BF3E-37CB93C5EF3D}" destId="{46FA9C19-94E2-48A8-A1E2-F42964DF8CE2}" srcOrd="1" destOrd="0" presId="urn:microsoft.com/office/officeart/2005/8/layout/list1"/>
    <dgm:cxn modelId="{BF15BBD8-A798-43D3-A44F-9FEFBAA1A704}" type="presParOf" srcId="{226639D6-F4FE-4562-B44E-709A28280D2C}" destId="{426F2DE4-D34C-4797-A3EA-0A3A12997079}" srcOrd="5" destOrd="0" presId="urn:microsoft.com/office/officeart/2005/8/layout/list1"/>
    <dgm:cxn modelId="{458C293A-26D9-4957-8D97-5B733502281C}" type="presParOf" srcId="{226639D6-F4FE-4562-B44E-709A28280D2C}" destId="{A655FA62-F1A0-476E-928B-3F275D237E12}" srcOrd="6" destOrd="0" presId="urn:microsoft.com/office/officeart/2005/8/layout/list1"/>
    <dgm:cxn modelId="{A3DD0DCC-E573-4857-98B7-EDBD04AEEF22}" type="presParOf" srcId="{226639D6-F4FE-4562-B44E-709A28280D2C}" destId="{0993C0B9-E141-42B7-9AD2-3E4492FD933E}" srcOrd="7" destOrd="0" presId="urn:microsoft.com/office/officeart/2005/8/layout/list1"/>
    <dgm:cxn modelId="{F7D2ADE9-8534-4593-A2BD-641168D7D2E6}" type="presParOf" srcId="{226639D6-F4FE-4562-B44E-709A28280D2C}" destId="{55DE8576-7B6B-4799-9FE0-450771494DAD}" srcOrd="8" destOrd="0" presId="urn:microsoft.com/office/officeart/2005/8/layout/list1"/>
    <dgm:cxn modelId="{26A16F6F-42EC-4BFC-B8BC-CAD2B0A547A9}" type="presParOf" srcId="{55DE8576-7B6B-4799-9FE0-450771494DAD}" destId="{41545BA4-BED6-4404-9019-17624856AB63}" srcOrd="0" destOrd="0" presId="urn:microsoft.com/office/officeart/2005/8/layout/list1"/>
    <dgm:cxn modelId="{C09F380B-9CCB-4479-BA6B-BFD48E6E87CA}" type="presParOf" srcId="{55DE8576-7B6B-4799-9FE0-450771494DAD}" destId="{DE0BCE80-E362-4914-930B-723106FADB18}" srcOrd="1" destOrd="0" presId="urn:microsoft.com/office/officeart/2005/8/layout/list1"/>
    <dgm:cxn modelId="{FFC4C562-F154-47FB-B1C1-10DD2C65512B}" type="presParOf" srcId="{226639D6-F4FE-4562-B44E-709A28280D2C}" destId="{2F059BA3-4B8D-4A69-AB47-8CF0BBEE3C45}" srcOrd="9" destOrd="0" presId="urn:microsoft.com/office/officeart/2005/8/layout/list1"/>
    <dgm:cxn modelId="{F2A27FD5-CFAD-421E-B318-6E4651E10C8F}" type="presParOf" srcId="{226639D6-F4FE-4562-B44E-709A28280D2C}" destId="{BC56D47D-80AE-489C-986A-88752D6F5D41}" srcOrd="10" destOrd="0" presId="urn:microsoft.com/office/officeart/2005/8/layout/list1"/>
    <dgm:cxn modelId="{1B7ABE9B-5B0F-4EAE-8B54-9C0D49CFA887}" type="presParOf" srcId="{226639D6-F4FE-4562-B44E-709A28280D2C}" destId="{1CEDB026-0B4B-4BB1-BC6C-AF17E60B1924}" srcOrd="11" destOrd="0" presId="urn:microsoft.com/office/officeart/2005/8/layout/list1"/>
    <dgm:cxn modelId="{22E1E2F4-729C-4300-9737-06B3C662867D}" type="presParOf" srcId="{226639D6-F4FE-4562-B44E-709A28280D2C}" destId="{DDE606EE-770E-4402-9E1B-F00A354B988E}" srcOrd="12" destOrd="0" presId="urn:microsoft.com/office/officeart/2005/8/layout/list1"/>
    <dgm:cxn modelId="{F58E6435-E7D8-4421-ADBA-B11BB3532CEB}" type="presParOf" srcId="{DDE606EE-770E-4402-9E1B-F00A354B988E}" destId="{7FCCD2A6-D6FA-443B-9317-8B31FD063B41}" srcOrd="0" destOrd="0" presId="urn:microsoft.com/office/officeart/2005/8/layout/list1"/>
    <dgm:cxn modelId="{7856F12A-FFAF-4562-9DE9-0315BF324DB4}" type="presParOf" srcId="{DDE606EE-770E-4402-9E1B-F00A354B988E}" destId="{961DDCDB-8FCF-4632-A6AE-910E1D48AF6D}" srcOrd="1" destOrd="0" presId="urn:microsoft.com/office/officeart/2005/8/layout/list1"/>
    <dgm:cxn modelId="{1CE9D1F6-2E24-4134-BB4C-D0D9214476AA}" type="presParOf" srcId="{226639D6-F4FE-4562-B44E-709A28280D2C}" destId="{44565AEB-8CCA-41AD-A7F2-D010D9ECD53B}" srcOrd="13" destOrd="0" presId="urn:microsoft.com/office/officeart/2005/8/layout/list1"/>
    <dgm:cxn modelId="{EFA8DA12-40DB-4A70-BA50-3C24C7793DE3}" type="presParOf" srcId="{226639D6-F4FE-4562-B44E-709A28280D2C}" destId="{5661A00E-0E2A-4418-B031-3674E477853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5A4F9C-430C-462F-808E-88659A312F8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0D7A1812-0031-4EED-B148-22796F98EA5C}">
      <dgm:prSet phldrT="[Tekst]"/>
      <dgm:spPr/>
      <dgm:t>
        <a:bodyPr/>
        <a:lstStyle/>
        <a:p>
          <a:r>
            <a:rPr lang="pl-PL" dirty="0" smtClean="0"/>
            <a:t>2 905</a:t>
          </a:r>
          <a:endParaRPr lang="pl-PL" dirty="0"/>
        </a:p>
      </dgm:t>
    </dgm:pt>
    <dgm:pt modelId="{B761581A-488C-43FC-91CD-4C21BDA6D49A}" type="parTrans" cxnId="{3F98DCCB-D3DD-4964-BB2F-13978D8E0C05}">
      <dgm:prSet/>
      <dgm:spPr/>
      <dgm:t>
        <a:bodyPr/>
        <a:lstStyle/>
        <a:p>
          <a:endParaRPr lang="pl-PL"/>
        </a:p>
      </dgm:t>
    </dgm:pt>
    <dgm:pt modelId="{1B391DB7-37A9-4B5C-9786-03FFA3C1843E}" type="sibTrans" cxnId="{3F98DCCB-D3DD-4964-BB2F-13978D8E0C05}">
      <dgm:prSet/>
      <dgm:spPr/>
      <dgm:t>
        <a:bodyPr/>
        <a:lstStyle/>
        <a:p>
          <a:endParaRPr lang="pl-PL"/>
        </a:p>
      </dgm:t>
    </dgm:pt>
    <dgm:pt modelId="{73BD66F3-C926-42BF-A7CE-68155B1B6D7D}">
      <dgm:prSet phldrT="[Tekst]"/>
      <dgm:spPr/>
      <dgm:t>
        <a:bodyPr/>
        <a:lstStyle/>
        <a:p>
          <a:endParaRPr lang="pl-PL" dirty="0"/>
        </a:p>
      </dgm:t>
    </dgm:pt>
    <dgm:pt modelId="{587273FF-603E-4437-B02C-43251A7E3402}" type="parTrans" cxnId="{50830D9C-38AD-40EA-95DB-D0C32C192B33}">
      <dgm:prSet/>
      <dgm:spPr/>
      <dgm:t>
        <a:bodyPr/>
        <a:lstStyle/>
        <a:p>
          <a:endParaRPr lang="pl-PL"/>
        </a:p>
      </dgm:t>
    </dgm:pt>
    <dgm:pt modelId="{0D3F287C-0F86-4BA3-9B34-8C223DD881C4}" type="sibTrans" cxnId="{50830D9C-38AD-40EA-95DB-D0C32C192B33}">
      <dgm:prSet/>
      <dgm:spPr/>
      <dgm:t>
        <a:bodyPr/>
        <a:lstStyle/>
        <a:p>
          <a:endParaRPr lang="pl-PL"/>
        </a:p>
      </dgm:t>
    </dgm:pt>
    <dgm:pt modelId="{220CF357-0733-499F-9E4F-D1CE500B23C2}">
      <dgm:prSet phldrT="[Tekst]"/>
      <dgm:spPr/>
      <dgm:t>
        <a:bodyPr/>
        <a:lstStyle/>
        <a:p>
          <a:r>
            <a:rPr lang="pl-PL" dirty="0" smtClean="0"/>
            <a:t>1 598</a:t>
          </a:r>
          <a:endParaRPr lang="pl-PL" dirty="0"/>
        </a:p>
      </dgm:t>
    </dgm:pt>
    <dgm:pt modelId="{01B2CDD9-6BBA-47CE-9781-B5CD15BE2B19}" type="parTrans" cxnId="{BD24DF48-3DB1-4AEB-99AA-47259FECEBED}">
      <dgm:prSet/>
      <dgm:spPr/>
      <dgm:t>
        <a:bodyPr/>
        <a:lstStyle/>
        <a:p>
          <a:endParaRPr lang="pl-PL"/>
        </a:p>
      </dgm:t>
    </dgm:pt>
    <dgm:pt modelId="{B503ABE9-FA5A-412B-920C-38BEFAB10207}" type="sibTrans" cxnId="{BD24DF48-3DB1-4AEB-99AA-47259FECEBED}">
      <dgm:prSet/>
      <dgm:spPr/>
      <dgm:t>
        <a:bodyPr/>
        <a:lstStyle/>
        <a:p>
          <a:endParaRPr lang="pl-PL"/>
        </a:p>
      </dgm:t>
    </dgm:pt>
    <dgm:pt modelId="{90A9A64A-124A-43D5-B4EE-9C31A3FAB69E}">
      <dgm:prSet phldrT="[Tekst]"/>
      <dgm:spPr/>
      <dgm:t>
        <a:bodyPr/>
        <a:lstStyle/>
        <a:p>
          <a:endParaRPr lang="pl-PL" dirty="0"/>
        </a:p>
      </dgm:t>
    </dgm:pt>
    <dgm:pt modelId="{805CFE96-08E4-43D8-853D-FD50D52B0A25}" type="parTrans" cxnId="{46E17378-83DB-45CD-BF9F-36FE560D87F1}">
      <dgm:prSet/>
      <dgm:spPr/>
      <dgm:t>
        <a:bodyPr/>
        <a:lstStyle/>
        <a:p>
          <a:endParaRPr lang="pl-PL"/>
        </a:p>
      </dgm:t>
    </dgm:pt>
    <dgm:pt modelId="{FB266701-C6C8-4C7A-86A0-939AFFC95FE4}" type="sibTrans" cxnId="{46E17378-83DB-45CD-BF9F-36FE560D87F1}">
      <dgm:prSet/>
      <dgm:spPr/>
      <dgm:t>
        <a:bodyPr/>
        <a:lstStyle/>
        <a:p>
          <a:endParaRPr lang="pl-PL"/>
        </a:p>
      </dgm:t>
    </dgm:pt>
    <dgm:pt modelId="{E14DAB9E-E103-47DE-8DD8-CB26EFB7B06B}">
      <dgm:prSet phldrT="[Tekst]"/>
      <dgm:spPr/>
      <dgm:t>
        <a:bodyPr/>
        <a:lstStyle/>
        <a:p>
          <a:r>
            <a:rPr lang="pl-PL" dirty="0" smtClean="0"/>
            <a:t>145</a:t>
          </a:r>
          <a:endParaRPr lang="pl-PL" dirty="0"/>
        </a:p>
      </dgm:t>
    </dgm:pt>
    <dgm:pt modelId="{D431BFDF-7403-46A5-AC1B-8DB2E232793E}" type="parTrans" cxnId="{4FCE5D65-7193-4CB0-8EB3-294982A3C51B}">
      <dgm:prSet/>
      <dgm:spPr/>
      <dgm:t>
        <a:bodyPr/>
        <a:lstStyle/>
        <a:p>
          <a:endParaRPr lang="pl-PL"/>
        </a:p>
      </dgm:t>
    </dgm:pt>
    <dgm:pt modelId="{526B5859-09EC-4A2E-96C0-001F57A3B486}" type="sibTrans" cxnId="{4FCE5D65-7193-4CB0-8EB3-294982A3C51B}">
      <dgm:prSet/>
      <dgm:spPr/>
      <dgm:t>
        <a:bodyPr/>
        <a:lstStyle/>
        <a:p>
          <a:endParaRPr lang="pl-PL"/>
        </a:p>
      </dgm:t>
    </dgm:pt>
    <dgm:pt modelId="{7EF9D768-8D8A-4F32-A0A6-DBBE6911D889}">
      <dgm:prSet phldrT="[Tekst]" custT="1"/>
      <dgm:spPr/>
      <dgm:t>
        <a:bodyPr/>
        <a:lstStyle/>
        <a:p>
          <a:endParaRPr lang="pl-PL" sz="1800" dirty="0"/>
        </a:p>
      </dgm:t>
    </dgm:pt>
    <dgm:pt modelId="{D6D51C48-F8C4-4284-95F7-9FC80EB4CF70}" type="parTrans" cxnId="{35ADCE63-1B75-49BF-B5B4-D4A4DF596DC2}">
      <dgm:prSet/>
      <dgm:spPr/>
      <dgm:t>
        <a:bodyPr/>
        <a:lstStyle/>
        <a:p>
          <a:endParaRPr lang="pl-PL"/>
        </a:p>
      </dgm:t>
    </dgm:pt>
    <dgm:pt modelId="{CECE4340-E32E-4609-A6D7-B556A3684EEE}" type="sibTrans" cxnId="{35ADCE63-1B75-49BF-B5B4-D4A4DF596DC2}">
      <dgm:prSet/>
      <dgm:spPr/>
      <dgm:t>
        <a:bodyPr/>
        <a:lstStyle/>
        <a:p>
          <a:endParaRPr lang="pl-PL"/>
        </a:p>
      </dgm:t>
    </dgm:pt>
    <dgm:pt modelId="{697D9784-495F-4E50-85D8-0AF8092A0A6D}">
      <dgm:prSet/>
      <dgm:spPr/>
      <dgm:t>
        <a:bodyPr/>
        <a:lstStyle/>
        <a:p>
          <a:r>
            <a:rPr lang="pl-PL" dirty="0" smtClean="0"/>
            <a:t>813</a:t>
          </a:r>
          <a:endParaRPr lang="pl-PL" dirty="0"/>
        </a:p>
      </dgm:t>
    </dgm:pt>
    <dgm:pt modelId="{63B43603-7966-4A9C-8DC3-60537BCB6DBF}" type="parTrans" cxnId="{10DD0207-6A70-469C-8C98-918209768E20}">
      <dgm:prSet/>
      <dgm:spPr/>
      <dgm:t>
        <a:bodyPr/>
        <a:lstStyle/>
        <a:p>
          <a:endParaRPr lang="pl-PL"/>
        </a:p>
      </dgm:t>
    </dgm:pt>
    <dgm:pt modelId="{B261B0A1-8038-4976-A387-0F07454D4808}" type="sibTrans" cxnId="{10DD0207-6A70-469C-8C98-918209768E20}">
      <dgm:prSet/>
      <dgm:spPr/>
      <dgm:t>
        <a:bodyPr/>
        <a:lstStyle/>
        <a:p>
          <a:endParaRPr lang="pl-PL"/>
        </a:p>
      </dgm:t>
    </dgm:pt>
    <dgm:pt modelId="{E8F3A6DB-E427-48B7-BCAE-89FDD0E65C40}">
      <dgm:prSet/>
      <dgm:spPr/>
      <dgm:t>
        <a:bodyPr/>
        <a:lstStyle/>
        <a:p>
          <a:r>
            <a:rPr lang="pl-PL" dirty="0" smtClean="0"/>
            <a:t>1 278</a:t>
          </a:r>
          <a:endParaRPr lang="pl-PL" dirty="0"/>
        </a:p>
      </dgm:t>
    </dgm:pt>
    <dgm:pt modelId="{DA448E14-EE00-4C4D-84A4-03785B22CE11}" type="parTrans" cxnId="{4F8BA2BA-7ED2-4D67-9792-415433DD3966}">
      <dgm:prSet/>
      <dgm:spPr/>
      <dgm:t>
        <a:bodyPr/>
        <a:lstStyle/>
        <a:p>
          <a:endParaRPr lang="pl-PL"/>
        </a:p>
      </dgm:t>
    </dgm:pt>
    <dgm:pt modelId="{D2B464D7-A759-4B79-8762-0D9B399DDF8F}" type="sibTrans" cxnId="{4F8BA2BA-7ED2-4D67-9792-415433DD3966}">
      <dgm:prSet/>
      <dgm:spPr/>
      <dgm:t>
        <a:bodyPr/>
        <a:lstStyle/>
        <a:p>
          <a:endParaRPr lang="pl-PL"/>
        </a:p>
      </dgm:t>
    </dgm:pt>
    <dgm:pt modelId="{1D4EF299-72B9-429C-9E88-97BE8321D095}">
      <dgm:prSet/>
      <dgm:spPr/>
      <dgm:t>
        <a:bodyPr/>
        <a:lstStyle/>
        <a:p>
          <a:r>
            <a:rPr lang="pl-PL" smtClean="0"/>
            <a:t>500</a:t>
          </a:r>
          <a:endParaRPr lang="pl-PL" dirty="0"/>
        </a:p>
      </dgm:t>
    </dgm:pt>
    <dgm:pt modelId="{4D0C50B5-67B7-4DED-B039-52247F2E0B38}" type="parTrans" cxnId="{552366D3-7994-4EB2-977E-C0F722C127BB}">
      <dgm:prSet/>
      <dgm:spPr/>
      <dgm:t>
        <a:bodyPr/>
        <a:lstStyle/>
        <a:p>
          <a:endParaRPr lang="pl-PL"/>
        </a:p>
      </dgm:t>
    </dgm:pt>
    <dgm:pt modelId="{AA3FB969-C576-4A2E-9683-48324421E4FC}" type="sibTrans" cxnId="{552366D3-7994-4EB2-977E-C0F722C127BB}">
      <dgm:prSet/>
      <dgm:spPr/>
      <dgm:t>
        <a:bodyPr/>
        <a:lstStyle/>
        <a:p>
          <a:endParaRPr lang="pl-PL"/>
        </a:p>
      </dgm:t>
    </dgm:pt>
    <dgm:pt modelId="{03B52DAC-2C48-42B1-882E-2E9B5A62B396}" type="pres">
      <dgm:prSet presAssocID="{275A4F9C-430C-462F-808E-88659A312F8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E59AF30F-2B4B-4DB3-ADB7-14A6D795D5E6}" type="pres">
      <dgm:prSet presAssocID="{0D7A1812-0031-4EED-B148-22796F98EA5C}" presName="composite" presStyleCnt="0"/>
      <dgm:spPr/>
    </dgm:pt>
    <dgm:pt modelId="{EDC0A8BE-AA9E-4B44-8309-F4E635CBE076}" type="pres">
      <dgm:prSet presAssocID="{0D7A1812-0031-4EED-B148-22796F98EA5C}" presName="bentUpArrow1" presStyleLbl="alignImgPlace1" presStyleIdx="0" presStyleCnt="5"/>
      <dgm:spPr/>
    </dgm:pt>
    <dgm:pt modelId="{960F64A1-AAC0-4B2D-85DB-65AF5A53D746}" type="pres">
      <dgm:prSet presAssocID="{0D7A1812-0031-4EED-B148-22796F98EA5C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867815-A8CA-424C-A475-C595B1BC2FCC}" type="pres">
      <dgm:prSet presAssocID="{0D7A1812-0031-4EED-B148-22796F98EA5C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7DE1D2-EED0-4B87-B0F5-C483A9DE8754}" type="pres">
      <dgm:prSet presAssocID="{1B391DB7-37A9-4B5C-9786-03FFA3C1843E}" presName="sibTrans" presStyleCnt="0"/>
      <dgm:spPr/>
    </dgm:pt>
    <dgm:pt modelId="{30808EAC-5971-40F9-A5A5-B2AC52FC0E22}" type="pres">
      <dgm:prSet presAssocID="{220CF357-0733-499F-9E4F-D1CE500B23C2}" presName="composite" presStyleCnt="0"/>
      <dgm:spPr/>
    </dgm:pt>
    <dgm:pt modelId="{53EEC940-78C1-4DF8-A7D6-9134A66F35EF}" type="pres">
      <dgm:prSet presAssocID="{220CF357-0733-499F-9E4F-D1CE500B23C2}" presName="bentUpArrow1" presStyleLbl="alignImgPlace1" presStyleIdx="1" presStyleCnt="5"/>
      <dgm:spPr/>
    </dgm:pt>
    <dgm:pt modelId="{6AC1A901-4573-45C2-BB5B-CA85CE949C7C}" type="pres">
      <dgm:prSet presAssocID="{220CF357-0733-499F-9E4F-D1CE500B23C2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74DEEB-88DE-4616-B94F-C86A07E7B880}" type="pres">
      <dgm:prSet presAssocID="{220CF357-0733-499F-9E4F-D1CE500B23C2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689BED-E802-4098-B439-F380A24A2841}" type="pres">
      <dgm:prSet presAssocID="{B503ABE9-FA5A-412B-920C-38BEFAB10207}" presName="sibTrans" presStyleCnt="0"/>
      <dgm:spPr/>
    </dgm:pt>
    <dgm:pt modelId="{4D01E4AA-A315-4837-825C-B31E621CAF96}" type="pres">
      <dgm:prSet presAssocID="{E14DAB9E-E103-47DE-8DD8-CB26EFB7B06B}" presName="composite" presStyleCnt="0"/>
      <dgm:spPr/>
    </dgm:pt>
    <dgm:pt modelId="{89C6AF2D-12B5-4702-96BB-609B21EF1FB1}" type="pres">
      <dgm:prSet presAssocID="{E14DAB9E-E103-47DE-8DD8-CB26EFB7B06B}" presName="bentUpArrow1" presStyleLbl="alignImgPlace1" presStyleIdx="2" presStyleCnt="5"/>
      <dgm:spPr/>
    </dgm:pt>
    <dgm:pt modelId="{1F74996D-FB8B-480B-82B1-2E2EDCBBA076}" type="pres">
      <dgm:prSet presAssocID="{E14DAB9E-E103-47DE-8DD8-CB26EFB7B06B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48D0D1-02C3-4C59-812C-59C3AED73481}" type="pres">
      <dgm:prSet presAssocID="{E14DAB9E-E103-47DE-8DD8-CB26EFB7B06B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CA228E-7F9E-4CB5-A129-AF96EAF0A118}" type="pres">
      <dgm:prSet presAssocID="{526B5859-09EC-4A2E-96C0-001F57A3B486}" presName="sibTrans" presStyleCnt="0"/>
      <dgm:spPr/>
    </dgm:pt>
    <dgm:pt modelId="{BBED646A-BDCC-4A5B-BCAC-FFAD55517A20}" type="pres">
      <dgm:prSet presAssocID="{697D9784-495F-4E50-85D8-0AF8092A0A6D}" presName="composite" presStyleCnt="0"/>
      <dgm:spPr/>
    </dgm:pt>
    <dgm:pt modelId="{4227120F-48E5-4E94-A354-B7AA7FD087D3}" type="pres">
      <dgm:prSet presAssocID="{697D9784-495F-4E50-85D8-0AF8092A0A6D}" presName="bentUpArrow1" presStyleLbl="alignImgPlace1" presStyleIdx="3" presStyleCnt="5"/>
      <dgm:spPr/>
    </dgm:pt>
    <dgm:pt modelId="{CFDBA960-DB69-4C2C-8D22-6EE5768D342C}" type="pres">
      <dgm:prSet presAssocID="{697D9784-495F-4E50-85D8-0AF8092A0A6D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35BD5C-8AB8-44FC-8960-14198BECF5ED}" type="pres">
      <dgm:prSet presAssocID="{697D9784-495F-4E50-85D8-0AF8092A0A6D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8323973-A3CA-4D89-B82D-AE884103BB42}" type="pres">
      <dgm:prSet presAssocID="{B261B0A1-8038-4976-A387-0F07454D4808}" presName="sibTrans" presStyleCnt="0"/>
      <dgm:spPr/>
    </dgm:pt>
    <dgm:pt modelId="{8695FC95-D0F4-439F-A02B-0F516E954CE8}" type="pres">
      <dgm:prSet presAssocID="{E8F3A6DB-E427-48B7-BCAE-89FDD0E65C40}" presName="composite" presStyleCnt="0"/>
      <dgm:spPr/>
    </dgm:pt>
    <dgm:pt modelId="{37EB8D51-08DD-4F75-9E9F-5338458C0E3D}" type="pres">
      <dgm:prSet presAssocID="{E8F3A6DB-E427-48B7-BCAE-89FDD0E65C40}" presName="bentUpArrow1" presStyleLbl="alignImgPlace1" presStyleIdx="4" presStyleCnt="5"/>
      <dgm:spPr/>
    </dgm:pt>
    <dgm:pt modelId="{B6AD5061-F4A4-44D5-92C7-7BBC8FF5283E}" type="pres">
      <dgm:prSet presAssocID="{E8F3A6DB-E427-48B7-BCAE-89FDD0E65C40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A7B653-2F34-4547-A7C0-10C9352C7B87}" type="pres">
      <dgm:prSet presAssocID="{E8F3A6DB-E427-48B7-BCAE-89FDD0E65C40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7F8E4B78-D275-4C6C-BFE7-88A7027A4D60}" type="pres">
      <dgm:prSet presAssocID="{D2B464D7-A759-4B79-8762-0D9B399DDF8F}" presName="sibTrans" presStyleCnt="0"/>
      <dgm:spPr/>
    </dgm:pt>
    <dgm:pt modelId="{91627FEA-7887-4EE1-9D47-4D86F9014EBB}" type="pres">
      <dgm:prSet presAssocID="{1D4EF299-72B9-429C-9E88-97BE8321D095}" presName="composite" presStyleCnt="0"/>
      <dgm:spPr/>
    </dgm:pt>
    <dgm:pt modelId="{F09983D8-A78B-4FA1-9D3D-873B4598DCE6}" type="pres">
      <dgm:prSet presAssocID="{1D4EF299-72B9-429C-9E88-97BE8321D095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6E17378-83DB-45CD-BF9F-36FE560D87F1}" srcId="{220CF357-0733-499F-9E4F-D1CE500B23C2}" destId="{90A9A64A-124A-43D5-B4EE-9C31A3FAB69E}" srcOrd="0" destOrd="0" parTransId="{805CFE96-08E4-43D8-853D-FD50D52B0A25}" sibTransId="{FB266701-C6C8-4C7A-86A0-939AFFC95FE4}"/>
    <dgm:cxn modelId="{7DE93503-E0BE-4BD9-B3B2-567DC72089AB}" type="presOf" srcId="{90A9A64A-124A-43D5-B4EE-9C31A3FAB69E}" destId="{B174DEEB-88DE-4616-B94F-C86A07E7B880}" srcOrd="0" destOrd="0" presId="urn:microsoft.com/office/officeart/2005/8/layout/StepDownProcess"/>
    <dgm:cxn modelId="{4F8BA2BA-7ED2-4D67-9792-415433DD3966}" srcId="{275A4F9C-430C-462F-808E-88659A312F8E}" destId="{E8F3A6DB-E427-48B7-BCAE-89FDD0E65C40}" srcOrd="4" destOrd="0" parTransId="{DA448E14-EE00-4C4D-84A4-03785B22CE11}" sibTransId="{D2B464D7-A759-4B79-8762-0D9B399DDF8F}"/>
    <dgm:cxn modelId="{0107F957-6DBE-42E5-819C-B729E812ADF9}" type="presOf" srcId="{E14DAB9E-E103-47DE-8DD8-CB26EFB7B06B}" destId="{1F74996D-FB8B-480B-82B1-2E2EDCBBA076}" srcOrd="0" destOrd="0" presId="urn:microsoft.com/office/officeart/2005/8/layout/StepDownProcess"/>
    <dgm:cxn modelId="{160A570F-3851-4E56-80A6-7F1E7A806110}" type="presOf" srcId="{275A4F9C-430C-462F-808E-88659A312F8E}" destId="{03B52DAC-2C48-42B1-882E-2E9B5A62B396}" srcOrd="0" destOrd="0" presId="urn:microsoft.com/office/officeart/2005/8/layout/StepDownProcess"/>
    <dgm:cxn modelId="{AA1E0A4E-9ACC-49B4-A3C3-51A81971B735}" type="presOf" srcId="{E8F3A6DB-E427-48B7-BCAE-89FDD0E65C40}" destId="{B6AD5061-F4A4-44D5-92C7-7BBC8FF5283E}" srcOrd="0" destOrd="0" presId="urn:microsoft.com/office/officeart/2005/8/layout/StepDownProcess"/>
    <dgm:cxn modelId="{2E4DDE4B-A1BA-4FB9-9D26-5AEDBCD5D6B6}" type="presOf" srcId="{1D4EF299-72B9-429C-9E88-97BE8321D095}" destId="{F09983D8-A78B-4FA1-9D3D-873B4598DCE6}" srcOrd="0" destOrd="0" presId="urn:microsoft.com/office/officeart/2005/8/layout/StepDownProcess"/>
    <dgm:cxn modelId="{A57D64C8-A637-4FDA-A434-8D649352E558}" type="presOf" srcId="{0D7A1812-0031-4EED-B148-22796F98EA5C}" destId="{960F64A1-AAC0-4B2D-85DB-65AF5A53D746}" srcOrd="0" destOrd="0" presId="urn:microsoft.com/office/officeart/2005/8/layout/StepDownProcess"/>
    <dgm:cxn modelId="{8FBA4CCF-B637-4240-8B76-6F86BD2B93E5}" type="presOf" srcId="{697D9784-495F-4E50-85D8-0AF8092A0A6D}" destId="{CFDBA960-DB69-4C2C-8D22-6EE5768D342C}" srcOrd="0" destOrd="0" presId="urn:microsoft.com/office/officeart/2005/8/layout/StepDownProcess"/>
    <dgm:cxn modelId="{552366D3-7994-4EB2-977E-C0F722C127BB}" srcId="{275A4F9C-430C-462F-808E-88659A312F8E}" destId="{1D4EF299-72B9-429C-9E88-97BE8321D095}" srcOrd="5" destOrd="0" parTransId="{4D0C50B5-67B7-4DED-B039-52247F2E0B38}" sibTransId="{AA3FB969-C576-4A2E-9683-48324421E4FC}"/>
    <dgm:cxn modelId="{10DD0207-6A70-469C-8C98-918209768E20}" srcId="{275A4F9C-430C-462F-808E-88659A312F8E}" destId="{697D9784-495F-4E50-85D8-0AF8092A0A6D}" srcOrd="3" destOrd="0" parTransId="{63B43603-7966-4A9C-8DC3-60537BCB6DBF}" sibTransId="{B261B0A1-8038-4976-A387-0F07454D4808}"/>
    <dgm:cxn modelId="{35ADCE63-1B75-49BF-B5B4-D4A4DF596DC2}" srcId="{E14DAB9E-E103-47DE-8DD8-CB26EFB7B06B}" destId="{7EF9D768-8D8A-4F32-A0A6-DBBE6911D889}" srcOrd="0" destOrd="0" parTransId="{D6D51C48-F8C4-4284-95F7-9FC80EB4CF70}" sibTransId="{CECE4340-E32E-4609-A6D7-B556A3684EEE}"/>
    <dgm:cxn modelId="{38138913-656E-479E-B267-86804253DDD6}" type="presOf" srcId="{73BD66F3-C926-42BF-A7CE-68155B1B6D7D}" destId="{A0867815-A8CA-424C-A475-C595B1BC2FCC}" srcOrd="0" destOrd="0" presId="urn:microsoft.com/office/officeart/2005/8/layout/StepDownProcess"/>
    <dgm:cxn modelId="{2C4B5179-754A-4351-991F-0CBD821E4AA1}" type="presOf" srcId="{220CF357-0733-499F-9E4F-D1CE500B23C2}" destId="{6AC1A901-4573-45C2-BB5B-CA85CE949C7C}" srcOrd="0" destOrd="0" presId="urn:microsoft.com/office/officeart/2005/8/layout/StepDownProcess"/>
    <dgm:cxn modelId="{ED9DAF32-0901-4989-8287-5B8B886678FD}" type="presOf" srcId="{7EF9D768-8D8A-4F32-A0A6-DBBE6911D889}" destId="{2848D0D1-02C3-4C59-812C-59C3AED73481}" srcOrd="0" destOrd="0" presId="urn:microsoft.com/office/officeart/2005/8/layout/StepDownProcess"/>
    <dgm:cxn modelId="{50830D9C-38AD-40EA-95DB-D0C32C192B33}" srcId="{0D7A1812-0031-4EED-B148-22796F98EA5C}" destId="{73BD66F3-C926-42BF-A7CE-68155B1B6D7D}" srcOrd="0" destOrd="0" parTransId="{587273FF-603E-4437-B02C-43251A7E3402}" sibTransId="{0D3F287C-0F86-4BA3-9B34-8C223DD881C4}"/>
    <dgm:cxn modelId="{3F98DCCB-D3DD-4964-BB2F-13978D8E0C05}" srcId="{275A4F9C-430C-462F-808E-88659A312F8E}" destId="{0D7A1812-0031-4EED-B148-22796F98EA5C}" srcOrd="0" destOrd="0" parTransId="{B761581A-488C-43FC-91CD-4C21BDA6D49A}" sibTransId="{1B391DB7-37A9-4B5C-9786-03FFA3C1843E}"/>
    <dgm:cxn modelId="{4FCE5D65-7193-4CB0-8EB3-294982A3C51B}" srcId="{275A4F9C-430C-462F-808E-88659A312F8E}" destId="{E14DAB9E-E103-47DE-8DD8-CB26EFB7B06B}" srcOrd="2" destOrd="0" parTransId="{D431BFDF-7403-46A5-AC1B-8DB2E232793E}" sibTransId="{526B5859-09EC-4A2E-96C0-001F57A3B486}"/>
    <dgm:cxn modelId="{BD24DF48-3DB1-4AEB-99AA-47259FECEBED}" srcId="{275A4F9C-430C-462F-808E-88659A312F8E}" destId="{220CF357-0733-499F-9E4F-D1CE500B23C2}" srcOrd="1" destOrd="0" parTransId="{01B2CDD9-6BBA-47CE-9781-B5CD15BE2B19}" sibTransId="{B503ABE9-FA5A-412B-920C-38BEFAB10207}"/>
    <dgm:cxn modelId="{831DC1DD-7090-499C-9A59-BC4B330067A3}" type="presParOf" srcId="{03B52DAC-2C48-42B1-882E-2E9B5A62B396}" destId="{E59AF30F-2B4B-4DB3-ADB7-14A6D795D5E6}" srcOrd="0" destOrd="0" presId="urn:microsoft.com/office/officeart/2005/8/layout/StepDownProcess"/>
    <dgm:cxn modelId="{E012B348-33A2-4A77-8B9B-CFDF70F63B3C}" type="presParOf" srcId="{E59AF30F-2B4B-4DB3-ADB7-14A6D795D5E6}" destId="{EDC0A8BE-AA9E-4B44-8309-F4E635CBE076}" srcOrd="0" destOrd="0" presId="urn:microsoft.com/office/officeart/2005/8/layout/StepDownProcess"/>
    <dgm:cxn modelId="{13E85080-7E96-4945-8809-6188CB2E84B5}" type="presParOf" srcId="{E59AF30F-2B4B-4DB3-ADB7-14A6D795D5E6}" destId="{960F64A1-AAC0-4B2D-85DB-65AF5A53D746}" srcOrd="1" destOrd="0" presId="urn:microsoft.com/office/officeart/2005/8/layout/StepDownProcess"/>
    <dgm:cxn modelId="{D96AB872-DA65-4AEC-A026-14367525EDF0}" type="presParOf" srcId="{E59AF30F-2B4B-4DB3-ADB7-14A6D795D5E6}" destId="{A0867815-A8CA-424C-A475-C595B1BC2FCC}" srcOrd="2" destOrd="0" presId="urn:microsoft.com/office/officeart/2005/8/layout/StepDownProcess"/>
    <dgm:cxn modelId="{A122412F-5E3A-4294-BF73-D847868F343B}" type="presParOf" srcId="{03B52DAC-2C48-42B1-882E-2E9B5A62B396}" destId="{E27DE1D2-EED0-4B87-B0F5-C483A9DE8754}" srcOrd="1" destOrd="0" presId="urn:microsoft.com/office/officeart/2005/8/layout/StepDownProcess"/>
    <dgm:cxn modelId="{E1BB3C64-9480-44E1-876D-1DD33FA5736E}" type="presParOf" srcId="{03B52DAC-2C48-42B1-882E-2E9B5A62B396}" destId="{30808EAC-5971-40F9-A5A5-B2AC52FC0E22}" srcOrd="2" destOrd="0" presId="urn:microsoft.com/office/officeart/2005/8/layout/StepDownProcess"/>
    <dgm:cxn modelId="{955C0A28-B73C-405D-A9FA-FC43548A09FE}" type="presParOf" srcId="{30808EAC-5971-40F9-A5A5-B2AC52FC0E22}" destId="{53EEC940-78C1-4DF8-A7D6-9134A66F35EF}" srcOrd="0" destOrd="0" presId="urn:microsoft.com/office/officeart/2005/8/layout/StepDownProcess"/>
    <dgm:cxn modelId="{BF1BF92A-DD8C-4D81-845C-7D4446F5E427}" type="presParOf" srcId="{30808EAC-5971-40F9-A5A5-B2AC52FC0E22}" destId="{6AC1A901-4573-45C2-BB5B-CA85CE949C7C}" srcOrd="1" destOrd="0" presId="urn:microsoft.com/office/officeart/2005/8/layout/StepDownProcess"/>
    <dgm:cxn modelId="{0C65F20E-63A1-450D-B9B2-17FEFF8BCD27}" type="presParOf" srcId="{30808EAC-5971-40F9-A5A5-B2AC52FC0E22}" destId="{B174DEEB-88DE-4616-B94F-C86A07E7B880}" srcOrd="2" destOrd="0" presId="urn:microsoft.com/office/officeart/2005/8/layout/StepDownProcess"/>
    <dgm:cxn modelId="{18AABB52-9D53-4FAE-A62D-D439F4B1604E}" type="presParOf" srcId="{03B52DAC-2C48-42B1-882E-2E9B5A62B396}" destId="{7D689BED-E802-4098-B439-F380A24A2841}" srcOrd="3" destOrd="0" presId="urn:microsoft.com/office/officeart/2005/8/layout/StepDownProcess"/>
    <dgm:cxn modelId="{A5FB3E28-234A-45FF-B4B7-98904990902F}" type="presParOf" srcId="{03B52DAC-2C48-42B1-882E-2E9B5A62B396}" destId="{4D01E4AA-A315-4837-825C-B31E621CAF96}" srcOrd="4" destOrd="0" presId="urn:microsoft.com/office/officeart/2005/8/layout/StepDownProcess"/>
    <dgm:cxn modelId="{28C06DC7-84DA-40C8-A46E-ED5C39C90CA8}" type="presParOf" srcId="{4D01E4AA-A315-4837-825C-B31E621CAF96}" destId="{89C6AF2D-12B5-4702-96BB-609B21EF1FB1}" srcOrd="0" destOrd="0" presId="urn:microsoft.com/office/officeart/2005/8/layout/StepDownProcess"/>
    <dgm:cxn modelId="{917D420C-83C3-4F61-A1B4-7AF1BE5E6783}" type="presParOf" srcId="{4D01E4AA-A315-4837-825C-B31E621CAF96}" destId="{1F74996D-FB8B-480B-82B1-2E2EDCBBA076}" srcOrd="1" destOrd="0" presId="urn:microsoft.com/office/officeart/2005/8/layout/StepDownProcess"/>
    <dgm:cxn modelId="{8C88689B-ABE4-4A64-972A-EE8F743F97A8}" type="presParOf" srcId="{4D01E4AA-A315-4837-825C-B31E621CAF96}" destId="{2848D0D1-02C3-4C59-812C-59C3AED73481}" srcOrd="2" destOrd="0" presId="urn:microsoft.com/office/officeart/2005/8/layout/StepDownProcess"/>
    <dgm:cxn modelId="{DF87D42E-A16B-49DF-A4A1-C5A2F48E2495}" type="presParOf" srcId="{03B52DAC-2C48-42B1-882E-2E9B5A62B396}" destId="{2DCA228E-7F9E-4CB5-A129-AF96EAF0A118}" srcOrd="5" destOrd="0" presId="urn:microsoft.com/office/officeart/2005/8/layout/StepDownProcess"/>
    <dgm:cxn modelId="{379B554E-3E93-4486-B1C4-9BF241878057}" type="presParOf" srcId="{03B52DAC-2C48-42B1-882E-2E9B5A62B396}" destId="{BBED646A-BDCC-4A5B-BCAC-FFAD55517A20}" srcOrd="6" destOrd="0" presId="urn:microsoft.com/office/officeart/2005/8/layout/StepDownProcess"/>
    <dgm:cxn modelId="{A9141230-0999-420D-B1C5-ACBD6B1CAF95}" type="presParOf" srcId="{BBED646A-BDCC-4A5B-BCAC-FFAD55517A20}" destId="{4227120F-48E5-4E94-A354-B7AA7FD087D3}" srcOrd="0" destOrd="0" presId="urn:microsoft.com/office/officeart/2005/8/layout/StepDownProcess"/>
    <dgm:cxn modelId="{6D6160D0-710A-4132-8B57-0E2B865D7585}" type="presParOf" srcId="{BBED646A-BDCC-4A5B-BCAC-FFAD55517A20}" destId="{CFDBA960-DB69-4C2C-8D22-6EE5768D342C}" srcOrd="1" destOrd="0" presId="urn:microsoft.com/office/officeart/2005/8/layout/StepDownProcess"/>
    <dgm:cxn modelId="{1C9B819F-6E48-4B0A-B1E0-32BF67CA7FAB}" type="presParOf" srcId="{BBED646A-BDCC-4A5B-BCAC-FFAD55517A20}" destId="{A835BD5C-8AB8-44FC-8960-14198BECF5ED}" srcOrd="2" destOrd="0" presId="urn:microsoft.com/office/officeart/2005/8/layout/StepDownProcess"/>
    <dgm:cxn modelId="{DA3CB6E1-1DB8-4039-B00A-6236856A2455}" type="presParOf" srcId="{03B52DAC-2C48-42B1-882E-2E9B5A62B396}" destId="{38323973-A3CA-4D89-B82D-AE884103BB42}" srcOrd="7" destOrd="0" presId="urn:microsoft.com/office/officeart/2005/8/layout/StepDownProcess"/>
    <dgm:cxn modelId="{112CF600-085F-4AA6-BFAD-3D30E15CA9D7}" type="presParOf" srcId="{03B52DAC-2C48-42B1-882E-2E9B5A62B396}" destId="{8695FC95-D0F4-439F-A02B-0F516E954CE8}" srcOrd="8" destOrd="0" presId="urn:microsoft.com/office/officeart/2005/8/layout/StepDownProcess"/>
    <dgm:cxn modelId="{4A1928ED-F92C-4AD0-A0D4-4DD4DE17D293}" type="presParOf" srcId="{8695FC95-D0F4-439F-A02B-0F516E954CE8}" destId="{37EB8D51-08DD-4F75-9E9F-5338458C0E3D}" srcOrd="0" destOrd="0" presId="urn:microsoft.com/office/officeart/2005/8/layout/StepDownProcess"/>
    <dgm:cxn modelId="{BC39BFFC-9D11-45F2-91D6-E8973AD5F4B3}" type="presParOf" srcId="{8695FC95-D0F4-439F-A02B-0F516E954CE8}" destId="{B6AD5061-F4A4-44D5-92C7-7BBC8FF5283E}" srcOrd="1" destOrd="0" presId="urn:microsoft.com/office/officeart/2005/8/layout/StepDownProcess"/>
    <dgm:cxn modelId="{099F1D74-DDB8-41BD-A170-D75E27E46D15}" type="presParOf" srcId="{8695FC95-D0F4-439F-A02B-0F516E954CE8}" destId="{B4A7B653-2F34-4547-A7C0-10C9352C7B87}" srcOrd="2" destOrd="0" presId="urn:microsoft.com/office/officeart/2005/8/layout/StepDownProcess"/>
    <dgm:cxn modelId="{320E738C-A2AF-493F-BA12-C14F13B9353B}" type="presParOf" srcId="{03B52DAC-2C48-42B1-882E-2E9B5A62B396}" destId="{7F8E4B78-D275-4C6C-BFE7-88A7027A4D60}" srcOrd="9" destOrd="0" presId="urn:microsoft.com/office/officeart/2005/8/layout/StepDownProcess"/>
    <dgm:cxn modelId="{01B61CB0-9C83-4F8A-A55A-CBB110363531}" type="presParOf" srcId="{03B52DAC-2C48-42B1-882E-2E9B5A62B396}" destId="{91627FEA-7887-4EE1-9D47-4D86F9014EBB}" srcOrd="10" destOrd="0" presId="urn:microsoft.com/office/officeart/2005/8/layout/StepDownProcess"/>
    <dgm:cxn modelId="{4C6F529C-73B7-4BD6-88D9-4D285679CB5A}" type="presParOf" srcId="{91627FEA-7887-4EE1-9D47-4D86F9014EBB}" destId="{F09983D8-A78B-4FA1-9D3D-873B4598DCE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0A8BE-AA9E-4B44-8309-F4E635CBE076}">
      <dsp:nvSpPr>
        <dsp:cNvPr id="0" name=""/>
        <dsp:cNvSpPr/>
      </dsp:nvSpPr>
      <dsp:spPr>
        <a:xfrm rot="5400000">
          <a:off x="1464897" y="639642"/>
          <a:ext cx="550588" cy="6268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F64A1-AAC0-4B2D-85DB-65AF5A53D746}">
      <dsp:nvSpPr>
        <dsp:cNvPr id="0" name=""/>
        <dsp:cNvSpPr/>
      </dsp:nvSpPr>
      <dsp:spPr>
        <a:xfrm>
          <a:off x="1319025" y="29303"/>
          <a:ext cx="926867" cy="648777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2 905</a:t>
          </a:r>
          <a:endParaRPr lang="pl-PL" sz="2300" kern="1200" dirty="0"/>
        </a:p>
      </dsp:txBody>
      <dsp:txXfrm>
        <a:off x="1350701" y="60979"/>
        <a:ext cx="863515" cy="585425"/>
      </dsp:txXfrm>
    </dsp:sp>
    <dsp:sp modelId="{A0867815-A8CA-424C-A475-C595B1BC2FCC}">
      <dsp:nvSpPr>
        <dsp:cNvPr id="0" name=""/>
        <dsp:cNvSpPr/>
      </dsp:nvSpPr>
      <dsp:spPr>
        <a:xfrm>
          <a:off x="2245892" y="91179"/>
          <a:ext cx="674114" cy="524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kern="1200" dirty="0"/>
        </a:p>
      </dsp:txBody>
      <dsp:txXfrm>
        <a:off x="2245892" y="91179"/>
        <a:ext cx="674114" cy="524370"/>
      </dsp:txXfrm>
    </dsp:sp>
    <dsp:sp modelId="{53EEC940-78C1-4DF8-A7D6-9134A66F35EF}">
      <dsp:nvSpPr>
        <dsp:cNvPr id="0" name=""/>
        <dsp:cNvSpPr/>
      </dsp:nvSpPr>
      <dsp:spPr>
        <a:xfrm rot="5400000">
          <a:off x="2233369" y="1368433"/>
          <a:ext cx="550588" cy="6268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836089"/>
            <a:satOff val="-3844"/>
            <a:lumOff val="2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1A901-4573-45C2-BB5B-CA85CE949C7C}">
      <dsp:nvSpPr>
        <dsp:cNvPr id="0" name=""/>
        <dsp:cNvSpPr/>
      </dsp:nvSpPr>
      <dsp:spPr>
        <a:xfrm>
          <a:off x="2087496" y="758094"/>
          <a:ext cx="926867" cy="648777"/>
        </a:xfrm>
        <a:prstGeom prst="roundRect">
          <a:avLst>
            <a:gd name="adj" fmla="val 166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1 598</a:t>
          </a:r>
          <a:endParaRPr lang="pl-PL" sz="2300" kern="1200" dirty="0"/>
        </a:p>
      </dsp:txBody>
      <dsp:txXfrm>
        <a:off x="2119172" y="789770"/>
        <a:ext cx="863515" cy="585425"/>
      </dsp:txXfrm>
    </dsp:sp>
    <dsp:sp modelId="{B174DEEB-88DE-4616-B94F-C86A07E7B880}">
      <dsp:nvSpPr>
        <dsp:cNvPr id="0" name=""/>
        <dsp:cNvSpPr/>
      </dsp:nvSpPr>
      <dsp:spPr>
        <a:xfrm>
          <a:off x="3014363" y="819970"/>
          <a:ext cx="674114" cy="524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kern="1200" dirty="0"/>
        </a:p>
      </dsp:txBody>
      <dsp:txXfrm>
        <a:off x="3014363" y="819970"/>
        <a:ext cx="674114" cy="524370"/>
      </dsp:txXfrm>
    </dsp:sp>
    <dsp:sp modelId="{89C6AF2D-12B5-4702-96BB-609B21EF1FB1}">
      <dsp:nvSpPr>
        <dsp:cNvPr id="0" name=""/>
        <dsp:cNvSpPr/>
      </dsp:nvSpPr>
      <dsp:spPr>
        <a:xfrm rot="5400000">
          <a:off x="3001840" y="2097223"/>
          <a:ext cx="550588" cy="6268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672177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4996D-FB8B-480B-82B1-2E2EDCBBA076}">
      <dsp:nvSpPr>
        <dsp:cNvPr id="0" name=""/>
        <dsp:cNvSpPr/>
      </dsp:nvSpPr>
      <dsp:spPr>
        <a:xfrm>
          <a:off x="2855968" y="1486885"/>
          <a:ext cx="926867" cy="648777"/>
        </a:xfrm>
        <a:prstGeom prst="roundRect">
          <a:avLst>
            <a:gd name="adj" fmla="val 166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145</a:t>
          </a:r>
          <a:endParaRPr lang="pl-PL" sz="2300" kern="1200" dirty="0"/>
        </a:p>
      </dsp:txBody>
      <dsp:txXfrm>
        <a:off x="2887644" y="1518561"/>
        <a:ext cx="863515" cy="585425"/>
      </dsp:txXfrm>
    </dsp:sp>
    <dsp:sp modelId="{2848D0D1-02C3-4C59-812C-59C3AED73481}">
      <dsp:nvSpPr>
        <dsp:cNvPr id="0" name=""/>
        <dsp:cNvSpPr/>
      </dsp:nvSpPr>
      <dsp:spPr>
        <a:xfrm>
          <a:off x="3782835" y="1548760"/>
          <a:ext cx="674114" cy="524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kern="1200" dirty="0"/>
        </a:p>
      </dsp:txBody>
      <dsp:txXfrm>
        <a:off x="3782835" y="1548760"/>
        <a:ext cx="674114" cy="524370"/>
      </dsp:txXfrm>
    </dsp:sp>
    <dsp:sp modelId="{4227120F-48E5-4E94-A354-B7AA7FD087D3}">
      <dsp:nvSpPr>
        <dsp:cNvPr id="0" name=""/>
        <dsp:cNvSpPr/>
      </dsp:nvSpPr>
      <dsp:spPr>
        <a:xfrm rot="5400000">
          <a:off x="3770312" y="2826014"/>
          <a:ext cx="550588" cy="6268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5508266"/>
            <a:satOff val="-11531"/>
            <a:lumOff val="79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BA960-DB69-4C2C-8D22-6EE5768D342C}">
      <dsp:nvSpPr>
        <dsp:cNvPr id="0" name=""/>
        <dsp:cNvSpPr/>
      </dsp:nvSpPr>
      <dsp:spPr>
        <a:xfrm>
          <a:off x="3624439" y="2215675"/>
          <a:ext cx="926867" cy="648777"/>
        </a:xfrm>
        <a:prstGeom prst="roundRect">
          <a:avLst>
            <a:gd name="adj" fmla="val 166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813</a:t>
          </a:r>
          <a:endParaRPr lang="pl-PL" sz="2300" kern="1200" dirty="0"/>
        </a:p>
      </dsp:txBody>
      <dsp:txXfrm>
        <a:off x="3656115" y="2247351"/>
        <a:ext cx="863515" cy="585425"/>
      </dsp:txXfrm>
    </dsp:sp>
    <dsp:sp modelId="{A835BD5C-8AB8-44FC-8960-14198BECF5ED}">
      <dsp:nvSpPr>
        <dsp:cNvPr id="0" name=""/>
        <dsp:cNvSpPr/>
      </dsp:nvSpPr>
      <dsp:spPr>
        <a:xfrm>
          <a:off x="4551306" y="2277551"/>
          <a:ext cx="674114" cy="524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B8D51-08DD-4F75-9E9F-5338458C0E3D}">
      <dsp:nvSpPr>
        <dsp:cNvPr id="0" name=""/>
        <dsp:cNvSpPr/>
      </dsp:nvSpPr>
      <dsp:spPr>
        <a:xfrm rot="5400000">
          <a:off x="4538783" y="3554805"/>
          <a:ext cx="550588" cy="6268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D5061-F4A4-44D5-92C7-7BBC8FF5283E}">
      <dsp:nvSpPr>
        <dsp:cNvPr id="0" name=""/>
        <dsp:cNvSpPr/>
      </dsp:nvSpPr>
      <dsp:spPr>
        <a:xfrm>
          <a:off x="4392911" y="2944466"/>
          <a:ext cx="926867" cy="648777"/>
        </a:xfrm>
        <a:prstGeom prst="roundRect">
          <a:avLst>
            <a:gd name="adj" fmla="val 166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1 278</a:t>
          </a:r>
          <a:endParaRPr lang="pl-PL" sz="2300" kern="1200" dirty="0"/>
        </a:p>
      </dsp:txBody>
      <dsp:txXfrm>
        <a:off x="4424587" y="2976142"/>
        <a:ext cx="863515" cy="585425"/>
      </dsp:txXfrm>
    </dsp:sp>
    <dsp:sp modelId="{B4A7B653-2F34-4547-A7C0-10C9352C7B87}">
      <dsp:nvSpPr>
        <dsp:cNvPr id="0" name=""/>
        <dsp:cNvSpPr/>
      </dsp:nvSpPr>
      <dsp:spPr>
        <a:xfrm>
          <a:off x="5319778" y="3006342"/>
          <a:ext cx="674114" cy="524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983D8-A78B-4FA1-9D3D-873B4598DCE6}">
      <dsp:nvSpPr>
        <dsp:cNvPr id="0" name=""/>
        <dsp:cNvSpPr/>
      </dsp:nvSpPr>
      <dsp:spPr>
        <a:xfrm>
          <a:off x="5161382" y="3673257"/>
          <a:ext cx="926867" cy="648777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smtClean="0"/>
            <a:t>500</a:t>
          </a:r>
          <a:endParaRPr lang="pl-PL" sz="2300" kern="1200" dirty="0"/>
        </a:p>
      </dsp:txBody>
      <dsp:txXfrm>
        <a:off x="5193058" y="3704933"/>
        <a:ext cx="863515" cy="585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CB5E2-E29E-4723-ADEB-4C5357F1EC94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83FFB-E335-4C4E-A95D-D6961D5E82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132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97C-FC69-4361-94B0-D8182460C70B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 rot="10800000" flipH="1">
            <a:off x="7412749" y="5246441"/>
            <a:ext cx="508105" cy="508105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auto">
          <a:xfrm rot="10800000" flipH="1">
            <a:off x="5479250" y="5546130"/>
            <a:ext cx="439298" cy="439298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auto">
          <a:xfrm rot="10800000" flipH="1">
            <a:off x="6364159" y="4974098"/>
            <a:ext cx="539859" cy="5398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auto">
          <a:xfrm rot="10800000" flipH="1">
            <a:off x="10969375" y="1836094"/>
            <a:ext cx="1222625" cy="1217331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Rectangle 9"/>
          <p:cNvSpPr>
            <a:spLocks noChangeArrowheads="1"/>
          </p:cNvSpPr>
          <p:nvPr userDrawn="1"/>
        </p:nvSpPr>
        <p:spPr bwMode="auto">
          <a:xfrm rot="10800000" flipH="1">
            <a:off x="6505884" y="3937140"/>
            <a:ext cx="598083" cy="598079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" name="Rectangle 10"/>
          <p:cNvSpPr>
            <a:spLocks noChangeArrowheads="1"/>
          </p:cNvSpPr>
          <p:nvPr userDrawn="1"/>
        </p:nvSpPr>
        <p:spPr bwMode="auto">
          <a:xfrm rot="10800000" flipH="1">
            <a:off x="10899894" y="3720137"/>
            <a:ext cx="809788" cy="815083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Rectangle 11"/>
          <p:cNvSpPr>
            <a:spLocks noChangeArrowheads="1"/>
          </p:cNvSpPr>
          <p:nvPr userDrawn="1"/>
        </p:nvSpPr>
        <p:spPr bwMode="auto">
          <a:xfrm rot="10800000" flipH="1">
            <a:off x="9774115" y="3985398"/>
            <a:ext cx="952698" cy="952698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" name="Rectangle 12"/>
          <p:cNvSpPr>
            <a:spLocks noChangeArrowheads="1"/>
          </p:cNvSpPr>
          <p:nvPr userDrawn="1"/>
        </p:nvSpPr>
        <p:spPr bwMode="auto">
          <a:xfrm rot="10800000" flipH="1">
            <a:off x="5794169" y="4536153"/>
            <a:ext cx="248757" cy="254052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" name="Rectangle 13"/>
          <p:cNvSpPr>
            <a:spLocks noChangeArrowheads="1"/>
          </p:cNvSpPr>
          <p:nvPr userDrawn="1"/>
        </p:nvSpPr>
        <p:spPr bwMode="auto">
          <a:xfrm rot="10800000" flipH="1">
            <a:off x="7418647" y="4262611"/>
            <a:ext cx="624544" cy="624544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" name="Rectangle 14"/>
          <p:cNvSpPr>
            <a:spLocks noChangeArrowheads="1"/>
          </p:cNvSpPr>
          <p:nvPr userDrawn="1"/>
        </p:nvSpPr>
        <p:spPr bwMode="auto">
          <a:xfrm rot="10800000" flipH="1">
            <a:off x="8464445" y="5244028"/>
            <a:ext cx="508105" cy="508105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" name="Rectangle 15"/>
          <p:cNvSpPr>
            <a:spLocks noChangeArrowheads="1"/>
          </p:cNvSpPr>
          <p:nvPr userDrawn="1"/>
        </p:nvSpPr>
        <p:spPr bwMode="auto">
          <a:xfrm rot="10800000" flipH="1">
            <a:off x="9881074" y="5322519"/>
            <a:ext cx="206418" cy="206418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" name="Rectangle 11"/>
          <p:cNvSpPr>
            <a:spLocks noChangeArrowheads="1"/>
          </p:cNvSpPr>
          <p:nvPr userDrawn="1"/>
        </p:nvSpPr>
        <p:spPr bwMode="auto">
          <a:xfrm rot="10800000" flipH="1">
            <a:off x="4526550" y="5018051"/>
            <a:ext cx="952698" cy="952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" name="Rectangle 9"/>
          <p:cNvSpPr>
            <a:spLocks noChangeArrowheads="1"/>
          </p:cNvSpPr>
          <p:nvPr userDrawn="1"/>
        </p:nvSpPr>
        <p:spPr bwMode="auto">
          <a:xfrm rot="10800000" flipH="1">
            <a:off x="4697229" y="2746811"/>
            <a:ext cx="598083" cy="5980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" name="Rectangle 9"/>
          <p:cNvSpPr>
            <a:spLocks noChangeArrowheads="1"/>
          </p:cNvSpPr>
          <p:nvPr userDrawn="1"/>
        </p:nvSpPr>
        <p:spPr bwMode="auto">
          <a:xfrm rot="10800000" flipH="1">
            <a:off x="4640809" y="4736714"/>
            <a:ext cx="398700" cy="3986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" name="Rectangle 11"/>
          <p:cNvSpPr>
            <a:spLocks noChangeArrowheads="1"/>
          </p:cNvSpPr>
          <p:nvPr userDrawn="1"/>
        </p:nvSpPr>
        <p:spPr bwMode="auto">
          <a:xfrm rot="10800000" flipH="1">
            <a:off x="5655938" y="1884907"/>
            <a:ext cx="952698" cy="952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" name="Rectangle 13"/>
          <p:cNvSpPr>
            <a:spLocks noChangeArrowheads="1"/>
          </p:cNvSpPr>
          <p:nvPr userDrawn="1"/>
        </p:nvSpPr>
        <p:spPr bwMode="auto">
          <a:xfrm rot="10800000" flipH="1">
            <a:off x="5295312" y="3343050"/>
            <a:ext cx="624544" cy="6245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" name="Rectangle 5"/>
          <p:cNvSpPr>
            <a:spLocks noChangeArrowheads="1"/>
          </p:cNvSpPr>
          <p:nvPr userDrawn="1"/>
        </p:nvSpPr>
        <p:spPr bwMode="auto">
          <a:xfrm rot="10800000" flipH="1">
            <a:off x="4727831" y="4249098"/>
            <a:ext cx="508105" cy="50810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" name="Rectangle 14"/>
          <p:cNvSpPr>
            <a:spLocks noChangeArrowheads="1"/>
          </p:cNvSpPr>
          <p:nvPr userDrawn="1"/>
        </p:nvSpPr>
        <p:spPr bwMode="auto">
          <a:xfrm rot="10800000" flipH="1">
            <a:off x="8847490" y="4349881"/>
            <a:ext cx="508105" cy="508105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" name="Rectangle 11"/>
          <p:cNvSpPr>
            <a:spLocks noChangeArrowheads="1"/>
          </p:cNvSpPr>
          <p:nvPr userDrawn="1"/>
        </p:nvSpPr>
        <p:spPr bwMode="auto">
          <a:xfrm rot="10800000" flipH="1">
            <a:off x="6608636" y="1875538"/>
            <a:ext cx="571527" cy="57152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" name="Rectangle 13"/>
          <p:cNvSpPr>
            <a:spLocks noChangeArrowheads="1"/>
          </p:cNvSpPr>
          <p:nvPr userDrawn="1"/>
        </p:nvSpPr>
        <p:spPr bwMode="auto">
          <a:xfrm rot="10800000" flipH="1">
            <a:off x="7335612" y="2447065"/>
            <a:ext cx="624544" cy="624544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3" name="Rectangle 11"/>
          <p:cNvSpPr>
            <a:spLocks noChangeArrowheads="1"/>
          </p:cNvSpPr>
          <p:nvPr userDrawn="1"/>
        </p:nvSpPr>
        <p:spPr bwMode="auto">
          <a:xfrm rot="10800000" flipH="1">
            <a:off x="8371141" y="2234484"/>
            <a:ext cx="952698" cy="952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4" name="Rectangle 10"/>
          <p:cNvSpPr>
            <a:spLocks noChangeArrowheads="1"/>
          </p:cNvSpPr>
          <p:nvPr userDrawn="1"/>
        </p:nvSpPr>
        <p:spPr bwMode="auto">
          <a:xfrm rot="10800000" flipH="1">
            <a:off x="10162760" y="1868344"/>
            <a:ext cx="809788" cy="81508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838200" y="189849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2060"/>
                </a:solidFill>
                <a:latin typeface="Book Antiqua" panose="02040602050305030304" pitchFamily="18" charset="0"/>
                <a:cs typeface="Mongolian Baiti" panose="03000500000000000000" pitchFamily="66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3252181"/>
            <a:ext cx="604439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Book Antiqua" panose="02040602050305030304" pitchFamily="18" charset="0"/>
                <a:cs typeface="Mongolian Baiti" panose="03000500000000000000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pic>
        <p:nvPicPr>
          <p:cNvPr id="1028" name="Picture 4" descr="http://www.sedu.fi/loader.aspx?id=904041d4-f705-4e0a-94f9-cb5d0ab9c09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71" y="2950552"/>
            <a:ext cx="4789893" cy="3084691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Łącznik prosty 5"/>
          <p:cNvCxnSpPr/>
          <p:nvPr userDrawn="1"/>
        </p:nvCxnSpPr>
        <p:spPr>
          <a:xfrm>
            <a:off x="6364158" y="6035357"/>
            <a:ext cx="582784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42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97C-FC69-4361-94B0-D8182460C70B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55C2C1-0A8D-4B58-8F30-6ADF676DB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62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97C-FC69-4361-94B0-D8182460C70B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55C2C1-0A8D-4B58-8F30-6ADF676DB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2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151" y="1247916"/>
            <a:ext cx="11348581" cy="5007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n-lt"/>
                <a:cs typeface="Mongolian Baiti" panose="03000500000000000000" pitchFamily="66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825625"/>
            <a:ext cx="11348581" cy="4351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  <a:cs typeface="Mongolian Baiti" panose="03000500000000000000" pitchFamily="66" charset="0"/>
              </a:defRPr>
            </a:lvl1pPr>
            <a:lvl2pPr marL="457200" indent="0">
              <a:buNone/>
              <a:defRPr sz="1600">
                <a:latin typeface="+mn-lt"/>
                <a:cs typeface="Mongolian Baiti" panose="03000500000000000000" pitchFamily="66" charset="0"/>
              </a:defRPr>
            </a:lvl2pPr>
            <a:lvl3pPr marL="914400" indent="0">
              <a:buNone/>
              <a:defRPr sz="1400">
                <a:latin typeface="+mn-lt"/>
                <a:cs typeface="Mongolian Baiti" panose="03000500000000000000" pitchFamily="66" charset="0"/>
              </a:defRPr>
            </a:lvl3pPr>
            <a:lvl4pPr marL="1371600" indent="0">
              <a:buNone/>
              <a:defRPr sz="1200">
                <a:latin typeface="+mn-lt"/>
                <a:cs typeface="Mongolian Baiti" panose="03000500000000000000" pitchFamily="66" charset="0"/>
              </a:defRPr>
            </a:lvl4pPr>
            <a:lvl5pPr marL="1828800" indent="0">
              <a:buNone/>
              <a:defRPr sz="1200">
                <a:latin typeface="+mn-lt"/>
                <a:cs typeface="Mongolian Baiti" panose="03000500000000000000" pitchFamily="66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97C-FC69-4361-94B0-D8182460C70B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55C2C1-0A8D-4B58-8F30-6ADF676DB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37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97C-FC69-4361-94B0-D8182460C70B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55C2C1-0A8D-4B58-8F30-6ADF676DB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05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97C-FC69-4361-94B0-D8182460C70B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55C2C1-0A8D-4B58-8F30-6ADF676DB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63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97C-FC69-4361-94B0-D8182460C70B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55C2C1-0A8D-4B58-8F30-6ADF676DB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38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97C-FC69-4361-94B0-D8182460C70B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55C2C1-0A8D-4B58-8F30-6ADF676DB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82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97C-FC69-4361-94B0-D8182460C70B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55C2C1-0A8D-4B58-8F30-6ADF676DB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60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97C-FC69-4361-94B0-D8182460C70B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55C2C1-0A8D-4B58-8F30-6ADF676DB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56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97C-FC69-4361-94B0-D8182460C70B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55C2C1-0A8D-4B58-8F30-6ADF676DB8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10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B97C-FC69-4361-94B0-D8182460C70B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34" name="Symbol zastępczy numeru slajdu 5"/>
          <p:cNvSpPr txBox="1">
            <a:spLocks/>
          </p:cNvSpPr>
          <p:nvPr userDrawn="1"/>
        </p:nvSpPr>
        <p:spPr>
          <a:xfrm>
            <a:off x="9489262" y="6369052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altLang="pl-PL" b="1" dirty="0" smtClean="0">
                <a:solidFill>
                  <a:srgbClr val="000000"/>
                </a:solidFill>
                <a:latin typeface="Tw Cen MT Condensed" panose="020B0606020104020203" pitchFamily="34" charset="-18"/>
              </a:rPr>
              <a:t>www.wup.pl</a:t>
            </a:r>
            <a:endParaRPr lang="pl-PL" dirty="0"/>
          </a:p>
        </p:txBody>
      </p:sp>
      <p:pic>
        <p:nvPicPr>
          <p:cNvPr id="35" name="Obraz 3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73" y="6267195"/>
            <a:ext cx="1959453" cy="5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Obraz 29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84" y="6288666"/>
            <a:ext cx="2187944" cy="53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Obraz 51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2"/>
          <a:stretch/>
        </p:blipFill>
        <p:spPr bwMode="auto">
          <a:xfrm>
            <a:off x="595179" y="6197564"/>
            <a:ext cx="1392060" cy="66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upa 38"/>
          <p:cNvGrpSpPr/>
          <p:nvPr userDrawn="1"/>
        </p:nvGrpSpPr>
        <p:grpSpPr>
          <a:xfrm>
            <a:off x="139525" y="131784"/>
            <a:ext cx="4802254" cy="1026244"/>
            <a:chOff x="120475" y="139895"/>
            <a:chExt cx="4802254" cy="1026244"/>
          </a:xfrm>
        </p:grpSpPr>
        <p:sp>
          <p:nvSpPr>
            <p:cNvPr id="40" name="Rectangle 5"/>
            <p:cNvSpPr>
              <a:spLocks noChangeArrowheads="1"/>
            </p:cNvSpPr>
            <p:nvPr userDrawn="1"/>
          </p:nvSpPr>
          <p:spPr bwMode="auto">
            <a:xfrm flipH="1">
              <a:off x="3539966" y="399664"/>
              <a:ext cx="363495" cy="363495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Rectangle 6"/>
            <p:cNvSpPr>
              <a:spLocks noChangeArrowheads="1"/>
            </p:cNvSpPr>
            <p:nvPr userDrawn="1"/>
          </p:nvSpPr>
          <p:spPr bwMode="auto">
            <a:xfrm flipH="1">
              <a:off x="3908231" y="619005"/>
              <a:ext cx="314271" cy="314271"/>
            </a:xfrm>
            <a:prstGeom prst="rect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Rectangle 7"/>
            <p:cNvSpPr>
              <a:spLocks noChangeArrowheads="1"/>
            </p:cNvSpPr>
            <p:nvPr userDrawn="1"/>
          </p:nvSpPr>
          <p:spPr bwMode="auto">
            <a:xfrm flipH="1">
              <a:off x="3085018" y="501625"/>
              <a:ext cx="386212" cy="386212"/>
            </a:xfrm>
            <a:prstGeom prst="rect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Rectangle 8"/>
            <p:cNvSpPr>
              <a:spLocks noChangeArrowheads="1"/>
            </p:cNvSpPr>
            <p:nvPr userDrawn="1"/>
          </p:nvSpPr>
          <p:spPr bwMode="auto">
            <a:xfrm flipH="1">
              <a:off x="120475" y="225796"/>
              <a:ext cx="874657" cy="870870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Rectangle 9"/>
            <p:cNvSpPr>
              <a:spLocks noChangeArrowheads="1"/>
            </p:cNvSpPr>
            <p:nvPr userDrawn="1"/>
          </p:nvSpPr>
          <p:spPr bwMode="auto">
            <a:xfrm flipH="1">
              <a:off x="2493082" y="601597"/>
              <a:ext cx="427864" cy="427861"/>
            </a:xfrm>
            <a:prstGeom prst="rect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Rectangle 10"/>
            <p:cNvSpPr>
              <a:spLocks noChangeArrowheads="1"/>
            </p:cNvSpPr>
            <p:nvPr userDrawn="1"/>
          </p:nvSpPr>
          <p:spPr bwMode="auto">
            <a:xfrm flipH="1">
              <a:off x="1396963" y="583035"/>
              <a:ext cx="579317" cy="583104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Rectangle 11"/>
            <p:cNvSpPr>
              <a:spLocks noChangeArrowheads="1"/>
            </p:cNvSpPr>
            <p:nvPr userDrawn="1"/>
          </p:nvSpPr>
          <p:spPr bwMode="auto">
            <a:xfrm flipH="1">
              <a:off x="799513" y="139895"/>
              <a:ext cx="681553" cy="681553"/>
            </a:xfrm>
            <a:prstGeom prst="rect">
              <a:avLst/>
            </a:prstGeom>
            <a:solidFill>
              <a:schemeClr val="accent5">
                <a:lumMod val="75000"/>
                <a:alpha val="40000"/>
              </a:schemeClr>
            </a:solidFill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Rectangle 12"/>
            <p:cNvSpPr>
              <a:spLocks noChangeArrowheads="1"/>
            </p:cNvSpPr>
            <p:nvPr userDrawn="1"/>
          </p:nvSpPr>
          <p:spPr bwMode="auto">
            <a:xfrm flipH="1">
              <a:off x="4367037" y="546389"/>
              <a:ext cx="177959" cy="181747"/>
            </a:xfrm>
            <a:prstGeom prst="rect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Rectangle 13"/>
            <p:cNvSpPr>
              <a:spLocks noChangeArrowheads="1"/>
            </p:cNvSpPr>
            <p:nvPr userDrawn="1"/>
          </p:nvSpPr>
          <p:spPr bwMode="auto">
            <a:xfrm flipH="1">
              <a:off x="2051044" y="225796"/>
              <a:ext cx="446794" cy="446794"/>
            </a:xfrm>
            <a:prstGeom prst="rect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Rectangle 14"/>
            <p:cNvSpPr>
              <a:spLocks noChangeArrowheads="1"/>
            </p:cNvSpPr>
            <p:nvPr userDrawn="1"/>
          </p:nvSpPr>
          <p:spPr bwMode="auto">
            <a:xfrm flipH="1">
              <a:off x="2817547" y="319879"/>
              <a:ext cx="363495" cy="363495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Rectangle 15"/>
            <p:cNvSpPr>
              <a:spLocks noChangeArrowheads="1"/>
            </p:cNvSpPr>
            <p:nvPr userDrawn="1"/>
          </p:nvSpPr>
          <p:spPr bwMode="auto">
            <a:xfrm flipH="1">
              <a:off x="4775059" y="647815"/>
              <a:ext cx="147670" cy="147670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2" name="Obraz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696" y="-35775"/>
            <a:ext cx="1560447" cy="12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0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835439" y="3714901"/>
            <a:ext cx="5702300" cy="1193041"/>
          </a:xfrm>
        </p:spPr>
        <p:txBody>
          <a:bodyPr/>
          <a:lstStyle/>
          <a:p>
            <a:r>
              <a:rPr lang="pl-PL" b="1" dirty="0" smtClean="0"/>
              <a:t>Projekty pozakonkursowe powiatowych urzędów pracy</a:t>
            </a:r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Regionalny Program Operacyjny  </a:t>
            </a:r>
            <a:br>
              <a:rPr lang="pl-PL" dirty="0" smtClean="0"/>
            </a:br>
            <a:r>
              <a:rPr lang="pl-PL" dirty="0" smtClean="0"/>
              <a:t>Województwa Zachodniopomorskiego 2014 – 2020</a:t>
            </a:r>
            <a:endParaRPr lang="pl-PL" dirty="0"/>
          </a:p>
        </p:txBody>
      </p:sp>
      <p:sp>
        <p:nvSpPr>
          <p:cNvPr id="4" name="Podtytuł 1"/>
          <p:cNvSpPr txBox="1">
            <a:spLocks/>
          </p:cNvSpPr>
          <p:nvPr/>
        </p:nvSpPr>
        <p:spPr>
          <a:xfrm>
            <a:off x="3886200" y="5830281"/>
            <a:ext cx="2578100" cy="407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9644"/>
                </a:solidFill>
                <a:latin typeface="Book Antiqua" panose="02040602050305030304" pitchFamily="18" charset="0"/>
                <a:ea typeface="+mn-ea"/>
                <a:cs typeface="Mongolian Baiti" panose="03000500000000000000" pitchFamily="66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 smtClean="0">
                <a:solidFill>
                  <a:srgbClr val="002060"/>
                </a:solidFill>
              </a:rPr>
              <a:t>Szczecin, 06.05.2015 r.</a:t>
            </a:r>
            <a:endParaRPr lang="pl-PL" sz="1800" dirty="0">
              <a:solidFill>
                <a:srgbClr val="002060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386288" y="465081"/>
            <a:ext cx="5698615" cy="64360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kern="1400" dirty="0" smtClean="0">
                <a:ln w="317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cs typeface="Mongolian Baiti" panose="03000500000000000000" pitchFamily="66" charset="0"/>
              </a:rPr>
              <a:t>Wojewódzki Urząd Pracy w Szczecinie</a:t>
            </a:r>
            <a: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cs typeface="Mongolian Baiti" panose="03000500000000000000" pitchFamily="66" charset="0"/>
              </a:rPr>
              <a:t/>
            </a:r>
            <a:b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cs typeface="Mongolian Baiti" panose="03000500000000000000" pitchFamily="66" charset="0"/>
              </a:rPr>
            </a:br>
            <a: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cs typeface="Mongolian Baiti" panose="03000500000000000000" pitchFamily="66" charset="0"/>
              </a:rPr>
              <a:t> </a:t>
            </a:r>
            <a:endParaRPr lang="pl-PL" sz="1000" b="1" kern="1400" dirty="0">
              <a:ln w="3175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Book Antiqua" panose="02040602050305030304" pitchFamily="18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0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000"/>
              </a:spcBef>
            </a:pPr>
            <a:r>
              <a:rPr lang="pl-PL" sz="2000" b="1" dirty="0">
                <a:solidFill>
                  <a:prstClr val="black"/>
                </a:solidFill>
                <a:ea typeface="+mn-ea"/>
              </a:rPr>
              <a:t>Typy </a:t>
            </a:r>
            <a:r>
              <a:rPr lang="pl-PL" sz="2000" b="1" dirty="0" smtClean="0">
                <a:solidFill>
                  <a:prstClr val="black"/>
                </a:solidFill>
                <a:ea typeface="+mn-ea"/>
              </a:rPr>
              <a:t>projektów cd:</a:t>
            </a:r>
            <a:r>
              <a:rPr lang="pl-PL" sz="2000" b="1" dirty="0">
                <a:solidFill>
                  <a:prstClr val="black"/>
                </a:solidFill>
                <a:ea typeface="+mn-ea"/>
              </a:rPr>
              <a:t/>
            </a:r>
            <a:br>
              <a:rPr lang="pl-PL" sz="2000" b="1" dirty="0">
                <a:solidFill>
                  <a:prstClr val="black"/>
                </a:solidFill>
                <a:ea typeface="+mn-ea"/>
              </a:rPr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825625"/>
            <a:ext cx="11348581" cy="4535418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buFont typeface="+mj-lt"/>
              <a:buAutoNum type="alphaLcParenR" startAt="4"/>
              <a:defRPr/>
            </a:pPr>
            <a:r>
              <a:rPr lang="pl-PL" sz="2000" dirty="0" smtClean="0"/>
              <a:t>instrumenty </a:t>
            </a:r>
            <a:r>
              <a:rPr lang="pl-PL" sz="2000" dirty="0"/>
              <a:t>i usługi rynku pracy służące wsparciu mobilności na rynku pracy:</a:t>
            </a:r>
          </a:p>
          <a:p>
            <a:pPr marL="742950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l-PL" sz="2000" dirty="0" smtClean="0"/>
              <a:t>wsparcie </a:t>
            </a:r>
            <a:r>
              <a:rPr lang="pl-PL" sz="2000" dirty="0"/>
              <a:t>mobilności geograficznej dla osób, u których zidentyfikowano problem z zatrudnieniem w miejscu zamieszkania, m.in. poprzez pokrycie kosztów dojazdu do pracy lub wstępnego zagospodarowania w nowym miejscu zamieszkania, m.in. poprzez finansowanie kosztów dojazdu, zapewnienie środków na </a:t>
            </a:r>
            <a:r>
              <a:rPr lang="pl-PL" sz="2000" dirty="0" smtClean="0"/>
              <a:t>zasiedlenie;</a:t>
            </a:r>
            <a:endParaRPr lang="pl-PL" sz="2000" dirty="0"/>
          </a:p>
          <a:p>
            <a:pPr marL="742950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l-PL" sz="2000" dirty="0" smtClean="0"/>
              <a:t>wsparcie </a:t>
            </a:r>
            <a:r>
              <a:rPr lang="pl-PL" sz="2000" dirty="0"/>
              <a:t>mobilności zawodowej na europejskim rynku pracy za pośrednictwem sieci </a:t>
            </a:r>
            <a:r>
              <a:rPr lang="pl-PL" sz="2000" dirty="0" smtClean="0"/>
              <a:t>EURES;</a:t>
            </a:r>
            <a:endParaRPr lang="pl-PL" sz="2000" dirty="0"/>
          </a:p>
          <a:p>
            <a:pPr marL="447675" lvl="1" indent="-285750" algn="just" eaLnBrk="0" hangingPunct="0">
              <a:buFont typeface="Wingdings" panose="05000000000000000000" pitchFamily="2" charset="2"/>
              <a:buChar char="ü"/>
              <a:defRPr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056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000"/>
              </a:spcBef>
            </a:pPr>
            <a:r>
              <a:rPr lang="pl-PL" sz="2000" b="1" dirty="0">
                <a:solidFill>
                  <a:prstClr val="black"/>
                </a:solidFill>
                <a:ea typeface="+mn-ea"/>
              </a:rPr>
              <a:t>Typy </a:t>
            </a:r>
            <a:r>
              <a:rPr lang="pl-PL" sz="2000" b="1" dirty="0" smtClean="0">
                <a:solidFill>
                  <a:prstClr val="black"/>
                </a:solidFill>
                <a:ea typeface="+mn-ea"/>
              </a:rPr>
              <a:t>projektów cd:</a:t>
            </a:r>
            <a:r>
              <a:rPr lang="pl-PL" sz="2000" b="1" dirty="0">
                <a:solidFill>
                  <a:prstClr val="black"/>
                </a:solidFill>
                <a:ea typeface="+mn-ea"/>
              </a:rPr>
              <a:t/>
            </a:r>
            <a:br>
              <a:rPr lang="pl-PL" sz="2000" b="1" dirty="0">
                <a:solidFill>
                  <a:prstClr val="black"/>
                </a:solidFill>
                <a:ea typeface="+mn-ea"/>
              </a:rPr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825625"/>
            <a:ext cx="11348581" cy="4535418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buFont typeface="+mj-lt"/>
              <a:buAutoNum type="alphaLcParenR" startAt="5"/>
              <a:defRPr/>
            </a:pPr>
            <a:r>
              <a:rPr lang="pl-PL" sz="2000" dirty="0">
                <a:solidFill>
                  <a:prstClr val="black"/>
                </a:solidFill>
              </a:rPr>
              <a:t>instrumenty i usługi rynku pracy skierowane do osób niepełnosprawnych:</a:t>
            </a:r>
          </a:p>
          <a:p>
            <a:pPr marL="742950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niwelowanie barier jakie napotykają osoby niepełnosprawne w zakresie zdobycia i utrzymania zatrudnienia, m.in. poprzez finansowanie pracy asystenta osoby niepełnosprawnej, którego praca spełnia standardy wyznaczone dla takiej usługi i doposażenie stanowiska pracy do potrzeb osób </a:t>
            </a:r>
            <a:r>
              <a:rPr lang="pl-PL" sz="2000" dirty="0" smtClean="0"/>
              <a:t>niepełnosprawnych;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  <a:endParaRPr lang="pl-PL" sz="2000" dirty="0" smtClean="0"/>
          </a:p>
          <a:p>
            <a:pPr marL="457200" indent="-457200" algn="just" eaLnBrk="0" hangingPunct="0">
              <a:buFont typeface="+mj-lt"/>
              <a:buAutoNum type="alphaLcParenR" startAt="6"/>
              <a:defRPr/>
            </a:pPr>
            <a:r>
              <a:rPr lang="pl-PL" sz="2000" dirty="0" smtClean="0"/>
              <a:t>instrumenty i usługi rynku pracy służące rozwojowi przedsiębiorczości i samozatrudnienia:</a:t>
            </a:r>
          </a:p>
          <a:p>
            <a:pPr marL="742950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l-PL" sz="2000" dirty="0" smtClean="0"/>
              <a:t>wsparcie </a:t>
            </a:r>
            <a:r>
              <a:rPr lang="pl-PL" sz="2000" dirty="0"/>
              <a:t>osób bezrobotnych w zakładaniu i prowadzeniu własnej działalności gospodarczej poprzez udzielenie: pomocy bezzwrotnej (dotacji) na utworzenie przedsiębiorstwa oraz doradztwo i szkolenia umożliwiające uzyskanie wiedzy i umiejętności niezbędnych do podjęcia i prowadzenia działalności gospodarczej.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52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000"/>
              </a:spcBef>
            </a:pPr>
            <a:r>
              <a:rPr lang="pl-PL" sz="2000" b="1" dirty="0">
                <a:solidFill>
                  <a:prstClr val="black"/>
                </a:solidFill>
                <a:ea typeface="+mn-ea"/>
              </a:rPr>
              <a:t>Typy </a:t>
            </a:r>
            <a:r>
              <a:rPr lang="pl-PL" sz="2000" b="1" dirty="0" smtClean="0">
                <a:solidFill>
                  <a:prstClr val="black"/>
                </a:solidFill>
                <a:ea typeface="+mn-ea"/>
              </a:rPr>
              <a:t>beneficjentów:</a:t>
            </a:r>
            <a:r>
              <a:rPr lang="pl-PL" sz="2000" b="1" dirty="0">
                <a:solidFill>
                  <a:prstClr val="black"/>
                </a:solidFill>
                <a:ea typeface="+mn-ea"/>
              </a:rPr>
              <a:t/>
            </a:r>
            <a:br>
              <a:rPr lang="pl-PL" sz="2000" b="1" dirty="0">
                <a:solidFill>
                  <a:prstClr val="black"/>
                </a:solidFill>
                <a:ea typeface="+mn-ea"/>
              </a:rPr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825625"/>
            <a:ext cx="11348581" cy="453541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pl-PL" sz="2000" b="1" dirty="0"/>
              <a:t>Typ projektów 1</a:t>
            </a:r>
            <a:r>
              <a:rPr lang="pl-PL" sz="2000" b="1" dirty="0" smtClean="0"/>
              <a:t>:</a:t>
            </a:r>
          </a:p>
          <a:p>
            <a:pPr algn="just">
              <a:defRPr/>
            </a:pPr>
            <a:r>
              <a:rPr lang="pl-PL" sz="2000" dirty="0" smtClean="0"/>
              <a:t>Powiatowe </a:t>
            </a:r>
            <a:r>
              <a:rPr lang="pl-PL" sz="2000" dirty="0"/>
              <a:t>Urzędy </a:t>
            </a:r>
            <a:r>
              <a:rPr lang="pl-PL" sz="2000" dirty="0" smtClean="0"/>
              <a:t>Pracy.</a:t>
            </a:r>
          </a:p>
          <a:p>
            <a:pPr algn="just">
              <a:defRPr/>
            </a:pPr>
            <a:endParaRPr lang="pl-PL" sz="2000" dirty="0"/>
          </a:p>
          <a:p>
            <a:pPr algn="ctr">
              <a:defRPr/>
            </a:pPr>
            <a:r>
              <a:rPr lang="pl-PL" sz="2000" b="1" dirty="0" smtClean="0"/>
              <a:t>Grupy docelowe:</a:t>
            </a:r>
          </a:p>
          <a:p>
            <a:pPr algn="just" eaLnBrk="0" hangingPunct="0">
              <a:defRPr/>
            </a:pPr>
            <a:r>
              <a:rPr lang="pl-PL" sz="2000" b="1" dirty="0"/>
              <a:t>Typ projektów 1:</a:t>
            </a:r>
            <a:endParaRPr lang="pl-PL" sz="2000" dirty="0"/>
          </a:p>
          <a:p>
            <a:pPr algn="just" eaLnBrk="0" hangingPunct="0">
              <a:defRPr/>
            </a:pPr>
            <a:r>
              <a:rPr lang="pl-PL" sz="2000" dirty="0"/>
              <a:t>Osoby powyżej 29. roku życia, znajdujące się w szczególnie trudnej sytuacji na rynku pracy (tj. osoby </a:t>
            </a:r>
            <a:br>
              <a:rPr lang="pl-PL" sz="2000" dirty="0"/>
            </a:br>
            <a:r>
              <a:rPr lang="pl-PL" sz="2000" dirty="0"/>
              <a:t>w wieku 50 lat i więcej, kobiety, osoby z niepełnosprawnościami, osoby długotrwale bezrobotne oraz niskowykwalifikowane), dla których, zgodnie z ustawą o promocji zatrudnienia i instytucjach rynku, określono pierwszy lub drugi profil pomocy.</a:t>
            </a:r>
          </a:p>
          <a:p>
            <a:pPr algn="just">
              <a:defRPr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192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Wzór wniosku o dofinansowanie projektu pozakonkursowego dla PUP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10056"/>
              </p:ext>
            </p:extLst>
          </p:nvPr>
        </p:nvGraphicFramePr>
        <p:xfrm>
          <a:off x="312738" y="1825625"/>
          <a:ext cx="113490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6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projektów dla poszczególnych osi priorytetowych, działań i </a:t>
            </a:r>
            <a:r>
              <a:rPr lang="pl-PL" dirty="0" smtClean="0"/>
              <a:t>poddziałań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/>
              <a:t>Kryteria </a:t>
            </a:r>
            <a:r>
              <a:rPr lang="pl-PL" b="1" dirty="0" smtClean="0"/>
              <a:t>dopuszczalności: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45840"/>
              </p:ext>
            </p:extLst>
          </p:nvPr>
        </p:nvGraphicFramePr>
        <p:xfrm>
          <a:off x="313151" y="2222501"/>
          <a:ext cx="11348581" cy="28285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7561"/>
                <a:gridCol w="2332904"/>
                <a:gridCol w="8478116"/>
              </a:tblGrid>
              <a:tr h="313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L.p.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>
                          <a:effectLst/>
                        </a:rPr>
                        <a:t>Nazwa kryterium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Definicja kryterium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12547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 smtClean="0">
                          <a:effectLst/>
                        </a:rPr>
                        <a:t>1.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Terminowość złożenia </a:t>
                      </a:r>
                      <a:r>
                        <a:rPr lang="pl-PL" sz="1800" dirty="0" smtClean="0">
                          <a:effectLst/>
                        </a:rPr>
                        <a:t>wniosku.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Wniosek złożono w terminie określonym w ogłoszeniu o naborze oraz wezwaniu </a:t>
                      </a:r>
                      <a:r>
                        <a:rPr lang="pl-PL" sz="1800" dirty="0" smtClean="0">
                          <a:effectLst/>
                        </a:rPr>
                        <a:t>do złożenia </a:t>
                      </a:r>
                      <a:r>
                        <a:rPr lang="pl-PL" sz="1800" dirty="0">
                          <a:effectLst/>
                        </a:rPr>
                        <a:t>wniosku </a:t>
                      </a:r>
                      <a:r>
                        <a:rPr lang="pl-PL" sz="1800" dirty="0" smtClean="0">
                          <a:effectLst/>
                        </a:rPr>
                        <a:t>o </a:t>
                      </a:r>
                      <a:r>
                        <a:rPr lang="pl-PL" sz="1800" dirty="0">
                          <a:effectLst/>
                        </a:rPr>
                        <a:t>dofinansowanie w rozumieniu art. 48 ust. 1 ustawy </a:t>
                      </a:r>
                      <a:r>
                        <a:rPr lang="pl-PL" sz="1800" dirty="0" smtClean="0">
                          <a:effectLst/>
                        </a:rPr>
                        <a:t>z </a:t>
                      </a:r>
                      <a:r>
                        <a:rPr lang="pl-PL" sz="1800" dirty="0">
                          <a:effectLst/>
                        </a:rPr>
                        <a:t>dnia 11 lipca 2014 roku, o zasadach realizacji programów w zakresie polityki spójności finansowanych </a:t>
                      </a:r>
                      <a:r>
                        <a:rPr lang="pl-PL" sz="1800" dirty="0" smtClean="0">
                          <a:effectLst/>
                        </a:rPr>
                        <a:t>w perspektywie </a:t>
                      </a:r>
                      <a:r>
                        <a:rPr lang="pl-PL" sz="1800" dirty="0">
                          <a:effectLst/>
                        </a:rPr>
                        <a:t>finansowej 2014-2020 (Dz. U. poz. 1146).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6273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 smtClean="0">
                          <a:effectLst/>
                        </a:rPr>
                        <a:t>2.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Kompletność </a:t>
                      </a:r>
                      <a:r>
                        <a:rPr lang="pl-PL" sz="1800" dirty="0" smtClean="0">
                          <a:effectLst/>
                        </a:rPr>
                        <a:t>wniosku.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Wniosek przygotowano i złożono zgodnie z Instrukcją wypełniania wniosku </a:t>
                      </a:r>
                      <a:r>
                        <a:rPr lang="pl-PL" sz="1800" dirty="0" smtClean="0">
                          <a:effectLst/>
                        </a:rPr>
                        <a:t>o dofinansowanie </a:t>
                      </a:r>
                      <a:r>
                        <a:rPr lang="pl-PL" sz="1800" dirty="0">
                          <a:effectLst/>
                        </a:rPr>
                        <a:t>oraz </a:t>
                      </a:r>
                      <a:r>
                        <a:rPr lang="pl-PL" sz="1800" dirty="0" smtClean="0">
                          <a:effectLst/>
                        </a:rPr>
                        <a:t>z </a:t>
                      </a:r>
                      <a:r>
                        <a:rPr lang="pl-PL" sz="1800" dirty="0">
                          <a:effectLst/>
                        </a:rPr>
                        <a:t>ogłoszeniem o naborze</a:t>
                      </a:r>
                      <a:r>
                        <a:rPr lang="pl-PL" sz="1800" dirty="0" smtClean="0">
                          <a:effectLst/>
                        </a:rPr>
                        <a:t>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6151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 smtClean="0">
                          <a:effectLst/>
                        </a:rPr>
                        <a:t> 3.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Okres realizacji projektu.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Okres realizacji projektu mieści się w przedziale między 1 stycznia 2015 roku a 31 marca 2016 roku.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51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projektów dla poszczególnych osi priorytetowych, działań i poddziałań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/>
              <a:t>Kryteria </a:t>
            </a:r>
            <a:r>
              <a:rPr lang="pl-PL" b="1" dirty="0" smtClean="0"/>
              <a:t>dopuszczalności: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688921"/>
              </p:ext>
            </p:extLst>
          </p:nvPr>
        </p:nvGraphicFramePr>
        <p:xfrm>
          <a:off x="313151" y="2219325"/>
          <a:ext cx="11348581" cy="35887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7561"/>
                <a:gridCol w="2332904"/>
                <a:gridCol w="8478116"/>
              </a:tblGrid>
              <a:tr h="63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L.p.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Nazwa kryterium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>
                          <a:effectLst/>
                        </a:rPr>
                        <a:t>Definicja kryterium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574565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 smtClean="0">
                          <a:effectLst/>
                        </a:rPr>
                        <a:t>4.</a:t>
                      </a:r>
                      <a:endParaRPr lang="pl-PL" sz="180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Poprawność grupy docelowej.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Projekt skierowany jest do osób z niepełnosprawnościami –  w proporcji co najmniej takiej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samej, jak proporcja osób niepełnosprawnych w wieku powyżej 29 roku życia kwalifikujących się do objęcia wsparciem w ramach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projektu (należących do I lub II profilu pomocy) i zarejestrowanych w rejestrze danego PUP w stosunku do ogólnej liczby zarejestrowanych osób bezrobotnych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w wieku powyżej 29 roku życia (wg stanu na</a:t>
                      </a:r>
                      <a:r>
                        <a:rPr lang="pl-PL" sz="1800" kern="1200" baseline="0" dirty="0" smtClean="0">
                          <a:effectLst/>
                        </a:rPr>
                        <a:t> </a:t>
                      </a:r>
                      <a:r>
                        <a:rPr lang="pl-PL" sz="1800" kern="1200" dirty="0" smtClean="0">
                          <a:effectLst/>
                        </a:rPr>
                        <a:t>31.12.2014 r.).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420053"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effectLst/>
                        </a:rPr>
                        <a:t>Projekt skierowany jest do osób nisko wykwalifikowanych –  w proporcji co najmniej takiej samej, jak proporcja osób nisko wykwalifikowanych w wieku powyżej 29 roku życia kwalifikujących się do objęcia wsparciem w ramach projektu (należących do I lub II profilu pomocy) i zarejestrowanych w rejestrze danego PUP w stosunku do ogólnej liczby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zarejestrowanych osób bezrobotnych w wieku powyżej 29 roku życia (wg stanu na 31.12.2014 r.).</a:t>
                      </a:r>
                      <a:endParaRPr lang="pl-PL" dirty="0"/>
                    </a:p>
                  </a:txBody>
                  <a:tcPr marL="24981" marR="249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69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projektów dla poszczególnych osi priorytetowych, działań i poddziałań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/>
              <a:t>Kryteria </a:t>
            </a:r>
            <a:r>
              <a:rPr lang="pl-PL" b="1" dirty="0" smtClean="0"/>
              <a:t>dopuszczalności: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20077"/>
              </p:ext>
            </p:extLst>
          </p:nvPr>
        </p:nvGraphicFramePr>
        <p:xfrm>
          <a:off x="313151" y="2219325"/>
          <a:ext cx="11348581" cy="304012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7561"/>
                <a:gridCol w="2332904"/>
                <a:gridCol w="8478116"/>
              </a:tblGrid>
              <a:tr h="63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L.p.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>
                          <a:effectLst/>
                        </a:rPr>
                        <a:t>Nazwa kryterium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>
                          <a:effectLst/>
                        </a:rPr>
                        <a:t>Definicja kryterium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574565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 smtClean="0">
                          <a:effectLst/>
                        </a:rPr>
                        <a:t>4.</a:t>
                      </a:r>
                      <a:endParaRPr lang="pl-PL" sz="180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Poprawność grupy docelowej cd.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Projekt skierowany jest do osób w wieku powyżej 50 roku życia – w proporcji co najmniej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takiej samej, jak proporcja osób w wieku powyżej 50 roku życia kwalifikujących się do objęcia wsparciem w ramach projektu (należących do I lub II profilu pomocy) i</a:t>
                      </a:r>
                      <a:r>
                        <a:rPr lang="pl-PL" sz="1800" kern="1200" baseline="0" dirty="0" smtClean="0">
                          <a:effectLst/>
                        </a:rPr>
                        <a:t> </a:t>
                      </a:r>
                      <a:r>
                        <a:rPr lang="pl-PL" sz="1800" kern="1200" dirty="0" smtClean="0">
                          <a:effectLst/>
                        </a:rPr>
                        <a:t>zarejestrowanych w rejestrze danego PUP w stosunku do ogólnej liczby zarejestrowanych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osób bezrobotnych w wieku powyżej 29 roku życia (wg stanu na 31.12.2014 r.).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420053"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effectLst/>
                        </a:rPr>
                        <a:t>Projekt skierowany jest do osób długotrwale bezrobotnych –  w proporcji co najmniej takiej samej, jak proporcja osób długotrwale bezrobotnych kwalifikujących się do objęcia wsparciem w ramach projektu (należących do I lub II profilu pomocy) i zarejestrowanych w rejestrze danego PUP w stosunku do ogólnej liczby zarejestrowanych osób bezrobotnych w wieku powyżej 29 roku życia (wg stanu na 31.12.2014 r.).</a:t>
                      </a:r>
                      <a:endParaRPr lang="pl-PL" dirty="0"/>
                    </a:p>
                  </a:txBody>
                  <a:tcPr marL="24981" marR="249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780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projektów dla poszczególnych osi priorytetowych, działań i poddziałań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/>
              <a:t>Kryteria </a:t>
            </a:r>
            <a:r>
              <a:rPr lang="pl-PL" b="1" dirty="0" smtClean="0"/>
              <a:t>dopuszczalności: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423182"/>
              </p:ext>
            </p:extLst>
          </p:nvPr>
        </p:nvGraphicFramePr>
        <p:xfrm>
          <a:off x="313151" y="2200274"/>
          <a:ext cx="11348581" cy="194761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7561"/>
                <a:gridCol w="2332904"/>
                <a:gridCol w="8478116"/>
              </a:tblGrid>
              <a:tr h="30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L.p.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>
                          <a:effectLst/>
                        </a:rPr>
                        <a:t>Nazwa kryterium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Definicja kryterium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14865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 smtClean="0">
                          <a:effectLst/>
                        </a:rPr>
                        <a:t>5.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Efektywność zatrudnieniowa.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effectLst/>
                        </a:rPr>
                        <a:t>Projekt zakłada wskaźnik efektywności zatrudnieniowej: </a:t>
                      </a:r>
                    </a:p>
                    <a:p>
                      <a:pPr marL="342900" lvl="0" indent="-342900" algn="just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effectLst/>
                        </a:rPr>
                        <a:t>dla uczestników nie kwalifikujących się do żadnej z poniżej wymienionych grup docelowych – na poziomie co najmniej 45%;</a:t>
                      </a:r>
                    </a:p>
                    <a:p>
                      <a:pPr marL="342900" lvl="0" indent="-342900" algn="just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effectLst/>
                        </a:rPr>
                        <a:t>dla osób długotrwale bezrobotnych – na poziomie co najmniej 40%;</a:t>
                      </a:r>
                    </a:p>
                    <a:p>
                      <a:pPr marL="342900" lvl="0" indent="-342900" algn="just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effectLst/>
                        </a:rPr>
                        <a:t>dla osób z niepełnosprawnościami – na poziomie co najmniej 20%;</a:t>
                      </a:r>
                    </a:p>
                    <a:p>
                      <a:pPr marL="342900" indent="-342900" algn="just">
                        <a:buFont typeface="+mj-lt"/>
                        <a:buAutoNum type="alphaLcParenR"/>
                      </a:pPr>
                      <a:r>
                        <a:rPr lang="pl-PL" sz="1800" kern="1200" dirty="0" smtClean="0">
                          <a:effectLst/>
                        </a:rPr>
                        <a:t>dla osób w wieku 50 lat i więcej – na poziomie co najmniej 35%.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227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projektów dla poszczególnych osi priorytetowych, działań i poddziałań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/>
              <a:t>Kryteria </a:t>
            </a:r>
            <a:r>
              <a:rPr lang="pl-PL" b="1" dirty="0" smtClean="0"/>
              <a:t>dopuszczalności: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34969"/>
              </p:ext>
            </p:extLst>
          </p:nvPr>
        </p:nvGraphicFramePr>
        <p:xfrm>
          <a:off x="313151" y="2200274"/>
          <a:ext cx="11348581" cy="324809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7561"/>
                <a:gridCol w="2332904"/>
                <a:gridCol w="8478116"/>
              </a:tblGrid>
              <a:tr h="30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L.p.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>
                          <a:effectLst/>
                        </a:rPr>
                        <a:t>Nazwa kryterium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Definicja kryterium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218848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 smtClean="0">
                          <a:effectLst/>
                        </a:rPr>
                        <a:t>6.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Zgodność wsparcia.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W ramach projektu do wszystkich jego uczestników zostaną skierowane instrumenty i usługi rynku pracy służące indywidualizacji wsparcia oraz pomocy w zakresie określenia ścieżki zawodowej, tj.: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a)</a:t>
                      </a:r>
                      <a:r>
                        <a:rPr lang="pl-PL" sz="1800" baseline="0" dirty="0" smtClean="0">
                          <a:effectLst/>
                        </a:rPr>
                        <a:t> </a:t>
                      </a:r>
                      <a:r>
                        <a:rPr lang="pl-PL" sz="1800" dirty="0" smtClean="0">
                          <a:effectLst/>
                        </a:rPr>
                        <a:t>identyfikacja potrzeb osób pozostających bez zatrudnienia oraz diagnozowanie możliwości w zakresie doskonalenia zawodowego, w tym identyfikacja stopnia oddalenia od rynku pracy,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b)</a:t>
                      </a:r>
                      <a:r>
                        <a:rPr lang="pl-PL" sz="1800" baseline="0" dirty="0" smtClean="0">
                          <a:effectLst/>
                        </a:rPr>
                        <a:t> </a:t>
                      </a:r>
                      <a:r>
                        <a:rPr lang="pl-PL" sz="1800" dirty="0" smtClean="0">
                          <a:effectLst/>
                        </a:rPr>
                        <a:t>kompleksowe i indywidualne pośrednictwo pracy w zakresie wyboru zawodu zgodnego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z kwalifikacjami i kompetencjami wspieranej osoby lub poradnictwo zawodowe w zakresie planowania rozwoju kariery zawodowej, w tym podnoszenia lub uzupełniania kompetencji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i kwalifikacji zawodowych.</a:t>
                      </a:r>
                      <a:endParaRPr lang="pl-PL" sz="1800" dirty="0">
                        <a:effectLst/>
                      </a:endParaRPr>
                    </a:p>
                  </a:txBody>
                  <a:tcPr marL="24981" marR="249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716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projektów dla poszczególnych osi priorytetowych, działań i poddziałań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/>
              <a:t>Kryteria </a:t>
            </a:r>
            <a:r>
              <a:rPr lang="pl-PL" b="1" dirty="0" smtClean="0"/>
              <a:t>dopuszczalności: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53542"/>
              </p:ext>
            </p:extLst>
          </p:nvPr>
        </p:nvGraphicFramePr>
        <p:xfrm>
          <a:off x="313151" y="2219325"/>
          <a:ext cx="11348581" cy="31861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7561"/>
                <a:gridCol w="2332904"/>
                <a:gridCol w="8478116"/>
              </a:tblGrid>
              <a:tr h="63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L.p.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>
                          <a:effectLst/>
                        </a:rPr>
                        <a:t>Nazwa kryterium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>
                          <a:effectLst/>
                        </a:rPr>
                        <a:t>Definicja kryterium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5745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 smtClean="0">
                          <a:effectLst/>
                        </a:rPr>
                        <a:t>7.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Zgodność z celem szczegółowym i rezultatami priorytetu inwestycyjnego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effectLst/>
                        </a:rPr>
                        <a:t>Projekt jest zgodny z właściwym celem szczegółowym RPO WZ 2014-2020 oraz koresponduje ze wskaźnikami priorytetu inwestycyjnego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42005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 smtClean="0">
                          <a:effectLst/>
                        </a:rPr>
                        <a:t>8.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Zgodność z zapisami Szczegółowego Opisu Osi Priorytetowych RPO WZ 2014-2020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effectLst/>
                        </a:rPr>
                        <a:t>Projekt jest zgodny typem projektu wskazanym w </a:t>
                      </a:r>
                      <a:r>
                        <a:rPr lang="pl-PL" sz="1800" kern="1200" dirty="0" err="1" smtClean="0">
                          <a:effectLst/>
                        </a:rPr>
                        <a:t>SzOOP</a:t>
                      </a:r>
                      <a:r>
                        <a:rPr lang="pl-PL" sz="1800" kern="1200" dirty="0" smtClean="0">
                          <a:effectLst/>
                        </a:rPr>
                        <a:t> RPO WZ 2014-2020.</a:t>
                      </a:r>
                    </a:p>
                    <a:p>
                      <a:pPr algn="just"/>
                      <a:r>
                        <a:rPr lang="pl-PL" sz="1800" kern="1200" dirty="0" smtClean="0">
                          <a:effectLst/>
                        </a:rPr>
                        <a:t>Uczestnikami projektu są osoby w wieku powyżej 29 roku życia, zarejestrowane w Powiatowym Urzędzie Pracy jako bezrobotne (należące do I lub II profilu pomocy),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znajdujące się w szczególnie trudnej sytuacji na rynku pracy, tj.: osoby długotrwale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bezrobotne, osoby w wieku powyżej 50 roku życia, kobiety, osoby niepełnosprawne oraz osoby nisko wykwalifikowane</a:t>
                      </a:r>
                      <a:endParaRPr lang="pl-PL" sz="1600" dirty="0">
                        <a:effectLst/>
                      </a:endParaRPr>
                    </a:p>
                  </a:txBody>
                  <a:tcPr marL="24981" marR="249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88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Europejski Fundusz Społeczny </a:t>
            </a:r>
            <a:r>
              <a:rPr lang="pl-PL" dirty="0"/>
              <a:t>w</a:t>
            </a:r>
            <a:r>
              <a:rPr lang="pl-PL" dirty="0" smtClean="0"/>
              <a:t> </a:t>
            </a:r>
            <a:r>
              <a:rPr lang="pl-PL" dirty="0"/>
              <a:t>r</a:t>
            </a:r>
            <a:r>
              <a:rPr lang="pl-PL" dirty="0" smtClean="0"/>
              <a:t>amach Regionalnego Programu Operacyjnego Województwa Zachodniopomorskiego 2014-2020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002060"/>
              </a:solidFill>
            </a:endParaRPr>
          </a:p>
          <a:p>
            <a:pPr algn="ctr"/>
            <a:endParaRPr lang="pl-PL" dirty="0" smtClean="0">
              <a:solidFill>
                <a:srgbClr val="002060"/>
              </a:solidFill>
            </a:endParaRPr>
          </a:p>
          <a:p>
            <a:pPr algn="ctr"/>
            <a:endParaRPr lang="pl-PL" dirty="0">
              <a:solidFill>
                <a:srgbClr val="002060"/>
              </a:solidFill>
            </a:endParaRPr>
          </a:p>
          <a:p>
            <a:pPr algn="just"/>
            <a:r>
              <a:rPr lang="pl-PL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OŚ </a:t>
            </a:r>
            <a:r>
              <a:rPr lang="pl-PL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VI RYNEK </a:t>
            </a:r>
            <a:r>
              <a:rPr lang="pl-PL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PRACY				165 </a:t>
            </a:r>
            <a:r>
              <a:rPr lang="pl-PL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000 000 EURO</a:t>
            </a:r>
          </a:p>
          <a:p>
            <a:pPr algn="just"/>
            <a:r>
              <a:rPr lang="pl-PL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OŚ VII WŁĄCZENIE </a:t>
            </a:r>
            <a:r>
              <a:rPr lang="pl-PL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SPOŁECZNE		131 </a:t>
            </a:r>
            <a:r>
              <a:rPr lang="pl-PL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180 000 </a:t>
            </a:r>
            <a:r>
              <a:rPr lang="pl-PL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EURO</a:t>
            </a:r>
          </a:p>
          <a:p>
            <a:pPr algn="just"/>
            <a:r>
              <a:rPr lang="pl-PL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OŚ </a:t>
            </a:r>
            <a:r>
              <a:rPr lang="pl-PL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VIII </a:t>
            </a:r>
            <a:r>
              <a:rPr lang="pl-PL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EDUKACJA				90 </a:t>
            </a:r>
            <a:r>
              <a:rPr lang="pl-PL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191 295 EURO</a:t>
            </a:r>
          </a:p>
        </p:txBody>
      </p:sp>
    </p:spTree>
    <p:extLst>
      <p:ext uri="{BB962C8B-B14F-4D97-AF65-F5344CB8AC3E}">
        <p14:creationId xmlns:p14="http://schemas.microsoft.com/office/powerpoint/2010/main" val="18620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projektów dla poszczególnych osi priorytetowych, działań i poddziałań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/>
              <a:t>Kryteria </a:t>
            </a:r>
            <a:r>
              <a:rPr lang="pl-PL" b="1" dirty="0" smtClean="0"/>
              <a:t>dopuszczalności: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87687"/>
              </p:ext>
            </p:extLst>
          </p:nvPr>
        </p:nvGraphicFramePr>
        <p:xfrm>
          <a:off x="313151" y="2219325"/>
          <a:ext cx="11348581" cy="25552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7561"/>
                <a:gridCol w="2332904"/>
                <a:gridCol w="8478116"/>
              </a:tblGrid>
              <a:tr h="63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L.p.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Nazwa kryterium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>
                          <a:effectLst/>
                        </a:rPr>
                        <a:t>Definicja kryterium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5745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 smtClean="0">
                          <a:effectLst/>
                        </a:rPr>
                        <a:t>9.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Zgodność z wymogami pomocy publicznej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effectLst/>
                        </a:rPr>
                        <a:t>Projekt jest zgodny regułami pomocy publicznej i/lub pomocy </a:t>
                      </a:r>
                      <a:r>
                        <a:rPr lang="pl-PL" sz="1800" i="1" kern="1200" dirty="0" smtClean="0">
                          <a:effectLst/>
                        </a:rPr>
                        <a:t>de </a:t>
                      </a:r>
                      <a:r>
                        <a:rPr lang="pl-PL" sz="1800" i="1" kern="1200" dirty="0" err="1" smtClean="0">
                          <a:effectLst/>
                        </a:rPr>
                        <a:t>minimis</a:t>
                      </a:r>
                      <a:r>
                        <a:rPr lang="pl-PL" sz="1800" kern="1200" dirty="0" smtClean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42005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 smtClean="0">
                          <a:effectLst/>
                        </a:rPr>
                        <a:t>10.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Zgodność z zasadami horyzontalnymi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effectLst/>
                        </a:rPr>
                        <a:t>Projekt jest zgodny z:</a:t>
                      </a:r>
                    </a:p>
                    <a:p>
                      <a:pPr marL="285750" lvl="0" indent="-285750" algn="just">
                        <a:buFontTx/>
                        <a:buChar char="-"/>
                      </a:pPr>
                      <a:r>
                        <a:rPr lang="pl-PL" sz="1800" kern="1200" dirty="0" smtClean="0">
                          <a:effectLst/>
                        </a:rPr>
                        <a:t>prawodawstwem krajowym, w tym przepisami ustawy </a:t>
                      </a:r>
                      <a:r>
                        <a:rPr lang="pl-PL" sz="1800" i="1" kern="1200" dirty="0" smtClean="0">
                          <a:effectLst/>
                        </a:rPr>
                        <a:t>Prawo zamówień publicznych</a:t>
                      </a:r>
                      <a:r>
                        <a:rPr lang="pl-PL" sz="1800" kern="1200" dirty="0" smtClean="0">
                          <a:effectLst/>
                        </a:rPr>
                        <a:t>,</a:t>
                      </a:r>
                      <a:endParaRPr lang="pl-PL" sz="1800" kern="1200" baseline="0" dirty="0" smtClean="0">
                        <a:effectLst/>
                      </a:endParaRPr>
                    </a:p>
                    <a:p>
                      <a:pPr marL="285750" lvl="0" indent="-285750" algn="just">
                        <a:buFontTx/>
                        <a:buChar char="-"/>
                      </a:pPr>
                      <a:r>
                        <a:rPr lang="pl-PL" sz="1800" kern="1200" dirty="0" smtClean="0">
                          <a:effectLst/>
                        </a:rPr>
                        <a:t>zasadą równości szans kobiet i mężczyzn, w oparciu o standard minimum,</a:t>
                      </a:r>
                    </a:p>
                    <a:p>
                      <a:pPr marL="285750" lvl="0" indent="-285750" algn="just">
                        <a:buFontTx/>
                        <a:buChar char="-"/>
                      </a:pPr>
                      <a:r>
                        <a:rPr lang="pl-PL" sz="1800" kern="1200" dirty="0" smtClean="0">
                          <a:effectLst/>
                        </a:rPr>
                        <a:t>właściwymi politykami i zasadami wspólnotowym (w tym: polityką równych szans i niedyskryminacji i koncepcją zrównoważonego rozwoju) oraz prawodawstwem wspólnotowym.</a:t>
                      </a:r>
                      <a:endParaRPr lang="pl-PL" sz="1600" dirty="0">
                        <a:effectLst/>
                      </a:endParaRPr>
                    </a:p>
                  </a:txBody>
                  <a:tcPr marL="24981" marR="249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128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projektów dla poszczególnych osi priorytetowych, działań i poddziałań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/>
              <a:t>Kryteria administracyjności</a:t>
            </a:r>
            <a:r>
              <a:rPr lang="pl-PL" b="1" dirty="0" smtClean="0"/>
              <a:t>: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13043"/>
              </p:ext>
            </p:extLst>
          </p:nvPr>
        </p:nvGraphicFramePr>
        <p:xfrm>
          <a:off x="313151" y="2219325"/>
          <a:ext cx="11348581" cy="249148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7561"/>
                <a:gridCol w="2332904"/>
                <a:gridCol w="8478116"/>
              </a:tblGrid>
              <a:tr h="63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L.p.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>
                          <a:effectLst/>
                        </a:rPr>
                        <a:t>Nazwa kryterium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Definicja kryterium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5745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 smtClean="0">
                          <a:effectLst/>
                        </a:rPr>
                        <a:t>1.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Zgodność z kwalifikowalnością wydatków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effectLst/>
                        </a:rPr>
                        <a:t>Wydatki w projekcie są zgodne z </a:t>
                      </a:r>
                      <a:r>
                        <a:rPr lang="pl-PL" sz="1800" i="1" kern="1200" dirty="0" smtClean="0">
                          <a:effectLst/>
                        </a:rPr>
                        <a:t>Wytycznymi w zakresie kwalifikowalności wydatków</a:t>
                      </a:r>
                      <a:r>
                        <a:rPr lang="pl-PL" sz="1800" i="1" kern="1200" baseline="0" dirty="0" smtClean="0">
                          <a:effectLst/>
                        </a:rPr>
                        <a:t> </a:t>
                      </a:r>
                      <a:r>
                        <a:rPr lang="pl-PL" sz="1800" i="1" kern="1200" dirty="0" smtClean="0">
                          <a:effectLst/>
                        </a:rPr>
                        <a:t>Europejskiego Funduszu Rozwoju Regionalnego, Europejskiego Funduszu Społecznego oraz</a:t>
                      </a:r>
                      <a:r>
                        <a:rPr lang="pl-PL" sz="1800" i="1" kern="1200" baseline="0" dirty="0" smtClean="0">
                          <a:effectLst/>
                        </a:rPr>
                        <a:t> </a:t>
                      </a:r>
                      <a:r>
                        <a:rPr lang="pl-PL" sz="1800" i="1" kern="1200" dirty="0" smtClean="0">
                          <a:effectLst/>
                        </a:rPr>
                        <a:t>Funduszu Spójności w okresie programowania 2014-2020 </a:t>
                      </a:r>
                      <a:r>
                        <a:rPr lang="pl-PL" sz="1800" kern="1200" dirty="0" smtClean="0">
                          <a:effectLst/>
                        </a:rPr>
                        <a:t>oraz  </a:t>
                      </a:r>
                      <a:r>
                        <a:rPr lang="pl-PL" sz="1800" i="1" kern="1200" dirty="0" smtClean="0">
                          <a:effectLst/>
                        </a:rPr>
                        <a:t>Wytycznymi w zakresie realizacji projektów finansowanych ze środków Funduszu Pracy w ramach programów</a:t>
                      </a:r>
                      <a:r>
                        <a:rPr lang="pl-PL" sz="1800" i="1" kern="1200" baseline="0" dirty="0" smtClean="0">
                          <a:effectLst/>
                        </a:rPr>
                        <a:t> </a:t>
                      </a:r>
                      <a:r>
                        <a:rPr lang="pl-PL" sz="1800" i="1" kern="1200" dirty="0" smtClean="0">
                          <a:effectLst/>
                        </a:rPr>
                        <a:t>operacyjnych współfinansowanych z Europejskiego Funduszu</a:t>
                      </a:r>
                      <a:r>
                        <a:rPr lang="pl-PL" sz="1800" kern="1200" dirty="0" smtClean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pl-PL" sz="1800" kern="1200" dirty="0" smtClean="0">
                          <a:effectLst/>
                        </a:rPr>
                        <a:t>Wartość kosztów pośrednich rozliczanych ryczałtem została wyliczona zgodnie z</a:t>
                      </a:r>
                      <a:r>
                        <a:rPr lang="pl-PL" sz="1800" kern="1200" baseline="0" dirty="0" smtClean="0">
                          <a:effectLst/>
                        </a:rPr>
                        <a:t> </a:t>
                      </a:r>
                      <a:r>
                        <a:rPr lang="pl-PL" sz="1800" i="1" kern="1200" baseline="0" dirty="0" smtClean="0">
                          <a:effectLst/>
                        </a:rPr>
                        <a:t>W</a:t>
                      </a:r>
                      <a:r>
                        <a:rPr lang="pl-PL" sz="1800" i="1" kern="1200" dirty="0" smtClean="0">
                          <a:effectLst/>
                        </a:rPr>
                        <a:t>ytycznymi w zakresie realizacji projektów finansowanych ze środków Funduszu Pracy w ramach programów operacyjnych współfinansowanych z Europejskiego Funduszu</a:t>
                      </a:r>
                      <a:r>
                        <a:rPr lang="pl-PL" sz="1800" kern="1200" dirty="0" smtClean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04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wyboru projektów dla poszczególnych osi priorytetowych, działań i poddziałań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/>
              <a:t>Kryteria </a:t>
            </a:r>
            <a:r>
              <a:rPr lang="pl-PL" b="1" dirty="0" smtClean="0"/>
              <a:t>jakości: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13971"/>
              </p:ext>
            </p:extLst>
          </p:nvPr>
        </p:nvGraphicFramePr>
        <p:xfrm>
          <a:off x="313151" y="2219325"/>
          <a:ext cx="11348581" cy="13942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7561"/>
                <a:gridCol w="2332904"/>
                <a:gridCol w="8478116"/>
              </a:tblGrid>
              <a:tr h="63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dirty="0">
                          <a:effectLst/>
                        </a:rPr>
                        <a:t>L.p.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>
                          <a:effectLst/>
                        </a:rPr>
                        <a:t>Nazwa kryterium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>
                          <a:effectLst/>
                        </a:rPr>
                        <a:t>Definicja kryterium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  <a:tr h="5745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l-PL" sz="1800" dirty="0" smtClean="0">
                          <a:effectLst/>
                        </a:rPr>
                        <a:t>1.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800" kern="1200" dirty="0" smtClean="0">
                          <a:effectLst/>
                        </a:rPr>
                        <a:t>Spójność projektu.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effectLst/>
                        </a:rPr>
                        <a:t>Projekt jest spójny merytorycznie w zakresie wskazanego opisu grupy docelowej, trafności doboru zadań, harmonogramu zadań, wskaźników planowanych do osiągniecia,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szacowanego budżetu projektu oraz przyczynia się do osiągnięcia celów </a:t>
                      </a:r>
                      <a:br>
                        <a:rPr lang="pl-PL" sz="1800" kern="1200" dirty="0" smtClean="0">
                          <a:effectLst/>
                        </a:rPr>
                      </a:br>
                      <a:r>
                        <a:rPr lang="pl-PL" sz="1800" kern="1200" dirty="0" smtClean="0">
                          <a:effectLst/>
                        </a:rPr>
                        <a:t>RPO WZ 2014-2020.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1" marR="249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37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Zakładane </a:t>
            </a:r>
            <a:r>
              <a:rPr lang="pl-PL" dirty="0"/>
              <a:t>efekty  projektu wyrażone  wskaźnikami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687095"/>
              </p:ext>
            </p:extLst>
          </p:nvPr>
        </p:nvGraphicFramePr>
        <p:xfrm>
          <a:off x="-806450" y="1748631"/>
          <a:ext cx="74072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4495800" y="4819241"/>
            <a:ext cx="716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osób </a:t>
            </a:r>
            <a:r>
              <a:rPr lang="pl-PL" dirty="0" smtClean="0"/>
              <a:t>w </a:t>
            </a:r>
            <a:r>
              <a:rPr lang="pl-PL" dirty="0"/>
              <a:t>wieku 50 lat </a:t>
            </a:r>
            <a:r>
              <a:rPr lang="pl-PL" dirty="0" smtClean="0"/>
              <a:t>i </a:t>
            </a:r>
            <a:r>
              <a:rPr lang="pl-PL" dirty="0"/>
              <a:t>więcej objętych wsparciem </a:t>
            </a:r>
            <a:r>
              <a:rPr lang="pl-PL" dirty="0" smtClean="0"/>
              <a:t>w </a:t>
            </a:r>
            <a:r>
              <a:rPr lang="pl-PL" dirty="0"/>
              <a:t>programie 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711575" y="4088633"/>
            <a:ext cx="663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osób </a:t>
            </a:r>
            <a:r>
              <a:rPr lang="pl-PL" dirty="0" smtClean="0"/>
              <a:t>o </a:t>
            </a:r>
            <a:r>
              <a:rPr lang="pl-PL" dirty="0"/>
              <a:t>niskich kwalifikacjach objętych wsparciem </a:t>
            </a:r>
            <a:r>
              <a:rPr lang="pl-PL" dirty="0" smtClean="0"/>
              <a:t>w programie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295901" y="5434151"/>
            <a:ext cx="580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Liczba osób, które otrzymały bezzwrotne środki na podjęcie działalności gospodarczej </a:t>
            </a:r>
            <a:r>
              <a:rPr lang="pl-PL" dirty="0" smtClean="0"/>
              <a:t>w </a:t>
            </a:r>
            <a:r>
              <a:rPr lang="pl-PL" dirty="0"/>
              <a:t>programie 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938431" y="3372409"/>
            <a:ext cx="690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dirty="0"/>
              <a:t>Liczba osób z niepełnosprawnościami objętych wsparciem w </a:t>
            </a:r>
            <a:r>
              <a:rPr lang="pl-PL" dirty="0" smtClean="0"/>
              <a:t>programie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192337" y="2631184"/>
            <a:ext cx="695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dirty="0"/>
              <a:t>Liczba osób długotrwale bezrobotnych objętych wsparciem </a:t>
            </a:r>
            <a:r>
              <a:rPr lang="pl-PL" dirty="0" smtClean="0"/>
              <a:t>w programie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422400" y="1889959"/>
            <a:ext cx="929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dirty="0"/>
              <a:t>Liczba osób bezrobotnych (łącznie </a:t>
            </a:r>
            <a:r>
              <a:rPr lang="pl-PL" dirty="0" smtClean="0"/>
              <a:t>z </a:t>
            </a:r>
            <a:r>
              <a:rPr lang="pl-PL" dirty="0"/>
              <a:t>długotrwale bezrobotnymi) objętych wsparciem w </a:t>
            </a:r>
            <a:r>
              <a:rPr lang="pl-PL" dirty="0" smtClean="0"/>
              <a:t>programie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8650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Informacje dodatkowe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825625"/>
            <a:ext cx="11454779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Dokumentacja </a:t>
            </a:r>
            <a:r>
              <a:rPr lang="pl-PL" dirty="0"/>
              <a:t>ze wszystkimi informacjami i </a:t>
            </a:r>
            <a:r>
              <a:rPr lang="pl-PL" dirty="0" smtClean="0"/>
              <a:t>załącznikami pojawi się w najbliższym czasie;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Ogłoszenie zostanie zamieszczone na stronie www.wup.pl;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Powiatowe Urzędy Pracy zostaną </a:t>
            </a:r>
            <a:r>
              <a:rPr lang="pl-PL" smtClean="0"/>
              <a:t>pisemnie wezwane do </a:t>
            </a:r>
            <a:r>
              <a:rPr lang="pl-PL" dirty="0" smtClean="0"/>
              <a:t>złożenia wniosków;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</a:t>
            </a:r>
            <a:r>
              <a:rPr lang="pl-PL" dirty="0" smtClean="0"/>
              <a:t>cena </a:t>
            </a:r>
            <a:r>
              <a:rPr lang="pl-PL" dirty="0"/>
              <a:t>ma charakter </a:t>
            </a:r>
            <a:r>
              <a:rPr lang="pl-PL" dirty="0" smtClean="0"/>
              <a:t>całościowy (nie dzieli </a:t>
            </a:r>
            <a:r>
              <a:rPr lang="pl-PL" dirty="0"/>
              <a:t>się na wstępną, formalną, merytoryczną </a:t>
            </a:r>
            <a:r>
              <a:rPr lang="pl-PL" dirty="0" smtClean="0"/>
              <a:t>jak w PO WER);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Ocena wniosku potrwa maksymalnie 44 dni kalendarzowe;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Powiatowe Urzędy Pracy otrzymają informację </a:t>
            </a:r>
            <a:r>
              <a:rPr lang="pl-PL" dirty="0"/>
              <a:t>pisemną </a:t>
            </a:r>
            <a:r>
              <a:rPr lang="pl-PL" dirty="0" smtClean="0"/>
              <a:t>dot. wyników oceny;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Nie będzie już </a:t>
            </a:r>
            <a:r>
              <a:rPr lang="pl-PL" dirty="0"/>
              <a:t>fiszek, </a:t>
            </a:r>
            <a:r>
              <a:rPr lang="pl-PL" dirty="0" smtClean="0"/>
              <a:t>zastosowany zostanie od </a:t>
            </a:r>
            <a:r>
              <a:rPr lang="pl-PL" dirty="0"/>
              <a:t>razu </a:t>
            </a:r>
            <a:r>
              <a:rPr lang="pl-PL" dirty="0" smtClean="0"/>
              <a:t>wniosek;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Obecnie nie ma jeszcze stworzonego generatora wniosków, przez co proponuje się </a:t>
            </a:r>
            <a:r>
              <a:rPr lang="pl-PL" dirty="0"/>
              <a:t>format składania wniosku </a:t>
            </a:r>
            <a:r>
              <a:rPr lang="pl-PL" dirty="0" smtClean="0"/>
              <a:t>w programie Ms Excel.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2675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1" y="1796006"/>
            <a:ext cx="6564929" cy="43595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8164" y="2289643"/>
            <a:ext cx="5149213" cy="500715"/>
          </a:xfrm>
        </p:spPr>
        <p:txBody>
          <a:bodyPr/>
          <a:lstStyle/>
          <a:p>
            <a:pPr algn="ctr"/>
            <a:r>
              <a:rPr lang="pl-PL" sz="4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Dziękuję za uwagę</a:t>
            </a:r>
            <a:endParaRPr lang="pl-PL" sz="4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2" y="3873499"/>
            <a:ext cx="5005908" cy="23034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Book Antiqua" panose="02040602050305030304" pitchFamily="18" charset="0"/>
              </a:rPr>
              <a:t>Wojewódzki Urząd </a:t>
            </a:r>
            <a:r>
              <a:rPr lang="pl-PL" b="1">
                <a:latin typeface="Book Antiqua" panose="02040602050305030304" pitchFamily="18" charset="0"/>
              </a:rPr>
              <a:t>Pracy </a:t>
            </a:r>
            <a:r>
              <a:rPr lang="pl-PL" b="1" smtClean="0">
                <a:latin typeface="Book Antiqua" panose="02040602050305030304" pitchFamily="18" charset="0"/>
              </a:rPr>
              <a:t>w Szczecinie</a:t>
            </a:r>
            <a:endParaRPr lang="pl-PL" dirty="0">
              <a:latin typeface="Book Antiqua" panose="02040602050305030304" pitchFamily="18" charset="0"/>
            </a:endParaRPr>
          </a:p>
          <a:p>
            <a:pPr algn="ctr"/>
            <a:r>
              <a:rPr lang="pl-PL" dirty="0">
                <a:latin typeface="Book Antiqua" panose="02040602050305030304" pitchFamily="18" charset="0"/>
              </a:rPr>
              <a:t>ul. A. Mickiewicza  41</a:t>
            </a:r>
          </a:p>
          <a:p>
            <a:pPr algn="ctr"/>
            <a:r>
              <a:rPr lang="pl-PL" dirty="0">
                <a:latin typeface="Book Antiqua" panose="02040602050305030304" pitchFamily="18" charset="0"/>
              </a:rPr>
              <a:t>70-383 Szczecin</a:t>
            </a:r>
          </a:p>
          <a:p>
            <a:pPr algn="ctr"/>
            <a:r>
              <a:rPr lang="pl-PL" dirty="0">
                <a:latin typeface="Book Antiqua" panose="02040602050305030304" pitchFamily="18" charset="0"/>
              </a:rPr>
              <a:t>tel. 91 42 56 100</a:t>
            </a:r>
          </a:p>
          <a:p>
            <a:pPr algn="ctr"/>
            <a:r>
              <a:rPr lang="pl-PL" dirty="0">
                <a:latin typeface="Book Antiqua" panose="02040602050305030304" pitchFamily="18" charset="0"/>
              </a:rPr>
              <a:t>fax. 91 42 56 103</a:t>
            </a:r>
          </a:p>
          <a:p>
            <a:pPr algn="ctr"/>
            <a:r>
              <a:rPr lang="pl-PL" dirty="0">
                <a:latin typeface="Book Antiqua" panose="02040602050305030304" pitchFamily="18" charset="0"/>
              </a:rPr>
              <a:t>e-mail: sekretariat@wup.pl</a:t>
            </a:r>
          </a:p>
          <a:p>
            <a:endParaRPr lang="pl-PL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0800000" flipH="1">
            <a:off x="6357759" y="4752996"/>
            <a:ext cx="508105" cy="508105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10800000" flipH="1">
            <a:off x="6622762" y="4996802"/>
            <a:ext cx="439298" cy="439298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 flipH="1">
            <a:off x="6466584" y="2600360"/>
            <a:ext cx="539859" cy="5398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 rot="10800000" flipH="1">
            <a:off x="10351865" y="5234443"/>
            <a:ext cx="809788" cy="815083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 rot="10800000" flipH="1">
            <a:off x="11234084" y="4279644"/>
            <a:ext cx="898228" cy="898228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10800000" flipH="1">
            <a:off x="5870953" y="4800987"/>
            <a:ext cx="248757" cy="254052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10800000" flipH="1">
            <a:off x="6694171" y="2120521"/>
            <a:ext cx="624544" cy="624544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 rot="10800000" flipH="1">
            <a:off x="5619727" y="1796006"/>
            <a:ext cx="952698" cy="952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 rot="10800000" flipH="1">
            <a:off x="9329808" y="4260981"/>
            <a:ext cx="508105" cy="508105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 rot="10800000" flipH="1">
            <a:off x="7096532" y="1886339"/>
            <a:ext cx="360769" cy="36076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 rot="10800000" flipH="1">
            <a:off x="5619727" y="5483921"/>
            <a:ext cx="952698" cy="693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 rot="10800000" flipH="1">
            <a:off x="11413832" y="5389142"/>
            <a:ext cx="576307" cy="5800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 rot="10800000" flipH="1">
            <a:off x="6854262" y="5262655"/>
            <a:ext cx="624544" cy="6245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 rot="10800000" flipH="1">
            <a:off x="11783721" y="2066731"/>
            <a:ext cx="206418" cy="206418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 rot="10800000" flipH="1">
            <a:off x="10457271" y="4826860"/>
            <a:ext cx="176856" cy="17685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 rot="10800000" flipH="1">
            <a:off x="10964807" y="4949844"/>
            <a:ext cx="439298" cy="439298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 rot="10800000" flipH="1">
            <a:off x="11429956" y="2289643"/>
            <a:ext cx="135874" cy="135874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 rot="10800000" flipH="1">
            <a:off x="5595963" y="2748704"/>
            <a:ext cx="534474" cy="534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 rot="10800000" flipH="1">
            <a:off x="5597588" y="5226875"/>
            <a:ext cx="284074" cy="284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2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Harmonogram Prac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01684"/>
              </p:ext>
            </p:extLst>
          </p:nvPr>
        </p:nvGraphicFramePr>
        <p:xfrm>
          <a:off x="313151" y="1825625"/>
          <a:ext cx="11374183" cy="40211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8279"/>
                <a:gridCol w="5307952"/>
                <a:gridCol w="5307952"/>
              </a:tblGrid>
              <a:tr h="38826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Lp.</a:t>
                      </a:r>
                      <a:endParaRPr lang="pl-PL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16481" marR="116481" marT="58240" marB="582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DOKUMENTY</a:t>
                      </a:r>
                      <a:endParaRPr lang="pl-PL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16481" marR="116481" marT="58240" marB="582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REALIZACJA</a:t>
                      </a:r>
                      <a:endParaRPr lang="pl-PL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16481" marR="116481" marT="58240" marB="58240"/>
                </a:tc>
              </a:tr>
              <a:tr h="472394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I</a:t>
                      </a:r>
                      <a:endParaRPr lang="pl-PL" sz="1500" b="1" dirty="0">
                        <a:solidFill>
                          <a:srgbClr val="8A0000"/>
                        </a:solidFill>
                      </a:endParaRPr>
                    </a:p>
                  </a:txBody>
                  <a:tcPr marL="116481" marR="116481" marT="58240" marB="58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REGIONALNY PROGRAM</a:t>
                      </a:r>
                      <a:r>
                        <a:rPr lang="pl-PL" sz="1500" baseline="0" dirty="0" smtClean="0"/>
                        <a:t> OPERACYJNY WZ</a:t>
                      </a:r>
                      <a:endParaRPr lang="pl-PL" sz="1500" dirty="0"/>
                    </a:p>
                  </a:txBody>
                  <a:tcPr marL="116481" marR="116481" marT="58240" marB="58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ZATWIERDZONY</a:t>
                      </a:r>
                      <a:r>
                        <a:rPr lang="pl-PL" sz="1500" baseline="0" dirty="0" smtClean="0"/>
                        <a:t> PRZEZ</a:t>
                      </a:r>
                      <a:r>
                        <a:rPr lang="pl-PL" sz="1500" dirty="0" smtClean="0"/>
                        <a:t> KOMISJĘ</a:t>
                      </a:r>
                      <a:r>
                        <a:rPr lang="pl-PL" sz="1500" baseline="0" dirty="0" smtClean="0"/>
                        <a:t> EUROPEJSKĄ</a:t>
                      </a:r>
                      <a:endParaRPr lang="pl-PL" sz="1500" dirty="0"/>
                    </a:p>
                  </a:txBody>
                  <a:tcPr marL="116481" marR="116481" marT="58240" marB="58240" anchor="ctr"/>
                </a:tc>
              </a:tr>
              <a:tr h="472394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II</a:t>
                      </a:r>
                      <a:endParaRPr lang="pl-PL" sz="1500" b="1" dirty="0">
                        <a:solidFill>
                          <a:srgbClr val="8A0000"/>
                        </a:solidFill>
                      </a:endParaRPr>
                    </a:p>
                  </a:txBody>
                  <a:tcPr marL="116481" marR="116481" marT="58240" marB="58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SZCZEGÓŁOWY</a:t>
                      </a:r>
                      <a:r>
                        <a:rPr lang="pl-PL" sz="1500" baseline="0" dirty="0" smtClean="0"/>
                        <a:t> OPIS OSI PRIORYTETÓW</a:t>
                      </a:r>
                      <a:endParaRPr lang="pl-PL" sz="1500" dirty="0"/>
                    </a:p>
                  </a:txBody>
                  <a:tcPr marL="116481" marR="116481" marT="58240" marB="58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W KONSULTACJI SPOŁECZNEJ</a:t>
                      </a:r>
                      <a:endParaRPr lang="pl-PL" sz="1500" dirty="0"/>
                    </a:p>
                  </a:txBody>
                  <a:tcPr marL="116481" marR="116481" marT="58240" marB="58240" anchor="ctr"/>
                </a:tc>
              </a:tr>
              <a:tr h="815365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III</a:t>
                      </a:r>
                      <a:endParaRPr lang="pl-PL" sz="1500" b="1" dirty="0">
                        <a:solidFill>
                          <a:srgbClr val="8A0000"/>
                        </a:solidFill>
                      </a:endParaRPr>
                    </a:p>
                  </a:txBody>
                  <a:tcPr marL="116481" marR="116481" marT="58240" marB="582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5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 smtClean="0"/>
                        <a:t>GENERATOR WNIOSKÓW APLIKACYJNYCH (LSI)</a:t>
                      </a:r>
                    </a:p>
                    <a:p>
                      <a:pPr algn="ctr"/>
                      <a:endParaRPr lang="pl-PL" sz="1500" dirty="0"/>
                    </a:p>
                  </a:txBody>
                  <a:tcPr marL="116481" marR="116481" marT="58240" marB="582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 smtClean="0"/>
                        <a:t>IZ WYŁONIŁA</a:t>
                      </a:r>
                      <a:r>
                        <a:rPr lang="pl-PL" sz="1500" baseline="0" dirty="0" smtClean="0"/>
                        <a:t> WYKONAWCĘ, TERMIN NA WYKONANIE OKREŚLONO NA MAKSYMALNIE 100 DNI OD DATY PODPISANIA UMOWY</a:t>
                      </a:r>
                      <a:endParaRPr lang="pl-PL" sz="1500" dirty="0" smtClean="0"/>
                    </a:p>
                  </a:txBody>
                  <a:tcPr marL="116481" marR="116481" marT="58240" marB="58240" anchor="ctr"/>
                </a:tc>
              </a:tr>
              <a:tr h="815365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IV</a:t>
                      </a:r>
                      <a:endParaRPr lang="pl-PL" sz="1500" b="1" dirty="0">
                        <a:solidFill>
                          <a:srgbClr val="8A0000"/>
                        </a:solidFill>
                      </a:endParaRPr>
                    </a:p>
                  </a:txBody>
                  <a:tcPr marL="116481" marR="116481" marT="58240" marB="582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5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 smtClean="0"/>
                        <a:t>KRYTERIA WYBORU PROJEKTÓW DLA</a:t>
                      </a:r>
                      <a:r>
                        <a:rPr lang="pl-PL" sz="1500" baseline="0" dirty="0" smtClean="0"/>
                        <a:t> PUP</a:t>
                      </a:r>
                      <a:endParaRPr lang="pl-PL" sz="1500" dirty="0" smtClean="0"/>
                    </a:p>
                    <a:p>
                      <a:pPr algn="ctr"/>
                      <a:endParaRPr lang="pl-PL" sz="1500" dirty="0"/>
                    </a:p>
                  </a:txBody>
                  <a:tcPr marL="116481" marR="116481" marT="58240" marB="582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 smtClean="0"/>
                        <a:t>PRZEDSTAWIONE NA POSIEDZENIU KOMITETU MONITORUJACEGO WZ (27.03.2015)</a:t>
                      </a:r>
                    </a:p>
                  </a:txBody>
                  <a:tcPr marL="116481" marR="116481" marT="58240" marB="58240" anchor="ctr"/>
                </a:tc>
              </a:tr>
              <a:tr h="582403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V</a:t>
                      </a:r>
                      <a:endParaRPr lang="pl-PL" sz="1500" b="1" dirty="0">
                        <a:solidFill>
                          <a:srgbClr val="8A0000"/>
                        </a:solidFill>
                      </a:endParaRPr>
                    </a:p>
                  </a:txBody>
                  <a:tcPr marL="116481" marR="116481" marT="58240" marB="58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OPRACOWANIE WARUNKÓW URUCHOMIENIA</a:t>
                      </a:r>
                      <a:br>
                        <a:rPr lang="pl-PL" sz="1500" dirty="0" smtClean="0"/>
                      </a:br>
                      <a:r>
                        <a:rPr lang="pl-PL" sz="1500" dirty="0" smtClean="0"/>
                        <a:t> NABORU WNIOSKÓW DLA PUP</a:t>
                      </a:r>
                      <a:endParaRPr lang="pl-PL" sz="1500" dirty="0"/>
                    </a:p>
                  </a:txBody>
                  <a:tcPr marL="116481" marR="116481" marT="58240" marB="58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I</a:t>
                      </a:r>
                      <a:r>
                        <a:rPr lang="pl-PL" sz="1500" baseline="0" dirty="0" smtClean="0"/>
                        <a:t> KWARTAŁ</a:t>
                      </a:r>
                      <a:endParaRPr lang="pl-PL" sz="1500" dirty="0"/>
                    </a:p>
                  </a:txBody>
                  <a:tcPr marL="116481" marR="116481" marT="58240" marB="58240" anchor="ctr"/>
                </a:tc>
              </a:tr>
              <a:tr h="472394"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VI</a:t>
                      </a:r>
                      <a:endParaRPr lang="pl-PL" sz="1500" b="1" dirty="0">
                        <a:solidFill>
                          <a:srgbClr val="8A0000"/>
                        </a:solidFill>
                      </a:endParaRPr>
                    </a:p>
                  </a:txBody>
                  <a:tcPr marL="116481" marR="116481" marT="58240" marB="58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NABÓR WNIOSKÓW PUP</a:t>
                      </a:r>
                      <a:endParaRPr lang="pl-PL" sz="1500" dirty="0"/>
                    </a:p>
                  </a:txBody>
                  <a:tcPr marL="116481" marR="116481" marT="58240" marB="58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 smtClean="0"/>
                        <a:t>II</a:t>
                      </a:r>
                      <a:r>
                        <a:rPr lang="pl-PL" sz="1500" baseline="0" dirty="0" smtClean="0"/>
                        <a:t> KWARTAŁ</a:t>
                      </a:r>
                      <a:endParaRPr lang="pl-PL" sz="1500" dirty="0"/>
                    </a:p>
                  </a:txBody>
                  <a:tcPr marL="116481" marR="116481" marT="58240" marB="5824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7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838200" y="2336318"/>
            <a:ext cx="10515600" cy="2330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9644"/>
                </a:solidFill>
                <a:latin typeface="Book Antiqua" panose="02040602050305030304" pitchFamily="18" charset="0"/>
                <a:ea typeface="+mj-ea"/>
                <a:cs typeface="Mongolian Baiti" panose="03000500000000000000" pitchFamily="66" charset="0"/>
              </a:defRPr>
            </a:lvl1pPr>
          </a:lstStyle>
          <a:p>
            <a:pPr algn="ctr"/>
            <a:r>
              <a:rPr lang="pl-PL" sz="4000" b="1" dirty="0" smtClean="0">
                <a:solidFill>
                  <a:srgbClr val="002060"/>
                </a:solidFill>
              </a:rPr>
              <a:t>Oś VI</a:t>
            </a:r>
          </a:p>
          <a:p>
            <a:pPr algn="ctr"/>
            <a:endParaRPr lang="pl-PL" sz="4000" b="1" dirty="0" smtClean="0">
              <a:solidFill>
                <a:srgbClr val="002060"/>
              </a:solidFill>
            </a:endParaRP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Rynek Pracy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Priorytet inwestycyjny 8i: Dostęp do zatrudnienia dla osób poszukującym pracy i osób biernych zawodowo, w tym długotrwale bezrobotnych oraz oddalonych od rynku pracy, także podejmowanie lokalnych inicjatyw na rzecz zatrudnienia oraz wspieranie mobilności pracowników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3664482"/>
            <a:ext cx="5340625" cy="2507836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Środki </a:t>
            </a:r>
            <a:r>
              <a:rPr lang="pl-PL" sz="2000" dirty="0"/>
              <a:t>Funduszu Pracy na realizację projektów współfinansowanych z EFS na lata 2014-2020 </a:t>
            </a:r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6321107" y="3664482"/>
            <a:ext cx="5340625" cy="250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Mongolian Baiti" panose="03000500000000000000" pitchFamily="66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Mongolian Baiti" panose="03000500000000000000" pitchFamily="66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Mongolian Baiti" panose="03000500000000000000" pitchFamily="66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Mongolian Baiti" panose="03000500000000000000" pitchFamily="66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Mongolian Baiti" panose="03000500000000000000" pitchFamily="66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 smtClean="0"/>
              <a:t>Limit środków Funduszu Pracy, jakie mogą być wydatkowane w 2015 roku na projekty w ramach RPO WZ dla PUP</a:t>
            </a:r>
          </a:p>
        </p:txBody>
      </p:sp>
      <p:grpSp>
        <p:nvGrpSpPr>
          <p:cNvPr id="21" name="Grupa 20"/>
          <p:cNvGrpSpPr/>
          <p:nvPr/>
        </p:nvGrpSpPr>
        <p:grpSpPr>
          <a:xfrm>
            <a:off x="313150" y="2973884"/>
            <a:ext cx="11348581" cy="3203078"/>
            <a:chOff x="313150" y="2973884"/>
            <a:chExt cx="11348581" cy="3203078"/>
          </a:xfrm>
        </p:grpSpPr>
        <p:sp>
          <p:nvSpPr>
            <p:cNvPr id="10" name="Prostokąt 9"/>
            <p:cNvSpPr/>
            <p:nvPr/>
          </p:nvSpPr>
          <p:spPr>
            <a:xfrm>
              <a:off x="5938076" y="3352800"/>
              <a:ext cx="98730" cy="2824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 rot="5400000">
              <a:off x="5787604" y="-2500570"/>
              <a:ext cx="399673" cy="113485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1370873" y="4598811"/>
            <a:ext cx="3225180" cy="1573507"/>
            <a:chOff x="1370873" y="4598811"/>
            <a:chExt cx="3225180" cy="1573507"/>
          </a:xfrm>
        </p:grpSpPr>
        <p:pic>
          <p:nvPicPr>
            <p:cNvPr id="12" name="Symbol zastępczy zawartości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0873" y="4598811"/>
              <a:ext cx="3225180" cy="1371796"/>
            </a:xfrm>
            <a:prstGeom prst="rect">
              <a:avLst/>
            </a:prstGeom>
          </p:spPr>
        </p:pic>
        <p:sp>
          <p:nvSpPr>
            <p:cNvPr id="13" name="pole tekstowe 12"/>
            <p:cNvSpPr txBox="1"/>
            <p:nvPr/>
          </p:nvSpPr>
          <p:spPr>
            <a:xfrm>
              <a:off x="1370873" y="5802986"/>
              <a:ext cx="1786222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rgbClr val="002060"/>
                  </a:solidFill>
                </a:rPr>
                <a:t>75 095 000 </a:t>
              </a:r>
              <a:r>
                <a:rPr lang="pl-PL" b="1" dirty="0" smtClean="0">
                  <a:solidFill>
                    <a:srgbClr val="002060"/>
                  </a:solidFill>
                </a:rPr>
                <a:t>EUR</a:t>
              </a:r>
              <a:endParaRPr lang="pl-PL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7377033" y="4604762"/>
            <a:ext cx="3225181" cy="1567556"/>
            <a:chOff x="7377033" y="4604762"/>
            <a:chExt cx="3225181" cy="1567556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 rotWithShape="1">
            <a:blip r:embed="rId3"/>
            <a:srcRect l="11707" t="31805" r="15244" b="21213"/>
            <a:stretch/>
          </p:blipFill>
          <p:spPr>
            <a:xfrm>
              <a:off x="7377033" y="4604762"/>
              <a:ext cx="3225181" cy="1378226"/>
            </a:xfrm>
            <a:prstGeom prst="rect">
              <a:avLst/>
            </a:prstGeom>
          </p:spPr>
        </p:pic>
        <p:sp>
          <p:nvSpPr>
            <p:cNvPr id="16" name="pole tekstowe 15"/>
            <p:cNvSpPr txBox="1"/>
            <p:nvPr/>
          </p:nvSpPr>
          <p:spPr>
            <a:xfrm>
              <a:off x="7377033" y="5802986"/>
              <a:ext cx="1786222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solidFill>
                    <a:srgbClr val="002060"/>
                  </a:solidFill>
                </a:rPr>
                <a:t>39 984 100 </a:t>
              </a:r>
              <a:r>
                <a:rPr lang="pl-PL" b="1" dirty="0" smtClean="0">
                  <a:solidFill>
                    <a:srgbClr val="002060"/>
                  </a:solidFill>
                </a:rPr>
                <a:t>PLN</a:t>
              </a:r>
              <a:endParaRPr lang="pl-PL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9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Kontrakt Terytorialny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8730" y="1748631"/>
            <a:ext cx="11348581" cy="4351338"/>
          </a:xfrm>
        </p:spPr>
        <p:txBody>
          <a:bodyPr/>
          <a:lstStyle/>
          <a:p>
            <a:pPr algn="ctr"/>
            <a:r>
              <a:rPr lang="pl-PL" altLang="pl-PL" dirty="0">
                <a:ea typeface="Calibri" panose="020F0502020204030204" pitchFamily="34" charset="0"/>
                <a:cs typeface="Times New Roman" panose="02020603050405020304" pitchFamily="18" charset="0"/>
              </a:rPr>
              <a:t>Propozycja podziału na lata środków FP na realizację projektów współfinansowanych </a:t>
            </a:r>
            <a:r>
              <a:rPr lang="pl-PL" alt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altLang="pl-PL" dirty="0">
                <a:ea typeface="Calibri" panose="020F0502020204030204" pitchFamily="34" charset="0"/>
                <a:cs typeface="Times New Roman" panose="02020603050405020304" pitchFamily="18" charset="0"/>
              </a:rPr>
              <a:t>EFS w ramach RPO WZ [EUR]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31435"/>
              </p:ext>
            </p:extLst>
          </p:nvPr>
        </p:nvGraphicFramePr>
        <p:xfrm>
          <a:off x="653532" y="2161415"/>
          <a:ext cx="10884936" cy="4015548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5123167"/>
                <a:gridCol w="5761769"/>
              </a:tblGrid>
              <a:tr h="44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500" dirty="0">
                          <a:effectLst/>
                        </a:rPr>
                        <a:t>2015</a:t>
                      </a:r>
                      <a:endParaRPr lang="pl-PL" sz="2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500" dirty="0">
                          <a:effectLst/>
                        </a:rPr>
                        <a:t>8 298 738</a:t>
                      </a:r>
                      <a:endParaRPr lang="pl-PL" sz="2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</a:tr>
              <a:tr h="44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500" dirty="0">
                          <a:effectLst/>
                        </a:rPr>
                        <a:t>2016</a:t>
                      </a:r>
                      <a:endParaRPr lang="pl-PL" sz="2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500" dirty="0">
                          <a:effectLst/>
                        </a:rPr>
                        <a:t>8 298 738</a:t>
                      </a:r>
                      <a:endParaRPr lang="pl-PL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</a:tr>
              <a:tr h="44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500" dirty="0">
                          <a:effectLst/>
                        </a:rPr>
                        <a:t>2017</a:t>
                      </a:r>
                      <a:endParaRPr lang="pl-PL" sz="2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500" dirty="0">
                          <a:effectLst/>
                        </a:rPr>
                        <a:t>8 713 675</a:t>
                      </a:r>
                      <a:endParaRPr lang="pl-PL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</a:tr>
              <a:tr h="44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500" dirty="0">
                          <a:effectLst/>
                        </a:rPr>
                        <a:t>2018</a:t>
                      </a:r>
                      <a:endParaRPr lang="pl-PL" sz="2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500" dirty="0">
                          <a:effectLst/>
                        </a:rPr>
                        <a:t>8 990 299</a:t>
                      </a:r>
                      <a:endParaRPr lang="pl-PL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</a:tr>
              <a:tr h="44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500" dirty="0">
                          <a:effectLst/>
                        </a:rPr>
                        <a:t>2019</a:t>
                      </a:r>
                      <a:endParaRPr lang="pl-PL" sz="2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500" dirty="0">
                          <a:effectLst/>
                        </a:rPr>
                        <a:t>9 266 924</a:t>
                      </a:r>
                      <a:endParaRPr lang="pl-PL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</a:tr>
              <a:tr h="44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500" dirty="0">
                          <a:effectLst/>
                        </a:rPr>
                        <a:t>2020</a:t>
                      </a:r>
                      <a:endParaRPr lang="pl-PL" sz="2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500" dirty="0">
                          <a:effectLst/>
                        </a:rPr>
                        <a:t>9 681 861</a:t>
                      </a:r>
                      <a:endParaRPr lang="pl-PL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</a:tr>
              <a:tr h="44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500" dirty="0">
                          <a:effectLst/>
                        </a:rPr>
                        <a:t>2021</a:t>
                      </a:r>
                      <a:endParaRPr lang="pl-PL" sz="2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500" dirty="0">
                          <a:effectLst/>
                        </a:rPr>
                        <a:t>10 373 422</a:t>
                      </a:r>
                      <a:endParaRPr lang="pl-PL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</a:tr>
              <a:tr h="44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500" dirty="0">
                          <a:effectLst/>
                        </a:rPr>
                        <a:t>2022</a:t>
                      </a:r>
                      <a:endParaRPr lang="pl-PL" sz="2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500" dirty="0">
                          <a:effectLst/>
                        </a:rPr>
                        <a:t>11 471 343</a:t>
                      </a:r>
                      <a:endParaRPr lang="pl-PL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</a:tr>
              <a:tr h="44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500" dirty="0">
                          <a:solidFill>
                            <a:schemeClr val="tx1"/>
                          </a:solidFill>
                          <a:effectLst/>
                        </a:rPr>
                        <a:t>RAZEM:</a:t>
                      </a:r>
                      <a:endParaRPr lang="pl-PL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500" b="1" dirty="0">
                          <a:effectLst/>
                        </a:rPr>
                        <a:t>75 095 000</a:t>
                      </a:r>
                      <a:endParaRPr lang="pl-PL" sz="2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728" marR="70728" marT="0" marB="0" anchor="ctr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 rot="5400000">
            <a:off x="10037499" y="4771995"/>
            <a:ext cx="359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Wkład UE: </a:t>
            </a:r>
            <a:r>
              <a:rPr lang="pl-PL" sz="2000" b="1" dirty="0"/>
              <a:t>63 830 750 </a:t>
            </a:r>
            <a:r>
              <a:rPr lang="pl-PL" sz="2000" b="1" dirty="0" smtClean="0"/>
              <a:t>EUR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9440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pl-PL" dirty="0" smtClean="0">
                <a:ea typeface="+mn-ea"/>
              </a:rPr>
              <a:t>Tryb wyboru projektów: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939577"/>
              </p:ext>
            </p:extLst>
          </p:nvPr>
        </p:nvGraphicFramePr>
        <p:xfrm>
          <a:off x="312738" y="1825625"/>
          <a:ext cx="11349037" cy="453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 6.5 Kompleksowe wsparcie dla osób bezrobotnych, nieaktywnych zawodowo </a:t>
            </a:r>
            <a:r>
              <a:rPr lang="pl-PL" dirty="0" smtClean="0"/>
              <a:t>i poszukujących </a:t>
            </a:r>
            <a:r>
              <a:rPr lang="pl-PL" dirty="0"/>
              <a:t>pracy znajdujących się w szczególnie trudnej sytuacji na rynku pracy obejmujące pomoc w aktywnym poszukiwaniu pracy oraz działania na rzecz podnoszenia kwalifikacji zawodowych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825625"/>
            <a:ext cx="11348581" cy="4517118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sz="2000" b="1" dirty="0" smtClean="0"/>
              <a:t>Typy projektów:</a:t>
            </a:r>
          </a:p>
          <a:p>
            <a:pPr marL="457200" indent="-457200" algn="just" eaLnBrk="0" hangingPunct="0">
              <a:buFont typeface="+mj-lt"/>
              <a:buAutoNum type="arabicPeriod"/>
              <a:defRPr/>
            </a:pPr>
            <a:r>
              <a:rPr lang="pl-PL" sz="2000" dirty="0" smtClean="0"/>
              <a:t>Instrumenty </a:t>
            </a:r>
            <a:r>
              <a:rPr lang="pl-PL" sz="2000" dirty="0"/>
              <a:t>i usługi rynku pracy realizowane przez publiczne służby zatrudnienia, wynikające z Ustawy </a:t>
            </a:r>
            <a:r>
              <a:rPr lang="pl-PL" sz="2000" dirty="0" smtClean="0"/>
              <a:t>z dnia </a:t>
            </a:r>
            <a:r>
              <a:rPr lang="pl-PL" sz="2000" dirty="0"/>
              <a:t>20 kwietnia 2004 </a:t>
            </a:r>
            <a:r>
              <a:rPr lang="pl-PL" sz="2000" dirty="0" smtClean="0"/>
              <a:t>r. o promocji </a:t>
            </a:r>
            <a:r>
              <a:rPr lang="pl-PL" sz="2000" dirty="0"/>
              <a:t>zatrudnienia i instytucjach rynku pracy (</a:t>
            </a:r>
            <a:r>
              <a:rPr lang="pl-PL" sz="2000" dirty="0" err="1"/>
              <a:t>Dz.U</a:t>
            </a:r>
            <a:r>
              <a:rPr lang="pl-PL" sz="2000" dirty="0"/>
              <a:t>. z 2015 r., poz. 149) </a:t>
            </a:r>
            <a:r>
              <a:rPr lang="pl-PL" sz="2000" dirty="0" smtClean="0"/>
              <a:t>z wyłączeniem </a:t>
            </a:r>
            <a:r>
              <a:rPr lang="pl-PL" sz="2000" dirty="0"/>
              <a:t>robót publicznych, odnoszące się </a:t>
            </a:r>
            <a:r>
              <a:rPr lang="pl-PL" sz="2000" dirty="0" smtClean="0"/>
              <a:t>do następujących </a:t>
            </a:r>
            <a:r>
              <a:rPr lang="pl-PL" sz="2000" dirty="0"/>
              <a:t>form wsparcia:</a:t>
            </a:r>
          </a:p>
          <a:p>
            <a:pPr marL="457200" indent="-457200" algn="just" eaLnBrk="0" hangingPunct="0">
              <a:buFont typeface="+mj-lt"/>
              <a:buAutoNum type="alphaLcParenR"/>
              <a:defRPr/>
            </a:pPr>
            <a:r>
              <a:rPr lang="pl-PL" sz="2000" dirty="0"/>
              <a:t>instrumenty i usługi rynku pracy służące indywidualizacji wsparcia oraz pomocy w zakresie określenia ścieżki </a:t>
            </a:r>
            <a:r>
              <a:rPr lang="pl-PL" sz="2000" dirty="0" smtClean="0"/>
              <a:t>zawodowej (obligatoryjne</a:t>
            </a:r>
            <a:r>
              <a:rPr lang="pl-PL" sz="2000" dirty="0"/>
              <a:t>):</a:t>
            </a:r>
          </a:p>
          <a:p>
            <a:pPr marL="742950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identyfikacja potrzeb osób pozostających bez zatrudnienia oraz diagnozowanie możliwości </a:t>
            </a:r>
            <a:r>
              <a:rPr lang="pl-PL" sz="2000" dirty="0" smtClean="0"/>
              <a:t>w </a:t>
            </a:r>
            <a:r>
              <a:rPr lang="pl-PL" sz="2000" dirty="0"/>
              <a:t>zakresie doskonalenia zawodowego, w tym identyfikacja </a:t>
            </a:r>
            <a:r>
              <a:rPr lang="pl-PL" sz="2000" dirty="0" smtClean="0"/>
              <a:t>stopnia oddalenia </a:t>
            </a:r>
            <a:r>
              <a:rPr lang="pl-PL" sz="2000" dirty="0"/>
              <a:t>od rynku pracy;</a:t>
            </a:r>
          </a:p>
          <a:p>
            <a:pPr marL="742950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kompleksowe i indywidualne pośrednictwo pracy w zakresie wyboru zawodu zgodnego </a:t>
            </a:r>
            <a:r>
              <a:rPr lang="pl-PL" sz="2000" dirty="0" smtClean="0"/>
              <a:t>z kwalifikacjami </a:t>
            </a:r>
            <a:r>
              <a:rPr lang="pl-PL" sz="2000" dirty="0"/>
              <a:t>i kompetencjami wspieranej osoby lub poradnictwo zawodowe w zakresie planowania rozwoju kariery zawodowej, w tym podnoszenia </a:t>
            </a:r>
            <a:r>
              <a:rPr lang="pl-PL" sz="2000" dirty="0" smtClean="0"/>
              <a:t>lub uzupełniania </a:t>
            </a:r>
            <a:r>
              <a:rPr lang="pl-PL" sz="2000" dirty="0"/>
              <a:t>kompetencji </a:t>
            </a:r>
            <a:r>
              <a:rPr lang="pl-PL" sz="2000" dirty="0" smtClean="0"/>
              <a:t>i kwalifikacji </a:t>
            </a:r>
            <a:r>
              <a:rPr lang="pl-PL" sz="2000" dirty="0"/>
              <a:t>zawodowych;</a:t>
            </a: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30451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1000"/>
              </a:spcBef>
            </a:pPr>
            <a:r>
              <a:rPr lang="pl-PL" sz="2000" b="1" dirty="0">
                <a:solidFill>
                  <a:prstClr val="black"/>
                </a:solidFill>
                <a:ea typeface="+mn-ea"/>
              </a:rPr>
              <a:t>Typy </a:t>
            </a:r>
            <a:r>
              <a:rPr lang="pl-PL" sz="2000" b="1" dirty="0" smtClean="0">
                <a:solidFill>
                  <a:prstClr val="black"/>
                </a:solidFill>
                <a:ea typeface="+mn-ea"/>
              </a:rPr>
              <a:t>projektów cd:</a:t>
            </a:r>
            <a:r>
              <a:rPr lang="pl-PL" sz="2000" b="1" dirty="0">
                <a:solidFill>
                  <a:prstClr val="black"/>
                </a:solidFill>
                <a:ea typeface="+mn-ea"/>
              </a:rPr>
              <a:t/>
            </a:r>
            <a:br>
              <a:rPr lang="pl-PL" sz="2000" b="1" dirty="0">
                <a:solidFill>
                  <a:prstClr val="black"/>
                </a:solidFill>
                <a:ea typeface="+mn-ea"/>
              </a:rPr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825625"/>
            <a:ext cx="11348581" cy="4535418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buFont typeface="+mj-lt"/>
              <a:buAutoNum type="alphaLcParenR" startAt="2"/>
              <a:defRPr/>
            </a:pPr>
            <a:r>
              <a:rPr lang="pl-PL" sz="2000" dirty="0" smtClean="0">
                <a:solidFill>
                  <a:prstClr val="black"/>
                </a:solidFill>
              </a:rPr>
              <a:t>instrumenty </a:t>
            </a:r>
            <a:r>
              <a:rPr lang="pl-PL" sz="2000" dirty="0">
                <a:solidFill>
                  <a:prstClr val="black"/>
                </a:solidFill>
              </a:rPr>
              <a:t>i usługi rynku pracy skierowane do osób, u których zidentyfikowano potrzebę uzupełnienia lub zdobycia nowych umiejętności i kompetencji: </a:t>
            </a:r>
          </a:p>
          <a:p>
            <a:pPr marL="723900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prstClr val="black"/>
                </a:solidFill>
              </a:rPr>
              <a:t>nabywanie, podwyższanie lub dostosowywanie kompetencji i kwalifikacji, niezbędnych na rynku pracy </a:t>
            </a:r>
            <a:r>
              <a:rPr lang="pl-PL" sz="2000" dirty="0" smtClean="0">
                <a:solidFill>
                  <a:prstClr val="black"/>
                </a:solidFill>
              </a:rPr>
              <a:t>w kontekście </a:t>
            </a:r>
            <a:r>
              <a:rPr lang="pl-PL" sz="2000" dirty="0">
                <a:solidFill>
                  <a:prstClr val="black"/>
                </a:solidFill>
              </a:rPr>
              <a:t>zidentyfikowanych potrzeb osoby, której udzielane jest wsparcie, m.in. poprzez wysokiej jakości szkolenia</a:t>
            </a:r>
            <a:r>
              <a:rPr lang="pl-PL" sz="2000" dirty="0" smtClean="0">
                <a:solidFill>
                  <a:prstClr val="black"/>
                </a:solidFill>
              </a:rPr>
              <a:t>;</a:t>
            </a:r>
          </a:p>
          <a:p>
            <a:pPr marL="457200" indent="-457200" algn="just" eaLnBrk="0" hangingPunct="0">
              <a:buFont typeface="+mj-lt"/>
              <a:buAutoNum type="alphaLcParenR" startAt="2"/>
              <a:defRPr/>
            </a:pPr>
            <a:r>
              <a:rPr lang="pl-PL" sz="2000" dirty="0"/>
              <a:t>instrumenty i usługi rynku pracy służące zdobyciu doświadczenia zawodowego wymaganego przez pracodawców:</a:t>
            </a:r>
          </a:p>
          <a:p>
            <a:pPr marL="447675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l-PL" sz="2000" dirty="0"/>
              <a:t>nabywanie lub uzupełnianie doświadczenia zawodowego oraz praktycznych umiejętności w zakresie wykonywania danego zawodu, m.in. poprzez staże i </a:t>
            </a:r>
            <a:r>
              <a:rPr lang="pl-PL" sz="2000" dirty="0" smtClean="0"/>
              <a:t>praktyki;</a:t>
            </a:r>
          </a:p>
          <a:p>
            <a:pPr marL="447675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l-PL" sz="2000" dirty="0" smtClean="0"/>
              <a:t>wsparcie </a:t>
            </a:r>
            <a:r>
              <a:rPr lang="pl-PL" sz="2000" dirty="0"/>
              <a:t>zatrudnienia osoby bezrobotnej u przedsiębiorcy lub innego pracodawcy, stanowiące zachętę do zatrudnienia, m.in. poprzez pokrycie kosztów subsydiowania zatrudnienia dla osób, u których zidentyfikowano adekwatność tej formy wsparcia, refundację wyposażenia lub doposażenia </a:t>
            </a:r>
            <a:r>
              <a:rPr lang="pl-PL" sz="2000" dirty="0" smtClean="0"/>
              <a:t>stanowiska;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1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1495</Words>
  <Application>Microsoft Office PowerPoint</Application>
  <PresentationFormat>Panoramiczny</PresentationFormat>
  <Paragraphs>240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Mongolian Baiti</vt:lpstr>
      <vt:lpstr>Times New Roman</vt:lpstr>
      <vt:lpstr>Tw Cen MT Condensed</vt:lpstr>
      <vt:lpstr>Wingdings</vt:lpstr>
      <vt:lpstr>Motyw pakietu Office</vt:lpstr>
      <vt:lpstr>Regionalny Program Operacyjny   Województwa Zachodniopomorskiego 2014 – 2020</vt:lpstr>
      <vt:lpstr>Europejski Fundusz Społeczny w ramach Regionalnego Programu Operacyjnego Województwa Zachodniopomorskiego 2014-2020</vt:lpstr>
      <vt:lpstr>Harmonogram Prac  </vt:lpstr>
      <vt:lpstr>Prezentacja programu PowerPoint</vt:lpstr>
      <vt:lpstr>Priorytet inwestycyjny 8i: Dostęp do zatrudnienia dla osób poszukującym pracy i osób biernych zawodowo, w tym długotrwale bezrobotnych oraz oddalonych od rynku pracy, także podejmowanie lokalnych inicjatyw na rzecz zatrudnienia oraz wspieranie mobilności pracowników </vt:lpstr>
      <vt:lpstr>Kontrakt Terytorialny</vt:lpstr>
      <vt:lpstr>Tryb wyboru projektów:</vt:lpstr>
      <vt:lpstr>Działanie 6.5 Kompleksowe wsparcie dla osób bezrobotnych, nieaktywnych zawodowo i poszukujących pracy znajdujących się w szczególnie trudnej sytuacji na rynku pracy obejmujące pomoc w aktywnym poszukiwaniu pracy oraz działania na rzecz podnoszenia kwalifikacji zawodowych</vt:lpstr>
      <vt:lpstr>Typy projektów cd: </vt:lpstr>
      <vt:lpstr>Typy projektów cd: </vt:lpstr>
      <vt:lpstr>Typy projektów cd: </vt:lpstr>
      <vt:lpstr>Typy beneficjentów: </vt:lpstr>
      <vt:lpstr>Wzór wniosku o dofinansowanie projektu pozakonkursowego dla PUP</vt:lpstr>
      <vt:lpstr>Kryteria wyboru projektów dla poszczególnych osi priorytetowych, działań i poddziałań</vt:lpstr>
      <vt:lpstr>Kryteria wyboru projektów dla poszczególnych osi priorytetowych, działań i poddziałań</vt:lpstr>
      <vt:lpstr>Kryteria wyboru projektów dla poszczególnych osi priorytetowych, działań i poddziałań</vt:lpstr>
      <vt:lpstr>Kryteria wyboru projektów dla poszczególnych osi priorytetowych, działań i poddziałań</vt:lpstr>
      <vt:lpstr>Kryteria wyboru projektów dla poszczególnych osi priorytetowych, działań i poddziałań</vt:lpstr>
      <vt:lpstr>Kryteria wyboru projektów dla poszczególnych osi priorytetowych, działań i poddziałań</vt:lpstr>
      <vt:lpstr>Kryteria wyboru projektów dla poszczególnych osi priorytetowych, działań i poddziałań</vt:lpstr>
      <vt:lpstr>Kryteria wyboru projektów dla poszczególnych osi priorytetowych, działań i poddziałań</vt:lpstr>
      <vt:lpstr>Kryteria wyboru projektów dla poszczególnych osi priorytetowych, działań i poddziałań</vt:lpstr>
      <vt:lpstr>Zakładane efekty  projektu wyrażone  wskaźnikami</vt:lpstr>
      <vt:lpstr>Informacje dodatkowe </vt:lpstr>
      <vt:lpstr>Dziękuję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Krycki Wojciech</dc:creator>
  <cp:lastModifiedBy>Krycki Wojciech</cp:lastModifiedBy>
  <cp:revision>98</cp:revision>
  <dcterms:created xsi:type="dcterms:W3CDTF">2015-03-17T13:22:05Z</dcterms:created>
  <dcterms:modified xsi:type="dcterms:W3CDTF">2015-05-04T11:13:15Z</dcterms:modified>
</cp:coreProperties>
</file>