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9" r:id="rId2"/>
    <p:sldId id="272" r:id="rId3"/>
    <p:sldId id="282" r:id="rId4"/>
    <p:sldId id="283" r:id="rId5"/>
    <p:sldId id="287" r:id="rId6"/>
    <p:sldId id="289" r:id="rId7"/>
    <p:sldId id="291" r:id="rId8"/>
    <p:sldId id="292" r:id="rId9"/>
    <p:sldId id="294" r:id="rId10"/>
    <p:sldId id="293" r:id="rId11"/>
    <p:sldId id="295" r:id="rId12"/>
    <p:sldId id="296" r:id="rId13"/>
    <p:sldId id="297" r:id="rId14"/>
    <p:sldId id="298" r:id="rId15"/>
    <p:sldId id="299" r:id="rId16"/>
    <p:sldId id="300" r:id="rId17"/>
    <p:sldId id="280" r:id="rId18"/>
    <p:sldId id="281" r:id="rId1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54F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E6478-0911-4642-8629-87426C2FB522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l-PL"/>
        </a:p>
      </dgm:t>
    </dgm:pt>
    <dgm:pt modelId="{25A2E201-135F-4F44-8841-72029FEE6BCB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1600" b="1" dirty="0" smtClean="0">
              <a:solidFill>
                <a:schemeClr val="tx1"/>
              </a:solidFill>
            </a:rPr>
            <a:t>ZAKOŃCZENIE OCENY FORMALNEJ WNIOSKÓW</a:t>
          </a:r>
        </a:p>
        <a:p>
          <a:r>
            <a:rPr lang="pl-PL" sz="1600" b="1" dirty="0" smtClean="0">
              <a:solidFill>
                <a:schemeClr val="tx1"/>
              </a:solidFill>
            </a:rPr>
            <a:t>I ocena formalna – wszystkie wnioski PUP-ów zostały zwrócone do uzupełnienia</a:t>
          </a:r>
        </a:p>
        <a:p>
          <a:r>
            <a:rPr lang="pl-PL" sz="1600" b="1" dirty="0" smtClean="0">
              <a:solidFill>
                <a:schemeClr val="tx1"/>
              </a:solidFill>
            </a:rPr>
            <a:t>II ocena formalna – wnioski PUP w trakcie weryfikacji </a:t>
          </a:r>
          <a:endParaRPr lang="pl-PL" sz="1600" b="1" dirty="0">
            <a:solidFill>
              <a:schemeClr val="tx1"/>
            </a:solidFill>
          </a:endParaRPr>
        </a:p>
      </dgm:t>
    </dgm:pt>
    <dgm:pt modelId="{D48647FA-8659-4C3F-98F4-9CA953C0FFBA}" type="parTrans" cxnId="{5BC66FA4-A8D3-4730-8B06-6F2A11397943}">
      <dgm:prSet/>
      <dgm:spPr/>
      <dgm:t>
        <a:bodyPr/>
        <a:lstStyle/>
        <a:p>
          <a:endParaRPr lang="pl-PL"/>
        </a:p>
      </dgm:t>
    </dgm:pt>
    <dgm:pt modelId="{9A593FD3-84A8-48D1-8BEE-C225E88D2D03}" type="sibTrans" cxnId="{5BC66FA4-A8D3-4730-8B06-6F2A11397943}">
      <dgm:prSet/>
      <dgm:spPr/>
      <dgm:t>
        <a:bodyPr/>
        <a:lstStyle/>
        <a:p>
          <a:endParaRPr lang="pl-PL"/>
        </a:p>
      </dgm:t>
    </dgm:pt>
    <dgm:pt modelId="{974EA2FB-439D-4FE2-BB1B-01563DD7C222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1600" b="1" dirty="0" smtClean="0">
              <a:solidFill>
                <a:schemeClr val="tx1"/>
              </a:solidFill>
            </a:rPr>
            <a:t>OCENA MERYTORYCZNA WNIOSKÓW</a:t>
          </a:r>
          <a:endParaRPr lang="pl-PL" sz="1600" b="1" dirty="0">
            <a:solidFill>
              <a:schemeClr val="tx1"/>
            </a:solidFill>
          </a:endParaRPr>
        </a:p>
      </dgm:t>
    </dgm:pt>
    <dgm:pt modelId="{99EF6709-F974-429F-831D-2E7956024B7A}" type="parTrans" cxnId="{80EBE479-E4DE-4A6A-8132-A19EE15C81CA}">
      <dgm:prSet/>
      <dgm:spPr/>
      <dgm:t>
        <a:bodyPr/>
        <a:lstStyle/>
        <a:p>
          <a:endParaRPr lang="pl-PL"/>
        </a:p>
      </dgm:t>
    </dgm:pt>
    <dgm:pt modelId="{51E85F1E-76A4-4CFF-9AF3-DBD70E62C951}" type="sibTrans" cxnId="{80EBE479-E4DE-4A6A-8132-A19EE15C81CA}">
      <dgm:prSet/>
      <dgm:spPr/>
      <dgm:t>
        <a:bodyPr/>
        <a:lstStyle/>
        <a:p>
          <a:endParaRPr lang="pl-PL"/>
        </a:p>
      </dgm:t>
    </dgm:pt>
    <dgm:pt modelId="{CE05B821-AC51-45B5-A3A2-CC0AFB5852FF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1600" b="1" dirty="0" smtClean="0">
              <a:solidFill>
                <a:schemeClr val="tx1"/>
              </a:solidFill>
            </a:rPr>
            <a:t>PODPISANIE UMOWY O DOFINANSOWANIE W RAMACH PODDZIAŁANIA 1.1.2 PO WER</a:t>
          </a:r>
          <a:endParaRPr lang="pl-PL" sz="1600" dirty="0">
            <a:solidFill>
              <a:schemeClr val="tx1"/>
            </a:solidFill>
          </a:endParaRPr>
        </a:p>
      </dgm:t>
    </dgm:pt>
    <dgm:pt modelId="{EDE660E4-4987-4DF5-B310-CDEDEA6D8763}" type="parTrans" cxnId="{E54BA510-12D2-4224-A6C5-DB9328075A85}">
      <dgm:prSet/>
      <dgm:spPr/>
      <dgm:t>
        <a:bodyPr/>
        <a:lstStyle/>
        <a:p>
          <a:endParaRPr lang="pl-PL"/>
        </a:p>
      </dgm:t>
    </dgm:pt>
    <dgm:pt modelId="{B4742D09-B959-4397-B800-313B25FE1F34}" type="sibTrans" cxnId="{E54BA510-12D2-4224-A6C5-DB9328075A85}">
      <dgm:prSet/>
      <dgm:spPr/>
      <dgm:t>
        <a:bodyPr/>
        <a:lstStyle/>
        <a:p>
          <a:endParaRPr lang="pl-PL"/>
        </a:p>
      </dgm:t>
    </dgm:pt>
    <dgm:pt modelId="{C94A79D1-1F03-4C27-87CA-7124AC9E928E}" type="pres">
      <dgm:prSet presAssocID="{12EE6478-0911-4642-8629-87426C2FB52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164BF05E-9667-4D38-9F24-EB0913AD9762}" type="pres">
      <dgm:prSet presAssocID="{12EE6478-0911-4642-8629-87426C2FB522}" presName="Name1" presStyleCnt="0"/>
      <dgm:spPr/>
      <dgm:t>
        <a:bodyPr/>
        <a:lstStyle/>
        <a:p>
          <a:endParaRPr lang="pl-PL"/>
        </a:p>
      </dgm:t>
    </dgm:pt>
    <dgm:pt modelId="{372D4A79-2B27-4BB4-B58A-C8B7BE9DB502}" type="pres">
      <dgm:prSet presAssocID="{12EE6478-0911-4642-8629-87426C2FB522}" presName="cycle" presStyleCnt="0"/>
      <dgm:spPr/>
      <dgm:t>
        <a:bodyPr/>
        <a:lstStyle/>
        <a:p>
          <a:endParaRPr lang="pl-PL"/>
        </a:p>
      </dgm:t>
    </dgm:pt>
    <dgm:pt modelId="{BED45D9D-D12A-4DAD-94A0-FD752A1926E7}" type="pres">
      <dgm:prSet presAssocID="{12EE6478-0911-4642-8629-87426C2FB522}" presName="srcNode" presStyleLbl="node1" presStyleIdx="0" presStyleCnt="3"/>
      <dgm:spPr/>
      <dgm:t>
        <a:bodyPr/>
        <a:lstStyle/>
        <a:p>
          <a:endParaRPr lang="pl-PL"/>
        </a:p>
      </dgm:t>
    </dgm:pt>
    <dgm:pt modelId="{8B0CA612-2820-4168-AE53-FD7BDB75C6B8}" type="pres">
      <dgm:prSet presAssocID="{12EE6478-0911-4642-8629-87426C2FB522}" presName="conn" presStyleLbl="parChTrans1D2" presStyleIdx="0" presStyleCnt="1"/>
      <dgm:spPr/>
      <dgm:t>
        <a:bodyPr/>
        <a:lstStyle/>
        <a:p>
          <a:endParaRPr lang="pl-PL"/>
        </a:p>
      </dgm:t>
    </dgm:pt>
    <dgm:pt modelId="{831718E2-CC94-4B94-9A19-3F6B1F229366}" type="pres">
      <dgm:prSet presAssocID="{12EE6478-0911-4642-8629-87426C2FB522}" presName="extraNode" presStyleLbl="node1" presStyleIdx="0" presStyleCnt="3"/>
      <dgm:spPr/>
      <dgm:t>
        <a:bodyPr/>
        <a:lstStyle/>
        <a:p>
          <a:endParaRPr lang="pl-PL"/>
        </a:p>
      </dgm:t>
    </dgm:pt>
    <dgm:pt modelId="{683E9426-6800-4F2F-A4C6-572015004A98}" type="pres">
      <dgm:prSet presAssocID="{12EE6478-0911-4642-8629-87426C2FB522}" presName="dstNode" presStyleLbl="node1" presStyleIdx="0" presStyleCnt="3"/>
      <dgm:spPr/>
      <dgm:t>
        <a:bodyPr/>
        <a:lstStyle/>
        <a:p>
          <a:endParaRPr lang="pl-PL"/>
        </a:p>
      </dgm:t>
    </dgm:pt>
    <dgm:pt modelId="{682B3C8E-7940-456C-9E57-8D8DA4755D2E}" type="pres">
      <dgm:prSet presAssocID="{25A2E201-135F-4F44-8841-72029FEE6BCB}" presName="text_1" presStyleLbl="node1" presStyleIdx="0" presStyleCnt="3" custLinFactNeighborX="531" custLinFactNeighborY="586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9B59F4-861A-4CDE-A2B0-5582D67098A5}" type="pres">
      <dgm:prSet presAssocID="{25A2E201-135F-4F44-8841-72029FEE6BCB}" presName="accent_1" presStyleCnt="0"/>
      <dgm:spPr/>
      <dgm:t>
        <a:bodyPr/>
        <a:lstStyle/>
        <a:p>
          <a:endParaRPr lang="pl-PL"/>
        </a:p>
      </dgm:t>
    </dgm:pt>
    <dgm:pt modelId="{2AE7773B-1057-4981-8FD5-97707A8CF8C6}" type="pres">
      <dgm:prSet presAssocID="{25A2E201-135F-4F44-8841-72029FEE6BCB}" presName="accentRepeatNode" presStyleLbl="solidFgAcc1" presStyleIdx="0" presStyleCnt="3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pl-PL"/>
        </a:p>
      </dgm:t>
    </dgm:pt>
    <dgm:pt modelId="{86CF12E1-5375-46FD-AB32-D335254334C7}" type="pres">
      <dgm:prSet presAssocID="{974EA2FB-439D-4FE2-BB1B-01563DD7C22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2C12ED1-3755-4827-BA7B-229AB915498E}" type="pres">
      <dgm:prSet presAssocID="{974EA2FB-439D-4FE2-BB1B-01563DD7C222}" presName="accent_2" presStyleCnt="0"/>
      <dgm:spPr/>
    </dgm:pt>
    <dgm:pt modelId="{2A7BDBCD-F5E2-4555-9B65-6F1131D78F00}" type="pres">
      <dgm:prSet presAssocID="{974EA2FB-439D-4FE2-BB1B-01563DD7C222}" presName="accentRepeatNode" presStyleLbl="solidFgAcc1" presStyleIdx="1" presStyleCnt="3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pl-PL"/>
        </a:p>
      </dgm:t>
    </dgm:pt>
    <dgm:pt modelId="{9BE9F760-FB38-47A5-8F4C-E9AEC4EC7C17}" type="pres">
      <dgm:prSet presAssocID="{CE05B821-AC51-45B5-A3A2-CC0AFB5852F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22104E-CA75-404B-9601-CA637E4A0A2E}" type="pres">
      <dgm:prSet presAssocID="{CE05B821-AC51-45B5-A3A2-CC0AFB5852FF}" presName="accent_3" presStyleCnt="0"/>
      <dgm:spPr/>
    </dgm:pt>
    <dgm:pt modelId="{A38B0AF1-1FAF-4290-981A-E02700AAEA9A}" type="pres">
      <dgm:prSet presAssocID="{CE05B821-AC51-45B5-A3A2-CC0AFB5852FF}" presName="accentRepeatNode" presStyleLbl="solidFgAcc1" presStyleIdx="2" presStyleCnt="3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pl-PL"/>
        </a:p>
      </dgm:t>
    </dgm:pt>
  </dgm:ptLst>
  <dgm:cxnLst>
    <dgm:cxn modelId="{E54BA510-12D2-4224-A6C5-DB9328075A85}" srcId="{12EE6478-0911-4642-8629-87426C2FB522}" destId="{CE05B821-AC51-45B5-A3A2-CC0AFB5852FF}" srcOrd="2" destOrd="0" parTransId="{EDE660E4-4987-4DF5-B310-CDEDEA6D8763}" sibTransId="{B4742D09-B959-4397-B800-313B25FE1F34}"/>
    <dgm:cxn modelId="{B753395A-7061-4557-83DE-33E37CA06160}" type="presOf" srcId="{974EA2FB-439D-4FE2-BB1B-01563DD7C222}" destId="{86CF12E1-5375-46FD-AB32-D335254334C7}" srcOrd="0" destOrd="0" presId="urn:microsoft.com/office/officeart/2008/layout/VerticalCurvedList"/>
    <dgm:cxn modelId="{5BC66FA4-A8D3-4730-8B06-6F2A11397943}" srcId="{12EE6478-0911-4642-8629-87426C2FB522}" destId="{25A2E201-135F-4F44-8841-72029FEE6BCB}" srcOrd="0" destOrd="0" parTransId="{D48647FA-8659-4C3F-98F4-9CA953C0FFBA}" sibTransId="{9A593FD3-84A8-48D1-8BEE-C225E88D2D03}"/>
    <dgm:cxn modelId="{D1B69B0E-875D-45B9-8CF3-2FC3B9142A91}" type="presOf" srcId="{CE05B821-AC51-45B5-A3A2-CC0AFB5852FF}" destId="{9BE9F760-FB38-47A5-8F4C-E9AEC4EC7C17}" srcOrd="0" destOrd="0" presId="urn:microsoft.com/office/officeart/2008/layout/VerticalCurvedList"/>
    <dgm:cxn modelId="{80EBE479-E4DE-4A6A-8132-A19EE15C81CA}" srcId="{12EE6478-0911-4642-8629-87426C2FB522}" destId="{974EA2FB-439D-4FE2-BB1B-01563DD7C222}" srcOrd="1" destOrd="0" parTransId="{99EF6709-F974-429F-831D-2E7956024B7A}" sibTransId="{51E85F1E-76A4-4CFF-9AF3-DBD70E62C951}"/>
    <dgm:cxn modelId="{03E11A5C-ABFA-4DB4-AA3A-C38D8076F589}" type="presOf" srcId="{9A593FD3-84A8-48D1-8BEE-C225E88D2D03}" destId="{8B0CA612-2820-4168-AE53-FD7BDB75C6B8}" srcOrd="0" destOrd="0" presId="urn:microsoft.com/office/officeart/2008/layout/VerticalCurvedList"/>
    <dgm:cxn modelId="{9663EFDF-5F63-471D-9387-4D9F45451246}" type="presOf" srcId="{12EE6478-0911-4642-8629-87426C2FB522}" destId="{C94A79D1-1F03-4C27-87CA-7124AC9E928E}" srcOrd="0" destOrd="0" presId="urn:microsoft.com/office/officeart/2008/layout/VerticalCurvedList"/>
    <dgm:cxn modelId="{3DB7EFA6-BA4A-4F7D-A0E8-3BD36E7913E3}" type="presOf" srcId="{25A2E201-135F-4F44-8841-72029FEE6BCB}" destId="{682B3C8E-7940-456C-9E57-8D8DA4755D2E}" srcOrd="0" destOrd="0" presId="urn:microsoft.com/office/officeart/2008/layout/VerticalCurvedList"/>
    <dgm:cxn modelId="{FE67D1E4-619A-49BB-81ED-7B758CF200E8}" type="presParOf" srcId="{C94A79D1-1F03-4C27-87CA-7124AC9E928E}" destId="{164BF05E-9667-4D38-9F24-EB0913AD9762}" srcOrd="0" destOrd="0" presId="urn:microsoft.com/office/officeart/2008/layout/VerticalCurvedList"/>
    <dgm:cxn modelId="{3DEDAD01-3737-455C-ADF5-051CFE9B3FED}" type="presParOf" srcId="{164BF05E-9667-4D38-9F24-EB0913AD9762}" destId="{372D4A79-2B27-4BB4-B58A-C8B7BE9DB502}" srcOrd="0" destOrd="0" presId="urn:microsoft.com/office/officeart/2008/layout/VerticalCurvedList"/>
    <dgm:cxn modelId="{E98592FC-B5C6-46CF-8787-5F18D693D2C3}" type="presParOf" srcId="{372D4A79-2B27-4BB4-B58A-C8B7BE9DB502}" destId="{BED45D9D-D12A-4DAD-94A0-FD752A1926E7}" srcOrd="0" destOrd="0" presId="urn:microsoft.com/office/officeart/2008/layout/VerticalCurvedList"/>
    <dgm:cxn modelId="{9EA42DD5-7C32-40EC-B3FB-58F965908360}" type="presParOf" srcId="{372D4A79-2B27-4BB4-B58A-C8B7BE9DB502}" destId="{8B0CA612-2820-4168-AE53-FD7BDB75C6B8}" srcOrd="1" destOrd="0" presId="urn:microsoft.com/office/officeart/2008/layout/VerticalCurvedList"/>
    <dgm:cxn modelId="{64530071-ACE7-49BF-8A23-2B4564EA39CD}" type="presParOf" srcId="{372D4A79-2B27-4BB4-B58A-C8B7BE9DB502}" destId="{831718E2-CC94-4B94-9A19-3F6B1F229366}" srcOrd="2" destOrd="0" presId="urn:microsoft.com/office/officeart/2008/layout/VerticalCurvedList"/>
    <dgm:cxn modelId="{0764CD3A-42A7-484D-BB39-45FA8161B02C}" type="presParOf" srcId="{372D4A79-2B27-4BB4-B58A-C8B7BE9DB502}" destId="{683E9426-6800-4F2F-A4C6-572015004A98}" srcOrd="3" destOrd="0" presId="urn:microsoft.com/office/officeart/2008/layout/VerticalCurvedList"/>
    <dgm:cxn modelId="{2A2D6530-C524-4220-86C4-15361C0ECDB8}" type="presParOf" srcId="{164BF05E-9667-4D38-9F24-EB0913AD9762}" destId="{682B3C8E-7940-456C-9E57-8D8DA4755D2E}" srcOrd="1" destOrd="0" presId="urn:microsoft.com/office/officeart/2008/layout/VerticalCurvedList"/>
    <dgm:cxn modelId="{35A87B8F-5F0E-4A94-904F-94A3FA43A9BE}" type="presParOf" srcId="{164BF05E-9667-4D38-9F24-EB0913AD9762}" destId="{A69B59F4-861A-4CDE-A2B0-5582D67098A5}" srcOrd="2" destOrd="0" presId="urn:microsoft.com/office/officeart/2008/layout/VerticalCurvedList"/>
    <dgm:cxn modelId="{4C459888-3E2C-439C-BFA7-C81CD24219E9}" type="presParOf" srcId="{A69B59F4-861A-4CDE-A2B0-5582D67098A5}" destId="{2AE7773B-1057-4981-8FD5-97707A8CF8C6}" srcOrd="0" destOrd="0" presId="urn:microsoft.com/office/officeart/2008/layout/VerticalCurvedList"/>
    <dgm:cxn modelId="{BA736DA7-7693-47B1-90DF-3D4DA3391790}" type="presParOf" srcId="{164BF05E-9667-4D38-9F24-EB0913AD9762}" destId="{86CF12E1-5375-46FD-AB32-D335254334C7}" srcOrd="3" destOrd="0" presId="urn:microsoft.com/office/officeart/2008/layout/VerticalCurvedList"/>
    <dgm:cxn modelId="{79E14EBB-31B8-4018-B4DE-BC789D519A95}" type="presParOf" srcId="{164BF05E-9667-4D38-9F24-EB0913AD9762}" destId="{92C12ED1-3755-4827-BA7B-229AB915498E}" srcOrd="4" destOrd="0" presId="urn:microsoft.com/office/officeart/2008/layout/VerticalCurvedList"/>
    <dgm:cxn modelId="{50949FCF-B8B1-452C-A331-038DF8F7F2D6}" type="presParOf" srcId="{92C12ED1-3755-4827-BA7B-229AB915498E}" destId="{2A7BDBCD-F5E2-4555-9B65-6F1131D78F00}" srcOrd="0" destOrd="0" presId="urn:microsoft.com/office/officeart/2008/layout/VerticalCurvedList"/>
    <dgm:cxn modelId="{BCC90C9F-BB0C-47D8-B0B7-43CF5E3FC9DA}" type="presParOf" srcId="{164BF05E-9667-4D38-9F24-EB0913AD9762}" destId="{9BE9F760-FB38-47A5-8F4C-E9AEC4EC7C17}" srcOrd="5" destOrd="0" presId="urn:microsoft.com/office/officeart/2008/layout/VerticalCurvedList"/>
    <dgm:cxn modelId="{CF71345B-D58F-4687-9253-FECD0F89F13E}" type="presParOf" srcId="{164BF05E-9667-4D38-9F24-EB0913AD9762}" destId="{A222104E-CA75-404B-9601-CA637E4A0A2E}" srcOrd="6" destOrd="0" presId="urn:microsoft.com/office/officeart/2008/layout/VerticalCurvedList"/>
    <dgm:cxn modelId="{362DB2B4-FE16-4063-B2A9-5F6F95211C51}" type="presParOf" srcId="{A222104E-CA75-404B-9601-CA637E4A0A2E}" destId="{A38B0AF1-1FAF-4290-981A-E02700AAEA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CB5E2-E29E-4723-ADEB-4C5357F1EC94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83FFB-E335-4C4E-A95D-D6961D5E82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132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7412749" y="5246441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2" name="Rectangle 6"/>
          <p:cNvSpPr>
            <a:spLocks noChangeArrowheads="1"/>
          </p:cNvSpPr>
          <p:nvPr userDrawn="1"/>
        </p:nvSpPr>
        <p:spPr bwMode="auto">
          <a:xfrm rot="10800000" flipH="1">
            <a:off x="5479250" y="5546130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 rot="10800000" flipH="1">
            <a:off x="6364159" y="4974098"/>
            <a:ext cx="539859" cy="53986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 rot="10800000" flipH="1">
            <a:off x="10969375" y="1836094"/>
            <a:ext cx="1222625" cy="1217331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5" name="Rectangle 9"/>
          <p:cNvSpPr>
            <a:spLocks noChangeArrowheads="1"/>
          </p:cNvSpPr>
          <p:nvPr userDrawn="1"/>
        </p:nvSpPr>
        <p:spPr bwMode="auto">
          <a:xfrm rot="10800000" flipH="1">
            <a:off x="6505884" y="3937140"/>
            <a:ext cx="598083" cy="598079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899894" y="3720137"/>
            <a:ext cx="809788" cy="815083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" name="Rectangle 11"/>
          <p:cNvSpPr>
            <a:spLocks noChangeArrowheads="1"/>
          </p:cNvSpPr>
          <p:nvPr userDrawn="1"/>
        </p:nvSpPr>
        <p:spPr bwMode="auto">
          <a:xfrm rot="10800000" flipH="1">
            <a:off x="9774115" y="3985398"/>
            <a:ext cx="952698" cy="9526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8" name="Rectangle 12"/>
          <p:cNvSpPr>
            <a:spLocks noChangeArrowheads="1"/>
          </p:cNvSpPr>
          <p:nvPr userDrawn="1"/>
        </p:nvSpPr>
        <p:spPr bwMode="auto">
          <a:xfrm rot="10800000" flipH="1">
            <a:off x="5794169" y="4536153"/>
            <a:ext cx="248757" cy="254052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9" name="Rectangle 13"/>
          <p:cNvSpPr>
            <a:spLocks noChangeArrowheads="1"/>
          </p:cNvSpPr>
          <p:nvPr userDrawn="1"/>
        </p:nvSpPr>
        <p:spPr bwMode="auto">
          <a:xfrm rot="10800000" flipH="1">
            <a:off x="7418647" y="4262611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" name="Rectangle 14"/>
          <p:cNvSpPr>
            <a:spLocks noChangeArrowheads="1"/>
          </p:cNvSpPr>
          <p:nvPr userDrawn="1"/>
        </p:nvSpPr>
        <p:spPr bwMode="auto">
          <a:xfrm rot="10800000" flipH="1">
            <a:off x="8464445" y="5244028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" name="Rectangle 15"/>
          <p:cNvSpPr>
            <a:spLocks noChangeArrowheads="1"/>
          </p:cNvSpPr>
          <p:nvPr userDrawn="1"/>
        </p:nvSpPr>
        <p:spPr bwMode="auto">
          <a:xfrm rot="10800000" flipH="1">
            <a:off x="9881074" y="5322519"/>
            <a:ext cx="206418" cy="20641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3" name="Rectangle 11"/>
          <p:cNvSpPr>
            <a:spLocks noChangeArrowheads="1"/>
          </p:cNvSpPr>
          <p:nvPr userDrawn="1"/>
        </p:nvSpPr>
        <p:spPr bwMode="auto">
          <a:xfrm rot="10800000" flipH="1">
            <a:off x="4526550" y="5018051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" name="Rectangle 9"/>
          <p:cNvSpPr>
            <a:spLocks noChangeArrowheads="1"/>
          </p:cNvSpPr>
          <p:nvPr userDrawn="1"/>
        </p:nvSpPr>
        <p:spPr bwMode="auto">
          <a:xfrm rot="10800000" flipH="1">
            <a:off x="4697229" y="2746811"/>
            <a:ext cx="598083" cy="5980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5" name="Rectangle 9"/>
          <p:cNvSpPr>
            <a:spLocks noChangeArrowheads="1"/>
          </p:cNvSpPr>
          <p:nvPr userDrawn="1"/>
        </p:nvSpPr>
        <p:spPr bwMode="auto">
          <a:xfrm rot="10800000" flipH="1">
            <a:off x="4640809" y="4736714"/>
            <a:ext cx="398700" cy="398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6" name="Rectangle 11"/>
          <p:cNvSpPr>
            <a:spLocks noChangeArrowheads="1"/>
          </p:cNvSpPr>
          <p:nvPr userDrawn="1"/>
        </p:nvSpPr>
        <p:spPr bwMode="auto">
          <a:xfrm rot="10800000" flipH="1">
            <a:off x="5655938" y="1884907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7" name="Rectangle 13"/>
          <p:cNvSpPr>
            <a:spLocks noChangeArrowheads="1"/>
          </p:cNvSpPr>
          <p:nvPr userDrawn="1"/>
        </p:nvSpPr>
        <p:spPr bwMode="auto">
          <a:xfrm rot="10800000" flipH="1">
            <a:off x="5295312" y="3343050"/>
            <a:ext cx="624544" cy="62454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8" name="Rectangle 5"/>
          <p:cNvSpPr>
            <a:spLocks noChangeArrowheads="1"/>
          </p:cNvSpPr>
          <p:nvPr userDrawn="1"/>
        </p:nvSpPr>
        <p:spPr bwMode="auto">
          <a:xfrm rot="10800000" flipH="1">
            <a:off x="4727831" y="4249098"/>
            <a:ext cx="508105" cy="508105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9" name="Rectangle 14"/>
          <p:cNvSpPr>
            <a:spLocks noChangeArrowheads="1"/>
          </p:cNvSpPr>
          <p:nvPr userDrawn="1"/>
        </p:nvSpPr>
        <p:spPr bwMode="auto">
          <a:xfrm rot="10800000" flipH="1">
            <a:off x="8847490" y="4349881"/>
            <a:ext cx="508105" cy="508105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0" name="Rectangle 11"/>
          <p:cNvSpPr>
            <a:spLocks noChangeArrowheads="1"/>
          </p:cNvSpPr>
          <p:nvPr userDrawn="1"/>
        </p:nvSpPr>
        <p:spPr bwMode="auto">
          <a:xfrm rot="10800000" flipH="1">
            <a:off x="6608636" y="1875538"/>
            <a:ext cx="571527" cy="571527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" name="Rectangle 13"/>
          <p:cNvSpPr>
            <a:spLocks noChangeArrowheads="1"/>
          </p:cNvSpPr>
          <p:nvPr userDrawn="1"/>
        </p:nvSpPr>
        <p:spPr bwMode="auto">
          <a:xfrm rot="10800000" flipH="1">
            <a:off x="7335612" y="2447065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" name="Rectangle 11"/>
          <p:cNvSpPr>
            <a:spLocks noChangeArrowheads="1"/>
          </p:cNvSpPr>
          <p:nvPr userDrawn="1"/>
        </p:nvSpPr>
        <p:spPr bwMode="auto">
          <a:xfrm rot="10800000" flipH="1">
            <a:off x="8371141" y="2234484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4" name="Rectangle 10"/>
          <p:cNvSpPr>
            <a:spLocks noChangeArrowheads="1"/>
          </p:cNvSpPr>
          <p:nvPr userDrawn="1"/>
        </p:nvSpPr>
        <p:spPr bwMode="auto">
          <a:xfrm rot="10800000" flipH="1">
            <a:off x="10162760" y="1868344"/>
            <a:ext cx="809788" cy="815083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1028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Łącznik prosty 5"/>
          <p:cNvCxnSpPr/>
          <p:nvPr userDrawn="1"/>
        </p:nvCxnSpPr>
        <p:spPr>
          <a:xfrm>
            <a:off x="6364158" y="6035357"/>
            <a:ext cx="582784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2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462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2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373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052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63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38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58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60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56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10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B97C-FC69-4361-94B0-D8182460C70B}" type="datetimeFigureOut">
              <a:rPr lang="pl-PL" smtClean="0"/>
              <a:pPr/>
              <a:t>2015-05-06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9489262" y="63690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/>
          </a:p>
        </p:txBody>
      </p:sp>
      <p:pic>
        <p:nvPicPr>
          <p:cNvPr id="35" name="Obraz 3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673" y="6267195"/>
            <a:ext cx="1959453" cy="58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Obraz 2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484" y="6288666"/>
            <a:ext cx="2187944" cy="53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upa 38"/>
          <p:cNvGrpSpPr/>
          <p:nvPr userDrawn="1"/>
        </p:nvGrpSpPr>
        <p:grpSpPr>
          <a:xfrm>
            <a:off x="139525" y="131784"/>
            <a:ext cx="4802254" cy="1026244"/>
            <a:chOff x="120475" y="139895"/>
            <a:chExt cx="4802254" cy="1026244"/>
          </a:xfrm>
        </p:grpSpPr>
        <p:sp>
          <p:nvSpPr>
            <p:cNvPr id="40" name="Rectangle 5"/>
            <p:cNvSpPr>
              <a:spLocks noChangeArrowheads="1"/>
            </p:cNvSpPr>
            <p:nvPr userDrawn="1"/>
          </p:nvSpPr>
          <p:spPr bwMode="auto">
            <a:xfrm flipH="1">
              <a:off x="3539966" y="399664"/>
              <a:ext cx="363495" cy="363495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Rectangle 6"/>
            <p:cNvSpPr>
              <a:spLocks noChangeArrowheads="1"/>
            </p:cNvSpPr>
            <p:nvPr userDrawn="1"/>
          </p:nvSpPr>
          <p:spPr bwMode="auto">
            <a:xfrm flipH="1">
              <a:off x="3908231" y="619005"/>
              <a:ext cx="314271" cy="314271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Rectangle 7"/>
            <p:cNvSpPr>
              <a:spLocks noChangeArrowheads="1"/>
            </p:cNvSpPr>
            <p:nvPr userDrawn="1"/>
          </p:nvSpPr>
          <p:spPr bwMode="auto">
            <a:xfrm flipH="1">
              <a:off x="3085018" y="501625"/>
              <a:ext cx="386212" cy="386212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796"/>
              <a:ext cx="874657" cy="870870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 flipH="1">
              <a:off x="2493082" y="601597"/>
              <a:ext cx="427864" cy="427861"/>
            </a:xfrm>
            <a:prstGeom prst="rect">
              <a:avLst/>
            </a:prstGeom>
            <a:solidFill>
              <a:schemeClr val="accent5">
                <a:lumMod val="75000"/>
                <a:alpha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 flipH="1">
              <a:off x="1396963" y="583035"/>
              <a:ext cx="579317" cy="583104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 flipH="1">
              <a:off x="799513" y="139895"/>
              <a:ext cx="681553" cy="681553"/>
            </a:xfrm>
            <a:prstGeom prst="rect">
              <a:avLst/>
            </a:prstGeom>
            <a:solidFill>
              <a:schemeClr val="accent5">
                <a:lumMod val="75000"/>
                <a:alpha val="4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 flipH="1">
              <a:off x="4367037" y="546389"/>
              <a:ext cx="177959" cy="181747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 flipH="1">
              <a:off x="2051044" y="225796"/>
              <a:ext cx="446794" cy="446794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 flipH="1">
              <a:off x="2817547" y="319879"/>
              <a:ext cx="363495" cy="363495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Rectangle 15"/>
            <p:cNvSpPr>
              <a:spLocks noChangeArrowheads="1"/>
            </p:cNvSpPr>
            <p:nvPr userDrawn="1"/>
          </p:nvSpPr>
          <p:spPr bwMode="auto">
            <a:xfrm flipH="1">
              <a:off x="4775059" y="647815"/>
              <a:ext cx="147670" cy="147670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pic>
        <p:nvPicPr>
          <p:cNvPr id="2" name="Obraz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696" y="-35775"/>
            <a:ext cx="1560447" cy="1216331"/>
          </a:xfrm>
          <a:prstGeom prst="rect">
            <a:avLst/>
          </a:prstGeom>
        </p:spPr>
      </p:pic>
      <p:pic>
        <p:nvPicPr>
          <p:cNvPr id="22" name="Obraz 21"/>
          <p:cNvPicPr/>
          <p:nvPr userDrawn="1"/>
        </p:nvPicPr>
        <p:blipFill>
          <a:blip r:embed="rId16" cstate="print"/>
          <a:stretch>
            <a:fillRect/>
          </a:stretch>
        </p:blipFill>
        <p:spPr bwMode="auto">
          <a:xfrm>
            <a:off x="912495" y="6224497"/>
            <a:ext cx="1297305" cy="597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740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170120" y="3134925"/>
            <a:ext cx="7357731" cy="1655762"/>
          </a:xfrm>
        </p:spPr>
        <p:txBody>
          <a:bodyPr/>
          <a:lstStyle/>
          <a:p>
            <a:pPr algn="l"/>
            <a:r>
              <a:rPr lang="pl-PL" b="1" dirty="0" smtClean="0"/>
              <a:t>Poddziałanie </a:t>
            </a:r>
            <a:r>
              <a:rPr lang="pl-PL" b="1" dirty="0"/>
              <a:t>1.1.2 Wsparcie udzielane z Inicjatywy na rzecz </a:t>
            </a:r>
            <a:r>
              <a:rPr lang="pl-PL" b="1" dirty="0" smtClean="0"/>
              <a:t>zatrudnienia </a:t>
            </a:r>
            <a:r>
              <a:rPr lang="pl-PL" b="1" dirty="0"/>
              <a:t>ludzi młodych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0121" y="1711842"/>
            <a:ext cx="9005777" cy="1512219"/>
          </a:xfrm>
        </p:spPr>
        <p:txBody>
          <a:bodyPr/>
          <a:lstStyle/>
          <a:p>
            <a:pPr algn="l"/>
            <a:r>
              <a:rPr lang="pl-PL" dirty="0" smtClean="0"/>
              <a:t>Program Operacyjny Wiedza Edukacja Rozwój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4" name="Podtytuł 1"/>
          <p:cNvSpPr txBox="1">
            <a:spLocks/>
          </p:cNvSpPr>
          <p:nvPr/>
        </p:nvSpPr>
        <p:spPr>
          <a:xfrm>
            <a:off x="3886200" y="5830281"/>
            <a:ext cx="2578100" cy="407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9644"/>
                </a:solidFill>
                <a:latin typeface="Book Antiqua" panose="02040602050305030304" pitchFamily="18" charset="0"/>
                <a:ea typeface="+mn-ea"/>
                <a:cs typeface="Mongolian Baiti" panose="03000500000000000000" pitchFamily="66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 smtClean="0">
                <a:solidFill>
                  <a:srgbClr val="002060"/>
                </a:solidFill>
              </a:rPr>
              <a:t>Szczecin, 06.05.2015 r.</a:t>
            </a:r>
            <a:endParaRPr lang="pl-PL" sz="1800" dirty="0">
              <a:solidFill>
                <a:srgbClr val="002060"/>
              </a:solidFill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Efektywność zatrudnieniowa:</a:t>
            </a:r>
            <a:endParaRPr lang="pl-PL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120" y="2133600"/>
            <a:ext cx="7955279" cy="33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1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Wnioskodawcy, którzy uwzględnili w projektach koszty pośrednie: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03751" y="1847396"/>
            <a:ext cx="11348581" cy="435133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</a:t>
            </a:r>
            <a:r>
              <a:rPr lang="pl-PL" dirty="0" smtClean="0"/>
              <a:t>w Choszcznie;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</a:t>
            </a:r>
            <a:r>
              <a:rPr lang="pl-PL" dirty="0" smtClean="0"/>
              <a:t>w Drawsku Pomorskim;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</a:t>
            </a:r>
            <a:r>
              <a:rPr lang="pl-PL" dirty="0" smtClean="0"/>
              <a:t>w Goleniowie;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</a:t>
            </a:r>
            <a:r>
              <a:rPr lang="pl-PL" dirty="0" smtClean="0"/>
              <a:t>w Gryfinie;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</a:t>
            </a:r>
            <a:r>
              <a:rPr lang="pl-PL" dirty="0" smtClean="0"/>
              <a:t>w Kamieniu Pomorskim;</a:t>
            </a: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Powiatowy Urząd Pracy w Koszalinie;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w Łobzie</a:t>
            </a:r>
            <a:r>
              <a:rPr lang="pl-PL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Powiatowy Urząd Pracy w </a:t>
            </a:r>
            <a:r>
              <a:rPr lang="pl-PL" dirty="0" smtClean="0"/>
              <a:t>Myśliborzu;</a:t>
            </a: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Powiatowy Urząd Pracy w Wałczu.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4797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Ważne informacje dotyczące umowy o dofinansowanie: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pPr marL="342900" indent="-342900">
              <a:buAutoNum type="arabicPeriod"/>
            </a:pPr>
            <a:r>
              <a:rPr lang="pl-PL" b="1" dirty="0" smtClean="0"/>
              <a:t>Zatwierdzony  został wzór Umowy o dofinansowanie projektu w ramach Działania 1.1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Koszty pośrednie dotyczą wyłącznie wydatków, o których mowa w art. 9 ust. 2d ustawy o promocji zatrudnienia i instytucjach rynku pracy;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2 rachunki bankowe w umowie;</a:t>
            </a:r>
          </a:p>
          <a:p>
            <a:pPr marL="342900" lvl="0" indent="-342900">
              <a:buFont typeface="+mj-lt"/>
              <a:buAutoNum type="alphaLcParenR"/>
            </a:pPr>
            <a:r>
              <a:rPr lang="pl-PL" dirty="0" smtClean="0"/>
              <a:t>W umowie zostanie uwzględniony zapis zobowiązujący Beneficjenta do monitorowania wskaźników rezultatu </a:t>
            </a:r>
            <a:br>
              <a:rPr lang="pl-PL" dirty="0" smtClean="0"/>
            </a:br>
            <a:r>
              <a:rPr lang="pl-PL" dirty="0" smtClean="0"/>
              <a:t>i produktu;</a:t>
            </a:r>
          </a:p>
          <a:p>
            <a:pPr marL="342900" indent="-342900">
              <a:buFont typeface="+mj-lt"/>
              <a:buAutoNum type="alphaLcParenR"/>
            </a:pPr>
            <a:r>
              <a:rPr lang="pl-PL" dirty="0" smtClean="0"/>
              <a:t>Działania informacyjne i promocyjne Beneficjenta maja zawierać dodatkowo informację: </a:t>
            </a:r>
            <a:r>
              <a:rPr lang="pl-PL" i="1" dirty="0" smtClean="0"/>
              <a:t>Projekt realizowany w ramach Inicjatywy na rzecz zatrudnienia ludzi młodych.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73439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 informacje dotyczące umowy o dofinansowanie: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arenR" startAt="5"/>
            </a:pPr>
            <a:r>
              <a:rPr lang="pl-PL" dirty="0" smtClean="0"/>
              <a:t>Wniosek o płatność raz na kwartał. </a:t>
            </a:r>
            <a:r>
              <a:rPr lang="pl-PL" smtClean="0"/>
              <a:t>Wzór wniosku o płatność Beneficjenta w ramach projektów współfinansowanych ze środków EFS stanowi załącznik 2 do </a:t>
            </a:r>
            <a:r>
              <a:rPr lang="pl-PL" i="1" smtClean="0"/>
              <a:t>Wytycznych w zakresie warunków gromadzenia i przekazywania danych w postaci elektronicznej na lata 2014-2020;</a:t>
            </a:r>
          </a:p>
          <a:p>
            <a:pPr marL="342900" lvl="0" indent="-342900">
              <a:buFont typeface="+mj-lt"/>
              <a:buAutoNum type="alphaLcParenR" startAt="5"/>
            </a:pPr>
            <a:r>
              <a:rPr lang="pl-PL" smtClean="0"/>
              <a:t>Beneficjent </a:t>
            </a:r>
            <a:r>
              <a:rPr lang="pl-PL" dirty="0"/>
              <a:t>przedkłada wniosek o płatność oraz dokumenty niezbędne do rozliczenia projektu za pośrednictwem SL2014, chyba że z przyczyn technicznych nie jest to możliwe. W takim przypadku proces rozliczania Projektu </a:t>
            </a:r>
            <a:br>
              <a:rPr lang="pl-PL" dirty="0"/>
            </a:br>
            <a:r>
              <a:rPr lang="pl-PL" dirty="0"/>
              <a:t>oraz komunikowania z Instytucją Pośredniczącą odbywa się drogą pisemną, przy czym wzór papierowej wersji wniosku o płatność określają </a:t>
            </a:r>
            <a:r>
              <a:rPr lang="pl-PL" i="1" dirty="0"/>
              <a:t>Wytyczne Ministra Infrastruktury i Rozwoju w zakresie warunków gromadzenia </a:t>
            </a:r>
            <a:br>
              <a:rPr lang="pl-PL" i="1" dirty="0"/>
            </a:br>
            <a:r>
              <a:rPr lang="pl-PL" i="1" dirty="0"/>
              <a:t>i przekazywania danych w postaci elektronicznej na lata 2014-2020</a:t>
            </a:r>
            <a:r>
              <a:rPr lang="pl-PL" dirty="0"/>
              <a:t>;</a:t>
            </a:r>
          </a:p>
          <a:p>
            <a:pPr marL="342900" lvl="0" indent="-342900">
              <a:buFont typeface="+mj-lt"/>
              <a:buAutoNum type="alphaLcParenR" startAt="5"/>
            </a:pPr>
            <a:r>
              <a:rPr lang="pl-PL" dirty="0" smtClean="0"/>
              <a:t>Beneficjent </a:t>
            </a:r>
            <a:r>
              <a:rPr lang="pl-PL" dirty="0"/>
              <a:t>sporządzając wniosek o płatność korzysta z danych zgromadzonych w SYRIUSZ®, w szczególności </a:t>
            </a:r>
            <a:br>
              <a:rPr lang="pl-PL" dirty="0"/>
            </a:br>
            <a:r>
              <a:rPr lang="pl-PL" dirty="0"/>
              <a:t>w zakresie opracowania zestawienia wydatków oraz przekazania danych osobowych uczestników Projektu;</a:t>
            </a:r>
          </a:p>
          <a:p>
            <a:pPr marL="342900" lvl="0" indent="-342900">
              <a:buFont typeface="+mj-lt"/>
              <a:buAutoNum type="alphaLcParenR" startAt="5"/>
            </a:pPr>
            <a:r>
              <a:rPr lang="pl-PL" dirty="0" smtClean="0"/>
              <a:t>Beneficjent </a:t>
            </a:r>
            <a:r>
              <a:rPr lang="pl-PL" dirty="0"/>
              <a:t>zobowiązuje się do przechowywania dokumentacji związanej z realizacją Projektu przez okres dwóch lat od dnia 31 grudnia roku następującego po złożeniu do Komisji Europejskiej zestawienia wydatków, w którym ujęto ostateczne wydatki dotyczące zakończonego Projektu.  Instytucja Pośrednicząca informuje Beneficjenta o dacie rozpoczęcia ww.  okresu. </a:t>
            </a:r>
          </a:p>
        </p:txBody>
      </p:sp>
    </p:spTree>
    <p:extLst>
      <p:ext uri="{BB962C8B-B14F-4D97-AF65-F5344CB8AC3E}">
        <p14:creationId xmlns:p14="http://schemas.microsoft.com/office/powerpoint/2010/main" val="406806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765629" y="1465942"/>
            <a:ext cx="10515600" cy="48187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9644"/>
                </a:solidFill>
                <a:latin typeface="Book Antiqua" panose="02040602050305030304" pitchFamily="18" charset="0"/>
                <a:ea typeface="+mj-ea"/>
                <a:cs typeface="Mongolian Baiti" panose="03000500000000000000" pitchFamily="66" charset="0"/>
              </a:defRPr>
            </a:lvl1pPr>
          </a:lstStyle>
          <a:p>
            <a:pPr algn="ctr"/>
            <a:r>
              <a:rPr lang="pl-PL" b="1" dirty="0" smtClean="0">
                <a:solidFill>
                  <a:srgbClr val="002060"/>
                </a:solidFill>
              </a:rPr>
              <a:t>Kontrole w ramach Poddziałania 6.1.3 PO KL </a:t>
            </a:r>
          </a:p>
          <a:p>
            <a:pPr algn="ctr"/>
            <a:endParaRPr lang="pl-PL" sz="2400" b="1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002060"/>
                </a:solidFill>
              </a:rPr>
              <a:t>Wojewódzki Urząd Pracy w Szczecinie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w okresie od 1 stycznia do 30 kwietnia 2015 roku </a:t>
            </a:r>
            <a:br>
              <a:rPr lang="pl-PL" sz="2400" dirty="0" smtClean="0">
                <a:solidFill>
                  <a:srgbClr val="002060"/>
                </a:solidFill>
              </a:rPr>
            </a:br>
            <a:r>
              <a:rPr lang="pl-PL" sz="2400" dirty="0" smtClean="0">
                <a:solidFill>
                  <a:srgbClr val="002060"/>
                </a:solidFill>
              </a:rPr>
              <a:t>przeprowadził </a:t>
            </a:r>
            <a:r>
              <a:rPr lang="pl-PL" sz="2400" u="sng" dirty="0" smtClean="0">
                <a:solidFill>
                  <a:srgbClr val="002060"/>
                </a:solidFill>
              </a:rPr>
              <a:t>7 kontroli </a:t>
            </a:r>
            <a:r>
              <a:rPr lang="pl-PL" sz="2400" dirty="0" smtClean="0">
                <a:solidFill>
                  <a:srgbClr val="002060"/>
                </a:solidFill>
              </a:rPr>
              <a:t>w ramach Poddziałania 6.1.3:</a:t>
            </a:r>
          </a:p>
          <a:p>
            <a:pPr marL="457200" indent="-457200" algn="ctr">
              <a:buAutoNum type="arabicPeriod"/>
            </a:pPr>
            <a:endParaRPr lang="pl-PL" sz="2400" dirty="0">
              <a:solidFill>
                <a:srgbClr val="002060"/>
              </a:solidFill>
            </a:endParaRPr>
          </a:p>
          <a:p>
            <a:pPr marL="457200" indent="-457200" algn="ctr"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Choszcznie</a:t>
            </a:r>
          </a:p>
          <a:p>
            <a:pPr marL="457200" indent="-457200" algn="ctr"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Drawsku Pomorskim</a:t>
            </a:r>
          </a:p>
          <a:p>
            <a:pPr marL="457200" indent="-457200" algn="ctr">
              <a:buFontTx/>
              <a:buAutoNum type="arabicPeriod"/>
            </a:pPr>
            <a:r>
              <a:rPr lang="pl-PL" sz="2400" dirty="0">
                <a:solidFill>
                  <a:srgbClr val="002060"/>
                </a:solidFill>
              </a:rPr>
              <a:t>Powiatowy Urząd Pracy w </a:t>
            </a:r>
            <a:r>
              <a:rPr lang="pl-PL" sz="2400" dirty="0" smtClean="0">
                <a:solidFill>
                  <a:srgbClr val="002060"/>
                </a:solidFill>
              </a:rPr>
              <a:t>Gryfinie</a:t>
            </a:r>
          </a:p>
          <a:p>
            <a:pPr marL="457200" indent="-457200" algn="ctr">
              <a:buFontTx/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Łobzie</a:t>
            </a:r>
          </a:p>
          <a:p>
            <a:pPr marL="457200" indent="-457200" algn="ctr"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Pyrzycach</a:t>
            </a:r>
          </a:p>
          <a:p>
            <a:pPr marL="457200" indent="-457200" algn="ctr"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Sławnie</a:t>
            </a:r>
          </a:p>
          <a:p>
            <a:pPr marL="457200" indent="-457200" algn="ctr">
              <a:buAutoNum type="arabicPeriod"/>
            </a:pPr>
            <a:r>
              <a:rPr lang="pl-PL" sz="2400" dirty="0" smtClean="0">
                <a:solidFill>
                  <a:srgbClr val="002060"/>
                </a:solidFill>
              </a:rPr>
              <a:t>Powiatowy Urząd Pracy w Szczecinie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466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4743" y="1651453"/>
            <a:ext cx="10421257" cy="4351338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2400" dirty="0">
                <a:solidFill>
                  <a:srgbClr val="002060"/>
                </a:solidFill>
              </a:rPr>
              <a:t>Kontrola realizacji projektu </a:t>
            </a:r>
            <a:endParaRPr lang="pl-PL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dirty="0" smtClean="0"/>
              <a:t>miała </a:t>
            </a:r>
            <a:r>
              <a:rPr lang="pl-PL" dirty="0"/>
              <a:t>na celu weryfikację prawidłowości realizacji projektu zgodnie z umową </a:t>
            </a:r>
            <a:r>
              <a:rPr lang="pl-PL" dirty="0" smtClean="0"/>
              <a:t>oraz </a:t>
            </a:r>
            <a:r>
              <a:rPr lang="pl-PL" dirty="0"/>
              <a:t>z wnioskiem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dofinansowanie, a także </a:t>
            </a:r>
            <a:r>
              <a:rPr lang="pl-PL" dirty="0" smtClean="0"/>
              <a:t>z </a:t>
            </a:r>
            <a:r>
              <a:rPr lang="pl-PL" dirty="0"/>
              <a:t>obowiązującymi wytycznymi / zasadami.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l-PL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l-PL" sz="2400" dirty="0" smtClean="0">
                <a:solidFill>
                  <a:srgbClr val="002060"/>
                </a:solidFill>
              </a:rPr>
              <a:t>Celem </a:t>
            </a:r>
            <a:r>
              <a:rPr lang="pl-PL" sz="2400" dirty="0">
                <a:solidFill>
                  <a:srgbClr val="002060"/>
                </a:solidFill>
              </a:rPr>
              <a:t>kontroli było sprawdzenie: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/>
              <a:t>informacji dotyczących postępu realizacji </a:t>
            </a:r>
            <a:r>
              <a:rPr lang="pl-PL" dirty="0" smtClean="0"/>
              <a:t>projektu,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 smtClean="0"/>
              <a:t>poniesionych </a:t>
            </a:r>
            <a:r>
              <a:rPr lang="pl-PL" dirty="0"/>
              <a:t>wydatków przedstawionych we wnioskach </a:t>
            </a:r>
            <a:r>
              <a:rPr lang="pl-PL" dirty="0" smtClean="0"/>
              <a:t>o </a:t>
            </a:r>
            <a:r>
              <a:rPr lang="pl-PL" dirty="0"/>
              <a:t>płatność ze stanem faktycznym, harmonogramem realizacji projektu, harmonogramem płatności, budżetem projektu.</a:t>
            </a:r>
          </a:p>
        </p:txBody>
      </p:sp>
    </p:spTree>
    <p:extLst>
      <p:ext uri="{BB962C8B-B14F-4D97-AF65-F5344CB8AC3E}">
        <p14:creationId xmlns:p14="http://schemas.microsoft.com/office/powerpoint/2010/main" val="2320728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9608" y="1523687"/>
            <a:ext cx="11348581" cy="500715"/>
          </a:xfrm>
        </p:spPr>
        <p:txBody>
          <a:bodyPr/>
          <a:lstStyle/>
          <a:p>
            <a:r>
              <a:rPr lang="pl-PL" dirty="0" smtClean="0"/>
              <a:t>Wyniki przeprowadzonych kontroli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4115" y="2072368"/>
            <a:ext cx="10755086" cy="3834946"/>
          </a:xfrm>
        </p:spPr>
        <p:txBody>
          <a:bodyPr/>
          <a:lstStyle/>
          <a:p>
            <a:pPr algn="just"/>
            <a:r>
              <a:rPr lang="pl-PL" dirty="0" smtClean="0"/>
              <a:t>Na podstawie przeprowadzonych czynności kontrolnych Wojewódzki Urząd Pracy w Szczecinie ocenił, iż projekty realizowane są w sposób prawidłowy, ewentualnie potrzebne są niewielkie usprawnienia.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W trakcie prowadzonych kontroli stwierdzono uchybienia w obszarach:</a:t>
            </a:r>
          </a:p>
          <a:p>
            <a:pPr marL="342900" indent="-342900" algn="just">
              <a:buFont typeface="Arial" panose="020B0604020202020204" pitchFamily="34" charset="0"/>
              <a:buAutoNum type="arabicPeriod"/>
            </a:pPr>
            <a:r>
              <a:rPr lang="pl-PL" i="1" dirty="0"/>
              <a:t>Prawidłowość rozliczeń finansowych </a:t>
            </a:r>
            <a:r>
              <a:rPr lang="pl-PL" dirty="0"/>
              <a:t>– stwierdzono rozbieżności pomiędzy danymi ujętymi w Załączniku nr 1 </a:t>
            </a:r>
            <a:br>
              <a:rPr lang="pl-PL" dirty="0"/>
            </a:br>
            <a:r>
              <a:rPr lang="pl-PL" dirty="0"/>
              <a:t>do wniosku o płatność a danymi wynikającymi z dokumentów źródłowych (faktur/innych dokumentów księgowych </a:t>
            </a:r>
            <a:r>
              <a:rPr lang="pl-PL" dirty="0" smtClean="0"/>
              <a:t>o </a:t>
            </a:r>
            <a:r>
              <a:rPr lang="pl-PL" dirty="0"/>
              <a:t>równoważnej wartości dowodowej) przedstawionych podczas kontroli.</a:t>
            </a:r>
          </a:p>
          <a:p>
            <a:pPr marL="342900" indent="-342900" algn="just">
              <a:buAutoNum type="arabicPeriod"/>
            </a:pPr>
            <a:r>
              <a:rPr lang="pl-PL" i="1" dirty="0" smtClean="0"/>
              <a:t>Sposób przetwarzania danych o uczestnikach projektu </a:t>
            </a:r>
            <a:r>
              <a:rPr lang="pl-PL" dirty="0" smtClean="0"/>
              <a:t>– stwierdzono niezgodność danych pomiędzy </a:t>
            </a:r>
            <a:br>
              <a:rPr lang="pl-PL" dirty="0" smtClean="0"/>
            </a:br>
            <a:r>
              <a:rPr lang="pl-PL" dirty="0" smtClean="0"/>
              <a:t>Formularzem PEFS a dokumentami rekrutacyjnymi uczestników projektu.</a:t>
            </a:r>
            <a:endParaRPr lang="pl-PL" dirty="0"/>
          </a:p>
          <a:p>
            <a:pPr algn="just"/>
            <a:r>
              <a:rPr lang="pl-PL" dirty="0" smtClean="0"/>
              <a:t>Ww. uchybienia zostały skorygowane przez Projektodawców, o czym Wojewódzki Urząd Pracy został poinformowany w wyznaczonym terminie.</a:t>
            </a:r>
          </a:p>
        </p:txBody>
      </p:sp>
    </p:spTree>
    <p:extLst>
      <p:ext uri="{BB962C8B-B14F-4D97-AF65-F5344CB8AC3E}">
        <p14:creationId xmlns:p14="http://schemas.microsoft.com/office/powerpoint/2010/main" val="1185191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4039" y="1683050"/>
            <a:ext cx="11348581" cy="500715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Dodatkowe informacje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94039" y="2183765"/>
            <a:ext cx="11348581" cy="435133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buClr>
                <a:srgbClr val="333399"/>
              </a:buClr>
              <a:buSzPct val="100000"/>
            </a:pPr>
            <a:r>
              <a:rPr lang="pl-PL" altLang="pl-PL" b="1" dirty="0" smtClean="0"/>
              <a:t>Wojewódzki Urząd Pracy w Szczecinie</a:t>
            </a:r>
            <a:r>
              <a:rPr lang="en-GB" altLang="pl-PL" dirty="0" smtClean="0"/>
              <a:t>, </a:t>
            </a:r>
            <a:endParaRPr lang="pl-PL" altLang="pl-PL" dirty="0" smtClean="0"/>
          </a:p>
          <a:p>
            <a:pPr algn="ctr">
              <a:lnSpc>
                <a:spcPct val="100000"/>
              </a:lnSpc>
              <a:buClr>
                <a:srgbClr val="333399"/>
              </a:buClr>
              <a:buSzPct val="100000"/>
            </a:pPr>
            <a:r>
              <a:rPr lang="en-GB" altLang="pl-PL" dirty="0" err="1"/>
              <a:t>ul</a:t>
            </a:r>
            <a:r>
              <a:rPr lang="en-GB" altLang="pl-PL" dirty="0"/>
              <a:t>. </a:t>
            </a:r>
            <a:r>
              <a:rPr lang="en-GB" altLang="pl-PL" dirty="0" err="1"/>
              <a:t>Mickiewicza</a:t>
            </a:r>
            <a:r>
              <a:rPr lang="en-GB" altLang="pl-PL" dirty="0"/>
              <a:t> 41</a:t>
            </a:r>
            <a:r>
              <a:rPr lang="en-GB" altLang="pl-PL" dirty="0" smtClean="0"/>
              <a:t>,</a:t>
            </a:r>
            <a:r>
              <a:rPr lang="pl-PL" altLang="pl-PL" dirty="0" smtClean="0"/>
              <a:t> (</a:t>
            </a:r>
            <a:r>
              <a:rPr lang="pl-PL" altLang="pl-PL" u="sng" dirty="0" smtClean="0"/>
              <a:t>do 18 maja br. ul. </a:t>
            </a:r>
            <a:r>
              <a:rPr lang="pl-PL" altLang="pl-PL" u="sng" dirty="0" err="1" smtClean="0"/>
              <a:t>Firlika</a:t>
            </a:r>
            <a:r>
              <a:rPr lang="pl-PL" altLang="pl-PL" u="sng" dirty="0" smtClean="0"/>
              <a:t> 19</a:t>
            </a:r>
            <a:r>
              <a:rPr lang="pl-PL" altLang="pl-PL" dirty="0" smtClean="0"/>
              <a:t>)</a:t>
            </a:r>
            <a:endParaRPr lang="en-GB" altLang="pl-PL" dirty="0"/>
          </a:p>
          <a:p>
            <a:pPr algn="ctr">
              <a:lnSpc>
                <a:spcPct val="100000"/>
              </a:lnSpc>
              <a:buClr>
                <a:srgbClr val="333399"/>
              </a:buClr>
              <a:buSzPct val="100000"/>
            </a:pPr>
            <a:r>
              <a:rPr lang="en-GB" altLang="pl-PL" dirty="0" smtClean="0"/>
              <a:t>tel</a:t>
            </a:r>
            <a:r>
              <a:rPr lang="en-GB" altLang="pl-PL" dirty="0"/>
              <a:t>. 91 42 56 </a:t>
            </a:r>
            <a:r>
              <a:rPr lang="pl-PL" altLang="pl-PL" dirty="0" smtClean="0"/>
              <a:t>267</a:t>
            </a:r>
            <a:r>
              <a:rPr lang="en-GB" altLang="pl-PL" dirty="0" smtClean="0"/>
              <a:t>/</a:t>
            </a:r>
            <a:r>
              <a:rPr lang="pl-PL" altLang="pl-PL" dirty="0" smtClean="0"/>
              <a:t>268</a:t>
            </a:r>
            <a:endParaRPr lang="en-GB" alt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" y="1112520"/>
            <a:ext cx="3940969" cy="50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71" y="1796006"/>
            <a:ext cx="6564929" cy="4359523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6750" y="1566008"/>
            <a:ext cx="5149213" cy="500715"/>
          </a:xfrm>
        </p:spPr>
        <p:txBody>
          <a:bodyPr/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Dziękuję za uwagę</a:t>
            </a:r>
            <a:endParaRPr lang="pl-PL" sz="36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2007" y="3015940"/>
            <a:ext cx="5005908" cy="230346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pl-PL" sz="1900" b="1" dirty="0" smtClean="0">
                <a:latin typeface="Book Antiqua" panose="02040602050305030304" pitchFamily="18" charset="0"/>
              </a:rPr>
              <a:t>Wicedyrektor ds. EFS Wojewódzkiego Urzędu </a:t>
            </a:r>
            <a:r>
              <a:rPr lang="pl-PL" sz="1900" b="1" dirty="0">
                <a:latin typeface="Book Antiqua" panose="02040602050305030304" pitchFamily="18" charset="0"/>
              </a:rPr>
              <a:t>Pracy </a:t>
            </a:r>
            <a:r>
              <a:rPr lang="pl-PL" sz="1900" b="1" dirty="0" smtClean="0">
                <a:latin typeface="Book Antiqua" panose="02040602050305030304" pitchFamily="18" charset="0"/>
              </a:rPr>
              <a:t/>
            </a:r>
            <a:br>
              <a:rPr lang="pl-PL" sz="1900" b="1" dirty="0" smtClean="0">
                <a:latin typeface="Book Antiqua" panose="02040602050305030304" pitchFamily="18" charset="0"/>
              </a:rPr>
            </a:br>
            <a:r>
              <a:rPr lang="pl-PL" sz="1900" b="1" dirty="0" smtClean="0">
                <a:latin typeface="Book Antiqua" panose="02040602050305030304" pitchFamily="18" charset="0"/>
              </a:rPr>
              <a:t>w Szczecinie</a:t>
            </a:r>
          </a:p>
          <a:p>
            <a:pPr algn="ctr"/>
            <a:endParaRPr lang="pl-PL" dirty="0">
              <a:latin typeface="Book Antiqua" panose="02040602050305030304" pitchFamily="18" charset="0"/>
            </a:endParaRPr>
          </a:p>
          <a:p>
            <a:pPr algn="ctr"/>
            <a:r>
              <a:rPr lang="pl-PL" sz="1900" dirty="0">
                <a:latin typeface="Book Antiqua" panose="02040602050305030304" pitchFamily="18" charset="0"/>
              </a:rPr>
              <a:t>ul. A. Mickiewicza  41</a:t>
            </a:r>
          </a:p>
          <a:p>
            <a:pPr algn="ctr"/>
            <a:r>
              <a:rPr lang="pl-PL" sz="1900" dirty="0">
                <a:latin typeface="Book Antiqua" panose="02040602050305030304" pitchFamily="18" charset="0"/>
              </a:rPr>
              <a:t>70-383 Szczecin</a:t>
            </a:r>
          </a:p>
          <a:p>
            <a:pPr algn="ctr"/>
            <a:r>
              <a:rPr lang="pl-PL" sz="1900" dirty="0">
                <a:latin typeface="Book Antiqua" panose="02040602050305030304" pitchFamily="18" charset="0"/>
              </a:rPr>
              <a:t>tel. 91 42 56 100</a:t>
            </a:r>
          </a:p>
          <a:p>
            <a:pPr algn="ctr"/>
            <a:r>
              <a:rPr lang="pl-PL" sz="1900" dirty="0">
                <a:latin typeface="Book Antiqua" panose="02040602050305030304" pitchFamily="18" charset="0"/>
              </a:rPr>
              <a:t>fax. 91 42 56 103</a:t>
            </a:r>
          </a:p>
          <a:p>
            <a:pPr algn="ctr"/>
            <a:r>
              <a:rPr lang="pl-PL" sz="1900" dirty="0">
                <a:latin typeface="Book Antiqua" panose="02040602050305030304" pitchFamily="18" charset="0"/>
              </a:rPr>
              <a:t>e-mail: sekretariat@wup.pl</a:t>
            </a:r>
          </a:p>
          <a:p>
            <a:endParaRPr lang="pl-P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 rot="10800000" flipH="1">
            <a:off x="6357759" y="4752996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10800000" flipH="1">
            <a:off x="6622762" y="4996802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 rot="10800000" flipH="1">
            <a:off x="6466584" y="2600360"/>
            <a:ext cx="539859" cy="53986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rot="10800000" flipH="1">
            <a:off x="10351865" y="5234443"/>
            <a:ext cx="809788" cy="815083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 rot="10800000" flipH="1">
            <a:off x="11234084" y="4279644"/>
            <a:ext cx="898228" cy="89822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 rot="10800000" flipH="1">
            <a:off x="5870953" y="4800987"/>
            <a:ext cx="248757" cy="254052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rot="10800000" flipH="1">
            <a:off x="6694171" y="2120521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 rot="10800000" flipH="1">
            <a:off x="5619727" y="1796006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 rot="10800000" flipH="1">
            <a:off x="9329808" y="4260981"/>
            <a:ext cx="508105" cy="508105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 rot="10800000" flipH="1">
            <a:off x="7096532" y="1886339"/>
            <a:ext cx="360769" cy="360769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 rot="10800000" flipH="1">
            <a:off x="5524926" y="5464826"/>
            <a:ext cx="952698" cy="693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 rot="10800000" flipH="1">
            <a:off x="11413832" y="5389142"/>
            <a:ext cx="576307" cy="580075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 rot="10800000" flipH="1">
            <a:off x="6854262" y="5262655"/>
            <a:ext cx="624544" cy="62454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 rot="10800000" flipH="1">
            <a:off x="11783721" y="2066731"/>
            <a:ext cx="206418" cy="20641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 rot="10800000" flipH="1">
            <a:off x="10457271" y="4826860"/>
            <a:ext cx="176856" cy="176856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 rot="10800000" flipH="1">
            <a:off x="10964807" y="4949844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 rot="10800000" flipH="1">
            <a:off x="11429956" y="2289643"/>
            <a:ext cx="135874" cy="13587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 rot="10800000" flipH="1">
            <a:off x="5595963" y="2748704"/>
            <a:ext cx="534474" cy="5344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 rot="10800000" flipH="1">
            <a:off x="5597588" y="5226875"/>
            <a:ext cx="284074" cy="2840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382252" y="2483455"/>
            <a:ext cx="3040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/>
              <a:t>Katarzyna Brzychcy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26933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838200" y="2336318"/>
            <a:ext cx="10515600" cy="23309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9644"/>
                </a:solidFill>
                <a:latin typeface="Book Antiqua" panose="02040602050305030304" pitchFamily="18" charset="0"/>
                <a:ea typeface="+mj-ea"/>
                <a:cs typeface="Mongolian Baiti" panose="03000500000000000000" pitchFamily="66" charset="0"/>
              </a:defRPr>
            </a:lvl1pPr>
          </a:lstStyle>
          <a:p>
            <a:pPr algn="ctr"/>
            <a:r>
              <a:rPr lang="pl-PL" sz="4400" b="1" dirty="0" smtClean="0">
                <a:solidFill>
                  <a:srgbClr val="002060"/>
                </a:solidFill>
              </a:rPr>
              <a:t>Najczęściej popełniane błędy formalne w treści wniosku o dofinansowanie</a:t>
            </a:r>
          </a:p>
          <a:p>
            <a:pPr algn="ctr"/>
            <a:endParaRPr lang="pl-PL" b="1" dirty="0" smtClean="0">
              <a:solidFill>
                <a:srgbClr val="002060"/>
              </a:solidFill>
            </a:endParaRPr>
          </a:p>
          <a:p>
            <a:pPr algn="ctr"/>
            <a:endParaRPr lang="pl-PL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9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/>
              <a:t>Najczęstsze błędy: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748631"/>
            <a:ext cx="11595314" cy="4575175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punkcie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1.6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tytuł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projektu niezgodny z tytułem wskazanym w </a:t>
            </a:r>
            <a:r>
              <a:rPr lang="pl-PL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Instrukcji wypełniania </a:t>
            </a:r>
            <a:r>
              <a:rPr lang="pl-PL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wniosku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 tym brak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wskazania w nawiasie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cyfrą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rzymską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kolejnego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numeru projektu realizowanego w danym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powiecie);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punkcie 1.8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błędnie wskazano gminy. Należy wskazać wyłącznie dane dotyczące województwa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powiatu;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600" dirty="0" smtClean="0"/>
              <a:t>W punkcie  2.6 – błędna strona </a:t>
            </a:r>
            <a:r>
              <a:rPr lang="pl-PL" sz="1600" dirty="0"/>
              <a:t>www oraz adres e-mail </a:t>
            </a:r>
            <a:r>
              <a:rPr lang="pl-PL" sz="1600" dirty="0" smtClean="0"/>
              <a:t>(dotyczy Powiatowego </a:t>
            </a:r>
            <a:r>
              <a:rPr lang="pl-PL" sz="1600" dirty="0"/>
              <a:t>Urzędu Pracy zamiast </a:t>
            </a:r>
            <a:r>
              <a:rPr lang="pl-PL" sz="1600" dirty="0" smtClean="0"/>
              <a:t>Powiatu); 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600" dirty="0"/>
              <a:t>W punkcie 3.1.1 </a:t>
            </a:r>
            <a:r>
              <a:rPr lang="pl-PL" sz="1600" i="1" dirty="0"/>
              <a:t>Wskaźniki realizacji celu </a:t>
            </a:r>
            <a:r>
              <a:rPr lang="pl-PL" sz="1600" dirty="0" smtClean="0"/>
              <a:t>– brak zapisów </a:t>
            </a:r>
            <a:r>
              <a:rPr lang="pl-PL" sz="1600" dirty="0"/>
              <a:t>w polach „</a:t>
            </a:r>
            <a:r>
              <a:rPr lang="pl-PL" sz="1600" i="1" dirty="0"/>
              <a:t>Źródło danych do pomiaru wskaźnika</a:t>
            </a:r>
            <a:r>
              <a:rPr lang="pl-PL" sz="1600" dirty="0"/>
              <a:t>” oraz „</a:t>
            </a:r>
            <a:r>
              <a:rPr lang="pl-PL" sz="1600" i="1" dirty="0"/>
              <a:t>Sposób pomiaru wskaźnika</a:t>
            </a:r>
            <a:r>
              <a:rPr lang="pl-PL" sz="1600" dirty="0"/>
              <a:t>” lub wypełniono je </a:t>
            </a:r>
            <a:r>
              <a:rPr lang="pl-PL" sz="1600" dirty="0" smtClean="0"/>
              <a:t>błędnie (zgodnie </a:t>
            </a:r>
            <a:r>
              <a:rPr lang="pl-PL" sz="1600" dirty="0"/>
              <a:t>z </a:t>
            </a:r>
            <a:r>
              <a:rPr lang="pl-PL" sz="1600" i="1" dirty="0"/>
              <a:t>Instrukcją wypełniania wniosku </a:t>
            </a:r>
            <a:r>
              <a:rPr lang="pl-PL" sz="1600" dirty="0"/>
              <a:t>pola te uzupełniane są wyłącznie, jeżeli PUP definiuje dodatkowo wskaźniki specyficzne, inne niż wskaźniki określone w PO WER lub </a:t>
            </a:r>
            <a:r>
              <a:rPr lang="pl-PL" sz="1600" dirty="0" err="1"/>
              <a:t>SzOOP</a:t>
            </a:r>
            <a:r>
              <a:rPr lang="pl-PL" sz="1600" dirty="0"/>
              <a:t> </a:t>
            </a:r>
            <a:r>
              <a:rPr lang="pl-PL" sz="1600" dirty="0" smtClean="0"/>
              <a:t>- w </a:t>
            </a:r>
            <a:r>
              <a:rPr lang="pl-PL" sz="1600" dirty="0"/>
              <a:t>przypadku projektów w ramach Poddziałania 1.1.2 są to wskaźniki dotyczące efektywności zatrudnieniowej);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600" dirty="0" smtClean="0"/>
              <a:t>W </a:t>
            </a:r>
            <a:r>
              <a:rPr lang="pl-PL" sz="1600" dirty="0"/>
              <a:t>punkcie 3.1.2 </a:t>
            </a:r>
            <a:r>
              <a:rPr lang="pl-PL" sz="1600" dirty="0" smtClean="0"/>
              <a:t>– cel główny </a:t>
            </a:r>
            <a:r>
              <a:rPr lang="pl-PL" sz="1600" dirty="0"/>
              <a:t>projektu </a:t>
            </a:r>
            <a:r>
              <a:rPr lang="pl-PL" sz="1600" dirty="0" smtClean="0"/>
              <a:t>niezgodny z </a:t>
            </a:r>
            <a:r>
              <a:rPr lang="pl-PL" sz="1600" dirty="0"/>
              <a:t>zapisami </a:t>
            </a:r>
            <a:r>
              <a:rPr lang="pl-PL" sz="1600" i="1" dirty="0"/>
              <a:t>Instrukcji wypełniania wniosku o </a:t>
            </a:r>
            <a:r>
              <a:rPr lang="pl-PL" sz="1600" i="1" dirty="0" smtClean="0"/>
              <a:t>dofinansowanie</a:t>
            </a:r>
            <a:r>
              <a:rPr lang="pl-PL" sz="1600" dirty="0" smtClean="0"/>
              <a:t>. Dodatkowo, brak </a:t>
            </a:r>
            <a:r>
              <a:rPr lang="pl-PL" sz="1600" dirty="0"/>
              <a:t>deklaratywnych zapisów potwierdzających spełnienie </a:t>
            </a:r>
            <a:r>
              <a:rPr lang="pl-PL" sz="1600" dirty="0" smtClean="0"/>
              <a:t>ogólnych kryteriów formalnych: </a:t>
            </a:r>
            <a:r>
              <a:rPr lang="pl-PL" sz="1600" i="1" dirty="0"/>
              <a:t>Czy projekt został dostosowany do wymogów formalnych, które będą obowiązywały w ramach PO WER </a:t>
            </a:r>
            <a:r>
              <a:rPr lang="pl-PL" sz="1600" i="1" dirty="0" smtClean="0"/>
              <a:t>2014-2020?</a:t>
            </a:r>
            <a:r>
              <a:rPr lang="pl-PL" sz="1600" dirty="0" smtClean="0"/>
              <a:t> </a:t>
            </a:r>
            <a:r>
              <a:rPr lang="pl-PL" sz="1600" dirty="0"/>
              <a:t>o</a:t>
            </a:r>
            <a:r>
              <a:rPr lang="pl-PL" sz="1600" dirty="0" smtClean="0"/>
              <a:t>raz </a:t>
            </a:r>
            <a:r>
              <a:rPr lang="pl-PL" sz="1600" i="1" dirty="0" smtClean="0"/>
              <a:t>Czy </a:t>
            </a:r>
            <a:r>
              <a:rPr lang="pl-PL" sz="1600" i="1" dirty="0"/>
              <a:t>projekt został dostosowany do wymogów przyszłego Systemu Realizacji PO WER </a:t>
            </a:r>
            <a:r>
              <a:rPr lang="pl-PL" sz="1600" i="1" dirty="0" smtClean="0"/>
              <a:t>2014-2020?</a:t>
            </a:r>
            <a:r>
              <a:rPr lang="pl-PL" sz="1600" dirty="0" smtClean="0"/>
              <a:t> </a:t>
            </a:r>
            <a:r>
              <a:rPr lang="pl-PL" sz="1600" dirty="0"/>
              <a:t>Zgodnie z zapisami </a:t>
            </a:r>
            <a:r>
              <a:rPr lang="pl-PL" sz="1600" i="1" dirty="0"/>
              <a:t>Naboru wniosków powiatowych urzędów pracy na rok 2015 </a:t>
            </a:r>
            <a:r>
              <a:rPr lang="pl-PL" sz="1600" dirty="0"/>
              <a:t>Wnioskodawca winien zawrzeć odpowiednie zapisy w części 3.1.2 wniosku</a:t>
            </a:r>
            <a:r>
              <a:rPr lang="pl-PL" sz="1600" dirty="0" smtClean="0"/>
              <a:t>;</a:t>
            </a:r>
            <a:endParaRPr lang="pl-PL" sz="1600" dirty="0"/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pl-PL" sz="1600" dirty="0" smtClean="0"/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pl-PL" sz="1600" dirty="0" smtClean="0"/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pl-PL" sz="1600" dirty="0" smtClean="0"/>
          </a:p>
          <a:p>
            <a:pPr marL="342900" indent="-342900" algn="just">
              <a:buFont typeface="+mj-lt"/>
              <a:buAutoNum type="arabicPeriod"/>
            </a:pPr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/>
          </a:p>
          <a:p>
            <a:pPr algn="just"/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91486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319645"/>
            <a:ext cx="11348581" cy="428986"/>
          </a:xfrm>
        </p:spPr>
        <p:txBody>
          <a:bodyPr/>
          <a:lstStyle/>
          <a:p>
            <a:r>
              <a:rPr lang="pl-PL" sz="2000" dirty="0"/>
              <a:t>Najczęstsze błędy: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392383"/>
            <a:ext cx="11348582" cy="4686300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3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6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Kryterium </a:t>
            </a:r>
            <a:r>
              <a:rPr lang="pl-PL" sz="1600" dirty="0"/>
              <a:t>dostępu nr </a:t>
            </a:r>
            <a:r>
              <a:rPr lang="pl-PL" sz="1600" dirty="0" smtClean="0"/>
              <a:t>1:</a:t>
            </a:r>
          </a:p>
          <a:p>
            <a:pPr algn="just"/>
            <a:r>
              <a:rPr lang="pl-PL" sz="1600" dirty="0" smtClean="0"/>
              <a:t>Projektodawca </a:t>
            </a:r>
            <a:r>
              <a:rPr lang="pl-PL" sz="1600" dirty="0"/>
              <a:t>wskazał, iż obejmie wsparciem uczestników poniżej 29 roku </a:t>
            </a:r>
            <a:r>
              <a:rPr lang="pl-PL" sz="1600" dirty="0" smtClean="0"/>
              <a:t>życia. </a:t>
            </a:r>
            <a:r>
              <a:rPr lang="pl-PL" sz="1600" dirty="0"/>
              <a:t>Projektem powinny zostać objęte osoby w wieku 18-29 lat, co oznacza, iż są to osoby do 29 roku życia </a:t>
            </a:r>
            <a:r>
              <a:rPr lang="pl-PL" sz="1600" dirty="0" smtClean="0"/>
              <a:t>włącznie (poniżej </a:t>
            </a:r>
            <a:r>
              <a:rPr lang="pl-PL" sz="1600" dirty="0"/>
              <a:t>30 roku życia); </a:t>
            </a:r>
            <a:endParaRPr lang="pl-PL" sz="8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Kryterium </a:t>
            </a:r>
            <a:r>
              <a:rPr lang="pl-PL" sz="1600" dirty="0"/>
              <a:t>dostępu nr </a:t>
            </a:r>
            <a:r>
              <a:rPr lang="pl-PL" sz="1600" dirty="0" smtClean="0"/>
              <a:t>3:</a:t>
            </a:r>
            <a:endParaRPr lang="pl-PL" sz="1600" dirty="0"/>
          </a:p>
          <a:p>
            <a:pPr lvl="0" algn="just"/>
            <a:r>
              <a:rPr lang="pl-PL" sz="1600" dirty="0" smtClean="0"/>
              <a:t>Błędnie sformułowane nazwy wskaźników dotyczących </a:t>
            </a:r>
            <a:r>
              <a:rPr lang="pl-PL" sz="1600" dirty="0"/>
              <a:t>efektywności </a:t>
            </a:r>
            <a:r>
              <a:rPr lang="pl-PL" sz="1600" dirty="0" smtClean="0"/>
              <a:t>zatrudnieniowej.</a:t>
            </a:r>
            <a:endParaRPr lang="pl-PL" sz="800" dirty="0">
              <a:latin typeface="Calibri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Kryteria dostępu nr 4 i 5: </a:t>
            </a:r>
          </a:p>
          <a:p>
            <a:pPr lvl="0" algn="just"/>
            <a:r>
              <a:rPr lang="pl-PL" sz="1600" i="1" dirty="0" smtClean="0"/>
              <a:t>Czy projekt skierowany jest do osób niepełnosprawnych/długotrwale bezrobotnych - w proporcji co najmniej takiej samej, </a:t>
            </a:r>
            <a:br>
              <a:rPr lang="pl-PL" sz="1600" i="1" dirty="0" smtClean="0"/>
            </a:br>
            <a:r>
              <a:rPr lang="pl-PL" sz="1600" i="1" dirty="0" smtClean="0"/>
              <a:t>jak proporcja </a:t>
            </a:r>
            <a:r>
              <a:rPr lang="pl-PL" sz="1600" i="1" dirty="0"/>
              <a:t>osób niepełnosprawnych/długotrwale bezrobotnych  </a:t>
            </a:r>
            <a:r>
              <a:rPr lang="pl-PL" sz="1600" i="1" dirty="0" smtClean="0"/>
              <a:t>w wieku 18-29 lat kwalifikujących się do objęcia wsparciem </a:t>
            </a:r>
            <a:br>
              <a:rPr lang="pl-PL" sz="1600" i="1" dirty="0" smtClean="0"/>
            </a:br>
            <a:r>
              <a:rPr lang="pl-PL" sz="1600" i="1" dirty="0" smtClean="0"/>
              <a:t>w ramach projektu (należących do I lub II profilu pomocy) i zarejestrowanych w rejestrze danego PUP w stosunku do ogólnej liczby zarejestrowanych osób bezrobotnych w wieku 18-29 lat (wg stanu na 30.11.2014 r</a:t>
            </a:r>
            <a:r>
              <a:rPr lang="pl-PL" sz="1600" i="1" dirty="0"/>
              <a:t>.)?</a:t>
            </a:r>
            <a:r>
              <a:rPr lang="pl-PL" sz="1600" b="1" dirty="0"/>
              <a:t> </a:t>
            </a:r>
            <a:endParaRPr lang="pl-PL" sz="1600" b="1" dirty="0" smtClean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1600" dirty="0" smtClean="0"/>
              <a:t>przy wyliczeniu proporcji błędnie wskazano liczbę </a:t>
            </a:r>
            <a:r>
              <a:rPr lang="pl-PL" sz="1600" dirty="0"/>
              <a:t>osób bezrobotnych należących do I lub II </a:t>
            </a:r>
            <a:r>
              <a:rPr lang="pl-PL" sz="1600" dirty="0" smtClean="0"/>
              <a:t>profilu, zamiast ogólnej liczby zarejestrowanych osób bezrobotnych w wieku 18-29 lat, </a:t>
            </a:r>
            <a:endParaRPr lang="pl-PL" sz="1600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1600" dirty="0"/>
              <a:t>b</a:t>
            </a:r>
            <a:r>
              <a:rPr lang="pl-PL" sz="1600" dirty="0" smtClean="0"/>
              <a:t>rak wskazania w </a:t>
            </a:r>
            <a:r>
              <a:rPr lang="pl-PL" sz="1600" dirty="0"/>
              <a:t>metodologii wyliczenia </a:t>
            </a:r>
            <a:r>
              <a:rPr lang="pl-PL" sz="1600" dirty="0" smtClean="0"/>
              <a:t>proporcji </a:t>
            </a:r>
            <a:r>
              <a:rPr lang="pl-PL" sz="1600" dirty="0"/>
              <a:t>osób </a:t>
            </a:r>
            <a:r>
              <a:rPr lang="pl-PL" sz="1600" dirty="0" smtClean="0"/>
              <a:t>niepełnosprawnych/długotrwale </a:t>
            </a:r>
            <a:r>
              <a:rPr lang="pl-PL" sz="1600" dirty="0"/>
              <a:t>bezrobotnych, </a:t>
            </a:r>
            <a:r>
              <a:rPr lang="pl-PL" sz="1600" dirty="0" smtClean="0"/>
              <a:t>że </a:t>
            </a:r>
            <a:r>
              <a:rPr lang="pl-PL" sz="1600" dirty="0"/>
              <a:t>są to osoby należące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do </a:t>
            </a:r>
            <a:r>
              <a:rPr lang="pl-PL" sz="1600" dirty="0"/>
              <a:t>I lub II profilu </a:t>
            </a:r>
            <a:r>
              <a:rPr lang="pl-PL" sz="1600" dirty="0" smtClean="0"/>
              <a:t>w </a:t>
            </a:r>
            <a:r>
              <a:rPr lang="pl-PL" sz="1600" dirty="0"/>
              <a:t>wieku </a:t>
            </a:r>
            <a:r>
              <a:rPr lang="pl-PL" sz="1600" dirty="0" smtClean="0"/>
              <a:t>18-29 lat;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endParaRPr lang="pl-PL" sz="1600" dirty="0" smtClean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endParaRPr lang="pl-PL" sz="1600" dirty="0" smtClean="0"/>
          </a:p>
          <a:p>
            <a:pPr marL="342900" indent="-342900" algn="just">
              <a:buFont typeface="+mj-lt"/>
              <a:buAutoNum type="arabicPeriod"/>
            </a:pPr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/>
          </a:p>
          <a:p>
            <a:pPr algn="just"/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361894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Najczęstsze błędy: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673286"/>
            <a:ext cx="11659109" cy="4575175"/>
          </a:xfrm>
        </p:spPr>
        <p:txBody>
          <a:bodyPr>
            <a:noAutofit/>
          </a:bodyPr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pl-PL" sz="16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W </a:t>
            </a:r>
            <a:r>
              <a:rPr lang="pl-PL" sz="1600" dirty="0"/>
              <a:t>punkcie 4.1 </a:t>
            </a:r>
            <a:r>
              <a:rPr lang="pl-PL" sz="1600" dirty="0" smtClean="0"/>
              <a:t>– błędne nazwy zadań (zgodnie </a:t>
            </a:r>
            <a:r>
              <a:rPr lang="pl-PL" sz="1600" dirty="0"/>
              <a:t>z </a:t>
            </a:r>
            <a:r>
              <a:rPr lang="pl-PL" sz="1600" i="1" dirty="0"/>
              <a:t>Instrukcją wypełniania wniosku o dofinansowanie </a:t>
            </a:r>
            <a:r>
              <a:rPr lang="pl-PL" sz="1600" dirty="0"/>
              <a:t>należy wpisać wyłącznie nazwę zadania równoznaczną z konkretnym instrumentem lub usługą rynku pracy wymienioną w ustawie o promocji </a:t>
            </a:r>
            <a:r>
              <a:rPr lang="pl-PL" sz="1600" dirty="0" smtClean="0"/>
              <a:t>zatrudnienia). Dodatkowo, brak odrębnego </a:t>
            </a:r>
            <a:r>
              <a:rPr lang="pl-PL" sz="1600" dirty="0"/>
              <a:t>zadania dla usług rynku pracy, które nie są finansowane </a:t>
            </a:r>
            <a:r>
              <a:rPr lang="pl-PL" sz="1600" dirty="0" smtClean="0"/>
              <a:t>w </a:t>
            </a:r>
            <a:r>
              <a:rPr lang="pl-PL" sz="1600" dirty="0"/>
              <a:t>ramach projektu ze środków Funduszu </a:t>
            </a:r>
            <a:r>
              <a:rPr lang="pl-PL" sz="1600" dirty="0" smtClean="0"/>
              <a:t>Pracy oraz niepotrzebne </a:t>
            </a:r>
            <a:r>
              <a:rPr lang="pl-PL" sz="1600" dirty="0"/>
              <a:t>zapisy w polu </a:t>
            </a:r>
            <a:r>
              <a:rPr lang="pl-PL" sz="1600" i="1" dirty="0"/>
              <a:t>Szczegółowy opis zadań</a:t>
            </a:r>
            <a:r>
              <a:rPr lang="pl-PL" sz="1600" dirty="0"/>
              <a:t>, które nie dotyczą projektów PUP</a:t>
            </a:r>
            <a:r>
              <a:rPr lang="pl-PL" sz="1600" dirty="0" smtClean="0"/>
              <a:t>;</a:t>
            </a:r>
            <a:endParaRPr lang="pl-PL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Szczegółowy budżet projektu </a:t>
            </a:r>
            <a:r>
              <a:rPr lang="pl-PL" sz="1600" dirty="0"/>
              <a:t>– oznaczono wydatki jako pomoc publiczna, zadania zlecone i stawki jednostkowe. Zgodnie z </a:t>
            </a:r>
            <a:r>
              <a:rPr lang="pl-PL" sz="1600" i="1" dirty="0"/>
              <a:t>Instrukcją wypełniania </a:t>
            </a:r>
            <a:r>
              <a:rPr lang="pl-PL" sz="1600" i="1" dirty="0" smtClean="0"/>
              <a:t>wniosku</a:t>
            </a:r>
            <a:r>
              <a:rPr lang="pl-PL" sz="1600" i="1" dirty="0"/>
              <a:t> o dofinansowanie</a:t>
            </a:r>
            <a:r>
              <a:rPr lang="pl-PL" sz="1600" dirty="0" smtClean="0"/>
              <a:t>, w </a:t>
            </a:r>
            <a:r>
              <a:rPr lang="pl-PL" sz="1600" dirty="0"/>
              <a:t>przypadku projektów pozakonkursowych PUP należy jedynie uwzględnić pole dotyczące „pomocy </a:t>
            </a:r>
            <a:r>
              <a:rPr lang="pl-PL" sz="1600" i="1" dirty="0"/>
              <a:t>de </a:t>
            </a:r>
            <a:r>
              <a:rPr lang="pl-PL" sz="1600" i="1" dirty="0" err="1"/>
              <a:t>minimis</a:t>
            </a:r>
            <a:r>
              <a:rPr lang="pl-PL" sz="1600" dirty="0"/>
              <a:t>” (pozostałe pola nie dotyczą projektów </a:t>
            </a:r>
            <a:r>
              <a:rPr lang="pl-PL" sz="1600" dirty="0" smtClean="0"/>
              <a:t>PUP);</a:t>
            </a:r>
            <a:endParaRPr lang="pl-PL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Błędne wypełnienie </a:t>
            </a:r>
            <a:r>
              <a:rPr lang="pl-PL" sz="1600" dirty="0"/>
              <a:t>pola </a:t>
            </a:r>
            <a:r>
              <a:rPr lang="pl-PL" sz="1600" i="1" dirty="0"/>
              <a:t>Uzasadnienie </a:t>
            </a:r>
            <a:r>
              <a:rPr lang="pl-PL" sz="1600" i="1" dirty="0" smtClean="0"/>
              <a:t>wydatków, </a:t>
            </a:r>
            <a:r>
              <a:rPr lang="pl-PL" sz="1600" dirty="0" smtClean="0"/>
              <a:t>które nie dotyczy </a:t>
            </a:r>
            <a:r>
              <a:rPr lang="pl-PL" sz="1600" i="1" dirty="0" smtClean="0"/>
              <a:t>projektów pozakonkursowych PUP. </a:t>
            </a:r>
            <a:r>
              <a:rPr lang="pl-PL" sz="1600" dirty="0" smtClean="0"/>
              <a:t>Zgodnie </a:t>
            </a:r>
            <a:r>
              <a:rPr lang="pl-PL" sz="1600" dirty="0"/>
              <a:t>z </a:t>
            </a:r>
            <a:r>
              <a:rPr lang="pl-PL" sz="1600" i="1" dirty="0"/>
              <a:t>Instrukcją wypełniania wniosku o dofinansowanie</a:t>
            </a:r>
            <a:r>
              <a:rPr lang="pl-PL" sz="1600" dirty="0" smtClean="0"/>
              <a:t> pole </a:t>
            </a:r>
            <a:r>
              <a:rPr lang="pl-PL" sz="1600" dirty="0"/>
              <a:t>to jest obligatoryjne jedynie w przypadku kwot ryczałtowych.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Harmonogram realizacji projektu – brak wypełnienia </a:t>
            </a:r>
            <a:r>
              <a:rPr lang="pl-PL" sz="1600" dirty="0"/>
              <a:t>harmonogramu na </a:t>
            </a:r>
            <a:r>
              <a:rPr lang="pl-PL" sz="1600" dirty="0" smtClean="0"/>
              <a:t>rok 2016, a </a:t>
            </a:r>
            <a:r>
              <a:rPr lang="pl-PL" sz="1600" dirty="0"/>
              <a:t>także części harmonogramu w </a:t>
            </a:r>
            <a:r>
              <a:rPr lang="pl-PL" sz="1600" dirty="0" smtClean="0"/>
              <a:t>roku 2015, </a:t>
            </a:r>
            <a:br>
              <a:rPr lang="pl-PL" sz="1600" dirty="0" smtClean="0"/>
            </a:br>
            <a:r>
              <a:rPr lang="pl-PL" sz="1600" dirty="0" smtClean="0"/>
              <a:t>co świadczy o braku spójności </a:t>
            </a:r>
            <a:r>
              <a:rPr lang="pl-PL" sz="1600" dirty="0"/>
              <a:t>z okresem jego </a:t>
            </a:r>
            <a:r>
              <a:rPr lang="pl-PL" sz="1600" dirty="0" smtClean="0"/>
              <a:t>trwania. Dodatkowo, niewłaściwe wskazanie poszczególnych etapów zadań (zgodnie </a:t>
            </a:r>
            <a:br>
              <a:rPr lang="pl-PL" sz="1600" dirty="0" smtClean="0"/>
            </a:br>
            <a:r>
              <a:rPr lang="pl-PL" sz="1600" dirty="0" smtClean="0"/>
              <a:t>z </a:t>
            </a:r>
            <a:r>
              <a:rPr lang="pl-PL" sz="1600" i="1" dirty="0"/>
              <a:t>Instrukcją wypełniania wniosku o dofinansowanie </a:t>
            </a:r>
            <a:r>
              <a:rPr lang="pl-PL" sz="1600" dirty="0" smtClean="0"/>
              <a:t>w </a:t>
            </a:r>
            <a:r>
              <a:rPr lang="pl-PL" sz="1600" dirty="0"/>
              <a:t>ramach każdego </a:t>
            </a:r>
            <a:r>
              <a:rPr lang="pl-PL" sz="1600" dirty="0" smtClean="0"/>
              <a:t>z </a:t>
            </a:r>
            <a:r>
              <a:rPr lang="pl-PL" sz="1600" dirty="0"/>
              <a:t>zadań </a:t>
            </a:r>
            <a:r>
              <a:rPr lang="pl-PL" sz="1600" dirty="0" smtClean="0"/>
              <a:t>w </a:t>
            </a:r>
            <a:r>
              <a:rPr lang="pl-PL" sz="1600" dirty="0"/>
              <a:t>polu oznaczonym „Etap” należy wpisać NIE </a:t>
            </a:r>
            <a:r>
              <a:rPr lang="pl-PL" sz="1600" dirty="0" smtClean="0"/>
              <a:t>DOTYCZY);</a:t>
            </a:r>
            <a:endParaRPr lang="pl-PL" sz="1600" dirty="0"/>
          </a:p>
          <a:p>
            <a:pPr marL="342900" indent="-342900" algn="just">
              <a:buFont typeface="+mj-lt"/>
              <a:buAutoNum type="arabicPeriod" startAt="7"/>
            </a:pPr>
            <a:endParaRPr lang="pl-PL" sz="1600" dirty="0" smtClean="0"/>
          </a:p>
          <a:p>
            <a:pPr marL="342900" indent="-342900" algn="just">
              <a:buFont typeface="+mj-lt"/>
              <a:buAutoNum type="arabicPeriod" startAt="7"/>
            </a:pPr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55862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/>
              <a:t>Najczęstsze błędy: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607286"/>
            <a:ext cx="11637844" cy="457517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1600" dirty="0" smtClean="0"/>
          </a:p>
          <a:p>
            <a:pPr algn="just"/>
            <a:r>
              <a:rPr lang="pl-PL" sz="1600" u="sng" dirty="0" smtClean="0"/>
              <a:t>Załączniki:</a:t>
            </a:r>
          </a:p>
          <a:p>
            <a:pPr algn="just"/>
            <a:endParaRPr lang="pl-PL" sz="1600" u="sng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/>
              <a:t>Brak załączników w wersji papierowej bądź elektronicznej;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i="1" dirty="0" smtClean="0"/>
              <a:t>Oświadczenie </a:t>
            </a:r>
            <a:r>
              <a:rPr lang="pl-PL" sz="1600" i="1" dirty="0"/>
              <a:t>o potencjale administracyjnym, finansowym i operacyjnym</a:t>
            </a:r>
            <a:r>
              <a:rPr lang="pl-PL" sz="1600" dirty="0"/>
              <a:t> </a:t>
            </a:r>
            <a:r>
              <a:rPr lang="pl-PL" sz="1600" dirty="0" smtClean="0"/>
              <a:t>– błędny tytuł </a:t>
            </a:r>
            <a:r>
              <a:rPr lang="pl-PL" sz="1600" dirty="0"/>
              <a:t>projektu </a:t>
            </a:r>
            <a:r>
              <a:rPr lang="pl-PL" sz="1600" dirty="0" smtClean="0"/>
              <a:t>(brak </a:t>
            </a:r>
            <a:r>
              <a:rPr lang="pl-PL" sz="1600" dirty="0"/>
              <a:t>kolejnego numeru projektu zapisanego cyfrą rzymską (I</a:t>
            </a:r>
            <a:r>
              <a:rPr lang="pl-PL" sz="1600" dirty="0" smtClean="0"/>
              <a:t>));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Brak </a:t>
            </a:r>
            <a:r>
              <a:rPr lang="pl-PL" sz="1600" dirty="0"/>
              <a:t>pieczęci Powiatowego Urzędu </a:t>
            </a:r>
            <a:r>
              <a:rPr lang="pl-PL" sz="1600" dirty="0" smtClean="0"/>
              <a:t>Pracy (dotyczy to również wniosków o dofinansowanie);</a:t>
            </a:r>
            <a:endParaRPr lang="pl-PL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 smtClean="0"/>
              <a:t>Błędnie </a:t>
            </a:r>
            <a:r>
              <a:rPr lang="pl-PL" sz="1600" dirty="0"/>
              <a:t>sporządzona Uchwała wraz z Uzasadnieniem oraz Pełnomocnictwo. </a:t>
            </a:r>
            <a:r>
              <a:rPr lang="pl-PL" sz="1600" dirty="0" smtClean="0"/>
              <a:t>W dokumentach </a:t>
            </a:r>
            <a:r>
              <a:rPr lang="pl-PL" sz="1600" dirty="0"/>
              <a:t>widnieją zapisy odnoszące się do projektu </a:t>
            </a:r>
            <a:r>
              <a:rPr lang="pl-PL" sz="1600" dirty="0" smtClean="0"/>
              <a:t>systemowego (projekt realizowany w </a:t>
            </a:r>
            <a:r>
              <a:rPr lang="pl-PL" sz="1600" dirty="0"/>
              <a:t>trybie </a:t>
            </a:r>
            <a:r>
              <a:rPr lang="pl-PL" sz="1600" dirty="0" smtClean="0"/>
              <a:t>pozakonkursowym);</a:t>
            </a:r>
            <a:endParaRPr lang="pl-PL" sz="1600" dirty="0"/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Istnieje </a:t>
            </a:r>
            <a:r>
              <a:rPr lang="pl-PL" sz="1600" dirty="0"/>
              <a:t>możliwość złożenia ogólnego pełnomocnictwa na realizację projektów w ramach określonego programu operacyjnego,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bez </a:t>
            </a:r>
            <a:r>
              <a:rPr lang="pl-PL" sz="1600" dirty="0"/>
              <a:t>wskazania konkretnego </a:t>
            </a:r>
            <a:r>
              <a:rPr lang="pl-PL" sz="1600" dirty="0" smtClean="0"/>
              <a:t>Działania/Poddziałania/tytułu</a:t>
            </a:r>
            <a:r>
              <a:rPr lang="pl-PL" sz="1600" dirty="0"/>
              <a:t>.</a:t>
            </a:r>
          </a:p>
          <a:p>
            <a:pPr lvl="0" algn="just"/>
            <a:r>
              <a:rPr lang="pl-PL" sz="1600" dirty="0" smtClean="0"/>
              <a:t> </a:t>
            </a:r>
            <a:endParaRPr lang="pl-PL" sz="1600" dirty="0"/>
          </a:p>
          <a:p>
            <a:pPr marL="342900" lvl="0" indent="-342900" algn="just">
              <a:buFont typeface="+mj-lt"/>
              <a:buAutoNum type="arabicPeriod"/>
            </a:pPr>
            <a:endParaRPr lang="pl-PL" sz="1600" dirty="0"/>
          </a:p>
          <a:p>
            <a:pPr lvl="0"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>
              <a:latin typeface="Calibri" pitchFamily="34" charset="0"/>
            </a:endParaRPr>
          </a:p>
          <a:p>
            <a:pPr algn="just"/>
            <a:endParaRPr lang="pl-PL" sz="1600" dirty="0" smtClean="0"/>
          </a:p>
          <a:p>
            <a:pPr algn="just"/>
            <a:endParaRPr lang="pl-PL" sz="1600" dirty="0" smtClean="0"/>
          </a:p>
        </p:txBody>
      </p:sp>
    </p:spTree>
    <p:extLst>
      <p:ext uri="{BB962C8B-B14F-4D97-AF65-F5344CB8AC3E}">
        <p14:creationId xmlns:p14="http://schemas.microsoft.com/office/powerpoint/2010/main" val="62242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Harmonogram oceny projektów pozakonkursowych w ramach PO WER</a:t>
            </a:r>
            <a:endParaRPr lang="pl-PL" dirty="0"/>
          </a:p>
        </p:txBody>
      </p:sp>
      <p:graphicFrame>
        <p:nvGraphicFramePr>
          <p:cNvPr id="5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12964"/>
              </p:ext>
            </p:extLst>
          </p:nvPr>
        </p:nvGraphicFramePr>
        <p:xfrm>
          <a:off x="312738" y="1825625"/>
          <a:ext cx="1134903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40327" y="2524991"/>
            <a:ext cx="93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5.2015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20882" y="3831277"/>
            <a:ext cx="841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5.2015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77042" y="5067300"/>
            <a:ext cx="105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5/6.2015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71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Wskaźniki, które będą podlegały monitorowaniu w trakcie realizacji projektu:</a:t>
            </a:r>
            <a:endParaRPr lang="pl-PL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" y="1947544"/>
            <a:ext cx="9977120" cy="4554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Wskaźniki, które będą podlegały monitorowaniu w trakcie realizacji projektu: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40" y="2649252"/>
            <a:ext cx="10373360" cy="3101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78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795</Words>
  <Application>Microsoft Office PowerPoint</Application>
  <PresentationFormat>Panoramiczny</PresentationFormat>
  <Paragraphs>124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Mongolian Baiti</vt:lpstr>
      <vt:lpstr>Times New Roman</vt:lpstr>
      <vt:lpstr>Tw Cen MT Condensed</vt:lpstr>
      <vt:lpstr>Wingdings</vt:lpstr>
      <vt:lpstr>Motyw pakietu Office</vt:lpstr>
      <vt:lpstr>Program Operacyjny Wiedza Edukacja Rozwój</vt:lpstr>
      <vt:lpstr>Prezentacja programu PowerPoint</vt:lpstr>
      <vt:lpstr>Najczęstsze błędy:</vt:lpstr>
      <vt:lpstr>Najczęstsze błędy:</vt:lpstr>
      <vt:lpstr> Najczęstsze błędy:</vt:lpstr>
      <vt:lpstr>Najczęstsze błędy:</vt:lpstr>
      <vt:lpstr>Harmonogram oceny projektów pozakonkursowych w ramach PO WER</vt:lpstr>
      <vt:lpstr>Wskaźniki, które będą podlegały monitorowaniu w trakcie realizacji projektu:</vt:lpstr>
      <vt:lpstr>Wskaźniki, które będą podlegały monitorowaniu w trakcie realizacji projektu:</vt:lpstr>
      <vt:lpstr>Efektywność zatrudnieniowa:</vt:lpstr>
      <vt:lpstr>Wnioskodawcy, którzy uwzględnili w projektach koszty pośrednie: </vt:lpstr>
      <vt:lpstr>Ważne informacje dotyczące umowy o dofinansowanie:</vt:lpstr>
      <vt:lpstr>Ważne informacje dotyczące umowy o dofinansowanie:</vt:lpstr>
      <vt:lpstr>Prezentacja programu PowerPoint</vt:lpstr>
      <vt:lpstr>Prezentacja programu PowerPoint</vt:lpstr>
      <vt:lpstr>Wyniki przeprowadzonych kontroli</vt:lpstr>
      <vt:lpstr>Dodatkowe informacje 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Krycki Wojciech</dc:creator>
  <cp:lastModifiedBy>Dzieciątkowska Agnieszka</cp:lastModifiedBy>
  <cp:revision>140</cp:revision>
  <cp:lastPrinted>2015-04-28T11:40:32Z</cp:lastPrinted>
  <dcterms:created xsi:type="dcterms:W3CDTF">2015-03-17T13:22:05Z</dcterms:created>
  <dcterms:modified xsi:type="dcterms:W3CDTF">2015-05-06T09:05:16Z</dcterms:modified>
</cp:coreProperties>
</file>