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0" r:id="rId4"/>
    <p:sldId id="261" r:id="rId5"/>
    <p:sldId id="262" r:id="rId6"/>
    <p:sldId id="287" r:id="rId7"/>
    <p:sldId id="288" r:id="rId8"/>
    <p:sldId id="265" r:id="rId9"/>
    <p:sldId id="264" r:id="rId10"/>
    <p:sldId id="266" r:id="rId11"/>
    <p:sldId id="289" r:id="rId12"/>
    <p:sldId id="269" r:id="rId13"/>
    <p:sldId id="272" r:id="rId14"/>
    <p:sldId id="284" r:id="rId15"/>
    <p:sldId id="285" r:id="rId16"/>
    <p:sldId id="290" r:id="rId17"/>
    <p:sldId id="291" r:id="rId18"/>
    <p:sldId id="275" r:id="rId19"/>
    <p:sldId id="274" r:id="rId20"/>
    <p:sldId id="273" r:id="rId21"/>
    <p:sldId id="276" r:id="rId22"/>
    <p:sldId id="277" r:id="rId23"/>
    <p:sldId id="280" r:id="rId24"/>
    <p:sldId id="281" r:id="rId25"/>
    <p:sldId id="282" r:id="rId26"/>
    <p:sldId id="278" r:id="rId27"/>
    <p:sldId id="279" r:id="rId2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597" autoAdjust="0"/>
    <p:restoredTop sz="80544" autoAdjust="0"/>
  </p:normalViewPr>
  <p:slideViewPr>
    <p:cSldViewPr snapToGrid="0">
      <p:cViewPr varScale="1">
        <p:scale>
          <a:sx n="90" d="100"/>
          <a:sy n="90" d="100"/>
        </p:scale>
        <p:origin x="-10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5131-9ED5-481E-84E2-61778546DD84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1A2A-0A85-43EB-B081-F5EF4BF35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951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6615-76B3-4FBE-8CE0-2951B2146F8B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4E54-8C99-46D1-BB31-32960862E2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781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4D889-440F-4520-9890-8D02A84EB978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1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780B7-2897-4E8F-AA5F-B52AB68B6220}" type="slidenum">
              <a:rPr lang="pl-PL" altLang="pl-PL" smtClean="0">
                <a:latin typeface="Calibri" panose="020F0502020204030204" pitchFamily="34" charset="0"/>
              </a:rPr>
              <a:pPr/>
              <a:t>12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38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171E48-9AA2-4639-A310-DF126822E129}" type="slidenum">
              <a:rPr lang="pl-PL" altLang="pl-PL" smtClean="0">
                <a:latin typeface="Calibri" panose="020F0502020204030204" pitchFamily="34" charset="0"/>
              </a:rPr>
              <a:pPr/>
              <a:t>13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15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013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000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950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232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86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97B85-E00E-4EC0-8A0F-34407FBA0C63}" type="slidenum">
              <a:rPr lang="pl-PL" altLang="pl-PL" smtClean="0">
                <a:latin typeface="Calibri" panose="020F0502020204030204" pitchFamily="34" charset="0"/>
              </a:rPr>
              <a:pPr/>
              <a:t>18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747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1200" dirty="0" smtClean="0">
              <a:ea typeface="Mongolian Baiti" panose="03000500000000000000" pitchFamily="66" charset="0"/>
            </a:endParaRPr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FF34E-BC20-4ED7-AF2B-5B6A9322D2B6}" type="slidenum">
              <a:rPr lang="pl-PL" altLang="pl-PL" smtClean="0">
                <a:latin typeface="Calibri" panose="020F0502020204030204" pitchFamily="34" charset="0"/>
              </a:rPr>
              <a:pPr/>
              <a:t>19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57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E82EE-0B92-4F2F-811F-68854C5B3282}" type="slidenum">
              <a:rPr lang="pl-PL" altLang="pl-PL" smtClean="0">
                <a:latin typeface="Calibri" panose="020F0502020204030204" pitchFamily="34" charset="0"/>
              </a:rPr>
              <a:pPr/>
              <a:t>20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827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D3061-22AB-409B-BB5A-111B733BA8C8}" type="slidenum">
              <a:rPr lang="pl-PL" altLang="pl-PL" smtClean="0">
                <a:latin typeface="Calibri" panose="020F0502020204030204" pitchFamily="34" charset="0"/>
              </a:rPr>
              <a:pPr/>
              <a:t>21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93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37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91D5B-43EB-4B5B-B32E-31C8C9240A8D}" type="slidenum">
              <a:rPr lang="pl-PL" altLang="pl-PL" smtClean="0">
                <a:latin typeface="Calibri" panose="020F0502020204030204" pitchFamily="34" charset="0"/>
              </a:rPr>
              <a:pPr/>
              <a:t>22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545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7038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99866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39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52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489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68226C-56BC-4B5A-B6EF-FBE90E311B59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606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A6BA3-B35D-47A4-828F-6AA38BA7EAA5}" type="slidenum">
              <a:rPr lang="pl-PL" altLang="pl-PL" smtClean="0">
                <a:latin typeface="Calibri" panose="020F0502020204030204" pitchFamily="34" charset="0"/>
              </a:rPr>
              <a:pPr/>
              <a:t>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85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887EF-79D3-4384-A12E-1EC8208EF0DB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303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10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655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11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47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2BBB91-BA9A-427B-B7FE-74D574763E7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67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51D634-0E3B-437D-91A7-B3AF3A06714E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26D0FB-B0E0-4474-8642-2915873048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8172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6EAF62-8A23-487E-AE34-720DF9C23DC3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5D412B-105A-4F4F-927B-CAEFAF36B6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1614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>
              <a:defRPr/>
            </a:pPr>
            <a:r>
              <a:t>www.wup.pl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139700" y="131763"/>
            <a:ext cx="4802188" cy="1025525"/>
            <a:chOff x="0" y="0"/>
            <a:chExt cx="4802187" cy="1025525"/>
          </a:xfrm>
        </p:grpSpPr>
        <p:sp>
          <p:nvSpPr>
            <p:cNvPr id="4" name="Shape 93"/>
            <p:cNvSpPr>
              <a:spLocks noChangeArrowheads="1"/>
            </p:cNvSpPr>
            <p:nvPr/>
          </p:nvSpPr>
          <p:spPr bwMode="auto">
            <a:xfrm flipH="1">
              <a:off x="3419474" y="260350"/>
              <a:ext cx="363538" cy="361950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" name="Shape 94"/>
            <p:cNvSpPr>
              <a:spLocks noChangeArrowheads="1"/>
            </p:cNvSpPr>
            <p:nvPr/>
          </p:nvSpPr>
          <p:spPr bwMode="auto">
            <a:xfrm flipH="1">
              <a:off x="3787774" y="479425"/>
              <a:ext cx="314325" cy="312737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6" name="Shape 95"/>
            <p:cNvSpPr>
              <a:spLocks noChangeArrowheads="1"/>
            </p:cNvSpPr>
            <p:nvPr/>
          </p:nvSpPr>
          <p:spPr bwMode="auto">
            <a:xfrm flipH="1">
              <a:off x="2963862" y="361950"/>
              <a:ext cx="387350" cy="385762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" name="Shape 96"/>
            <p:cNvSpPr>
              <a:spLocks noChangeArrowheads="1"/>
            </p:cNvSpPr>
            <p:nvPr/>
          </p:nvSpPr>
          <p:spPr bwMode="auto">
            <a:xfrm flipH="1">
              <a:off x="0" y="85725"/>
              <a:ext cx="874713" cy="869950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8" name="Shape 97"/>
            <p:cNvSpPr>
              <a:spLocks noChangeArrowheads="1"/>
            </p:cNvSpPr>
            <p:nvPr/>
          </p:nvSpPr>
          <p:spPr bwMode="auto">
            <a:xfrm flipH="1">
              <a:off x="2373313" y="461962"/>
              <a:ext cx="427037" cy="427038"/>
            </a:xfrm>
            <a:prstGeom prst="rect">
              <a:avLst/>
            </a:prstGeom>
            <a:solidFill>
              <a:srgbClr val="2F5597">
                <a:alpha val="5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9" name="Shape 98"/>
            <p:cNvSpPr>
              <a:spLocks noChangeArrowheads="1"/>
            </p:cNvSpPr>
            <p:nvPr/>
          </p:nvSpPr>
          <p:spPr bwMode="auto">
            <a:xfrm flipH="1">
              <a:off x="1276350" y="442912"/>
              <a:ext cx="579438" cy="582613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" name="Shape 99"/>
            <p:cNvSpPr>
              <a:spLocks noChangeArrowheads="1"/>
            </p:cNvSpPr>
            <p:nvPr/>
          </p:nvSpPr>
          <p:spPr bwMode="auto">
            <a:xfrm flipH="1">
              <a:off x="679450" y="0"/>
              <a:ext cx="681038" cy="681037"/>
            </a:xfrm>
            <a:prstGeom prst="rect">
              <a:avLst/>
            </a:prstGeom>
            <a:solidFill>
              <a:srgbClr val="2F5597">
                <a:alpha val="3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Shape 100"/>
            <p:cNvSpPr>
              <a:spLocks noChangeArrowheads="1"/>
            </p:cNvSpPr>
            <p:nvPr/>
          </p:nvSpPr>
          <p:spPr bwMode="auto">
            <a:xfrm flipH="1">
              <a:off x="4246562" y="406400"/>
              <a:ext cx="177800" cy="180975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" name="Shape 101"/>
            <p:cNvSpPr>
              <a:spLocks noChangeArrowheads="1"/>
            </p:cNvSpPr>
            <p:nvPr/>
          </p:nvSpPr>
          <p:spPr bwMode="auto">
            <a:xfrm flipH="1">
              <a:off x="1930400" y="85725"/>
              <a:ext cx="447675" cy="446087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" name="Shape 102"/>
            <p:cNvSpPr>
              <a:spLocks noChangeArrowheads="1"/>
            </p:cNvSpPr>
            <p:nvPr/>
          </p:nvSpPr>
          <p:spPr bwMode="auto">
            <a:xfrm flipH="1">
              <a:off x="2697162" y="179387"/>
              <a:ext cx="363537" cy="363538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" name="Shape 103"/>
            <p:cNvSpPr>
              <a:spLocks noChangeArrowheads="1"/>
            </p:cNvSpPr>
            <p:nvPr/>
          </p:nvSpPr>
          <p:spPr bwMode="auto">
            <a:xfrm flipH="1">
              <a:off x="4654549" y="508000"/>
              <a:ext cx="147638" cy="147637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smtClean="0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17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grpSp>
          <p:nvGrpSpPr>
            <p:cNvPr id="18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19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Obraz 5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06075" y="263525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4F4003-9041-4EBB-9B72-35ADE00925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65702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570720E-A656-4609-BF18-01411491C40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E58CE3-3422-446A-B6EF-67E7F238E5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789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423361-A809-43D8-9DBA-E0ADC52A6E25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49E0BD-E0F2-4AE8-9B62-3828295192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7280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345A192-0D9D-4C7A-A2D7-43942A1888C1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9B6771-9185-4DCD-B8EA-636B4E0795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500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F0D917F-E0AD-41A3-A8BE-E7A8CE3BFFC8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BAAA21-18FD-45D1-901E-478D4AF8B1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663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5185D80-DFAA-4D7B-9875-4770B840FDD5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32EC7F-936D-4970-B0F2-3FC0882D5E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8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6FF0EFF-575A-4AAB-BF84-4B088F5E4D26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EDDD51-5B1C-42D3-8A34-4BAC6CF71C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604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A9B50-C360-4CF8-968B-97AD57A776DD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D7DBD9-0107-47E4-A404-8CED0D0D85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325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DE33A38-BC14-4EC0-8A67-27E0E6438DE0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C606EC-5B17-4C96-AEB0-3518E85E5D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430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2" name="Obraz 2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Obraz 2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7846" y="131763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5608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p.pl/" TargetMode="External"/><Relationship Id="rId2" Type="http://schemas.openxmlformats.org/officeDocument/2006/relationships/hyperlink" Target="mailto:efs@wup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wupszczecin" TargetMode="External"/><Relationship Id="rId4" Type="http://schemas.openxmlformats.org/officeDocument/2006/relationships/hyperlink" Target="mailto:efskoszalin@wup.p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SPOTKANIE INFORMACYJNE:</a:t>
            </a:r>
            <a:br>
              <a:rPr lang="pl-PL" altLang="pl-PL" dirty="0">
                <a:ea typeface="Mongolian Baiti" panose="03000500000000000000" pitchFamily="66" charset="0"/>
              </a:rPr>
            </a:br>
            <a:r>
              <a:rPr lang="pl-PL" altLang="pl-PL" dirty="0">
                <a:ea typeface="Mongolian Baiti" panose="03000500000000000000" pitchFamily="66" charset="0"/>
              </a:rPr>
              <a:t>Regulamin naboru </a:t>
            </a:r>
            <a:r>
              <a:rPr lang="pl-PL" altLang="pl-PL" dirty="0" smtClean="0">
                <a:ea typeface="Mongolian Baiti" panose="03000500000000000000" pitchFamily="66" charset="0"/>
              </a:rPr>
              <a:t>wniosków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 </a:t>
            </a:r>
            <a:r>
              <a:rPr lang="pl-PL" altLang="pl-PL" dirty="0">
                <a:ea typeface="Mongolian Baiti" panose="03000500000000000000" pitchFamily="66" charset="0"/>
              </a:rPr>
              <a:t>ramach Działania </a:t>
            </a:r>
            <a:r>
              <a:rPr lang="pl-PL" altLang="pl-PL" dirty="0" smtClean="0">
                <a:ea typeface="Mongolian Baiti" panose="03000500000000000000" pitchFamily="66" charset="0"/>
              </a:rPr>
              <a:t>8.6 </a:t>
            </a:r>
            <a:endParaRPr lang="pl-PL" altLang="pl-PL" dirty="0">
              <a:ea typeface="Mongolian Baiti" panose="03000500000000000000" pitchFamily="66" charset="0"/>
            </a:endParaRPr>
          </a:p>
          <a:p>
            <a:r>
              <a:rPr lang="pl-PL" altLang="pl-PL" dirty="0">
                <a:ea typeface="Mongolian Baiti" panose="03000500000000000000" pitchFamily="66" charset="0"/>
              </a:rPr>
              <a:t>Regionalnego Programu Operacyjnego Województwa Zachodniopomorskiego 2014-2020</a:t>
            </a:r>
          </a:p>
        </p:txBody>
      </p:sp>
      <p:sp>
        <p:nvSpPr>
          <p:cNvPr id="4" name="Podtytuł 1"/>
          <p:cNvSpPr txBox="1">
            <a:spLocks/>
          </p:cNvSpPr>
          <p:nvPr/>
        </p:nvSpPr>
        <p:spPr bwMode="auto">
          <a:xfrm>
            <a:off x="2478088" y="5830888"/>
            <a:ext cx="3836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Koszalin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dnia 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3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marca </a:t>
            </a: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2016 r.</a:t>
            </a:r>
          </a:p>
        </p:txBody>
      </p:sp>
    </p:spTree>
    <p:extLst>
      <p:ext uri="{BB962C8B-B14F-4D97-AF65-F5344CB8AC3E}">
        <p14:creationId xmlns:p14="http://schemas.microsoft.com/office/powerpoint/2010/main" xmlns="" val="315576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9198998"/>
              </p:ext>
            </p:extLst>
          </p:nvPr>
        </p:nvGraphicFramePr>
        <p:xfrm>
          <a:off x="269875" y="1379539"/>
          <a:ext cx="11652250" cy="46307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0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1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43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20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z celem szczegółowym i rezultatami Działania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Odzwierciedlenie celu szczegółowego, tj. wzrostu efektywności kształcenia zawodowego i jego dostosowanie do wymogów regionalnego rynku pracy.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60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typem projektu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typ</a:t>
                      </a:r>
                      <a:r>
                        <a:rPr lang="pl-PL" sz="1600" baseline="0" dirty="0" smtClean="0"/>
                        <a:t> projektu  oraz grupa docelowa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6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Zgodność z wymogami pomocy publicznej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Projekt jest zgodny z regułami pomocy publicznej i/lub pomocy de minimis. </a:t>
                      </a:r>
                      <a:br>
                        <a:rPr lang="pl-PL" sz="1600" dirty="0" smtClean="0"/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projektach współfinansowanych ze środków Europejskiego Funduszu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Społecznego w ramach RPO WZ 2014 – 2020 pomoc publiczna może wystąpić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dwóch poziomach tj.: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jest jednocześnie beneficjentem pomocy;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II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nie jest jednocześnie beneficjentem pomocy. 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38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Zgodność z zasadami horyzontalnymi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kobiet i mężczyzn (standard minimum)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i niedyskryminacji,</a:t>
                      </a:r>
                      <a:r>
                        <a:rPr lang="pl-PL" sz="1600" baseline="0" dirty="0" smtClean="0"/>
                        <a:t> w tym dostępności dla osób z niepełnosprawnościami (zasada racjonalnych usprawnień)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koncepcja zrównoważonego rozwoju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30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Wymogi organizacyjne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/>
                        <a:t>Biuro/ siedziba na terenie woj. zachodniopomorskiego;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/>
                        <a:t>Beneficjent składa nie więcej niż 1 wniosek .</a:t>
                      </a:r>
                    </a:p>
                  </a:txBody>
                  <a:tcPr marT="45709" marB="45709" anchor="ctr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67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6690054"/>
              </p:ext>
            </p:extLst>
          </p:nvPr>
        </p:nvGraphicFramePr>
        <p:xfrm>
          <a:off x="278947" y="1325110"/>
          <a:ext cx="11815082" cy="50028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87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6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0957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 cd.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6. Kwalifikowalność Beneficjenta/ Partnera</a:t>
                      </a:r>
                      <a:endParaRPr lang="pl-PL" sz="1600" b="1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Beneficjent oraz Partnerzy</a:t>
                      </a:r>
                      <a:r>
                        <a:rPr lang="pl-PL" sz="1600" baseline="0" dirty="0" smtClean="0"/>
                        <a:t> są podmiotem uprawionym do ubiegania się o dofinansowanie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w ramach Działania/typów projektów  zgodnie z SOOP RPO WZ 2014-2020.</a:t>
                      </a:r>
                      <a:endParaRPr lang="pl-PL" sz="1600" dirty="0"/>
                    </a:p>
                  </a:txBody>
                  <a:tcPr marT="45707" marB="4570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7. Zgodność wsparcia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dirty="0" smtClean="0"/>
                        <a:t>Skierowanie</a:t>
                      </a:r>
                      <a:r>
                        <a:rPr lang="pl-PL" sz="1600" baseline="0" dirty="0" smtClean="0"/>
                        <a:t> do grup docelowych z obszaru województwa zachodniopomorskim;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Obligatoryjnie realizacja I typu projektu;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Obligatoryjnie organizacja staży zawodowych i/lub praktyk zawodowych dla 100% uczniów biorących udział w I typie projektu, zaś w przypadku kierowania wsparcia dla dorosłych słuchaczy szkół prowadzących kształcenie zawodowe skierowanie na staż zawodowy lub/i praktykę jest fakultatywne;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Obligatoryjnie zaplanowana realizacja doradztwa edukacyjno-zawodowego;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Zapewnienie funkcjonowania w projekcie utworzonych CKZIU lub innych zespołów realizujących zadania zbieżne, przez okres co najmniej 2 lat od daty zakończenia realizacji projektu;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Realizacja wsparcia w oparciu o indywidulaną diagnozę szkół i placówek;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Wkład własny w wysokości nie mniejszej niż 5%, zaś w przypadku działań pozaszkolnych form ustawicznego kształcenia zawodowego 10%;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Projekt nie przewiduje wsparcia dla placówek objętych wsparciem w ramach Działania 8.9;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Działania projektowe oparte są o współpracę szkół lub placówek oświaty z podmiotami otoczenia społeczno-gospodarczego.</a:t>
                      </a:r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63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9059521"/>
              </p:ext>
            </p:extLst>
          </p:nvPr>
        </p:nvGraphicFramePr>
        <p:xfrm>
          <a:off x="312738" y="1451051"/>
          <a:ext cx="11349038" cy="43021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74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74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50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WYKONALNOŚCI</a:t>
                      </a:r>
                      <a:endParaRPr lang="pl-PL" sz="1800" dirty="0"/>
                    </a:p>
                  </a:txBody>
                  <a:tcPr marT="45680" marB="4568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02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prawna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aseline="0" dirty="0" smtClean="0"/>
                        <a:t>Prawodawstwo wspólnotowe i krajowe, w szczególności ustawa z dnia 29 stycznia 2014 r. </a:t>
                      </a:r>
                      <a:r>
                        <a:rPr lang="pl-PL" sz="1600" b="1" i="1" baseline="0" dirty="0" smtClean="0"/>
                        <a:t>Prawo zamówień publicznych. 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8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Zdolność organizacyjno-operacyjna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organizacja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doświadczenie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kadrowy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techniczny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052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Zdolność finansowa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Odpowiednia kondycja finansowa Beneficjenta określana na podstawie łącznego obrotu za rok kalendarzowy, równego lub wyższego</a:t>
                      </a:r>
                      <a:r>
                        <a:rPr lang="pl-PL" sz="1600" baseline="0" dirty="0" smtClean="0"/>
                        <a:t> od łącznych rocznych wydatków w danym projekcie i innych projektach realizowanych w ramach EFS, w których stroną umowy o dofinansowanie jest instytucja, w której dokonywana jest ocena wniosku w roku kalendarzowym, w którym wydatki są najwyższe.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Beneficjent zapewnia środki finansowe do utrzymania projektu w okresie trwałości.</a:t>
                      </a:r>
                      <a:endParaRPr lang="pl-PL" altLang="pl-PL" sz="1600" dirty="0" smtClean="0"/>
                    </a:p>
                  </a:txBody>
                  <a:tcPr marT="45680" marB="4568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85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5396963"/>
              </p:ext>
            </p:extLst>
          </p:nvPr>
        </p:nvGraphicFramePr>
        <p:xfrm>
          <a:off x="312738" y="1207260"/>
          <a:ext cx="11705091" cy="50230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36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690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80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 ADMINISTRACYJNOŚCI</a:t>
                      </a:r>
                      <a:endParaRPr lang="pl-PL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Kompletność wniosku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  <a:tabLst>
                          <a:tab pos="85725" algn="l"/>
                        </a:tabLst>
                      </a:pPr>
                      <a:r>
                        <a:rPr lang="pl-PL" sz="1600" dirty="0" smtClean="0"/>
                        <a:t>Wniosek</a:t>
                      </a:r>
                      <a:r>
                        <a:rPr lang="pl-PL" sz="1600" baseline="0" dirty="0" smtClean="0"/>
                        <a:t> jest z</a:t>
                      </a:r>
                      <a:r>
                        <a:rPr lang="pl-PL" sz="1600" dirty="0" smtClean="0"/>
                        <a:t>godny z instrukcją</a:t>
                      </a:r>
                      <a:r>
                        <a:rPr lang="pl-PL" sz="1600" baseline="0" dirty="0" smtClean="0"/>
                        <a:t> wypełniania wniosku o dofinansowanie oraz Regulaminem (LSI2014 + pisemny wniosek o przyznanie pomocy)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104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kwalifikowalnością wydatków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Wytyczne w zakresie kwalifikowalności</a:t>
                      </a:r>
                      <a:r>
                        <a:rPr lang="pl-PL" sz="1600" baseline="0" dirty="0" smtClean="0"/>
                        <a:t> wydatków Europejskiego Funduszu Rozwoju Regionalnego, Europejskiego Funduszu Społecznego oraz Funduszu Spójności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Wytyczne w zakresie realizacji przedsięwzięć z udziałem środków Europejskiego Funduszu Społecznego w obszarze edukacji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Katalog wydatków, limit, zasada kwalifikowalności określone w Regulaminie;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Poziom wydatków w ramach cross </a:t>
                      </a:r>
                      <a:r>
                        <a:rPr lang="pl-PL" sz="1600" baseline="0" dirty="0" err="1" smtClean="0"/>
                        <a:t>financingu</a:t>
                      </a:r>
                      <a:r>
                        <a:rPr lang="pl-PL" sz="1600" baseline="0" dirty="0" smtClean="0"/>
                        <a:t> oraz śr. trwałych jest zgodny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z poziomem tych wydatków w Regulaminie.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Możliwość oceny merytorycznej wniosku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Spójność załączników z wnioskiem oraz ich odpowiednia jakość</a:t>
                      </a:r>
                      <a:r>
                        <a:rPr lang="pl-PL" sz="1600" baseline="0" dirty="0" smtClean="0"/>
                        <a:t> (poprawność, wiarygodność, rzetelność).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4. Intensywność wsparcia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Maksymalny poziom dofinansowania - </a:t>
                      </a:r>
                      <a:r>
                        <a:rPr lang="pl-PL" sz="1600" b="1" i="0" dirty="0" smtClean="0"/>
                        <a:t>95%</a:t>
                      </a:r>
                      <a:r>
                        <a:rPr lang="pl-PL" sz="1600" b="0" i="0" dirty="0" smtClean="0"/>
                        <a:t>,</a:t>
                      </a:r>
                      <a:r>
                        <a:rPr lang="pl-PL" sz="1600" b="0" i="0" baseline="0" dirty="0" smtClean="0"/>
                        <a:t> w tym </a:t>
                      </a:r>
                      <a:r>
                        <a:rPr lang="pl-PL" sz="1600" b="0" i="0" dirty="0" smtClean="0"/>
                        <a:t>ze</a:t>
                      </a:r>
                      <a:r>
                        <a:rPr lang="pl-PL" sz="1600" i="0" dirty="0" smtClean="0"/>
                        <a:t> środków </a:t>
                      </a:r>
                      <a:r>
                        <a:rPr lang="pl-PL" sz="1600" dirty="0" smtClean="0"/>
                        <a:t>UE- </a:t>
                      </a:r>
                      <a:r>
                        <a:rPr lang="pl-PL" sz="1600" b="1" dirty="0" smtClean="0"/>
                        <a:t>85% </a:t>
                      </a:r>
                      <a:r>
                        <a:rPr lang="pl-PL" sz="1600" b="0" dirty="0" smtClean="0"/>
                        <a:t>+ max </a:t>
                      </a:r>
                      <a:r>
                        <a:rPr lang="pl-PL" sz="1600" b="1" dirty="0" smtClean="0"/>
                        <a:t>10% </a:t>
                      </a:r>
                      <a:r>
                        <a:rPr lang="pl-PL" sz="1600" b="0" dirty="0" smtClean="0"/>
                        <a:t>budżetu państwa.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9874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Celowość partnerstwa 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Art. 33 ustawy z dnia 11 lipca 2014 r. o zasadach realizacji programów w zakresie polityki spójności finansowanych w perspektywie finansowej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Należy udowodnić,</a:t>
                      </a:r>
                      <a:r>
                        <a:rPr lang="pl-PL" sz="1600" baseline="0" dirty="0" smtClean="0"/>
                        <a:t> że projekt realizowany w partnerstwie wnosi określoną wartość dodaną (zasoby ludzkie, organizacyjne, techniczne, finansowe).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403416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4208193"/>
              </p:ext>
            </p:extLst>
          </p:nvPr>
        </p:nvGraphicFramePr>
        <p:xfrm>
          <a:off x="420687" y="2024403"/>
          <a:ext cx="11350625" cy="39062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7071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7907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Odpowiedniość/ Adekwatność/ Trafność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Spójność projektu z analizą sytuacji</a:t>
                      </a:r>
                      <a:r>
                        <a:rPr lang="pl-PL" sz="1600" baseline="0" dirty="0" smtClean="0"/>
                        <a:t> problemowej zawartą we wniosku</a:t>
                      </a:r>
                    </a:p>
                    <a:p>
                      <a:pPr algn="ctr"/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Skala punktów: 1-5; waga:6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76966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Skuteczność/ Efektywność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dirty="0" smtClean="0"/>
                        <a:t>Stopień</a:t>
                      </a:r>
                      <a:r>
                        <a:rPr lang="pl-PL" sz="1600" baseline="0" dirty="0" smtClean="0"/>
                        <a:t> w jakim projekt przyczyni się do rozwiązania lub złagodzenia sytuacji problemowej wskazanej we wniosku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Stopień/poziom osiągnięcia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zakładanych rezultatów w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odniesieniu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do zaplanowanych kosztów</a:t>
                      </a:r>
                      <a:endParaRPr lang="pl-PL" sz="1600" baseline="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Użyteczność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Trafność doboru form wsparcia w odniesieniu do zdiagnozowanych problemów grupy docelowej (</a:t>
                      </a:r>
                      <a:r>
                        <a:rPr lang="pl-PL" sz="1600" b="1" dirty="0" smtClean="0"/>
                        <a:t>zasada równości szans i niedyskryminacji)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Skala punktów: 1-5; waga: 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Trwałość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wpływu zaplanowanych</a:t>
                      </a:r>
                      <a:r>
                        <a:rPr lang="pl-PL" sz="1600" baseline="0" dirty="0" smtClean="0"/>
                        <a:t> w projekcie rezultatów  na uzyskanie trwałej zmiany sytuacji grup docelowych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1-5; waga:2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55318" name="Prostokąt 2"/>
          <p:cNvSpPr>
            <a:spLocks noChangeArrowheads="1"/>
          </p:cNvSpPr>
          <p:nvPr/>
        </p:nvSpPr>
        <p:spPr bwMode="auto">
          <a:xfrm>
            <a:off x="420688" y="1280319"/>
            <a:ext cx="1135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 ramach tego etapu oceny projekty są oceniane pod względem spełniania kryteriów jakości oraz przyznania premii punktowej za spełnienie kryteriów premiujących.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30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4996841"/>
              </p:ext>
            </p:extLst>
          </p:nvPr>
        </p:nvGraphicFramePr>
        <p:xfrm>
          <a:off x="420687" y="1457399"/>
          <a:ext cx="11350625" cy="42061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9918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Realizacja studiów podyplomowych lub kursów kwalifikacyjnych przygotowujących do wykonywania zawodu nauczyciela kształcenia zawodowego 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Uzupełnienie braków kadrowych wśród nauczycieli kształcenia zawodowego: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zaplanowanie działań zakładających nabycie kwalifikacji nauczyciela kształcenia zawodowego tj.: studia podyplomowe, kursy kwalifikacyjne;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wniosku w części poświęconej opisie zadań należy podać nazwy zawodów </a:t>
                      </a:r>
                      <a:b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ramach których będą zdobywać kwalifikacje oraz wskazać nowy zawód </a:t>
                      </a:r>
                      <a:b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klasyfikacji zawodów szkolnictwa zawodowego, lub tworzenia nowych kierunków nauczania;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Planowane wsparcie w zakresie kształcenia nauczycieli wynikać mają </a:t>
                      </a:r>
                      <a:b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przeprowadzonej diagnozy.</a:t>
                      </a:r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pl-PL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Liczba punktów</a:t>
                      </a: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5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663999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/>
                        <a:t>2. W</a:t>
                      </a:r>
                      <a:r>
                        <a:rPr lang="pl-PL" sz="1600" b="1" baseline="0" dirty="0" smtClean="0"/>
                        <a:t> p</a:t>
                      </a:r>
                      <a:r>
                        <a:rPr lang="pl-PL" sz="1600" b="1" dirty="0" smtClean="0"/>
                        <a:t>rojekcie</a:t>
                      </a:r>
                      <a:r>
                        <a:rPr lang="pl-PL" sz="1600" b="1" baseline="0" dirty="0" smtClean="0"/>
                        <a:t> przewidziano partycypację finansową pracodawcy w kosztach organizacji i prowadzenia praktyki zawodowej lub stażu zawodowego w wymiarze co najmniej 5% tych kosztów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- premiowane będą projekty w których beneficjent partycypuje w kosztach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organizacji i prowadzenia praktyki zawodowej lub stażu na poziomie co najmniej 5%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należy jasno określić jakie koszty pokrywa pracodawca.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Liczba punktów: 20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1075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7639284"/>
              </p:ext>
            </p:extLst>
          </p:nvPr>
        </p:nvGraphicFramePr>
        <p:xfrm>
          <a:off x="420687" y="1577142"/>
          <a:ext cx="11350625" cy="16763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 cd.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40018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/>
                        <a:t>3. Projekt</a:t>
                      </a:r>
                      <a:r>
                        <a:rPr lang="pl-PL" sz="1600" b="1" baseline="0" dirty="0" smtClean="0"/>
                        <a:t> obejmuje działania w zakresie obszarów działalności gospodarczej uwzględnionych w regionalnych specjalizacjach WZ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Premiowane będą projekty, które obejmować będą wsparciem regionalne specjalizacje WZ: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biogospodarka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, działalność morska i logistyka, przemysł metalowo-maszynowy, usługi przyszłości (branża ICT, IT, KPO, przemysły kreatywne), turystyka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i zdrowie.</a:t>
                      </a:r>
                      <a:endParaRPr lang="pl-PL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Liczba punktów: 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3131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6152952"/>
              </p:ext>
            </p:extLst>
          </p:nvPr>
        </p:nvGraphicFramePr>
        <p:xfrm>
          <a:off x="420687" y="1457399"/>
          <a:ext cx="11350625" cy="2164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STRATEGICZNE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9918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Zrównoważony rozwój województwa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342900" indent="-342900"/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Ocenie podlega wpływ projektu na realizację polityki rozwojowej województwa wynikającej ze: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Strategii Rozwoju Województwa Zachodniopomorskiego,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Planu Zagospodarowania Przestrzennego Województwa Zachodniopomorskiego,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wojewódzkich strategii i programów sektorowych,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krajowych Dokumentów strategicznych, w tym w szczególności Krajowej Strategii Rozwoju Regionalnego.</a:t>
                      </a: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  <p:sp>
        <p:nvSpPr>
          <p:cNvPr id="2" name="Prostokąt 1"/>
          <p:cNvSpPr/>
          <p:nvPr/>
        </p:nvSpPr>
        <p:spPr>
          <a:xfrm>
            <a:off x="420686" y="4304437"/>
            <a:ext cx="11350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pl-PL" altLang="pl-PL" dirty="0">
                <a:solidFill>
                  <a:srgbClr val="C00000"/>
                </a:solidFill>
                <a:ea typeface="Mongolian Baiti" panose="03000500000000000000" pitchFamily="66" charset="0"/>
              </a:rPr>
              <a:t>Projekty, które zostaną pozytywnie ocenione w ramach kryterium strategicznego, uzyskują 20% premię w stosunku do punktacji z oceny kryteriów jakości. Oznacza to, że do punktacji, którą uzyskały te projekty na ocenie kryteriów jakości, zostanie dodane liczba punktów odpowiadająca 20% punktów uzyskanych na tej ocenie.</a:t>
            </a:r>
            <a:endParaRPr lang="pl-PL" altLang="pl-PL" dirty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5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Koszty pośrednie w EFS rozliczane są wyłącznie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stawkami ryczałtowymi liczonymi od wartości kosztów bezpośrednich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25% - projekty o wartości do 1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20% - projekty o wartości powyżej 1 mln zł do 2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15% - projekty o wartości powyżej 2 mln zł do 5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10% - projekty o wartości powyżej 5 mln zł.</a:t>
            </a:r>
          </a:p>
        </p:txBody>
      </p:sp>
    </p:spTree>
    <p:extLst>
      <p:ext uri="{BB962C8B-B14F-4D97-AF65-F5344CB8AC3E}">
        <p14:creationId xmlns:p14="http://schemas.microsoft.com/office/powerpoint/2010/main" xmlns="" val="259769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Lista przykładowych </a:t>
            </a:r>
            <a:r>
              <a:rPr lang="pl-PL" altLang="pl-PL" sz="1700" b="1" dirty="0" smtClean="0">
                <a:ea typeface="Mongolian Baiti" panose="03000500000000000000" pitchFamily="66" charset="0"/>
              </a:rPr>
              <a:t>kosztów pośrednich 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w projekcie: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wynagrodzenia, delegacji służbowych, szkoleń osób, których zatrudnienie jest niezbędne do realizacji projektu </a:t>
            </a:r>
            <a:br>
              <a:rPr lang="pl-PL" altLang="pl-PL" sz="1700" dirty="0" smtClean="0">
                <a:ea typeface="Mongolian Baiti" panose="03000500000000000000" pitchFamily="66" charset="0"/>
              </a:rPr>
            </a:br>
            <a:r>
              <a:rPr lang="pl-PL" altLang="pl-PL" sz="1700" dirty="0" smtClean="0">
                <a:ea typeface="Mongolian Baiti" panose="03000500000000000000" pitchFamily="66" charset="0"/>
              </a:rPr>
              <a:t>tj. m.in. koordynatora projektu, kierownika projektu, personelu obsługowego;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utrzymania powierzchni biurowych;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obsługi księgowej;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materiałów biurowych i artykułów piśmienniczych związanych z obsługą administracyjną projektu;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prowadzenia rekrutacji;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amortyzacja lub zakup aktywów (sprzętu, mebli, wartości niematerialnych lub prawnych) na potrzeby zarządzania projektem;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działania </a:t>
            </a:r>
            <a:r>
              <a:rPr lang="pl-PL" altLang="pl-PL" sz="1700" dirty="0" err="1" smtClean="0">
                <a:ea typeface="Mongolian Baiti" panose="03000500000000000000" pitchFamily="66" charset="0"/>
              </a:rPr>
              <a:t>informacyjno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 - promocyjne związane z realizacją projektu.</a:t>
            </a:r>
          </a:p>
        </p:txBody>
      </p:sp>
    </p:spTree>
    <p:extLst>
      <p:ext uri="{BB962C8B-B14F-4D97-AF65-F5344CB8AC3E}">
        <p14:creationId xmlns:p14="http://schemas.microsoft.com/office/powerpoint/2010/main" xmlns="" val="8372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sz="2400" dirty="0">
                <a:solidFill>
                  <a:srgbClr val="002060"/>
                </a:solidFill>
                <a:ea typeface="Mongolian Baiti" panose="03000500000000000000" pitchFamily="66" charset="0"/>
              </a:rPr>
              <a:t>Oś priorytetowa </a:t>
            </a:r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VIII EDUKACJA</a:t>
            </a:r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endParaRPr lang="pl-PL" altLang="pl-PL" sz="2400" dirty="0" smtClean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Działanie 8.6</a:t>
            </a:r>
          </a:p>
          <a:p>
            <a:pPr algn="ctr"/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2060"/>
                </a:solidFill>
              </a:rPr>
              <a:t>Wsparcie </a:t>
            </a:r>
            <a:r>
              <a:rPr lang="pl-PL" dirty="0">
                <a:solidFill>
                  <a:srgbClr val="002060"/>
                </a:solidFill>
              </a:rPr>
              <a:t>szkół i placówek </a:t>
            </a:r>
            <a:r>
              <a:rPr lang="pl-PL" dirty="0" smtClean="0">
                <a:solidFill>
                  <a:srgbClr val="002060"/>
                </a:solidFill>
              </a:rPr>
              <a:t>prowadzących </a:t>
            </a:r>
            <a:r>
              <a:rPr lang="pl-PL" dirty="0">
                <a:solidFill>
                  <a:srgbClr val="002060"/>
                </a:solidFill>
              </a:rPr>
              <a:t>kształcenie zawodowe </a:t>
            </a: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oraz </a:t>
            </a:r>
            <a:r>
              <a:rPr lang="pl-PL" dirty="0">
                <a:solidFill>
                  <a:srgbClr val="002060"/>
                </a:solidFill>
              </a:rPr>
              <a:t>uczniów </a:t>
            </a:r>
            <a:r>
              <a:rPr lang="pl-PL" dirty="0" smtClean="0">
                <a:solidFill>
                  <a:srgbClr val="002060"/>
                </a:solidFill>
              </a:rPr>
              <a:t>uczestniczących w </a:t>
            </a:r>
            <a:r>
              <a:rPr lang="pl-PL" dirty="0">
                <a:solidFill>
                  <a:srgbClr val="002060"/>
                </a:solidFill>
              </a:rPr>
              <a:t>kształceniu zawodowym i osób dorosłych </a:t>
            </a: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uczestniczących w </a:t>
            </a:r>
            <a:r>
              <a:rPr lang="pl-PL" dirty="0">
                <a:solidFill>
                  <a:srgbClr val="002060"/>
                </a:solidFill>
              </a:rPr>
              <a:t>pozaszkolnych formach </a:t>
            </a:r>
            <a:r>
              <a:rPr lang="pl-PL" dirty="0" smtClean="0">
                <a:solidFill>
                  <a:srgbClr val="002060"/>
                </a:solidFill>
              </a:rPr>
              <a:t>kształcenia </a:t>
            </a:r>
            <a:r>
              <a:rPr lang="pl-PL" dirty="0">
                <a:solidFill>
                  <a:srgbClr val="002060"/>
                </a:solidFill>
              </a:rPr>
              <a:t>zawodowego. 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0713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>
            <a:normAutofit fontScale="92500" lnSpcReduction="20000"/>
          </a:bodyPr>
          <a:lstStyle/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Wkładem własnym są środki finansowe lub wkład niepieniężny zabezpieczone przez wnioskodawcę, które zostaną przeznaczone na pokrycie wydatków kwalifikowalnych projektu i nie zostaną przekazane wnioskodawcy w postaci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wysokość wkładu własnego w konkursie nr </a:t>
            </a:r>
            <a:r>
              <a:rPr lang="pl-PL" b="1" dirty="0" smtClean="0"/>
              <a:t>RPZP.08.06.00-IP.02-32-K02/16</a:t>
            </a:r>
            <a:r>
              <a:rPr lang="pl-PL" altLang="pl-PL" dirty="0" smtClean="0">
                <a:ea typeface="Mongolian Baiti" panose="03000500000000000000" pitchFamily="66" charset="0"/>
              </a:rPr>
              <a:t> wynosi nie mniej niż </a:t>
            </a:r>
            <a:r>
              <a:rPr lang="pl-PL" altLang="pl-PL" b="1" dirty="0" smtClean="0">
                <a:ea typeface="Mongolian Baiti" panose="03000500000000000000" pitchFamily="66" charset="0"/>
              </a:rPr>
              <a:t>5%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w</a:t>
            </a:r>
            <a:r>
              <a:rPr lang="pl-PL" altLang="pl-PL" dirty="0" smtClean="0">
                <a:ea typeface="Mongolian Baiti" panose="03000500000000000000" pitchFamily="66" charset="0"/>
              </a:rPr>
              <a:t> przypadku działań dotyczących pozaszkolnych form ustawicznego kształcenia zawodowego wysokość </a:t>
            </a:r>
            <a:r>
              <a:rPr lang="pl-PL" altLang="pl-PL" dirty="0">
                <a:ea typeface="Mongolian Baiti" panose="03000500000000000000" pitchFamily="66" charset="0"/>
              </a:rPr>
              <a:t>wkładu własnego </a:t>
            </a:r>
            <a:r>
              <a:rPr lang="pl-PL" altLang="pl-PL" dirty="0" smtClean="0">
                <a:ea typeface="Mongolian Baiti" panose="03000500000000000000" pitchFamily="66" charset="0"/>
              </a:rPr>
              <a:t>wynosi </a:t>
            </a:r>
            <a:r>
              <a:rPr lang="pl-PL" altLang="pl-PL" dirty="0">
                <a:ea typeface="Mongolian Baiti" panose="03000500000000000000" pitchFamily="66" charset="0"/>
              </a:rPr>
              <a:t>nie mniej niż </a:t>
            </a:r>
            <a:r>
              <a:rPr lang="pl-PL" altLang="pl-PL" b="1" dirty="0" smtClean="0">
                <a:ea typeface="Mongolian Baiti" panose="03000500000000000000" pitchFamily="66" charset="0"/>
              </a:rPr>
              <a:t>10%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wnioskodawca określa formę wniesienia wkładu własnego;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istnieje możliwość wniesienia wkładu niepieniężnego na rzecz projektu - wydatki poniesione na wycenę wkładu niepieniężnego są kwalifikowalne;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 własny </a:t>
            </a:r>
            <a:r>
              <a:rPr lang="pl-PL" altLang="pl-PL" b="1" dirty="0" smtClean="0">
                <a:ea typeface="Mongolian Baiti" panose="03000500000000000000" pitchFamily="66" charset="0"/>
              </a:rPr>
              <a:t>może</a:t>
            </a:r>
            <a:r>
              <a:rPr lang="pl-PL" altLang="pl-PL" dirty="0" smtClean="0">
                <a:ea typeface="Mongolian Baiti" panose="03000500000000000000" pitchFamily="66" charset="0"/>
              </a:rPr>
              <a:t> zostać wniesiony w ramach kosztów pośrednich.</a:t>
            </a:r>
          </a:p>
        </p:txBody>
      </p:sp>
    </p:spTree>
    <p:extLst>
      <p:ext uri="{BB962C8B-B14F-4D97-AF65-F5344CB8AC3E}">
        <p14:creationId xmlns:p14="http://schemas.microsoft.com/office/powerpoint/2010/main" xmlns="" val="117766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ZASADY REALIZACJI PROJEKTU –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i środki trwałe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53856"/>
            <a:ext cx="11607800" cy="4624387"/>
          </a:xfrm>
        </p:spPr>
        <p:txBody>
          <a:bodyPr/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Maksymalny poziom wydatków w ramach </a:t>
            </a:r>
            <a:r>
              <a:rPr lang="pl-PL" altLang="pl-PL" b="1" dirty="0" smtClean="0">
                <a:ea typeface="Mongolian Baiti" panose="03000500000000000000" pitchFamily="66" charset="0"/>
              </a:rPr>
              <a:t>cross-</a:t>
            </a:r>
            <a:r>
              <a:rPr lang="pl-PL" altLang="pl-PL" b="1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 wynosi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10% </a:t>
            </a:r>
            <a:r>
              <a:rPr lang="pl-PL" altLang="pl-PL" dirty="0" smtClean="0">
                <a:ea typeface="Mongolian Baiti" panose="03000500000000000000" pitchFamily="66" charset="0"/>
              </a:rPr>
              <a:t>całkowitych wydatków kwalifikowalnych w projekcie;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ea typeface="Mongolian Baiti" panose="03000500000000000000" pitchFamily="66" charset="0"/>
              </a:rPr>
              <a:t>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obejmuje wyłącznie: zakup nieruchomości, zakup infrastruktury nieprzenośnej oraz dostosowywanie budynków i adaptację pomieszczeń;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Koszt zaplanowanych do poniesienia w projekcie wydatków na </a:t>
            </a:r>
            <a:r>
              <a:rPr lang="pl-PL" altLang="pl-PL" b="1" dirty="0" smtClean="0">
                <a:ea typeface="Mongolian Baiti" panose="03000500000000000000" pitchFamily="66" charset="0"/>
              </a:rPr>
              <a:t>środki trwałe </a:t>
            </a:r>
            <a:r>
              <a:rPr lang="pl-PL" altLang="pl-PL" dirty="0" smtClean="0">
                <a:ea typeface="Mongolian Baiti" panose="03000500000000000000" pitchFamily="66" charset="0"/>
              </a:rPr>
              <a:t>nie może przekraczać </a:t>
            </a:r>
            <a:r>
              <a:rPr lang="pl-PL" altLang="pl-PL" b="1" dirty="0">
                <a:ea typeface="Mongolian Baiti" panose="03000500000000000000" pitchFamily="66" charset="0"/>
              </a:rPr>
              <a:t>2</a:t>
            </a:r>
            <a:r>
              <a:rPr lang="pl-PL" altLang="pl-PL" b="1" dirty="0" smtClean="0">
                <a:ea typeface="Mongolian Baiti" panose="03000500000000000000" pitchFamily="66" charset="0"/>
              </a:rPr>
              <a:t>0%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 (włączając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);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Zakup środków trwałych, za wyjątkiem zakupu nieruchomości, infrastruktury i środków trwałych przeznaczonych na dostosowanie lub adaptację budynków i pomieszczeń, nie stanowi wydatku w ramach cross‐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Środki trwałe to np. komputery, urządzenia biurowe, szafy na dokumenty, biurka, krzesła, tablice multimedialne itp.</a:t>
            </a:r>
          </a:p>
        </p:txBody>
      </p:sp>
    </p:spTree>
    <p:extLst>
      <p:ext uri="{BB962C8B-B14F-4D97-AF65-F5344CB8AC3E}">
        <p14:creationId xmlns:p14="http://schemas.microsoft.com/office/powerpoint/2010/main" xmlns="" val="401480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47838"/>
            <a:ext cx="11749087" cy="46545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Aby skutecznie złożyć dokumentacje aplikacyjną należy: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Opublikować wniosek o dofinansowanie w wersji elektronicznej w LSI w terminie naboru projektów –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25 marca 2016 r.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Doręczyć do IOK </a:t>
            </a:r>
            <a:r>
              <a:rPr lang="pl-PL" altLang="pl-PL" b="1" u="sng" dirty="0" smtClean="0">
                <a:ea typeface="Mongolian Baiti" panose="03000500000000000000" pitchFamily="66" charset="0"/>
              </a:rPr>
              <a:t>pisemny wniosek o przyznanie pomocy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najpóźniej w terminie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3 dni </a:t>
            </a:r>
            <a:r>
              <a:rPr lang="pl-PL" altLang="pl-PL" dirty="0" smtClean="0">
                <a:ea typeface="Mongolian Baiti" panose="03000500000000000000" pitchFamily="66" charset="0"/>
              </a:rPr>
              <a:t>od dnia zakończenia naboru projektów tj. do </a:t>
            </a:r>
            <a:r>
              <a:rPr lang="pl-PL" altLang="pl-PL" b="1" dirty="0" smtClean="0">
                <a:ea typeface="Mongolian Baiti" panose="03000500000000000000" pitchFamily="66" charset="0"/>
              </a:rPr>
              <a:t>29 marca 2016 r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dostarczyć osobiście, przesłać kurierem lub pocztą do IOK na adres:</a:t>
            </a:r>
          </a:p>
          <a:p>
            <a:pPr algn="just">
              <a:lnSpc>
                <a:spcPct val="140000"/>
              </a:lnSpc>
            </a:pPr>
            <a:r>
              <a:rPr lang="pl-PL" altLang="pl-PL" b="1" dirty="0" smtClean="0">
                <a:ea typeface="Mongolian Baiti" panose="03000500000000000000" pitchFamily="66" charset="0"/>
              </a:rPr>
              <a:t>Wojewódzki Urząd Pracy w Szczecinie ul. A. Mickiewicza 41, 70-383 Szczecin, pok. 314</a:t>
            </a: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z dopiskiem: </a:t>
            </a:r>
            <a:r>
              <a:rPr lang="pl-PL" altLang="pl-PL" i="1" dirty="0" smtClean="0">
                <a:ea typeface="Mongolian Baiti" panose="03000500000000000000" pitchFamily="66" charset="0"/>
              </a:rPr>
              <a:t>Wniosek w ramach Regionalnego Programu Operacyjnego Województwa Zachodniopomorskiego 2014-2020, Konkurs nr RPZP.08.06.00-IP.02-32-K02/16</a:t>
            </a:r>
            <a:endParaRPr lang="pl-PL" altLang="pl-PL" dirty="0">
              <a:ea typeface="Mongolian Baiti" panose="03000500000000000000" pitchFamily="66" charset="0"/>
            </a:endParaRP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Dokumenty są przyjmowane pod ww. adresem od poniedziałku do piątku w godzinach 8:00 – 15:00</a:t>
            </a:r>
          </a:p>
          <a:p>
            <a:pPr>
              <a:lnSpc>
                <a:spcPct val="80000"/>
              </a:lnSpc>
            </a:pPr>
            <a:endParaRPr lang="pl-PL" altLang="pl-PL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65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Informacja i 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7891049" cy="4351338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>
                <a:ea typeface="Mongolian Baiti" panose="03000500000000000000" pitchFamily="66" charset="0"/>
              </a:rPr>
              <a:t>Wytyczne Ministra Infrastruktury i Rozwoju </a:t>
            </a:r>
            <a:r>
              <a:rPr lang="pl-PL" altLang="pl-PL" sz="1800" b="1" i="1" dirty="0">
                <a:ea typeface="Mongolian Baiti" panose="03000500000000000000" pitchFamily="66" charset="0"/>
              </a:rPr>
              <a:t>w zakresie informacji i promocji</a:t>
            </a:r>
            <a:r>
              <a:rPr lang="pl-PL" altLang="pl-PL" sz="1800" i="1" dirty="0">
                <a:ea typeface="Mongolian Baiti" panose="03000500000000000000" pitchFamily="66" charset="0"/>
              </a:rPr>
              <a:t> programów operacyjnych polityki spójności na lata 2014-2020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 smtClean="0">
                <a:ea typeface="Mongolian Baiti" panose="03000500000000000000" pitchFamily="66" charset="0"/>
              </a:rPr>
              <a:t>Strategia </a:t>
            </a:r>
            <a:r>
              <a:rPr lang="pl-PL" altLang="pl-PL" sz="1800" i="1" dirty="0">
                <a:ea typeface="Mongolian Baiti" panose="03000500000000000000" pitchFamily="66" charset="0"/>
              </a:rPr>
              <a:t>komunikacji polityki spójności na lata 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Podręcznik wnioskodawcy i beneficjenta </a:t>
            </a:r>
            <a:r>
              <a:rPr lang="pl-PL" sz="1800" i="1" dirty="0"/>
              <a:t>programów polityki spójności 2014-2020 w zakresie informacji i </a:t>
            </a:r>
            <a:r>
              <a:rPr lang="pl-PL" sz="1800" i="1" dirty="0" smtClean="0"/>
              <a:t>promocji;</a:t>
            </a:r>
            <a:endParaRPr lang="pl-PL" altLang="pl-PL" sz="1800" i="1" dirty="0">
              <a:ea typeface="Mongolian Baiti" panose="030005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Księga identyfikacji wizualnej znaku </a:t>
            </a:r>
            <a:r>
              <a:rPr lang="pl-PL" i="1" dirty="0"/>
              <a:t>marki Fundusze </a:t>
            </a:r>
            <a:r>
              <a:rPr lang="pl-PL" i="1" dirty="0" smtClean="0"/>
              <a:t>Europejskie i </a:t>
            </a:r>
            <a:r>
              <a:rPr lang="pl-PL" i="1" dirty="0"/>
              <a:t>znaków programów polityki </a:t>
            </a:r>
            <a:r>
              <a:rPr lang="pl-PL" i="1" dirty="0" smtClean="0"/>
              <a:t>spójności na </a:t>
            </a:r>
            <a:r>
              <a:rPr lang="pl-PL" i="1" dirty="0"/>
              <a:t>lata </a:t>
            </a:r>
            <a:r>
              <a:rPr lang="pl-PL" i="1" dirty="0" smtClean="0"/>
              <a:t>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/>
              <a:t>Strategia </a:t>
            </a:r>
            <a:r>
              <a:rPr lang="pl-PL" b="1" i="1" dirty="0" smtClean="0"/>
              <a:t>Komunikacji Regionalnego Programu Operacyjnego Województwa Zachodniopomorskiego 2014-2020.</a:t>
            </a:r>
            <a:endParaRPr lang="pl-PL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57" y="4854858"/>
            <a:ext cx="7308205" cy="116970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/>
          <a:srcRect r="50829"/>
          <a:stretch/>
        </p:blipFill>
        <p:spPr>
          <a:xfrm>
            <a:off x="8097394" y="2557063"/>
            <a:ext cx="4004940" cy="33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2912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Obowiązki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602163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Benef</a:t>
            </a:r>
            <a:r>
              <a:rPr lang="pl-PL" altLang="pl-PL" dirty="0" smtClean="0">
                <a:ea typeface="Mongolian Baiti" panose="03000500000000000000" pitchFamily="66" charset="0"/>
              </a:rPr>
              <a:t>icjent musi: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oznaczać znakiem Unii Europejskiej i znakiem Funduszy Europejskich: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wszystkie działania informacyjne i promocyjne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ea typeface="Mongolian Baiti" panose="03000500000000000000" pitchFamily="66" charset="0"/>
              </a:rPr>
              <a:t>wszystkie </a:t>
            </a:r>
            <a:r>
              <a:rPr lang="pl-PL" altLang="pl-PL" b="1" dirty="0" smtClean="0">
                <a:ea typeface="Mongolian Baiti" panose="03000500000000000000" pitchFamily="66" charset="0"/>
              </a:rPr>
              <a:t>dokumenty związane z realizacją projektu</a:t>
            </a:r>
            <a:r>
              <a:rPr lang="pl-PL" altLang="pl-PL" dirty="0" smtClean="0">
                <a:ea typeface="Mongolian Baiti" panose="03000500000000000000" pitchFamily="66" charset="0"/>
              </a:rPr>
              <a:t>, które podaje do wiadomości publicznej;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dokumenty i materiały </a:t>
            </a:r>
            <a:r>
              <a:rPr lang="pl-PL" altLang="pl-PL" dirty="0" smtClean="0">
                <a:ea typeface="Mongolian Baiti" panose="03000500000000000000" pitchFamily="66" charset="0"/>
              </a:rPr>
              <a:t>dla osób i podmiotów uczestniczących w projekcie;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wydarzenia</a:t>
            </a:r>
            <a:r>
              <a:rPr lang="pl-PL" altLang="pl-PL" dirty="0" smtClean="0">
                <a:ea typeface="Mongolian Baiti" panose="03000500000000000000" pitchFamily="66" charset="0"/>
              </a:rPr>
              <a:t> związane z projektem (np. odpowiednio oznaczać konferencje, szkolenia, targi itp.);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plakat (lub tablicę informacyjną i/lub pamiątkową) w miejscu realizacji  projektu;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opis projektu na stronie internetowej;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dokumentować działania.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endParaRPr lang="pl-PL" altLang="pl-PL" sz="1500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19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Jak oznaczyć miejsce projektu?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0926"/>
            <a:ext cx="11349037" cy="435133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Plakat o wielkości minimum A3 musi być wyeksponowany w widocznym miejscu w trakcie realizacji projektu. Można go zdjąć dopiero po zakończeniu projektu (to znaczy po jego rozliczeniu).</a:t>
            </a: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7354" y="2499022"/>
            <a:ext cx="2524477" cy="355332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3623" y="3116605"/>
            <a:ext cx="3562847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101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Dodatkowych informacji na temat Programu udzielają</a:t>
            </a:r>
          </a:p>
        </p:txBody>
      </p:sp>
      <p:sp>
        <p:nvSpPr>
          <p:cNvPr id="73731" name="pole tekstowe 6"/>
          <p:cNvSpPr txBox="1">
            <a:spLocks noChangeArrowheads="1"/>
          </p:cNvSpPr>
          <p:nvPr/>
        </p:nvSpPr>
        <p:spPr bwMode="auto">
          <a:xfrm>
            <a:off x="584200" y="2019300"/>
            <a:ext cx="360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</a:t>
            </a:r>
            <a:r>
              <a:rPr lang="pl-PL" altLang="pl-PL" sz="1800" smtClean="0">
                <a:latin typeface="Book Antiqua" panose="02040602050305030304" pitchFamily="18" charset="0"/>
              </a:rPr>
              <a:t>Informacji </a:t>
            </a:r>
            <a:r>
              <a:rPr lang="pl-PL" altLang="pl-PL" sz="1800" dirty="0">
                <a:latin typeface="Book Antiqua" panose="02040602050305030304" pitchFamily="18" charset="0"/>
              </a:rPr>
              <a:t>i Promocji EFS w Szczecinie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ul. A. Mickiewicza 41,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70- 383 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e-mail: </a:t>
            </a:r>
            <a:r>
              <a:rPr lang="pl-PL" altLang="pl-PL" sz="1800" dirty="0">
                <a:latin typeface="Book Antiqua" panose="02040602050305030304" pitchFamily="18" charset="0"/>
                <a:hlinkClick r:id="rId2"/>
              </a:rPr>
              <a:t>efs@wup.pl</a:t>
            </a: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Tel. 9142 56 163/164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  <a:hlinkClick r:id="rId3"/>
              </a:rPr>
              <a:t>www.wup.pl</a:t>
            </a:r>
            <a:r>
              <a:rPr lang="pl-PL" altLang="pl-PL" sz="18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3732" name="pole tekstowe 7"/>
          <p:cNvSpPr txBox="1">
            <a:spLocks noChangeArrowheads="1"/>
          </p:cNvSpPr>
          <p:nvPr/>
        </p:nvSpPr>
        <p:spPr bwMode="auto">
          <a:xfrm>
            <a:off x="7708900" y="2082800"/>
            <a:ext cx="3695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w Koszalinie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Słowiańska 15 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75-846 Koszalin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4"/>
              </a:rPr>
              <a:t>efskoszalin@wup.pl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94 344 50 25/26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5"/>
              </a:rPr>
              <a:t>www.facebook.com/wupszczecin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73733" name="pole tekstowe 8"/>
          <p:cNvSpPr txBox="1">
            <a:spLocks noChangeArrowheads="1"/>
          </p:cNvSpPr>
          <p:nvPr/>
        </p:nvSpPr>
        <p:spPr bwMode="auto">
          <a:xfrm>
            <a:off x="3225800" y="4821238"/>
            <a:ext cx="47117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Główny Punkt Informacyjny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Funduszy Europejskich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Kuśnierska 12 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800 34 44 34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gpi@wpz.pl</a:t>
            </a:r>
          </a:p>
        </p:txBody>
      </p:sp>
      <p:sp>
        <p:nvSpPr>
          <p:cNvPr id="73734" name="pole tekstowe 9"/>
          <p:cNvSpPr txBox="1">
            <a:spLocks noChangeArrowheads="1"/>
          </p:cNvSpPr>
          <p:nvPr/>
        </p:nvSpPr>
        <p:spPr bwMode="auto">
          <a:xfrm>
            <a:off x="3771900" y="16256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Wojewódzki Urząd Pracy w Szczecinie</a:t>
            </a:r>
          </a:p>
        </p:txBody>
      </p:sp>
      <p:sp>
        <p:nvSpPr>
          <p:cNvPr id="73735" name="pole tekstowe 10"/>
          <p:cNvSpPr txBox="1">
            <a:spLocks noChangeArrowheads="1"/>
          </p:cNvSpPr>
          <p:nvPr/>
        </p:nvSpPr>
        <p:spPr bwMode="auto">
          <a:xfrm>
            <a:off x="1244600" y="4175125"/>
            <a:ext cx="783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	Urząd Marszałkowski Województwa Zachodniopomorskiego</a:t>
            </a:r>
          </a:p>
        </p:txBody>
      </p:sp>
    </p:spTree>
    <p:extLst>
      <p:ext uri="{BB962C8B-B14F-4D97-AF65-F5344CB8AC3E}">
        <p14:creationId xmlns:p14="http://schemas.microsoft.com/office/powerpoint/2010/main" xmlns="" val="346087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4755" name="Shape 742"/>
          <p:cNvSpPr>
            <a:spLocks noGrp="1"/>
          </p:cNvSpPr>
          <p:nvPr>
            <p:ph type="title" idx="4294967295"/>
          </p:nvPr>
        </p:nvSpPr>
        <p:spPr bwMode="auto">
          <a:xfrm>
            <a:off x="307975" y="2289175"/>
            <a:ext cx="514985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66738"/>
            <a:r>
              <a:rPr lang="pl-PL" altLang="pl-PL" sz="2700" b="1" smtClean="0">
                <a:solidFill>
                  <a:srgbClr val="002060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Dziękuję za uwagę</a:t>
            </a:r>
          </a:p>
        </p:txBody>
      </p:sp>
      <p:sp>
        <p:nvSpPr>
          <p:cNvPr id="74756" name="Shape 743"/>
          <p:cNvSpPr>
            <a:spLocks noGrp="1"/>
          </p:cNvSpPr>
          <p:nvPr>
            <p:ph type="body" sz="quarter" idx="4294967295"/>
          </p:nvPr>
        </p:nvSpPr>
        <p:spPr>
          <a:xfrm>
            <a:off x="312738" y="3873500"/>
            <a:ext cx="5006975" cy="23034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b="1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Wojewódzki Urząd Pracy w Szczecinie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ul. A. Mickiewicza  41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70-383 Szczecin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tel. 91 42 56 100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fax. 91 42 56 103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e-mail: sekretariat@wup.pl</a:t>
            </a:r>
          </a:p>
        </p:txBody>
      </p:sp>
      <p:sp>
        <p:nvSpPr>
          <p:cNvPr id="744" name="Shape 744"/>
          <p:cNvSpPr/>
          <p:nvPr/>
        </p:nvSpPr>
        <p:spPr>
          <a:xfrm rot="10800000" flipH="1">
            <a:off x="6357938" y="4752975"/>
            <a:ext cx="508000" cy="508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5" name="Shape 745"/>
          <p:cNvSpPr/>
          <p:nvPr/>
        </p:nvSpPr>
        <p:spPr>
          <a:xfrm rot="10800000" flipH="1">
            <a:off x="6623050" y="4997450"/>
            <a:ext cx="439738" cy="4381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6" name="Shape 746"/>
          <p:cNvSpPr/>
          <p:nvPr/>
        </p:nvSpPr>
        <p:spPr>
          <a:xfrm rot="10800000" flipH="1">
            <a:off x="6465888" y="2600325"/>
            <a:ext cx="541337" cy="5397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7" name="Shape 747"/>
          <p:cNvSpPr/>
          <p:nvPr/>
        </p:nvSpPr>
        <p:spPr>
          <a:xfrm rot="10800000" flipH="1">
            <a:off x="10352088" y="5233988"/>
            <a:ext cx="809625" cy="8159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8" name="Shape 748"/>
          <p:cNvSpPr/>
          <p:nvPr/>
        </p:nvSpPr>
        <p:spPr>
          <a:xfrm rot="10800000" flipH="1">
            <a:off x="11234738" y="4279900"/>
            <a:ext cx="896937" cy="898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9" name="Shape 749"/>
          <p:cNvSpPr/>
          <p:nvPr/>
        </p:nvSpPr>
        <p:spPr>
          <a:xfrm rot="10800000" flipH="1">
            <a:off x="5870575" y="4800600"/>
            <a:ext cx="249238" cy="254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0" name="Shape 750"/>
          <p:cNvSpPr/>
          <p:nvPr/>
        </p:nvSpPr>
        <p:spPr>
          <a:xfrm rot="10800000" flipH="1">
            <a:off x="6694488" y="2120900"/>
            <a:ext cx="623887" cy="62388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1" name="Shape 751"/>
          <p:cNvSpPr/>
          <p:nvPr/>
        </p:nvSpPr>
        <p:spPr>
          <a:xfrm rot="10800000" flipH="1">
            <a:off x="5619750" y="1795463"/>
            <a:ext cx="952500" cy="952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2" name="Shape 752"/>
          <p:cNvSpPr/>
          <p:nvPr/>
        </p:nvSpPr>
        <p:spPr>
          <a:xfrm rot="10800000" flipH="1">
            <a:off x="9329738" y="4260850"/>
            <a:ext cx="508000" cy="508000"/>
          </a:xfrm>
          <a:prstGeom prst="rect">
            <a:avLst/>
          </a:prstGeom>
          <a:solidFill>
            <a:srgbClr val="FFFFFF">
              <a:alpha val="1490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3" name="Shape 753"/>
          <p:cNvSpPr/>
          <p:nvPr/>
        </p:nvSpPr>
        <p:spPr>
          <a:xfrm rot="10800000" flipH="1">
            <a:off x="7096125" y="1885950"/>
            <a:ext cx="361950" cy="361950"/>
          </a:xfrm>
          <a:prstGeom prst="rect">
            <a:avLst/>
          </a:prstGeom>
          <a:solidFill>
            <a:srgbClr val="FFFFFF">
              <a:alpha val="87057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4" name="Shape 754"/>
          <p:cNvSpPr/>
          <p:nvPr/>
        </p:nvSpPr>
        <p:spPr>
          <a:xfrm rot="10800000" flipH="1">
            <a:off x="5619750" y="5483225"/>
            <a:ext cx="952500" cy="6937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5" name="Shape 755"/>
          <p:cNvSpPr/>
          <p:nvPr/>
        </p:nvSpPr>
        <p:spPr>
          <a:xfrm rot="10800000" flipH="1">
            <a:off x="11414125" y="5389563"/>
            <a:ext cx="576263" cy="579437"/>
          </a:xfrm>
          <a:prstGeom prst="rect">
            <a:avLst/>
          </a:prstGeom>
          <a:solidFill>
            <a:srgbClr val="FFFFFF">
              <a:alpha val="89018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6" name="Shape 756"/>
          <p:cNvSpPr/>
          <p:nvPr/>
        </p:nvSpPr>
        <p:spPr>
          <a:xfrm rot="10800000" flipH="1">
            <a:off x="6854825" y="5262563"/>
            <a:ext cx="623888" cy="623887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7" name="Shape 757"/>
          <p:cNvSpPr/>
          <p:nvPr/>
        </p:nvSpPr>
        <p:spPr>
          <a:xfrm rot="10800000" flipH="1">
            <a:off x="11784013" y="2066925"/>
            <a:ext cx="206375" cy="2063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8" name="Shape 758"/>
          <p:cNvSpPr/>
          <p:nvPr/>
        </p:nvSpPr>
        <p:spPr>
          <a:xfrm rot="10800000" flipH="1">
            <a:off x="10456863" y="4827588"/>
            <a:ext cx="177800" cy="176212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9" name="Shape 759"/>
          <p:cNvSpPr/>
          <p:nvPr/>
        </p:nvSpPr>
        <p:spPr>
          <a:xfrm rot="10800000" flipH="1">
            <a:off x="10964863" y="4949825"/>
            <a:ext cx="439737" cy="43973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0" name="Shape 760"/>
          <p:cNvSpPr/>
          <p:nvPr/>
        </p:nvSpPr>
        <p:spPr>
          <a:xfrm rot="10800000" flipH="1">
            <a:off x="11430000" y="2289175"/>
            <a:ext cx="136525" cy="136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1" name="Shape 761"/>
          <p:cNvSpPr/>
          <p:nvPr/>
        </p:nvSpPr>
        <p:spPr>
          <a:xfrm rot="10800000" flipH="1">
            <a:off x="5595938" y="2747963"/>
            <a:ext cx="534987" cy="5349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2" name="Shape 762"/>
          <p:cNvSpPr/>
          <p:nvPr/>
        </p:nvSpPr>
        <p:spPr>
          <a:xfrm rot="10800000" flipH="1">
            <a:off x="5597525" y="5227638"/>
            <a:ext cx="284163" cy="282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1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DOFINANSOWANIE PROJEKTÓW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4116776"/>
              </p:ext>
            </p:extLst>
          </p:nvPr>
        </p:nvGraphicFramePr>
        <p:xfrm>
          <a:off x="555171" y="1919288"/>
          <a:ext cx="11332028" cy="343064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02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417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Alokacja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30</a:t>
                      </a:r>
                      <a:r>
                        <a:rPr lang="pl-PL" sz="1800" b="0" baseline="0" dirty="0" smtClean="0"/>
                        <a:t> 000 000,00</a:t>
                      </a:r>
                      <a:r>
                        <a:rPr lang="pl-PL" sz="1800" b="0" dirty="0" smtClean="0"/>
                        <a:t>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Rezerwa na odwołania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EFS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26</a:t>
                      </a:r>
                      <a:r>
                        <a:rPr lang="pl-PL" sz="1800" b="0" baseline="0" dirty="0" smtClean="0"/>
                        <a:t> 842 105</a:t>
                      </a:r>
                      <a:r>
                        <a:rPr lang="pl-PL" sz="1800" b="0" dirty="0" smtClean="0"/>
                        <a:t>,26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krajowe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smtClean="0"/>
                        <a:t>max. 10%</a:t>
                      </a:r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Wkład własny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baseline="0" dirty="0" smtClean="0"/>
                        <a:t>10% w przypadku pozaszkolnych form ustawicznego kształcenia zawodowego;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baseline="0" dirty="0" smtClean="0"/>
                        <a:t>5% w przypadku realizacji programów </a:t>
                      </a:r>
                      <a:r>
                        <a:rPr lang="pl-PL" sz="1800" b="0" baseline="0" smtClean="0"/>
                        <a:t>kształcenia zawodowego</a:t>
                      </a:r>
                      <a:endParaRPr lang="pl-PL" sz="1800" b="0" dirty="0" smtClean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Dofinansowanie ze środków UE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85%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623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WYMAGANE REZULTATY – WSKAŹNIKI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10419"/>
            <a:ext cx="11349037" cy="4351338"/>
          </a:xfrm>
        </p:spPr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Wskaźniki rezultatu dotyczą oczekiwanych efektów wsparcia.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9588177"/>
              </p:ext>
            </p:extLst>
          </p:nvPr>
        </p:nvGraphicFramePr>
        <p:xfrm>
          <a:off x="400050" y="2193925"/>
          <a:ext cx="11326813" cy="40109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774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2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67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2298"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REZULTATU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działania 8.6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18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osób, które uzyskały kwalifikacje w ramach pozaszkolnych form kształcenia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31%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31%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 kształcenia zawodowego oraz instruktorów praktycznej nauki zawodu, którzy uzyskali kwalifikacje lub nabyli kompetencje po opuszczeniu programu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92%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92%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108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 i placówek kształcenia zawodowego wykorzystujących doposażenie zakupione dzięki EFS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(szt.)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97%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97%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98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WYMAGANE REZULTATY – 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Wskaźniki produktu dotyczą realizowanych działań.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448027"/>
              </p:ext>
            </p:extLst>
          </p:nvPr>
        </p:nvGraphicFramePr>
        <p:xfrm>
          <a:off x="400050" y="2193925"/>
          <a:ext cx="11326813" cy="37960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743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5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67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2298"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PRODUKTU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działania 8.6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8327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osób uczestniczących w pozaszkolnych formach kształcenia w programie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8 082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1 702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 kształcenia zawodowego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oraz instruktorów praktycznej nauki zawodu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objętych wsparciem w programie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809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170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uczniów szkół i placówek kształcenia 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zawodowego uczestniczących w stażach i praktykach u pracodawcy (osoby)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8 900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1 875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7987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WYMAGANE REZULTATY – 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4682017"/>
              </p:ext>
            </p:extLst>
          </p:nvPr>
        </p:nvGraphicFramePr>
        <p:xfrm>
          <a:off x="400050" y="2193925"/>
          <a:ext cx="11326813" cy="3270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278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18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67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2298"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PRODUKTU cd.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działania 8.6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8327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 i placówek kształcenia 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zawodowego doposażonych w programie w sprzęt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materiały dydaktyczne niezbędne do realizacji (szt.)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56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12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 realizujących zadania centrum kształcenia zawodowego i ustawicznego objętych wsparciem w programie (szt.) 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8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98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ETAPY OCENY WNIOSKOW O DOFINANSOWANIE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850" y="1854200"/>
            <a:ext cx="11349038" cy="43513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l-PL" dirty="0" smtClean="0"/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03388" y="2697163"/>
            <a:ext cx="2033587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BRAKÓW </a:t>
            </a:r>
            <a:r>
              <a:rPr lang="pl-PL" sz="1600" b="1" u="sng" dirty="0"/>
              <a:t>FORMALNYCH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sz="1600" dirty="0"/>
              <a:t>14 dni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22925" y="2720975"/>
            <a:ext cx="2114550" cy="15192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</a:t>
            </a:r>
            <a:endParaRPr lang="pl-PL" sz="1600" b="1" dirty="0" smtClean="0"/>
          </a:p>
          <a:p>
            <a:pPr algn="ctr" eaLnBrk="1" hangingPunct="1">
              <a:defRPr/>
            </a:pPr>
            <a:r>
              <a:rPr lang="pl-PL" sz="1600" b="1" dirty="0" smtClean="0"/>
              <a:t>WNIOSKÓW</a:t>
            </a:r>
            <a:endParaRPr lang="pl-PL" sz="1600" b="1" dirty="0"/>
          </a:p>
          <a:p>
            <a:pPr algn="ctr" eaLnBrk="1" hangingPunct="1">
              <a:defRPr/>
            </a:pP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4638" y="4594225"/>
            <a:ext cx="2987675" cy="157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sz="1600" b="1" dirty="0"/>
              <a:t>ETAP 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KRYTERIA DOPUSZCZALNOŚCI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KRYTERIA WYKONALNOŚCI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u="sng" dirty="0"/>
              <a:t> KRTERIA ADMINISTRACYJNOŚCI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sz="1600" dirty="0"/>
              <a:t>56 dni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3736975" y="3465513"/>
            <a:ext cx="18843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4595813" y="5630863"/>
            <a:ext cx="1506537" cy="15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873" name="pole tekstowe 26"/>
          <p:cNvSpPr txBox="1">
            <a:spLocks noChangeArrowheads="1"/>
          </p:cNvSpPr>
          <p:nvPr/>
        </p:nvSpPr>
        <p:spPr bwMode="auto">
          <a:xfrm>
            <a:off x="927100" y="1978025"/>
            <a:ext cx="10277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</a:rPr>
              <a:t>Czas trwania oceny dokumentacji aplikacyjnej – ok. </a:t>
            </a:r>
            <a:r>
              <a:rPr lang="pl-PL" altLang="pl-PL" sz="1800" b="1" dirty="0">
                <a:latin typeface="Arial" panose="020B0604020202020204" pitchFamily="34" charset="0"/>
              </a:rPr>
              <a:t>120 dni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</a:rPr>
              <a:t>Orientacyjny termin rozstrzygnięcia konkursu – </a:t>
            </a:r>
            <a:r>
              <a:rPr lang="pl-PL" altLang="pl-PL" sz="1800" b="1" dirty="0" smtClean="0">
                <a:latin typeface="Arial" panose="020B0604020202020204" pitchFamily="34" charset="0"/>
              </a:rPr>
              <a:t>25 lipca </a:t>
            </a:r>
            <a:r>
              <a:rPr lang="pl-PL" altLang="pl-PL" sz="1800" b="1" dirty="0">
                <a:latin typeface="Arial" panose="020B0604020202020204" pitchFamily="34" charset="0"/>
              </a:rPr>
              <a:t>2016 r. </a:t>
            </a:r>
            <a:r>
              <a:rPr lang="pl-PL" altLang="pl-PL" sz="1800" dirty="0">
                <a:latin typeface="Arial" panose="020B0604020202020204" pitchFamily="34" charset="0"/>
              </a:rPr>
              <a:t>(+ max. 60 dni)</a:t>
            </a: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4595813" y="4240213"/>
            <a:ext cx="788987" cy="3317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6665913" y="4321175"/>
            <a:ext cx="28575" cy="2508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6876" name="Grupa 23"/>
          <p:cNvGrpSpPr>
            <a:grpSpLocks/>
          </p:cNvGrpSpPr>
          <p:nvPr/>
        </p:nvGrpSpPr>
        <p:grpSpPr bwMode="auto">
          <a:xfrm>
            <a:off x="6137275" y="4594225"/>
            <a:ext cx="5067300" cy="1589088"/>
            <a:chOff x="6137275" y="4594225"/>
            <a:chExt cx="5067346" cy="1589088"/>
          </a:xfrm>
        </p:grpSpPr>
        <p:sp>
          <p:nvSpPr>
            <p:cNvPr id="9" name="Prostokąt 8"/>
            <p:cNvSpPr/>
            <p:nvPr/>
          </p:nvSpPr>
          <p:spPr>
            <a:xfrm>
              <a:off x="6137275" y="4594225"/>
              <a:ext cx="2211408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JAKOŚCI</a:t>
              </a:r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PREMIUJĄCE</a:t>
              </a:r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8829699" y="4594225"/>
              <a:ext cx="2374922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STRATEGICZNE</a:t>
              </a:r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137275" y="5832475"/>
              <a:ext cx="5067346" cy="3508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1600" dirty="0"/>
                <a:t>50 dni</a:t>
              </a:r>
            </a:p>
          </p:txBody>
        </p:sp>
      </p:grpSp>
      <p:cxnSp>
        <p:nvCxnSpPr>
          <p:cNvPr id="16" name="Łącznik prosty 15"/>
          <p:cNvCxnSpPr/>
          <p:nvPr/>
        </p:nvCxnSpPr>
        <p:spPr>
          <a:xfrm>
            <a:off x="7900988" y="4240213"/>
            <a:ext cx="923925" cy="3746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362950" y="5646738"/>
            <a:ext cx="446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243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BRAKI FORMALNE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b="1" smtClean="0">
                <a:ea typeface="Mongolian Baiti" panose="03000500000000000000" pitchFamily="66" charset="0"/>
              </a:rPr>
              <a:t>Przykładowe braki formalne: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różna suma kontrolna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pieczęci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podpisu osób uprawnionych do podejmowania decyzji wiążących w stosunku do wnioskodawcy;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niezgodny podpis na pisemnym wniosku o przyznanie pomocy w odniesieniu do wskazanych w wersji elektronicznej wniosku osób uprawnionych do podejmowania decyzji wiążących w stosunku do wnioskodawcy.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FF0000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W razie stwierdzenia braków formalnych IOK wzywa wnioskodawcę do ich uzupełnienia w terminie 7 dni od dnia otrzymania wezwania;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 W przypadku uzupełnienia wniosku w zakresie innym niż wskazane braki formalne wniosek pozostaje bez rozpatrzenia.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30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I ETAP </a:t>
            </a:r>
            <a:r>
              <a:rPr lang="pl-PL" dirty="0" smtClean="0"/>
              <a:t>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altLang="pl-PL" smtClean="0">
                <a:ea typeface="Mongolian Baiti" panose="03000500000000000000" pitchFamily="66" charset="0"/>
              </a:rPr>
              <a:t>Celem tego etapu oceny jest wyselekcjonowanie projektów wpisujących się w założenia danego konkursu, wytypowania tych których realizacja jest zasadna, założenia - realne, a zobowiązania oparte zostały o adekwatne założenia. Ocena ta ma doprowadzić do wyeliminowania niespójności w dokumentacji aplikacyjnej oraz skorygowania elementów niezgodnych z instrukcją wypełniania wniosku.</a:t>
            </a:r>
          </a:p>
        </p:txBody>
      </p:sp>
    </p:spTree>
    <p:extLst>
      <p:ext uri="{BB962C8B-B14F-4D97-AF65-F5344CB8AC3E}">
        <p14:creationId xmlns:p14="http://schemas.microsoft.com/office/powerpoint/2010/main" xmlns="" val="2760665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1845</Words>
  <Application>Microsoft Office PowerPoint</Application>
  <PresentationFormat>Niestandardowy</PresentationFormat>
  <Paragraphs>314</Paragraphs>
  <Slides>27</Slides>
  <Notes>23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1_Motyw pakietu Office</vt:lpstr>
      <vt:lpstr>SPOTKANIE INFORMACYJNE: Regulamin naboru wniosków</vt:lpstr>
      <vt:lpstr>Slajd 2</vt:lpstr>
      <vt:lpstr>DOFINANSOWANIE PROJEKTÓW</vt:lpstr>
      <vt:lpstr>WYMAGANE REZULTATY – WSKAŹNIKI REZULTATU</vt:lpstr>
      <vt:lpstr>WYMAGANE REZULTATY – WSKAŹNIKI PRODUKTU</vt:lpstr>
      <vt:lpstr>WYMAGANE REZULTATY – WSKAŹNIKI PRODUKTU</vt:lpstr>
      <vt:lpstr>ETAPY OCENY WNIOSKOW O DOFINANSOWANIE</vt:lpstr>
      <vt:lpstr>BRAKI FORMALNE</vt:lpstr>
      <vt:lpstr>I ETAP OCENY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ZASADY REALIZACJI PROJEKTU – koszty pośrednie</vt:lpstr>
      <vt:lpstr>ZASADY REALIZACJI PROJEKTU – koszty pośrednie</vt:lpstr>
      <vt:lpstr>ZASADY REALIZACJI PROJEKTU – wkład własny</vt:lpstr>
      <vt:lpstr>ZASADY REALIZACJI PROJEKTU – cross-financing i środki trwałe</vt:lpstr>
      <vt:lpstr>ZŁOŻENIE WNIOSKU</vt:lpstr>
      <vt:lpstr>Informacja i promocja</vt:lpstr>
      <vt:lpstr>Obowiązki informacyjne</vt:lpstr>
      <vt:lpstr>Jak oznaczyć miejsce projektu?</vt:lpstr>
      <vt:lpstr>Dodatkowych informacji na temat Programu udzielają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INFORMACYJNE: Regulamin naboru wniosków</dc:title>
  <dc:creator>Krycki Wojciech</dc:creator>
  <cp:lastModifiedBy> </cp:lastModifiedBy>
  <cp:revision>121</cp:revision>
  <cp:lastPrinted>2016-02-19T12:52:32Z</cp:lastPrinted>
  <dcterms:created xsi:type="dcterms:W3CDTF">2016-02-18T09:57:15Z</dcterms:created>
  <dcterms:modified xsi:type="dcterms:W3CDTF">2016-03-04T13:19:56Z</dcterms:modified>
</cp:coreProperties>
</file>