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handoutMasterIdLst>
    <p:handoutMasterId r:id="rId30"/>
  </p:handoutMasterIdLst>
  <p:sldIdLst>
    <p:sldId id="256" r:id="rId2"/>
    <p:sldId id="257" r:id="rId3"/>
    <p:sldId id="260" r:id="rId4"/>
    <p:sldId id="261" r:id="rId5"/>
    <p:sldId id="262" r:id="rId6"/>
    <p:sldId id="292" r:id="rId7"/>
    <p:sldId id="288" r:id="rId8"/>
    <p:sldId id="265" r:id="rId9"/>
    <p:sldId id="264" r:id="rId10"/>
    <p:sldId id="266" r:id="rId11"/>
    <p:sldId id="289" r:id="rId12"/>
    <p:sldId id="269" r:id="rId13"/>
    <p:sldId id="272" r:id="rId14"/>
    <p:sldId id="284" r:id="rId15"/>
    <p:sldId id="285" r:id="rId16"/>
    <p:sldId id="290" r:id="rId17"/>
    <p:sldId id="291" r:id="rId18"/>
    <p:sldId id="275" r:id="rId19"/>
    <p:sldId id="274" r:id="rId20"/>
    <p:sldId id="273" r:id="rId21"/>
    <p:sldId id="276" r:id="rId22"/>
    <p:sldId id="277" r:id="rId23"/>
    <p:sldId id="280" r:id="rId24"/>
    <p:sldId id="281" r:id="rId25"/>
    <p:sldId id="282" r:id="rId26"/>
    <p:sldId id="278" r:id="rId27"/>
    <p:sldId id="294" r:id="rId28"/>
  </p:sldIdLst>
  <p:sldSz cx="12192000" cy="6858000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80544" autoAdjust="0"/>
  </p:normalViewPr>
  <p:slideViewPr>
    <p:cSldViewPr snapToGrid="0">
      <p:cViewPr varScale="1">
        <p:scale>
          <a:sx n="71" d="100"/>
          <a:sy n="71" d="100"/>
        </p:scale>
        <p:origin x="54" y="4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895131-9ED5-481E-84E2-61778546DD84}" type="datetimeFigureOut">
              <a:rPr lang="pl-PL" smtClean="0"/>
              <a:t>2016-03-15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301A2A-0A85-43EB-B081-F5EF4BF3530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195123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7C6615-76B3-4FBE-8CE0-2951B2146F8B}" type="datetimeFigureOut">
              <a:rPr lang="pl-PL" smtClean="0"/>
              <a:t>2016-03-15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D54E54-8C99-46D1-BB31-32960862E2B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7818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dirty="0" smtClean="0"/>
          </a:p>
        </p:txBody>
      </p:sp>
      <p:sp>
        <p:nvSpPr>
          <p:cNvPr id="29700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B34D889-440F-4520-9890-8D02A84EB978}" type="slidenum">
              <a:rPr lang="pl-PL" altLang="pl-PL" smtClean="0">
                <a:latin typeface="Calibri" panose="020F0502020204030204" pitchFamily="34" charset="0"/>
              </a:rPr>
              <a:pPr/>
              <a:t>3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81323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dirty="0" smtClean="0"/>
          </a:p>
        </p:txBody>
      </p:sp>
      <p:sp>
        <p:nvSpPr>
          <p:cNvPr id="54276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E6780B7-2897-4E8F-AA5F-B52AB68B6220}" type="slidenum">
              <a:rPr lang="pl-PL" altLang="pl-PL" smtClean="0">
                <a:latin typeface="Calibri" panose="020F0502020204030204" pitchFamily="34" charset="0"/>
              </a:rPr>
              <a:pPr/>
              <a:t>12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03856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dirty="0" smtClean="0"/>
          </a:p>
        </p:txBody>
      </p:sp>
      <p:sp>
        <p:nvSpPr>
          <p:cNvPr id="5222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9171E48-9AA2-4639-A310-DF126822E129}" type="slidenum">
              <a:rPr lang="pl-PL" altLang="pl-PL" smtClean="0">
                <a:latin typeface="Calibri" panose="020F0502020204030204" pitchFamily="34" charset="0"/>
              </a:rPr>
              <a:pPr/>
              <a:t>13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56150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dirty="0" smtClean="0"/>
          </a:p>
        </p:txBody>
      </p:sp>
      <p:sp>
        <p:nvSpPr>
          <p:cNvPr id="56324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6076B1E-FAF1-466A-83C9-2492C23AC406}" type="slidenum">
              <a:rPr lang="pl-PL" altLang="pl-PL" smtClean="0">
                <a:latin typeface="Calibri" panose="020F0502020204030204" pitchFamily="34" charset="0"/>
              </a:rPr>
              <a:pPr/>
              <a:t>14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30135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altLang="pl-PL" dirty="0" smtClean="0"/>
          </a:p>
        </p:txBody>
      </p:sp>
      <p:sp>
        <p:nvSpPr>
          <p:cNvPr id="56324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6076B1E-FAF1-466A-83C9-2492C23AC406}" type="slidenum">
              <a:rPr lang="pl-PL" altLang="pl-PL" smtClean="0">
                <a:latin typeface="Calibri" panose="020F0502020204030204" pitchFamily="34" charset="0"/>
              </a:rPr>
              <a:pPr/>
              <a:t>15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20003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altLang="pl-PL" dirty="0" smtClean="0"/>
          </a:p>
        </p:txBody>
      </p:sp>
      <p:sp>
        <p:nvSpPr>
          <p:cNvPr id="56324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6076B1E-FAF1-466A-83C9-2492C23AC406}" type="slidenum">
              <a:rPr lang="pl-PL" altLang="pl-PL" smtClean="0">
                <a:latin typeface="Calibri" panose="020F0502020204030204" pitchFamily="34" charset="0"/>
              </a:rPr>
              <a:pPr/>
              <a:t>16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79502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altLang="pl-PL" dirty="0" smtClean="0"/>
          </a:p>
        </p:txBody>
      </p:sp>
      <p:sp>
        <p:nvSpPr>
          <p:cNvPr id="56324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6076B1E-FAF1-466A-83C9-2492C23AC406}" type="slidenum">
              <a:rPr lang="pl-PL" altLang="pl-PL" smtClean="0">
                <a:latin typeface="Calibri" panose="020F0502020204030204" pitchFamily="34" charset="0"/>
              </a:rPr>
              <a:pPr/>
              <a:t>17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323224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1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dirty="0" smtClean="0"/>
          </a:p>
        </p:txBody>
      </p:sp>
      <p:sp>
        <p:nvSpPr>
          <p:cNvPr id="68612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9997B85-E00E-4EC0-8A0F-34407FBA0C63}" type="slidenum">
              <a:rPr lang="pl-PL" altLang="pl-PL" smtClean="0">
                <a:latin typeface="Calibri" panose="020F0502020204030204" pitchFamily="34" charset="0"/>
              </a:rPr>
              <a:pPr/>
              <a:t>18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574703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3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altLang="pl-PL" sz="1200" dirty="0" smtClean="0">
              <a:ea typeface="Mongolian Baiti" panose="03000500000000000000" pitchFamily="66" charset="0"/>
            </a:endParaRPr>
          </a:p>
        </p:txBody>
      </p:sp>
      <p:sp>
        <p:nvSpPr>
          <p:cNvPr id="66564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EBFF34E-BC20-4ED7-AF2B-5B6A9322D2B6}" type="slidenum">
              <a:rPr lang="pl-PL" altLang="pl-PL" smtClean="0">
                <a:latin typeface="Calibri" panose="020F0502020204030204" pitchFamily="34" charset="0"/>
              </a:rPr>
              <a:pPr/>
              <a:t>19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457680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dirty="0" smtClean="0"/>
          </a:p>
        </p:txBody>
      </p:sp>
      <p:sp>
        <p:nvSpPr>
          <p:cNvPr id="6246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44E82EE-0B92-4F2F-811F-68854C5B3282}" type="slidenum">
              <a:rPr lang="pl-PL" altLang="pl-PL" smtClean="0">
                <a:latin typeface="Calibri" panose="020F0502020204030204" pitchFamily="34" charset="0"/>
              </a:rPr>
              <a:pPr/>
              <a:t>20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982734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0659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dirty="0" smtClean="0"/>
          </a:p>
        </p:txBody>
      </p:sp>
      <p:sp>
        <p:nvSpPr>
          <p:cNvPr id="70660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67D3061-22AB-409B-BB5A-111B733BA8C8}" type="slidenum">
              <a:rPr lang="pl-PL" altLang="pl-PL" smtClean="0">
                <a:latin typeface="Calibri" panose="020F0502020204030204" pitchFamily="34" charset="0"/>
              </a:rPr>
              <a:pPr/>
              <a:t>21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69350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dirty="0" smtClean="0"/>
          </a:p>
        </p:txBody>
      </p:sp>
      <p:sp>
        <p:nvSpPr>
          <p:cNvPr id="33796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63DE090-58F2-48D7-814C-CEA475F3CCB5}" type="slidenum">
              <a:rPr lang="pl-PL" altLang="pl-PL" smtClean="0">
                <a:latin typeface="Calibri" panose="020F0502020204030204" pitchFamily="34" charset="0"/>
              </a:rPr>
              <a:pPr/>
              <a:t>4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937589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270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dirty="0" smtClean="0"/>
          </a:p>
        </p:txBody>
      </p:sp>
      <p:sp>
        <p:nvSpPr>
          <p:cNvPr id="7270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1C91D5B-43EB-4B5B-B32E-31C8C9240A8D}" type="slidenum">
              <a:rPr lang="pl-PL" altLang="pl-PL" smtClean="0">
                <a:latin typeface="Calibri" panose="020F0502020204030204" pitchFamily="34" charset="0"/>
              </a:rPr>
              <a:pPr/>
              <a:t>22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954529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D54E54-8C99-46D1-BB31-32960862E2B8}" type="slidenum">
              <a:rPr lang="pl-PL" smtClean="0"/>
              <a:t>23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5703825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7CE70F-95BC-4C01-B2F3-DFA6D0743E5E}" type="slidenum">
              <a:rPr lang="pl-PL" smtClean="0"/>
              <a:t>24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9986698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7CE70F-95BC-4C01-B2F3-DFA6D0743E5E}" type="slidenum">
              <a:rPr lang="pl-PL" smtClean="0"/>
              <a:t>25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139428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dirty="0" smtClean="0"/>
          </a:p>
        </p:txBody>
      </p:sp>
      <p:sp>
        <p:nvSpPr>
          <p:cNvPr id="33796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63DE090-58F2-48D7-814C-CEA475F3CCB5}" type="slidenum">
              <a:rPr lang="pl-PL" altLang="pl-PL" smtClean="0">
                <a:latin typeface="Calibri" panose="020F0502020204030204" pitchFamily="34" charset="0"/>
              </a:rPr>
              <a:pPr/>
              <a:t>5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85232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dirty="0" smtClean="0"/>
          </a:p>
        </p:txBody>
      </p:sp>
      <p:sp>
        <p:nvSpPr>
          <p:cNvPr id="33796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63DE090-58F2-48D7-814C-CEA475F3CCB5}" type="slidenum">
              <a:rPr lang="pl-PL" altLang="pl-PL" smtClean="0">
                <a:latin typeface="Calibri" panose="020F0502020204030204" pitchFamily="34" charset="0"/>
              </a:rPr>
              <a:pPr/>
              <a:t>6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1890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smtClean="0"/>
          </a:p>
        </p:txBody>
      </p:sp>
      <p:sp>
        <p:nvSpPr>
          <p:cNvPr id="37892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168226C-56BC-4B5A-B6EF-FBE90E311B59}" type="slidenum">
              <a:rPr lang="pl-PL" altLang="pl-PL" smtClean="0">
                <a:latin typeface="Calibri" panose="020F0502020204030204" pitchFamily="34" charset="0"/>
              </a:rPr>
              <a:pPr/>
              <a:t>7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26068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dirty="0" smtClean="0"/>
          </a:p>
        </p:txBody>
      </p:sp>
      <p:sp>
        <p:nvSpPr>
          <p:cNvPr id="39940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C0A6BA3-B35D-47A4-828F-6AA38BA7EAA5}" type="slidenum">
              <a:rPr lang="pl-PL" altLang="pl-PL" smtClean="0">
                <a:latin typeface="Calibri" panose="020F0502020204030204" pitchFamily="34" charset="0"/>
              </a:rPr>
              <a:pPr/>
              <a:t>8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88516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dirty="0" smtClean="0"/>
          </a:p>
        </p:txBody>
      </p:sp>
      <p:sp>
        <p:nvSpPr>
          <p:cNvPr id="4198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EC887EF-79D3-4384-A12E-1EC8208EF0DB}" type="slidenum">
              <a:rPr lang="pl-PL" altLang="pl-PL" smtClean="0">
                <a:latin typeface="Calibri" panose="020F0502020204030204" pitchFamily="34" charset="0"/>
              </a:rPr>
              <a:pPr/>
              <a:t>9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03037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b="0" dirty="0" smtClean="0"/>
          </a:p>
        </p:txBody>
      </p:sp>
      <p:sp>
        <p:nvSpPr>
          <p:cNvPr id="44036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C0946A9-3E7C-46B2-BFDD-49386392FDB0}" type="slidenum">
              <a:rPr lang="pl-PL" altLang="pl-PL" smtClean="0">
                <a:latin typeface="Calibri" panose="020F0502020204030204" pitchFamily="34" charset="0"/>
              </a:rPr>
              <a:pPr/>
              <a:t>10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26553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b="0" dirty="0" smtClean="0"/>
          </a:p>
        </p:txBody>
      </p:sp>
      <p:sp>
        <p:nvSpPr>
          <p:cNvPr id="44036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C0946A9-3E7C-46B2-BFDD-49386392FDB0}" type="slidenum">
              <a:rPr lang="pl-PL" altLang="pl-PL" smtClean="0">
                <a:latin typeface="Calibri" panose="020F0502020204030204" pitchFamily="34" charset="0"/>
              </a:rPr>
              <a:pPr/>
              <a:t>11</a:t>
            </a:fld>
            <a:endParaRPr lang="pl-PL" altLang="pl-PL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64793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emf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 userDrawn="1"/>
        </p:nvSpPr>
        <p:spPr bwMode="auto">
          <a:xfrm rot="10800000" flipH="1">
            <a:off x="7412038" y="5246688"/>
            <a:ext cx="509587" cy="508000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 userDrawn="1"/>
        </p:nvSpPr>
        <p:spPr bwMode="auto">
          <a:xfrm rot="10800000" flipH="1">
            <a:off x="5478463" y="5546725"/>
            <a:ext cx="439737" cy="438150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 userDrawn="1"/>
        </p:nvSpPr>
        <p:spPr bwMode="auto">
          <a:xfrm rot="10800000" flipH="1">
            <a:off x="6364288" y="4973638"/>
            <a:ext cx="539750" cy="539750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7" name="Rectangle 8"/>
          <p:cNvSpPr>
            <a:spLocks noChangeArrowheads="1"/>
          </p:cNvSpPr>
          <p:nvPr userDrawn="1"/>
        </p:nvSpPr>
        <p:spPr bwMode="auto">
          <a:xfrm rot="10800000" flipH="1">
            <a:off x="10969625" y="1836738"/>
            <a:ext cx="1222375" cy="1216025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8" name="Rectangle 9"/>
          <p:cNvSpPr>
            <a:spLocks noChangeArrowheads="1"/>
          </p:cNvSpPr>
          <p:nvPr userDrawn="1"/>
        </p:nvSpPr>
        <p:spPr bwMode="auto">
          <a:xfrm rot="10800000" flipH="1">
            <a:off x="6505575" y="3937000"/>
            <a:ext cx="598488" cy="598488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9" name="Rectangle 10"/>
          <p:cNvSpPr>
            <a:spLocks noChangeArrowheads="1"/>
          </p:cNvSpPr>
          <p:nvPr userDrawn="1"/>
        </p:nvSpPr>
        <p:spPr bwMode="auto">
          <a:xfrm rot="10800000" flipH="1">
            <a:off x="10899775" y="3719513"/>
            <a:ext cx="809625" cy="815975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Rectangle 11"/>
          <p:cNvSpPr>
            <a:spLocks noChangeArrowheads="1"/>
          </p:cNvSpPr>
          <p:nvPr userDrawn="1"/>
        </p:nvSpPr>
        <p:spPr bwMode="auto">
          <a:xfrm rot="10800000" flipH="1">
            <a:off x="9774238" y="3984625"/>
            <a:ext cx="952500" cy="954088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Rectangle 12"/>
          <p:cNvSpPr>
            <a:spLocks noChangeArrowheads="1"/>
          </p:cNvSpPr>
          <p:nvPr userDrawn="1"/>
        </p:nvSpPr>
        <p:spPr bwMode="auto">
          <a:xfrm rot="10800000" flipH="1">
            <a:off x="5794375" y="4535488"/>
            <a:ext cx="249238" cy="254000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Rectangle 13"/>
          <p:cNvSpPr>
            <a:spLocks noChangeArrowheads="1"/>
          </p:cNvSpPr>
          <p:nvPr userDrawn="1"/>
        </p:nvSpPr>
        <p:spPr bwMode="auto">
          <a:xfrm rot="10800000" flipH="1">
            <a:off x="7418388" y="4262438"/>
            <a:ext cx="625475" cy="625475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3" name="Rectangle 14"/>
          <p:cNvSpPr>
            <a:spLocks noChangeArrowheads="1"/>
          </p:cNvSpPr>
          <p:nvPr userDrawn="1"/>
        </p:nvSpPr>
        <p:spPr bwMode="auto">
          <a:xfrm rot="10800000" flipH="1">
            <a:off x="8464550" y="5243513"/>
            <a:ext cx="508000" cy="508000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4" name="Rectangle 15"/>
          <p:cNvSpPr>
            <a:spLocks noChangeArrowheads="1"/>
          </p:cNvSpPr>
          <p:nvPr userDrawn="1"/>
        </p:nvSpPr>
        <p:spPr bwMode="auto">
          <a:xfrm rot="10800000" flipH="1">
            <a:off x="9880600" y="5322888"/>
            <a:ext cx="206375" cy="206375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5" name="Rectangle 11"/>
          <p:cNvSpPr>
            <a:spLocks noChangeArrowheads="1"/>
          </p:cNvSpPr>
          <p:nvPr userDrawn="1"/>
        </p:nvSpPr>
        <p:spPr bwMode="auto">
          <a:xfrm rot="10800000" flipH="1">
            <a:off x="4525963" y="5018088"/>
            <a:ext cx="952500" cy="95250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6" name="Rectangle 9"/>
          <p:cNvSpPr>
            <a:spLocks noChangeArrowheads="1"/>
          </p:cNvSpPr>
          <p:nvPr userDrawn="1"/>
        </p:nvSpPr>
        <p:spPr bwMode="auto">
          <a:xfrm rot="10800000" flipH="1">
            <a:off x="4697413" y="2746375"/>
            <a:ext cx="598487" cy="598488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8" name="Rectangle 9"/>
          <p:cNvSpPr>
            <a:spLocks noChangeArrowheads="1"/>
          </p:cNvSpPr>
          <p:nvPr userDrawn="1"/>
        </p:nvSpPr>
        <p:spPr bwMode="auto">
          <a:xfrm rot="10800000" flipH="1">
            <a:off x="4640263" y="4737100"/>
            <a:ext cx="398462" cy="398463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9" name="Rectangle 11"/>
          <p:cNvSpPr>
            <a:spLocks noChangeArrowheads="1"/>
          </p:cNvSpPr>
          <p:nvPr userDrawn="1"/>
        </p:nvSpPr>
        <p:spPr bwMode="auto">
          <a:xfrm rot="10800000" flipH="1">
            <a:off x="5656263" y="1884363"/>
            <a:ext cx="952500" cy="95250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20" name="Rectangle 13"/>
          <p:cNvSpPr>
            <a:spLocks noChangeArrowheads="1"/>
          </p:cNvSpPr>
          <p:nvPr userDrawn="1"/>
        </p:nvSpPr>
        <p:spPr bwMode="auto">
          <a:xfrm rot="10800000" flipH="1">
            <a:off x="5295900" y="3343275"/>
            <a:ext cx="623888" cy="623888"/>
          </a:xfrm>
          <a:prstGeom prst="rect">
            <a:avLst/>
          </a:prstGeom>
          <a:solidFill>
            <a:schemeClr val="bg1">
              <a:alpha val="85881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21" name="Rectangle 5"/>
          <p:cNvSpPr>
            <a:spLocks noChangeArrowheads="1"/>
          </p:cNvSpPr>
          <p:nvPr userDrawn="1"/>
        </p:nvSpPr>
        <p:spPr bwMode="auto">
          <a:xfrm rot="10800000" flipH="1">
            <a:off x="4727575" y="4249738"/>
            <a:ext cx="508000" cy="508000"/>
          </a:xfrm>
          <a:prstGeom prst="rect">
            <a:avLst/>
          </a:prstGeom>
          <a:solidFill>
            <a:schemeClr val="bg1">
              <a:alpha val="76077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22" name="Rectangle 14"/>
          <p:cNvSpPr>
            <a:spLocks noChangeArrowheads="1"/>
          </p:cNvSpPr>
          <p:nvPr userDrawn="1"/>
        </p:nvSpPr>
        <p:spPr bwMode="auto">
          <a:xfrm rot="10800000" flipH="1">
            <a:off x="8847138" y="4349750"/>
            <a:ext cx="508000" cy="508000"/>
          </a:xfrm>
          <a:prstGeom prst="rect">
            <a:avLst/>
          </a:prstGeom>
          <a:solidFill>
            <a:schemeClr val="bg1">
              <a:alpha val="14902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23" name="Rectangle 11"/>
          <p:cNvSpPr>
            <a:spLocks noChangeArrowheads="1"/>
          </p:cNvSpPr>
          <p:nvPr userDrawn="1"/>
        </p:nvSpPr>
        <p:spPr bwMode="auto">
          <a:xfrm rot="10800000" flipH="1">
            <a:off x="6608763" y="1874838"/>
            <a:ext cx="571500" cy="571500"/>
          </a:xfrm>
          <a:prstGeom prst="rect">
            <a:avLst/>
          </a:prstGeom>
          <a:solidFill>
            <a:schemeClr val="bg1">
              <a:alpha val="87057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24" name="Rectangle 13"/>
          <p:cNvSpPr>
            <a:spLocks noChangeArrowheads="1"/>
          </p:cNvSpPr>
          <p:nvPr userDrawn="1"/>
        </p:nvSpPr>
        <p:spPr bwMode="auto">
          <a:xfrm rot="10800000" flipH="1">
            <a:off x="7335838" y="2446338"/>
            <a:ext cx="623887" cy="625475"/>
          </a:xfrm>
          <a:prstGeom prst="rect">
            <a:avLst/>
          </a:prstGeom>
          <a:solidFill>
            <a:schemeClr val="bg1">
              <a:alpha val="38823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25" name="Rectangle 11"/>
          <p:cNvSpPr>
            <a:spLocks noChangeArrowheads="1"/>
          </p:cNvSpPr>
          <p:nvPr userDrawn="1"/>
        </p:nvSpPr>
        <p:spPr bwMode="auto">
          <a:xfrm rot="10800000" flipH="1">
            <a:off x="8370888" y="2235200"/>
            <a:ext cx="952500" cy="95250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26" name="Rectangle 10"/>
          <p:cNvSpPr>
            <a:spLocks noChangeArrowheads="1"/>
          </p:cNvSpPr>
          <p:nvPr userDrawn="1"/>
        </p:nvSpPr>
        <p:spPr bwMode="auto">
          <a:xfrm rot="10800000" flipH="1">
            <a:off x="10163175" y="1868488"/>
            <a:ext cx="809625" cy="814387"/>
          </a:xfrm>
          <a:prstGeom prst="rect">
            <a:avLst/>
          </a:prstGeom>
          <a:solidFill>
            <a:schemeClr val="bg1">
              <a:alpha val="89018"/>
            </a:scheme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pic>
        <p:nvPicPr>
          <p:cNvPr id="27" name="Picture 4" descr="http://www.sedu.fi/loader.aspx?id=904041d4-f705-4e0a-94f9-cb5d0ab9c096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7055671" y="2950552"/>
            <a:ext cx="4789893" cy="3084691"/>
          </a:xfrm>
          <a:prstGeom prst="rect">
            <a:avLst/>
          </a:prstGeom>
          <a:noFill/>
          <a:effectLst>
            <a:softEdge rad="0"/>
          </a:effectLst>
          <a:extLst/>
        </p:spPr>
      </p:pic>
      <p:cxnSp>
        <p:nvCxnSpPr>
          <p:cNvPr id="28" name="Łącznik prosty 27"/>
          <p:cNvCxnSpPr/>
          <p:nvPr userDrawn="1"/>
        </p:nvCxnSpPr>
        <p:spPr>
          <a:xfrm>
            <a:off x="6364288" y="6035675"/>
            <a:ext cx="5827712" cy="0"/>
          </a:xfrm>
          <a:prstGeom prst="line">
            <a:avLst/>
          </a:prstGeom>
          <a:ln w="762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ytuł 1"/>
          <p:cNvSpPr txBox="1">
            <a:spLocks/>
          </p:cNvSpPr>
          <p:nvPr userDrawn="1"/>
        </p:nvSpPr>
        <p:spPr>
          <a:xfrm>
            <a:off x="4386288" y="465081"/>
            <a:ext cx="5698615" cy="643601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fontAlgn="auto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pl-PL" sz="2000" b="1" kern="1400" dirty="0" smtClean="0">
                <a:ln w="3175" cap="flat" cmpd="sng">
                  <a:solidFill>
                    <a:schemeClr val="accent5">
                      <a:lumMod val="75000"/>
                    </a:schemeClr>
                  </a:solidFill>
                  <a:prstDash val="solid"/>
                  <a:round/>
                </a:ln>
                <a:latin typeface="Book Antiqua" panose="02040602050305030304" pitchFamily="18" charset="0"/>
                <a:cs typeface="Mongolian Baiti" panose="03000500000000000000" pitchFamily="66" charset="0"/>
              </a:rPr>
              <a:t>Wojewódzki Urząd Pracy w Szczecinie</a:t>
            </a:r>
            <a:r>
              <a:rPr lang="pl-PL" sz="1000" b="1" kern="1400" dirty="0" smtClean="0">
                <a:ln w="3175">
                  <a:solidFill>
                    <a:schemeClr val="accent5">
                      <a:lumMod val="75000"/>
                    </a:schemeClr>
                  </a:solidFill>
                </a:ln>
                <a:latin typeface="Book Antiqua" panose="02040602050305030304" pitchFamily="18" charset="0"/>
                <a:cs typeface="Mongolian Baiti" panose="03000500000000000000" pitchFamily="66" charset="0"/>
              </a:rPr>
              <a:t/>
            </a:r>
            <a:br>
              <a:rPr lang="pl-PL" sz="1000" b="1" kern="1400" dirty="0" smtClean="0">
                <a:ln w="3175">
                  <a:solidFill>
                    <a:schemeClr val="accent5">
                      <a:lumMod val="75000"/>
                    </a:schemeClr>
                  </a:solidFill>
                </a:ln>
                <a:latin typeface="Book Antiqua" panose="02040602050305030304" pitchFamily="18" charset="0"/>
                <a:cs typeface="Mongolian Baiti" panose="03000500000000000000" pitchFamily="66" charset="0"/>
              </a:rPr>
            </a:br>
            <a:r>
              <a:rPr lang="pl-PL" sz="1000" b="1" kern="1400" dirty="0" smtClean="0">
                <a:ln w="3175">
                  <a:solidFill>
                    <a:schemeClr val="accent5">
                      <a:lumMod val="75000"/>
                    </a:schemeClr>
                  </a:solidFill>
                </a:ln>
                <a:latin typeface="Book Antiqua" panose="02040602050305030304" pitchFamily="18" charset="0"/>
                <a:cs typeface="Mongolian Baiti" panose="03000500000000000000" pitchFamily="66" charset="0"/>
              </a:rPr>
              <a:t> </a:t>
            </a:r>
            <a:endParaRPr lang="pl-PL" sz="1000" b="1" kern="1400" dirty="0">
              <a:ln w="3175">
                <a:solidFill>
                  <a:schemeClr val="accent5">
                    <a:lumMod val="75000"/>
                  </a:schemeClr>
                </a:solidFill>
              </a:ln>
              <a:latin typeface="Book Antiqua" panose="02040602050305030304" pitchFamily="18" charset="0"/>
              <a:cs typeface="Mongolian Baiti" panose="03000500000000000000" pitchFamily="66" charset="0"/>
            </a:endParaRPr>
          </a:p>
        </p:txBody>
      </p:sp>
      <p:sp>
        <p:nvSpPr>
          <p:cNvPr id="17" name="Tytuł 16"/>
          <p:cNvSpPr>
            <a:spLocks noGrp="1"/>
          </p:cNvSpPr>
          <p:nvPr>
            <p:ph type="title"/>
          </p:nvPr>
        </p:nvSpPr>
        <p:spPr>
          <a:xfrm>
            <a:off x="838200" y="1898498"/>
            <a:ext cx="10515600" cy="1325563"/>
          </a:xfrm>
          <a:prstGeom prst="rect">
            <a:avLst/>
          </a:prstGeom>
        </p:spPr>
        <p:txBody>
          <a:bodyPr anchor="ctr"/>
          <a:lstStyle>
            <a:lvl1pPr algn="ctr">
              <a:defRPr b="1">
                <a:solidFill>
                  <a:srgbClr val="002060"/>
                </a:solidFill>
                <a:latin typeface="Book Antiqua" panose="02040602050305030304" pitchFamily="18" charset="0"/>
                <a:cs typeface="Mongolian Baiti" panose="03000500000000000000" pitchFamily="66" charset="0"/>
              </a:defRPr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38200" y="3252181"/>
            <a:ext cx="604439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002060"/>
                </a:solidFill>
                <a:latin typeface="Book Antiqua" panose="02040602050305030304" pitchFamily="18" charset="0"/>
                <a:cs typeface="Mongolian Baiti" panose="03000500000000000000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dirty="0" smtClean="0"/>
              <a:t>Kliknij, aby edytować styl wzorca podtytułu</a:t>
            </a:r>
            <a:endParaRPr lang="pl-PL" dirty="0"/>
          </a:p>
        </p:txBody>
      </p:sp>
      <p:sp>
        <p:nvSpPr>
          <p:cNvPr id="30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682BBB91-BA9A-427B-B7FE-74D574763E74}" type="datetimeFigureOut">
              <a:rPr lang="pl-PL"/>
              <a:pPr>
                <a:defRPr/>
              </a:pPr>
              <a:t>2016-03-15</a:t>
            </a:fld>
            <a:endParaRPr lang="pl-PL"/>
          </a:p>
        </p:txBody>
      </p:sp>
      <p:sp>
        <p:nvSpPr>
          <p:cNvPr id="31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96752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2751D634-0E3B-437D-91A7-B3AF3A06714E}" type="datetimeFigureOut">
              <a:rPr lang="pl-PL"/>
              <a:pPr>
                <a:defRPr/>
              </a:pPr>
              <a:t>2016-03-15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C26D0FB-B0E0-4474-8642-29158730485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817236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6B6EAF62-8A23-487E-AE34-720DF9C23DC3}" type="datetimeFigureOut">
              <a:rPr lang="pl-PL"/>
              <a:pPr>
                <a:defRPr/>
              </a:pPr>
              <a:t>2016-03-15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A5D412B-105A-4F4F-927B-CAEFAF36B69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1614631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92"/>
          <p:cNvSpPr/>
          <p:nvPr/>
        </p:nvSpPr>
        <p:spPr>
          <a:xfrm>
            <a:off x="10731500" y="6384925"/>
            <a:ext cx="1460500" cy="333375"/>
          </a:xfrm>
          <a:prstGeom prst="rect">
            <a:avLst/>
          </a:prstGeom>
          <a:ln w="12700">
            <a:miter lim="400000"/>
          </a:ln>
          <a:extLst>
            <a:ext uri="{C572A759-6A51-4108-AA02-DFA0A04FC94B}"/>
          </a:extLst>
        </p:spPr>
        <p:txBody>
          <a:bodyPr lIns="45719" rIns="45719" anchor="ctr">
            <a:spAutoFit/>
          </a:bodyPr>
          <a:lstStyle>
            <a:lvl1pPr algn="ctr">
              <a:defRPr b="1">
                <a:latin typeface="Tw Cen MT Condensed"/>
                <a:ea typeface="Tw Cen MT Condensed"/>
                <a:cs typeface="Tw Cen MT Condensed"/>
                <a:sym typeface="Tw Cen MT Condensed"/>
              </a:defRPr>
            </a:lvl1pPr>
          </a:lstStyle>
          <a:p>
            <a:pPr>
              <a:defRPr/>
            </a:pPr>
            <a:r>
              <a:t>www.wup.pl</a:t>
            </a:r>
          </a:p>
        </p:txBody>
      </p:sp>
      <p:grpSp>
        <p:nvGrpSpPr>
          <p:cNvPr id="3" name="Group 104"/>
          <p:cNvGrpSpPr>
            <a:grpSpLocks/>
          </p:cNvGrpSpPr>
          <p:nvPr/>
        </p:nvGrpSpPr>
        <p:grpSpPr bwMode="auto">
          <a:xfrm>
            <a:off x="139700" y="131763"/>
            <a:ext cx="4802188" cy="1025525"/>
            <a:chOff x="0" y="0"/>
            <a:chExt cx="4802187" cy="1025525"/>
          </a:xfrm>
        </p:grpSpPr>
        <p:sp>
          <p:nvSpPr>
            <p:cNvPr id="4" name="Shape 93"/>
            <p:cNvSpPr>
              <a:spLocks noChangeArrowheads="1"/>
            </p:cNvSpPr>
            <p:nvPr/>
          </p:nvSpPr>
          <p:spPr bwMode="auto">
            <a:xfrm flipH="1">
              <a:off x="3419474" y="260350"/>
              <a:ext cx="363538" cy="361950"/>
            </a:xfrm>
            <a:prstGeom prst="rect">
              <a:avLst/>
            </a:prstGeom>
            <a:solidFill>
              <a:srgbClr val="2F5597">
                <a:alpha val="30196"/>
              </a:srgbClr>
            </a:solidFill>
            <a:ln>
              <a:noFill/>
            </a:ln>
            <a:extLst/>
          </p:spPr>
          <p:txBody>
            <a:bodyPr lIns="45719" tIns="45719" rIns="45719" bIns="45719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pl-PL" smtClean="0">
                <a:latin typeface="Calibri Light" panose="020F0302020204030204" pitchFamily="34" charset="0"/>
                <a:sym typeface="Calibri" panose="020F0502020204030204" pitchFamily="34" charset="0"/>
              </a:endParaRPr>
            </a:p>
          </p:txBody>
        </p:sp>
        <p:sp>
          <p:nvSpPr>
            <p:cNvPr id="5" name="Shape 94"/>
            <p:cNvSpPr>
              <a:spLocks noChangeArrowheads="1"/>
            </p:cNvSpPr>
            <p:nvPr/>
          </p:nvSpPr>
          <p:spPr bwMode="auto">
            <a:xfrm flipH="1">
              <a:off x="3787774" y="479425"/>
              <a:ext cx="314325" cy="312737"/>
            </a:xfrm>
            <a:prstGeom prst="rect">
              <a:avLst/>
            </a:prstGeom>
            <a:solidFill>
              <a:srgbClr val="2F5597">
                <a:alpha val="79999"/>
              </a:srgbClr>
            </a:solidFill>
            <a:ln>
              <a:noFill/>
            </a:ln>
            <a:extLst/>
          </p:spPr>
          <p:txBody>
            <a:bodyPr lIns="45719" tIns="45719" rIns="45719" bIns="45719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pl-PL" smtClean="0">
                <a:latin typeface="Calibri Light" panose="020F0302020204030204" pitchFamily="34" charset="0"/>
                <a:sym typeface="Calibri" panose="020F0502020204030204" pitchFamily="34" charset="0"/>
              </a:endParaRPr>
            </a:p>
          </p:txBody>
        </p:sp>
        <p:sp>
          <p:nvSpPr>
            <p:cNvPr id="6" name="Shape 95"/>
            <p:cNvSpPr>
              <a:spLocks noChangeArrowheads="1"/>
            </p:cNvSpPr>
            <p:nvPr/>
          </p:nvSpPr>
          <p:spPr bwMode="auto">
            <a:xfrm flipH="1">
              <a:off x="2963862" y="361950"/>
              <a:ext cx="387350" cy="385762"/>
            </a:xfrm>
            <a:prstGeom prst="rect">
              <a:avLst/>
            </a:prstGeom>
            <a:solidFill>
              <a:srgbClr val="2F5597">
                <a:alpha val="70195"/>
              </a:srgbClr>
            </a:solidFill>
            <a:ln>
              <a:noFill/>
            </a:ln>
            <a:extLst/>
          </p:spPr>
          <p:txBody>
            <a:bodyPr lIns="45719" tIns="45719" rIns="45719" bIns="45719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pl-PL" smtClean="0">
                <a:latin typeface="Calibri Light" panose="020F0302020204030204" pitchFamily="34" charset="0"/>
                <a:sym typeface="Calibri" panose="020F0502020204030204" pitchFamily="34" charset="0"/>
              </a:endParaRPr>
            </a:p>
          </p:txBody>
        </p:sp>
        <p:sp>
          <p:nvSpPr>
            <p:cNvPr id="7" name="Shape 96"/>
            <p:cNvSpPr>
              <a:spLocks noChangeArrowheads="1"/>
            </p:cNvSpPr>
            <p:nvPr/>
          </p:nvSpPr>
          <p:spPr bwMode="auto">
            <a:xfrm flipH="1">
              <a:off x="0" y="85725"/>
              <a:ext cx="874713" cy="869950"/>
            </a:xfrm>
            <a:prstGeom prst="rect">
              <a:avLst/>
            </a:prstGeom>
            <a:solidFill>
              <a:srgbClr val="2F5597">
                <a:alpha val="50195"/>
              </a:srgbClr>
            </a:solidFill>
            <a:ln>
              <a:noFill/>
            </a:ln>
            <a:extLst/>
          </p:spPr>
          <p:txBody>
            <a:bodyPr lIns="45719" tIns="45719" rIns="45719" bIns="45719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pl-PL" smtClean="0">
                <a:latin typeface="Calibri Light" panose="020F0302020204030204" pitchFamily="34" charset="0"/>
                <a:sym typeface="Calibri" panose="020F0502020204030204" pitchFamily="34" charset="0"/>
              </a:endParaRPr>
            </a:p>
          </p:txBody>
        </p:sp>
        <p:sp>
          <p:nvSpPr>
            <p:cNvPr id="8" name="Shape 97"/>
            <p:cNvSpPr>
              <a:spLocks noChangeArrowheads="1"/>
            </p:cNvSpPr>
            <p:nvPr/>
          </p:nvSpPr>
          <p:spPr bwMode="auto">
            <a:xfrm flipH="1">
              <a:off x="2373313" y="461962"/>
              <a:ext cx="427037" cy="427038"/>
            </a:xfrm>
            <a:prstGeom prst="rect">
              <a:avLst/>
            </a:prstGeom>
            <a:solidFill>
              <a:srgbClr val="2F5597">
                <a:alpha val="59999"/>
              </a:srgbClr>
            </a:solidFill>
            <a:ln>
              <a:noFill/>
            </a:ln>
            <a:extLst/>
          </p:spPr>
          <p:txBody>
            <a:bodyPr lIns="45719" tIns="45719" rIns="45719" bIns="45719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pl-PL" smtClean="0">
                <a:latin typeface="Calibri Light" panose="020F0302020204030204" pitchFamily="34" charset="0"/>
                <a:sym typeface="Calibri" panose="020F0502020204030204" pitchFamily="34" charset="0"/>
              </a:endParaRPr>
            </a:p>
          </p:txBody>
        </p:sp>
        <p:sp>
          <p:nvSpPr>
            <p:cNvPr id="9" name="Shape 98"/>
            <p:cNvSpPr>
              <a:spLocks noChangeArrowheads="1"/>
            </p:cNvSpPr>
            <p:nvPr/>
          </p:nvSpPr>
          <p:spPr bwMode="auto">
            <a:xfrm flipH="1">
              <a:off x="1276350" y="442912"/>
              <a:ext cx="579438" cy="582613"/>
            </a:xfrm>
            <a:prstGeom prst="rect">
              <a:avLst/>
            </a:prstGeom>
            <a:solidFill>
              <a:srgbClr val="2F5597">
                <a:alpha val="50195"/>
              </a:srgbClr>
            </a:solidFill>
            <a:ln>
              <a:noFill/>
            </a:ln>
            <a:extLst/>
          </p:spPr>
          <p:txBody>
            <a:bodyPr lIns="45719" tIns="45719" rIns="45719" bIns="45719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pl-PL" smtClean="0">
                <a:latin typeface="Calibri Light" panose="020F0302020204030204" pitchFamily="34" charset="0"/>
                <a:sym typeface="Calibri" panose="020F0502020204030204" pitchFamily="34" charset="0"/>
              </a:endParaRPr>
            </a:p>
          </p:txBody>
        </p:sp>
        <p:sp>
          <p:nvSpPr>
            <p:cNvPr id="10" name="Shape 99"/>
            <p:cNvSpPr>
              <a:spLocks noChangeArrowheads="1"/>
            </p:cNvSpPr>
            <p:nvPr/>
          </p:nvSpPr>
          <p:spPr bwMode="auto">
            <a:xfrm flipH="1">
              <a:off x="679450" y="0"/>
              <a:ext cx="681038" cy="681037"/>
            </a:xfrm>
            <a:prstGeom prst="rect">
              <a:avLst/>
            </a:prstGeom>
            <a:solidFill>
              <a:srgbClr val="2F5597">
                <a:alpha val="39999"/>
              </a:srgbClr>
            </a:solidFill>
            <a:ln>
              <a:noFill/>
            </a:ln>
            <a:extLst/>
          </p:spPr>
          <p:txBody>
            <a:bodyPr lIns="45719" tIns="45719" rIns="45719" bIns="45719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pl-PL" smtClean="0">
                <a:latin typeface="Calibri Light" panose="020F0302020204030204" pitchFamily="34" charset="0"/>
                <a:sym typeface="Calibri" panose="020F0502020204030204" pitchFamily="34" charset="0"/>
              </a:endParaRPr>
            </a:p>
          </p:txBody>
        </p:sp>
        <p:sp>
          <p:nvSpPr>
            <p:cNvPr id="11" name="Shape 100"/>
            <p:cNvSpPr>
              <a:spLocks noChangeArrowheads="1"/>
            </p:cNvSpPr>
            <p:nvPr/>
          </p:nvSpPr>
          <p:spPr bwMode="auto">
            <a:xfrm flipH="1">
              <a:off x="4246562" y="406400"/>
              <a:ext cx="177800" cy="180975"/>
            </a:xfrm>
            <a:prstGeom prst="rect">
              <a:avLst/>
            </a:prstGeom>
            <a:solidFill>
              <a:srgbClr val="2F5597">
                <a:alpha val="79999"/>
              </a:srgbClr>
            </a:solidFill>
            <a:ln>
              <a:noFill/>
            </a:ln>
            <a:extLst/>
          </p:spPr>
          <p:txBody>
            <a:bodyPr lIns="45719" tIns="45719" rIns="45719" bIns="45719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pl-PL" smtClean="0">
                <a:latin typeface="Calibri Light" panose="020F0302020204030204" pitchFamily="34" charset="0"/>
                <a:sym typeface="Calibri" panose="020F0502020204030204" pitchFamily="34" charset="0"/>
              </a:endParaRPr>
            </a:p>
          </p:txBody>
        </p:sp>
        <p:sp>
          <p:nvSpPr>
            <p:cNvPr id="12" name="Shape 101"/>
            <p:cNvSpPr>
              <a:spLocks noChangeArrowheads="1"/>
            </p:cNvSpPr>
            <p:nvPr/>
          </p:nvSpPr>
          <p:spPr bwMode="auto">
            <a:xfrm flipH="1">
              <a:off x="1930400" y="85725"/>
              <a:ext cx="447675" cy="446087"/>
            </a:xfrm>
            <a:prstGeom prst="rect">
              <a:avLst/>
            </a:prstGeom>
            <a:solidFill>
              <a:srgbClr val="2F5597">
                <a:alpha val="70195"/>
              </a:srgbClr>
            </a:solidFill>
            <a:ln>
              <a:noFill/>
            </a:ln>
            <a:extLst/>
          </p:spPr>
          <p:txBody>
            <a:bodyPr lIns="45719" tIns="45719" rIns="45719" bIns="45719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pl-PL" smtClean="0">
                <a:latin typeface="Calibri Light" panose="020F0302020204030204" pitchFamily="34" charset="0"/>
                <a:sym typeface="Calibri" panose="020F0502020204030204" pitchFamily="34" charset="0"/>
              </a:endParaRPr>
            </a:p>
          </p:txBody>
        </p:sp>
        <p:sp>
          <p:nvSpPr>
            <p:cNvPr id="13" name="Shape 102"/>
            <p:cNvSpPr>
              <a:spLocks noChangeArrowheads="1"/>
            </p:cNvSpPr>
            <p:nvPr/>
          </p:nvSpPr>
          <p:spPr bwMode="auto">
            <a:xfrm flipH="1">
              <a:off x="2697162" y="179387"/>
              <a:ext cx="363537" cy="363538"/>
            </a:xfrm>
            <a:prstGeom prst="rect">
              <a:avLst/>
            </a:prstGeom>
            <a:solidFill>
              <a:srgbClr val="2F5597">
                <a:alpha val="30196"/>
              </a:srgbClr>
            </a:solidFill>
            <a:ln>
              <a:noFill/>
            </a:ln>
            <a:extLst/>
          </p:spPr>
          <p:txBody>
            <a:bodyPr lIns="45719" tIns="45719" rIns="45719" bIns="45719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pl-PL" smtClean="0">
                <a:latin typeface="Calibri Light" panose="020F0302020204030204" pitchFamily="34" charset="0"/>
                <a:sym typeface="Calibri" panose="020F0502020204030204" pitchFamily="34" charset="0"/>
              </a:endParaRPr>
            </a:p>
          </p:txBody>
        </p:sp>
        <p:sp>
          <p:nvSpPr>
            <p:cNvPr id="14" name="Shape 103"/>
            <p:cNvSpPr>
              <a:spLocks noChangeArrowheads="1"/>
            </p:cNvSpPr>
            <p:nvPr/>
          </p:nvSpPr>
          <p:spPr bwMode="auto">
            <a:xfrm flipH="1">
              <a:off x="4654549" y="508000"/>
              <a:ext cx="147638" cy="147637"/>
            </a:xfrm>
            <a:prstGeom prst="rect">
              <a:avLst/>
            </a:prstGeom>
            <a:solidFill>
              <a:srgbClr val="2F5597">
                <a:alpha val="30196"/>
              </a:srgbClr>
            </a:solidFill>
            <a:ln>
              <a:noFill/>
            </a:ln>
            <a:extLst/>
          </p:spPr>
          <p:txBody>
            <a:bodyPr lIns="45719" tIns="45719" rIns="45719" bIns="45719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pl-PL" smtClean="0">
                <a:latin typeface="Calibri Light" panose="020F0302020204030204" pitchFamily="34" charset="0"/>
                <a:sym typeface="Calibri" panose="020F0502020204030204" pitchFamily="34" charset="0"/>
              </a:endParaRPr>
            </a:p>
          </p:txBody>
        </p:sp>
      </p:grpSp>
      <p:sp>
        <p:nvSpPr>
          <p:cNvPr id="15" name="Shape 105"/>
          <p:cNvSpPr>
            <a:spLocks noChangeArrowheads="1"/>
          </p:cNvSpPr>
          <p:nvPr/>
        </p:nvSpPr>
        <p:spPr bwMode="auto">
          <a:xfrm flipH="1">
            <a:off x="10731500" y="6416675"/>
            <a:ext cx="1460500" cy="304800"/>
          </a:xfrm>
          <a:prstGeom prst="rect">
            <a:avLst/>
          </a:prstGeom>
          <a:solidFill>
            <a:srgbClr val="2F5597">
              <a:alpha val="10196"/>
            </a:srgbClr>
          </a:solidFill>
          <a:ln>
            <a:noFill/>
          </a:ln>
          <a:extLst/>
        </p:spPr>
        <p:txBody>
          <a:bodyPr lIns="45719" rIns="45719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pl-PL" smtClean="0">
              <a:latin typeface="Calibri Light" panose="020F0302020204030204" pitchFamily="34" charset="0"/>
              <a:sym typeface="Calibri" panose="020F0502020204030204" pitchFamily="34" charset="0"/>
            </a:endParaRPr>
          </a:p>
        </p:txBody>
      </p:sp>
      <p:grpSp>
        <p:nvGrpSpPr>
          <p:cNvPr id="16" name="Group 111"/>
          <p:cNvGrpSpPr>
            <a:grpSpLocks/>
          </p:cNvGrpSpPr>
          <p:nvPr/>
        </p:nvGrpSpPr>
        <p:grpSpPr bwMode="auto">
          <a:xfrm>
            <a:off x="847725" y="6210300"/>
            <a:ext cx="7697788" cy="628650"/>
            <a:chOff x="0" y="10"/>
            <a:chExt cx="7697787" cy="628639"/>
          </a:xfrm>
        </p:grpSpPr>
        <p:pic>
          <p:nvPicPr>
            <p:cNvPr id="17" name="02_Logo_wersja_pozioma(CMYK).png" descr="\\wup.local\wymiana\Użytkownicy\wojciech.krycki\LOGOSY\02_Logo_wersja_pozioma(CMYK).tif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06155" y="94662"/>
              <a:ext cx="934828" cy="4965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</p:pic>
        <p:grpSp>
          <p:nvGrpSpPr>
            <p:cNvPr id="18" name="Group 110"/>
            <p:cNvGrpSpPr>
              <a:grpSpLocks/>
            </p:cNvGrpSpPr>
            <p:nvPr/>
          </p:nvGrpSpPr>
          <p:grpSpPr bwMode="auto">
            <a:xfrm>
              <a:off x="-2" y="10"/>
              <a:ext cx="7697789" cy="628641"/>
              <a:chOff x="-1" y="10"/>
              <a:chExt cx="7697789" cy="628640"/>
            </a:xfrm>
          </p:grpSpPr>
          <p:pic>
            <p:nvPicPr>
              <p:cNvPr id="19" name="Logo WUP w układzie poziomym.jpg" descr="\\wup.local\wymiana\Użytkownicy\wojciech.krycki\Logosy\Logo WUP w układzie poziomym.jpg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86527" y="112153"/>
                <a:ext cx="1883201" cy="4600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400000"/>
                    <a:headEnd/>
                    <a:tailEnd/>
                  </a14:hiddenLine>
                </a:ext>
              </a:extLst>
            </p:spPr>
          </p:pic>
          <p:pic>
            <p:nvPicPr>
              <p:cNvPr id="20" name="FE_PR_POZIOM-Kolor-01.jpg" descr="\\wup.local\wymiana\Użytkownicy\wojciech.krycki\Logotypy\FE_PR_POZIOM-Kolor-01.jpg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8105" b="4216"/>
              <a:stretch>
                <a:fillRect/>
              </a:stretch>
            </p:blipFill>
            <p:spPr bwMode="auto">
              <a:xfrm>
                <a:off x="-1" y="10"/>
                <a:ext cx="1160612" cy="6286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400000"/>
                    <a:headEnd/>
                    <a:tailEnd/>
                  </a14:hiddenLine>
                </a:ext>
              </a:extLst>
            </p:spPr>
          </p:pic>
          <p:pic>
            <p:nvPicPr>
              <p:cNvPr id="21" name="UE_EFS_POZIOM-Kolor.jpg" descr="\\wup.local\wymiana\Użytkownicy\wojciech.krycki\Logosy\Logotypy nowe\Logo UE-Europejski Fundusz Społeczny\Poziom\UE_EFS_POZIOM-Kolor.jpg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5183"/>
              <a:stretch>
                <a:fillRect/>
              </a:stretch>
            </p:blipFill>
            <p:spPr bwMode="auto">
              <a:xfrm>
                <a:off x="5915271" y="60100"/>
                <a:ext cx="1782517" cy="5625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400000"/>
                    <a:headEnd/>
                    <a:tailEnd/>
                  </a14:hiddenLine>
                </a:ext>
              </a:extLst>
            </p:spPr>
          </p:pic>
        </p:grpSp>
      </p:grpSp>
      <p:pic>
        <p:nvPicPr>
          <p:cNvPr id="22" name="Obraz 55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6075" y="263525"/>
            <a:ext cx="1035050" cy="1017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Shape 112"/>
          <p:cNvSpPr>
            <a:spLocks noGrp="1"/>
          </p:cNvSpPr>
          <p:nvPr>
            <p:ph type="sldNum" sz="quarter" idx="10"/>
          </p:nvPr>
        </p:nvSpPr>
        <p:spPr>
          <a:xfrm>
            <a:off x="8610600" y="6356350"/>
            <a:ext cx="344488" cy="3587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 Light" panose="020F0302020204030204" pitchFamily="34" charset="0"/>
                <a:sym typeface="Calibri" panose="020F0502020204030204" pitchFamily="34" charset="0"/>
              </a:defRPr>
            </a:lvl1pPr>
          </a:lstStyle>
          <a:p>
            <a:pPr>
              <a:defRPr/>
            </a:pPr>
            <a:fld id="{E84F4003-9041-4EBB-9B72-35ADE009256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6570224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3151" y="1247916"/>
            <a:ext cx="11348581" cy="500715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002060"/>
                </a:solidFill>
                <a:latin typeface="+mn-lt"/>
                <a:cs typeface="Mongolian Baiti" panose="03000500000000000000" pitchFamily="66" charset="0"/>
              </a:defRPr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3151" y="1825625"/>
            <a:ext cx="11348581" cy="4351338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latin typeface="+mn-lt"/>
                <a:cs typeface="Mongolian Baiti" panose="03000500000000000000" pitchFamily="66" charset="0"/>
              </a:defRPr>
            </a:lvl1pPr>
            <a:lvl2pPr marL="457200" indent="0">
              <a:buNone/>
              <a:defRPr sz="1600">
                <a:latin typeface="+mn-lt"/>
                <a:cs typeface="Mongolian Baiti" panose="03000500000000000000" pitchFamily="66" charset="0"/>
              </a:defRPr>
            </a:lvl2pPr>
            <a:lvl3pPr marL="914400" indent="0">
              <a:buNone/>
              <a:defRPr sz="1400">
                <a:latin typeface="+mn-lt"/>
                <a:cs typeface="Mongolian Baiti" panose="03000500000000000000" pitchFamily="66" charset="0"/>
              </a:defRPr>
            </a:lvl3pPr>
            <a:lvl4pPr marL="1371600" indent="0">
              <a:buNone/>
              <a:defRPr sz="1200">
                <a:latin typeface="+mn-lt"/>
                <a:cs typeface="Mongolian Baiti" panose="03000500000000000000" pitchFamily="66" charset="0"/>
              </a:defRPr>
            </a:lvl4pPr>
            <a:lvl5pPr marL="1828800" indent="0">
              <a:buNone/>
              <a:defRPr sz="1200">
                <a:latin typeface="+mn-lt"/>
                <a:cs typeface="Mongolian Baiti" panose="03000500000000000000" pitchFamily="66" charset="0"/>
              </a:defRPr>
            </a:lvl5pPr>
          </a:lstStyle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9570720E-A656-4609-BF18-01411491C404}" type="datetimeFigureOut">
              <a:rPr lang="pl-PL"/>
              <a:pPr>
                <a:defRPr/>
              </a:pPr>
              <a:t>2016-03-15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A3E58CE3-3422-446A-B6EF-67E7F238E57B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378936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>
                <a:latin typeface="+mn-lt"/>
              </a:defRPr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6F423361-A809-43D8-9DBA-E0ADC52A6E25}" type="datetimeFigureOut">
              <a:rPr lang="pl-PL"/>
              <a:pPr>
                <a:defRPr/>
              </a:pPr>
              <a:t>2016-03-15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049E0BD-E0F2-4AE8-9B62-382829519289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28001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8345A192-0D9D-4C7A-A2D7-43942A1888C1}" type="datetimeFigureOut">
              <a:rPr lang="pl-PL"/>
              <a:pPr>
                <a:defRPr/>
              </a:pPr>
              <a:t>2016-03-15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79B6771-9185-4DCD-B8EA-636B4E07959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450029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BF0D917F-E0AD-41A3-A8BE-E7A8CE3BFFC8}" type="datetimeFigureOut">
              <a:rPr lang="pl-PL"/>
              <a:pPr>
                <a:defRPr/>
              </a:pPr>
              <a:t>2016-03-15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9BAAA21-18FD-45D1-901E-478D4AF8B1A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666367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C5185D80-DFAA-4D7B-9875-4770B840FDD5}" type="datetimeFigureOut">
              <a:rPr lang="pl-PL"/>
              <a:pPr>
                <a:defRPr/>
              </a:pPr>
              <a:t>2016-03-15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D32EC7F-936D-4970-B0F2-3FC0882D5ED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9881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56FF0EFF-575A-4AAB-BF84-4B088F5E4D26}" type="datetimeFigureOut">
              <a:rPr lang="pl-PL"/>
              <a:pPr>
                <a:defRPr/>
              </a:pPr>
              <a:t>2016-03-15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BEDDD51-5B1C-42D3-8A34-4BAC6CF71C03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60431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BB0A9B50-C360-4CF8-968B-97AD57A776DD}" type="datetimeFigureOut">
              <a:rPr lang="pl-PL"/>
              <a:pPr>
                <a:defRPr/>
              </a:pPr>
              <a:t>2016-03-15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99D7DBD9-0107-47E4-A404-8CED0D0D8542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932533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4DE33A38-BC14-4EC0-8A67-27E0E6438DE0}" type="datetimeFigureOut">
              <a:rPr lang="pl-PL"/>
              <a:pPr>
                <a:defRPr/>
              </a:pPr>
              <a:t>2016-03-15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9C606EC-5B17-4C96-AEB0-3518E85E5D9B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443041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6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34" name="Symbol zastępczy numeru slajdu 5"/>
          <p:cNvSpPr txBox="1">
            <a:spLocks/>
          </p:cNvSpPr>
          <p:nvPr userDrawn="1"/>
        </p:nvSpPr>
        <p:spPr>
          <a:xfrm>
            <a:off x="10731500" y="6369050"/>
            <a:ext cx="1460500" cy="365125"/>
          </a:xfrm>
          <a:prstGeom prst="rect">
            <a:avLst/>
          </a:prstGeom>
        </p:spPr>
        <p:txBody>
          <a:bodyPr anchor="ctr"/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altLang="pl-PL" b="1" dirty="0" smtClean="0">
                <a:solidFill>
                  <a:srgbClr val="000000"/>
                </a:solidFill>
                <a:latin typeface="Tw Cen MT Condensed" panose="020B0606020104020203" pitchFamily="34" charset="-18"/>
              </a:rPr>
              <a:t>www.wup.pl</a:t>
            </a:r>
            <a:endParaRPr lang="pl-PL" dirty="0">
              <a:solidFill>
                <a:prstClr val="black"/>
              </a:solidFill>
            </a:endParaRPr>
          </a:p>
        </p:txBody>
      </p:sp>
      <p:grpSp>
        <p:nvGrpSpPr>
          <p:cNvPr id="1028" name="Grupa 38"/>
          <p:cNvGrpSpPr>
            <a:grpSpLocks/>
          </p:cNvGrpSpPr>
          <p:nvPr userDrawn="1"/>
        </p:nvGrpSpPr>
        <p:grpSpPr bwMode="auto">
          <a:xfrm>
            <a:off x="139700" y="131763"/>
            <a:ext cx="4802188" cy="1025525"/>
            <a:chOff x="120475" y="139895"/>
            <a:chExt cx="4802254" cy="1026244"/>
          </a:xfrm>
        </p:grpSpPr>
        <p:sp>
          <p:nvSpPr>
            <p:cNvPr id="1038" name="Rectangle 5"/>
            <p:cNvSpPr>
              <a:spLocks noChangeArrowheads="1"/>
            </p:cNvSpPr>
            <p:nvPr userDrawn="1"/>
          </p:nvSpPr>
          <p:spPr bwMode="auto">
            <a:xfrm flipH="1">
              <a:off x="3539997" y="400428"/>
              <a:ext cx="363543" cy="362204"/>
            </a:xfrm>
            <a:prstGeom prst="rect">
              <a:avLst/>
            </a:prstGeom>
            <a:solidFill>
              <a:srgbClr val="006138">
                <a:alpha val="30196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l-PL" altLang="pl-PL" smtClean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039" name="Rectangle 6"/>
            <p:cNvSpPr>
              <a:spLocks noChangeArrowheads="1"/>
            </p:cNvSpPr>
            <p:nvPr userDrawn="1"/>
          </p:nvSpPr>
          <p:spPr bwMode="auto">
            <a:xfrm flipH="1">
              <a:off x="3908302" y="619656"/>
              <a:ext cx="314329" cy="312956"/>
            </a:xfrm>
            <a:prstGeom prst="rect">
              <a:avLst/>
            </a:prstGeom>
            <a:solidFill>
              <a:srgbClr val="006EB9">
                <a:alpha val="7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l-PL" altLang="pl-PL" smtClean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040" name="Rectangle 7"/>
            <p:cNvSpPr>
              <a:spLocks noChangeArrowheads="1"/>
            </p:cNvSpPr>
            <p:nvPr userDrawn="1"/>
          </p:nvSpPr>
          <p:spPr bwMode="auto">
            <a:xfrm flipH="1">
              <a:off x="3084379" y="502099"/>
              <a:ext cx="387355" cy="386032"/>
            </a:xfrm>
            <a:prstGeom prst="rect">
              <a:avLst/>
            </a:prstGeom>
            <a:solidFill>
              <a:srgbClr val="009A3C">
                <a:alpha val="7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l-PL" altLang="pl-PL" smtClean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041" name="Rectangle 8"/>
            <p:cNvSpPr>
              <a:spLocks noChangeArrowheads="1"/>
            </p:cNvSpPr>
            <p:nvPr userDrawn="1"/>
          </p:nvSpPr>
          <p:spPr bwMode="auto">
            <a:xfrm flipH="1">
              <a:off x="120475" y="225680"/>
              <a:ext cx="874725" cy="870560"/>
            </a:xfrm>
            <a:prstGeom prst="rect">
              <a:avLst/>
            </a:prstGeom>
            <a:solidFill>
              <a:srgbClr val="028BD3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l-PL" altLang="pl-PL" smtClean="0">
                <a:solidFill>
                  <a:srgbClr val="A9D18E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042" name="Rectangle 9"/>
            <p:cNvSpPr>
              <a:spLocks noChangeArrowheads="1"/>
            </p:cNvSpPr>
            <p:nvPr userDrawn="1"/>
          </p:nvSpPr>
          <p:spPr bwMode="auto">
            <a:xfrm flipH="1">
              <a:off x="2493821" y="602181"/>
              <a:ext cx="427043" cy="427337"/>
            </a:xfrm>
            <a:prstGeom prst="rect">
              <a:avLst/>
            </a:prstGeom>
            <a:solidFill>
              <a:srgbClr val="75B82A">
                <a:alpha val="5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l-PL" altLang="pl-PL" smtClean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043" name="Rectangle 10"/>
            <p:cNvSpPr>
              <a:spLocks noChangeArrowheads="1"/>
            </p:cNvSpPr>
            <p:nvPr userDrawn="1"/>
          </p:nvSpPr>
          <p:spPr bwMode="auto">
            <a:xfrm flipH="1">
              <a:off x="1396843" y="583118"/>
              <a:ext cx="579446" cy="583021"/>
            </a:xfrm>
            <a:prstGeom prst="rect">
              <a:avLst/>
            </a:prstGeom>
            <a:solidFill>
              <a:srgbClr val="575757">
                <a:alpha val="5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l-PL" altLang="pl-PL" smtClean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044" name="Rectangle 11"/>
            <p:cNvSpPr>
              <a:spLocks noChangeArrowheads="1"/>
            </p:cNvSpPr>
            <p:nvPr userDrawn="1"/>
          </p:nvSpPr>
          <p:spPr bwMode="auto">
            <a:xfrm flipH="1">
              <a:off x="799934" y="139895"/>
              <a:ext cx="681047" cy="681514"/>
            </a:xfrm>
            <a:prstGeom prst="rect">
              <a:avLst/>
            </a:prstGeom>
            <a:solidFill>
              <a:srgbClr val="003D7C">
                <a:alpha val="3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l-PL" altLang="pl-PL" smtClean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045" name="Rectangle 12"/>
            <p:cNvSpPr>
              <a:spLocks noChangeArrowheads="1"/>
            </p:cNvSpPr>
            <p:nvPr userDrawn="1"/>
          </p:nvSpPr>
          <p:spPr bwMode="auto">
            <a:xfrm flipH="1">
              <a:off x="4367096" y="546580"/>
              <a:ext cx="177802" cy="181102"/>
            </a:xfrm>
            <a:prstGeom prst="rect">
              <a:avLst/>
            </a:prstGeom>
            <a:solidFill>
              <a:srgbClr val="40C0F1">
                <a:alpha val="799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l-PL" altLang="pl-PL" smtClean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046" name="Rectangle 13"/>
            <p:cNvSpPr>
              <a:spLocks noChangeArrowheads="1"/>
            </p:cNvSpPr>
            <p:nvPr userDrawn="1"/>
          </p:nvSpPr>
          <p:spPr bwMode="auto">
            <a:xfrm flipH="1">
              <a:off x="2050902" y="225680"/>
              <a:ext cx="447681" cy="446400"/>
            </a:xfrm>
            <a:prstGeom prst="rect">
              <a:avLst/>
            </a:prstGeom>
            <a:solidFill>
              <a:srgbClr val="AFCA0B">
                <a:alpha val="70195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l-PL" altLang="pl-PL" smtClean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047" name="Rectangle 14"/>
            <p:cNvSpPr>
              <a:spLocks noChangeArrowheads="1"/>
            </p:cNvSpPr>
            <p:nvPr userDrawn="1"/>
          </p:nvSpPr>
          <p:spPr bwMode="auto">
            <a:xfrm flipH="1">
              <a:off x="2817675" y="319408"/>
              <a:ext cx="363542" cy="363793"/>
            </a:xfrm>
            <a:prstGeom prst="rect">
              <a:avLst/>
            </a:prstGeom>
            <a:solidFill>
              <a:srgbClr val="FED000">
                <a:alpha val="30196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l-PL" altLang="pl-PL" smtClean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048" name="Rectangle 15"/>
            <p:cNvSpPr>
              <a:spLocks noChangeArrowheads="1"/>
            </p:cNvSpPr>
            <p:nvPr userDrawn="1"/>
          </p:nvSpPr>
          <p:spPr bwMode="auto">
            <a:xfrm flipH="1">
              <a:off x="4775089" y="648251"/>
              <a:ext cx="147640" cy="147741"/>
            </a:xfrm>
            <a:prstGeom prst="rect">
              <a:avLst/>
            </a:prstGeom>
            <a:solidFill>
              <a:srgbClr val="40C0F1">
                <a:alpha val="30196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pl-PL" altLang="pl-PL" smtClean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</p:grpSp>
      <p:sp>
        <p:nvSpPr>
          <p:cNvPr id="1029" name="Rectangle 8"/>
          <p:cNvSpPr>
            <a:spLocks noChangeArrowheads="1"/>
          </p:cNvSpPr>
          <p:nvPr userDrawn="1"/>
        </p:nvSpPr>
        <p:spPr bwMode="auto">
          <a:xfrm flipH="1">
            <a:off x="10731500" y="6416675"/>
            <a:ext cx="1460500" cy="304800"/>
          </a:xfrm>
          <a:prstGeom prst="rect">
            <a:avLst/>
          </a:prstGeom>
          <a:solidFill>
            <a:srgbClr val="2F5597">
              <a:alpha val="10196"/>
            </a:srgbClr>
          </a:solidFill>
          <a:ln>
            <a:noFill/>
          </a:ln>
          <a:extLst/>
        </p:spPr>
        <p:txBody>
          <a:bodyPr lIns="36576" tIns="36576" rIns="36576" bIns="36576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pl-PL" altLang="pl-PL" smtClean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grpSp>
        <p:nvGrpSpPr>
          <p:cNvPr id="1030" name="Grupa 22"/>
          <p:cNvGrpSpPr>
            <a:grpSpLocks/>
          </p:cNvGrpSpPr>
          <p:nvPr userDrawn="1"/>
        </p:nvGrpSpPr>
        <p:grpSpPr bwMode="auto">
          <a:xfrm>
            <a:off x="847725" y="6210300"/>
            <a:ext cx="7697788" cy="628650"/>
            <a:chOff x="0" y="0"/>
            <a:chExt cx="6964858" cy="569302"/>
          </a:xfrm>
        </p:grpSpPr>
        <p:pic>
          <p:nvPicPr>
            <p:cNvPr id="1033" name="Obraz 23" descr="\\wup.local\wymiana\Użytkownicy\wojciech.krycki\LOGOSY\02_Logo_wersja_pozioma(CMYK).tif"/>
            <p:cNvPicPr>
              <a:picLocks noChangeAspect="1"/>
            </p:cNvPicPr>
            <p:nvPr userDrawn="1"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4186" y="85726"/>
              <a:ext cx="845819" cy="4497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034" name="Grupa 25"/>
            <p:cNvGrpSpPr>
              <a:grpSpLocks/>
            </p:cNvGrpSpPr>
            <p:nvPr userDrawn="1"/>
          </p:nvGrpSpPr>
          <p:grpSpPr bwMode="auto">
            <a:xfrm>
              <a:off x="0" y="0"/>
              <a:ext cx="6964858" cy="569302"/>
              <a:chOff x="0" y="0"/>
              <a:chExt cx="6966195" cy="569607"/>
            </a:xfrm>
          </p:grpSpPr>
          <p:pic>
            <p:nvPicPr>
              <p:cNvPr id="1035" name="Obraz 27" descr="\\wup.local\wymiana\Użytkownicy\wojciech.krycki\Logosy\Logo WUP w układzie poziomym.jpg"/>
              <p:cNvPicPr>
                <a:picLocks noChangeAspect="1"/>
              </p:cNvPicPr>
              <p:nvPr userDrawn="1"/>
            </p:nvPicPr>
            <p:blipFill>
              <a:blip r:embed="rId1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64674" y="101620"/>
                <a:ext cx="1704222" cy="4168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36" name="Obraz 34" descr="\\wup.local\wymiana\Użytkownicy\wojciech.krycki\Logotypy\FE_PR_POZIOM-Kolor-01.jpg"/>
              <p:cNvPicPr>
                <a:picLocks noChangeAspect="1"/>
              </p:cNvPicPr>
              <p:nvPr userDrawn="1"/>
            </p:nvPicPr>
            <p:blipFill>
              <a:blip r:embed="rId1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8105" t="-2" b="4216"/>
              <a:stretch>
                <a:fillRect/>
              </a:stretch>
            </p:blipFill>
            <p:spPr bwMode="auto">
              <a:xfrm>
                <a:off x="0" y="0"/>
                <a:ext cx="1050307" cy="5696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37" name="Obraz 35" descr="\\wup.local\wymiana\Użytkownicy\wojciech.krycki\Logosy\Logotypy nowe\Logo UE-Europejski Fundusz Społeczny\Poziom\UE_EFS_POZIOM-Kolor.jpg"/>
              <p:cNvPicPr>
                <a:picLocks noChangeAspect="1"/>
              </p:cNvPicPr>
              <p:nvPr userDrawn="1"/>
            </p:nvPicPr>
            <p:blipFill>
              <a:blip r:embed="rId1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5183"/>
              <a:stretch>
                <a:fillRect/>
              </a:stretch>
            </p:blipFill>
            <p:spPr bwMode="auto">
              <a:xfrm>
                <a:off x="5353088" y="54456"/>
                <a:ext cx="1613107" cy="5097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pic>
        <p:nvPicPr>
          <p:cNvPr id="1032" name="Obraz 24"/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09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Obraz 22"/>
          <p:cNvPicPr>
            <a:picLocks noChangeAspect="1" noChangeArrowheads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7846" y="131763"/>
            <a:ext cx="1035050" cy="1017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6083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emf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up.pl/" TargetMode="External"/><Relationship Id="rId2" Type="http://schemas.openxmlformats.org/officeDocument/2006/relationships/hyperlink" Target="mailto:efs@wup.p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facebook.com/wupszczecin" TargetMode="External"/><Relationship Id="rId4" Type="http://schemas.openxmlformats.org/officeDocument/2006/relationships/hyperlink" Target="mailto:efskoszalin@wup.pl" TargetMode="Externa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dirty="0">
                <a:ea typeface="Mongolian Baiti" panose="03000500000000000000" pitchFamily="66" charset="0"/>
              </a:rPr>
              <a:t>SPOTKANIE INFORMACYJNE:</a:t>
            </a:r>
            <a:br>
              <a:rPr lang="pl-PL" altLang="pl-PL" dirty="0">
                <a:ea typeface="Mongolian Baiti" panose="03000500000000000000" pitchFamily="66" charset="0"/>
              </a:rPr>
            </a:br>
            <a:r>
              <a:rPr lang="pl-PL" altLang="pl-PL" dirty="0">
                <a:ea typeface="Mongolian Baiti" panose="03000500000000000000" pitchFamily="66" charset="0"/>
              </a:rPr>
              <a:t>Regulamin naboru </a:t>
            </a:r>
            <a:r>
              <a:rPr lang="pl-PL" altLang="pl-PL" dirty="0" smtClean="0">
                <a:ea typeface="Mongolian Baiti" panose="03000500000000000000" pitchFamily="66" charset="0"/>
              </a:rPr>
              <a:t>wniosków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altLang="pl-PL" dirty="0" smtClean="0">
                <a:ea typeface="Mongolian Baiti" panose="03000500000000000000" pitchFamily="66" charset="0"/>
              </a:rPr>
              <a:t>w </a:t>
            </a:r>
            <a:r>
              <a:rPr lang="pl-PL" altLang="pl-PL" dirty="0">
                <a:ea typeface="Mongolian Baiti" panose="03000500000000000000" pitchFamily="66" charset="0"/>
              </a:rPr>
              <a:t>ramach Działania </a:t>
            </a:r>
            <a:r>
              <a:rPr lang="pl-PL" altLang="pl-PL" dirty="0" smtClean="0">
                <a:ea typeface="Mongolian Baiti" panose="03000500000000000000" pitchFamily="66" charset="0"/>
              </a:rPr>
              <a:t>8.1 </a:t>
            </a:r>
            <a:endParaRPr lang="pl-PL" altLang="pl-PL" dirty="0">
              <a:ea typeface="Mongolian Baiti" panose="03000500000000000000" pitchFamily="66" charset="0"/>
            </a:endParaRPr>
          </a:p>
          <a:p>
            <a:r>
              <a:rPr lang="pl-PL" altLang="pl-PL" dirty="0">
                <a:ea typeface="Mongolian Baiti" panose="03000500000000000000" pitchFamily="66" charset="0"/>
              </a:rPr>
              <a:t>Regionalnego Programu Operacyjnego Województwa Zachodniopomorskiego 2014-2020</a:t>
            </a:r>
          </a:p>
        </p:txBody>
      </p:sp>
      <p:sp>
        <p:nvSpPr>
          <p:cNvPr id="4" name="Podtytuł 1"/>
          <p:cNvSpPr txBox="1">
            <a:spLocks/>
          </p:cNvSpPr>
          <p:nvPr/>
        </p:nvSpPr>
        <p:spPr bwMode="auto">
          <a:xfrm>
            <a:off x="2478088" y="5830888"/>
            <a:ext cx="3836987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pl-PL" altLang="pl-PL" sz="1800" dirty="0">
                <a:solidFill>
                  <a:srgbClr val="002060"/>
                </a:solidFill>
                <a:latin typeface="Book Antiqua" panose="02040602050305030304" pitchFamily="18" charset="0"/>
                <a:ea typeface="Mongolian Baiti" panose="03000500000000000000" pitchFamily="66" charset="0"/>
                <a:cs typeface="Mongolian Baiti" panose="03000500000000000000" pitchFamily="66" charset="0"/>
              </a:rPr>
              <a:t>Szczecin, dnia </a:t>
            </a:r>
            <a:r>
              <a:rPr lang="pl-PL" altLang="pl-PL" sz="1800" dirty="0" smtClean="0">
                <a:solidFill>
                  <a:srgbClr val="002060"/>
                </a:solidFill>
                <a:latin typeface="Book Antiqua" panose="02040602050305030304" pitchFamily="18" charset="0"/>
                <a:ea typeface="Mongolian Baiti" panose="03000500000000000000" pitchFamily="66" charset="0"/>
                <a:cs typeface="Mongolian Baiti" panose="03000500000000000000" pitchFamily="66" charset="0"/>
              </a:rPr>
              <a:t>15 marca </a:t>
            </a:r>
            <a:r>
              <a:rPr lang="pl-PL" altLang="pl-PL" sz="1800" dirty="0">
                <a:solidFill>
                  <a:srgbClr val="002060"/>
                </a:solidFill>
                <a:latin typeface="Book Antiqua" panose="02040602050305030304" pitchFamily="18" charset="0"/>
                <a:ea typeface="Mongolian Baiti" panose="03000500000000000000" pitchFamily="66" charset="0"/>
                <a:cs typeface="Mongolian Baiti" panose="03000500000000000000" pitchFamily="66" charset="0"/>
              </a:rPr>
              <a:t>2016 r.</a:t>
            </a:r>
          </a:p>
        </p:txBody>
      </p:sp>
    </p:spTree>
    <p:extLst>
      <p:ext uri="{BB962C8B-B14F-4D97-AF65-F5344CB8AC3E}">
        <p14:creationId xmlns:p14="http://schemas.microsoft.com/office/powerpoint/2010/main" val="3155760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3638022"/>
              </p:ext>
            </p:extLst>
          </p:nvPr>
        </p:nvGraphicFramePr>
        <p:xfrm>
          <a:off x="269875" y="1218174"/>
          <a:ext cx="11652250" cy="497448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80099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5125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54438">
                <a:tc gridSpan="2">
                  <a:txBody>
                    <a:bodyPr/>
                    <a:lstStyle/>
                    <a:p>
                      <a:pPr algn="ctr"/>
                      <a:r>
                        <a:rPr lang="pl-PL" sz="1800" dirty="0" smtClean="0"/>
                        <a:t>KRYTERIA</a:t>
                      </a:r>
                      <a:r>
                        <a:rPr lang="pl-PL" sz="1800" baseline="0" dirty="0" smtClean="0"/>
                        <a:t> DOPUSZCZALNOŚCI</a:t>
                      </a:r>
                      <a:endParaRPr lang="pl-PL" sz="1800" dirty="0"/>
                    </a:p>
                  </a:txBody>
                  <a:tcPr marT="45713" marB="45713"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61202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/>
                        <a:t>1. Zgodność z celem szczegółowym i rezultatami Działania</a:t>
                      </a:r>
                      <a:endParaRPr lang="pl-PL" sz="1600" b="1" dirty="0"/>
                    </a:p>
                  </a:txBody>
                  <a:tcPr marT="45713" marB="45713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pl-PL" sz="1600" baseline="0" dirty="0" smtClean="0"/>
                        <a:t>Odzwierciedlenie celu szczegółowego, tj. zwiększenie liczby miejsc w placówkach wychowania przedszkolnego dla dzieci w wieku 3-4 lata oraz rozszerzenie oferty placówek przedszkolnych o zajęcia zwiększające szanse edukacyjne dzieci.</a:t>
                      </a:r>
                      <a:endParaRPr lang="pl-PL" sz="1600" dirty="0"/>
                    </a:p>
                  </a:txBody>
                  <a:tcPr marT="45713" marB="45713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41607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/>
                        <a:t>2. Zgodność z typem projektu</a:t>
                      </a:r>
                      <a:endParaRPr lang="pl-PL" sz="1600" b="1" dirty="0"/>
                    </a:p>
                  </a:txBody>
                  <a:tcPr marT="45713" marB="45713" anchor="ctr"/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Arial" pitchFamily="34" charset="0"/>
                        <a:buChar char="•"/>
                      </a:pPr>
                      <a:r>
                        <a:rPr lang="pl-PL" sz="1600" dirty="0" smtClean="0"/>
                        <a:t> typ</a:t>
                      </a:r>
                      <a:r>
                        <a:rPr lang="pl-PL" sz="1600" baseline="0" dirty="0" smtClean="0"/>
                        <a:t> projektu  oraz grupa docelowa</a:t>
                      </a:r>
                    </a:p>
                  </a:txBody>
                  <a:tcPr marT="45713" marB="45713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5064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600" b="1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 smtClean="0"/>
                        <a:t>3. Zgodność z wymogami pomocy publicznej</a:t>
                      </a:r>
                    </a:p>
                    <a:p>
                      <a:pPr algn="ctr"/>
                      <a:endParaRPr lang="pl-PL" sz="1600" b="1" dirty="0"/>
                    </a:p>
                  </a:txBody>
                  <a:tcPr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Projekt jest zgodny z regułami pomocy publicznej i/lub pomocy de minimis. </a:t>
                      </a:r>
                      <a:br>
                        <a:rPr lang="pl-PL" sz="1600" dirty="0" smtClean="0"/>
                      </a:b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 projektach współfinansowanych ze środków Europejskiego Funduszu</a:t>
                      </a:r>
                      <a:r>
                        <a:rPr lang="pl-PL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Społecznego w ramach RPO WZ 2014 – 2020 pomoc publiczna może wystąpić </a:t>
                      </a:r>
                      <a:b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 dwóch poziomach tj.: </a:t>
                      </a:r>
                    </a:p>
                    <a:p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I</a:t>
                      </a:r>
                      <a:r>
                        <a:rPr lang="pl-PL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poziom tj. beneficjent wsparcia jest jednocześnie beneficjentem pomocy; </a:t>
                      </a:r>
                    </a:p>
                    <a:p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II</a:t>
                      </a:r>
                      <a:r>
                        <a:rPr lang="pl-PL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poziom tj. beneficjent wsparcia nie jest jednocześnie beneficjentem pomocy. </a:t>
                      </a:r>
                    </a:p>
                  </a:txBody>
                  <a:tcPr marT="45713" marB="45713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033804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/>
                        <a:t>4. Zgodność z zasadami horyzontalnymi</a:t>
                      </a:r>
                      <a:endParaRPr lang="pl-PL" sz="1600" b="1" dirty="0"/>
                    </a:p>
                  </a:txBody>
                  <a:tcPr marT="45713" marB="45713" anchor="ctr"/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pl-PL" sz="1600" dirty="0" smtClean="0"/>
                        <a:t> zasada równości szans kobiet i mężczyzn (standard minimum)</a:t>
                      </a:r>
                    </a:p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pl-PL" sz="1600" dirty="0" smtClean="0"/>
                        <a:t> zasada równości szans i niedyskryminacji,</a:t>
                      </a:r>
                      <a:r>
                        <a:rPr lang="pl-PL" sz="1600" baseline="0" dirty="0" smtClean="0"/>
                        <a:t> w tym dostępności dla osób z niepełnosprawnościami (zasada racjonalnych usprawnień)</a:t>
                      </a:r>
                    </a:p>
                    <a:p>
                      <a:pPr algn="ctr">
                        <a:buFont typeface="Arial" pitchFamily="34" charset="0"/>
                        <a:buChar char="•"/>
                      </a:pPr>
                      <a:r>
                        <a:rPr lang="pl-PL" sz="1600" baseline="0" dirty="0" smtClean="0"/>
                        <a:t> koncepcja zrównoważonego rozwoju</a:t>
                      </a:r>
                      <a:endParaRPr lang="pl-PL" sz="1600" dirty="0"/>
                    </a:p>
                  </a:txBody>
                  <a:tcPr marT="45713" marB="45713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23061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/>
                        <a:t>5. Kwalifikowalność Beneficjenta/ Partnera</a:t>
                      </a:r>
                      <a:endParaRPr lang="pl-PL" sz="1600" b="1" dirty="0"/>
                    </a:p>
                  </a:txBody>
                  <a:tcPr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Beneficjent oraz Partnerzy</a:t>
                      </a:r>
                      <a:r>
                        <a:rPr lang="pl-PL" sz="1600" baseline="0" dirty="0" smtClean="0"/>
                        <a:t> są podmiotem uprawionym do ubiegania się o dofinansowanie w ramach Działania/typów projektów  zgodnie z SOOP RPO WZ 2014-2020.</a:t>
                      </a:r>
                      <a:endParaRPr lang="pl-PL" sz="1600" dirty="0"/>
                    </a:p>
                  </a:txBody>
                  <a:tcPr marT="45707" marB="45707" anchor="ctr"/>
                </a:tc>
              </a:tr>
            </a:tbl>
          </a:graphicData>
        </a:graphic>
      </p:graphicFrame>
      <p:sp>
        <p:nvSpPr>
          <p:cNvPr id="6" name="Tytuł 1"/>
          <p:cNvSpPr txBox="1">
            <a:spLocks/>
          </p:cNvSpPr>
          <p:nvPr/>
        </p:nvSpPr>
        <p:spPr>
          <a:xfrm>
            <a:off x="6096000" y="385763"/>
            <a:ext cx="5813425" cy="500062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pl-PL" sz="2400">
                <a:solidFill>
                  <a:srgbClr val="002060"/>
                </a:solidFill>
                <a:latin typeface="+mn-lt"/>
                <a:ea typeface="+mj-ea"/>
                <a:cs typeface="Mongolian Baiti" panose="03000500000000000000" pitchFamily="66" charset="0"/>
              </a:rPr>
              <a:t>I ETAP OCENY</a:t>
            </a:r>
            <a:endParaRPr lang="pl-PL" sz="2400" dirty="0">
              <a:solidFill>
                <a:srgbClr val="002060"/>
              </a:solidFill>
              <a:latin typeface="+mn-lt"/>
              <a:ea typeface="+mj-ea"/>
              <a:cs typeface="Mongolian Baiti" panose="030005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1671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3174360"/>
              </p:ext>
            </p:extLst>
          </p:nvPr>
        </p:nvGraphicFramePr>
        <p:xfrm>
          <a:off x="480653" y="1499921"/>
          <a:ext cx="11815082" cy="427131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7487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06631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90957">
                <a:tc gridSpan="2">
                  <a:txBody>
                    <a:bodyPr/>
                    <a:lstStyle/>
                    <a:p>
                      <a:pPr algn="ctr"/>
                      <a:r>
                        <a:rPr lang="pl-PL" sz="1800" dirty="0" smtClean="0"/>
                        <a:t>KRYTERIA</a:t>
                      </a:r>
                      <a:r>
                        <a:rPr lang="pl-PL" sz="1800" baseline="0" dirty="0" smtClean="0"/>
                        <a:t> DOPUSZCZALNOŚCI cd.</a:t>
                      </a:r>
                      <a:endParaRPr lang="pl-PL" sz="1800" dirty="0"/>
                    </a:p>
                  </a:txBody>
                  <a:tcPr marT="45713" marB="45713"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19023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>
                          <a:solidFill>
                            <a:schemeClr val="tx1"/>
                          </a:solidFill>
                        </a:rPr>
                        <a:t>6. Wymogi organizacyjne</a:t>
                      </a:r>
                      <a:endParaRPr lang="pl-PL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09" marB="45709" anchor="ctr"/>
                </a:tc>
                <a:tc>
                  <a:txBody>
                    <a:bodyPr/>
                    <a:lstStyle/>
                    <a:p>
                      <a:pPr marL="342900" indent="-342900" algn="ctr">
                        <a:buAutoNum type="arabicPeriod"/>
                      </a:pPr>
                      <a:r>
                        <a:rPr lang="pl-PL" sz="1600" baseline="0" dirty="0" smtClean="0">
                          <a:solidFill>
                            <a:schemeClr val="tx1"/>
                          </a:solidFill>
                        </a:rPr>
                        <a:t>Biuro/ siedziba na terenie woj. zachodniopomorskiego;</a:t>
                      </a:r>
                    </a:p>
                    <a:p>
                      <a:pPr marL="342900" indent="-342900" algn="ctr">
                        <a:buAutoNum type="arabicPeriod"/>
                      </a:pPr>
                      <a:r>
                        <a:rPr lang="pl-PL" sz="1600" baseline="0" dirty="0" smtClean="0">
                          <a:solidFill>
                            <a:schemeClr val="tx1"/>
                          </a:solidFill>
                        </a:rPr>
                        <a:t>Beneficjent składa nie więcej niż 1 wniosek .</a:t>
                      </a:r>
                    </a:p>
                  </a:txBody>
                  <a:tcPr marT="45709" marB="45709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19023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/>
                        <a:t>7. Zgodność wsparcia</a:t>
                      </a:r>
                      <a:endParaRPr lang="pl-PL" sz="1600" b="1" dirty="0"/>
                    </a:p>
                  </a:txBody>
                  <a:tcPr marT="45709" marB="45709" anchor="ctr"/>
                </a:tc>
                <a:tc>
                  <a:txBody>
                    <a:bodyPr/>
                    <a:lstStyle/>
                    <a:p>
                      <a:pPr marL="342900" indent="-342900" algn="ctr">
                        <a:buAutoNum type="arabicPeriod"/>
                      </a:pPr>
                      <a:r>
                        <a:rPr lang="pl-PL" sz="1600" dirty="0" smtClean="0"/>
                        <a:t>Skierowanie</a:t>
                      </a:r>
                      <a:r>
                        <a:rPr lang="pl-PL" sz="1600" baseline="0" dirty="0" smtClean="0"/>
                        <a:t> do grup docelowych z obszaru województwa zachodniopomorskim;</a:t>
                      </a:r>
                    </a:p>
                    <a:p>
                      <a:pPr marL="342900" indent="-342900" algn="ctr">
                        <a:buAutoNum type="arabicPeriod"/>
                      </a:pPr>
                      <a:r>
                        <a:rPr lang="pl-PL" sz="1600" baseline="0" dirty="0" smtClean="0">
                          <a:solidFill>
                            <a:schemeClr val="tx1"/>
                          </a:solidFill>
                        </a:rPr>
                        <a:t>Beneficjent nie ubiegał się o wsparcie w ramach Działania 8.5;</a:t>
                      </a:r>
                    </a:p>
                    <a:p>
                      <a:pPr marL="342900" indent="-342900" algn="ctr">
                        <a:buAutoNum type="arabicPeriod"/>
                      </a:pPr>
                      <a:r>
                        <a:rPr lang="pl-PL" sz="1600" baseline="0" dirty="0" smtClean="0">
                          <a:solidFill>
                            <a:schemeClr val="tx1"/>
                          </a:solidFill>
                        </a:rPr>
                        <a:t>Dodatkowe zajęcia mogą być realizowane w  ośrodku wychowania przedszkolnego, </a:t>
                      </a:r>
                      <a:br>
                        <a:rPr lang="pl-PL" sz="1600" baseline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pl-PL" sz="1600" baseline="0" dirty="0" smtClean="0">
                          <a:solidFill>
                            <a:schemeClr val="tx1"/>
                          </a:solidFill>
                        </a:rPr>
                        <a:t>w którym w takim samym zakresie nie były finansowane ze środków EFS od co najmniej </a:t>
                      </a:r>
                      <a:br>
                        <a:rPr lang="pl-PL" sz="1600" baseline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pl-PL" sz="1600" baseline="0" dirty="0" smtClean="0">
                          <a:solidFill>
                            <a:schemeClr val="tx1"/>
                          </a:solidFill>
                        </a:rPr>
                        <a:t>12 miesięcy od złożenia wniosku (Typ projektu 3);</a:t>
                      </a:r>
                    </a:p>
                    <a:p>
                      <a:pPr marL="342900" indent="-342900" algn="ctr">
                        <a:buAutoNum type="arabicPeriod"/>
                      </a:pPr>
                      <a:r>
                        <a:rPr lang="pl-PL" sz="1600" baseline="0" dirty="0" smtClean="0">
                          <a:solidFill>
                            <a:schemeClr val="tx1"/>
                          </a:solidFill>
                        </a:rPr>
                        <a:t>Obligatoryjne zachowanie trwałości utworzonych w ramach projektu miejsc wychowania przedszkolnego przez 2 lata od zakończenia projektu (Typ projektu 1); </a:t>
                      </a:r>
                    </a:p>
                    <a:p>
                      <a:pPr marL="342900" indent="-342900" algn="ctr">
                        <a:buAutoNum type="arabicPeriod"/>
                      </a:pPr>
                      <a:r>
                        <a:rPr lang="pl-PL" sz="1600" baseline="0" dirty="0" smtClean="0">
                          <a:solidFill>
                            <a:schemeClr val="tx1"/>
                          </a:solidFill>
                        </a:rPr>
                        <a:t>Działania w typach projektu 3,4,5 mogą być realizowane wyłącznie jako uzupełnienia działań w </a:t>
                      </a:r>
                      <a:r>
                        <a:rPr lang="pl-PL" sz="1600" baseline="0" smtClean="0">
                          <a:solidFill>
                            <a:schemeClr val="tx1"/>
                          </a:solidFill>
                        </a:rPr>
                        <a:t>1 i/lub 2 </a:t>
                      </a:r>
                      <a:r>
                        <a:rPr lang="pl-PL" sz="1600" baseline="0" dirty="0" smtClean="0">
                          <a:solidFill>
                            <a:schemeClr val="tx1"/>
                          </a:solidFill>
                        </a:rPr>
                        <a:t>typie projektu;</a:t>
                      </a:r>
                    </a:p>
                    <a:p>
                      <a:pPr marL="342900" indent="-342900" algn="ctr">
                        <a:buAutoNum type="arabicPeriod"/>
                      </a:pPr>
                      <a:r>
                        <a:rPr lang="pl-PL" sz="1600" baseline="0" dirty="0" smtClean="0">
                          <a:solidFill>
                            <a:schemeClr val="tx1"/>
                          </a:solidFill>
                        </a:rPr>
                        <a:t>Ośrodek wychowania przedszkolnego może wydłużać czas pracy maksymalnie o 2h </a:t>
                      </a:r>
                      <a:br>
                        <a:rPr lang="pl-PL" sz="1600" baseline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pl-PL" sz="1600" baseline="0" dirty="0" smtClean="0">
                          <a:solidFill>
                            <a:schemeClr val="tx1"/>
                          </a:solidFill>
                        </a:rPr>
                        <a:t>w stosunku do czasu pracy określonego przez organ prowadzący, dla grupy min 10% dzieci uczęszczających do danej placówki jednak nie mniej niż 5 dzieci;</a:t>
                      </a:r>
                    </a:p>
                    <a:p>
                      <a:pPr marL="342900" indent="-342900" algn="ctr">
                        <a:buAutoNum type="arabicPeriod"/>
                      </a:pPr>
                      <a:r>
                        <a:rPr lang="pl-PL" sz="1600" baseline="0" dirty="0" smtClean="0">
                          <a:solidFill>
                            <a:schemeClr val="tx1"/>
                          </a:solidFill>
                        </a:rPr>
                        <a:t>Wkład własny w wysokości nie mniejszej niż 15% wydatków kwalifikowanych. </a:t>
                      </a:r>
                    </a:p>
                  </a:txBody>
                  <a:tcPr marT="45709" marB="45709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6" name="Tytuł 1"/>
          <p:cNvSpPr txBox="1">
            <a:spLocks/>
          </p:cNvSpPr>
          <p:nvPr/>
        </p:nvSpPr>
        <p:spPr>
          <a:xfrm>
            <a:off x="6096000" y="385763"/>
            <a:ext cx="5813425" cy="500062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pl-PL" sz="2400">
                <a:solidFill>
                  <a:srgbClr val="002060"/>
                </a:solidFill>
                <a:latin typeface="+mn-lt"/>
                <a:ea typeface="+mj-ea"/>
                <a:cs typeface="Mongolian Baiti" panose="03000500000000000000" pitchFamily="66" charset="0"/>
              </a:rPr>
              <a:t>I ETAP OCENY</a:t>
            </a:r>
            <a:endParaRPr lang="pl-PL" sz="2400" dirty="0">
              <a:solidFill>
                <a:srgbClr val="002060"/>
              </a:solidFill>
              <a:latin typeface="+mn-lt"/>
              <a:ea typeface="+mj-ea"/>
              <a:cs typeface="Mongolian Baiti" panose="030005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635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287964"/>
              </p:ext>
            </p:extLst>
          </p:nvPr>
        </p:nvGraphicFramePr>
        <p:xfrm>
          <a:off x="312738" y="1451051"/>
          <a:ext cx="11349038" cy="430218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67451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67451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508">
                <a:tc gridSpan="2">
                  <a:txBody>
                    <a:bodyPr/>
                    <a:lstStyle/>
                    <a:p>
                      <a:pPr algn="ctr"/>
                      <a:r>
                        <a:rPr lang="pl-PL" sz="1800" dirty="0" smtClean="0"/>
                        <a:t>KRYTERIA</a:t>
                      </a:r>
                      <a:r>
                        <a:rPr lang="pl-PL" sz="1800" baseline="0" dirty="0" smtClean="0"/>
                        <a:t> WYKONALNOŚCI</a:t>
                      </a:r>
                      <a:endParaRPr lang="pl-PL" sz="1800" dirty="0"/>
                    </a:p>
                  </a:txBody>
                  <a:tcPr marT="45680" marB="45680"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79027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/>
                        <a:t>1. Zgodność prawna</a:t>
                      </a:r>
                      <a:endParaRPr lang="pl-PL" sz="1600" b="1" dirty="0"/>
                    </a:p>
                  </a:txBody>
                  <a:tcPr marT="45680" marB="45680" anchor="ctr"/>
                </a:tc>
                <a:tc>
                  <a:txBody>
                    <a:bodyPr/>
                    <a:lstStyle/>
                    <a:p>
                      <a:pPr algn="just">
                        <a:buFont typeface="Arial" pitchFamily="34" charset="0"/>
                        <a:buNone/>
                      </a:pPr>
                      <a:r>
                        <a:rPr lang="pl-PL" sz="1600" baseline="0" dirty="0" smtClean="0"/>
                        <a:t>Prawodawstwo wspólnotowe i krajowe, w szczególności ustawa z dnia 29 stycznia 2014 r. </a:t>
                      </a:r>
                      <a:r>
                        <a:rPr lang="pl-PL" sz="1600" b="1" i="1" baseline="0" dirty="0" smtClean="0"/>
                        <a:t>Prawo zamówień publicznych. </a:t>
                      </a:r>
                    </a:p>
                  </a:txBody>
                  <a:tcPr marT="45680" marB="4568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22861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/>
                        <a:t>2. Zdolność organizacyjno-operacyjna</a:t>
                      </a:r>
                      <a:endParaRPr lang="pl-PL" sz="1600" b="1" dirty="0"/>
                    </a:p>
                  </a:txBody>
                  <a:tcPr marT="45680" marB="45680" anchor="ctr"/>
                </a:tc>
                <a:tc>
                  <a:txBody>
                    <a:bodyPr/>
                    <a:lstStyle/>
                    <a:p>
                      <a:pPr algn="just">
                        <a:buFont typeface="Arial" pitchFamily="34" charset="0"/>
                        <a:buChar char="•"/>
                      </a:pPr>
                      <a:r>
                        <a:rPr lang="pl-PL" sz="1600" dirty="0" smtClean="0"/>
                        <a:t> organizacja</a:t>
                      </a:r>
                    </a:p>
                    <a:p>
                      <a:pPr algn="just">
                        <a:buFont typeface="Arial" pitchFamily="34" charset="0"/>
                        <a:buChar char="•"/>
                      </a:pPr>
                      <a:r>
                        <a:rPr lang="pl-PL" sz="1600" dirty="0" smtClean="0"/>
                        <a:t> doświadczenie</a:t>
                      </a:r>
                    </a:p>
                    <a:p>
                      <a:pPr algn="just">
                        <a:buFont typeface="Arial" pitchFamily="34" charset="0"/>
                        <a:buChar char="•"/>
                      </a:pPr>
                      <a:r>
                        <a:rPr lang="pl-PL" sz="1600" baseline="0" dirty="0" smtClean="0"/>
                        <a:t> potencjał kadrowy</a:t>
                      </a:r>
                    </a:p>
                    <a:p>
                      <a:pPr algn="just">
                        <a:buFont typeface="Arial" pitchFamily="34" charset="0"/>
                        <a:buChar char="•"/>
                      </a:pPr>
                      <a:r>
                        <a:rPr lang="pl-PL" sz="1600" baseline="0" dirty="0" smtClean="0"/>
                        <a:t> potencjał techniczny</a:t>
                      </a:r>
                    </a:p>
                  </a:txBody>
                  <a:tcPr marT="45680" marB="4568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310529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/>
                        <a:t>3. Zdolność finansowa</a:t>
                      </a:r>
                      <a:endParaRPr lang="pl-PL" sz="1600" b="1" dirty="0"/>
                    </a:p>
                  </a:txBody>
                  <a:tcPr marT="45680" marB="4568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1600" dirty="0" smtClean="0"/>
                        <a:t>Odpowiednia kondycja finansowa Beneficjenta określana na podstawie łącznego obrotu za rok kalendarzowy, równego lub wyższego</a:t>
                      </a:r>
                      <a:r>
                        <a:rPr lang="pl-PL" sz="1600" baseline="0" dirty="0" smtClean="0"/>
                        <a:t> od łącznych rocznych wydatków w danym projekcie i innych projektach realizowanych w ramach EFS, w których stroną umowy o dofinansowanie jest instytucja, w której dokonywana jest ocena wniosku w roku kalendarzowym, w którym wydatki </a:t>
                      </a:r>
                      <a:br>
                        <a:rPr lang="pl-PL" sz="1600" baseline="0" dirty="0" smtClean="0"/>
                      </a:br>
                      <a:r>
                        <a:rPr lang="pl-PL" sz="1600" baseline="0" dirty="0" smtClean="0"/>
                        <a:t>są najwyższe.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Beneficjent zapewnia środki finansowe do utrzymania projektu w okresie trwałości.</a:t>
                      </a:r>
                      <a:endParaRPr lang="pl-PL" altLang="pl-PL" sz="1600" dirty="0" smtClean="0"/>
                    </a:p>
                  </a:txBody>
                  <a:tcPr marT="45680" marB="4568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6" name="Tytuł 1"/>
          <p:cNvSpPr txBox="1">
            <a:spLocks/>
          </p:cNvSpPr>
          <p:nvPr/>
        </p:nvSpPr>
        <p:spPr>
          <a:xfrm>
            <a:off x="6096000" y="385763"/>
            <a:ext cx="5813425" cy="500062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pl-PL" sz="2400">
                <a:solidFill>
                  <a:srgbClr val="002060"/>
                </a:solidFill>
                <a:latin typeface="+mn-lt"/>
                <a:ea typeface="+mj-ea"/>
                <a:cs typeface="Mongolian Baiti" panose="03000500000000000000" pitchFamily="66" charset="0"/>
              </a:rPr>
              <a:t>I ETAP OCENY</a:t>
            </a:r>
            <a:endParaRPr lang="pl-PL" sz="2400" dirty="0">
              <a:solidFill>
                <a:srgbClr val="002060"/>
              </a:solidFill>
              <a:latin typeface="+mn-lt"/>
              <a:ea typeface="+mj-ea"/>
              <a:cs typeface="Mongolian Baiti" panose="030005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8857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7041926"/>
              </p:ext>
            </p:extLst>
          </p:nvPr>
        </p:nvGraphicFramePr>
        <p:xfrm>
          <a:off x="243454" y="1355178"/>
          <a:ext cx="11705091" cy="4779273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23600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46908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65802">
                <a:tc gridSpan="2">
                  <a:txBody>
                    <a:bodyPr/>
                    <a:lstStyle/>
                    <a:p>
                      <a:pPr algn="ctr"/>
                      <a:r>
                        <a:rPr lang="pl-PL" sz="1800" dirty="0" smtClean="0"/>
                        <a:t>KRYTERIA ADMINISTRACYJNOŚCI</a:t>
                      </a:r>
                      <a:endParaRPr lang="pl-PL" sz="1800" dirty="0"/>
                    </a:p>
                  </a:txBody>
                  <a:tcPr marT="45725" marB="45725"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79182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/>
                        <a:t>1. Kompletność wniosku</a:t>
                      </a:r>
                      <a:endParaRPr lang="pl-PL" sz="1600" b="1" dirty="0"/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itchFamily="34" charset="0"/>
                        <a:buNone/>
                        <a:tabLst>
                          <a:tab pos="85725" algn="l"/>
                        </a:tabLst>
                      </a:pPr>
                      <a:r>
                        <a:rPr lang="pl-PL" sz="1600" dirty="0" smtClean="0"/>
                        <a:t>Wniosek</a:t>
                      </a:r>
                      <a:r>
                        <a:rPr lang="pl-PL" sz="1600" baseline="0" dirty="0" smtClean="0"/>
                        <a:t> jest z</a:t>
                      </a:r>
                      <a:r>
                        <a:rPr lang="pl-PL" sz="1600" dirty="0" smtClean="0"/>
                        <a:t>godny z instrukcją</a:t>
                      </a:r>
                      <a:r>
                        <a:rPr lang="pl-PL" sz="1600" baseline="0" dirty="0" smtClean="0"/>
                        <a:t> wypełniania wniosku o dofinansowanie oraz Regulaminem (LSI2014 + pisemny wniosek o przyznanie pomocy)</a:t>
                      </a:r>
                      <a:endParaRPr lang="pl-PL" sz="1600" dirty="0"/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21042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/>
                        <a:t>2. Zgodność z kwalifikowalnością wydatków</a:t>
                      </a:r>
                      <a:endParaRPr lang="pl-PL" sz="1600" b="1" dirty="0"/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marL="90488" indent="-90488" algn="ctr">
                        <a:buFont typeface="Arial" pitchFamily="34" charset="0"/>
                        <a:buChar char="•"/>
                      </a:pPr>
                      <a:r>
                        <a:rPr lang="pl-PL" sz="1600" dirty="0" smtClean="0"/>
                        <a:t> Wytyczne w zakresie kwalifikowalności</a:t>
                      </a:r>
                      <a:r>
                        <a:rPr lang="pl-PL" sz="1600" baseline="0" dirty="0" smtClean="0"/>
                        <a:t> wydatków Europejskiego Funduszu Rozwoju Regionalnego, Europejskiego Funduszu Społecznego oraz Funduszu Spójności na lata 2014-2020;</a:t>
                      </a:r>
                    </a:p>
                    <a:p>
                      <a:pPr marL="90488" indent="-90488" algn="ctr">
                        <a:buFont typeface="Arial" pitchFamily="34" charset="0"/>
                        <a:buChar char="•"/>
                      </a:pPr>
                      <a:r>
                        <a:rPr lang="pl-PL" sz="1600" baseline="0" dirty="0" smtClean="0"/>
                        <a:t> Wytyczne w zakresie realizacji przedsięwzięć z udziałem środków Europejskiego Funduszu Społecznego w obszarze edukacji na lata 2014-2020;</a:t>
                      </a:r>
                    </a:p>
                    <a:p>
                      <a:pPr marL="90488" indent="-90488" algn="ctr">
                        <a:buFont typeface="Arial" pitchFamily="34" charset="0"/>
                        <a:buChar char="•"/>
                      </a:pPr>
                      <a:r>
                        <a:rPr lang="pl-PL" sz="1600" baseline="0" dirty="0" smtClean="0"/>
                        <a:t> Katalog wydatków, limit, zasada kwalifikowalności określone w Regulaminie;</a:t>
                      </a:r>
                    </a:p>
                    <a:p>
                      <a:pPr marL="90488" indent="-90488" algn="ctr">
                        <a:buFont typeface="Arial" pitchFamily="34" charset="0"/>
                        <a:buChar char="•"/>
                      </a:pPr>
                      <a:r>
                        <a:rPr lang="pl-PL" sz="1600" baseline="0" dirty="0" smtClean="0"/>
                        <a:t> Poziom wydatków w ramach cross </a:t>
                      </a:r>
                      <a:r>
                        <a:rPr lang="pl-PL" sz="1600" baseline="0" dirty="0" err="1" smtClean="0"/>
                        <a:t>financingu</a:t>
                      </a:r>
                      <a:r>
                        <a:rPr lang="pl-PL" sz="1600" baseline="0" dirty="0" smtClean="0"/>
                        <a:t> oraz śr. trwałych jest zgodny </a:t>
                      </a:r>
                      <a:br>
                        <a:rPr lang="pl-PL" sz="1600" baseline="0" dirty="0" smtClean="0"/>
                      </a:br>
                      <a:r>
                        <a:rPr lang="pl-PL" sz="1600" baseline="0" dirty="0" smtClean="0"/>
                        <a:t>z poziomem tych wydatków w Regulaminie.</a:t>
                      </a:r>
                      <a:endParaRPr lang="pl-PL" sz="1600" dirty="0"/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7918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 smtClean="0"/>
                        <a:t>3. Możliwość oceny merytorycznej wniosku</a:t>
                      </a: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 smtClean="0"/>
                        <a:t>Spójność załączników z wnioskiem oraz ich odpowiednia jakość</a:t>
                      </a:r>
                      <a:r>
                        <a:rPr lang="pl-PL" sz="1600" baseline="0" dirty="0" smtClean="0"/>
                        <a:t> (poprawność, wiarygodność, rzetelność).</a:t>
                      </a:r>
                      <a:endParaRPr lang="pl-PL" sz="1600" dirty="0" smtClean="0"/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353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 smtClean="0"/>
                        <a:t>4. Intensywność wsparcia</a:t>
                      </a:r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 smtClean="0"/>
                        <a:t>Maksymalny poziom dofinansowania - </a:t>
                      </a:r>
                      <a:r>
                        <a:rPr lang="pl-PL" sz="1600" b="1" i="0" dirty="0" smtClean="0"/>
                        <a:t>85% </a:t>
                      </a:r>
                      <a:r>
                        <a:rPr lang="pl-PL" sz="1600" b="0" i="0" dirty="0" smtClean="0"/>
                        <a:t>ze</a:t>
                      </a:r>
                      <a:r>
                        <a:rPr lang="pl-PL" sz="1600" i="0" dirty="0" smtClean="0"/>
                        <a:t> środków </a:t>
                      </a:r>
                      <a:r>
                        <a:rPr lang="pl-PL" sz="1600" dirty="0" smtClean="0"/>
                        <a:t>UE.</a:t>
                      </a:r>
                      <a:endParaRPr lang="pl-PL" sz="1600" b="0" dirty="0" smtClean="0"/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098746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/>
                        <a:t>5. Celowość partnerstwa </a:t>
                      </a:r>
                      <a:endParaRPr lang="pl-PL" sz="1600" b="1" dirty="0"/>
                    </a:p>
                  </a:txBody>
                  <a:tcPr marT="45725" marB="45725" anchor="ctr"/>
                </a:tc>
                <a:tc>
                  <a:txBody>
                    <a:bodyPr/>
                    <a:lstStyle/>
                    <a:p>
                      <a:pPr marL="90488" indent="-90488" algn="ctr">
                        <a:buFont typeface="Arial" pitchFamily="34" charset="0"/>
                        <a:buChar char="•"/>
                      </a:pPr>
                      <a:r>
                        <a:rPr lang="pl-PL" sz="1600" dirty="0" smtClean="0"/>
                        <a:t> Art. 33 ustawy z dnia 11 lipca 2014 r. o zasadach realizacji programów w zakresie polityki spójności finansowanych w perspektywie finansowej 2014-2020;</a:t>
                      </a:r>
                    </a:p>
                    <a:p>
                      <a:pPr marL="90488" indent="-90488" algn="ctr">
                        <a:buFont typeface="Arial" pitchFamily="34" charset="0"/>
                        <a:buChar char="•"/>
                      </a:pPr>
                      <a:r>
                        <a:rPr lang="pl-PL" sz="1600" dirty="0" smtClean="0"/>
                        <a:t> Należy udowodnić,</a:t>
                      </a:r>
                      <a:r>
                        <a:rPr lang="pl-PL" sz="1600" baseline="0" dirty="0" smtClean="0"/>
                        <a:t> że projekt realizowany w partnerstwie wnosi określoną wartość dodaną (zasoby ludzkie, organizacyjne, techniczne, finansowe).</a:t>
                      </a:r>
                      <a:endParaRPr lang="pl-PL" sz="1600" dirty="0" smtClean="0"/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6" name="Tytuł 1"/>
          <p:cNvSpPr txBox="1">
            <a:spLocks/>
          </p:cNvSpPr>
          <p:nvPr/>
        </p:nvSpPr>
        <p:spPr>
          <a:xfrm>
            <a:off x="6096000" y="385763"/>
            <a:ext cx="5813425" cy="500062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pl-PL" sz="2400" dirty="0">
                <a:solidFill>
                  <a:srgbClr val="002060"/>
                </a:solidFill>
                <a:latin typeface="+mn-lt"/>
                <a:ea typeface="+mj-ea"/>
                <a:cs typeface="Mongolian Baiti" panose="03000500000000000000" pitchFamily="66" charset="0"/>
              </a:rPr>
              <a:t>I ETAP OCENY</a:t>
            </a:r>
          </a:p>
        </p:txBody>
      </p:sp>
    </p:spTree>
    <p:extLst>
      <p:ext uri="{BB962C8B-B14F-4D97-AF65-F5344CB8AC3E}">
        <p14:creationId xmlns:p14="http://schemas.microsoft.com/office/powerpoint/2010/main" val="4034164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0779583"/>
              </p:ext>
            </p:extLst>
          </p:nvPr>
        </p:nvGraphicFramePr>
        <p:xfrm>
          <a:off x="420687" y="2024403"/>
          <a:ext cx="11350625" cy="390626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114968"/>
                <a:gridCol w="7235657"/>
              </a:tblGrid>
              <a:tr h="370714">
                <a:tc gridSpan="2">
                  <a:txBody>
                    <a:bodyPr/>
                    <a:lstStyle/>
                    <a:p>
                      <a:pPr algn="ctr"/>
                      <a:r>
                        <a:rPr lang="pl-PL" sz="1800" dirty="0" smtClean="0"/>
                        <a:t>KRYTERIA</a:t>
                      </a:r>
                      <a:r>
                        <a:rPr lang="pl-PL" sz="1800" baseline="0" dirty="0" smtClean="0"/>
                        <a:t> JAKOŚCI</a:t>
                      </a:r>
                      <a:endParaRPr lang="pl-PL" sz="1800" dirty="0"/>
                    </a:p>
                  </a:txBody>
                  <a:tcPr marL="91453" marR="91453" marT="45704" marB="45704"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</a:tr>
              <a:tr h="579078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/>
                        <a:t>1. Odpowiedniość/ Adekwatność/ Trafność</a:t>
                      </a:r>
                      <a:endParaRPr lang="pl-PL" sz="1600" b="1" dirty="0"/>
                    </a:p>
                  </a:txBody>
                  <a:tcPr marL="91453" marR="91453" marT="45704" marB="457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Spójność projektu z analizą sytuacji</a:t>
                      </a:r>
                      <a:r>
                        <a:rPr lang="pl-PL" sz="1600" baseline="0" dirty="0" smtClean="0"/>
                        <a:t> problemowej zawartą we wniosku</a:t>
                      </a:r>
                    </a:p>
                    <a:p>
                      <a:pPr algn="ctr"/>
                      <a:r>
                        <a:rPr lang="pl-PL" sz="1600" b="0" baseline="0" dirty="0" smtClean="0">
                          <a:solidFill>
                            <a:srgbClr val="FF0000"/>
                          </a:solidFill>
                          <a:effectLst/>
                        </a:rPr>
                        <a:t>Skala punktów: 1-5; waga:6</a:t>
                      </a:r>
                      <a:endParaRPr lang="pl-PL" sz="1600" b="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91453" marR="91453" marT="45704" marB="45704"/>
                </a:tc>
              </a:tr>
              <a:tr h="769668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/>
                        <a:t>2. Skuteczność/ Efektywność</a:t>
                      </a:r>
                      <a:endParaRPr lang="pl-PL" sz="1600" b="1" dirty="0"/>
                    </a:p>
                  </a:txBody>
                  <a:tcPr marL="91453" marR="91453" marT="45704" marB="45704" anchor="ctr"/>
                </a:tc>
                <a:tc>
                  <a:txBody>
                    <a:bodyPr/>
                    <a:lstStyle/>
                    <a:p>
                      <a:pPr marL="285750" marR="0" indent="-2857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pl-PL" sz="1600" dirty="0" smtClean="0"/>
                        <a:t>Stopień</a:t>
                      </a:r>
                      <a:r>
                        <a:rPr lang="pl-PL" sz="1600" baseline="0" dirty="0" smtClean="0"/>
                        <a:t> w jakim projekt przyczyni się do rozwiązania lub złagodzenia sytuacji problemowej wskazanej we wniosku</a:t>
                      </a:r>
                    </a:p>
                    <a:p>
                      <a:pPr marL="285750" marR="0" indent="-2857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pl-PL" sz="1600" b="0" dirty="0" smtClean="0">
                          <a:solidFill>
                            <a:schemeClr val="tx1"/>
                          </a:solidFill>
                        </a:rPr>
                        <a:t>Stopień/poziom osiągnięcia</a:t>
                      </a:r>
                      <a:r>
                        <a:rPr lang="pl-PL" sz="16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1600" b="0" dirty="0" smtClean="0">
                          <a:solidFill>
                            <a:schemeClr val="tx1"/>
                          </a:solidFill>
                        </a:rPr>
                        <a:t>zakładanych rezultatów w</a:t>
                      </a:r>
                      <a:r>
                        <a:rPr lang="pl-PL" sz="16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l-PL" sz="1600" b="0" dirty="0" smtClean="0">
                          <a:solidFill>
                            <a:schemeClr val="tx1"/>
                          </a:solidFill>
                        </a:rPr>
                        <a:t>odniesieniu</a:t>
                      </a:r>
                      <a:r>
                        <a:rPr lang="pl-PL" sz="16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br>
                        <a:rPr lang="pl-PL" sz="1600" b="0" baseline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pl-PL" sz="1600" b="0" dirty="0" smtClean="0">
                          <a:solidFill>
                            <a:schemeClr val="tx1"/>
                          </a:solidFill>
                        </a:rPr>
                        <a:t>do zaplanowanych kosztów</a:t>
                      </a:r>
                      <a:endParaRPr lang="pl-PL" sz="1600" baseline="0" dirty="0" smtClean="0"/>
                    </a:p>
                    <a:p>
                      <a:pPr algn="ctr">
                        <a:buFont typeface="Arial" pitchFamily="34" charset="0"/>
                        <a:buNone/>
                      </a:pPr>
                      <a:r>
                        <a:rPr lang="pl-PL" sz="1600" b="0" baseline="0" dirty="0" smtClean="0">
                          <a:solidFill>
                            <a:srgbClr val="FF0000"/>
                          </a:solidFill>
                        </a:rPr>
                        <a:t>Skala punktów: 1-5; waga:6</a:t>
                      </a:r>
                      <a:endParaRPr lang="pl-PL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53" marR="91453" marT="45704" marB="45704"/>
                </a:tc>
              </a:tr>
              <a:tr h="822912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/>
                        <a:t>4. Użyteczność </a:t>
                      </a:r>
                      <a:endParaRPr lang="pl-PL" sz="1600" b="1" dirty="0"/>
                    </a:p>
                  </a:txBody>
                  <a:tcPr marL="91453" marR="91453" marT="45704" marB="45704" anchor="ctr"/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None/>
                      </a:pPr>
                      <a:r>
                        <a:rPr lang="pl-PL" sz="1600" dirty="0" smtClean="0"/>
                        <a:t>Trafność doboru form wsparcia w odniesieniu do zdiagnozowanych problemów grupy docelowej (</a:t>
                      </a:r>
                      <a:r>
                        <a:rPr lang="pl-PL" sz="1600" b="1" dirty="0" smtClean="0"/>
                        <a:t>zasada równości szans i niedyskryminacji)</a:t>
                      </a:r>
                    </a:p>
                    <a:p>
                      <a:pPr algn="ctr"/>
                      <a:r>
                        <a:rPr lang="pl-PL" sz="1600" b="0" dirty="0" smtClean="0">
                          <a:solidFill>
                            <a:srgbClr val="FF0000"/>
                          </a:solidFill>
                        </a:rPr>
                        <a:t>Skala punktów: 1-5; waga: 6</a:t>
                      </a:r>
                      <a:endParaRPr lang="pl-PL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53" marR="91453" marT="45704" marB="45704"/>
                </a:tc>
              </a:tr>
              <a:tr h="822912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/>
                        <a:t>5. Trwałość </a:t>
                      </a:r>
                      <a:endParaRPr lang="pl-PL" sz="1600" b="1" dirty="0"/>
                    </a:p>
                  </a:txBody>
                  <a:tcPr marL="91453" marR="91453" marT="45704" marB="457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Stopień wpływu zaplanowanych</a:t>
                      </a:r>
                      <a:r>
                        <a:rPr lang="pl-PL" sz="1600" baseline="0" dirty="0" smtClean="0"/>
                        <a:t> w projekcie rezultatów  na uzyskanie trwałej zmiany sytuacji grup docelowych</a:t>
                      </a:r>
                    </a:p>
                    <a:p>
                      <a:pPr algn="ctr"/>
                      <a:r>
                        <a:rPr lang="pl-PL" sz="1600" baseline="0" dirty="0" smtClean="0">
                          <a:solidFill>
                            <a:srgbClr val="FF0000"/>
                          </a:solidFill>
                        </a:rPr>
                        <a:t>Skala punktów: 1-5; waga:2</a:t>
                      </a:r>
                      <a:endParaRPr lang="pl-PL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1453" marR="91453" marT="45704" marB="45704"/>
                </a:tc>
              </a:tr>
            </a:tbl>
          </a:graphicData>
        </a:graphic>
      </p:graphicFrame>
      <p:sp>
        <p:nvSpPr>
          <p:cNvPr id="55318" name="Prostokąt 2"/>
          <p:cNvSpPr>
            <a:spLocks noChangeArrowheads="1"/>
          </p:cNvSpPr>
          <p:nvPr/>
        </p:nvSpPr>
        <p:spPr bwMode="auto">
          <a:xfrm>
            <a:off x="420688" y="1280319"/>
            <a:ext cx="113506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 dirty="0">
                <a:latin typeface="Arial" panose="020B0604020202020204" pitchFamily="34" charset="0"/>
                <a:ea typeface="Mongolian Baiti" panose="03000500000000000000" pitchFamily="66" charset="0"/>
                <a:cs typeface="Mongolian Baiti" panose="03000500000000000000" pitchFamily="66" charset="0"/>
              </a:rPr>
              <a:t>W ramach tego etapu oceny projekty są oceniane pod względem spełniania kryteriów jakości oraz przyznania premii punktowej za spełnienie kryteriów premiujących. </a:t>
            </a:r>
          </a:p>
        </p:txBody>
      </p:sp>
      <p:sp>
        <p:nvSpPr>
          <p:cNvPr id="6" name="Tytuł 1"/>
          <p:cNvSpPr txBox="1">
            <a:spLocks/>
          </p:cNvSpPr>
          <p:nvPr/>
        </p:nvSpPr>
        <p:spPr>
          <a:xfrm>
            <a:off x="6096000" y="385763"/>
            <a:ext cx="5813425" cy="500062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pl-PL" sz="2400" dirty="0" smtClean="0">
                <a:solidFill>
                  <a:srgbClr val="002060"/>
                </a:solidFill>
                <a:latin typeface="+mn-lt"/>
                <a:ea typeface="+mj-ea"/>
                <a:cs typeface="Mongolian Baiti" panose="03000500000000000000" pitchFamily="66" charset="0"/>
              </a:rPr>
              <a:t>II </a:t>
            </a:r>
            <a:r>
              <a:rPr lang="pl-PL" sz="2400" dirty="0">
                <a:solidFill>
                  <a:srgbClr val="002060"/>
                </a:solidFill>
                <a:latin typeface="+mn-lt"/>
                <a:ea typeface="+mj-ea"/>
                <a:cs typeface="Mongolian Baiti" panose="03000500000000000000" pitchFamily="66" charset="0"/>
              </a:rPr>
              <a:t>ETAP OCENY</a:t>
            </a:r>
          </a:p>
        </p:txBody>
      </p:sp>
    </p:spTree>
    <p:extLst>
      <p:ext uri="{BB962C8B-B14F-4D97-AF65-F5344CB8AC3E}">
        <p14:creationId xmlns:p14="http://schemas.microsoft.com/office/powerpoint/2010/main" val="305551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0152390"/>
              </p:ext>
            </p:extLst>
          </p:nvPr>
        </p:nvGraphicFramePr>
        <p:xfrm>
          <a:off x="420687" y="1457399"/>
          <a:ext cx="11350625" cy="396230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114968"/>
                <a:gridCol w="7235657"/>
              </a:tblGrid>
              <a:tr h="319818">
                <a:tc gridSpan="2">
                  <a:txBody>
                    <a:bodyPr/>
                    <a:lstStyle/>
                    <a:p>
                      <a:pPr algn="ctr"/>
                      <a:r>
                        <a:rPr lang="pl-PL" sz="1800" dirty="0" smtClean="0"/>
                        <a:t>KRYTERIA</a:t>
                      </a:r>
                      <a:r>
                        <a:rPr lang="pl-PL" sz="1800" baseline="0" dirty="0" smtClean="0"/>
                        <a:t> PREMIUJĄCE</a:t>
                      </a:r>
                      <a:endParaRPr lang="pl-PL" sz="1800" dirty="0"/>
                    </a:p>
                  </a:txBody>
                  <a:tcPr marL="91453" marR="91453" marT="45704" marB="45704"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</a:tr>
              <a:tr h="1299180">
                <a:tc>
                  <a:txBody>
                    <a:bodyPr/>
                    <a:lstStyle/>
                    <a:p>
                      <a:pPr algn="ctr"/>
                      <a:r>
                        <a:rPr lang="pl-PL" sz="16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 </a:t>
                      </a: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Wsparcie w ramach projektu </a:t>
                      </a:r>
                    </a:p>
                    <a:p>
                      <a:pPr algn="ctr"/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skierowane jest do grupy docelowej, której minimum 10% stanowią dzieci </a:t>
                      </a:r>
                    </a:p>
                    <a:p>
                      <a:pPr algn="ctr"/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 niepełnosprawnościami.</a:t>
                      </a:r>
                    </a:p>
                  </a:txBody>
                  <a:tcPr marL="91453" marR="91453" marT="45704" marB="45704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pl-PL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</a:t>
                      </a: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ramach kryterium premiowane są projekty skierowane w szczególności do dzieci </a:t>
                      </a:r>
                      <a:b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 niepełnosprawnościami, przyczyniające się do zwiększenia ich udziału </a:t>
                      </a:r>
                      <a:b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 wychowaniu przedszkolnym.</a:t>
                      </a:r>
                      <a:r>
                        <a:rPr lang="pl-PL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Dzieci z niepełnosprawnościami stanowią minimum</a:t>
                      </a:r>
                      <a:r>
                        <a:rPr lang="pl-PL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10% odbiorców wsparcia.</a:t>
                      </a:r>
                    </a:p>
                    <a:p>
                      <a:pPr algn="just"/>
                      <a:endParaRPr lang="pl-PL" sz="1600" b="0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just"/>
                      <a:r>
                        <a:rPr lang="pl-PL" sz="1600" b="0" dirty="0" smtClean="0">
                          <a:solidFill>
                            <a:srgbClr val="FF0000"/>
                          </a:solidFill>
                          <a:effectLst/>
                        </a:rPr>
                        <a:t>Liczba punktów</a:t>
                      </a:r>
                      <a:r>
                        <a:rPr lang="pl-PL" sz="1600" b="0" baseline="0" dirty="0" smtClean="0">
                          <a:solidFill>
                            <a:srgbClr val="FF0000"/>
                          </a:solidFill>
                          <a:effectLst/>
                        </a:rPr>
                        <a:t>: 10</a:t>
                      </a:r>
                      <a:endParaRPr lang="pl-PL" sz="1600" b="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91453" marR="91453" marT="45704" marB="45704"/>
                </a:tc>
              </a:tr>
              <a:tr h="663999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/>
                        <a:t>2. </a:t>
                      </a: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 ramach wsparcia na rzecz</a:t>
                      </a:r>
                      <a:r>
                        <a:rPr lang="pl-PL" sz="16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doskonalenia umiejętności i kompetencji zawodowych nauczycieli ośrodków wychowania</a:t>
                      </a:r>
                      <a:r>
                        <a:rPr lang="pl-PL" sz="16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przedszkolnego zaplanowano działania służące poprawie kompetencji w zakresie pedagogiki specjalnej.</a:t>
                      </a:r>
                    </a:p>
                  </a:txBody>
                  <a:tcPr marL="91453" marR="91453" marT="45704" marB="45704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pl-PL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</a:t>
                      </a: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zieci z niepełnosprawnościami oraz ich kadra</a:t>
                      </a:r>
                      <a:r>
                        <a:rPr lang="pl-PL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potrzebują wzmożonego wsparcia, ukierunkowanego zarówno na rzecz podnoszenia kompetencji personelu, jak </a:t>
                      </a:r>
                      <a:b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uatrakcyjnienia zaplecza samej siedziby;</a:t>
                      </a:r>
                    </a:p>
                    <a:p>
                      <a:pPr algn="just"/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pl-PL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</a:t>
                      </a: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olepszenie warunków w placówkach, jakości pracy edukacyjnej, unowocześnienie metod pracy w zakresie pedagogiki specjalnej wpłynie pozytywnie na rozwój dzieci, przebywających w placówkach specjalnych i integracyjnych. </a:t>
                      </a:r>
                    </a:p>
                    <a:p>
                      <a:pPr marL="0" indent="0" algn="just">
                        <a:buFont typeface="Arial" pitchFamily="34" charset="0"/>
                        <a:buNone/>
                      </a:pPr>
                      <a:endParaRPr lang="pl-PL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just">
                        <a:buFont typeface="Arial" pitchFamily="34" charset="0"/>
                        <a:buNone/>
                      </a:pPr>
                      <a:r>
                        <a:rPr lang="pl-PL" sz="1600" b="0" dirty="0" smtClean="0">
                          <a:solidFill>
                            <a:srgbClr val="FF0000"/>
                          </a:solidFill>
                        </a:rPr>
                        <a:t>Liczba punktów: 5</a:t>
                      </a:r>
                      <a:endParaRPr lang="pl-PL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53" marR="91453" marT="45704" marB="45704"/>
                </a:tc>
              </a:tr>
            </a:tbl>
          </a:graphicData>
        </a:graphic>
      </p:graphicFrame>
      <p:sp>
        <p:nvSpPr>
          <p:cNvPr id="6" name="Tytuł 1"/>
          <p:cNvSpPr txBox="1">
            <a:spLocks/>
          </p:cNvSpPr>
          <p:nvPr/>
        </p:nvSpPr>
        <p:spPr>
          <a:xfrm>
            <a:off x="6096000" y="385763"/>
            <a:ext cx="5813425" cy="500062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pl-PL" sz="2400" dirty="0" smtClean="0">
                <a:solidFill>
                  <a:srgbClr val="002060"/>
                </a:solidFill>
                <a:latin typeface="+mn-lt"/>
                <a:ea typeface="+mj-ea"/>
                <a:cs typeface="Mongolian Baiti" panose="03000500000000000000" pitchFamily="66" charset="0"/>
              </a:rPr>
              <a:t>II </a:t>
            </a:r>
            <a:r>
              <a:rPr lang="pl-PL" sz="2400" dirty="0">
                <a:solidFill>
                  <a:srgbClr val="002060"/>
                </a:solidFill>
                <a:latin typeface="+mn-lt"/>
                <a:ea typeface="+mj-ea"/>
                <a:cs typeface="Mongolian Baiti" panose="03000500000000000000" pitchFamily="66" charset="0"/>
              </a:rPr>
              <a:t>ETAP OCENY</a:t>
            </a:r>
          </a:p>
        </p:txBody>
      </p:sp>
    </p:spTree>
    <p:extLst>
      <p:ext uri="{BB962C8B-B14F-4D97-AF65-F5344CB8AC3E}">
        <p14:creationId xmlns:p14="http://schemas.microsoft.com/office/powerpoint/2010/main" val="1075554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850093"/>
              </p:ext>
            </p:extLst>
          </p:nvPr>
        </p:nvGraphicFramePr>
        <p:xfrm>
          <a:off x="420687" y="1577142"/>
          <a:ext cx="11350625" cy="298694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114968"/>
                <a:gridCol w="7235657"/>
              </a:tblGrid>
              <a:tr h="319818">
                <a:tc gridSpan="2">
                  <a:txBody>
                    <a:bodyPr/>
                    <a:lstStyle/>
                    <a:p>
                      <a:pPr algn="ctr"/>
                      <a:r>
                        <a:rPr lang="pl-PL" sz="1800" dirty="0" smtClean="0"/>
                        <a:t>KRYTERIA</a:t>
                      </a:r>
                      <a:r>
                        <a:rPr lang="pl-PL" sz="1800" baseline="0" dirty="0" smtClean="0"/>
                        <a:t> PREMIUJĄCE cd.</a:t>
                      </a:r>
                      <a:endParaRPr lang="pl-PL" sz="1800" dirty="0"/>
                    </a:p>
                  </a:txBody>
                  <a:tcPr marL="91453" marR="91453" marT="45704" marB="45704"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</a:tr>
              <a:tr h="640018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/>
                        <a:t>3. </a:t>
                      </a: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Organ prowadzący ośrodek wychowania przedszkolnego nie otrzymał wsparcia w ramach Poddziałania 9.1.1 Zmniejszanie nierówności w stopniu upowszechnienia edukacji przedszkolnej w ramach PO KL </a:t>
                      </a:r>
                      <a:br>
                        <a:rPr lang="pl-PL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2007-2013.</a:t>
                      </a:r>
                    </a:p>
                  </a:txBody>
                  <a:tcPr marL="91453" marR="91453" marT="45704" marB="45704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Wprowadzenie przedmiotowego kryterium ma na celu ukierunkowanie wsparcia </a:t>
                      </a:r>
                      <a:b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 ośrodki wychowania przedszkolnego niekorzystające do tej pory ze środków EFS dostępnych w ramach procedury konkursowej w ramach Poddziałania 9.1.1 PO KL </a:t>
                      </a:r>
                      <a:b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służyć ma wyrównywaniu szans pomiędzy poszczególnymi jednostkami. </a:t>
                      </a:r>
                    </a:p>
                    <a:p>
                      <a:pPr algn="just"/>
                      <a:endParaRPr lang="pl-PL" sz="1600" b="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pl-PL" sz="1600" b="0" baseline="0" dirty="0" smtClean="0">
                          <a:solidFill>
                            <a:srgbClr val="FF0000"/>
                          </a:solidFill>
                        </a:rPr>
                        <a:t>Liczba punktów: 10</a:t>
                      </a:r>
                      <a:endParaRPr lang="pl-PL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53" marR="91453" marT="45704" marB="45704"/>
                </a:tc>
              </a:tr>
              <a:tr h="640018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/>
                        <a:t>4. </a:t>
                      </a: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Projekt przewiduje utworzenie</a:t>
                      </a:r>
                      <a:r>
                        <a:rPr lang="pl-PL" sz="16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przyzakładowego ośrodka wychowania przedszkolnego.</a:t>
                      </a:r>
                    </a:p>
                  </a:txBody>
                  <a:tcPr marL="91453" marR="91453" marT="45704" marB="45704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Projekt przewiduje otwarcie Przyzakładowego Punktu Przedszkolnego</a:t>
                      </a:r>
                      <a:r>
                        <a:rPr lang="pl-PL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dla dzieci </a:t>
                      </a:r>
                      <a:b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 wieku 3 –4 lata, co w konsekwencji spowoduje objęcie opieką większej liczby dzieci w tym wieku.</a:t>
                      </a:r>
                      <a:endParaRPr lang="pl-PL" sz="1600" b="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pl-PL" sz="1600" b="0" baseline="0" dirty="0" smtClean="0">
                          <a:solidFill>
                            <a:srgbClr val="FF0000"/>
                          </a:solidFill>
                        </a:rPr>
                        <a:t>Liczba punktów: 10</a:t>
                      </a:r>
                      <a:endParaRPr lang="pl-PL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53" marR="91453" marT="45704" marB="45704"/>
                </a:tc>
              </a:tr>
            </a:tbl>
          </a:graphicData>
        </a:graphic>
      </p:graphicFrame>
      <p:sp>
        <p:nvSpPr>
          <p:cNvPr id="6" name="Tytuł 1"/>
          <p:cNvSpPr txBox="1">
            <a:spLocks/>
          </p:cNvSpPr>
          <p:nvPr/>
        </p:nvSpPr>
        <p:spPr>
          <a:xfrm>
            <a:off x="6096000" y="385763"/>
            <a:ext cx="5813425" cy="500062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pl-PL" sz="2400" dirty="0" smtClean="0">
                <a:solidFill>
                  <a:srgbClr val="002060"/>
                </a:solidFill>
                <a:latin typeface="+mn-lt"/>
                <a:ea typeface="+mj-ea"/>
                <a:cs typeface="Mongolian Baiti" panose="03000500000000000000" pitchFamily="66" charset="0"/>
              </a:rPr>
              <a:t>II </a:t>
            </a:r>
            <a:r>
              <a:rPr lang="pl-PL" sz="2400" dirty="0">
                <a:solidFill>
                  <a:srgbClr val="002060"/>
                </a:solidFill>
                <a:latin typeface="+mn-lt"/>
                <a:ea typeface="+mj-ea"/>
                <a:cs typeface="Mongolian Baiti" panose="03000500000000000000" pitchFamily="66" charset="0"/>
              </a:rPr>
              <a:t>ETAP OCENY</a:t>
            </a:r>
          </a:p>
        </p:txBody>
      </p:sp>
    </p:spTree>
    <p:extLst>
      <p:ext uri="{BB962C8B-B14F-4D97-AF65-F5344CB8AC3E}">
        <p14:creationId xmlns:p14="http://schemas.microsoft.com/office/powerpoint/2010/main" val="313157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1416403"/>
              </p:ext>
            </p:extLst>
          </p:nvPr>
        </p:nvGraphicFramePr>
        <p:xfrm>
          <a:off x="420687" y="1457399"/>
          <a:ext cx="11350625" cy="216401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114968"/>
                <a:gridCol w="7235657"/>
              </a:tblGrid>
              <a:tr h="319818">
                <a:tc gridSpan="2">
                  <a:txBody>
                    <a:bodyPr/>
                    <a:lstStyle/>
                    <a:p>
                      <a:pPr algn="ctr"/>
                      <a:r>
                        <a:rPr lang="pl-PL" sz="1800" dirty="0" smtClean="0"/>
                        <a:t>KRYTERIA</a:t>
                      </a:r>
                      <a:r>
                        <a:rPr lang="pl-PL" sz="1800" baseline="0" dirty="0" smtClean="0"/>
                        <a:t> STRATEGICZNE</a:t>
                      </a:r>
                      <a:endParaRPr lang="pl-PL" sz="1800" dirty="0"/>
                    </a:p>
                  </a:txBody>
                  <a:tcPr marL="91453" marR="91453" marT="45704" marB="45704"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</a:tr>
              <a:tr h="1299180">
                <a:tc>
                  <a:txBody>
                    <a:bodyPr/>
                    <a:lstStyle/>
                    <a:p>
                      <a:r>
                        <a:rPr lang="pl-PL" sz="16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 Zrównoważony rozwój województwa</a:t>
                      </a:r>
                    </a:p>
                  </a:txBody>
                  <a:tcPr marL="91453" marR="91453" marT="45704" marB="45704" anchor="ctr"/>
                </a:tc>
                <a:tc>
                  <a:txBody>
                    <a:bodyPr/>
                    <a:lstStyle/>
                    <a:p>
                      <a:pPr marL="342900" indent="-342900"/>
                      <a:r>
                        <a:rPr lang="pl-PL" altLang="pl-PL" sz="1600" dirty="0" smtClean="0">
                          <a:ea typeface="Mongolian Baiti" panose="03000500000000000000" pitchFamily="66" charset="0"/>
                        </a:rPr>
                        <a:t>Ocenie podlega wpływ projektu na realizację polityki rozwojowej województwa wynikającej ze: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pl-PL" altLang="pl-PL" sz="1600" dirty="0" smtClean="0">
                          <a:ea typeface="Mongolian Baiti" panose="03000500000000000000" pitchFamily="66" charset="0"/>
                        </a:rPr>
                        <a:t> Strategii Rozwoju Województwa Zachodniopomorskiego,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pl-PL" altLang="pl-PL" sz="1600" dirty="0" smtClean="0">
                          <a:ea typeface="Mongolian Baiti" panose="03000500000000000000" pitchFamily="66" charset="0"/>
                        </a:rPr>
                        <a:t> Planu Zagospodarowania Przestrzennego Województwa Zachodniopomorskiego,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pl-PL" altLang="pl-PL" sz="1600" dirty="0" smtClean="0">
                          <a:ea typeface="Mongolian Baiti" panose="03000500000000000000" pitchFamily="66" charset="0"/>
                        </a:rPr>
                        <a:t> wojewódzkich strategii i programów sektorowych,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pl-PL" altLang="pl-PL" sz="1600" dirty="0" smtClean="0">
                          <a:ea typeface="Mongolian Baiti" panose="03000500000000000000" pitchFamily="66" charset="0"/>
                        </a:rPr>
                        <a:t> krajowych dokumentów strategicznych, w tym w szczególności Krajowej Strategii Rozwoju Regionalnego.</a:t>
                      </a:r>
                    </a:p>
                  </a:txBody>
                  <a:tcPr marL="91453" marR="91453" marT="45704" marB="45704"/>
                </a:tc>
              </a:tr>
            </a:tbl>
          </a:graphicData>
        </a:graphic>
      </p:graphicFrame>
      <p:sp>
        <p:nvSpPr>
          <p:cNvPr id="6" name="Tytuł 1"/>
          <p:cNvSpPr txBox="1">
            <a:spLocks/>
          </p:cNvSpPr>
          <p:nvPr/>
        </p:nvSpPr>
        <p:spPr>
          <a:xfrm>
            <a:off x="6096000" y="385763"/>
            <a:ext cx="5813425" cy="500062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pl-PL" sz="2400" dirty="0" smtClean="0">
                <a:solidFill>
                  <a:srgbClr val="002060"/>
                </a:solidFill>
                <a:latin typeface="+mn-lt"/>
                <a:ea typeface="+mj-ea"/>
                <a:cs typeface="Mongolian Baiti" panose="03000500000000000000" pitchFamily="66" charset="0"/>
              </a:rPr>
              <a:t>III </a:t>
            </a:r>
            <a:r>
              <a:rPr lang="pl-PL" sz="2400" dirty="0">
                <a:solidFill>
                  <a:srgbClr val="002060"/>
                </a:solidFill>
                <a:latin typeface="+mn-lt"/>
                <a:ea typeface="+mj-ea"/>
                <a:cs typeface="Mongolian Baiti" panose="03000500000000000000" pitchFamily="66" charset="0"/>
              </a:rPr>
              <a:t>ETAP OCENY</a:t>
            </a:r>
          </a:p>
        </p:txBody>
      </p:sp>
      <p:sp>
        <p:nvSpPr>
          <p:cNvPr id="2" name="Prostokąt 1"/>
          <p:cNvSpPr/>
          <p:nvPr/>
        </p:nvSpPr>
        <p:spPr>
          <a:xfrm>
            <a:off x="420686" y="3927919"/>
            <a:ext cx="1135062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/>
            <a:r>
              <a:rPr lang="pl-PL" altLang="pl-PL" u="sng" dirty="0" smtClean="0">
                <a:solidFill>
                  <a:srgbClr val="C00000"/>
                </a:solidFill>
                <a:ea typeface="Mongolian Baiti" panose="03000500000000000000" pitchFamily="66" charset="0"/>
              </a:rPr>
              <a:t>Ocenę końcową stanowi:</a:t>
            </a:r>
          </a:p>
          <a:p>
            <a:pPr marL="342900" indent="-342900" algn="ctr"/>
            <a:r>
              <a:rPr lang="pl-PL" altLang="pl-PL" dirty="0">
                <a:solidFill>
                  <a:srgbClr val="C00000"/>
                </a:solidFill>
                <a:ea typeface="Mongolian Baiti" panose="03000500000000000000" pitchFamily="66" charset="0"/>
              </a:rPr>
              <a:t>ś</a:t>
            </a:r>
            <a:r>
              <a:rPr lang="pl-PL" altLang="pl-PL" dirty="0" smtClean="0">
                <a:solidFill>
                  <a:srgbClr val="C00000"/>
                </a:solidFill>
                <a:ea typeface="Mongolian Baiti" panose="03000500000000000000" pitchFamily="66" charset="0"/>
              </a:rPr>
              <a:t>rednia arytmetyczna pkt. ogółem z dwóch ocen wniosku za spełnienie kryteriów jakości </a:t>
            </a:r>
          </a:p>
          <a:p>
            <a:pPr marL="342900" indent="-342900" algn="ctr"/>
            <a:r>
              <a:rPr lang="pl-PL" altLang="pl-PL" dirty="0" smtClean="0">
                <a:solidFill>
                  <a:srgbClr val="C00000"/>
                </a:solidFill>
                <a:ea typeface="Mongolian Baiti" panose="03000500000000000000" pitchFamily="66" charset="0"/>
              </a:rPr>
              <a:t>+ </a:t>
            </a:r>
          </a:p>
          <a:p>
            <a:pPr marL="342900" indent="-342900" algn="ctr"/>
            <a:r>
              <a:rPr lang="pl-PL" altLang="pl-PL" dirty="0" smtClean="0">
                <a:solidFill>
                  <a:srgbClr val="C00000"/>
                </a:solidFill>
                <a:ea typeface="Mongolian Baiti" panose="03000500000000000000" pitchFamily="66" charset="0"/>
              </a:rPr>
              <a:t>20% premii za spełnienie kryterium strategicznego </a:t>
            </a:r>
          </a:p>
          <a:p>
            <a:pPr marL="342900" indent="-342900" algn="ctr"/>
            <a:r>
              <a:rPr lang="pl-PL" altLang="pl-PL" dirty="0" smtClean="0">
                <a:solidFill>
                  <a:srgbClr val="C00000"/>
                </a:solidFill>
                <a:ea typeface="Mongolian Baiti" panose="03000500000000000000" pitchFamily="66" charset="0"/>
              </a:rPr>
              <a:t>+</a:t>
            </a:r>
            <a:r>
              <a:rPr lang="pl-PL" altLang="pl-PL" dirty="0" smtClean="0">
                <a:ea typeface="Mongolian Baiti" panose="03000500000000000000" pitchFamily="66" charset="0"/>
              </a:rPr>
              <a:t> </a:t>
            </a:r>
          </a:p>
          <a:p>
            <a:pPr marL="342900" indent="-342900" algn="ctr"/>
            <a:r>
              <a:rPr lang="pl-PL" altLang="pl-PL" dirty="0" smtClean="0">
                <a:solidFill>
                  <a:srgbClr val="C00000"/>
                </a:solidFill>
                <a:ea typeface="Mongolian Baiti" panose="03000500000000000000" pitchFamily="66" charset="0"/>
              </a:rPr>
              <a:t>premii pkt. za spełnienie kryteriów premiujących.</a:t>
            </a:r>
            <a:endParaRPr lang="pl-PL" altLang="pl-PL" dirty="0">
              <a:solidFill>
                <a:srgbClr val="C00000"/>
              </a:solidFill>
              <a:ea typeface="Mongolian Baiti" panose="030005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8589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altLang="pl-PL" smtClean="0">
                <a:ea typeface="Mongolian Baiti" panose="03000500000000000000" pitchFamily="66" charset="0"/>
              </a:rPr>
              <a:t>ZASADY REALIZACJI PROJEKTU – koszty pośrednie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1825625"/>
            <a:ext cx="11349037" cy="43513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pl-PL" altLang="pl-PL" dirty="0" smtClean="0">
                <a:ea typeface="Mongolian Baiti" panose="03000500000000000000" pitchFamily="66" charset="0"/>
              </a:rPr>
              <a:t>Koszty pośrednie w EFS rozliczane są wyłącznie </a:t>
            </a:r>
            <a:r>
              <a:rPr lang="pl-PL" altLang="pl-PL" b="1" dirty="0" smtClean="0">
                <a:ea typeface="Mongolian Baiti" panose="03000500000000000000" pitchFamily="66" charset="0"/>
              </a:rPr>
              <a:t>stawkami ryczałtowymi liczonymi od wartości kosztów bezpośrednich</a:t>
            </a:r>
            <a:r>
              <a:rPr lang="pl-PL" altLang="pl-PL" dirty="0" smtClean="0">
                <a:ea typeface="Mongolian Baiti" panose="03000500000000000000" pitchFamily="66" charset="0"/>
              </a:rPr>
              <a:t>: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 25% - projekty o wartości do 1 mln zł włącznie,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 20% - projekty o wartości powyżej 1 mln zł do 2 mln zł włącznie,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 15% - projekty o wartości powyżej 2 mln zł do 5 mln zł włącznie,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 10% - projekty o wartości powyżej 5 mln zł.</a:t>
            </a:r>
          </a:p>
        </p:txBody>
      </p:sp>
    </p:spTree>
    <p:extLst>
      <p:ext uri="{BB962C8B-B14F-4D97-AF65-F5344CB8AC3E}">
        <p14:creationId xmlns:p14="http://schemas.microsoft.com/office/powerpoint/2010/main" val="259769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altLang="pl-PL" smtClean="0">
                <a:ea typeface="Mongolian Baiti" panose="03000500000000000000" pitchFamily="66" charset="0"/>
              </a:rPr>
              <a:t>ZASADY REALIZACJI PROJEKTU – koszty pośrednie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1825625"/>
            <a:ext cx="11349037" cy="4351338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pl-PL" altLang="pl-PL" sz="1700" dirty="0" smtClean="0">
                <a:ea typeface="Mongolian Baiti" panose="03000500000000000000" pitchFamily="66" charset="0"/>
              </a:rPr>
              <a:t>Lista przykładowych </a:t>
            </a:r>
            <a:r>
              <a:rPr lang="pl-PL" altLang="pl-PL" sz="1700" b="1" dirty="0" smtClean="0">
                <a:ea typeface="Mongolian Baiti" panose="03000500000000000000" pitchFamily="66" charset="0"/>
              </a:rPr>
              <a:t>kosztów pośrednich </a:t>
            </a:r>
            <a:r>
              <a:rPr lang="pl-PL" altLang="pl-PL" sz="1700" dirty="0" smtClean="0">
                <a:ea typeface="Mongolian Baiti" panose="03000500000000000000" pitchFamily="66" charset="0"/>
              </a:rPr>
              <a:t>w projekcie:</a:t>
            </a:r>
          </a:p>
          <a:p>
            <a:pPr algn="just">
              <a:lnSpc>
                <a:spcPct val="140000"/>
              </a:lnSpc>
              <a:buFontTx/>
              <a:buChar char="-"/>
            </a:pPr>
            <a:r>
              <a:rPr lang="pl-PL" altLang="pl-PL" sz="1700" dirty="0" smtClean="0">
                <a:ea typeface="Mongolian Baiti" panose="03000500000000000000" pitchFamily="66" charset="0"/>
              </a:rPr>
              <a:t> koszty wynagrodzenia, delegacji służbowych, szkoleń osób, których zatrudnienie jest niezbędne do realizacji projektu </a:t>
            </a:r>
            <a:br>
              <a:rPr lang="pl-PL" altLang="pl-PL" sz="1700" dirty="0" smtClean="0">
                <a:ea typeface="Mongolian Baiti" panose="03000500000000000000" pitchFamily="66" charset="0"/>
              </a:rPr>
            </a:br>
            <a:r>
              <a:rPr lang="pl-PL" altLang="pl-PL" sz="1700" dirty="0" smtClean="0">
                <a:ea typeface="Mongolian Baiti" panose="03000500000000000000" pitchFamily="66" charset="0"/>
              </a:rPr>
              <a:t>tj. m.in. koordynatora projektu, kierownika projektu, personelu obsługowego;</a:t>
            </a:r>
          </a:p>
          <a:p>
            <a:pPr algn="just">
              <a:lnSpc>
                <a:spcPct val="140000"/>
              </a:lnSpc>
              <a:buFontTx/>
              <a:buChar char="-"/>
            </a:pPr>
            <a:r>
              <a:rPr lang="pl-PL" altLang="pl-PL" sz="1700" dirty="0" smtClean="0">
                <a:ea typeface="Mongolian Baiti" panose="03000500000000000000" pitchFamily="66" charset="0"/>
              </a:rPr>
              <a:t> koszty utrzymania powierzchni biurowych;</a:t>
            </a:r>
          </a:p>
          <a:p>
            <a:pPr algn="just">
              <a:lnSpc>
                <a:spcPct val="140000"/>
              </a:lnSpc>
              <a:buFontTx/>
              <a:buChar char="-"/>
            </a:pPr>
            <a:r>
              <a:rPr lang="pl-PL" altLang="pl-PL" sz="1700" dirty="0" smtClean="0">
                <a:ea typeface="Mongolian Baiti" panose="03000500000000000000" pitchFamily="66" charset="0"/>
              </a:rPr>
              <a:t> koszty obsługi księgowej;</a:t>
            </a:r>
          </a:p>
          <a:p>
            <a:pPr algn="just">
              <a:lnSpc>
                <a:spcPct val="140000"/>
              </a:lnSpc>
              <a:buFontTx/>
              <a:buChar char="-"/>
            </a:pPr>
            <a:r>
              <a:rPr lang="pl-PL" altLang="pl-PL" sz="1700" dirty="0" smtClean="0">
                <a:ea typeface="Mongolian Baiti" panose="03000500000000000000" pitchFamily="66" charset="0"/>
              </a:rPr>
              <a:t> koszty materiałów biurowych i artykułów piśmienniczych związanych z obsługą administracyjną projektu;</a:t>
            </a:r>
          </a:p>
          <a:p>
            <a:pPr algn="just">
              <a:lnSpc>
                <a:spcPct val="140000"/>
              </a:lnSpc>
              <a:buFontTx/>
              <a:buChar char="-"/>
            </a:pPr>
            <a:r>
              <a:rPr lang="pl-PL" altLang="pl-PL" sz="1700" dirty="0" smtClean="0">
                <a:ea typeface="Mongolian Baiti" panose="03000500000000000000" pitchFamily="66" charset="0"/>
              </a:rPr>
              <a:t> koszty prowadzenia rekrutacji;</a:t>
            </a:r>
          </a:p>
          <a:p>
            <a:pPr algn="just">
              <a:lnSpc>
                <a:spcPct val="140000"/>
              </a:lnSpc>
              <a:buFontTx/>
              <a:buChar char="-"/>
            </a:pPr>
            <a:r>
              <a:rPr lang="pl-PL" altLang="pl-PL" sz="1700" dirty="0" smtClean="0">
                <a:ea typeface="Mongolian Baiti" panose="03000500000000000000" pitchFamily="66" charset="0"/>
              </a:rPr>
              <a:t> amortyzacja lub zakup aktywów (sprzętu, mebli, wartości niematerialnych lub prawnych) na potrzeby zarządzania projektem;</a:t>
            </a:r>
          </a:p>
          <a:p>
            <a:pPr algn="just">
              <a:lnSpc>
                <a:spcPct val="140000"/>
              </a:lnSpc>
              <a:buFontTx/>
              <a:buChar char="-"/>
            </a:pPr>
            <a:r>
              <a:rPr lang="pl-PL" altLang="pl-PL" sz="1700" dirty="0" smtClean="0">
                <a:ea typeface="Mongolian Baiti" panose="03000500000000000000" pitchFamily="66" charset="0"/>
              </a:rPr>
              <a:t> działania </a:t>
            </a:r>
            <a:r>
              <a:rPr lang="pl-PL" altLang="pl-PL" sz="1700" dirty="0" err="1" smtClean="0">
                <a:ea typeface="Mongolian Baiti" panose="03000500000000000000" pitchFamily="66" charset="0"/>
              </a:rPr>
              <a:t>informacyjno</a:t>
            </a:r>
            <a:r>
              <a:rPr lang="pl-PL" altLang="pl-PL" sz="1700" dirty="0" smtClean="0">
                <a:ea typeface="Mongolian Baiti" panose="03000500000000000000" pitchFamily="66" charset="0"/>
              </a:rPr>
              <a:t> - promocyjne związane z realizacją projektu.</a:t>
            </a:r>
          </a:p>
        </p:txBody>
      </p:sp>
    </p:spTree>
    <p:extLst>
      <p:ext uri="{BB962C8B-B14F-4D97-AF65-F5344CB8AC3E}">
        <p14:creationId xmlns:p14="http://schemas.microsoft.com/office/powerpoint/2010/main" val="83723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pl-PL" altLang="pl-PL" sz="2400" dirty="0">
                <a:solidFill>
                  <a:srgbClr val="002060"/>
                </a:solidFill>
                <a:ea typeface="Mongolian Baiti" panose="03000500000000000000" pitchFamily="66" charset="0"/>
              </a:rPr>
              <a:t>Oś priorytetowa </a:t>
            </a:r>
            <a:r>
              <a:rPr lang="pl-PL" altLang="pl-PL" sz="2400" dirty="0" smtClean="0">
                <a:solidFill>
                  <a:srgbClr val="002060"/>
                </a:solidFill>
                <a:ea typeface="Mongolian Baiti" panose="03000500000000000000" pitchFamily="66" charset="0"/>
              </a:rPr>
              <a:t>VIII EDUKACJA</a:t>
            </a:r>
            <a:endParaRPr lang="pl-PL" altLang="pl-PL" sz="2400" dirty="0">
              <a:solidFill>
                <a:srgbClr val="002060"/>
              </a:solidFill>
              <a:ea typeface="Mongolian Baiti" panose="03000500000000000000" pitchFamily="66" charset="0"/>
            </a:endParaRPr>
          </a:p>
          <a:p>
            <a:pPr algn="ctr"/>
            <a:endParaRPr lang="pl-PL" altLang="pl-PL" sz="2400" dirty="0" smtClean="0">
              <a:solidFill>
                <a:srgbClr val="002060"/>
              </a:solidFill>
              <a:ea typeface="Mongolian Baiti" panose="03000500000000000000" pitchFamily="66" charset="0"/>
            </a:endParaRPr>
          </a:p>
          <a:p>
            <a:pPr algn="ctr"/>
            <a:r>
              <a:rPr lang="pl-PL" altLang="pl-PL" sz="2400" dirty="0" smtClean="0">
                <a:solidFill>
                  <a:srgbClr val="002060"/>
                </a:solidFill>
                <a:ea typeface="Mongolian Baiti" panose="03000500000000000000" pitchFamily="66" charset="0"/>
              </a:rPr>
              <a:t>Działanie 8.1</a:t>
            </a:r>
          </a:p>
          <a:p>
            <a:pPr algn="ctr"/>
            <a:endParaRPr lang="pl-PL" altLang="pl-PL" sz="2400" dirty="0">
              <a:solidFill>
                <a:srgbClr val="002060"/>
              </a:solidFill>
              <a:ea typeface="Mongolian Baiti" panose="03000500000000000000" pitchFamily="66" charset="0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pl-PL" dirty="0" smtClean="0">
                <a:solidFill>
                  <a:srgbClr val="002060"/>
                </a:solidFill>
              </a:rPr>
              <a:t>Upowszechnianie edukacji przedszkolnej</a:t>
            </a:r>
            <a:r>
              <a:rPr lang="pl-PL" dirty="0"/>
              <a:t>.</a:t>
            </a:r>
            <a:endParaRPr lang="pl-PL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7139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altLang="pl-PL" smtClean="0">
                <a:ea typeface="Mongolian Baiti" panose="03000500000000000000" pitchFamily="66" charset="0"/>
              </a:rPr>
              <a:t>ZASADY REALIZACJI PROJEKTU – wkład własny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1825625"/>
            <a:ext cx="11349037" cy="4351338"/>
          </a:xfrm>
        </p:spPr>
        <p:txBody>
          <a:bodyPr>
            <a:normAutofit/>
          </a:bodyPr>
          <a:lstStyle/>
          <a:p>
            <a:pPr marL="182563" indent="-182563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Wkładem własnym są środki finansowe lub wkład niepieniężny zabezpieczone przez wnioskodawcę, które zostaną przeznaczone na pokrycie wydatków kwalifikowalnych projektu i nie zostaną przekazane wnioskodawcy w postaci dofinansowania;</a:t>
            </a:r>
          </a:p>
          <a:p>
            <a:pPr marL="182563" indent="-182563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wysokość wkładu własnego w konkursie nr </a:t>
            </a:r>
            <a:r>
              <a:rPr lang="pl-PL" b="1" dirty="0" smtClean="0"/>
              <a:t>RPZP.08.01.00-IP.02-32-K06/16</a:t>
            </a:r>
            <a:r>
              <a:rPr lang="pl-PL" altLang="pl-PL" dirty="0" smtClean="0">
                <a:ea typeface="Mongolian Baiti" panose="03000500000000000000" pitchFamily="66" charset="0"/>
              </a:rPr>
              <a:t> wynosi nie mniej niż 1</a:t>
            </a:r>
            <a:r>
              <a:rPr lang="pl-PL" altLang="pl-PL" b="1" dirty="0" smtClean="0">
                <a:ea typeface="Mongolian Baiti" panose="03000500000000000000" pitchFamily="66" charset="0"/>
              </a:rPr>
              <a:t>5% </a:t>
            </a:r>
            <a:r>
              <a:rPr lang="pl-PL" altLang="pl-PL" dirty="0" smtClean="0">
                <a:ea typeface="Mongolian Baiti" panose="03000500000000000000" pitchFamily="66" charset="0"/>
              </a:rPr>
              <a:t>wartości projektu;</a:t>
            </a:r>
          </a:p>
          <a:p>
            <a:pPr marL="182563" indent="-182563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wnioskodawca określa formę wniesienia wkładu własnego;</a:t>
            </a:r>
          </a:p>
          <a:p>
            <a:pPr marL="182563" indent="-182563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istnieje możliwość wniesienia wkładu niepieniężnego na rzecz projektu - wydatki poniesione na wycenę wkładu niepieniężnego są kwalifikowalne;</a:t>
            </a:r>
          </a:p>
          <a:p>
            <a:pPr marL="182563" indent="-182563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wkład własny </a:t>
            </a:r>
            <a:r>
              <a:rPr lang="pl-PL" altLang="pl-PL" b="1" dirty="0" smtClean="0">
                <a:ea typeface="Mongolian Baiti" panose="03000500000000000000" pitchFamily="66" charset="0"/>
              </a:rPr>
              <a:t>może</a:t>
            </a:r>
            <a:r>
              <a:rPr lang="pl-PL" altLang="pl-PL" dirty="0" smtClean="0">
                <a:ea typeface="Mongolian Baiti" panose="03000500000000000000" pitchFamily="66" charset="0"/>
              </a:rPr>
              <a:t> zostać wniesiony w ramach kosztów pośrednich.</a:t>
            </a:r>
          </a:p>
        </p:txBody>
      </p:sp>
    </p:spTree>
    <p:extLst>
      <p:ext uri="{BB962C8B-B14F-4D97-AF65-F5344CB8AC3E}">
        <p14:creationId xmlns:p14="http://schemas.microsoft.com/office/powerpoint/2010/main" val="1177664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altLang="pl-PL" dirty="0" smtClean="0">
                <a:ea typeface="Mongolian Baiti" panose="03000500000000000000" pitchFamily="66" charset="0"/>
              </a:rPr>
              <a:t>ZASADY REALIZACJI PROJEKTU – cross-</a:t>
            </a:r>
            <a:r>
              <a:rPr lang="pl-PL" altLang="pl-PL" dirty="0" err="1" smtClean="0">
                <a:ea typeface="Mongolian Baiti" panose="03000500000000000000" pitchFamily="66" charset="0"/>
              </a:rPr>
              <a:t>financing</a:t>
            </a:r>
            <a:r>
              <a:rPr lang="pl-PL" altLang="pl-PL" dirty="0" smtClean="0">
                <a:ea typeface="Mongolian Baiti" panose="03000500000000000000" pitchFamily="66" charset="0"/>
              </a:rPr>
              <a:t> i środki trwałe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1853856"/>
            <a:ext cx="11607800" cy="4624387"/>
          </a:xfrm>
        </p:spPr>
        <p:txBody>
          <a:bodyPr/>
          <a:lstStyle/>
          <a:p>
            <a:pPr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 Maksymalny poziom wydatków w ramach </a:t>
            </a:r>
            <a:r>
              <a:rPr lang="pl-PL" altLang="pl-PL" b="1" dirty="0" smtClean="0">
                <a:ea typeface="Mongolian Baiti" panose="03000500000000000000" pitchFamily="66" charset="0"/>
              </a:rPr>
              <a:t>cross-</a:t>
            </a:r>
            <a:r>
              <a:rPr lang="pl-PL" altLang="pl-PL" b="1" dirty="0" err="1" smtClean="0">
                <a:ea typeface="Mongolian Baiti" panose="03000500000000000000" pitchFamily="66" charset="0"/>
              </a:rPr>
              <a:t>financingu</a:t>
            </a:r>
            <a:r>
              <a:rPr lang="pl-PL" altLang="pl-PL" dirty="0" smtClean="0">
                <a:ea typeface="Mongolian Baiti" panose="03000500000000000000" pitchFamily="66" charset="0"/>
              </a:rPr>
              <a:t> wynosi </a:t>
            </a:r>
            <a:r>
              <a:rPr lang="pl-PL" altLang="pl-PL" b="1" dirty="0" smtClean="0">
                <a:ea typeface="Mongolian Baiti" panose="03000500000000000000" pitchFamily="66" charset="0"/>
              </a:rPr>
              <a:t>do 10% </a:t>
            </a:r>
            <a:r>
              <a:rPr lang="pl-PL" altLang="pl-PL" dirty="0" smtClean="0">
                <a:ea typeface="Mongolian Baiti" panose="03000500000000000000" pitchFamily="66" charset="0"/>
              </a:rPr>
              <a:t>całkowitych wydatków kwalifikowalnych w projekcie;</a:t>
            </a:r>
          </a:p>
          <a:p>
            <a:pPr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pl-PL" altLang="pl-PL" dirty="0">
                <a:ea typeface="Mongolian Baiti" panose="03000500000000000000" pitchFamily="66" charset="0"/>
              </a:rPr>
              <a:t> </a:t>
            </a:r>
            <a:r>
              <a:rPr lang="pl-PL" altLang="pl-PL" dirty="0" smtClean="0">
                <a:ea typeface="Mongolian Baiti" panose="03000500000000000000" pitchFamily="66" charset="0"/>
              </a:rPr>
              <a:t>Cross-</a:t>
            </a:r>
            <a:r>
              <a:rPr lang="pl-PL" altLang="pl-PL" dirty="0" err="1" smtClean="0">
                <a:ea typeface="Mongolian Baiti" panose="03000500000000000000" pitchFamily="66" charset="0"/>
              </a:rPr>
              <a:t>financing</a:t>
            </a:r>
            <a:r>
              <a:rPr lang="pl-PL" altLang="pl-PL" dirty="0" smtClean="0">
                <a:ea typeface="Mongolian Baiti" panose="03000500000000000000" pitchFamily="66" charset="0"/>
              </a:rPr>
              <a:t> obejmuje wyłącznie: zakup nieruchomości, zakup infrastruktury nieprzenośnej oraz dostosowywanie budynków i adaptację pomieszczeń;</a:t>
            </a:r>
          </a:p>
          <a:p>
            <a:pPr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 Koszt zaplanowanych do poniesienia w projekcie wydatków na </a:t>
            </a:r>
            <a:r>
              <a:rPr lang="pl-PL" altLang="pl-PL" b="1" dirty="0" smtClean="0">
                <a:ea typeface="Mongolian Baiti" panose="03000500000000000000" pitchFamily="66" charset="0"/>
              </a:rPr>
              <a:t>środki trwałe </a:t>
            </a:r>
            <a:r>
              <a:rPr lang="pl-PL" altLang="pl-PL" dirty="0" smtClean="0">
                <a:ea typeface="Mongolian Baiti" panose="03000500000000000000" pitchFamily="66" charset="0"/>
              </a:rPr>
              <a:t>nie może przekraczać </a:t>
            </a:r>
            <a:r>
              <a:rPr lang="pl-PL" altLang="pl-PL" b="1" dirty="0">
                <a:ea typeface="Mongolian Baiti" panose="03000500000000000000" pitchFamily="66" charset="0"/>
              </a:rPr>
              <a:t>2</a:t>
            </a:r>
            <a:r>
              <a:rPr lang="pl-PL" altLang="pl-PL" b="1" dirty="0" smtClean="0">
                <a:ea typeface="Mongolian Baiti" panose="03000500000000000000" pitchFamily="66" charset="0"/>
              </a:rPr>
              <a:t>0% </a:t>
            </a:r>
            <a:r>
              <a:rPr lang="pl-PL" altLang="pl-PL" dirty="0" smtClean="0">
                <a:ea typeface="Mongolian Baiti" panose="03000500000000000000" pitchFamily="66" charset="0"/>
              </a:rPr>
              <a:t>wartości projektu;</a:t>
            </a:r>
          </a:p>
          <a:p>
            <a:pPr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 Zakup środków trwałych, za wyjątkiem zakupu nieruchomości, infrastruktury i środków trwałych przeznaczonych na dostosowanie lub adaptację budynków i pomieszczeń, nie stanowi wydatku w ramach cross‐</a:t>
            </a:r>
            <a:r>
              <a:rPr lang="pl-PL" altLang="pl-PL" dirty="0" err="1" smtClean="0">
                <a:ea typeface="Mongolian Baiti" panose="03000500000000000000" pitchFamily="66" charset="0"/>
              </a:rPr>
              <a:t>financingu</a:t>
            </a:r>
            <a:r>
              <a:rPr lang="pl-PL" altLang="pl-PL" dirty="0" smtClean="0">
                <a:ea typeface="Mongolian Baiti" panose="03000500000000000000" pitchFamily="66" charset="0"/>
              </a:rPr>
              <a:t>.</a:t>
            </a:r>
          </a:p>
          <a:p>
            <a:pPr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 Środki trwałe to np. komputery, urządzenia biurowe, szafy na dokumenty, biurka, krzesła, tablice multimedialne itp.</a:t>
            </a:r>
          </a:p>
        </p:txBody>
      </p:sp>
    </p:spTree>
    <p:extLst>
      <p:ext uri="{BB962C8B-B14F-4D97-AF65-F5344CB8AC3E}">
        <p14:creationId xmlns:p14="http://schemas.microsoft.com/office/powerpoint/2010/main" val="4014806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altLang="pl-PL" smtClean="0">
                <a:ea typeface="Mongolian Baiti" panose="03000500000000000000" pitchFamily="66" charset="0"/>
              </a:rPr>
              <a:t>ZŁOŻENIE WNIOSKU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61365" y="1747838"/>
            <a:ext cx="12030635" cy="4654550"/>
          </a:xfrm>
        </p:spPr>
        <p:txBody>
          <a:bodyPr>
            <a:normAutofit/>
          </a:bodyPr>
          <a:lstStyle/>
          <a:p>
            <a:pPr algn="just">
              <a:lnSpc>
                <a:spcPct val="140000"/>
              </a:lnSpc>
            </a:pPr>
            <a:r>
              <a:rPr lang="pl-PL" altLang="pl-PL" dirty="0" smtClean="0">
                <a:ea typeface="Mongolian Baiti" panose="03000500000000000000" pitchFamily="66" charset="0"/>
              </a:rPr>
              <a:t>Aby skutecznie złożyć dokumentacje aplikacyjną należy:</a:t>
            </a:r>
          </a:p>
          <a:p>
            <a:pPr algn="just">
              <a:lnSpc>
                <a:spcPct val="140000"/>
              </a:lnSpc>
              <a:buFont typeface="Arial" panose="020B0604020202020204" pitchFamily="34" charset="0"/>
              <a:buAutoNum type="arabicPeriod"/>
            </a:pPr>
            <a:r>
              <a:rPr lang="pl-PL" altLang="pl-PL" dirty="0" smtClean="0">
                <a:ea typeface="Mongolian Baiti" panose="03000500000000000000" pitchFamily="66" charset="0"/>
              </a:rPr>
              <a:t> Opublikować wniosek o dofinansowanie w wersji elektronicznej w LSI w terminie naboru projektów – </a:t>
            </a:r>
            <a:r>
              <a:rPr lang="pl-PL" altLang="pl-PL" b="1" dirty="0" smtClean="0">
                <a:ea typeface="Mongolian Baiti" panose="03000500000000000000" pitchFamily="66" charset="0"/>
              </a:rPr>
              <a:t>do 25 kwietnia 2016 r.</a:t>
            </a:r>
          </a:p>
          <a:p>
            <a:pPr algn="just">
              <a:lnSpc>
                <a:spcPct val="140000"/>
              </a:lnSpc>
              <a:buFont typeface="Arial" panose="020B0604020202020204" pitchFamily="34" charset="0"/>
              <a:buAutoNum type="arabicPeriod"/>
            </a:pPr>
            <a:r>
              <a:rPr lang="pl-PL" altLang="pl-PL" dirty="0" smtClean="0">
                <a:ea typeface="Mongolian Baiti" panose="03000500000000000000" pitchFamily="66" charset="0"/>
              </a:rPr>
              <a:t> Doręczyć do IOK </a:t>
            </a:r>
            <a:r>
              <a:rPr lang="pl-PL" altLang="pl-PL" b="1" u="sng" dirty="0" smtClean="0">
                <a:ea typeface="Mongolian Baiti" panose="03000500000000000000" pitchFamily="66" charset="0"/>
              </a:rPr>
              <a:t>pisemny wniosek o przyznanie pomocy</a:t>
            </a:r>
            <a:r>
              <a:rPr lang="pl-PL" altLang="pl-PL" dirty="0" smtClean="0">
                <a:ea typeface="Mongolian Baiti" panose="03000500000000000000" pitchFamily="66" charset="0"/>
              </a:rPr>
              <a:t>:</a:t>
            </a:r>
          </a:p>
          <a:p>
            <a:pPr algn="just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 najpóźniej w terminie </a:t>
            </a:r>
            <a:r>
              <a:rPr lang="pl-PL" altLang="pl-PL" b="1" dirty="0" smtClean="0">
                <a:ea typeface="Mongolian Baiti" panose="03000500000000000000" pitchFamily="66" charset="0"/>
              </a:rPr>
              <a:t>3 dni </a:t>
            </a:r>
            <a:r>
              <a:rPr lang="pl-PL" altLang="pl-PL" dirty="0" smtClean="0">
                <a:ea typeface="Mongolian Baiti" panose="03000500000000000000" pitchFamily="66" charset="0"/>
              </a:rPr>
              <a:t>od dnia zakończenia naboru projektów tj. do </a:t>
            </a:r>
            <a:r>
              <a:rPr lang="pl-PL" altLang="pl-PL" b="1" dirty="0" smtClean="0">
                <a:ea typeface="Mongolian Baiti" panose="03000500000000000000" pitchFamily="66" charset="0"/>
              </a:rPr>
              <a:t>28 kwietnia 2016 r</a:t>
            </a:r>
            <a:r>
              <a:rPr lang="pl-PL" altLang="pl-PL" dirty="0" smtClean="0">
                <a:ea typeface="Mongolian Baiti" panose="03000500000000000000" pitchFamily="66" charset="0"/>
              </a:rPr>
              <a:t>.</a:t>
            </a:r>
          </a:p>
          <a:p>
            <a:pPr algn="just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 dostarczyć osobiście, przesłać kurierem lub pocztą do IOK na adres:</a:t>
            </a:r>
          </a:p>
          <a:p>
            <a:pPr algn="just">
              <a:lnSpc>
                <a:spcPct val="140000"/>
              </a:lnSpc>
            </a:pPr>
            <a:r>
              <a:rPr lang="pl-PL" altLang="pl-PL" b="1" dirty="0" smtClean="0">
                <a:ea typeface="Mongolian Baiti" panose="03000500000000000000" pitchFamily="66" charset="0"/>
              </a:rPr>
              <a:t>Wojewódzki Urząd Pracy w Szczecinie ul. A. Mickiewicza 41, 70-383 Szczecin, pok. 314</a:t>
            </a:r>
          </a:p>
          <a:p>
            <a:pPr algn="just">
              <a:lnSpc>
                <a:spcPct val="140000"/>
              </a:lnSpc>
            </a:pPr>
            <a:r>
              <a:rPr lang="pl-PL" altLang="pl-PL" dirty="0" smtClean="0">
                <a:ea typeface="Mongolian Baiti" panose="03000500000000000000" pitchFamily="66" charset="0"/>
              </a:rPr>
              <a:t>z dopiskiem: </a:t>
            </a:r>
            <a:r>
              <a:rPr lang="pl-PL" altLang="pl-PL" i="1" dirty="0" smtClean="0">
                <a:ea typeface="Mongolian Baiti" panose="03000500000000000000" pitchFamily="66" charset="0"/>
              </a:rPr>
              <a:t>Wniosek w ramach Regionalnego Programu Operacyjnego Województwa Zachodniopomorskiego 2014-2020, Konkurs nr RPZP.08.01.00-IP.02-32-K06/16</a:t>
            </a:r>
            <a:endParaRPr lang="pl-PL" altLang="pl-PL" dirty="0">
              <a:ea typeface="Mongolian Baiti" panose="03000500000000000000" pitchFamily="66" charset="0"/>
            </a:endParaRPr>
          </a:p>
          <a:p>
            <a:pPr algn="just">
              <a:lnSpc>
                <a:spcPct val="140000"/>
              </a:lnSpc>
            </a:pPr>
            <a:r>
              <a:rPr lang="pl-PL" altLang="pl-PL" dirty="0" smtClean="0">
                <a:ea typeface="Mongolian Baiti" panose="03000500000000000000" pitchFamily="66" charset="0"/>
              </a:rPr>
              <a:t>Dokumenty są przyjmowane pod ww. adresem od poniedziałku do piątku w godzinach 8:00 – 15:00</a:t>
            </a:r>
          </a:p>
          <a:p>
            <a:pPr>
              <a:lnSpc>
                <a:spcPct val="80000"/>
              </a:lnSpc>
            </a:pPr>
            <a:endParaRPr lang="pl-PL" altLang="pl-PL" dirty="0" smtClean="0">
              <a:ea typeface="Mongolian Baiti" panose="030005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0650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Informacja i promocja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3151" y="1825625"/>
            <a:ext cx="7891049" cy="4351338"/>
          </a:xfrm>
        </p:spPr>
        <p:txBody>
          <a:bodyPr>
            <a:normAutofit/>
          </a:bodyPr>
          <a:lstStyle/>
          <a:p>
            <a:pPr marL="285750" lvl="1" indent="-2857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pl-PL" altLang="pl-PL" sz="1800" i="1" dirty="0">
                <a:ea typeface="Mongolian Baiti" panose="03000500000000000000" pitchFamily="66" charset="0"/>
              </a:rPr>
              <a:t>Wytyczne Ministra Infrastruktury i Rozwoju </a:t>
            </a:r>
            <a:r>
              <a:rPr lang="pl-PL" altLang="pl-PL" sz="1800" b="1" i="1" dirty="0">
                <a:ea typeface="Mongolian Baiti" panose="03000500000000000000" pitchFamily="66" charset="0"/>
              </a:rPr>
              <a:t>w zakresie informacji i promocji</a:t>
            </a:r>
            <a:r>
              <a:rPr lang="pl-PL" altLang="pl-PL" sz="1800" i="1" dirty="0">
                <a:ea typeface="Mongolian Baiti" panose="03000500000000000000" pitchFamily="66" charset="0"/>
              </a:rPr>
              <a:t> programów operacyjnych polityki spójności na lata 2014-2020</a:t>
            </a:r>
            <a:r>
              <a:rPr lang="pl-PL" altLang="pl-PL" sz="1800" i="1" dirty="0" smtClean="0">
                <a:ea typeface="Mongolian Baiti" panose="03000500000000000000" pitchFamily="66" charset="0"/>
              </a:rPr>
              <a:t>;</a:t>
            </a:r>
          </a:p>
          <a:p>
            <a:pPr marL="285750" lvl="1" indent="-2857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pl-PL" altLang="pl-PL" sz="1800" i="1" dirty="0" smtClean="0">
                <a:ea typeface="Mongolian Baiti" panose="03000500000000000000" pitchFamily="66" charset="0"/>
              </a:rPr>
              <a:t>Strategia </a:t>
            </a:r>
            <a:r>
              <a:rPr lang="pl-PL" altLang="pl-PL" sz="1800" i="1" dirty="0">
                <a:ea typeface="Mongolian Baiti" panose="03000500000000000000" pitchFamily="66" charset="0"/>
              </a:rPr>
              <a:t>komunikacji polityki spójności na lata </a:t>
            </a:r>
            <a:r>
              <a:rPr lang="pl-PL" altLang="pl-PL" sz="1800" i="1" dirty="0" smtClean="0">
                <a:ea typeface="Mongolian Baiti" panose="03000500000000000000" pitchFamily="66" charset="0"/>
              </a:rPr>
              <a:t>2014-2020;</a:t>
            </a:r>
          </a:p>
          <a:p>
            <a:pPr marL="285750" lvl="1" indent="-2857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pl-PL" sz="1800" b="1" i="1" dirty="0"/>
              <a:t>Podręcznik wnioskodawcy i beneficjenta </a:t>
            </a:r>
            <a:r>
              <a:rPr lang="pl-PL" sz="1800" i="1" dirty="0"/>
              <a:t>programów polityki spójności 2014-2020 w zakresie informacji i </a:t>
            </a:r>
            <a:r>
              <a:rPr lang="pl-PL" sz="1800" i="1" dirty="0" smtClean="0"/>
              <a:t>promocji;</a:t>
            </a:r>
            <a:endParaRPr lang="pl-PL" altLang="pl-PL" sz="1800" i="1" dirty="0">
              <a:ea typeface="Mongolian Baiti" panose="03000500000000000000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i="1" dirty="0" smtClean="0"/>
              <a:t>Księga identyfikacji wizualnej znaku </a:t>
            </a:r>
            <a:r>
              <a:rPr lang="pl-PL" i="1" dirty="0"/>
              <a:t>marki Fundusze </a:t>
            </a:r>
            <a:r>
              <a:rPr lang="pl-PL" i="1" dirty="0" smtClean="0"/>
              <a:t>Europejskie i </a:t>
            </a:r>
            <a:r>
              <a:rPr lang="pl-PL" i="1" dirty="0"/>
              <a:t>znaków programów polityki </a:t>
            </a:r>
            <a:r>
              <a:rPr lang="pl-PL" i="1" dirty="0" smtClean="0"/>
              <a:t>spójności na </a:t>
            </a:r>
            <a:r>
              <a:rPr lang="pl-PL" i="1" dirty="0"/>
              <a:t>lata </a:t>
            </a:r>
            <a:r>
              <a:rPr lang="pl-PL" i="1" dirty="0" smtClean="0"/>
              <a:t>2014-2020;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b="1" i="1" dirty="0"/>
              <a:t>Strategia </a:t>
            </a:r>
            <a:r>
              <a:rPr lang="pl-PL" b="1" i="1" dirty="0" smtClean="0"/>
              <a:t>Komunikacji Regionalnego Programu Operacyjnego Województwa Zachodniopomorskiego 2014-2020.</a:t>
            </a:r>
            <a:endParaRPr lang="pl-PL" b="1" i="1" dirty="0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5157" y="4854858"/>
            <a:ext cx="7308205" cy="1169705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 rotWithShape="1">
          <a:blip r:embed="rId4"/>
          <a:srcRect r="50829"/>
          <a:stretch/>
        </p:blipFill>
        <p:spPr>
          <a:xfrm>
            <a:off x="8097394" y="2557063"/>
            <a:ext cx="4004940" cy="3319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2912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pl-PL" altLang="pl-PL" dirty="0" smtClean="0">
                <a:ea typeface="Mongolian Baiti" panose="03000500000000000000" pitchFamily="66" charset="0"/>
              </a:rPr>
              <a:t>Obowiązki informacyjne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1825625"/>
            <a:ext cx="11349037" cy="4602163"/>
          </a:xfrm>
        </p:spPr>
        <p:txBody>
          <a:bodyPr/>
          <a:lstStyle/>
          <a:p>
            <a:pPr algn="just" eaLnBrk="1" hangingPunct="1">
              <a:lnSpc>
                <a:spcPct val="140000"/>
              </a:lnSpc>
            </a:pPr>
            <a:r>
              <a:rPr lang="pl-PL" altLang="pl-PL" sz="1700" dirty="0" smtClean="0">
                <a:ea typeface="Mongolian Baiti" panose="03000500000000000000" pitchFamily="66" charset="0"/>
              </a:rPr>
              <a:t>Benef</a:t>
            </a:r>
            <a:r>
              <a:rPr lang="pl-PL" altLang="pl-PL" dirty="0" smtClean="0">
                <a:ea typeface="Mongolian Baiti" panose="03000500000000000000" pitchFamily="66" charset="0"/>
              </a:rPr>
              <a:t>icjent musi:</a:t>
            </a:r>
          </a:p>
          <a:p>
            <a:pPr algn="just" eaLnBrk="1" hangingPunct="1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 oznaczać znakiem Unii Europejskiej i znakiem Funduszy Europejskich:</a:t>
            </a:r>
          </a:p>
          <a:p>
            <a:pPr lvl="1" algn="just" eaLnBrk="1" hangingPunct="1">
              <a:lnSpc>
                <a:spcPct val="140000"/>
              </a:lnSpc>
              <a:buFont typeface="Wingdings" panose="05000000000000000000" pitchFamily="2" charset="2"/>
              <a:buChar char="ü"/>
            </a:pPr>
            <a:r>
              <a:rPr lang="pl-PL" altLang="pl-PL" b="1" dirty="0" smtClean="0">
                <a:ea typeface="Mongolian Baiti" panose="03000500000000000000" pitchFamily="66" charset="0"/>
              </a:rPr>
              <a:t>wszystkie działania informacyjne i promocyjne</a:t>
            </a:r>
            <a:r>
              <a:rPr lang="pl-PL" altLang="pl-PL" dirty="0" smtClean="0">
                <a:ea typeface="Mongolian Baiti" panose="03000500000000000000" pitchFamily="66" charset="0"/>
              </a:rPr>
              <a:t>;</a:t>
            </a:r>
          </a:p>
          <a:p>
            <a:pPr lvl="1" algn="just" eaLnBrk="1" hangingPunct="1">
              <a:lnSpc>
                <a:spcPct val="140000"/>
              </a:lnSpc>
              <a:buFont typeface="Wingdings" panose="05000000000000000000" pitchFamily="2" charset="2"/>
              <a:buChar char="ü"/>
            </a:pPr>
            <a:r>
              <a:rPr lang="pl-PL" altLang="pl-PL" dirty="0" smtClean="0">
                <a:ea typeface="Mongolian Baiti" panose="03000500000000000000" pitchFamily="66" charset="0"/>
              </a:rPr>
              <a:t>wszystkie </a:t>
            </a:r>
            <a:r>
              <a:rPr lang="pl-PL" altLang="pl-PL" b="1" dirty="0" smtClean="0">
                <a:ea typeface="Mongolian Baiti" panose="03000500000000000000" pitchFamily="66" charset="0"/>
              </a:rPr>
              <a:t>dokumenty związane z realizacją projektu</a:t>
            </a:r>
            <a:r>
              <a:rPr lang="pl-PL" altLang="pl-PL" dirty="0" smtClean="0">
                <a:ea typeface="Mongolian Baiti" panose="03000500000000000000" pitchFamily="66" charset="0"/>
              </a:rPr>
              <a:t>, które podaje do wiadomości publicznej;</a:t>
            </a:r>
          </a:p>
          <a:p>
            <a:pPr lvl="1" algn="just" eaLnBrk="1" hangingPunct="1">
              <a:lnSpc>
                <a:spcPct val="140000"/>
              </a:lnSpc>
              <a:buFont typeface="Wingdings" panose="05000000000000000000" pitchFamily="2" charset="2"/>
              <a:buChar char="ü"/>
            </a:pPr>
            <a:r>
              <a:rPr lang="pl-PL" altLang="pl-PL" b="1" dirty="0" smtClean="0">
                <a:ea typeface="Mongolian Baiti" panose="03000500000000000000" pitchFamily="66" charset="0"/>
              </a:rPr>
              <a:t>dokumenty i materiały </a:t>
            </a:r>
            <a:r>
              <a:rPr lang="pl-PL" altLang="pl-PL" dirty="0" smtClean="0">
                <a:ea typeface="Mongolian Baiti" panose="03000500000000000000" pitchFamily="66" charset="0"/>
              </a:rPr>
              <a:t>dla osób i podmiotów uczestniczących w projekcie;</a:t>
            </a:r>
          </a:p>
          <a:p>
            <a:pPr lvl="1" algn="just" eaLnBrk="1" hangingPunct="1">
              <a:lnSpc>
                <a:spcPct val="140000"/>
              </a:lnSpc>
              <a:buFont typeface="Wingdings" panose="05000000000000000000" pitchFamily="2" charset="2"/>
              <a:buChar char="ü"/>
            </a:pPr>
            <a:r>
              <a:rPr lang="pl-PL" altLang="pl-PL" dirty="0">
                <a:ea typeface="Mongolian Baiti" panose="03000500000000000000" pitchFamily="66" charset="0"/>
              </a:rPr>
              <a:t> </a:t>
            </a:r>
            <a:r>
              <a:rPr lang="pl-PL" altLang="pl-PL" b="1" dirty="0" smtClean="0">
                <a:ea typeface="Mongolian Baiti" panose="03000500000000000000" pitchFamily="66" charset="0"/>
              </a:rPr>
              <a:t>wydarzenia</a:t>
            </a:r>
            <a:r>
              <a:rPr lang="pl-PL" altLang="pl-PL" dirty="0" smtClean="0">
                <a:ea typeface="Mongolian Baiti" panose="03000500000000000000" pitchFamily="66" charset="0"/>
              </a:rPr>
              <a:t> związane z projektem (np. odpowiednio oznaczać konferencje, szkolenia, targi itp.);</a:t>
            </a:r>
          </a:p>
          <a:p>
            <a:pPr algn="just" eaLnBrk="1" hangingPunct="1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 umieścić plakat (lub tablicę informacyjną i/lub pamiątkową) w miejscu realizacji  projektu;</a:t>
            </a:r>
          </a:p>
          <a:p>
            <a:pPr algn="just" eaLnBrk="1" hangingPunct="1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 umieścić opis projektu na stronie internetowej;</a:t>
            </a:r>
          </a:p>
          <a:p>
            <a:pPr algn="just" eaLnBrk="1" hangingPunct="1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pl-PL" altLang="pl-PL" dirty="0" smtClean="0">
                <a:ea typeface="Mongolian Baiti" panose="03000500000000000000" pitchFamily="66" charset="0"/>
              </a:rPr>
              <a:t> dokumentować działania.</a:t>
            </a:r>
          </a:p>
          <a:p>
            <a:pPr lvl="1" algn="just" eaLnBrk="1" hangingPunct="1">
              <a:lnSpc>
                <a:spcPct val="140000"/>
              </a:lnSpc>
              <a:buFont typeface="Wingdings" panose="05000000000000000000" pitchFamily="2" charset="2"/>
              <a:buChar char="ü"/>
            </a:pPr>
            <a:endParaRPr lang="pl-PL" altLang="pl-PL" sz="1500" dirty="0" smtClean="0">
              <a:ea typeface="Mongolian Baiti" panose="030005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7196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pl-PL" altLang="pl-PL" dirty="0" smtClean="0">
                <a:ea typeface="Mongolian Baiti" panose="03000500000000000000" pitchFamily="66" charset="0"/>
              </a:rPr>
              <a:t>Jak oznaczyć miejsce projektu?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1820926"/>
            <a:ext cx="11349037" cy="4351338"/>
          </a:xfrm>
        </p:spPr>
        <p:txBody>
          <a:bodyPr/>
          <a:lstStyle/>
          <a:p>
            <a:pPr algn="just" eaLnBrk="1" hangingPunct="1">
              <a:lnSpc>
                <a:spcPct val="150000"/>
              </a:lnSpc>
            </a:pPr>
            <a:r>
              <a:rPr lang="pl-PL" altLang="pl-PL" dirty="0" smtClean="0">
                <a:ea typeface="Mongolian Baiti" panose="03000500000000000000" pitchFamily="66" charset="0"/>
              </a:rPr>
              <a:t>Plakat o wielkości minimum A3 musi być wyeksponowany w widocznym miejscu w trakcie realizacji projektu. Można go zdjąć dopiero po zakończeniu projektu (to znaczy po jego rozliczeniu).</a:t>
            </a:r>
          </a:p>
          <a:p>
            <a:pPr algn="ctr" eaLnBrk="1" hangingPunct="1"/>
            <a:endParaRPr lang="pl-PL" altLang="pl-PL" dirty="0" smtClean="0">
              <a:ea typeface="Mongolian Baiti" panose="03000500000000000000" pitchFamily="66" charset="0"/>
            </a:endParaRPr>
          </a:p>
          <a:p>
            <a:pPr algn="ctr" eaLnBrk="1" hangingPunct="1"/>
            <a:endParaRPr lang="pl-PL" altLang="pl-PL" dirty="0" smtClean="0">
              <a:ea typeface="Mongolian Baiti" panose="03000500000000000000" pitchFamily="66" charset="0"/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7354" y="2499022"/>
            <a:ext cx="2524477" cy="3553321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623" y="3116605"/>
            <a:ext cx="3562847" cy="2543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017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altLang="pl-PL" smtClean="0">
                <a:ea typeface="Mongolian Baiti" panose="03000500000000000000" pitchFamily="66" charset="0"/>
              </a:rPr>
              <a:t>Dodatkowych informacji na temat Programu udzielają</a:t>
            </a:r>
          </a:p>
        </p:txBody>
      </p:sp>
      <p:sp>
        <p:nvSpPr>
          <p:cNvPr id="73731" name="pole tekstowe 6"/>
          <p:cNvSpPr txBox="1">
            <a:spLocks noChangeArrowheads="1"/>
          </p:cNvSpPr>
          <p:nvPr/>
        </p:nvSpPr>
        <p:spPr bwMode="auto">
          <a:xfrm>
            <a:off x="584200" y="2019300"/>
            <a:ext cx="36068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 dirty="0">
              <a:latin typeface="Book Antiqua" panose="02040602050305030304" pitchFamily="18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>
                <a:latin typeface="Book Antiqua" panose="02040602050305030304" pitchFamily="18" charset="0"/>
              </a:rPr>
              <a:t>Biuro </a:t>
            </a:r>
            <a:r>
              <a:rPr lang="pl-PL" altLang="pl-PL" sz="1800" smtClean="0">
                <a:latin typeface="Book Antiqua" panose="02040602050305030304" pitchFamily="18" charset="0"/>
              </a:rPr>
              <a:t>Informacji </a:t>
            </a:r>
            <a:r>
              <a:rPr lang="pl-PL" altLang="pl-PL" sz="1800" dirty="0">
                <a:latin typeface="Book Antiqua" panose="02040602050305030304" pitchFamily="18" charset="0"/>
              </a:rPr>
              <a:t>i Promocji EFS w Szczecinie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 dirty="0">
                <a:latin typeface="Book Antiqua" panose="02040602050305030304" pitchFamily="18" charset="0"/>
              </a:rPr>
              <a:t>ul. A. Mickiewicza 41,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 dirty="0">
                <a:latin typeface="Book Antiqua" panose="02040602050305030304" pitchFamily="18" charset="0"/>
              </a:rPr>
              <a:t>70- 383 Szczecin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 dirty="0">
                <a:latin typeface="Book Antiqua" panose="02040602050305030304" pitchFamily="18" charset="0"/>
              </a:rPr>
              <a:t>e-mail: </a:t>
            </a:r>
            <a:r>
              <a:rPr lang="pl-PL" altLang="pl-PL" sz="1800" dirty="0">
                <a:latin typeface="Book Antiqua" panose="02040602050305030304" pitchFamily="18" charset="0"/>
                <a:hlinkClick r:id="rId2"/>
              </a:rPr>
              <a:t>efs@wup.pl</a:t>
            </a:r>
            <a:endParaRPr lang="pl-PL" altLang="pl-PL" sz="1800" dirty="0">
              <a:latin typeface="Book Antiqua" panose="02040602050305030304" pitchFamily="18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 dirty="0">
                <a:latin typeface="Book Antiqua" panose="02040602050305030304" pitchFamily="18" charset="0"/>
              </a:rPr>
              <a:t>Tel. 9142 56 163/164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 dirty="0">
                <a:latin typeface="Book Antiqua" panose="02040602050305030304" pitchFamily="18" charset="0"/>
                <a:hlinkClick r:id="rId3"/>
              </a:rPr>
              <a:t>www.wup.pl</a:t>
            </a:r>
            <a:r>
              <a:rPr lang="pl-PL" altLang="pl-PL" sz="1800" dirty="0">
                <a:latin typeface="Book Antiqua" panose="02040602050305030304" pitchFamily="18" charset="0"/>
              </a:rPr>
              <a:t> </a:t>
            </a:r>
          </a:p>
        </p:txBody>
      </p:sp>
      <p:sp>
        <p:nvSpPr>
          <p:cNvPr id="73732" name="pole tekstowe 7"/>
          <p:cNvSpPr txBox="1">
            <a:spLocks noChangeArrowheads="1"/>
          </p:cNvSpPr>
          <p:nvPr/>
        </p:nvSpPr>
        <p:spPr bwMode="auto">
          <a:xfrm>
            <a:off x="7708900" y="2082800"/>
            <a:ext cx="3695700" cy="258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>
              <a:latin typeface="Book Antiqua" panose="02040602050305030304" pitchFamily="18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>
                <a:latin typeface="Book Antiqua" panose="02040602050305030304" pitchFamily="18" charset="0"/>
              </a:rPr>
              <a:t>Biuro Informacji i Promocji EFS w Koszalinie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>
                <a:latin typeface="Book Antiqua" panose="02040602050305030304" pitchFamily="18" charset="0"/>
              </a:rPr>
              <a:t>ul. Słowiańska 15 a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>
                <a:latin typeface="Book Antiqua" panose="02040602050305030304" pitchFamily="18" charset="0"/>
              </a:rPr>
              <a:t>75-846 Koszalin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>
                <a:latin typeface="Book Antiqua" panose="02040602050305030304" pitchFamily="18" charset="0"/>
              </a:rPr>
              <a:t>e-mail: </a:t>
            </a:r>
            <a:r>
              <a:rPr lang="pl-PL" altLang="pl-PL" sz="1800">
                <a:latin typeface="Book Antiqua" panose="02040602050305030304" pitchFamily="18" charset="0"/>
                <a:hlinkClick r:id="rId4"/>
              </a:rPr>
              <a:t>efskoszalin@wup.pl</a:t>
            </a:r>
            <a:endParaRPr lang="pl-PL" altLang="pl-PL" sz="1800">
              <a:latin typeface="Book Antiqua" panose="02040602050305030304" pitchFamily="18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>
                <a:latin typeface="Book Antiqua" panose="02040602050305030304" pitchFamily="18" charset="0"/>
              </a:rPr>
              <a:t>Tel. 94 344 50 25/26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>
                <a:latin typeface="Book Antiqua" panose="02040602050305030304" pitchFamily="18" charset="0"/>
                <a:hlinkClick r:id="rId5"/>
              </a:rPr>
              <a:t>www.facebook.com/wupszczecin</a:t>
            </a:r>
            <a:endParaRPr lang="pl-PL" altLang="pl-PL" sz="1800">
              <a:latin typeface="Book Antiqua" panose="02040602050305030304" pitchFamily="18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>
              <a:latin typeface="Book Antiqua" panose="02040602050305030304" pitchFamily="18" charset="0"/>
            </a:endParaRPr>
          </a:p>
        </p:txBody>
      </p:sp>
      <p:sp>
        <p:nvSpPr>
          <p:cNvPr id="73733" name="pole tekstowe 8"/>
          <p:cNvSpPr txBox="1">
            <a:spLocks noChangeArrowheads="1"/>
          </p:cNvSpPr>
          <p:nvPr/>
        </p:nvSpPr>
        <p:spPr bwMode="auto">
          <a:xfrm>
            <a:off x="3225800" y="4821238"/>
            <a:ext cx="4711700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>
                <a:latin typeface="Book Antiqua" panose="02040602050305030304" pitchFamily="18" charset="0"/>
              </a:rPr>
              <a:t>Główny Punkt Informacyjny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>
                <a:latin typeface="Book Antiqua" panose="02040602050305030304" pitchFamily="18" charset="0"/>
              </a:rPr>
              <a:t>Funduszy Europejskich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>
                <a:latin typeface="Book Antiqua" panose="02040602050305030304" pitchFamily="18" charset="0"/>
              </a:rPr>
              <a:t>ul. Kuśnierska 12 b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>
                <a:latin typeface="Book Antiqua" panose="02040602050305030304" pitchFamily="18" charset="0"/>
              </a:rPr>
              <a:t>800 34 44 34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>
                <a:latin typeface="Book Antiqua" panose="02040602050305030304" pitchFamily="18" charset="0"/>
              </a:rPr>
              <a:t>gpi@wpz.pl</a:t>
            </a:r>
          </a:p>
        </p:txBody>
      </p:sp>
      <p:sp>
        <p:nvSpPr>
          <p:cNvPr id="73734" name="pole tekstowe 9"/>
          <p:cNvSpPr txBox="1">
            <a:spLocks noChangeArrowheads="1"/>
          </p:cNvSpPr>
          <p:nvPr/>
        </p:nvSpPr>
        <p:spPr bwMode="auto">
          <a:xfrm>
            <a:off x="3771900" y="1625600"/>
            <a:ext cx="5486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pl-PL" altLang="pl-PL" sz="1800" b="1">
              <a:latin typeface="Book Antiqua" panose="02040602050305030304" pitchFamily="18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 b="1">
                <a:latin typeface="Book Antiqua" panose="02040602050305030304" pitchFamily="18" charset="0"/>
              </a:rPr>
              <a:t>Wojewódzki Urząd Pracy w Szczecinie</a:t>
            </a:r>
          </a:p>
        </p:txBody>
      </p:sp>
      <p:sp>
        <p:nvSpPr>
          <p:cNvPr id="73735" name="pole tekstowe 10"/>
          <p:cNvSpPr txBox="1">
            <a:spLocks noChangeArrowheads="1"/>
          </p:cNvSpPr>
          <p:nvPr/>
        </p:nvSpPr>
        <p:spPr bwMode="auto">
          <a:xfrm>
            <a:off x="1244600" y="4175125"/>
            <a:ext cx="78359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>
                <a:latin typeface="Book Antiqua" panose="02040602050305030304" pitchFamily="18" charset="0"/>
              </a:rPr>
              <a:t>	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 b="1">
                <a:latin typeface="Book Antiqua" panose="02040602050305030304" pitchFamily="18" charset="0"/>
              </a:rPr>
              <a:t>	Urząd Marszałkowski Województwa Zachodniopomorskiego</a:t>
            </a:r>
          </a:p>
        </p:txBody>
      </p:sp>
    </p:spTree>
    <p:extLst>
      <p:ext uri="{BB962C8B-B14F-4D97-AF65-F5344CB8AC3E}">
        <p14:creationId xmlns:p14="http://schemas.microsoft.com/office/powerpoint/2010/main" val="3460877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742"/>
          <p:cNvSpPr>
            <a:spLocks noGrp="1"/>
          </p:cNvSpPr>
          <p:nvPr>
            <p:ph idx="1"/>
          </p:nvPr>
        </p:nvSpPr>
        <p:spPr bwMode="auto">
          <a:xfrm>
            <a:off x="-2645202" y="2506662"/>
            <a:ext cx="11348581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defTabSz="566738"/>
            <a:r>
              <a:rPr lang="pl-PL" altLang="pl-PL" sz="2700" b="1" dirty="0" smtClean="0">
                <a:solidFill>
                  <a:srgbClr val="002060"/>
                </a:solidFill>
                <a:latin typeface="Book Antiqua" panose="02040602050305030304" pitchFamily="18" charset="0"/>
                <a:ea typeface="Book Antiqua" panose="02040602050305030304" pitchFamily="18" charset="0"/>
                <a:cs typeface="Book Antiqua" panose="02040602050305030304" pitchFamily="18" charset="0"/>
                <a:sym typeface="Book Antiqua" panose="02040602050305030304" pitchFamily="18" charset="0"/>
              </a:rPr>
              <a:t>Dziękuję za uwagę</a:t>
            </a:r>
          </a:p>
        </p:txBody>
      </p:sp>
      <p:sp>
        <p:nvSpPr>
          <p:cNvPr id="5" name="Shape 743"/>
          <p:cNvSpPr txBox="1">
            <a:spLocks/>
          </p:cNvSpPr>
          <p:nvPr/>
        </p:nvSpPr>
        <p:spPr bwMode="auto">
          <a:xfrm>
            <a:off x="312736" y="3873501"/>
            <a:ext cx="5006975" cy="2303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pl-PL" altLang="pl-PL" sz="1800" b="1" smtClean="0">
                <a:latin typeface="Book Antiqua" panose="02040602050305030304" pitchFamily="18" charset="0"/>
                <a:ea typeface="Book Antiqua" panose="02040602050305030304" pitchFamily="18" charset="0"/>
                <a:cs typeface="Book Antiqua" panose="02040602050305030304" pitchFamily="18" charset="0"/>
                <a:sym typeface="Book Antiqua" panose="02040602050305030304" pitchFamily="18" charset="0"/>
              </a:rPr>
              <a:t>Wojewódzki Urząd Pracy w Szczecinie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pl-PL" altLang="pl-PL" sz="1800" smtClean="0">
                <a:latin typeface="Book Antiqua" panose="02040602050305030304" pitchFamily="18" charset="0"/>
                <a:ea typeface="Book Antiqua" panose="02040602050305030304" pitchFamily="18" charset="0"/>
                <a:cs typeface="Book Antiqua" panose="02040602050305030304" pitchFamily="18" charset="0"/>
                <a:sym typeface="Book Antiqua" panose="02040602050305030304" pitchFamily="18" charset="0"/>
              </a:rPr>
              <a:t>ul. A. Mickiewicza  41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pl-PL" altLang="pl-PL" sz="1800" smtClean="0">
                <a:latin typeface="Book Antiqua" panose="02040602050305030304" pitchFamily="18" charset="0"/>
                <a:ea typeface="Book Antiqua" panose="02040602050305030304" pitchFamily="18" charset="0"/>
                <a:cs typeface="Book Antiqua" panose="02040602050305030304" pitchFamily="18" charset="0"/>
                <a:sym typeface="Book Antiqua" panose="02040602050305030304" pitchFamily="18" charset="0"/>
              </a:rPr>
              <a:t>70-383 Szczecin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pl-PL" altLang="pl-PL" sz="1800" smtClean="0">
                <a:latin typeface="Book Antiqua" panose="02040602050305030304" pitchFamily="18" charset="0"/>
                <a:ea typeface="Book Antiqua" panose="02040602050305030304" pitchFamily="18" charset="0"/>
                <a:cs typeface="Book Antiqua" panose="02040602050305030304" pitchFamily="18" charset="0"/>
                <a:sym typeface="Book Antiqua" panose="02040602050305030304" pitchFamily="18" charset="0"/>
              </a:rPr>
              <a:t>tel. 91 42 56 100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pl-PL" altLang="pl-PL" sz="1800" smtClean="0">
                <a:latin typeface="Book Antiqua" panose="02040602050305030304" pitchFamily="18" charset="0"/>
                <a:ea typeface="Book Antiqua" panose="02040602050305030304" pitchFamily="18" charset="0"/>
                <a:cs typeface="Book Antiqua" panose="02040602050305030304" pitchFamily="18" charset="0"/>
                <a:sym typeface="Book Antiqua" panose="02040602050305030304" pitchFamily="18" charset="0"/>
              </a:rPr>
              <a:t>fax. 91 42 56 103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pl-PL" altLang="pl-PL" sz="1800" smtClean="0">
                <a:latin typeface="Book Antiqua" panose="02040602050305030304" pitchFamily="18" charset="0"/>
                <a:ea typeface="Book Antiqua" panose="02040602050305030304" pitchFamily="18" charset="0"/>
                <a:cs typeface="Book Antiqua" panose="02040602050305030304" pitchFamily="18" charset="0"/>
                <a:sym typeface="Book Antiqua" panose="02040602050305030304" pitchFamily="18" charset="0"/>
              </a:rPr>
              <a:t>e-mail: sekretariat@wup.pl</a:t>
            </a:r>
            <a:endParaRPr lang="pl-PL" altLang="pl-PL" sz="1800" dirty="0" smtClean="0">
              <a:latin typeface="Book Antiqua" panose="02040602050305030304" pitchFamily="18" charset="0"/>
              <a:ea typeface="Book Antiqua" panose="02040602050305030304" pitchFamily="18" charset="0"/>
              <a:cs typeface="Book Antiqua" panose="02040602050305030304" pitchFamily="18" charset="0"/>
              <a:sym typeface="Book Antiqua" panose="02040602050305030304" pitchFamily="18" charset="0"/>
            </a:endParaRPr>
          </a:p>
        </p:txBody>
      </p:sp>
      <p:pic>
        <p:nvPicPr>
          <p:cNvPr id="6" name="imag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2193" y="2070847"/>
            <a:ext cx="5829819" cy="3871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63514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/>
          <a:lstStyle/>
          <a:p>
            <a:pPr>
              <a:defRPr/>
            </a:pPr>
            <a:r>
              <a:rPr lang="pl-PL" dirty="0" smtClean="0"/>
              <a:t>DOFINANSOWANIE PROJEKTÓW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2730993"/>
              </p:ext>
            </p:extLst>
          </p:nvPr>
        </p:nvGraphicFramePr>
        <p:xfrm>
          <a:off x="555171" y="1919288"/>
          <a:ext cx="11332028" cy="251619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36902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64177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0323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800" b="1" dirty="0" smtClean="0"/>
                        <a:t>Alokacja</a:t>
                      </a:r>
                      <a:endParaRPr lang="pl-PL" sz="1800" b="1" dirty="0"/>
                    </a:p>
                  </a:txBody>
                  <a:tcPr marL="91436" marR="91436" marT="45749" marB="45749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800" b="0" baseline="0" dirty="0" smtClean="0"/>
                        <a:t>15 000 000,00</a:t>
                      </a:r>
                      <a:r>
                        <a:rPr lang="pl-PL" sz="1800" b="0" dirty="0" smtClean="0"/>
                        <a:t> </a:t>
                      </a:r>
                      <a:r>
                        <a:rPr lang="pl-PL" sz="1800" b="0" baseline="0" dirty="0" smtClean="0"/>
                        <a:t>zł</a:t>
                      </a:r>
                      <a:endParaRPr lang="pl-PL" sz="1800" b="0" dirty="0"/>
                    </a:p>
                  </a:txBody>
                  <a:tcPr marL="91436" marR="91436" marT="45749" marB="45749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800" b="1" dirty="0" smtClean="0"/>
                        <a:t>Rezerwa na odwołania</a:t>
                      </a:r>
                      <a:endParaRPr lang="pl-PL" sz="1800" b="1" dirty="0"/>
                    </a:p>
                  </a:txBody>
                  <a:tcPr marL="91436" marR="91436" marT="45749" marB="45749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800" b="0" dirty="0" smtClean="0"/>
                        <a:t>750</a:t>
                      </a:r>
                      <a:r>
                        <a:rPr lang="pl-PL" sz="1800" b="0" baseline="0" dirty="0" smtClean="0"/>
                        <a:t> 000,00 zł</a:t>
                      </a:r>
                      <a:endParaRPr lang="pl-PL" sz="1800" b="0" dirty="0"/>
                    </a:p>
                  </a:txBody>
                  <a:tcPr marL="91436" marR="91436" marT="45749" marB="45749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800" b="1" dirty="0" smtClean="0"/>
                        <a:t>Wsparcie finansowe EFS</a:t>
                      </a:r>
                      <a:endParaRPr lang="pl-PL" sz="1800" b="1" dirty="0"/>
                    </a:p>
                  </a:txBody>
                  <a:tcPr marL="91436" marR="91436" marT="45749" marB="45749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800" b="0" dirty="0" smtClean="0"/>
                        <a:t>15</a:t>
                      </a:r>
                      <a:r>
                        <a:rPr lang="pl-PL" sz="1800" b="0" baseline="0" dirty="0" smtClean="0"/>
                        <a:t> 000 000,00</a:t>
                      </a:r>
                      <a:r>
                        <a:rPr lang="pl-PL" sz="1800" b="0" dirty="0" smtClean="0"/>
                        <a:t> </a:t>
                      </a:r>
                      <a:r>
                        <a:rPr lang="pl-PL" sz="1800" b="0" baseline="0" dirty="0" smtClean="0"/>
                        <a:t>zł</a:t>
                      </a:r>
                      <a:endParaRPr lang="pl-PL" sz="1800" b="0" dirty="0"/>
                    </a:p>
                  </a:txBody>
                  <a:tcPr marL="91436" marR="91436" marT="45749" marB="45749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800" b="1" dirty="0" smtClean="0"/>
                        <a:t>Wkład własny</a:t>
                      </a:r>
                      <a:endParaRPr lang="pl-PL" sz="1800" b="1" dirty="0"/>
                    </a:p>
                  </a:txBody>
                  <a:tcPr marL="91436" marR="91436" marT="45749" marB="45749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800" b="0" dirty="0" smtClean="0"/>
                        <a:t>min. 15%</a:t>
                      </a:r>
                    </a:p>
                  </a:txBody>
                  <a:tcPr marL="91436" marR="91436" marT="45749" marB="45749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800" b="1" dirty="0" smtClean="0"/>
                        <a:t>Dofinansowanie ze środków UE</a:t>
                      </a:r>
                      <a:endParaRPr lang="pl-PL" sz="1800" b="1" dirty="0"/>
                    </a:p>
                  </a:txBody>
                  <a:tcPr marL="91436" marR="91436" marT="45749" marB="45749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1800" b="0" dirty="0" smtClean="0"/>
                        <a:t>85%</a:t>
                      </a:r>
                      <a:endParaRPr lang="pl-PL" sz="1800" b="0" dirty="0"/>
                    </a:p>
                  </a:txBody>
                  <a:tcPr marL="91436" marR="91436" marT="45749" marB="45749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6230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altLang="pl-PL" smtClean="0">
                <a:ea typeface="Mongolian Baiti" panose="03000500000000000000" pitchFamily="66" charset="0"/>
              </a:rPr>
              <a:t>WYMAGANE REZULTATY – WSKAŹNIKI REZULTATU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1710419"/>
            <a:ext cx="11349037" cy="4351338"/>
          </a:xfrm>
        </p:spPr>
        <p:txBody>
          <a:bodyPr/>
          <a:lstStyle/>
          <a:p>
            <a:r>
              <a:rPr lang="pl-PL" altLang="pl-PL" dirty="0" smtClean="0">
                <a:ea typeface="Mongolian Baiti" panose="03000500000000000000" pitchFamily="66" charset="0"/>
              </a:rPr>
              <a:t>Wskaźniki rezultatu dotyczą oczekiwanych efektów wsparcia.</a:t>
            </a:r>
          </a:p>
          <a:p>
            <a:endParaRPr lang="pl-PL" altLang="pl-PL" dirty="0" smtClean="0">
              <a:ea typeface="Mongolian Baiti" panose="03000500000000000000" pitchFamily="66" charset="0"/>
            </a:endParaRPr>
          </a:p>
          <a:p>
            <a:endParaRPr lang="pl-PL" altLang="pl-PL" dirty="0" smtClean="0">
              <a:ea typeface="Mongolian Baiti" panose="03000500000000000000" pitchFamily="66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6431807"/>
              </p:ext>
            </p:extLst>
          </p:nvPr>
        </p:nvGraphicFramePr>
        <p:xfrm>
          <a:off x="806824" y="2210482"/>
          <a:ext cx="10757647" cy="1903153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665612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10152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52298">
                <a:tc gridSpan="2">
                  <a:txBody>
                    <a:bodyPr/>
                    <a:lstStyle/>
                    <a:p>
                      <a:pPr algn="ctr"/>
                      <a:r>
                        <a:rPr lang="pl-PL" sz="1800" dirty="0" smtClean="0"/>
                        <a:t>WSKAŹNIKI</a:t>
                      </a:r>
                      <a:r>
                        <a:rPr lang="pl-PL" sz="1800" baseline="0" dirty="0" smtClean="0"/>
                        <a:t> REZULTATU</a:t>
                      </a:r>
                      <a:endParaRPr lang="pl-PL" sz="1800" dirty="0"/>
                    </a:p>
                  </a:txBody>
                  <a:tcPr marL="91437" marR="91437" marT="45737" marB="45737" anchor="ctr"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989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1" dirty="0" smtClean="0">
                          <a:effectLst/>
                        </a:rPr>
                        <a:t>Nazwa</a:t>
                      </a:r>
                      <a:r>
                        <a:rPr lang="pl-PL" sz="1600" b="1" baseline="0" dirty="0" smtClean="0">
                          <a:effectLst/>
                        </a:rPr>
                        <a:t> wskaźnika</a:t>
                      </a:r>
                      <a:endParaRPr lang="pl-PL" sz="1600" b="1" dirty="0">
                        <a:effectLst/>
                      </a:endParaRPr>
                    </a:p>
                  </a:txBody>
                  <a:tcPr marL="91437" marR="91437" marT="45737" marB="4573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1" dirty="0" smtClean="0">
                          <a:effectLst/>
                        </a:rPr>
                        <a:t>Wartość docelowa wskaźników </a:t>
                      </a:r>
                      <a:br>
                        <a:rPr lang="pl-PL" sz="1600" b="1" dirty="0" smtClean="0">
                          <a:effectLst/>
                        </a:rPr>
                      </a:br>
                      <a:r>
                        <a:rPr lang="pl-PL" sz="1600" b="1" dirty="0" smtClean="0">
                          <a:effectLst/>
                        </a:rPr>
                        <a:t>do zrealizowania w ramach konkursu</a:t>
                      </a:r>
                      <a:endParaRPr lang="pl-PL" sz="1600" b="1" dirty="0">
                        <a:effectLst/>
                      </a:endParaRPr>
                    </a:p>
                  </a:txBody>
                  <a:tcPr marL="91437" marR="91437" marT="45737" marB="45737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51870">
                <a:tc>
                  <a:txBody>
                    <a:bodyPr/>
                    <a:lstStyle/>
                    <a:p>
                      <a:pPr algn="ctr"/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nauczycieli, którzy uzyskali kwalifikacje lub nabyli </a:t>
                      </a:r>
                      <a:r>
                        <a:rPr lang="pl-PL" sz="160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kompetencje po </a:t>
                      </a:r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opuszczeniu programu</a:t>
                      </a:r>
                    </a:p>
                  </a:txBody>
                  <a:tcPr marL="91437" marR="91437" marT="45737" marB="4573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dirty="0" smtClean="0"/>
                        <a:t>92%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dirty="0" smtClean="0"/>
                        <a:t>uczestników projektu</a:t>
                      </a:r>
                      <a:endParaRPr lang="pl-PL" sz="1600" dirty="0"/>
                    </a:p>
                  </a:txBody>
                  <a:tcPr marL="91437" marR="91437" marT="45737" marB="45737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980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altLang="pl-PL" dirty="0" smtClean="0">
                <a:ea typeface="Mongolian Baiti" panose="03000500000000000000" pitchFamily="66" charset="0"/>
              </a:rPr>
              <a:t>WYMAGANE REZULTATY – WSKAŹNIKI PRODUKTU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1825625"/>
            <a:ext cx="11349037" cy="4351338"/>
          </a:xfrm>
        </p:spPr>
        <p:txBody>
          <a:bodyPr/>
          <a:lstStyle/>
          <a:p>
            <a:r>
              <a:rPr lang="pl-PL" altLang="pl-PL" dirty="0">
                <a:ea typeface="Mongolian Baiti" panose="03000500000000000000" pitchFamily="66" charset="0"/>
              </a:rPr>
              <a:t>Wskaźniki produktu dotyczą realizowanych działań.</a:t>
            </a:r>
          </a:p>
          <a:p>
            <a:endParaRPr lang="pl-PL" altLang="pl-PL" dirty="0" smtClean="0">
              <a:ea typeface="Mongolian Baiti" panose="03000500000000000000" pitchFamily="66" charset="0"/>
            </a:endParaRPr>
          </a:p>
          <a:p>
            <a:endParaRPr lang="pl-PL" altLang="pl-PL" dirty="0" smtClean="0">
              <a:ea typeface="Mongolian Baiti" panose="03000500000000000000" pitchFamily="66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736296"/>
              </p:ext>
            </p:extLst>
          </p:nvPr>
        </p:nvGraphicFramePr>
        <p:xfrm>
          <a:off x="400050" y="2193925"/>
          <a:ext cx="11083738" cy="379601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680300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28073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52298">
                <a:tc gridSpan="2">
                  <a:txBody>
                    <a:bodyPr/>
                    <a:lstStyle/>
                    <a:p>
                      <a:pPr algn="ctr"/>
                      <a:r>
                        <a:rPr lang="pl-PL" sz="1800" dirty="0" smtClean="0"/>
                        <a:t>WSKAŹNIKI</a:t>
                      </a:r>
                      <a:r>
                        <a:rPr lang="pl-PL" sz="1800" baseline="0" dirty="0" smtClean="0"/>
                        <a:t> PRODUKTU</a:t>
                      </a:r>
                      <a:endParaRPr lang="pl-PL" sz="1800" dirty="0"/>
                    </a:p>
                  </a:txBody>
                  <a:tcPr marL="91437" marR="91437" marT="45737" marB="45737" anchor="ctr"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888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1" dirty="0" smtClean="0">
                          <a:effectLst/>
                        </a:rPr>
                        <a:t>Nazwa</a:t>
                      </a:r>
                      <a:r>
                        <a:rPr lang="pl-PL" sz="1600" b="1" baseline="0" dirty="0" smtClean="0">
                          <a:effectLst/>
                        </a:rPr>
                        <a:t> wskaźnika</a:t>
                      </a:r>
                      <a:endParaRPr lang="pl-PL" sz="1600" b="1" dirty="0">
                        <a:effectLst/>
                      </a:endParaRPr>
                    </a:p>
                  </a:txBody>
                  <a:tcPr marL="91437" marR="91437" marT="45737" marB="4573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1" dirty="0" smtClean="0">
                          <a:effectLst/>
                        </a:rPr>
                        <a:t>Wartość docelowa wskaźników </a:t>
                      </a:r>
                      <a:br>
                        <a:rPr lang="pl-PL" sz="1600" b="1" dirty="0" smtClean="0">
                          <a:effectLst/>
                        </a:rPr>
                      </a:br>
                      <a:r>
                        <a:rPr lang="pl-PL" sz="1600" b="1" dirty="0" smtClean="0">
                          <a:effectLst/>
                        </a:rPr>
                        <a:t>do zrealizowania w ramach konkursu</a:t>
                      </a:r>
                      <a:endParaRPr lang="pl-PL" sz="1600" b="1" dirty="0">
                        <a:effectLst/>
                      </a:endParaRPr>
                    </a:p>
                  </a:txBody>
                  <a:tcPr marL="91437" marR="91437" marT="45737" marB="45737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08327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Liczba dzieci objętych w ramach programu dodatkowymi zajęciami zwiększającymi ich szanse edukacyjne w edukacji przedszkolnej</a:t>
                      </a:r>
                      <a:endParaRPr lang="pl-PL" sz="1600" dirty="0"/>
                    </a:p>
                  </a:txBody>
                  <a:tcPr marL="91437" marR="91437" marT="45737" marB="4573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dirty="0" smtClean="0"/>
                        <a:t>2 020</a:t>
                      </a:r>
                      <a:endParaRPr lang="pl-PL" sz="1600" dirty="0"/>
                    </a:p>
                  </a:txBody>
                  <a:tcPr marL="91437" marR="91437" marT="45737" marB="45737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23270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Liczba miejsc wychowania przedszkolnego dofinansowanych w programie</a:t>
                      </a:r>
                      <a:endParaRPr lang="pl-PL" sz="1600" dirty="0"/>
                    </a:p>
                  </a:txBody>
                  <a:tcPr marL="91437" marR="91437" marT="45737" marB="4573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dirty="0" smtClean="0"/>
                        <a:t>2 083</a:t>
                      </a:r>
                      <a:endParaRPr lang="pl-PL" sz="1600" dirty="0"/>
                    </a:p>
                  </a:txBody>
                  <a:tcPr marL="91437" marR="91437" marT="45737" marB="45737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23270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Liczba nauczycieli objętych wsparciem w programie</a:t>
                      </a:r>
                      <a:endParaRPr lang="pl-PL" sz="1600" dirty="0"/>
                    </a:p>
                  </a:txBody>
                  <a:tcPr marL="91437" marR="91437" marT="45737" marB="4573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dirty="0" smtClean="0"/>
                        <a:t>673</a:t>
                      </a:r>
                      <a:endParaRPr lang="pl-PL" sz="1600" dirty="0"/>
                    </a:p>
                  </a:txBody>
                  <a:tcPr marL="91437" marR="91437" marT="45737" marB="45737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7987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altLang="pl-PL" smtClean="0">
                <a:ea typeface="Mongolian Baiti" panose="03000500000000000000" pitchFamily="66" charset="0"/>
              </a:rPr>
              <a:t>WYMAGANE REZULTATY – WSKAŹNIKI REZULTATU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1710419"/>
            <a:ext cx="11349037" cy="4351338"/>
          </a:xfrm>
        </p:spPr>
        <p:txBody>
          <a:bodyPr/>
          <a:lstStyle/>
          <a:p>
            <a:endParaRPr lang="pl-PL" altLang="pl-PL" dirty="0" smtClean="0">
              <a:ea typeface="Mongolian Baiti" panose="03000500000000000000" pitchFamily="66" charset="0"/>
            </a:endParaRPr>
          </a:p>
          <a:p>
            <a:endParaRPr lang="pl-PL" altLang="pl-PL" dirty="0" smtClean="0">
              <a:ea typeface="Mongolian Baiti" panose="03000500000000000000" pitchFamily="66" charset="0"/>
            </a:endParaRPr>
          </a:p>
          <a:p>
            <a:endParaRPr lang="pl-PL" altLang="pl-PL" dirty="0" smtClean="0">
              <a:ea typeface="Mongolian Baiti" panose="03000500000000000000" pitchFamily="66" charset="0"/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3112939"/>
              </p:ext>
            </p:extLst>
          </p:nvPr>
        </p:nvGraphicFramePr>
        <p:xfrm>
          <a:off x="608432" y="1710419"/>
          <a:ext cx="10757647" cy="1429113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075764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438038">
                <a:tc>
                  <a:txBody>
                    <a:bodyPr/>
                    <a:lstStyle/>
                    <a:p>
                      <a:pPr algn="ctr"/>
                      <a:r>
                        <a:rPr lang="pl-PL" sz="1800" dirty="0" smtClean="0"/>
                        <a:t>WSKAŹNIKI</a:t>
                      </a:r>
                      <a:r>
                        <a:rPr lang="pl-PL" sz="1800" baseline="0" dirty="0" smtClean="0"/>
                        <a:t> PROGRAMOWY REZULTATU BEZPOŚREDNIEGO ZGODNY Z SOOP</a:t>
                      </a:r>
                      <a:endParaRPr lang="pl-PL" sz="1800" dirty="0"/>
                    </a:p>
                  </a:txBody>
                  <a:tcPr marL="91437" marR="91437" marT="45737" marB="45737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475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l-PL" sz="1600" b="1" dirty="0" smtClean="0">
                          <a:effectLst/>
                        </a:rPr>
                        <a:t>Nazwa</a:t>
                      </a:r>
                      <a:r>
                        <a:rPr lang="pl-PL" sz="1600" b="1" baseline="0" dirty="0" smtClean="0">
                          <a:effectLst/>
                        </a:rPr>
                        <a:t> wskaźnika</a:t>
                      </a:r>
                      <a:endParaRPr lang="pl-PL" sz="1600" b="1" dirty="0">
                        <a:effectLst/>
                      </a:endParaRPr>
                    </a:p>
                  </a:txBody>
                  <a:tcPr marL="91437" marR="91437" marT="45737" marB="45737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96323">
                <a:tc>
                  <a:txBody>
                    <a:bodyPr/>
                    <a:lstStyle/>
                    <a:p>
                      <a:pPr algn="ctr"/>
                      <a:r>
                        <a:rPr lang="pl-P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Wzrost</a:t>
                      </a:r>
                      <a:r>
                        <a:rPr lang="pl-PL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liczby dzieci objętych wsparciem w ramach edukacji przedszkolnej %</a:t>
                      </a:r>
                      <a:endParaRPr lang="pl-PL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7" marR="91437" marT="45737" marB="45737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aphicFrame>
        <p:nvGraphicFramePr>
          <p:cNvPr id="6" name="Symbol zastępczy zawartości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3695385"/>
              </p:ext>
            </p:extLst>
          </p:nvPr>
        </p:nvGraphicFramePr>
        <p:xfrm>
          <a:off x="608432" y="3139532"/>
          <a:ext cx="10757647" cy="2194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57647">
                  <a:extLst>
                    <a:ext uri="{9D8B030D-6E8A-4147-A177-3AD203B41FA5}">
                      <a16:colId xmlns="" xmlns:a16="http://schemas.microsoft.com/office/drawing/2014/main" val="3345554349"/>
                    </a:ext>
                  </a:extLst>
                </a:gridCol>
              </a:tblGrid>
              <a:tr h="10820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LDP – </a:t>
                      </a:r>
                      <a:r>
                        <a:rPr lang="pl-PL" sz="1800" dirty="0" smtClean="0"/>
                        <a:t>dzieci korzystające z nowo utworzonych miejsc opieki i edukacji przedszkolnej</a:t>
                      </a:r>
                      <a:r>
                        <a:rPr lang="pl-PL" sz="1800" baseline="0" dirty="0" smtClean="0"/>
                        <a:t> (pełnosprawne)</a:t>
                      </a:r>
                      <a:endParaRPr lang="pl-PL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LDNP -  </a:t>
                      </a:r>
                      <a:r>
                        <a:rPr lang="pl-PL" sz="1800" dirty="0" smtClean="0"/>
                        <a:t>dzieci korzystające z nowo utworzonych miejsc opieki i edukacji przedszkolnej</a:t>
                      </a:r>
                      <a:r>
                        <a:rPr lang="pl-PL" sz="1800" baseline="0" dirty="0" smtClean="0"/>
                        <a:t> (niepełnosprawne)</a:t>
                      </a:r>
                      <a:endParaRPr lang="pl-PL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/>
                        <a:t>LDWP – liczba dzieci w wieku przedszkolnym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pole tekstowe 6"/>
          <p:cNvSpPr txBox="1"/>
          <p:nvPr/>
        </p:nvSpPr>
        <p:spPr>
          <a:xfrm>
            <a:off x="978226" y="3313489"/>
            <a:ext cx="1001805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400" b="1" dirty="0" smtClean="0">
                <a:solidFill>
                  <a:srgbClr val="C00000"/>
                </a:solidFill>
              </a:rPr>
              <a:t>WLD= [(LDP + LDNP)/LDWP]*100%</a:t>
            </a:r>
            <a:endParaRPr lang="pl-PL" sz="3400" b="1" dirty="0">
              <a:solidFill>
                <a:srgbClr val="C00000"/>
              </a:solidFill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608432" y="5551780"/>
            <a:ext cx="41249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/>
              <a:t>Wartość bazowa 0%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3552372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/>
          <a:lstStyle/>
          <a:p>
            <a:pPr>
              <a:defRPr/>
            </a:pPr>
            <a:r>
              <a:rPr lang="pl-PL" dirty="0" smtClean="0"/>
              <a:t>ETAPY OCENY WNIOSKOW O DOFINANSOWANIE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6850" y="1854200"/>
            <a:ext cx="11349038" cy="4351338"/>
          </a:xfrm>
        </p:spPr>
        <p:txBody>
          <a:bodyPr/>
          <a:lstStyle/>
          <a:p>
            <a:pPr>
              <a:buFont typeface="Arial" charset="0"/>
              <a:buNone/>
              <a:defRPr/>
            </a:pPr>
            <a:endParaRPr lang="pl-PL" dirty="0" smtClean="0"/>
          </a:p>
          <a:p>
            <a:pPr>
              <a:buFont typeface="Arial" charset="0"/>
              <a:buNone/>
              <a:defRPr/>
            </a:pPr>
            <a:endParaRPr lang="pl-PL" dirty="0"/>
          </a:p>
        </p:txBody>
      </p:sp>
      <p:sp>
        <p:nvSpPr>
          <p:cNvPr id="4" name="Prostokąt 3"/>
          <p:cNvSpPr/>
          <p:nvPr/>
        </p:nvSpPr>
        <p:spPr>
          <a:xfrm>
            <a:off x="1703388" y="2697163"/>
            <a:ext cx="2033587" cy="154305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pl-PL" sz="1600" b="1" dirty="0"/>
              <a:t>OCENA BRAKÓW </a:t>
            </a:r>
            <a:r>
              <a:rPr lang="pl-PL" sz="1600" b="1" u="sng" dirty="0"/>
              <a:t>FORMALNYCH</a:t>
            </a:r>
          </a:p>
          <a:p>
            <a:pPr algn="ctr" eaLnBrk="1" hangingPunct="1">
              <a:lnSpc>
                <a:spcPct val="150000"/>
              </a:lnSpc>
              <a:defRPr/>
            </a:pPr>
            <a:r>
              <a:rPr lang="pl-PL" sz="1600" dirty="0"/>
              <a:t>14 dni</a:t>
            </a:r>
          </a:p>
        </p:txBody>
      </p:sp>
      <p:sp>
        <p:nvSpPr>
          <p:cNvPr id="8" name="Prostokąt 7"/>
          <p:cNvSpPr/>
          <p:nvPr/>
        </p:nvSpPr>
        <p:spPr>
          <a:xfrm>
            <a:off x="5622925" y="2720975"/>
            <a:ext cx="2114550" cy="151923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pl-PL" sz="1600" b="1" dirty="0"/>
              <a:t>OCENA </a:t>
            </a:r>
            <a:endParaRPr lang="pl-PL" sz="1600" b="1" dirty="0" smtClean="0"/>
          </a:p>
          <a:p>
            <a:pPr algn="ctr" eaLnBrk="1" hangingPunct="1">
              <a:defRPr/>
            </a:pPr>
            <a:r>
              <a:rPr lang="pl-PL" sz="1600" b="1" dirty="0" smtClean="0"/>
              <a:t>WNIOSKÓW</a:t>
            </a:r>
            <a:endParaRPr lang="pl-PL" sz="1600" b="1" dirty="0"/>
          </a:p>
          <a:p>
            <a:pPr algn="ctr" eaLnBrk="1" hangingPunct="1">
              <a:defRPr/>
            </a:pPr>
            <a:endParaRPr lang="pl-PL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1544638" y="4594225"/>
            <a:ext cx="2987675" cy="15779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lnSpc>
                <a:spcPct val="150000"/>
              </a:lnSpc>
              <a:defRPr/>
            </a:pPr>
            <a:r>
              <a:rPr lang="pl-PL" sz="1600" b="1" dirty="0"/>
              <a:t>ETAP I</a:t>
            </a:r>
          </a:p>
          <a:p>
            <a:pPr algn="ctr" eaLnBrk="1" hangingPunct="1">
              <a:buFontTx/>
              <a:buChar char="-"/>
              <a:defRPr/>
            </a:pPr>
            <a:r>
              <a:rPr lang="pl-PL" sz="1600" dirty="0"/>
              <a:t> KRYTERIA DOPUSZCZALNOŚCI</a:t>
            </a:r>
          </a:p>
          <a:p>
            <a:pPr algn="ctr" eaLnBrk="1" hangingPunct="1">
              <a:buFontTx/>
              <a:buChar char="-"/>
              <a:defRPr/>
            </a:pPr>
            <a:r>
              <a:rPr lang="pl-PL" sz="1600" dirty="0"/>
              <a:t> KRYTERIA WYKONALNOŚCI</a:t>
            </a:r>
          </a:p>
          <a:p>
            <a:pPr algn="ctr" eaLnBrk="1" hangingPunct="1">
              <a:buFontTx/>
              <a:buChar char="-"/>
              <a:defRPr/>
            </a:pPr>
            <a:r>
              <a:rPr lang="pl-PL" sz="1600" u="sng" dirty="0"/>
              <a:t> KRTERIA ADMINISTRACYJNOŚCI</a:t>
            </a:r>
          </a:p>
          <a:p>
            <a:pPr algn="ctr" eaLnBrk="1" hangingPunct="1">
              <a:lnSpc>
                <a:spcPct val="150000"/>
              </a:lnSpc>
              <a:defRPr/>
            </a:pPr>
            <a:r>
              <a:rPr lang="pl-PL" sz="1600" dirty="0" smtClean="0"/>
              <a:t>70 </a:t>
            </a:r>
            <a:r>
              <a:rPr lang="pl-PL" sz="1600" dirty="0"/>
              <a:t>dni</a:t>
            </a:r>
          </a:p>
        </p:txBody>
      </p:sp>
      <p:cxnSp>
        <p:nvCxnSpPr>
          <p:cNvPr id="12" name="Łącznik prosty ze strzałką 11"/>
          <p:cNvCxnSpPr/>
          <p:nvPr/>
        </p:nvCxnSpPr>
        <p:spPr>
          <a:xfrm>
            <a:off x="3736975" y="3465513"/>
            <a:ext cx="1884363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8" name="Łącznik prosty ze strzałką 17"/>
          <p:cNvCxnSpPr/>
          <p:nvPr/>
        </p:nvCxnSpPr>
        <p:spPr>
          <a:xfrm>
            <a:off x="4595813" y="5630863"/>
            <a:ext cx="1506537" cy="1587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36873" name="pole tekstowe 26"/>
          <p:cNvSpPr txBox="1">
            <a:spLocks noChangeArrowheads="1"/>
          </p:cNvSpPr>
          <p:nvPr/>
        </p:nvSpPr>
        <p:spPr bwMode="auto">
          <a:xfrm>
            <a:off x="927100" y="1978025"/>
            <a:ext cx="102774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 dirty="0">
                <a:latin typeface="Arial" panose="020B0604020202020204" pitchFamily="34" charset="0"/>
              </a:rPr>
              <a:t>Czas trwania oceny dokumentacji aplikacyjnej – ok. </a:t>
            </a:r>
            <a:r>
              <a:rPr lang="pl-PL" altLang="pl-PL" sz="1800" b="1" dirty="0">
                <a:latin typeface="Arial" panose="020B0604020202020204" pitchFamily="34" charset="0"/>
              </a:rPr>
              <a:t>120 dni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l-PL" altLang="pl-PL" sz="1800" dirty="0">
                <a:latin typeface="Arial" panose="020B0604020202020204" pitchFamily="34" charset="0"/>
              </a:rPr>
              <a:t>Orientacyjny termin rozstrzygnięcia konkursu – </a:t>
            </a:r>
            <a:r>
              <a:rPr lang="pl-PL" altLang="pl-PL" sz="1800" b="1" dirty="0" smtClean="0">
                <a:latin typeface="Arial" panose="020B0604020202020204" pitchFamily="34" charset="0"/>
              </a:rPr>
              <a:t>23 sierpnia </a:t>
            </a:r>
            <a:r>
              <a:rPr lang="pl-PL" altLang="pl-PL" sz="1800" b="1" dirty="0">
                <a:latin typeface="Arial" panose="020B0604020202020204" pitchFamily="34" charset="0"/>
              </a:rPr>
              <a:t>2016 r. </a:t>
            </a:r>
            <a:r>
              <a:rPr lang="pl-PL" altLang="pl-PL" sz="1800" dirty="0">
                <a:latin typeface="Arial" panose="020B0604020202020204" pitchFamily="34" charset="0"/>
              </a:rPr>
              <a:t>(+ max. 60 dni)</a:t>
            </a:r>
          </a:p>
        </p:txBody>
      </p:sp>
      <p:cxnSp>
        <p:nvCxnSpPr>
          <p:cNvPr id="29" name="Łącznik prosty 28"/>
          <p:cNvCxnSpPr/>
          <p:nvPr/>
        </p:nvCxnSpPr>
        <p:spPr>
          <a:xfrm flipH="1">
            <a:off x="4595813" y="4240213"/>
            <a:ext cx="788987" cy="331787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1" name="Łącznik prosty 30"/>
          <p:cNvCxnSpPr/>
          <p:nvPr/>
        </p:nvCxnSpPr>
        <p:spPr>
          <a:xfrm>
            <a:off x="6665913" y="4321175"/>
            <a:ext cx="28575" cy="250825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36876" name="Grupa 23"/>
          <p:cNvGrpSpPr>
            <a:grpSpLocks/>
          </p:cNvGrpSpPr>
          <p:nvPr/>
        </p:nvGrpSpPr>
        <p:grpSpPr bwMode="auto">
          <a:xfrm>
            <a:off x="6137275" y="4594225"/>
            <a:ext cx="5067300" cy="1589088"/>
            <a:chOff x="6137275" y="4594225"/>
            <a:chExt cx="5067346" cy="1589088"/>
          </a:xfrm>
        </p:grpSpPr>
        <p:sp>
          <p:nvSpPr>
            <p:cNvPr id="9" name="Prostokąt 8"/>
            <p:cNvSpPr/>
            <p:nvPr/>
          </p:nvSpPr>
          <p:spPr>
            <a:xfrm>
              <a:off x="6137275" y="4594225"/>
              <a:ext cx="2211408" cy="1589088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lnSpc>
                  <a:spcPct val="150000"/>
                </a:lnSpc>
                <a:defRPr/>
              </a:pPr>
              <a:r>
                <a:rPr lang="pl-PL" sz="1600" b="1" dirty="0"/>
                <a:t>ETAP II</a:t>
              </a:r>
              <a:endParaRPr lang="pl-PL" sz="1600" dirty="0"/>
            </a:p>
            <a:p>
              <a:pPr algn="ctr" eaLnBrk="1" hangingPunct="1">
                <a:buFontTx/>
                <a:buChar char="-"/>
                <a:defRPr/>
              </a:pPr>
              <a:r>
                <a:rPr lang="pl-PL" sz="1600" u="sng" dirty="0"/>
                <a:t> KRYTERIA JAKOŚCI</a:t>
              </a:r>
            </a:p>
            <a:p>
              <a:pPr algn="ctr" eaLnBrk="1" hangingPunct="1">
                <a:buFontTx/>
                <a:buChar char="-"/>
                <a:defRPr/>
              </a:pPr>
              <a:r>
                <a:rPr lang="pl-PL" sz="1600" u="sng" dirty="0"/>
                <a:t> KRYTERIA PREMIUJĄCE</a:t>
              </a:r>
            </a:p>
            <a:p>
              <a:pPr algn="ctr" eaLnBrk="1" hangingPunct="1">
                <a:buFontTx/>
                <a:buChar char="-"/>
                <a:defRPr/>
              </a:pPr>
              <a:endParaRPr lang="pl-PL" sz="1600" u="sng" dirty="0"/>
            </a:p>
          </p:txBody>
        </p:sp>
        <p:sp>
          <p:nvSpPr>
            <p:cNvPr id="14" name="Prostokąt 13"/>
            <p:cNvSpPr/>
            <p:nvPr/>
          </p:nvSpPr>
          <p:spPr>
            <a:xfrm>
              <a:off x="8829699" y="4594225"/>
              <a:ext cx="2374922" cy="1589088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lnSpc>
                  <a:spcPct val="150000"/>
                </a:lnSpc>
                <a:defRPr/>
              </a:pPr>
              <a:r>
                <a:rPr lang="pl-PL" sz="1600" b="1" dirty="0"/>
                <a:t>ETAP III</a:t>
              </a:r>
              <a:endParaRPr lang="pl-PL" sz="1600" dirty="0"/>
            </a:p>
            <a:p>
              <a:pPr algn="ctr" eaLnBrk="1" hangingPunct="1">
                <a:buFontTx/>
                <a:buChar char="-"/>
                <a:defRPr/>
              </a:pPr>
              <a:r>
                <a:rPr lang="pl-PL" sz="1600" u="sng" dirty="0"/>
                <a:t> KRYTERIA STRATEGICZNE</a:t>
              </a:r>
            </a:p>
            <a:p>
              <a:pPr algn="ctr" eaLnBrk="1" hangingPunct="1">
                <a:buFontTx/>
                <a:buChar char="-"/>
                <a:defRPr/>
              </a:pPr>
              <a:endParaRPr lang="pl-PL" sz="1600" u="sng" dirty="0"/>
            </a:p>
          </p:txBody>
        </p:sp>
        <p:sp>
          <p:nvSpPr>
            <p:cNvPr id="15" name="Prostokąt 14"/>
            <p:cNvSpPr/>
            <p:nvPr/>
          </p:nvSpPr>
          <p:spPr>
            <a:xfrm>
              <a:off x="6137275" y="5832475"/>
              <a:ext cx="5067346" cy="350838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pl-PL" sz="1600" dirty="0"/>
                <a:t>50 dni</a:t>
              </a:r>
            </a:p>
          </p:txBody>
        </p:sp>
      </p:grpSp>
      <p:cxnSp>
        <p:nvCxnSpPr>
          <p:cNvPr id="16" name="Łącznik prosty 15"/>
          <p:cNvCxnSpPr/>
          <p:nvPr/>
        </p:nvCxnSpPr>
        <p:spPr>
          <a:xfrm>
            <a:off x="7900988" y="4240213"/>
            <a:ext cx="923925" cy="37465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2" name="Łącznik prosty ze strzałką 21"/>
          <p:cNvCxnSpPr/>
          <p:nvPr/>
        </p:nvCxnSpPr>
        <p:spPr>
          <a:xfrm>
            <a:off x="8362950" y="5646738"/>
            <a:ext cx="44608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4397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/>
          <a:lstStyle/>
          <a:p>
            <a:pPr>
              <a:defRPr/>
            </a:pPr>
            <a:r>
              <a:rPr lang="pl-PL" dirty="0" smtClean="0"/>
              <a:t>BRAKI FORMALNE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1825625"/>
            <a:ext cx="11349037" cy="4351338"/>
          </a:xfrm>
        </p:spPr>
        <p:txBody>
          <a:bodyPr/>
          <a:lstStyle/>
          <a:p>
            <a:r>
              <a:rPr lang="pl-PL" altLang="pl-PL" b="1" smtClean="0">
                <a:ea typeface="Mongolian Baiti" panose="03000500000000000000" pitchFamily="66" charset="0"/>
              </a:rPr>
              <a:t>Przykładowe braki formalne:</a:t>
            </a:r>
          </a:p>
          <a:p>
            <a:pPr>
              <a:buFontTx/>
              <a:buChar char="-"/>
            </a:pPr>
            <a:r>
              <a:rPr lang="pl-PL" altLang="pl-PL" smtClean="0">
                <a:ea typeface="Mongolian Baiti" panose="03000500000000000000" pitchFamily="66" charset="0"/>
              </a:rPr>
              <a:t> różna suma kontrolna na pisemnym wniosku o przyznanie pomocy;</a:t>
            </a:r>
          </a:p>
          <a:p>
            <a:pPr>
              <a:buFontTx/>
              <a:buChar char="-"/>
            </a:pPr>
            <a:r>
              <a:rPr lang="pl-PL" altLang="pl-PL" smtClean="0">
                <a:ea typeface="Mongolian Baiti" panose="03000500000000000000" pitchFamily="66" charset="0"/>
              </a:rPr>
              <a:t> brak pieczęci na pisemnym wniosku o przyznanie pomocy;</a:t>
            </a:r>
          </a:p>
          <a:p>
            <a:pPr>
              <a:buFontTx/>
              <a:buChar char="-"/>
            </a:pPr>
            <a:r>
              <a:rPr lang="pl-PL" altLang="pl-PL" smtClean="0">
                <a:ea typeface="Mongolian Baiti" panose="03000500000000000000" pitchFamily="66" charset="0"/>
              </a:rPr>
              <a:t> brak podpisu osób uprawnionych do podejmowania decyzji wiążących w stosunku do wnioskodawcy;</a:t>
            </a:r>
          </a:p>
          <a:p>
            <a:pPr>
              <a:buFontTx/>
              <a:buChar char="-"/>
            </a:pPr>
            <a:r>
              <a:rPr lang="pl-PL" altLang="pl-PL" smtClean="0">
                <a:ea typeface="Mongolian Baiti" panose="03000500000000000000" pitchFamily="66" charset="0"/>
              </a:rPr>
              <a:t> niezgodny podpis na pisemnym wniosku o przyznanie pomocy w odniesieniu do wskazanych w wersji elektronicznej wniosku osób uprawnionych do podejmowania decyzji wiążących w stosunku do wnioskodawcy.</a:t>
            </a:r>
          </a:p>
          <a:p>
            <a:endParaRPr lang="pl-PL" altLang="pl-PL" smtClean="0">
              <a:ea typeface="Mongolian Baiti" panose="03000500000000000000" pitchFamily="66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altLang="pl-PL" smtClean="0">
                <a:solidFill>
                  <a:srgbClr val="FF0000"/>
                </a:solidFill>
                <a:ea typeface="Mongolian Baiti" panose="03000500000000000000" pitchFamily="66" charset="0"/>
              </a:rPr>
              <a:t> </a:t>
            </a:r>
            <a:r>
              <a:rPr lang="pl-PL" altLang="pl-PL" smtClean="0">
                <a:solidFill>
                  <a:srgbClr val="C00000"/>
                </a:solidFill>
                <a:ea typeface="Mongolian Baiti" panose="03000500000000000000" pitchFamily="66" charset="0"/>
              </a:rPr>
              <a:t>W razie stwierdzenia braków formalnych IOK wzywa wnioskodawcę do ich uzupełnienia w terminie 7 dni od dnia otrzymania wezwania;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altLang="pl-PL" smtClean="0">
                <a:solidFill>
                  <a:srgbClr val="C00000"/>
                </a:solidFill>
                <a:ea typeface="Mongolian Baiti" panose="03000500000000000000" pitchFamily="66" charset="0"/>
              </a:rPr>
              <a:t> W przypadku uzupełnienia wniosku w zakresie innym niż wskazane braki formalne wniosek pozostaje bez rozpatrzenia.</a:t>
            </a:r>
          </a:p>
          <a:p>
            <a:endParaRPr lang="pl-PL" altLang="pl-PL" smtClean="0">
              <a:ea typeface="Mongolian Baiti" panose="030005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0304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2738" y="1247775"/>
            <a:ext cx="11349037" cy="500063"/>
          </a:xfrm>
        </p:spPr>
        <p:txBody>
          <a:bodyPr/>
          <a:lstStyle/>
          <a:p>
            <a:pPr>
              <a:defRPr/>
            </a:pPr>
            <a:r>
              <a:rPr lang="pl-PL" dirty="0"/>
              <a:t>I ETAP </a:t>
            </a:r>
            <a:r>
              <a:rPr lang="pl-PL" dirty="0" smtClean="0"/>
              <a:t>OCENY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2738" y="1825625"/>
            <a:ext cx="11349037" cy="4351338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pl-PL" altLang="pl-PL" smtClean="0">
                <a:ea typeface="Mongolian Baiti" panose="03000500000000000000" pitchFamily="66" charset="0"/>
              </a:rPr>
              <a:t>Celem tego etapu oceny jest wyselekcjonowanie projektów wpisujących się w założenia danego konkursu, wytypowania tych których realizacja jest zasadna, założenia - realne, a zobowiązania oparte zostały o adekwatne założenia. Ocena ta ma doprowadzić do wyeliminowania niespójności w dokumentacji aplikacyjnej oraz skorygowania elementów niezgodnych z instrukcją wypełniania wniosku.</a:t>
            </a:r>
          </a:p>
        </p:txBody>
      </p:sp>
    </p:spTree>
    <p:extLst>
      <p:ext uri="{BB962C8B-B14F-4D97-AF65-F5344CB8AC3E}">
        <p14:creationId xmlns:p14="http://schemas.microsoft.com/office/powerpoint/2010/main" val="2760665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2373</TotalTime>
  <Words>1634</Words>
  <Application>Microsoft Office PowerPoint</Application>
  <PresentationFormat>Panoramiczny</PresentationFormat>
  <Paragraphs>296</Paragraphs>
  <Slides>27</Slides>
  <Notes>23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27</vt:i4>
      </vt:variant>
    </vt:vector>
  </HeadingPairs>
  <TitlesOfParts>
    <vt:vector size="35" baseType="lpstr">
      <vt:lpstr>Arial</vt:lpstr>
      <vt:lpstr>Book Antiqua</vt:lpstr>
      <vt:lpstr>Calibri</vt:lpstr>
      <vt:lpstr>Calibri Light</vt:lpstr>
      <vt:lpstr>Mongolian Baiti</vt:lpstr>
      <vt:lpstr>Tw Cen MT Condensed</vt:lpstr>
      <vt:lpstr>Wingdings</vt:lpstr>
      <vt:lpstr>1_Motyw pakietu Office</vt:lpstr>
      <vt:lpstr>SPOTKANIE INFORMACYJNE: Regulamin naboru wniosków</vt:lpstr>
      <vt:lpstr>Prezentacja programu PowerPoint</vt:lpstr>
      <vt:lpstr>DOFINANSOWANIE PROJEKTÓW</vt:lpstr>
      <vt:lpstr>WYMAGANE REZULTATY – WSKAŹNIKI REZULTATU</vt:lpstr>
      <vt:lpstr>WYMAGANE REZULTATY – WSKAŹNIKI PRODUKTU</vt:lpstr>
      <vt:lpstr>WYMAGANE REZULTATY – WSKAŹNIKI REZULTATU</vt:lpstr>
      <vt:lpstr>ETAPY OCENY WNIOSKOW O DOFINANSOWANIE</vt:lpstr>
      <vt:lpstr>BRAKI FORMALNE</vt:lpstr>
      <vt:lpstr>I ETAP OCENY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ZASADY REALIZACJI PROJEKTU – koszty pośrednie</vt:lpstr>
      <vt:lpstr>ZASADY REALIZACJI PROJEKTU – koszty pośrednie</vt:lpstr>
      <vt:lpstr>ZASADY REALIZACJI PROJEKTU – wkład własny</vt:lpstr>
      <vt:lpstr>ZASADY REALIZACJI PROJEKTU – cross-financing i środki trwałe</vt:lpstr>
      <vt:lpstr>ZŁOŻENIE WNIOSKU</vt:lpstr>
      <vt:lpstr>Informacja i promocja</vt:lpstr>
      <vt:lpstr>Obowiązki informacyjne</vt:lpstr>
      <vt:lpstr>Jak oznaczyć miejsce projektu?</vt:lpstr>
      <vt:lpstr>Dodatkowych informacji na temat Programu udzielają</vt:lpstr>
      <vt:lpstr>Prezentacja programu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SPOTKANIE INFORMACYJNE: Regulamin naboru wniosków</dc:title>
  <dc:creator>Krycki Wojciech</dc:creator>
  <cp:lastModifiedBy>Gołaś Angelika</cp:lastModifiedBy>
  <cp:revision>151</cp:revision>
  <cp:lastPrinted>2016-02-19T12:52:32Z</cp:lastPrinted>
  <dcterms:created xsi:type="dcterms:W3CDTF">2016-02-18T09:57:15Z</dcterms:created>
  <dcterms:modified xsi:type="dcterms:W3CDTF">2016-03-15T08:51:41Z</dcterms:modified>
</cp:coreProperties>
</file>