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60" r:id="rId4"/>
    <p:sldId id="261" r:id="rId5"/>
    <p:sldId id="262" r:id="rId6"/>
    <p:sldId id="263" r:id="rId7"/>
    <p:sldId id="265" r:id="rId8"/>
    <p:sldId id="264" r:id="rId9"/>
    <p:sldId id="266" r:id="rId10"/>
    <p:sldId id="287" r:id="rId11"/>
    <p:sldId id="288" r:id="rId12"/>
    <p:sldId id="269" r:id="rId13"/>
    <p:sldId id="272" r:id="rId14"/>
    <p:sldId id="284" r:id="rId15"/>
    <p:sldId id="285" r:id="rId16"/>
    <p:sldId id="286" r:id="rId17"/>
    <p:sldId id="275" r:id="rId18"/>
    <p:sldId id="274" r:id="rId19"/>
    <p:sldId id="273" r:id="rId20"/>
    <p:sldId id="276" r:id="rId21"/>
    <p:sldId id="277" r:id="rId22"/>
    <p:sldId id="280" r:id="rId23"/>
    <p:sldId id="281" r:id="rId24"/>
    <p:sldId id="282" r:id="rId25"/>
    <p:sldId id="278" r:id="rId26"/>
    <p:sldId id="289" r:id="rId27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80544" autoAdjust="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895131-9ED5-481E-84E2-61778546DD84}" type="datetimeFigureOut">
              <a:rPr lang="pl-PL" smtClean="0"/>
              <a:t>2016-02-25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01A2A-0A85-43EB-B081-F5EF4BF353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9512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7C6615-76B3-4FBE-8CE0-2951B2146F8B}" type="datetimeFigureOut">
              <a:rPr lang="pl-PL" smtClean="0"/>
              <a:t>2016-02-25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54E54-8C99-46D1-BB31-32960862E2B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7818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2970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34D889-440F-4520-9890-8D02A84EB978}" type="slidenum">
              <a:rPr lang="pl-PL" altLang="pl-PL" smtClean="0">
                <a:latin typeface="Calibri" panose="020F0502020204030204" pitchFamily="34" charset="0"/>
              </a:rPr>
              <a:pPr/>
              <a:t>3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132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5222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9171E48-9AA2-4639-A310-DF126822E129}" type="slidenum">
              <a:rPr lang="pl-PL" altLang="pl-PL" smtClean="0">
                <a:latin typeface="Calibri" panose="020F0502020204030204" pitchFamily="34" charset="0"/>
              </a:rPr>
              <a:pPr/>
              <a:t>13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6150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5632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076B1E-FAF1-466A-83C9-2492C23AC406}" type="slidenum">
              <a:rPr lang="pl-PL" altLang="pl-PL" smtClean="0">
                <a:latin typeface="Calibri" panose="020F0502020204030204" pitchFamily="34" charset="0"/>
              </a:rPr>
              <a:pPr/>
              <a:t>14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0135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altLang="pl-PL" dirty="0" smtClean="0"/>
          </a:p>
        </p:txBody>
      </p:sp>
      <p:sp>
        <p:nvSpPr>
          <p:cNvPr id="5632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076B1E-FAF1-466A-83C9-2492C23AC406}" type="slidenum">
              <a:rPr lang="pl-PL" altLang="pl-PL" smtClean="0">
                <a:latin typeface="Calibri" panose="020F0502020204030204" pitchFamily="34" charset="0"/>
              </a:rPr>
              <a:pPr/>
              <a:t>15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0003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altLang="pl-PL" dirty="0" smtClean="0"/>
          </a:p>
        </p:txBody>
      </p:sp>
      <p:sp>
        <p:nvSpPr>
          <p:cNvPr id="5632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076B1E-FAF1-466A-83C9-2492C23AC406}" type="slidenum">
              <a:rPr lang="pl-PL" altLang="pl-PL" smtClean="0">
                <a:latin typeface="Calibri" panose="020F0502020204030204" pitchFamily="34" charset="0"/>
              </a:rPr>
              <a:pPr/>
              <a:t>16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0240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6861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997B85-E00E-4EC0-8A0F-34407FBA0C63}" type="slidenum">
              <a:rPr lang="pl-PL" altLang="pl-PL" smtClean="0">
                <a:latin typeface="Calibri" panose="020F0502020204030204" pitchFamily="34" charset="0"/>
              </a:rPr>
              <a:pPr/>
              <a:t>17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7470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altLang="pl-PL" sz="1200" dirty="0" smtClean="0">
              <a:ea typeface="Mongolian Baiti" panose="03000500000000000000" pitchFamily="66" charset="0"/>
            </a:endParaRPr>
          </a:p>
        </p:txBody>
      </p:sp>
      <p:sp>
        <p:nvSpPr>
          <p:cNvPr id="6656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BFF34E-BC20-4ED7-AF2B-5B6A9322D2B6}" type="slidenum">
              <a:rPr lang="pl-PL" altLang="pl-PL" smtClean="0">
                <a:latin typeface="Calibri" panose="020F0502020204030204" pitchFamily="34" charset="0"/>
              </a:rPr>
              <a:pPr/>
              <a:t>18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5768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6246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44E82EE-0B92-4F2F-811F-68854C5B3282}" type="slidenum">
              <a:rPr lang="pl-PL" altLang="pl-PL" smtClean="0">
                <a:latin typeface="Calibri" panose="020F0502020204030204" pitchFamily="34" charset="0"/>
              </a:rPr>
              <a:pPr/>
              <a:t>19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8273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7066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7D3061-22AB-409B-BB5A-111B733BA8C8}" type="slidenum">
              <a:rPr lang="pl-PL" altLang="pl-PL" smtClean="0">
                <a:latin typeface="Calibri" panose="020F0502020204030204" pitchFamily="34" charset="0"/>
              </a:rPr>
              <a:pPr/>
              <a:t>20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9350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7270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C91D5B-43EB-4B5B-B32E-31C8C9240A8D}" type="slidenum">
              <a:rPr lang="pl-PL" altLang="pl-PL" smtClean="0">
                <a:latin typeface="Calibri" panose="020F0502020204030204" pitchFamily="34" charset="0"/>
              </a:rPr>
              <a:pPr/>
              <a:t>21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5452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54E54-8C99-46D1-BB31-32960862E2B8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7038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337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3DE090-58F2-48D7-814C-CEA475F3CCB5}" type="slidenum">
              <a:rPr lang="pl-PL" altLang="pl-PL" smtClean="0">
                <a:latin typeface="Calibri" panose="020F0502020204030204" pitchFamily="34" charset="0"/>
              </a:rPr>
              <a:pPr/>
              <a:t>4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3758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CE70F-95BC-4C01-B2F3-DFA6D0743E5E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98669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CE70F-95BC-4C01-B2F3-DFA6D0743E5E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3942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337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3DE090-58F2-48D7-814C-CEA475F3CCB5}" type="slidenum">
              <a:rPr lang="pl-PL" altLang="pl-PL" smtClean="0">
                <a:latin typeface="Calibri" panose="020F0502020204030204" pitchFamily="34" charset="0"/>
              </a:rPr>
              <a:pPr/>
              <a:t>5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523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z="1200" dirty="0" smtClean="0"/>
          </a:p>
        </p:txBody>
      </p:sp>
      <p:sp>
        <p:nvSpPr>
          <p:cNvPr id="11776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A03E1EA-8E0F-4A69-879E-C571B588B605}" type="slidenum">
              <a:rPr lang="pl-PL" altLang="pl-PL">
                <a:latin typeface="Calibri" panose="020F0502020204030204" pitchFamily="34" charset="0"/>
              </a:rPr>
              <a:pPr/>
              <a:t>6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145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3994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0A6BA3-B35D-47A4-828F-6AA38BA7EAA5}" type="slidenum">
              <a:rPr lang="pl-PL" altLang="pl-PL" smtClean="0">
                <a:latin typeface="Calibri" panose="020F0502020204030204" pitchFamily="34" charset="0"/>
              </a:rPr>
              <a:pPr/>
              <a:t>7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851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C887EF-79D3-4384-A12E-1EC8208EF0DB}" type="slidenum">
              <a:rPr lang="pl-PL" altLang="pl-PL" smtClean="0">
                <a:latin typeface="Calibri" panose="020F0502020204030204" pitchFamily="34" charset="0"/>
              </a:rPr>
              <a:pPr/>
              <a:t>8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3037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b="0" dirty="0" smtClean="0"/>
          </a:p>
        </p:txBody>
      </p:sp>
      <p:sp>
        <p:nvSpPr>
          <p:cNvPr id="4403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0946A9-3E7C-46B2-BFDD-49386392FDB0}" type="slidenum">
              <a:rPr lang="pl-PL" altLang="pl-PL" smtClean="0">
                <a:latin typeface="Calibri" panose="020F0502020204030204" pitchFamily="34" charset="0"/>
              </a:rPr>
              <a:pPr/>
              <a:t>9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6553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4608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04D54E-FB08-4B38-BAAD-919B7187F56F}" type="slidenum">
              <a:rPr lang="pl-PL" altLang="pl-PL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11</a:t>
            </a:fld>
            <a:endParaRPr lang="pl-PL" altLang="pl-PL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6317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5427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E6780B7-2897-4E8F-AA5F-B52AB68B6220}" type="slidenum">
              <a:rPr lang="pl-PL" altLang="pl-PL" smtClean="0">
                <a:latin typeface="Calibri" panose="020F0502020204030204" pitchFamily="34" charset="0"/>
              </a:rPr>
              <a:pPr/>
              <a:t>12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385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emf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 rot="10800000" flipH="1">
            <a:off x="7412038" y="5246688"/>
            <a:ext cx="509587" cy="508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 rot="10800000" flipH="1">
            <a:off x="5478463" y="5546725"/>
            <a:ext cx="439737" cy="43815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 userDrawn="1"/>
        </p:nvSpPr>
        <p:spPr bwMode="auto">
          <a:xfrm rot="10800000" flipH="1">
            <a:off x="6364288" y="4973638"/>
            <a:ext cx="539750" cy="53975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 rot="10800000" flipH="1">
            <a:off x="10969625" y="1836738"/>
            <a:ext cx="1222375" cy="121602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 rot="10800000" flipH="1">
            <a:off x="6505575" y="3937000"/>
            <a:ext cx="598488" cy="598488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 userDrawn="1"/>
        </p:nvSpPr>
        <p:spPr bwMode="auto">
          <a:xfrm rot="10800000" flipH="1">
            <a:off x="10899775" y="3719513"/>
            <a:ext cx="809625" cy="8159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 userDrawn="1"/>
        </p:nvSpPr>
        <p:spPr bwMode="auto">
          <a:xfrm rot="10800000" flipH="1">
            <a:off x="9774238" y="3984625"/>
            <a:ext cx="952500" cy="954088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 userDrawn="1"/>
        </p:nvSpPr>
        <p:spPr bwMode="auto">
          <a:xfrm rot="10800000" flipH="1">
            <a:off x="5794375" y="4535488"/>
            <a:ext cx="249238" cy="254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 userDrawn="1"/>
        </p:nvSpPr>
        <p:spPr bwMode="auto">
          <a:xfrm rot="10800000" flipH="1">
            <a:off x="7418388" y="4262438"/>
            <a:ext cx="625475" cy="6254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 userDrawn="1"/>
        </p:nvSpPr>
        <p:spPr bwMode="auto">
          <a:xfrm rot="10800000" flipH="1">
            <a:off x="8464550" y="5243513"/>
            <a:ext cx="508000" cy="508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Rectangle 15"/>
          <p:cNvSpPr>
            <a:spLocks noChangeArrowheads="1"/>
          </p:cNvSpPr>
          <p:nvPr userDrawn="1"/>
        </p:nvSpPr>
        <p:spPr bwMode="auto">
          <a:xfrm rot="10800000" flipH="1">
            <a:off x="9880600" y="5322888"/>
            <a:ext cx="206375" cy="2063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 userDrawn="1"/>
        </p:nvSpPr>
        <p:spPr bwMode="auto">
          <a:xfrm rot="10800000" flipH="1">
            <a:off x="4525963" y="5018088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Rectangle 9"/>
          <p:cNvSpPr>
            <a:spLocks noChangeArrowheads="1"/>
          </p:cNvSpPr>
          <p:nvPr userDrawn="1"/>
        </p:nvSpPr>
        <p:spPr bwMode="auto">
          <a:xfrm rot="10800000" flipH="1">
            <a:off x="4697413" y="2746375"/>
            <a:ext cx="598487" cy="59848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 userDrawn="1"/>
        </p:nvSpPr>
        <p:spPr bwMode="auto">
          <a:xfrm rot="10800000" flipH="1">
            <a:off x="4640263" y="4737100"/>
            <a:ext cx="398462" cy="3984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Rectangle 11"/>
          <p:cNvSpPr>
            <a:spLocks noChangeArrowheads="1"/>
          </p:cNvSpPr>
          <p:nvPr userDrawn="1"/>
        </p:nvSpPr>
        <p:spPr bwMode="auto">
          <a:xfrm rot="10800000" flipH="1">
            <a:off x="5656263" y="1884363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Rectangle 13"/>
          <p:cNvSpPr>
            <a:spLocks noChangeArrowheads="1"/>
          </p:cNvSpPr>
          <p:nvPr userDrawn="1"/>
        </p:nvSpPr>
        <p:spPr bwMode="auto">
          <a:xfrm rot="10800000" flipH="1">
            <a:off x="5295900" y="3343275"/>
            <a:ext cx="623888" cy="623888"/>
          </a:xfrm>
          <a:prstGeom prst="rect">
            <a:avLst/>
          </a:prstGeom>
          <a:solidFill>
            <a:schemeClr val="bg1">
              <a:alpha val="85881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 userDrawn="1"/>
        </p:nvSpPr>
        <p:spPr bwMode="auto">
          <a:xfrm rot="10800000" flipH="1">
            <a:off x="4727575" y="4249738"/>
            <a:ext cx="508000" cy="508000"/>
          </a:xfrm>
          <a:prstGeom prst="rect">
            <a:avLst/>
          </a:prstGeom>
          <a:solidFill>
            <a:schemeClr val="bg1">
              <a:alpha val="76077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Rectangle 14"/>
          <p:cNvSpPr>
            <a:spLocks noChangeArrowheads="1"/>
          </p:cNvSpPr>
          <p:nvPr userDrawn="1"/>
        </p:nvSpPr>
        <p:spPr bwMode="auto">
          <a:xfrm rot="10800000" flipH="1">
            <a:off x="8847138" y="4349750"/>
            <a:ext cx="508000" cy="508000"/>
          </a:xfrm>
          <a:prstGeom prst="rect">
            <a:avLst/>
          </a:prstGeom>
          <a:solidFill>
            <a:schemeClr val="bg1">
              <a:alpha val="14902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Rectangle 11"/>
          <p:cNvSpPr>
            <a:spLocks noChangeArrowheads="1"/>
          </p:cNvSpPr>
          <p:nvPr userDrawn="1"/>
        </p:nvSpPr>
        <p:spPr bwMode="auto">
          <a:xfrm rot="10800000" flipH="1">
            <a:off x="6608763" y="1874838"/>
            <a:ext cx="571500" cy="571500"/>
          </a:xfrm>
          <a:prstGeom prst="rect">
            <a:avLst/>
          </a:prstGeom>
          <a:solidFill>
            <a:schemeClr val="bg1">
              <a:alpha val="87057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Rectangle 13"/>
          <p:cNvSpPr>
            <a:spLocks noChangeArrowheads="1"/>
          </p:cNvSpPr>
          <p:nvPr userDrawn="1"/>
        </p:nvSpPr>
        <p:spPr bwMode="auto">
          <a:xfrm rot="10800000" flipH="1">
            <a:off x="7335838" y="2446338"/>
            <a:ext cx="623887" cy="6254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5" name="Rectangle 11"/>
          <p:cNvSpPr>
            <a:spLocks noChangeArrowheads="1"/>
          </p:cNvSpPr>
          <p:nvPr userDrawn="1"/>
        </p:nvSpPr>
        <p:spPr bwMode="auto">
          <a:xfrm rot="10800000" flipH="1">
            <a:off x="8370888" y="2235200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Rectangle 10"/>
          <p:cNvSpPr>
            <a:spLocks noChangeArrowheads="1"/>
          </p:cNvSpPr>
          <p:nvPr userDrawn="1"/>
        </p:nvSpPr>
        <p:spPr bwMode="auto">
          <a:xfrm rot="10800000" flipH="1">
            <a:off x="10163175" y="1868488"/>
            <a:ext cx="809625" cy="814387"/>
          </a:xfrm>
          <a:prstGeom prst="rect">
            <a:avLst/>
          </a:prstGeom>
          <a:solidFill>
            <a:schemeClr val="bg1">
              <a:alpha val="89018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27" name="Picture 4" descr="http://www.sedu.fi/loader.aspx?id=904041d4-f705-4e0a-94f9-cb5d0ab9c096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7055671" y="2950552"/>
            <a:ext cx="4789893" cy="3084691"/>
          </a:xfrm>
          <a:prstGeom prst="rect">
            <a:avLst/>
          </a:prstGeom>
          <a:noFill/>
          <a:effectLst>
            <a:softEdge rad="0"/>
          </a:effectLst>
          <a:extLst/>
        </p:spPr>
      </p:pic>
      <p:cxnSp>
        <p:nvCxnSpPr>
          <p:cNvPr id="28" name="Łącznik prosty 27"/>
          <p:cNvCxnSpPr/>
          <p:nvPr userDrawn="1"/>
        </p:nvCxnSpPr>
        <p:spPr>
          <a:xfrm>
            <a:off x="6364288" y="6035675"/>
            <a:ext cx="5827712" cy="0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ytuł 1"/>
          <p:cNvSpPr txBox="1">
            <a:spLocks/>
          </p:cNvSpPr>
          <p:nvPr userDrawn="1"/>
        </p:nvSpPr>
        <p:spPr>
          <a:xfrm>
            <a:off x="4386288" y="465081"/>
            <a:ext cx="5698615" cy="643601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2000" b="1" kern="1400" dirty="0" smtClean="0">
                <a:ln w="3175" cap="flat" cmpd="sng">
                  <a:solidFill>
                    <a:schemeClr val="accent5">
                      <a:lumMod val="75000"/>
                    </a:schemeClr>
                  </a:solidFill>
                  <a:prstDash val="solid"/>
                  <a:round/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  <a:t>Wojewódzki Urząd Pracy w Szczecinie</a:t>
            </a:r>
            <a: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  <a:t/>
            </a:r>
            <a:b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</a:br>
            <a: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  <a:t> </a:t>
            </a:r>
            <a:endParaRPr lang="pl-PL" sz="1000" b="1" kern="1400" dirty="0">
              <a:ln w="3175">
                <a:solidFill>
                  <a:schemeClr val="accent5">
                    <a:lumMod val="75000"/>
                  </a:schemeClr>
                </a:solidFill>
              </a:ln>
              <a:latin typeface="Book Antiqua" panose="02040602050305030304" pitchFamily="18" charset="0"/>
              <a:cs typeface="Mongolian Baiti" panose="03000500000000000000" pitchFamily="66" charset="0"/>
            </a:endParaRPr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838200" y="1898498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rgbClr val="002060"/>
                </a:solidFill>
                <a:latin typeface="Book Antiqua" panose="02040602050305030304" pitchFamily="18" charset="0"/>
                <a:cs typeface="Mongolian Baiti" panose="03000500000000000000" pitchFamily="66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38200" y="3252181"/>
            <a:ext cx="604439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2060"/>
                </a:solidFill>
                <a:latin typeface="Book Antiqua" panose="02040602050305030304" pitchFamily="18" charset="0"/>
                <a:cs typeface="Mongolian Baiti" panose="03000500000000000000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sp>
        <p:nvSpPr>
          <p:cNvPr id="30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82BBB91-BA9A-427B-B7FE-74D574763E74}" type="datetimeFigureOut">
              <a:rPr lang="pl-PL"/>
              <a:pPr>
                <a:defRPr/>
              </a:pPr>
              <a:t>2016-02-25</a:t>
            </a:fld>
            <a:endParaRPr lang="pl-PL"/>
          </a:p>
        </p:txBody>
      </p:sp>
      <p:sp>
        <p:nvSpPr>
          <p:cNvPr id="31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6752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2751D634-0E3B-437D-91A7-B3AF3A06714E}" type="datetimeFigureOut">
              <a:rPr lang="pl-PL"/>
              <a:pPr>
                <a:defRPr/>
              </a:pPr>
              <a:t>2016-02-25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C26D0FB-B0E0-4474-8642-29158730485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17236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B6EAF62-8A23-487E-AE34-720DF9C23DC3}" type="datetimeFigureOut">
              <a:rPr lang="pl-PL"/>
              <a:pPr>
                <a:defRPr/>
              </a:pPr>
              <a:t>2016-02-25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A5D412B-105A-4F4F-927B-CAEFAF36B69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614631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92"/>
          <p:cNvSpPr/>
          <p:nvPr/>
        </p:nvSpPr>
        <p:spPr>
          <a:xfrm>
            <a:off x="10731500" y="6384925"/>
            <a:ext cx="1460500" cy="333375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45719" rIns="45719" anchor="ctr">
            <a:spAutoFit/>
          </a:bodyPr>
          <a:lstStyle>
            <a:lvl1pPr algn="ctr">
              <a:defRPr b="1">
                <a:latin typeface="Tw Cen MT Condensed"/>
                <a:ea typeface="Tw Cen MT Condensed"/>
                <a:cs typeface="Tw Cen MT Condensed"/>
                <a:sym typeface="Tw Cen MT Condensed"/>
              </a:defRPr>
            </a:lvl1pPr>
          </a:lstStyle>
          <a:p>
            <a:pPr>
              <a:defRPr/>
            </a:pPr>
            <a:r>
              <a:t>www.wup.pl</a:t>
            </a:r>
          </a:p>
        </p:txBody>
      </p:sp>
      <p:grpSp>
        <p:nvGrpSpPr>
          <p:cNvPr id="3" name="Group 104"/>
          <p:cNvGrpSpPr>
            <a:grpSpLocks/>
          </p:cNvGrpSpPr>
          <p:nvPr/>
        </p:nvGrpSpPr>
        <p:grpSpPr bwMode="auto">
          <a:xfrm>
            <a:off x="139700" y="131763"/>
            <a:ext cx="4802188" cy="1025525"/>
            <a:chOff x="0" y="0"/>
            <a:chExt cx="4802187" cy="1025525"/>
          </a:xfrm>
        </p:grpSpPr>
        <p:sp>
          <p:nvSpPr>
            <p:cNvPr id="4" name="Shape 93"/>
            <p:cNvSpPr>
              <a:spLocks noChangeArrowheads="1"/>
            </p:cNvSpPr>
            <p:nvPr/>
          </p:nvSpPr>
          <p:spPr bwMode="auto">
            <a:xfrm flipH="1">
              <a:off x="3419474" y="260350"/>
              <a:ext cx="363538" cy="361950"/>
            </a:xfrm>
            <a:prstGeom prst="rect">
              <a:avLst/>
            </a:prstGeom>
            <a:solidFill>
              <a:srgbClr val="2F5597">
                <a:alpha val="30196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5" name="Shape 94"/>
            <p:cNvSpPr>
              <a:spLocks noChangeArrowheads="1"/>
            </p:cNvSpPr>
            <p:nvPr/>
          </p:nvSpPr>
          <p:spPr bwMode="auto">
            <a:xfrm flipH="1">
              <a:off x="3787774" y="479425"/>
              <a:ext cx="314325" cy="312737"/>
            </a:xfrm>
            <a:prstGeom prst="rect">
              <a:avLst/>
            </a:prstGeom>
            <a:solidFill>
              <a:srgbClr val="2F5597">
                <a:alpha val="79999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6" name="Shape 95"/>
            <p:cNvSpPr>
              <a:spLocks noChangeArrowheads="1"/>
            </p:cNvSpPr>
            <p:nvPr/>
          </p:nvSpPr>
          <p:spPr bwMode="auto">
            <a:xfrm flipH="1">
              <a:off x="2963862" y="361950"/>
              <a:ext cx="387350" cy="385762"/>
            </a:xfrm>
            <a:prstGeom prst="rect">
              <a:avLst/>
            </a:prstGeom>
            <a:solidFill>
              <a:srgbClr val="2F5597">
                <a:alpha val="70195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7" name="Shape 96"/>
            <p:cNvSpPr>
              <a:spLocks noChangeArrowheads="1"/>
            </p:cNvSpPr>
            <p:nvPr/>
          </p:nvSpPr>
          <p:spPr bwMode="auto">
            <a:xfrm flipH="1">
              <a:off x="0" y="85725"/>
              <a:ext cx="874713" cy="869950"/>
            </a:xfrm>
            <a:prstGeom prst="rect">
              <a:avLst/>
            </a:prstGeom>
            <a:solidFill>
              <a:srgbClr val="2F5597">
                <a:alpha val="50195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8" name="Shape 97"/>
            <p:cNvSpPr>
              <a:spLocks noChangeArrowheads="1"/>
            </p:cNvSpPr>
            <p:nvPr/>
          </p:nvSpPr>
          <p:spPr bwMode="auto">
            <a:xfrm flipH="1">
              <a:off x="2373313" y="461962"/>
              <a:ext cx="427037" cy="427038"/>
            </a:xfrm>
            <a:prstGeom prst="rect">
              <a:avLst/>
            </a:prstGeom>
            <a:solidFill>
              <a:srgbClr val="2F5597">
                <a:alpha val="59999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9" name="Shape 98"/>
            <p:cNvSpPr>
              <a:spLocks noChangeArrowheads="1"/>
            </p:cNvSpPr>
            <p:nvPr/>
          </p:nvSpPr>
          <p:spPr bwMode="auto">
            <a:xfrm flipH="1">
              <a:off x="1276350" y="442912"/>
              <a:ext cx="579438" cy="582613"/>
            </a:xfrm>
            <a:prstGeom prst="rect">
              <a:avLst/>
            </a:prstGeom>
            <a:solidFill>
              <a:srgbClr val="2F5597">
                <a:alpha val="50195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0" name="Shape 99"/>
            <p:cNvSpPr>
              <a:spLocks noChangeArrowheads="1"/>
            </p:cNvSpPr>
            <p:nvPr/>
          </p:nvSpPr>
          <p:spPr bwMode="auto">
            <a:xfrm flipH="1">
              <a:off x="679450" y="0"/>
              <a:ext cx="681038" cy="681037"/>
            </a:xfrm>
            <a:prstGeom prst="rect">
              <a:avLst/>
            </a:prstGeom>
            <a:solidFill>
              <a:srgbClr val="2F5597">
                <a:alpha val="39999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1" name="Shape 100"/>
            <p:cNvSpPr>
              <a:spLocks noChangeArrowheads="1"/>
            </p:cNvSpPr>
            <p:nvPr/>
          </p:nvSpPr>
          <p:spPr bwMode="auto">
            <a:xfrm flipH="1">
              <a:off x="4246562" y="406400"/>
              <a:ext cx="177800" cy="180975"/>
            </a:xfrm>
            <a:prstGeom prst="rect">
              <a:avLst/>
            </a:prstGeom>
            <a:solidFill>
              <a:srgbClr val="2F5597">
                <a:alpha val="79999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2" name="Shape 101"/>
            <p:cNvSpPr>
              <a:spLocks noChangeArrowheads="1"/>
            </p:cNvSpPr>
            <p:nvPr/>
          </p:nvSpPr>
          <p:spPr bwMode="auto">
            <a:xfrm flipH="1">
              <a:off x="1930400" y="85725"/>
              <a:ext cx="447675" cy="446087"/>
            </a:xfrm>
            <a:prstGeom prst="rect">
              <a:avLst/>
            </a:prstGeom>
            <a:solidFill>
              <a:srgbClr val="2F5597">
                <a:alpha val="70195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3" name="Shape 102"/>
            <p:cNvSpPr>
              <a:spLocks noChangeArrowheads="1"/>
            </p:cNvSpPr>
            <p:nvPr/>
          </p:nvSpPr>
          <p:spPr bwMode="auto">
            <a:xfrm flipH="1">
              <a:off x="2697162" y="179387"/>
              <a:ext cx="363537" cy="363538"/>
            </a:xfrm>
            <a:prstGeom prst="rect">
              <a:avLst/>
            </a:prstGeom>
            <a:solidFill>
              <a:srgbClr val="2F5597">
                <a:alpha val="30196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4" name="Shape 103"/>
            <p:cNvSpPr>
              <a:spLocks noChangeArrowheads="1"/>
            </p:cNvSpPr>
            <p:nvPr/>
          </p:nvSpPr>
          <p:spPr bwMode="auto">
            <a:xfrm flipH="1">
              <a:off x="4654549" y="508000"/>
              <a:ext cx="147638" cy="147637"/>
            </a:xfrm>
            <a:prstGeom prst="rect">
              <a:avLst/>
            </a:prstGeom>
            <a:solidFill>
              <a:srgbClr val="2F5597">
                <a:alpha val="30196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</p:grpSp>
      <p:sp>
        <p:nvSpPr>
          <p:cNvPr id="15" name="Shape 105"/>
          <p:cNvSpPr>
            <a:spLocks noChangeArrowheads="1"/>
          </p:cNvSpPr>
          <p:nvPr/>
        </p:nvSpPr>
        <p:spPr bwMode="auto">
          <a:xfrm flipH="1">
            <a:off x="10731500" y="6416675"/>
            <a:ext cx="1460500" cy="304800"/>
          </a:xfrm>
          <a:prstGeom prst="rect">
            <a:avLst/>
          </a:prstGeom>
          <a:solidFill>
            <a:srgbClr val="2F5597">
              <a:alpha val="10196"/>
            </a:srgbClr>
          </a:solidFill>
          <a:ln>
            <a:noFill/>
          </a:ln>
          <a:extLst/>
        </p:spPr>
        <p:txBody>
          <a:bodyPr lIns="45719" rIns="45719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pl-PL" smtClean="0">
              <a:latin typeface="Calibri Light" panose="020F0302020204030204" pitchFamily="34" charset="0"/>
              <a:sym typeface="Calibri" panose="020F0502020204030204" pitchFamily="34" charset="0"/>
            </a:endParaRPr>
          </a:p>
        </p:txBody>
      </p:sp>
      <p:grpSp>
        <p:nvGrpSpPr>
          <p:cNvPr id="16" name="Group 111"/>
          <p:cNvGrpSpPr>
            <a:grpSpLocks/>
          </p:cNvGrpSpPr>
          <p:nvPr/>
        </p:nvGrpSpPr>
        <p:grpSpPr bwMode="auto">
          <a:xfrm>
            <a:off x="847725" y="6210300"/>
            <a:ext cx="7697788" cy="628650"/>
            <a:chOff x="0" y="10"/>
            <a:chExt cx="7697787" cy="628639"/>
          </a:xfrm>
        </p:grpSpPr>
        <p:pic>
          <p:nvPicPr>
            <p:cNvPr id="17" name="02_Logo_wersja_pozioma(CMYK).png" descr="\\wup.local\wymiana\Użytkownicy\wojciech.krycki\LOGOSY\02_Logo_wersja_pozioma(CMYK).t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06155" y="94662"/>
              <a:ext cx="934828" cy="496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</p:pic>
        <p:grpSp>
          <p:nvGrpSpPr>
            <p:cNvPr id="18" name="Group 110"/>
            <p:cNvGrpSpPr>
              <a:grpSpLocks/>
            </p:cNvGrpSpPr>
            <p:nvPr/>
          </p:nvGrpSpPr>
          <p:grpSpPr bwMode="auto">
            <a:xfrm>
              <a:off x="-2" y="10"/>
              <a:ext cx="7697789" cy="628641"/>
              <a:chOff x="-1" y="10"/>
              <a:chExt cx="7697789" cy="628640"/>
            </a:xfrm>
          </p:grpSpPr>
          <p:pic>
            <p:nvPicPr>
              <p:cNvPr id="19" name="Logo WUP w układzie poziomym.jpg" descr="\\wup.local\wymiana\Użytkownicy\wojciech.krycki\Logosy\Logo WUP w układzie poziomym.jpg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86527" y="112153"/>
                <a:ext cx="1883201" cy="4600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</p:pic>
          <p:pic>
            <p:nvPicPr>
              <p:cNvPr id="20" name="FE_PR_POZIOM-Kolor-01.jpg" descr="\\wup.local\wymiana\Użytkownicy\wojciech.krycki\Logotypy\FE_PR_POZIOM-Kolor-01.jpg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105" b="4216"/>
              <a:stretch>
                <a:fillRect/>
              </a:stretch>
            </p:blipFill>
            <p:spPr bwMode="auto">
              <a:xfrm>
                <a:off x="-1" y="10"/>
                <a:ext cx="1160612" cy="628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</p:pic>
          <p:pic>
            <p:nvPicPr>
              <p:cNvPr id="21" name="UE_EFS_POZIOM-Kolor.jpg" descr="\\wup.local\wymiana\Użytkownicy\wojciech.krycki\Logosy\Logotypy nowe\Logo UE-Europejski Fundusz Społeczny\Poziom\UE_EFS_POZIOM-Kolor.jpg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183"/>
              <a:stretch>
                <a:fillRect/>
              </a:stretch>
            </p:blipFill>
            <p:spPr bwMode="auto">
              <a:xfrm>
                <a:off x="5915271" y="60100"/>
                <a:ext cx="1782517" cy="562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22" name="Obraz 55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6075" y="263525"/>
            <a:ext cx="1035050" cy="101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Shape 112"/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344488" cy="3587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 Light" panose="020F03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fld id="{E84F4003-9041-4EBB-9B72-35ADE009256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6570224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3151" y="1247916"/>
            <a:ext cx="11348581" cy="50071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2060"/>
                </a:solidFill>
                <a:latin typeface="+mn-lt"/>
                <a:cs typeface="Mongolian Baiti" panose="03000500000000000000" pitchFamily="66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1825625"/>
            <a:ext cx="11348581" cy="435133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n-lt"/>
                <a:cs typeface="Mongolian Baiti" panose="03000500000000000000" pitchFamily="66" charset="0"/>
              </a:defRPr>
            </a:lvl1pPr>
            <a:lvl2pPr marL="457200" indent="0">
              <a:buNone/>
              <a:defRPr sz="1600">
                <a:latin typeface="+mn-lt"/>
                <a:cs typeface="Mongolian Baiti" panose="03000500000000000000" pitchFamily="66" charset="0"/>
              </a:defRPr>
            </a:lvl2pPr>
            <a:lvl3pPr marL="914400" indent="0">
              <a:buNone/>
              <a:defRPr sz="1400">
                <a:latin typeface="+mn-lt"/>
                <a:cs typeface="Mongolian Baiti" panose="03000500000000000000" pitchFamily="66" charset="0"/>
              </a:defRPr>
            </a:lvl3pPr>
            <a:lvl4pPr marL="1371600" indent="0">
              <a:buNone/>
              <a:defRPr sz="1200">
                <a:latin typeface="+mn-lt"/>
                <a:cs typeface="Mongolian Baiti" panose="03000500000000000000" pitchFamily="66" charset="0"/>
              </a:defRPr>
            </a:lvl4pPr>
            <a:lvl5pPr marL="1828800" indent="0">
              <a:buNone/>
              <a:defRPr sz="1200">
                <a:latin typeface="+mn-lt"/>
                <a:cs typeface="Mongolian Baiti" panose="03000500000000000000" pitchFamily="66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9570720E-A656-4609-BF18-01411491C404}" type="datetimeFigureOut">
              <a:rPr lang="pl-PL"/>
              <a:pPr>
                <a:defRPr/>
              </a:pPr>
              <a:t>2016-02-25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3E58CE3-3422-446A-B6EF-67E7F238E57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78936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+mn-lt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F423361-A809-43D8-9DBA-E0ADC52A6E25}" type="datetimeFigureOut">
              <a:rPr lang="pl-PL"/>
              <a:pPr>
                <a:defRPr/>
              </a:pPr>
              <a:t>2016-02-25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049E0BD-E0F2-4AE8-9B62-38282951928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28001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8345A192-0D9D-4C7A-A2D7-43942A1888C1}" type="datetimeFigureOut">
              <a:rPr lang="pl-PL"/>
              <a:pPr>
                <a:defRPr/>
              </a:pPr>
              <a:t>2016-02-25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79B6771-9185-4DCD-B8EA-636B4E07959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50029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BF0D917F-E0AD-41A3-A8BE-E7A8CE3BFFC8}" type="datetimeFigureOut">
              <a:rPr lang="pl-PL"/>
              <a:pPr>
                <a:defRPr/>
              </a:pPr>
              <a:t>2016-02-25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9BAAA21-18FD-45D1-901E-478D4AF8B1A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66367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C5185D80-DFAA-4D7B-9875-4770B840FDD5}" type="datetimeFigureOut">
              <a:rPr lang="pl-PL"/>
              <a:pPr>
                <a:defRPr/>
              </a:pPr>
              <a:t>2016-02-25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D32EC7F-936D-4970-B0F2-3FC0882D5ED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88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56FF0EFF-575A-4AAB-BF84-4B088F5E4D26}" type="datetimeFigureOut">
              <a:rPr lang="pl-PL"/>
              <a:pPr>
                <a:defRPr/>
              </a:pPr>
              <a:t>2016-02-25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BEDDD51-5B1C-42D3-8A34-4BAC6CF71C0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60431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BB0A9B50-C360-4CF8-968B-97AD57A776DD}" type="datetimeFigureOut">
              <a:rPr lang="pl-PL"/>
              <a:pPr>
                <a:defRPr/>
              </a:pPr>
              <a:t>2016-02-25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9D7DBD9-0107-47E4-A404-8CED0D0D854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32533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4DE33A38-BC14-4EC0-8A67-27E0E6438DE0}" type="datetimeFigureOut">
              <a:rPr lang="pl-PL"/>
              <a:pPr>
                <a:defRPr/>
              </a:pPr>
              <a:t>2016-02-25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9C606EC-5B17-4C96-AEB0-3518E85E5D9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4304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20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34" name="Symbol zastępczy numeru slajdu 5"/>
          <p:cNvSpPr txBox="1">
            <a:spLocks/>
          </p:cNvSpPr>
          <p:nvPr userDrawn="1"/>
        </p:nvSpPr>
        <p:spPr>
          <a:xfrm>
            <a:off x="10731500" y="6369050"/>
            <a:ext cx="1460500" cy="365125"/>
          </a:xfrm>
          <a:prstGeom prst="rect">
            <a:avLst/>
          </a:prstGeom>
        </p:spPr>
        <p:txBody>
          <a:bodyPr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altLang="pl-PL" b="1" dirty="0" smtClean="0">
                <a:solidFill>
                  <a:srgbClr val="000000"/>
                </a:solidFill>
                <a:latin typeface="Tw Cen MT Condensed" panose="020B0606020104020203" pitchFamily="34" charset="-18"/>
              </a:rPr>
              <a:t>www.wup.pl</a:t>
            </a:r>
            <a:endParaRPr lang="pl-PL" dirty="0">
              <a:solidFill>
                <a:prstClr val="black"/>
              </a:solidFill>
            </a:endParaRPr>
          </a:p>
        </p:txBody>
      </p:sp>
      <p:grpSp>
        <p:nvGrpSpPr>
          <p:cNvPr id="1028" name="Grupa 38"/>
          <p:cNvGrpSpPr>
            <a:grpSpLocks/>
          </p:cNvGrpSpPr>
          <p:nvPr userDrawn="1"/>
        </p:nvGrpSpPr>
        <p:grpSpPr bwMode="auto">
          <a:xfrm>
            <a:off x="139700" y="131763"/>
            <a:ext cx="4802188" cy="1025525"/>
            <a:chOff x="120475" y="139895"/>
            <a:chExt cx="4802254" cy="1026244"/>
          </a:xfrm>
        </p:grpSpPr>
        <p:sp>
          <p:nvSpPr>
            <p:cNvPr id="1038" name="Rectangle 5"/>
            <p:cNvSpPr>
              <a:spLocks noChangeArrowheads="1"/>
            </p:cNvSpPr>
            <p:nvPr userDrawn="1"/>
          </p:nvSpPr>
          <p:spPr bwMode="auto">
            <a:xfrm flipH="1">
              <a:off x="3539997" y="400428"/>
              <a:ext cx="363543" cy="362204"/>
            </a:xfrm>
            <a:prstGeom prst="rect">
              <a:avLst/>
            </a:prstGeom>
            <a:solidFill>
              <a:srgbClr val="006138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39" name="Rectangle 6"/>
            <p:cNvSpPr>
              <a:spLocks noChangeArrowheads="1"/>
            </p:cNvSpPr>
            <p:nvPr userDrawn="1"/>
          </p:nvSpPr>
          <p:spPr bwMode="auto">
            <a:xfrm flipH="1">
              <a:off x="3908302" y="619656"/>
              <a:ext cx="314329" cy="312956"/>
            </a:xfrm>
            <a:prstGeom prst="rect">
              <a:avLst/>
            </a:prstGeom>
            <a:solidFill>
              <a:srgbClr val="006EB9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0" name="Rectangle 7"/>
            <p:cNvSpPr>
              <a:spLocks noChangeArrowheads="1"/>
            </p:cNvSpPr>
            <p:nvPr userDrawn="1"/>
          </p:nvSpPr>
          <p:spPr bwMode="auto">
            <a:xfrm flipH="1">
              <a:off x="3084379" y="502099"/>
              <a:ext cx="387355" cy="386032"/>
            </a:xfrm>
            <a:prstGeom prst="rect">
              <a:avLst/>
            </a:prstGeom>
            <a:solidFill>
              <a:srgbClr val="009A3C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1" name="Rectangle 8"/>
            <p:cNvSpPr>
              <a:spLocks noChangeArrowheads="1"/>
            </p:cNvSpPr>
            <p:nvPr userDrawn="1"/>
          </p:nvSpPr>
          <p:spPr bwMode="auto">
            <a:xfrm flipH="1">
              <a:off x="120475" y="225680"/>
              <a:ext cx="874725" cy="870560"/>
            </a:xfrm>
            <a:prstGeom prst="rect">
              <a:avLst/>
            </a:prstGeom>
            <a:solidFill>
              <a:srgbClr val="028BD3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A9D18E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2" name="Rectangle 9"/>
            <p:cNvSpPr>
              <a:spLocks noChangeArrowheads="1"/>
            </p:cNvSpPr>
            <p:nvPr userDrawn="1"/>
          </p:nvSpPr>
          <p:spPr bwMode="auto">
            <a:xfrm flipH="1">
              <a:off x="2493821" y="602181"/>
              <a:ext cx="427043" cy="427337"/>
            </a:xfrm>
            <a:prstGeom prst="rect">
              <a:avLst/>
            </a:prstGeom>
            <a:solidFill>
              <a:srgbClr val="75B82A">
                <a:alpha val="5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3" name="Rectangle 10"/>
            <p:cNvSpPr>
              <a:spLocks noChangeArrowheads="1"/>
            </p:cNvSpPr>
            <p:nvPr userDrawn="1"/>
          </p:nvSpPr>
          <p:spPr bwMode="auto">
            <a:xfrm flipH="1">
              <a:off x="1396843" y="583118"/>
              <a:ext cx="579446" cy="583021"/>
            </a:xfrm>
            <a:prstGeom prst="rect">
              <a:avLst/>
            </a:prstGeom>
            <a:solidFill>
              <a:srgbClr val="575757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4" name="Rectangle 11"/>
            <p:cNvSpPr>
              <a:spLocks noChangeArrowheads="1"/>
            </p:cNvSpPr>
            <p:nvPr userDrawn="1"/>
          </p:nvSpPr>
          <p:spPr bwMode="auto">
            <a:xfrm flipH="1">
              <a:off x="799934" y="139895"/>
              <a:ext cx="681047" cy="681514"/>
            </a:xfrm>
            <a:prstGeom prst="rect">
              <a:avLst/>
            </a:prstGeom>
            <a:solidFill>
              <a:srgbClr val="003D7C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5" name="Rectangle 12"/>
            <p:cNvSpPr>
              <a:spLocks noChangeArrowheads="1"/>
            </p:cNvSpPr>
            <p:nvPr userDrawn="1"/>
          </p:nvSpPr>
          <p:spPr bwMode="auto">
            <a:xfrm flipH="1">
              <a:off x="4367096" y="546580"/>
              <a:ext cx="177802" cy="181102"/>
            </a:xfrm>
            <a:prstGeom prst="rect">
              <a:avLst/>
            </a:prstGeom>
            <a:solidFill>
              <a:srgbClr val="40C0F1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6" name="Rectangle 13"/>
            <p:cNvSpPr>
              <a:spLocks noChangeArrowheads="1"/>
            </p:cNvSpPr>
            <p:nvPr userDrawn="1"/>
          </p:nvSpPr>
          <p:spPr bwMode="auto">
            <a:xfrm flipH="1">
              <a:off x="2050902" y="225680"/>
              <a:ext cx="447681" cy="446400"/>
            </a:xfrm>
            <a:prstGeom prst="rect">
              <a:avLst/>
            </a:prstGeom>
            <a:solidFill>
              <a:srgbClr val="AFCA0B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7" name="Rectangle 14"/>
            <p:cNvSpPr>
              <a:spLocks noChangeArrowheads="1"/>
            </p:cNvSpPr>
            <p:nvPr userDrawn="1"/>
          </p:nvSpPr>
          <p:spPr bwMode="auto">
            <a:xfrm flipH="1">
              <a:off x="2817675" y="319408"/>
              <a:ext cx="363542" cy="363793"/>
            </a:xfrm>
            <a:prstGeom prst="rect">
              <a:avLst/>
            </a:prstGeom>
            <a:solidFill>
              <a:srgbClr val="FED000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8" name="Rectangle 15"/>
            <p:cNvSpPr>
              <a:spLocks noChangeArrowheads="1"/>
            </p:cNvSpPr>
            <p:nvPr userDrawn="1"/>
          </p:nvSpPr>
          <p:spPr bwMode="auto">
            <a:xfrm flipH="1">
              <a:off x="4775089" y="648251"/>
              <a:ext cx="147640" cy="147741"/>
            </a:xfrm>
            <a:prstGeom prst="rect">
              <a:avLst/>
            </a:prstGeom>
            <a:solidFill>
              <a:srgbClr val="40C0F1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1029" name="Rectangle 8"/>
          <p:cNvSpPr>
            <a:spLocks noChangeArrowheads="1"/>
          </p:cNvSpPr>
          <p:nvPr userDrawn="1"/>
        </p:nvSpPr>
        <p:spPr bwMode="auto">
          <a:xfrm flipH="1">
            <a:off x="10731500" y="6416675"/>
            <a:ext cx="1460500" cy="304800"/>
          </a:xfrm>
          <a:prstGeom prst="rect">
            <a:avLst/>
          </a:prstGeom>
          <a:solidFill>
            <a:srgbClr val="2F5597">
              <a:alpha val="10196"/>
            </a:srgb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1030" name="Grupa 22"/>
          <p:cNvGrpSpPr>
            <a:grpSpLocks/>
          </p:cNvGrpSpPr>
          <p:nvPr userDrawn="1"/>
        </p:nvGrpSpPr>
        <p:grpSpPr bwMode="auto">
          <a:xfrm>
            <a:off x="847725" y="6210300"/>
            <a:ext cx="7697788" cy="628650"/>
            <a:chOff x="0" y="0"/>
            <a:chExt cx="6964858" cy="569302"/>
          </a:xfrm>
        </p:grpSpPr>
        <p:pic>
          <p:nvPicPr>
            <p:cNvPr id="1033" name="Obraz 23" descr="\\wup.local\wymiana\Użytkownicy\wojciech.krycki\LOGOSY\02_Logo_wersja_pozioma(CMYK).tif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4186" y="85726"/>
              <a:ext cx="845819" cy="4497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34" name="Grupa 25"/>
            <p:cNvGrpSpPr>
              <a:grpSpLocks/>
            </p:cNvGrpSpPr>
            <p:nvPr userDrawn="1"/>
          </p:nvGrpSpPr>
          <p:grpSpPr bwMode="auto">
            <a:xfrm>
              <a:off x="0" y="0"/>
              <a:ext cx="6964858" cy="569302"/>
              <a:chOff x="0" y="0"/>
              <a:chExt cx="6966195" cy="569607"/>
            </a:xfrm>
          </p:grpSpPr>
          <p:pic>
            <p:nvPicPr>
              <p:cNvPr id="1035" name="Obraz 27" descr="\\wup.local\wymiana\Użytkownicy\wojciech.krycki\Logosy\Logo WUP w układzie poziomym.jpg"/>
              <p:cNvPicPr>
                <a:picLocks noChangeAspect="1"/>
              </p:cNvPicPr>
              <p:nvPr userDrawn="1"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64674" y="101620"/>
                <a:ext cx="1704222" cy="4168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6" name="Obraz 34" descr="\\wup.local\wymiana\Użytkownicy\wojciech.krycki\Logotypy\FE_PR_POZIOM-Kolor-01.jpg"/>
              <p:cNvPicPr>
                <a:picLocks noChangeAspect="1"/>
              </p:cNvPicPr>
              <p:nvPr userDrawn="1"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105" t="-2" b="4216"/>
              <a:stretch>
                <a:fillRect/>
              </a:stretch>
            </p:blipFill>
            <p:spPr bwMode="auto">
              <a:xfrm>
                <a:off x="0" y="0"/>
                <a:ext cx="1050307" cy="5696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7" name="Obraz 35" descr="\\wup.local\wymiana\Użytkownicy\wojciech.krycki\Logosy\Logotypy nowe\Logo UE-Europejski Fundusz Społeczny\Poziom\UE_EFS_POZIOM-Kolor.jpg"/>
              <p:cNvPicPr>
                <a:picLocks noChangeAspect="1"/>
              </p:cNvPicPr>
              <p:nvPr userDrawn="1"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183"/>
              <a:stretch>
                <a:fillRect/>
              </a:stretch>
            </p:blipFill>
            <p:spPr bwMode="auto">
              <a:xfrm>
                <a:off x="5353088" y="54456"/>
                <a:ext cx="1613107" cy="509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1031" name="Obraz 23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8825" y="158750"/>
            <a:ext cx="10858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az 24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9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Obraz 24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825" y="173038"/>
            <a:ext cx="108585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083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up.pl/" TargetMode="External"/><Relationship Id="rId2" Type="http://schemas.openxmlformats.org/officeDocument/2006/relationships/hyperlink" Target="mailto:efs@wup.p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acebook.com/wupszczecin" TargetMode="External"/><Relationship Id="rId4" Type="http://schemas.openxmlformats.org/officeDocument/2006/relationships/hyperlink" Target="mailto:efskoszalin@wup.pl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dirty="0">
                <a:ea typeface="Mongolian Baiti" panose="03000500000000000000" pitchFamily="66" charset="0"/>
              </a:rPr>
              <a:t>SPOTKANIE INFORMACYJNE:</a:t>
            </a:r>
            <a:br>
              <a:rPr lang="pl-PL" altLang="pl-PL" dirty="0">
                <a:ea typeface="Mongolian Baiti" panose="03000500000000000000" pitchFamily="66" charset="0"/>
              </a:rPr>
            </a:br>
            <a:r>
              <a:rPr lang="pl-PL" altLang="pl-PL" dirty="0">
                <a:ea typeface="Mongolian Baiti" panose="03000500000000000000" pitchFamily="66" charset="0"/>
              </a:rPr>
              <a:t>Regulamin naboru </a:t>
            </a:r>
            <a:r>
              <a:rPr lang="pl-PL" altLang="pl-PL" dirty="0" smtClean="0">
                <a:ea typeface="Mongolian Baiti" panose="03000500000000000000" pitchFamily="66" charset="0"/>
              </a:rPr>
              <a:t>wniosków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altLang="pl-PL" dirty="0" smtClean="0">
                <a:ea typeface="Mongolian Baiti" panose="03000500000000000000" pitchFamily="66" charset="0"/>
              </a:rPr>
              <a:t>w </a:t>
            </a:r>
            <a:r>
              <a:rPr lang="pl-PL" altLang="pl-PL" dirty="0">
                <a:ea typeface="Mongolian Baiti" panose="03000500000000000000" pitchFamily="66" charset="0"/>
              </a:rPr>
              <a:t>ramach </a:t>
            </a:r>
            <a:r>
              <a:rPr lang="pl-PL" altLang="pl-PL" b="1" dirty="0">
                <a:ea typeface="Mongolian Baiti" panose="03000500000000000000" pitchFamily="66" charset="0"/>
              </a:rPr>
              <a:t>Działania </a:t>
            </a:r>
            <a:r>
              <a:rPr lang="pl-PL" altLang="pl-PL" b="1" dirty="0" smtClean="0">
                <a:ea typeface="Mongolian Baiti" panose="03000500000000000000" pitchFamily="66" charset="0"/>
              </a:rPr>
              <a:t>6.5 </a:t>
            </a:r>
            <a:endParaRPr lang="pl-PL" altLang="pl-PL" b="1" dirty="0">
              <a:ea typeface="Mongolian Baiti" panose="03000500000000000000" pitchFamily="66" charset="0"/>
            </a:endParaRPr>
          </a:p>
          <a:p>
            <a:r>
              <a:rPr lang="pl-PL" altLang="pl-PL" dirty="0">
                <a:ea typeface="Mongolian Baiti" panose="03000500000000000000" pitchFamily="66" charset="0"/>
              </a:rPr>
              <a:t>Regionalnego Programu Operacyjnego Województwa Zachodniopomorskiego 2014-2020</a:t>
            </a:r>
          </a:p>
        </p:txBody>
      </p:sp>
      <p:sp>
        <p:nvSpPr>
          <p:cNvPr id="4" name="Podtytuł 1"/>
          <p:cNvSpPr txBox="1">
            <a:spLocks/>
          </p:cNvSpPr>
          <p:nvPr/>
        </p:nvSpPr>
        <p:spPr bwMode="auto">
          <a:xfrm>
            <a:off x="2478088" y="5830888"/>
            <a:ext cx="3836987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pl-PL" altLang="pl-PL" sz="1800" dirty="0">
                <a:solidFill>
                  <a:srgbClr val="002060"/>
                </a:solidFill>
                <a:latin typeface="Book Antiqua" panose="02040602050305030304" pitchFamily="18" charset="0"/>
                <a:ea typeface="Mongolian Baiti" panose="03000500000000000000" pitchFamily="66" charset="0"/>
                <a:cs typeface="Mongolian Baiti" panose="03000500000000000000" pitchFamily="66" charset="0"/>
              </a:rPr>
              <a:t>Szczecin, dnia </a:t>
            </a:r>
            <a:r>
              <a:rPr lang="pl-PL" altLang="pl-PL" sz="1800" dirty="0" smtClean="0">
                <a:solidFill>
                  <a:srgbClr val="002060"/>
                </a:solidFill>
                <a:latin typeface="Book Antiqua" panose="02040602050305030304" pitchFamily="18" charset="0"/>
                <a:ea typeface="Mongolian Baiti" panose="03000500000000000000" pitchFamily="66" charset="0"/>
                <a:cs typeface="Mongolian Baiti" panose="03000500000000000000" pitchFamily="66" charset="0"/>
              </a:rPr>
              <a:t>25 </a:t>
            </a:r>
            <a:r>
              <a:rPr lang="pl-PL" altLang="pl-PL" sz="1800" dirty="0">
                <a:solidFill>
                  <a:srgbClr val="002060"/>
                </a:solidFill>
                <a:latin typeface="Book Antiqua" panose="02040602050305030304" pitchFamily="18" charset="0"/>
                <a:ea typeface="Mongolian Baiti" panose="03000500000000000000" pitchFamily="66" charset="0"/>
                <a:cs typeface="Mongolian Baiti" panose="03000500000000000000" pitchFamily="66" charset="0"/>
              </a:rPr>
              <a:t>lutego 2016 r.</a:t>
            </a:r>
          </a:p>
        </p:txBody>
      </p:sp>
    </p:spTree>
    <p:extLst>
      <p:ext uri="{BB962C8B-B14F-4D97-AF65-F5344CB8AC3E}">
        <p14:creationId xmlns:p14="http://schemas.microsoft.com/office/powerpoint/2010/main" val="3155760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1563049"/>
              </p:ext>
            </p:extLst>
          </p:nvPr>
        </p:nvGraphicFramePr>
        <p:xfrm>
          <a:off x="257175" y="1333948"/>
          <a:ext cx="11425630" cy="485147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67606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495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57286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SZCZEGÓŁOWE</a:t>
                      </a:r>
                      <a:r>
                        <a:rPr lang="pl-PL" sz="1800" baseline="0" dirty="0" smtClean="0"/>
                        <a:t> </a:t>
                      </a:r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DOPUSZCZALNOŚCI</a:t>
                      </a:r>
                      <a:endParaRPr lang="pl-PL" sz="1800" dirty="0"/>
                    </a:p>
                  </a:txBody>
                  <a:tcPr marT="45713" marB="45713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34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 Wymogi organizacyjne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b="1" dirty="0"/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biuro/siedziba na terenie województwa zachodniopomorskiego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maksymalnie jeden wniosek o dofinansowanie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okres realizacji projektu nie przekracza 24 miesięcy</a:t>
                      </a:r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623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/>
                        <a:t>2.</a:t>
                      </a: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Zgodność wsparcia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  Skierowanie do grup docelowych z obszaru województwa </a:t>
                      </a:r>
                      <a:r>
                        <a:rPr kumimoji="0" lang="pl-PL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zach</a:t>
                      </a: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-pom.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  Oferta wsparcia dostosowana do indywidualnych potrzeb uczestników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  Aktywizacja zawodowo-edukacyjna osób biernych zawodowo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(udzielenie 3 elementów pomocy wskazanych w typach operacji oraz   </a:t>
                      </a:r>
                      <a:b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pomoc w określeniu ścieżki zawodowej – obligatoryjnie)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4.  Zakres szkoleń zawodowych musi być zgodny z zapotrzebowaniem na    </a:t>
                      </a:r>
                      <a:b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pracowników o  określonych kwalifikacjach zawodowych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5. Gwarancja efektywności wsparcia poprzez nabycie kwalifikacji lub   </a:t>
                      </a:r>
                      <a:b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kompetencji zawodowych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6.  Poprawa lub zmiana sytuacji zawodowej osób z niepełnosprawnościami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eriod" startAt="7"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Wniesienie wkładu własnego w wysokości nie mniejszej niż 5% wartości   </a:t>
                      </a:r>
                      <a:b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projektu.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8.  Osiągnięcie wskaźnika efektywności zatrudnieniowej na określonych   </a:t>
                      </a:r>
                      <a:b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poziomach.</a:t>
                      </a:r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3158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0" y="385763"/>
            <a:ext cx="5813425" cy="500062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I ETAP OCENY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099529"/>
              </p:ext>
            </p:extLst>
          </p:nvPr>
        </p:nvGraphicFramePr>
        <p:xfrm>
          <a:off x="312738" y="1331373"/>
          <a:ext cx="11258550" cy="283183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5378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2071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573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/>
                        <a:t>SZCZEGÓŁOWE KRYTERIA</a:t>
                      </a:r>
                      <a:r>
                        <a:rPr lang="pl-PL" sz="1800" baseline="0" dirty="0" smtClean="0"/>
                        <a:t> DOPUSZCZALNOŚCI</a:t>
                      </a:r>
                      <a:endParaRPr lang="pl-PL" sz="1800" dirty="0"/>
                    </a:p>
                  </a:txBody>
                  <a:tcPr marT="45709" marB="45709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660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Efektywność zatrudnieniowa</a:t>
                      </a:r>
                    </a:p>
                    <a:p>
                      <a:pPr algn="ctr"/>
                      <a:endParaRPr lang="pl-PL" sz="1600" b="1" dirty="0"/>
                    </a:p>
                  </a:txBody>
                  <a:tcPr marT="45709" marB="45709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Odsetek osób, które podjęły pracę w okresie do 3 miesięcy po dniu, w którym zakończały udział w projekcie: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dla osób w wieku 50 lat i więcej na poziomie co najmniej </a:t>
                      </a: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33%;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 dla kobiet na poziomie co najmniej </a:t>
                      </a: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39%;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 dla osób z niepełnosprawnościami na poziomie co najmniej </a:t>
                      </a: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33%</a:t>
                      </a: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 dla osób o niskich kwalifikacjach na poziomie co najmniej </a:t>
                      </a: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%. </a:t>
                      </a: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pl-PL" sz="1600" b="0" dirty="0" smtClean="0"/>
                    </a:p>
                  </a:txBody>
                  <a:tcPr marT="45709" marB="45709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7312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295571"/>
              </p:ext>
            </p:extLst>
          </p:nvPr>
        </p:nvGraphicFramePr>
        <p:xfrm>
          <a:off x="312738" y="1451051"/>
          <a:ext cx="11349038" cy="430218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6745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7451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508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WYKONALNOŚCI</a:t>
                      </a:r>
                      <a:endParaRPr lang="pl-PL" sz="1800" dirty="0"/>
                    </a:p>
                  </a:txBody>
                  <a:tcPr marT="45680" marB="45680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9027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1. Zgodność prawna</a:t>
                      </a:r>
                      <a:endParaRPr lang="pl-PL" sz="1600" b="1" dirty="0"/>
                    </a:p>
                  </a:txBody>
                  <a:tcPr marT="45680" marB="45680" anchor="ctr"/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None/>
                      </a:pPr>
                      <a:r>
                        <a:rPr lang="pl-PL" sz="1600" baseline="0" dirty="0" smtClean="0"/>
                        <a:t>Prawodawstwo wspólnotowe i krajowe, w szczególności ustawa z dnia 29 stycznia 2014 r. </a:t>
                      </a:r>
                      <a:r>
                        <a:rPr lang="pl-PL" sz="1600" b="1" i="1" baseline="0" dirty="0" smtClean="0"/>
                        <a:t>Prawo zamówień publicznych. </a:t>
                      </a:r>
                    </a:p>
                  </a:txBody>
                  <a:tcPr marT="45680" marB="4568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861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2. Zdolność organizacyjno-operacyjna</a:t>
                      </a:r>
                      <a:endParaRPr lang="pl-PL" sz="1600" b="1" dirty="0"/>
                    </a:p>
                  </a:txBody>
                  <a:tcPr marT="45680" marB="45680" anchor="ctr"/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organizacja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doświadczenie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potencjał kadrowy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potencjał techniczny</a:t>
                      </a:r>
                    </a:p>
                  </a:txBody>
                  <a:tcPr marT="45680" marB="4568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310529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3. Zdolność finansowa</a:t>
                      </a:r>
                      <a:endParaRPr lang="pl-PL" sz="1600" b="1" dirty="0"/>
                    </a:p>
                  </a:txBody>
                  <a:tcPr marT="45680" marB="4568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600" dirty="0" smtClean="0"/>
                        <a:t>Odpowiednia kondycja finansowa Beneficjenta określana na podstawie łącznego obrotu za rok kalendarzowy, równego lub wyższego</a:t>
                      </a:r>
                      <a:r>
                        <a:rPr lang="pl-PL" sz="1600" baseline="0" dirty="0" smtClean="0"/>
                        <a:t> od łącznych rocznych wydatków w danym projekcie i innych projektach realizowanych w ramach EFS, w których stroną umowy o dofinansowanie jest instytucja, w której dokonywana jest ocena wniosku w roku kalendarzowym, w którym wydatki są najwyższe.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Beneficjent zapewnia środki finansowe do utrzymania projektu w okresie trwałości ( jeśli dotyczy).</a:t>
                      </a:r>
                      <a:endParaRPr lang="pl-PL" altLang="pl-PL" sz="1600" dirty="0" smtClean="0"/>
                    </a:p>
                  </a:txBody>
                  <a:tcPr marT="45680" marB="4568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 ETAP OCENY</a:t>
            </a:r>
            <a:endParaRPr lang="pl-PL" sz="2400" dirty="0">
              <a:solidFill>
                <a:srgbClr val="002060"/>
              </a:solidFill>
              <a:latin typeface="+mn-lt"/>
              <a:ea typeface="+mj-ea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857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610659"/>
              </p:ext>
            </p:extLst>
          </p:nvPr>
        </p:nvGraphicFramePr>
        <p:xfrm>
          <a:off x="312738" y="1207260"/>
          <a:ext cx="11349037" cy="500062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210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22799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5802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 ADMINISTRACYJNOŚCI</a:t>
                      </a:r>
                      <a:endParaRPr lang="pl-PL" sz="1800" dirty="0"/>
                    </a:p>
                  </a:txBody>
                  <a:tcPr marT="45725" marB="45725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9182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1. Kompletność wniosku</a:t>
                      </a:r>
                      <a:endParaRPr lang="pl-PL" sz="1600" b="1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  <a:tabLst>
                          <a:tab pos="85725" algn="l"/>
                        </a:tabLst>
                      </a:pPr>
                      <a:r>
                        <a:rPr lang="pl-PL" sz="1600" dirty="0" smtClean="0"/>
                        <a:t>Wniosek</a:t>
                      </a:r>
                      <a:r>
                        <a:rPr lang="pl-PL" sz="1600" baseline="0" dirty="0" smtClean="0"/>
                        <a:t> jest z</a:t>
                      </a:r>
                      <a:r>
                        <a:rPr lang="pl-PL" sz="1600" dirty="0" smtClean="0"/>
                        <a:t>godny z instrukcją</a:t>
                      </a:r>
                      <a:r>
                        <a:rPr lang="pl-PL" sz="1600" baseline="0" dirty="0" smtClean="0"/>
                        <a:t> wypełniania wniosku o dofinansowanie oraz Regulaminem (LSI2014 + pisemny wniosek o przyznanie pomocy)</a:t>
                      </a:r>
                      <a:endParaRPr lang="pl-PL" sz="16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42395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2. Zgodność z kwalifikowalnością wydatków</a:t>
                      </a:r>
                      <a:endParaRPr lang="pl-PL" sz="1600" b="1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90488" indent="-90488" algn="just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Wytyczne w zakresie kwalifikowalności</a:t>
                      </a:r>
                      <a:r>
                        <a:rPr lang="pl-PL" sz="1600" baseline="0" dirty="0" smtClean="0"/>
                        <a:t> wydatków Europejskiego Funduszu Rozwoju Regionalnego, Europejskiego Funduszu Społecznego oraz Funduszu Spójności na lata 2014-2020;</a:t>
                      </a:r>
                    </a:p>
                    <a:p>
                      <a:pPr marL="90488" indent="-90488" algn="just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Wytyczne w zakresie realizacji przedsięwzięć z udziałem środków Europejskiego Funduszu Społecznego w obszarze rynku pracy na lata 2014-2020;</a:t>
                      </a:r>
                    </a:p>
                    <a:p>
                      <a:pPr marL="90488" indent="-90488" algn="just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Katalog wydatków, limit, zasada kwalifikowalności określone w Regulaminie;</a:t>
                      </a:r>
                    </a:p>
                    <a:p>
                      <a:pPr marL="90488" indent="-90488" algn="just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Poziom wydatków w ramach cross </a:t>
                      </a:r>
                      <a:r>
                        <a:rPr lang="pl-PL" sz="1600" baseline="0" dirty="0" err="1" smtClean="0"/>
                        <a:t>financingu</a:t>
                      </a:r>
                      <a:r>
                        <a:rPr lang="pl-PL" sz="1600" baseline="0" dirty="0" smtClean="0"/>
                        <a:t> oraz śr. trwałych jest zgodny </a:t>
                      </a:r>
                      <a:br>
                        <a:rPr lang="pl-PL" sz="1600" baseline="0" dirty="0" smtClean="0"/>
                      </a:br>
                      <a:r>
                        <a:rPr lang="pl-PL" sz="1600" baseline="0" dirty="0" smtClean="0"/>
                        <a:t>z poziomem tych wydatków w Regulaminie.</a:t>
                      </a:r>
                      <a:endParaRPr lang="pl-PL" sz="16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91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/>
                        <a:t>3. Możliwość oceny merytorycznej wniosku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Spójność załączników z wnioskiem oraz ich odpowiednia jakość</a:t>
                      </a:r>
                      <a:r>
                        <a:rPr lang="pl-PL" sz="1600" baseline="0" dirty="0" smtClean="0"/>
                        <a:t> (poprawność, wiarygodność, rzetelność).</a:t>
                      </a:r>
                      <a:endParaRPr lang="pl-PL" sz="1600" dirty="0" smtClean="0"/>
                    </a:p>
                  </a:txBody>
                  <a:tcPr marT="45725" marB="45725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353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/>
                        <a:t>4. Intensywność wsparcia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Maksymalny poziom dofinansowania </a:t>
                      </a:r>
                      <a:r>
                        <a:rPr lang="pl-PL" sz="1600" b="0" i="0" dirty="0" smtClean="0"/>
                        <a:t>ze</a:t>
                      </a:r>
                      <a:r>
                        <a:rPr lang="pl-PL" sz="1600" i="0" dirty="0" smtClean="0"/>
                        <a:t> środków </a:t>
                      </a:r>
                      <a:r>
                        <a:rPr lang="pl-PL" sz="1600" dirty="0" smtClean="0"/>
                        <a:t>UE- </a:t>
                      </a:r>
                      <a:r>
                        <a:rPr lang="pl-PL" sz="1600" b="1" dirty="0" smtClean="0"/>
                        <a:t>85%, </a:t>
                      </a:r>
                      <a:r>
                        <a:rPr lang="pl-PL" sz="1600" b="0" dirty="0" smtClean="0"/>
                        <a:t>budżet</a:t>
                      </a:r>
                      <a:r>
                        <a:rPr lang="pl-PL" sz="1600" b="0" baseline="0" dirty="0" smtClean="0"/>
                        <a:t> Państwa </a:t>
                      </a:r>
                      <a:r>
                        <a:rPr lang="pl-PL" sz="1600" b="1" baseline="0" dirty="0" smtClean="0"/>
                        <a:t>10%</a:t>
                      </a:r>
                      <a:endParaRPr lang="pl-PL" sz="1600" b="1" dirty="0" smtClean="0"/>
                    </a:p>
                  </a:txBody>
                  <a:tcPr marT="45725" marB="45725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098746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5. Celowość partnerstwa </a:t>
                      </a:r>
                      <a:endParaRPr lang="pl-PL" sz="1600" b="1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90488" indent="-90488" algn="just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Art. 33 ustawy z dnia 11 lipca 2014 r. o zasadach realizacji programów w zakresie polityki spójności finansowanych w perspektywie finansowej 2014-2020;</a:t>
                      </a:r>
                    </a:p>
                    <a:p>
                      <a:pPr marL="90488" indent="-90488" algn="just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Należy udowodnić,</a:t>
                      </a:r>
                      <a:r>
                        <a:rPr lang="pl-PL" sz="1600" baseline="0" dirty="0" smtClean="0"/>
                        <a:t> że projekt realizowany w partnerstwie wnosi określoną wartość dodaną (zasoby ludzkie, organizacyjne, techniczne, finansowe).</a:t>
                      </a:r>
                      <a:endParaRPr lang="pl-PL" sz="1600" dirty="0" smtClean="0"/>
                    </a:p>
                  </a:txBody>
                  <a:tcPr marT="45725" marB="45725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 ETAP OCENY</a:t>
            </a:r>
          </a:p>
        </p:txBody>
      </p:sp>
    </p:spTree>
    <p:extLst>
      <p:ext uri="{BB962C8B-B14F-4D97-AF65-F5344CB8AC3E}">
        <p14:creationId xmlns:p14="http://schemas.microsoft.com/office/powerpoint/2010/main" val="4034164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9218806"/>
              </p:ext>
            </p:extLst>
          </p:nvPr>
        </p:nvGraphicFramePr>
        <p:xfrm>
          <a:off x="420688" y="1926431"/>
          <a:ext cx="11350625" cy="424151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968"/>
                <a:gridCol w="7235657"/>
              </a:tblGrid>
              <a:tr h="370714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JAKOŚCI</a:t>
                      </a:r>
                      <a:endParaRPr lang="pl-PL" sz="1800" dirty="0"/>
                    </a:p>
                  </a:txBody>
                  <a:tcPr marL="91453" marR="91453" marT="45704" marB="45704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579078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1. Odpowiedniość/ Adekwatność/ Trafność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Spójność projektu z analizą sytuacji</a:t>
                      </a:r>
                      <a:r>
                        <a:rPr lang="pl-PL" sz="1600" baseline="0" dirty="0" smtClean="0"/>
                        <a:t> problemowej zawartą we wniosku</a:t>
                      </a:r>
                    </a:p>
                    <a:p>
                      <a:pPr algn="ctr"/>
                      <a:r>
                        <a:rPr lang="pl-PL" sz="1600" b="0" baseline="0" dirty="0" smtClean="0">
                          <a:solidFill>
                            <a:srgbClr val="FF0000"/>
                          </a:solidFill>
                          <a:effectLst/>
                        </a:rPr>
                        <a:t>Skala punktów: 1-5; waga:6</a:t>
                      </a:r>
                      <a:endParaRPr lang="pl-PL" sz="1600" b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1453" marR="91453" marT="45704" marB="45704"/>
                </a:tc>
              </a:tr>
              <a:tr h="769668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2. Skuteczność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pl-PL" sz="1600" dirty="0" smtClean="0"/>
                        <a:t>Stopień</a:t>
                      </a:r>
                      <a:r>
                        <a:rPr lang="pl-PL" sz="1600" baseline="0" dirty="0" smtClean="0"/>
                        <a:t> w jakim projekt przyczyni się do rozwiązania lub złagodzenia sytuacji problemowej wskazanej we wniosku</a:t>
                      </a:r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pl-PL" sz="1600" b="0" baseline="0" dirty="0" smtClean="0">
                          <a:solidFill>
                            <a:srgbClr val="FF0000"/>
                          </a:solidFill>
                        </a:rPr>
                        <a:t>Skala punktów: 1-5; waga:4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  <a:tr h="74187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3. </a:t>
                      </a:r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Efektywność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Stopień/poziom osiągnięcia</a:t>
                      </a: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zakładanych rezultatów w</a:t>
                      </a: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odniesieniu</a:t>
                      </a: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do zaplanowanych kosztów</a:t>
                      </a:r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pl-PL" sz="1600" b="0" baseline="0" dirty="0" smtClean="0">
                          <a:solidFill>
                            <a:srgbClr val="FF0000"/>
                          </a:solidFill>
                        </a:rPr>
                        <a:t>Skala punktów: 1-5; waga:4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  <a:tr h="822912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4. Użyteczność 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pl-PL" sz="1600" dirty="0" smtClean="0"/>
                        <a:t>Trafność doboru form wsparcia w odniesieniu do zdiagnozowanych problemów grupy docelowej (</a:t>
                      </a:r>
                      <a:r>
                        <a:rPr lang="pl-PL" sz="1600" b="1" dirty="0" smtClean="0"/>
                        <a:t>zasada równości szans i niedyskryminacji!)</a:t>
                      </a:r>
                    </a:p>
                    <a:p>
                      <a:pPr algn="ctr"/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Skala punktów: 1-5; waga: 4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  <a:tr h="822912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5. Trwałość 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Stopień wpływu zaplanowanych</a:t>
                      </a:r>
                      <a:r>
                        <a:rPr lang="pl-PL" sz="1600" baseline="0" dirty="0" smtClean="0"/>
                        <a:t> w projekcie rezultatów  na uzyskanie trwałej zmiany sytuacji grup docelowych</a:t>
                      </a:r>
                    </a:p>
                    <a:p>
                      <a:pPr algn="ctr"/>
                      <a:r>
                        <a:rPr lang="pl-PL" sz="1600" baseline="0" dirty="0" smtClean="0">
                          <a:solidFill>
                            <a:srgbClr val="FF0000"/>
                          </a:solidFill>
                        </a:rPr>
                        <a:t>Skala punktów: 1-5; waga:2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</a:tbl>
          </a:graphicData>
        </a:graphic>
      </p:graphicFrame>
      <p:sp>
        <p:nvSpPr>
          <p:cNvPr id="55318" name="Prostokąt 2"/>
          <p:cNvSpPr>
            <a:spLocks noChangeArrowheads="1"/>
          </p:cNvSpPr>
          <p:nvPr/>
        </p:nvSpPr>
        <p:spPr bwMode="auto">
          <a:xfrm>
            <a:off x="420688" y="1280319"/>
            <a:ext cx="11350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Arial" panose="020B0604020202020204" pitchFamily="34" charset="0"/>
                <a:ea typeface="Mongolian Baiti" panose="03000500000000000000" pitchFamily="66" charset="0"/>
                <a:cs typeface="Mongolian Baiti" panose="03000500000000000000" pitchFamily="66" charset="0"/>
              </a:rPr>
              <a:t>W ramach tego etapu oceny projekty są oceniane pod względem spełniania kryteriów jakości oraz przyznania premii punktowej za spełnienie kryteriów premiujących. 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 b="1" dirty="0" smtClean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II </a:t>
            </a:r>
            <a:r>
              <a:rPr lang="pl-PL" sz="2400" b="1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ETAP OCENY</a:t>
            </a:r>
          </a:p>
        </p:txBody>
      </p:sp>
    </p:spTree>
    <p:extLst>
      <p:ext uri="{BB962C8B-B14F-4D97-AF65-F5344CB8AC3E}">
        <p14:creationId xmlns:p14="http://schemas.microsoft.com/office/powerpoint/2010/main" val="30555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759327"/>
              </p:ext>
            </p:extLst>
          </p:nvPr>
        </p:nvGraphicFramePr>
        <p:xfrm>
          <a:off x="806824" y="1290917"/>
          <a:ext cx="10964488" cy="495522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974981"/>
                <a:gridCol w="6989507"/>
              </a:tblGrid>
              <a:tr h="359438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PREMIUJĄCE</a:t>
                      </a:r>
                      <a:endParaRPr lang="pl-PL" sz="1800" dirty="0"/>
                    </a:p>
                  </a:txBody>
                  <a:tcPr marL="91453" marR="91453" marT="45704" marB="45704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2791207">
                <a:tc>
                  <a:txBody>
                    <a:bodyPr/>
                    <a:lstStyle/>
                    <a:p>
                      <a:r>
                        <a:rPr lang="pl-PL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Projekt skierowany jest do osób z co najmniej jednej z poniżej wskazanych grup:</a:t>
                      </a:r>
                    </a:p>
                    <a:p>
                      <a:endParaRPr lang="pl-PL" sz="1600" b="1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a) osób z gmin wiejskich i/lub miejsko-wiejskich z obszaru Specjalnej Strefy Włączenia,</a:t>
                      </a:r>
                    </a:p>
                    <a:p>
                      <a:r>
                        <a:rPr lang="pl-PL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b) osób z niepełnosprawnościami.</a:t>
                      </a:r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projekt w ramach przedmiotowego kryterium skierowany jest w 100% do osób:</a:t>
                      </a:r>
                    </a:p>
                    <a:p>
                      <a:pPr algn="just"/>
                      <a:r>
                        <a:rPr lang="pl-PL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zamieszkujących, w rozumieniu zapisów Kodeksu Cywilnego, obszar terenów gmin wiejskich i/lub miejsko – wiejskich z obszaru Specjalnej Strefy Włączenia i/lub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osób z niepełnosprawnościami;</a:t>
                      </a:r>
                    </a:p>
                    <a:p>
                      <a:pPr algn="just"/>
                      <a:r>
                        <a:rPr lang="pl-PL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projektodawca kierując wsparcie do osób z niepełnosprawnościami i planując działania w projekcie powinien uwzględnić ich specyficzne potrzeby tak aby ich udział w projekcie był jak najbardziej efektywny i przyczynił się do zwiększenia ich udziału w rynku pracy;</a:t>
                      </a:r>
                      <a:endParaRPr lang="pl-PL" sz="1600" b="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just"/>
                      <a:r>
                        <a:rPr lang="pl-PL" sz="1600" b="0" dirty="0" smtClean="0">
                          <a:solidFill>
                            <a:srgbClr val="FF0000"/>
                          </a:solidFill>
                          <a:effectLst/>
                        </a:rPr>
                        <a:t>Liczba punktów</a:t>
                      </a:r>
                      <a:r>
                        <a:rPr lang="pl-PL" sz="1600" b="0" baseline="0" dirty="0" smtClean="0">
                          <a:solidFill>
                            <a:srgbClr val="FF0000"/>
                          </a:solidFill>
                          <a:effectLst/>
                        </a:rPr>
                        <a:t>: 20</a:t>
                      </a:r>
                      <a:endParaRPr lang="pl-PL" sz="1600" b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1453" marR="91453" marT="45704" marB="45704"/>
                </a:tc>
              </a:tr>
              <a:tr h="1767360">
                <a:tc>
                  <a:txBody>
                    <a:bodyPr/>
                    <a:lstStyle/>
                    <a:p>
                      <a:pPr algn="l"/>
                      <a:r>
                        <a:rPr lang="pl-PL" sz="1600" b="1" dirty="0" smtClean="0"/>
                        <a:t>2. W przypadku objęcia wsparciem osób z niepełnosprawnościami, Beneficjent i/lub Partner jest podmiotem statutowo zajmującym się pomocą osobom niepełnosprawnym oraz posiadający dwuletnie doświadczenie w aktywizacji zawodowej osób niepełnosprawnych.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marL="0" indent="0" algn="just">
                        <a:buFont typeface="Arial" pitchFamily="34" charset="0"/>
                        <a:buNone/>
                      </a:pP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Należy jednoznacznie wskazać, iż projektodawca i/lub Partner posiada dwuletnie doświadczenie w aktywizacji zawodowej osób niepełnosprawnych oraz jest podmiotem statutowo zajmującym się pomocą osobom;</a:t>
                      </a:r>
                    </a:p>
                    <a:p>
                      <a:pPr marL="0" indent="0" algn="just">
                        <a:buFont typeface="Arial" pitchFamily="34" charset="0"/>
                        <a:buNone/>
                      </a:pPr>
                      <a:endParaRPr lang="pl-PL" sz="1600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indent="0" algn="just">
                        <a:buFont typeface="Arial" pitchFamily="34" charset="0"/>
                        <a:buNone/>
                      </a:pPr>
                      <a:endParaRPr lang="pl-PL" sz="1600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indent="0" algn="just">
                        <a:buFont typeface="Arial" pitchFamily="34" charset="0"/>
                        <a:buNone/>
                      </a:pP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Liczba punktów: 5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 dirty="0" smtClean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II </a:t>
            </a: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ETAP OCENY</a:t>
            </a:r>
          </a:p>
        </p:txBody>
      </p:sp>
    </p:spTree>
    <p:extLst>
      <p:ext uri="{BB962C8B-B14F-4D97-AF65-F5344CB8AC3E}">
        <p14:creationId xmlns:p14="http://schemas.microsoft.com/office/powerpoint/2010/main" val="107555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4355254"/>
              </p:ext>
            </p:extLst>
          </p:nvPr>
        </p:nvGraphicFramePr>
        <p:xfrm>
          <a:off x="420688" y="1250571"/>
          <a:ext cx="11350625" cy="396230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968"/>
                <a:gridCol w="7235657"/>
              </a:tblGrid>
              <a:tr h="332637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PREMIUJĄCE</a:t>
                      </a:r>
                      <a:endParaRPr lang="pl-PL" sz="1800" dirty="0"/>
                    </a:p>
                  </a:txBody>
                  <a:tcPr marL="91453" marR="91453" marT="45704" marB="45704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11920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 W okresie 3 lat przed złożeniem wniosku o dofinansowanie Projektodawca świadczył usługi dla osób biernych zawodowo dla grupy niemniejszej niż przewidywana liczba uczestników projektu.</a:t>
                      </a:r>
                    </a:p>
                    <a:p>
                      <a:endParaRPr lang="pl-PL" sz="1600" b="1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Wnioskodawca musi wyraźnie wykazać swoje doświadczenie z realizacji podobnych przedsięwzięć zbieżnych z zakresem projektu tj.: opisać jakiego typu usługi były świadczone w okresie 3 lat przed złożeniem wniosku dla wskazanej w kryterium grupy odbiorców wsparcia oraz wskazać, iż przedmiotowa grupa osób nie była mniejsza niż przewidywana do objęcia wsparciem liczba uczestników projektu.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pl-PL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Liczba punktów: 5</a:t>
                      </a:r>
                    </a:p>
                    <a:p>
                      <a:endParaRPr lang="pl-PL" sz="1600" b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1453" marR="91453" marT="45704" marB="45704"/>
                </a:tc>
              </a:tr>
              <a:tr h="6456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4. Projekt zakłada zatrudnienie co najmniej 50% uczestników projektu, którzy odbywali praktyki zawodowe/staż/subsydiowane zatrudnienie.</a:t>
                      </a:r>
                    </a:p>
                    <a:p>
                      <a:pPr algn="l"/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r>
                        <a:rPr lang="pl-PL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Przyznanie premii punktowej uwarunkowane będzie określaniem wskaźnika efektywności zatrudnieniowej w projekcie na poziomie równym lub wyższym niż 50% w odniesieniu do uczestników projektu, którzy odbyli wsparcia w formie praktyk zawodowych/stażu/subsydiowanego zatrudnienia;</a:t>
                      </a:r>
                      <a:endParaRPr lang="pl-PL" sz="1600" b="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just"/>
                      <a:r>
                        <a:rPr lang="pl-PL" sz="1600" b="0" dirty="0" smtClean="0">
                          <a:solidFill>
                            <a:srgbClr val="FF0000"/>
                          </a:solidFill>
                          <a:effectLst/>
                        </a:rPr>
                        <a:t>Liczba punktów</a:t>
                      </a:r>
                      <a:r>
                        <a:rPr lang="pl-PL" sz="1600" b="0" baseline="0" dirty="0" smtClean="0">
                          <a:solidFill>
                            <a:srgbClr val="FF0000"/>
                          </a:solidFill>
                          <a:effectLst/>
                        </a:rPr>
                        <a:t>: 10</a:t>
                      </a:r>
                      <a:endParaRPr lang="pl-PL" sz="1600" b="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just"/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 dirty="0" smtClean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II </a:t>
            </a: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ETAP OCENY</a:t>
            </a:r>
          </a:p>
        </p:txBody>
      </p:sp>
    </p:spTree>
    <p:extLst>
      <p:ext uri="{BB962C8B-B14F-4D97-AF65-F5344CB8AC3E}">
        <p14:creationId xmlns:p14="http://schemas.microsoft.com/office/powerpoint/2010/main" val="411116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ZASADY REALIZACJI PROJEKTU – koszty pośrednie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altLang="pl-PL" b="1" dirty="0" smtClean="0">
                <a:ea typeface="Mongolian Baiti" panose="03000500000000000000" pitchFamily="66" charset="0"/>
              </a:rPr>
              <a:t>Koszty pośrednie </a:t>
            </a:r>
            <a:r>
              <a:rPr lang="pl-PL" altLang="pl-PL" dirty="0" smtClean="0">
                <a:ea typeface="Mongolian Baiti" panose="03000500000000000000" pitchFamily="66" charset="0"/>
              </a:rPr>
              <a:t>w EFS rozliczane są wyłącznie </a:t>
            </a:r>
            <a:r>
              <a:rPr lang="pl-PL" altLang="pl-PL" b="1" dirty="0" smtClean="0">
                <a:ea typeface="Mongolian Baiti" panose="03000500000000000000" pitchFamily="66" charset="0"/>
              </a:rPr>
              <a:t>stawkami ryczałtowymi liczonymi od wartości kosztów bezpośrednich</a:t>
            </a:r>
            <a:r>
              <a:rPr lang="pl-PL" altLang="pl-PL" dirty="0" smtClean="0">
                <a:ea typeface="Mongolian Baiti" panose="03000500000000000000" pitchFamily="66" charset="0"/>
              </a:rPr>
              <a:t>: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</a:t>
            </a:r>
            <a:r>
              <a:rPr lang="pl-PL" altLang="pl-PL" b="1" dirty="0" smtClean="0">
                <a:ea typeface="Mongolian Baiti" panose="03000500000000000000" pitchFamily="66" charset="0"/>
              </a:rPr>
              <a:t>25% </a:t>
            </a:r>
            <a:r>
              <a:rPr lang="pl-PL" altLang="pl-PL" dirty="0" smtClean="0">
                <a:ea typeface="Mongolian Baiti" panose="03000500000000000000" pitchFamily="66" charset="0"/>
              </a:rPr>
              <a:t>- projekty o wartości do 1 mln zł włącznie,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</a:t>
            </a:r>
            <a:r>
              <a:rPr lang="pl-PL" altLang="pl-PL" b="1" dirty="0" smtClean="0">
                <a:ea typeface="Mongolian Baiti" panose="03000500000000000000" pitchFamily="66" charset="0"/>
              </a:rPr>
              <a:t>20% </a:t>
            </a:r>
            <a:r>
              <a:rPr lang="pl-PL" altLang="pl-PL" dirty="0" smtClean="0">
                <a:ea typeface="Mongolian Baiti" panose="03000500000000000000" pitchFamily="66" charset="0"/>
              </a:rPr>
              <a:t>- projekty o wartości powyżej 1 mln zł do 2 mln zł włącznie,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b="1" dirty="0" smtClean="0">
                <a:ea typeface="Mongolian Baiti" panose="03000500000000000000" pitchFamily="66" charset="0"/>
              </a:rPr>
              <a:t> 15% </a:t>
            </a:r>
            <a:r>
              <a:rPr lang="pl-PL" altLang="pl-PL" dirty="0" smtClean="0">
                <a:ea typeface="Mongolian Baiti" panose="03000500000000000000" pitchFamily="66" charset="0"/>
              </a:rPr>
              <a:t>- projekty o wartości powyżej 2 mln zł do 5 mln zł włącznie,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</a:t>
            </a:r>
            <a:r>
              <a:rPr lang="pl-PL" altLang="pl-PL" b="1" dirty="0" smtClean="0">
                <a:ea typeface="Mongolian Baiti" panose="03000500000000000000" pitchFamily="66" charset="0"/>
              </a:rPr>
              <a:t>10% </a:t>
            </a:r>
            <a:r>
              <a:rPr lang="pl-PL" altLang="pl-PL" dirty="0" smtClean="0">
                <a:ea typeface="Mongolian Baiti" panose="03000500000000000000" pitchFamily="66" charset="0"/>
              </a:rPr>
              <a:t>- projekty o wartości powyżej 5 mln zł.</a:t>
            </a:r>
          </a:p>
        </p:txBody>
      </p:sp>
    </p:spTree>
    <p:extLst>
      <p:ext uri="{BB962C8B-B14F-4D97-AF65-F5344CB8AC3E}">
        <p14:creationId xmlns:p14="http://schemas.microsoft.com/office/powerpoint/2010/main" val="259769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ZASADY REALIZACJI PROJEKTU – koszty pośrednie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pl-PL" altLang="pl-PL" sz="1700" dirty="0" smtClean="0">
                <a:ea typeface="Mongolian Baiti" panose="03000500000000000000" pitchFamily="66" charset="0"/>
              </a:rPr>
              <a:t>Lista przykładowych </a:t>
            </a:r>
            <a:r>
              <a:rPr lang="pl-PL" altLang="pl-PL" sz="1700" b="1" dirty="0" smtClean="0">
                <a:ea typeface="Mongolian Baiti" panose="03000500000000000000" pitchFamily="66" charset="0"/>
              </a:rPr>
              <a:t>kosztów pośrednich </a:t>
            </a:r>
            <a:r>
              <a:rPr lang="pl-PL" altLang="pl-PL" sz="1700" dirty="0" smtClean="0">
                <a:ea typeface="Mongolian Baiti" panose="03000500000000000000" pitchFamily="66" charset="0"/>
              </a:rPr>
              <a:t>w projekcie: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koszty wynagrodzenia, delegacji służbowych, szkoleń osób, których zatrudnienie jest niezbędne do realizacji projektu </a:t>
            </a:r>
            <a:br>
              <a:rPr lang="pl-PL" altLang="pl-PL" sz="1700" dirty="0" smtClean="0">
                <a:ea typeface="Mongolian Baiti" panose="03000500000000000000" pitchFamily="66" charset="0"/>
              </a:rPr>
            </a:br>
            <a:r>
              <a:rPr lang="pl-PL" altLang="pl-PL" sz="1700" dirty="0" smtClean="0">
                <a:ea typeface="Mongolian Baiti" panose="03000500000000000000" pitchFamily="66" charset="0"/>
              </a:rPr>
              <a:t>tj. m.in. koordynatora projektu, kierownika projektu, personelu obsługowego;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koszty utrzymania powierzchni biurowych;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koszty obsługi księgowej;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koszty materiałów biurowych i artykułów piśmienniczych związanych z obsługą administracyjną projektu;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koszty prowadzenia rekrutacji;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amortyzacja lub zakup aktywów (sprzętu, mebli, wartości niematerialnych lub prawnych) na potrzeby zarządzania projektem;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działania </a:t>
            </a:r>
            <a:r>
              <a:rPr lang="pl-PL" altLang="pl-PL" sz="1700" dirty="0" err="1" smtClean="0">
                <a:ea typeface="Mongolian Baiti" panose="03000500000000000000" pitchFamily="66" charset="0"/>
              </a:rPr>
              <a:t>infromacyjno</a:t>
            </a:r>
            <a:r>
              <a:rPr lang="pl-PL" altLang="pl-PL" sz="1700" dirty="0" smtClean="0">
                <a:ea typeface="Mongolian Baiti" panose="03000500000000000000" pitchFamily="66" charset="0"/>
              </a:rPr>
              <a:t> - promocyjne związane z realizacją projektu.</a:t>
            </a:r>
          </a:p>
        </p:txBody>
      </p:sp>
    </p:spTree>
    <p:extLst>
      <p:ext uri="{BB962C8B-B14F-4D97-AF65-F5344CB8AC3E}">
        <p14:creationId xmlns:p14="http://schemas.microsoft.com/office/powerpoint/2010/main" val="83723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ZASADY REALIZACJI PROJEKTU – wkład własny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Wkładem własnym są środki finansowe lub wkład niepieniężny zabezpieczone przez wnioskodawcę, które zostaną przeznaczone na pokrycie wydatków kwalifikowalnych projektu i nie zostaną przekazane wnioskodawcy w postaci dofinansowania;</a:t>
            </a:r>
          </a:p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Minimalna wysokość wkładu własnego w konkursie nr </a:t>
            </a:r>
            <a:r>
              <a:rPr lang="pl-PL" b="1" dirty="0" smtClean="0"/>
              <a:t>RPZP.06.05.00-IP.02-32-K01/15</a:t>
            </a:r>
            <a:r>
              <a:rPr lang="pl-PL" altLang="pl-PL" dirty="0" smtClean="0">
                <a:ea typeface="Mongolian Baiti" panose="03000500000000000000" pitchFamily="66" charset="0"/>
              </a:rPr>
              <a:t> wynosi </a:t>
            </a:r>
            <a:r>
              <a:rPr lang="pl-PL" altLang="pl-PL" b="1" dirty="0" smtClean="0">
                <a:ea typeface="Mongolian Baiti" panose="03000500000000000000" pitchFamily="66" charset="0"/>
              </a:rPr>
              <a:t>5% </a:t>
            </a:r>
            <a:r>
              <a:rPr lang="pl-PL" altLang="pl-PL" dirty="0" smtClean="0">
                <a:ea typeface="Mongolian Baiti" panose="03000500000000000000" pitchFamily="66" charset="0"/>
              </a:rPr>
              <a:t>wartości projektu;</a:t>
            </a:r>
          </a:p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wnioskodawca określa formę wniesienia wkładu własnego;</a:t>
            </a:r>
          </a:p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istnieje możliwość wniesienia wkładu niepieniężnego na rzecz projektu - wydatki poniesione na wycenę wkładu niepieniężnego są kwalifikowalne;</a:t>
            </a:r>
          </a:p>
          <a:p>
            <a:pPr marL="182563" lvl="0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>
                <a:solidFill>
                  <a:prstClr val="black"/>
                </a:solidFill>
                <a:ea typeface="Mongolian Baiti" panose="03000500000000000000" pitchFamily="66" charset="0"/>
              </a:rPr>
              <a:t>wkład własny </a:t>
            </a:r>
            <a:r>
              <a:rPr lang="pl-PL" altLang="pl-PL" b="1" dirty="0">
                <a:solidFill>
                  <a:prstClr val="black"/>
                </a:solidFill>
                <a:ea typeface="Mongolian Baiti" panose="03000500000000000000" pitchFamily="66" charset="0"/>
              </a:rPr>
              <a:t>może</a:t>
            </a:r>
            <a:r>
              <a:rPr lang="pl-PL" altLang="pl-PL" dirty="0">
                <a:solidFill>
                  <a:prstClr val="black"/>
                </a:solidFill>
                <a:ea typeface="Mongolian Baiti" panose="03000500000000000000" pitchFamily="66" charset="0"/>
              </a:rPr>
              <a:t> zostać wniesiony w ramach kosztów pośrednich</a:t>
            </a:r>
            <a:r>
              <a:rPr lang="pl-PL" altLang="pl-PL" dirty="0" smtClean="0">
                <a:solidFill>
                  <a:prstClr val="black"/>
                </a:solidFill>
                <a:ea typeface="Mongolian Baiti" panose="03000500000000000000" pitchFamily="66" charset="0"/>
              </a:rPr>
              <a:t>.</a:t>
            </a:r>
            <a:endParaRPr lang="pl-PL" altLang="pl-PL" dirty="0">
              <a:solidFill>
                <a:prstClr val="black"/>
              </a:solidFill>
              <a:ea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664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l-PL" altLang="pl-PL" sz="2400" dirty="0">
                <a:solidFill>
                  <a:srgbClr val="002060"/>
                </a:solidFill>
                <a:ea typeface="Mongolian Baiti" panose="03000500000000000000" pitchFamily="66" charset="0"/>
              </a:rPr>
              <a:t>Oś priorytetowa </a:t>
            </a:r>
            <a:r>
              <a:rPr lang="pl-PL" altLang="pl-PL" sz="2400" dirty="0" smtClean="0">
                <a:solidFill>
                  <a:srgbClr val="002060"/>
                </a:solidFill>
                <a:ea typeface="Mongolian Baiti" panose="03000500000000000000" pitchFamily="66" charset="0"/>
              </a:rPr>
              <a:t>VI RYNEK PRACY </a:t>
            </a:r>
            <a:endParaRPr lang="pl-PL" altLang="pl-PL" sz="2400" dirty="0">
              <a:solidFill>
                <a:srgbClr val="002060"/>
              </a:solidFill>
              <a:ea typeface="Mongolian Baiti" panose="03000500000000000000" pitchFamily="66" charset="0"/>
            </a:endParaRPr>
          </a:p>
          <a:p>
            <a:pPr algn="ctr"/>
            <a:endParaRPr lang="pl-PL" altLang="pl-PL" sz="2400" dirty="0" smtClean="0">
              <a:solidFill>
                <a:srgbClr val="002060"/>
              </a:solidFill>
              <a:ea typeface="Mongolian Baiti" panose="03000500000000000000" pitchFamily="66" charset="0"/>
            </a:endParaRPr>
          </a:p>
          <a:p>
            <a:pPr algn="ctr"/>
            <a:r>
              <a:rPr lang="pl-PL" altLang="pl-PL" sz="2400" b="1" dirty="0" smtClean="0">
                <a:solidFill>
                  <a:srgbClr val="002060"/>
                </a:solidFill>
                <a:ea typeface="Mongolian Baiti" panose="03000500000000000000" pitchFamily="66" charset="0"/>
              </a:rPr>
              <a:t>Działanie 6.5</a:t>
            </a:r>
          </a:p>
          <a:p>
            <a:pPr algn="ctr"/>
            <a:endParaRPr lang="pl-PL" altLang="pl-PL" sz="2400" dirty="0">
              <a:solidFill>
                <a:srgbClr val="002060"/>
              </a:solidFill>
              <a:ea typeface="Mongolian Baiti" panose="03000500000000000000" pitchFamily="66" charset="0"/>
            </a:endParaRPr>
          </a:p>
          <a:p>
            <a:pPr algn="ctr"/>
            <a:r>
              <a:rPr lang="pl-PL" altLang="pl-PL" dirty="0">
                <a:solidFill>
                  <a:srgbClr val="002060"/>
                </a:solidFill>
                <a:ea typeface="Mongolian Baiti" panose="03000500000000000000" pitchFamily="66" charset="0"/>
              </a:rPr>
              <a:t>Działanie 6.5 Kompleksowe wsparcie dla osób bezrobotnych, nieaktywnych zawodowo i poszukujących pracy znajdujących się w szczególnie trudnej sytuacji na rynku pracy obejmujące pomoc w aktywnym poszukiwaniu pracy </a:t>
            </a:r>
            <a:r>
              <a:rPr lang="pl-PL" altLang="pl-PL" dirty="0" smtClean="0">
                <a:solidFill>
                  <a:srgbClr val="002060"/>
                </a:solidFill>
                <a:ea typeface="Mongolian Baiti" panose="03000500000000000000" pitchFamily="66" charset="0"/>
              </a:rPr>
              <a:t>          oraz </a:t>
            </a:r>
            <a:r>
              <a:rPr lang="pl-PL" altLang="pl-PL" dirty="0">
                <a:solidFill>
                  <a:srgbClr val="002060"/>
                </a:solidFill>
                <a:ea typeface="Mongolian Baiti" panose="03000500000000000000" pitchFamily="66" charset="0"/>
              </a:rPr>
              <a:t>działania na rzecz podnoszenia kwalifikacji </a:t>
            </a:r>
            <a:r>
              <a:rPr lang="pl-PL" altLang="pl-PL" dirty="0" smtClean="0">
                <a:solidFill>
                  <a:srgbClr val="002060"/>
                </a:solidFill>
                <a:ea typeface="Mongolian Baiti" panose="03000500000000000000" pitchFamily="66" charset="0"/>
              </a:rPr>
              <a:t>zawodowych.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713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dirty="0" smtClean="0">
                <a:ea typeface="Mongolian Baiti" panose="03000500000000000000" pitchFamily="66" charset="0"/>
              </a:rPr>
              <a:t>ZASADY REALIZACJI PROJEKTU – cross-</a:t>
            </a:r>
            <a:r>
              <a:rPr lang="pl-PL" altLang="pl-PL" dirty="0" err="1" smtClean="0">
                <a:ea typeface="Mongolian Baiti" panose="03000500000000000000" pitchFamily="66" charset="0"/>
              </a:rPr>
              <a:t>financing</a:t>
            </a:r>
            <a:r>
              <a:rPr lang="pl-PL" altLang="pl-PL" dirty="0" smtClean="0">
                <a:ea typeface="Mongolian Baiti" panose="03000500000000000000" pitchFamily="66" charset="0"/>
              </a:rPr>
              <a:t> i środki trwałe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53856"/>
            <a:ext cx="11607800" cy="4624387"/>
          </a:xfrm>
        </p:spPr>
        <p:txBody>
          <a:bodyPr/>
          <a:lstStyle/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Maksymalny poziom wydatków w ramach </a:t>
            </a:r>
            <a:r>
              <a:rPr lang="pl-PL" altLang="pl-PL" b="1" dirty="0" smtClean="0">
                <a:ea typeface="Mongolian Baiti" panose="03000500000000000000" pitchFamily="66" charset="0"/>
              </a:rPr>
              <a:t>cross-</a:t>
            </a:r>
            <a:r>
              <a:rPr lang="pl-PL" altLang="pl-PL" b="1" dirty="0" err="1" smtClean="0">
                <a:ea typeface="Mongolian Baiti" panose="03000500000000000000" pitchFamily="66" charset="0"/>
              </a:rPr>
              <a:t>financingu</a:t>
            </a:r>
            <a:r>
              <a:rPr lang="pl-PL" altLang="pl-PL" dirty="0" smtClean="0">
                <a:ea typeface="Mongolian Baiti" panose="03000500000000000000" pitchFamily="66" charset="0"/>
              </a:rPr>
              <a:t> wynosi </a:t>
            </a:r>
            <a:r>
              <a:rPr lang="pl-PL" altLang="pl-PL" b="1" dirty="0" smtClean="0">
                <a:ea typeface="Mongolian Baiti" panose="03000500000000000000" pitchFamily="66" charset="0"/>
              </a:rPr>
              <a:t>do 10% </a:t>
            </a:r>
            <a:r>
              <a:rPr lang="pl-PL" altLang="pl-PL" dirty="0" smtClean="0">
                <a:ea typeface="Mongolian Baiti" panose="03000500000000000000" pitchFamily="66" charset="0"/>
              </a:rPr>
              <a:t>całkowitych wydatków kwalifikowalnych w projekcie;</a:t>
            </a:r>
          </a:p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dirty="0">
                <a:ea typeface="Mongolian Baiti" panose="03000500000000000000" pitchFamily="66" charset="0"/>
              </a:rPr>
              <a:t> </a:t>
            </a:r>
            <a:r>
              <a:rPr lang="pl-PL" altLang="pl-PL" dirty="0" smtClean="0">
                <a:ea typeface="Mongolian Baiti" panose="03000500000000000000" pitchFamily="66" charset="0"/>
              </a:rPr>
              <a:t>Cross-</a:t>
            </a:r>
            <a:r>
              <a:rPr lang="pl-PL" altLang="pl-PL" dirty="0" err="1" smtClean="0">
                <a:ea typeface="Mongolian Baiti" panose="03000500000000000000" pitchFamily="66" charset="0"/>
              </a:rPr>
              <a:t>financing</a:t>
            </a:r>
            <a:r>
              <a:rPr lang="pl-PL" altLang="pl-PL" dirty="0" smtClean="0">
                <a:ea typeface="Mongolian Baiti" panose="03000500000000000000" pitchFamily="66" charset="0"/>
              </a:rPr>
              <a:t> obejmuje wyłącznie: zakup nieruchomości, zakup infrastruktury nieprzenośnej oraz dostosowywanie budynków i adaptację pomieszczeń;</a:t>
            </a:r>
          </a:p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Koszt zaplanowanych do poniesienia w projekcie wydatków na </a:t>
            </a:r>
            <a:r>
              <a:rPr lang="pl-PL" altLang="pl-PL" b="1" dirty="0" smtClean="0">
                <a:ea typeface="Mongolian Baiti" panose="03000500000000000000" pitchFamily="66" charset="0"/>
              </a:rPr>
              <a:t>środki trwałe </a:t>
            </a:r>
            <a:r>
              <a:rPr lang="pl-PL" altLang="pl-PL" dirty="0" smtClean="0">
                <a:ea typeface="Mongolian Baiti" panose="03000500000000000000" pitchFamily="66" charset="0"/>
              </a:rPr>
              <a:t>nie może przekraczać </a:t>
            </a:r>
            <a:r>
              <a:rPr lang="pl-PL" altLang="pl-PL" b="1" dirty="0" smtClean="0">
                <a:ea typeface="Mongolian Baiti" panose="03000500000000000000" pitchFamily="66" charset="0"/>
              </a:rPr>
              <a:t>10% </a:t>
            </a:r>
            <a:r>
              <a:rPr lang="pl-PL" altLang="pl-PL" dirty="0" smtClean="0">
                <a:ea typeface="Mongolian Baiti" panose="03000500000000000000" pitchFamily="66" charset="0"/>
              </a:rPr>
              <a:t>wartości projektu;</a:t>
            </a:r>
          </a:p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Zakup środków trwałych, za wyjątkiem zakupu nieruchomości, infrastruktury i środków trwałych przeznaczonych na dostosowanie lub adaptację budynków i pomieszczeń, nie stanowi wydatku w ramach cross‐</a:t>
            </a:r>
            <a:r>
              <a:rPr lang="pl-PL" altLang="pl-PL" dirty="0" err="1" smtClean="0">
                <a:ea typeface="Mongolian Baiti" panose="03000500000000000000" pitchFamily="66" charset="0"/>
              </a:rPr>
              <a:t>financingu</a:t>
            </a:r>
            <a:r>
              <a:rPr lang="pl-PL" altLang="pl-PL" dirty="0" smtClean="0">
                <a:ea typeface="Mongolian Baiti" panose="03000500000000000000" pitchFamily="66" charset="0"/>
              </a:rPr>
              <a:t>.</a:t>
            </a:r>
          </a:p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Środki trwałe to np. komputery, urządzenia biurowe, szafy na dokumenty, biurka, krzesła, tablice multimedialne itp.</a:t>
            </a:r>
          </a:p>
        </p:txBody>
      </p:sp>
    </p:spTree>
    <p:extLst>
      <p:ext uri="{BB962C8B-B14F-4D97-AF65-F5344CB8AC3E}">
        <p14:creationId xmlns:p14="http://schemas.microsoft.com/office/powerpoint/2010/main" val="4014806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ZŁOŻENIE WNIOSKU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747838"/>
            <a:ext cx="11749087" cy="46545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pl-PL" altLang="pl-PL" dirty="0" smtClean="0">
                <a:ea typeface="Mongolian Baiti" panose="03000500000000000000" pitchFamily="66" charset="0"/>
              </a:rPr>
              <a:t>Aby skutecznie złożyć dokumentacje aplikacyjną należy:</a:t>
            </a:r>
          </a:p>
          <a:p>
            <a:pPr algn="just">
              <a:lnSpc>
                <a:spcPct val="140000"/>
              </a:lnSpc>
              <a:buFont typeface="Arial" panose="020B0604020202020204" pitchFamily="34" charset="0"/>
              <a:buAutoNum type="arabicPeriod"/>
            </a:pPr>
            <a:r>
              <a:rPr lang="pl-PL" altLang="pl-PL" dirty="0" smtClean="0">
                <a:ea typeface="Mongolian Baiti" panose="03000500000000000000" pitchFamily="66" charset="0"/>
              </a:rPr>
              <a:t> Opublikować wniosek o dofinansowanie w wersji elektronicznej w LSI w terminie naboru projektów – </a:t>
            </a:r>
            <a:r>
              <a:rPr lang="pl-PL" altLang="pl-PL" b="1" dirty="0" smtClean="0">
                <a:ea typeface="Mongolian Baiti" panose="03000500000000000000" pitchFamily="66" charset="0"/>
              </a:rPr>
              <a:t>do 11 marca 2016 r.</a:t>
            </a:r>
          </a:p>
          <a:p>
            <a:pPr algn="just">
              <a:lnSpc>
                <a:spcPct val="140000"/>
              </a:lnSpc>
              <a:buFont typeface="Arial" panose="020B0604020202020204" pitchFamily="34" charset="0"/>
              <a:buAutoNum type="arabicPeriod"/>
            </a:pPr>
            <a:r>
              <a:rPr lang="pl-PL" altLang="pl-PL" dirty="0" smtClean="0">
                <a:ea typeface="Mongolian Baiti" panose="03000500000000000000" pitchFamily="66" charset="0"/>
              </a:rPr>
              <a:t> Doręczyć do IOK </a:t>
            </a:r>
            <a:r>
              <a:rPr lang="pl-PL" altLang="pl-PL" b="1" u="sng" dirty="0" smtClean="0">
                <a:ea typeface="Mongolian Baiti" panose="03000500000000000000" pitchFamily="66" charset="0"/>
              </a:rPr>
              <a:t>pisemny wniosek o przyznanie pomocy</a:t>
            </a:r>
            <a:r>
              <a:rPr lang="pl-PL" altLang="pl-PL" dirty="0" smtClean="0">
                <a:ea typeface="Mongolian Baiti" panose="03000500000000000000" pitchFamily="66" charset="0"/>
              </a:rPr>
              <a:t>:</a:t>
            </a:r>
          </a:p>
          <a:p>
            <a:pPr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najpóźniej w terminie </a:t>
            </a:r>
            <a:r>
              <a:rPr lang="pl-PL" altLang="pl-PL" b="1" dirty="0">
                <a:ea typeface="Mongolian Baiti" panose="03000500000000000000" pitchFamily="66" charset="0"/>
              </a:rPr>
              <a:t>3</a:t>
            </a:r>
            <a:r>
              <a:rPr lang="pl-PL" altLang="pl-PL" b="1" dirty="0" smtClean="0">
                <a:ea typeface="Mongolian Baiti" panose="03000500000000000000" pitchFamily="66" charset="0"/>
              </a:rPr>
              <a:t> dni </a:t>
            </a:r>
            <a:r>
              <a:rPr lang="pl-PL" altLang="pl-PL" dirty="0" smtClean="0">
                <a:ea typeface="Mongolian Baiti" panose="03000500000000000000" pitchFamily="66" charset="0"/>
              </a:rPr>
              <a:t>od dnia zakończenia naboru projektów tj. do </a:t>
            </a:r>
            <a:r>
              <a:rPr lang="pl-PL" altLang="pl-PL" b="1" dirty="0" smtClean="0">
                <a:ea typeface="Mongolian Baiti" panose="03000500000000000000" pitchFamily="66" charset="0"/>
              </a:rPr>
              <a:t>14 marca 2016 r</a:t>
            </a:r>
            <a:r>
              <a:rPr lang="pl-PL" altLang="pl-PL" dirty="0" smtClean="0">
                <a:ea typeface="Mongolian Baiti" panose="03000500000000000000" pitchFamily="66" charset="0"/>
              </a:rPr>
              <a:t>.</a:t>
            </a:r>
          </a:p>
          <a:p>
            <a:pPr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dostarczyć osobiście, przesłać kurierem lub pocztą do IOK na adres:</a:t>
            </a:r>
          </a:p>
          <a:p>
            <a:pPr algn="just">
              <a:lnSpc>
                <a:spcPct val="140000"/>
              </a:lnSpc>
            </a:pPr>
            <a:r>
              <a:rPr lang="pl-PL" altLang="pl-PL" b="1" dirty="0" smtClean="0">
                <a:ea typeface="Mongolian Baiti" panose="03000500000000000000" pitchFamily="66" charset="0"/>
              </a:rPr>
              <a:t>Wojewódzki Urząd Pracy w Szczecinie ul. A. Mickiewicza 41, 70-383 Szczecin, pok. 314</a:t>
            </a:r>
          </a:p>
          <a:p>
            <a:pPr algn="just">
              <a:lnSpc>
                <a:spcPct val="140000"/>
              </a:lnSpc>
            </a:pPr>
            <a:r>
              <a:rPr lang="pl-PL" altLang="pl-PL" dirty="0" smtClean="0">
                <a:ea typeface="Mongolian Baiti" panose="03000500000000000000" pitchFamily="66" charset="0"/>
              </a:rPr>
              <a:t>z dopiskiem: </a:t>
            </a:r>
            <a:r>
              <a:rPr lang="pl-PL" altLang="pl-PL" i="1" dirty="0" smtClean="0">
                <a:ea typeface="Mongolian Baiti" panose="03000500000000000000" pitchFamily="66" charset="0"/>
              </a:rPr>
              <a:t>Wniosek w ramach Regionalnego Programu Operacyjnego Województwa Zachodniopomorskiego 2014-2020, Konkurs nr RPZP.06.05.00-IP.02-32-K01/15</a:t>
            </a:r>
          </a:p>
          <a:p>
            <a:pPr algn="just">
              <a:lnSpc>
                <a:spcPct val="140000"/>
              </a:lnSpc>
            </a:pPr>
            <a:r>
              <a:rPr lang="pl-PL" altLang="pl-PL" dirty="0" smtClean="0">
                <a:ea typeface="Mongolian Baiti" panose="03000500000000000000" pitchFamily="66" charset="0"/>
              </a:rPr>
              <a:t>Dokumenty są przyjmowane pod ww. adresem od poniedziałku do piątku w godzinach 8:00 – 15:00</a:t>
            </a:r>
          </a:p>
          <a:p>
            <a:pPr>
              <a:lnSpc>
                <a:spcPct val="80000"/>
              </a:lnSpc>
            </a:pPr>
            <a:endParaRPr lang="pl-PL" altLang="pl-PL" dirty="0" smtClean="0">
              <a:ea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650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Informacja i promocja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1825625"/>
            <a:ext cx="7891049" cy="4351338"/>
          </a:xfrm>
        </p:spPr>
        <p:txBody>
          <a:bodyPr>
            <a:normAutofit/>
          </a:bodyPr>
          <a:lstStyle/>
          <a:p>
            <a:pPr marL="285750" lvl="1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l-PL" altLang="pl-PL" sz="1800" i="1" dirty="0">
                <a:ea typeface="Mongolian Baiti" panose="03000500000000000000" pitchFamily="66" charset="0"/>
              </a:rPr>
              <a:t>Wytyczne Ministra Infrastruktury i Rozwoju </a:t>
            </a:r>
            <a:r>
              <a:rPr lang="pl-PL" altLang="pl-PL" sz="1800" b="1" i="1" dirty="0">
                <a:ea typeface="Mongolian Baiti" panose="03000500000000000000" pitchFamily="66" charset="0"/>
              </a:rPr>
              <a:t>w zakresie informacji i promocji</a:t>
            </a:r>
            <a:r>
              <a:rPr lang="pl-PL" altLang="pl-PL" sz="1800" i="1" dirty="0">
                <a:ea typeface="Mongolian Baiti" panose="03000500000000000000" pitchFamily="66" charset="0"/>
              </a:rPr>
              <a:t> programów operacyjnych polityki spójności na lata 2014-2020</a:t>
            </a:r>
            <a:r>
              <a:rPr lang="pl-PL" altLang="pl-PL" sz="1800" i="1" dirty="0" smtClean="0">
                <a:ea typeface="Mongolian Baiti" panose="03000500000000000000" pitchFamily="66" charset="0"/>
              </a:rPr>
              <a:t>;</a:t>
            </a:r>
          </a:p>
          <a:p>
            <a:pPr marL="285750" lvl="1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l-PL" altLang="pl-PL" sz="1800" i="1" dirty="0" smtClean="0">
                <a:ea typeface="Mongolian Baiti" panose="03000500000000000000" pitchFamily="66" charset="0"/>
              </a:rPr>
              <a:t>Strategia </a:t>
            </a:r>
            <a:r>
              <a:rPr lang="pl-PL" altLang="pl-PL" sz="1800" i="1" dirty="0">
                <a:ea typeface="Mongolian Baiti" panose="03000500000000000000" pitchFamily="66" charset="0"/>
              </a:rPr>
              <a:t>komunikacji polityki spójności na lata </a:t>
            </a:r>
            <a:r>
              <a:rPr lang="pl-PL" altLang="pl-PL" sz="1800" i="1" dirty="0" smtClean="0">
                <a:ea typeface="Mongolian Baiti" panose="03000500000000000000" pitchFamily="66" charset="0"/>
              </a:rPr>
              <a:t>2014-2020;</a:t>
            </a:r>
          </a:p>
          <a:p>
            <a:pPr marL="285750" lvl="1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l-PL" sz="1800" b="1" i="1" dirty="0"/>
              <a:t>Podręcznik wnioskodawcy i beneficjenta </a:t>
            </a:r>
            <a:r>
              <a:rPr lang="pl-PL" sz="1800" i="1" dirty="0"/>
              <a:t>programów polityki spójności 2014-2020 w zakresie informacji i </a:t>
            </a:r>
            <a:r>
              <a:rPr lang="pl-PL" sz="1800" i="1" dirty="0" smtClean="0"/>
              <a:t>promocji;</a:t>
            </a:r>
            <a:endParaRPr lang="pl-PL" altLang="pl-PL" sz="1800" i="1" dirty="0">
              <a:ea typeface="Mongolian Baiti" panose="03000500000000000000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 smtClean="0"/>
              <a:t>Księga identyfikacji wizualnej znaku </a:t>
            </a:r>
            <a:r>
              <a:rPr lang="pl-PL" i="1" dirty="0"/>
              <a:t>marki Fundusze </a:t>
            </a:r>
            <a:r>
              <a:rPr lang="pl-PL" i="1" dirty="0" smtClean="0"/>
              <a:t>Europejskie i </a:t>
            </a:r>
            <a:r>
              <a:rPr lang="pl-PL" i="1" dirty="0"/>
              <a:t>znaków programów polityki </a:t>
            </a:r>
            <a:r>
              <a:rPr lang="pl-PL" i="1" dirty="0" smtClean="0"/>
              <a:t>spójności na </a:t>
            </a:r>
            <a:r>
              <a:rPr lang="pl-PL" i="1" dirty="0"/>
              <a:t>lata </a:t>
            </a:r>
            <a:r>
              <a:rPr lang="pl-PL" i="1" dirty="0" smtClean="0"/>
              <a:t>2014-2020;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i="1" dirty="0"/>
              <a:t>Strategia </a:t>
            </a:r>
            <a:r>
              <a:rPr lang="pl-PL" b="1" i="1" dirty="0" smtClean="0"/>
              <a:t>Komunikacji Regionalnego Programu Operacyjnego Województwa Zachodniopomorskiego 2014-2020.</a:t>
            </a:r>
            <a:endParaRPr lang="pl-PL" b="1" i="1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157" y="4854858"/>
            <a:ext cx="7308205" cy="1169705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4"/>
          <a:srcRect r="50829"/>
          <a:stretch/>
        </p:blipFill>
        <p:spPr>
          <a:xfrm>
            <a:off x="8097394" y="2557063"/>
            <a:ext cx="4004940" cy="3319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91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dirty="0" smtClean="0">
                <a:ea typeface="Mongolian Baiti" panose="03000500000000000000" pitchFamily="66" charset="0"/>
              </a:rPr>
              <a:t>Obowiązki informacyjne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602163"/>
          </a:xfrm>
        </p:spPr>
        <p:txBody>
          <a:bodyPr/>
          <a:lstStyle/>
          <a:p>
            <a:pPr algn="just" eaLnBrk="1" hangingPunct="1">
              <a:lnSpc>
                <a:spcPct val="140000"/>
              </a:lnSpc>
            </a:pPr>
            <a:r>
              <a:rPr lang="pl-PL" altLang="pl-PL" sz="1700" dirty="0" smtClean="0">
                <a:ea typeface="Mongolian Baiti" panose="03000500000000000000" pitchFamily="66" charset="0"/>
              </a:rPr>
              <a:t>Benef</a:t>
            </a:r>
            <a:r>
              <a:rPr lang="pl-PL" altLang="pl-PL" dirty="0" smtClean="0">
                <a:ea typeface="Mongolian Baiti" panose="03000500000000000000" pitchFamily="66" charset="0"/>
              </a:rPr>
              <a:t>icjent musi:</a:t>
            </a:r>
          </a:p>
          <a:p>
            <a:pPr algn="just" eaLnBrk="1" hangingPunct="1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oznaczać znakiem Unii Europejskiej i znakiem Funduszy Europejskich: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pl-PL" altLang="pl-PL" b="1" dirty="0" smtClean="0">
                <a:ea typeface="Mongolian Baiti" panose="03000500000000000000" pitchFamily="66" charset="0"/>
              </a:rPr>
              <a:t>wszystkie działania informacyjne i promocyjne</a:t>
            </a:r>
            <a:r>
              <a:rPr lang="pl-PL" altLang="pl-PL" dirty="0" smtClean="0">
                <a:ea typeface="Mongolian Baiti" panose="03000500000000000000" pitchFamily="66" charset="0"/>
              </a:rPr>
              <a:t>;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pl-PL" altLang="pl-PL" dirty="0" smtClean="0">
                <a:ea typeface="Mongolian Baiti" panose="03000500000000000000" pitchFamily="66" charset="0"/>
              </a:rPr>
              <a:t>wszystkie </a:t>
            </a:r>
            <a:r>
              <a:rPr lang="pl-PL" altLang="pl-PL" b="1" dirty="0" smtClean="0">
                <a:ea typeface="Mongolian Baiti" panose="03000500000000000000" pitchFamily="66" charset="0"/>
              </a:rPr>
              <a:t>dokumenty związane z realizacją projektu</a:t>
            </a:r>
            <a:r>
              <a:rPr lang="pl-PL" altLang="pl-PL" dirty="0" smtClean="0">
                <a:ea typeface="Mongolian Baiti" panose="03000500000000000000" pitchFamily="66" charset="0"/>
              </a:rPr>
              <a:t>, które podaje do wiadomości publicznej;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pl-PL" altLang="pl-PL" b="1" dirty="0" smtClean="0">
                <a:ea typeface="Mongolian Baiti" panose="03000500000000000000" pitchFamily="66" charset="0"/>
              </a:rPr>
              <a:t>dokumenty i materiały </a:t>
            </a:r>
            <a:r>
              <a:rPr lang="pl-PL" altLang="pl-PL" dirty="0" smtClean="0">
                <a:ea typeface="Mongolian Baiti" panose="03000500000000000000" pitchFamily="66" charset="0"/>
              </a:rPr>
              <a:t>dla osób i podmiotów uczestniczących w projekcie;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pl-PL" altLang="pl-PL" dirty="0">
                <a:ea typeface="Mongolian Baiti" panose="03000500000000000000" pitchFamily="66" charset="0"/>
              </a:rPr>
              <a:t> </a:t>
            </a:r>
            <a:r>
              <a:rPr lang="pl-PL" altLang="pl-PL" b="1" dirty="0" smtClean="0">
                <a:ea typeface="Mongolian Baiti" panose="03000500000000000000" pitchFamily="66" charset="0"/>
              </a:rPr>
              <a:t>wydarzenia</a:t>
            </a:r>
            <a:r>
              <a:rPr lang="pl-PL" altLang="pl-PL" dirty="0" smtClean="0">
                <a:ea typeface="Mongolian Baiti" panose="03000500000000000000" pitchFamily="66" charset="0"/>
              </a:rPr>
              <a:t> związane z projektem (np. odpowiednio oznaczać konferencje, szkolenia, targi itp.);</a:t>
            </a:r>
          </a:p>
          <a:p>
            <a:pPr algn="just" eaLnBrk="1" hangingPunct="1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umieścić plakat (lub tablicę informacyjną i/lub pamiątkową) w miejscu realizacji  projektu;</a:t>
            </a:r>
          </a:p>
          <a:p>
            <a:pPr algn="just" eaLnBrk="1" hangingPunct="1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umieścić opis projektu na stronie internetowej;</a:t>
            </a:r>
          </a:p>
          <a:p>
            <a:pPr algn="just" eaLnBrk="1" hangingPunct="1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dokumentować działania.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endParaRPr lang="pl-PL" altLang="pl-PL" sz="1500" dirty="0" smtClean="0">
              <a:ea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19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dirty="0" smtClean="0">
                <a:ea typeface="Mongolian Baiti" panose="03000500000000000000" pitchFamily="66" charset="0"/>
              </a:rPr>
              <a:t>Jak oznaczyć miejsce projektu?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0926"/>
            <a:ext cx="11349037" cy="4351338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l-PL" altLang="pl-PL" dirty="0" smtClean="0">
                <a:ea typeface="Mongolian Baiti" panose="03000500000000000000" pitchFamily="66" charset="0"/>
              </a:rPr>
              <a:t>Plakat o wielkości minimum A3 musi być wyeksponowany w widocznym miejscu w trakcie realizacji projektu. Można go zdjąć dopiero po zakończeniu projektu (to znaczy po jego rozliczeniu).</a:t>
            </a:r>
          </a:p>
          <a:p>
            <a:pPr algn="ctr" eaLnBrk="1" hangingPunct="1"/>
            <a:endParaRPr lang="pl-PL" altLang="pl-PL" dirty="0" smtClean="0">
              <a:ea typeface="Mongolian Baiti" panose="03000500000000000000" pitchFamily="66" charset="0"/>
            </a:endParaRPr>
          </a:p>
          <a:p>
            <a:pPr algn="ctr" eaLnBrk="1" hangingPunct="1"/>
            <a:endParaRPr lang="pl-PL" altLang="pl-PL" dirty="0" smtClean="0">
              <a:ea typeface="Mongolian Baiti" panose="03000500000000000000" pitchFamily="66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354" y="2499022"/>
            <a:ext cx="2524477" cy="3553321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623" y="3116605"/>
            <a:ext cx="3562847" cy="254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017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Dodatkowych informacji na temat Programu udzielają</a:t>
            </a:r>
          </a:p>
        </p:txBody>
      </p:sp>
      <p:sp>
        <p:nvSpPr>
          <p:cNvPr id="73731" name="pole tekstowe 6"/>
          <p:cNvSpPr txBox="1">
            <a:spLocks noChangeArrowheads="1"/>
          </p:cNvSpPr>
          <p:nvPr/>
        </p:nvSpPr>
        <p:spPr bwMode="auto">
          <a:xfrm>
            <a:off x="584200" y="2019300"/>
            <a:ext cx="36068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Biuro informacji i Promocji EFS w Szczecinie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ul. A. Mickiewicza 41,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70- 383 Szczecin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e-mail: </a:t>
            </a:r>
            <a:r>
              <a:rPr lang="pl-PL" altLang="pl-PL" sz="1800">
                <a:latin typeface="Book Antiqua" panose="02040602050305030304" pitchFamily="18" charset="0"/>
                <a:hlinkClick r:id="rId2"/>
              </a:rPr>
              <a:t>efs@wup.pl</a:t>
            </a:r>
            <a:endParaRPr lang="pl-PL" altLang="pl-PL" sz="180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Tel. 9142 56 163/164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  <a:hlinkClick r:id="rId3"/>
              </a:rPr>
              <a:t>www.wup.pl</a:t>
            </a:r>
            <a:r>
              <a:rPr lang="pl-PL" altLang="pl-PL" sz="180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73732" name="pole tekstowe 7"/>
          <p:cNvSpPr txBox="1">
            <a:spLocks noChangeArrowheads="1"/>
          </p:cNvSpPr>
          <p:nvPr/>
        </p:nvSpPr>
        <p:spPr bwMode="auto">
          <a:xfrm>
            <a:off x="7708900" y="2082800"/>
            <a:ext cx="369570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Biuro Informacji i Promocji EFS w Koszalinie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ul. Słowiańska 15 a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75-846 Koszalin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e-mail: </a:t>
            </a:r>
            <a:r>
              <a:rPr lang="pl-PL" altLang="pl-PL" sz="1800">
                <a:latin typeface="Book Antiqua" panose="02040602050305030304" pitchFamily="18" charset="0"/>
                <a:hlinkClick r:id="rId4"/>
              </a:rPr>
              <a:t>efskoszalin@wup.pl</a:t>
            </a:r>
            <a:endParaRPr lang="pl-PL" altLang="pl-PL" sz="180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Tel. 94 344 50 25/26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  <a:hlinkClick r:id="rId5"/>
              </a:rPr>
              <a:t>www.facebook.com/wupszczecin</a:t>
            </a:r>
            <a:endParaRPr lang="pl-PL" altLang="pl-PL" sz="180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Book Antiqua" panose="02040602050305030304" pitchFamily="18" charset="0"/>
            </a:endParaRPr>
          </a:p>
        </p:txBody>
      </p:sp>
      <p:sp>
        <p:nvSpPr>
          <p:cNvPr id="73733" name="pole tekstowe 8"/>
          <p:cNvSpPr txBox="1">
            <a:spLocks noChangeArrowheads="1"/>
          </p:cNvSpPr>
          <p:nvPr/>
        </p:nvSpPr>
        <p:spPr bwMode="auto">
          <a:xfrm>
            <a:off x="3225800" y="4821238"/>
            <a:ext cx="47117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Główny Punkt Informacyjny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Funduszy Europejskich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ul. Kuśnierska 12 b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800 34 44 34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gpi@wpz.pl</a:t>
            </a:r>
          </a:p>
        </p:txBody>
      </p:sp>
      <p:sp>
        <p:nvSpPr>
          <p:cNvPr id="73734" name="pole tekstowe 9"/>
          <p:cNvSpPr txBox="1">
            <a:spLocks noChangeArrowheads="1"/>
          </p:cNvSpPr>
          <p:nvPr/>
        </p:nvSpPr>
        <p:spPr bwMode="auto">
          <a:xfrm>
            <a:off x="3771900" y="1625600"/>
            <a:ext cx="5486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 b="1">
              <a:latin typeface="Book Antiqua" panose="0204060205030503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b="1">
                <a:latin typeface="Book Antiqua" panose="02040602050305030304" pitchFamily="18" charset="0"/>
              </a:rPr>
              <a:t>Wojewódzki Urząd Pracy w Szczecinie</a:t>
            </a:r>
          </a:p>
        </p:txBody>
      </p:sp>
      <p:sp>
        <p:nvSpPr>
          <p:cNvPr id="73735" name="pole tekstowe 10"/>
          <p:cNvSpPr txBox="1">
            <a:spLocks noChangeArrowheads="1"/>
          </p:cNvSpPr>
          <p:nvPr/>
        </p:nvSpPr>
        <p:spPr bwMode="auto">
          <a:xfrm>
            <a:off x="1244600" y="4175125"/>
            <a:ext cx="7835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	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b="1">
                <a:latin typeface="Book Antiqua" panose="02040602050305030304" pitchFamily="18" charset="0"/>
              </a:rPr>
              <a:t>	Urząd Marszałkowski Województwa Zachodniopomorskiego</a:t>
            </a:r>
          </a:p>
        </p:txBody>
      </p:sp>
    </p:spTree>
    <p:extLst>
      <p:ext uri="{BB962C8B-B14F-4D97-AF65-F5344CB8AC3E}">
        <p14:creationId xmlns:p14="http://schemas.microsoft.com/office/powerpoint/2010/main" val="3460877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CustomShape 1"/>
          <p:cNvSpPr/>
          <p:nvPr/>
        </p:nvSpPr>
        <p:spPr>
          <a:xfrm>
            <a:off x="307800" y="2289240"/>
            <a:ext cx="5148720" cy="50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6720" tIns="36720" rIns="36720" bIns="36720"/>
          <a:lstStyle/>
          <a:p>
            <a:pPr algn="ctr">
              <a:lnSpc>
                <a:spcPct val="100000"/>
              </a:lnSpc>
            </a:pPr>
            <a:r>
              <a:rPr lang="pl-PL" sz="27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Book Antiqua"/>
                <a:ea typeface="Book Antiqua"/>
              </a:rPr>
              <a:t>Dziękuję za uwagę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2" name="CustomShape 2"/>
          <p:cNvSpPr/>
          <p:nvPr/>
        </p:nvSpPr>
        <p:spPr>
          <a:xfrm>
            <a:off x="312840" y="3873600"/>
            <a:ext cx="5005800" cy="2302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l-PL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 Antiqua"/>
                <a:ea typeface="Book Antiqua"/>
              </a:rPr>
              <a:t>Wojewódzki Urząd Pracy w Szczecinie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l-PL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 Antiqua"/>
                <a:ea typeface="Book Antiqua"/>
              </a:rPr>
              <a:t>ul. A. Mickiewicza  41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l-PL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 Antiqua"/>
                <a:ea typeface="Book Antiqua"/>
              </a:rPr>
              <a:t>70-383 Szczecin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l-PL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 Antiqua"/>
                <a:ea typeface="Book Antiqua"/>
              </a:rPr>
              <a:t>tel. 91 42 56 100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l-PL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 Antiqua"/>
                <a:ea typeface="Book Antiqua"/>
              </a:rPr>
              <a:t>fax. 91 42 56 103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l-PL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 Antiqua"/>
                <a:ea typeface="Book Antiqua"/>
              </a:rPr>
              <a:t>e-mail: sekretariat@wup.pl</a:t>
            </a:r>
            <a:endParaRPr lang="pl-PL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6" name="CustomShape 6"/>
          <p:cNvSpPr/>
          <p:nvPr/>
        </p:nvSpPr>
        <p:spPr>
          <a:xfrm rot="10800000" flipH="1">
            <a:off x="12779280" y="7680960"/>
            <a:ext cx="808560" cy="815040"/>
          </a:xfrm>
          <a:prstGeom prst="rect">
            <a:avLst/>
          </a:prstGeom>
          <a:solidFill>
            <a:srgbClr val="FFFFFF">
              <a:alpha val="39000"/>
            </a:srgbClr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47" name="CustomShape 7"/>
          <p:cNvSpPr/>
          <p:nvPr/>
        </p:nvSpPr>
        <p:spPr>
          <a:xfrm rot="10800000" flipH="1">
            <a:off x="13923360" y="6974640"/>
            <a:ext cx="895680" cy="897480"/>
          </a:xfrm>
          <a:prstGeom prst="rect">
            <a:avLst/>
          </a:prstGeom>
          <a:solidFill>
            <a:srgbClr val="FFFFFF">
              <a:alpha val="39000"/>
            </a:srgbClr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4" name="CustomShape 14"/>
          <p:cNvSpPr/>
          <p:nvPr/>
        </p:nvSpPr>
        <p:spPr>
          <a:xfrm rot="10800000" flipH="1">
            <a:off x="13141440" y="7127280"/>
            <a:ext cx="575280" cy="578520"/>
          </a:xfrm>
          <a:prstGeom prst="rect">
            <a:avLst/>
          </a:prstGeom>
          <a:solidFill>
            <a:srgbClr val="FFFFFF">
              <a:alpha val="90000"/>
            </a:srgbClr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8" name="CustomShape 18"/>
          <p:cNvSpPr/>
          <p:nvPr/>
        </p:nvSpPr>
        <p:spPr>
          <a:xfrm rot="10800000" flipH="1">
            <a:off x="12281760" y="6267600"/>
            <a:ext cx="438480" cy="438480"/>
          </a:xfrm>
          <a:prstGeom prst="rect">
            <a:avLst/>
          </a:prstGeom>
          <a:solidFill>
            <a:srgbClr val="FFFFFF">
              <a:alpha val="39000"/>
            </a:srgbClr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4" name="ima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688" y="1795463"/>
            <a:ext cx="6564312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25" name="Shape 744"/>
          <p:cNvSpPr/>
          <p:nvPr/>
        </p:nvSpPr>
        <p:spPr>
          <a:xfrm rot="10800000" flipH="1">
            <a:off x="6357938" y="4752975"/>
            <a:ext cx="508000" cy="508000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6" name="Shape 745"/>
          <p:cNvSpPr/>
          <p:nvPr/>
        </p:nvSpPr>
        <p:spPr>
          <a:xfrm rot="10800000" flipH="1">
            <a:off x="6623050" y="4997450"/>
            <a:ext cx="439738" cy="438150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7" name="Shape 746"/>
          <p:cNvSpPr/>
          <p:nvPr/>
        </p:nvSpPr>
        <p:spPr>
          <a:xfrm rot="10800000" flipH="1">
            <a:off x="6465888" y="2600325"/>
            <a:ext cx="541337" cy="539750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8" name="Shape 747"/>
          <p:cNvSpPr/>
          <p:nvPr/>
        </p:nvSpPr>
        <p:spPr>
          <a:xfrm rot="10800000" flipH="1">
            <a:off x="10352088" y="5233988"/>
            <a:ext cx="809625" cy="815975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9" name="Shape 748"/>
          <p:cNvSpPr/>
          <p:nvPr/>
        </p:nvSpPr>
        <p:spPr>
          <a:xfrm rot="10800000" flipH="1">
            <a:off x="11234738" y="4279900"/>
            <a:ext cx="896937" cy="898525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0" name="Shape 749"/>
          <p:cNvSpPr/>
          <p:nvPr/>
        </p:nvSpPr>
        <p:spPr>
          <a:xfrm rot="10800000" flipH="1">
            <a:off x="5870575" y="4800600"/>
            <a:ext cx="249238" cy="254000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1" name="Shape 750"/>
          <p:cNvSpPr/>
          <p:nvPr/>
        </p:nvSpPr>
        <p:spPr>
          <a:xfrm rot="10800000" flipH="1">
            <a:off x="6694488" y="2120900"/>
            <a:ext cx="623887" cy="623888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2" name="Shape 751"/>
          <p:cNvSpPr/>
          <p:nvPr/>
        </p:nvSpPr>
        <p:spPr>
          <a:xfrm rot="10800000" flipH="1">
            <a:off x="5619750" y="1795463"/>
            <a:ext cx="952500" cy="9525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3" name="Shape 752"/>
          <p:cNvSpPr/>
          <p:nvPr/>
        </p:nvSpPr>
        <p:spPr>
          <a:xfrm rot="10800000" flipH="1">
            <a:off x="9329738" y="4260850"/>
            <a:ext cx="508000" cy="508000"/>
          </a:xfrm>
          <a:prstGeom prst="rect">
            <a:avLst/>
          </a:prstGeom>
          <a:solidFill>
            <a:srgbClr val="FFFFFF">
              <a:alpha val="14901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4" name="Shape 753"/>
          <p:cNvSpPr/>
          <p:nvPr/>
        </p:nvSpPr>
        <p:spPr>
          <a:xfrm rot="10800000" flipH="1">
            <a:off x="7096125" y="1885950"/>
            <a:ext cx="361950" cy="361950"/>
          </a:xfrm>
          <a:prstGeom prst="rect">
            <a:avLst/>
          </a:prstGeom>
          <a:solidFill>
            <a:srgbClr val="FFFFFF">
              <a:alpha val="87057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5" name="Shape 754"/>
          <p:cNvSpPr/>
          <p:nvPr/>
        </p:nvSpPr>
        <p:spPr>
          <a:xfrm rot="10800000" flipH="1">
            <a:off x="5619750" y="5483225"/>
            <a:ext cx="952500" cy="69373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6" name="Shape 755"/>
          <p:cNvSpPr/>
          <p:nvPr/>
        </p:nvSpPr>
        <p:spPr>
          <a:xfrm rot="10800000" flipH="1">
            <a:off x="11414125" y="5389563"/>
            <a:ext cx="576263" cy="579437"/>
          </a:xfrm>
          <a:prstGeom prst="rect">
            <a:avLst/>
          </a:prstGeom>
          <a:solidFill>
            <a:srgbClr val="FFFFFF">
              <a:alpha val="89018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7" name="Shape 756"/>
          <p:cNvSpPr/>
          <p:nvPr/>
        </p:nvSpPr>
        <p:spPr>
          <a:xfrm rot="10800000" flipH="1">
            <a:off x="6854825" y="5262563"/>
            <a:ext cx="623888" cy="623887"/>
          </a:xfrm>
          <a:prstGeom prst="rect">
            <a:avLst/>
          </a:prstGeom>
          <a:solidFill>
            <a:srgbClr val="FFFFFF">
              <a:alpha val="85881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8" name="Shape 757"/>
          <p:cNvSpPr/>
          <p:nvPr/>
        </p:nvSpPr>
        <p:spPr>
          <a:xfrm rot="10800000" flipH="1">
            <a:off x="11784013" y="2066925"/>
            <a:ext cx="206375" cy="206375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9" name="Shape 758"/>
          <p:cNvSpPr/>
          <p:nvPr/>
        </p:nvSpPr>
        <p:spPr>
          <a:xfrm rot="10800000" flipH="1">
            <a:off x="10456863" y="4827588"/>
            <a:ext cx="177800" cy="176212"/>
          </a:xfrm>
          <a:prstGeom prst="rect">
            <a:avLst/>
          </a:prstGeom>
          <a:solidFill>
            <a:srgbClr val="FFFFFF">
              <a:alpha val="85881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0" name="Shape 759"/>
          <p:cNvSpPr/>
          <p:nvPr/>
        </p:nvSpPr>
        <p:spPr>
          <a:xfrm rot="10800000" flipH="1">
            <a:off x="10964863" y="4949825"/>
            <a:ext cx="439737" cy="439738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1" name="Shape 760"/>
          <p:cNvSpPr/>
          <p:nvPr/>
        </p:nvSpPr>
        <p:spPr>
          <a:xfrm rot="10800000" flipH="1">
            <a:off x="11430000" y="2289175"/>
            <a:ext cx="136525" cy="136525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2" name="Shape 761"/>
          <p:cNvSpPr/>
          <p:nvPr/>
        </p:nvSpPr>
        <p:spPr>
          <a:xfrm rot="10800000" flipH="1">
            <a:off x="5595938" y="2747963"/>
            <a:ext cx="534987" cy="53498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3" name="Shape 762"/>
          <p:cNvSpPr/>
          <p:nvPr/>
        </p:nvSpPr>
        <p:spPr>
          <a:xfrm rot="10800000" flipH="1">
            <a:off x="5597525" y="5227638"/>
            <a:ext cx="284163" cy="28257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567154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DOFINANSOWANIE PROJEKTÓW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933044"/>
              </p:ext>
            </p:extLst>
          </p:nvPr>
        </p:nvGraphicFramePr>
        <p:xfrm>
          <a:off x="1190625" y="1919288"/>
          <a:ext cx="9345614" cy="301942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67280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728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Alokacja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 smtClean="0"/>
                        <a:t>33.529.411,76 </a:t>
                      </a:r>
                      <a:r>
                        <a:rPr lang="pl-PL" sz="1800" b="0" baseline="0" dirty="0" smtClean="0"/>
                        <a:t>zł</a:t>
                      </a:r>
                      <a:endParaRPr lang="pl-PL" sz="1800" b="0" dirty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Rezerwa na odwołania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 smtClean="0"/>
                        <a:t>1. 676</a:t>
                      </a:r>
                      <a:r>
                        <a:rPr lang="pl-PL" sz="1800" b="0" baseline="0" dirty="0" smtClean="0"/>
                        <a:t>.470</a:t>
                      </a:r>
                      <a:r>
                        <a:rPr lang="pl-PL" sz="1800" b="0" dirty="0" smtClean="0"/>
                        <a:t>,59 </a:t>
                      </a:r>
                      <a:r>
                        <a:rPr lang="pl-PL" sz="1800" b="0" baseline="0" dirty="0" smtClean="0"/>
                        <a:t>zł</a:t>
                      </a:r>
                      <a:endParaRPr lang="pl-PL" sz="1800" b="0" dirty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Wsparcie finansowe EFS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 smtClean="0"/>
                        <a:t>30.000.000,00 </a:t>
                      </a:r>
                      <a:r>
                        <a:rPr lang="pl-PL" sz="1800" b="0" baseline="0" dirty="0" smtClean="0"/>
                        <a:t>zł</a:t>
                      </a:r>
                      <a:endParaRPr lang="pl-PL" sz="1800" b="0" dirty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Wsparcie finansowe krajowe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 smtClean="0"/>
                        <a:t>3.529.411,76</a:t>
                      </a:r>
                      <a:r>
                        <a:rPr lang="pl-PL" sz="1800" b="0" baseline="0" dirty="0" smtClean="0"/>
                        <a:t> zł</a:t>
                      </a:r>
                      <a:endParaRPr lang="pl-PL" sz="1800" b="0" dirty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Wkład własny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 smtClean="0"/>
                        <a:t>5%</a:t>
                      </a:r>
                      <a:endParaRPr lang="pl-PL" sz="1800" b="0" dirty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Dofinansowanie ze środków UE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 smtClean="0"/>
                        <a:t>85%</a:t>
                      </a:r>
                      <a:endParaRPr lang="pl-PL" sz="1800" b="0" dirty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6230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WYMAGANE REZULTATY – WSKAŹNIKI REZULTATU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r>
              <a:rPr lang="pl-PL" altLang="pl-PL" smtClean="0">
                <a:ea typeface="Mongolian Baiti" panose="03000500000000000000" pitchFamily="66" charset="0"/>
              </a:rPr>
              <a:t>Wskaźniki rezultatu dotyczą oczekiwanych efektów wsparcia.</a:t>
            </a:r>
          </a:p>
          <a:p>
            <a:endParaRPr lang="pl-PL" altLang="pl-PL" smtClean="0">
              <a:ea typeface="Mongolian Baiti" panose="03000500000000000000" pitchFamily="66" charset="0"/>
            </a:endParaRPr>
          </a:p>
          <a:p>
            <a:endParaRPr lang="pl-PL" altLang="pl-PL" smtClean="0">
              <a:ea typeface="Mongolian Baiti" panose="03000500000000000000" pitchFamily="66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431177"/>
              </p:ext>
            </p:extLst>
          </p:nvPr>
        </p:nvGraphicFramePr>
        <p:xfrm>
          <a:off x="400050" y="2193925"/>
          <a:ext cx="11326813" cy="308768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8743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853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6714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52298">
                <a:tc gridSpan="3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WSKAŹNIKI</a:t>
                      </a:r>
                      <a:r>
                        <a:rPr lang="pl-PL" sz="1800" baseline="0" dirty="0" smtClean="0"/>
                        <a:t> REZULTATU</a:t>
                      </a:r>
                      <a:endParaRPr lang="pl-PL" sz="1800" dirty="0"/>
                    </a:p>
                  </a:txBody>
                  <a:tcPr marL="91437" marR="91437" marT="45737" marB="45737" anchor="ctr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888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Nazwa</a:t>
                      </a:r>
                      <a:r>
                        <a:rPr lang="pl-PL" sz="1600" b="1" baseline="0" dirty="0" smtClean="0">
                          <a:effectLst/>
                        </a:rPr>
                        <a:t> wskaźnika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Wartość docelowa wskaźników </a:t>
                      </a:r>
                      <a:br>
                        <a:rPr lang="pl-PL" sz="1600" b="1" dirty="0" smtClean="0">
                          <a:effectLst/>
                        </a:rPr>
                      </a:br>
                      <a:r>
                        <a:rPr lang="pl-PL" sz="1600" b="1" dirty="0" smtClean="0">
                          <a:effectLst/>
                        </a:rPr>
                        <a:t>do zrealizowania w ramach </a:t>
                      </a: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typu projektów </a:t>
                      </a: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pl-PL" sz="1600" b="1" dirty="0" err="1" smtClean="0">
                          <a:effectLst/>
                        </a:rPr>
                        <a:t>ziałania</a:t>
                      </a:r>
                      <a:r>
                        <a:rPr lang="pl-PL" sz="1600" b="1" dirty="0" smtClean="0">
                          <a:effectLst/>
                        </a:rPr>
                        <a:t> 6.5 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Wartość docelowa wskaźników </a:t>
                      </a:r>
                      <a:br>
                        <a:rPr lang="pl-PL" sz="1600" b="1" dirty="0" smtClean="0">
                          <a:effectLst/>
                        </a:rPr>
                      </a:br>
                      <a:r>
                        <a:rPr lang="pl-PL" sz="1600" b="1" dirty="0" smtClean="0">
                          <a:effectLst/>
                        </a:rPr>
                        <a:t>do zrealizowania w ramach konkursu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32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Liczba osób pracujących,</a:t>
                      </a:r>
                      <a:r>
                        <a:rPr lang="pl-PL" sz="1600" baseline="0" dirty="0" smtClean="0"/>
                        <a:t> łącznie z prowadzącymi działalność na własny rachunek </a:t>
                      </a:r>
                      <a:r>
                        <a:rPr lang="pl-PL" sz="1600" dirty="0" smtClean="0"/>
                        <a:t>po opuszczeniu programu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45%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uczestników projektu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45%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uczestników projektu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32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Liczba osób, które uzyskały kwalifikacje po opuszczeniu programu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31%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uczestników projektu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31%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uczestników projektu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80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dirty="0" smtClean="0">
                <a:ea typeface="Mongolian Baiti" panose="03000500000000000000" pitchFamily="66" charset="0"/>
              </a:rPr>
              <a:t>WYMAGANE REZULTATY – WSKAŹNIKI PRODUKTU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r>
              <a:rPr lang="pl-PL" altLang="pl-PL" dirty="0">
                <a:ea typeface="Mongolian Baiti" panose="03000500000000000000" pitchFamily="66" charset="0"/>
              </a:rPr>
              <a:t>Wskaźniki produktu dotyczą realizowanych działań.</a:t>
            </a:r>
          </a:p>
          <a:p>
            <a:endParaRPr lang="pl-PL" altLang="pl-PL" dirty="0" smtClean="0">
              <a:ea typeface="Mongolian Baiti" panose="03000500000000000000" pitchFamily="66" charset="0"/>
            </a:endParaRPr>
          </a:p>
          <a:p>
            <a:endParaRPr lang="pl-PL" altLang="pl-PL" dirty="0" smtClean="0">
              <a:ea typeface="Mongolian Baiti" panose="03000500000000000000" pitchFamily="66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47944"/>
              </p:ext>
            </p:extLst>
          </p:nvPr>
        </p:nvGraphicFramePr>
        <p:xfrm>
          <a:off x="566670" y="2193925"/>
          <a:ext cx="11160193" cy="391066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80264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355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2202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29828">
                <a:tc gridSpan="3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WSKAŹNIKI</a:t>
                      </a:r>
                      <a:r>
                        <a:rPr lang="pl-PL" sz="1800" baseline="0" dirty="0" smtClean="0"/>
                        <a:t> PRODUKTU</a:t>
                      </a:r>
                      <a:endParaRPr lang="pl-PL" sz="1800" dirty="0"/>
                    </a:p>
                  </a:txBody>
                  <a:tcPr marL="91437" marR="91437" marT="45737" marB="45737" anchor="ctr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526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Nazwa</a:t>
                      </a:r>
                      <a:r>
                        <a:rPr lang="pl-PL" sz="1600" b="1" baseline="0" dirty="0" smtClean="0">
                          <a:effectLst/>
                        </a:rPr>
                        <a:t> wskaźnika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Wartość docelowa wskaźników </a:t>
                      </a:r>
                      <a:br>
                        <a:rPr lang="pl-PL" sz="1600" b="1" dirty="0" smtClean="0">
                          <a:effectLst/>
                        </a:rPr>
                      </a:br>
                      <a:r>
                        <a:rPr lang="pl-PL" sz="1600" b="1" dirty="0" smtClean="0">
                          <a:effectLst/>
                        </a:rPr>
                        <a:t>do zrealizowania w ramach 2 typu projektów Działania 6.5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Wartość docelowa wskaźników </a:t>
                      </a:r>
                      <a:br>
                        <a:rPr lang="pl-PL" sz="1600" b="1" dirty="0" smtClean="0">
                          <a:effectLst/>
                        </a:rPr>
                      </a:br>
                      <a:r>
                        <a:rPr lang="pl-PL" sz="1600" b="1" dirty="0" smtClean="0">
                          <a:effectLst/>
                        </a:rPr>
                        <a:t>do zrealizowania w ramach konkursu 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40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Liczba osób biernych zawodowo objętych wsparciem </a:t>
                      </a:r>
                      <a:br>
                        <a:rPr lang="pl-PL" sz="1600" dirty="0" smtClean="0"/>
                      </a:br>
                      <a:r>
                        <a:rPr lang="pl-PL" sz="1600" dirty="0" smtClean="0"/>
                        <a:t>w programie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8 394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3 115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424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Liczba osób z niepełnosprawnościami objętych wsparciem w</a:t>
                      </a:r>
                      <a:r>
                        <a:rPr lang="pl-PL" sz="1600" baseline="0" dirty="0" smtClean="0"/>
                        <a:t> </a:t>
                      </a:r>
                      <a:r>
                        <a:rPr lang="pl-PL" sz="1600" dirty="0" smtClean="0"/>
                        <a:t>programie 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420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156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918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Liczba osób w wieku 50 lat i więcej objętych wsparciem w programie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2 351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872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</a:tr>
              <a:tr h="62981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Liczba osób o niskich kwalifikacjach objętych wsparciem w programie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3 694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1 371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7987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ETAPY OCENY WNIOSKOW O DOFINANSOWANIE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pl-PL" dirty="0" smtClean="0"/>
          </a:p>
          <a:p>
            <a:pPr>
              <a:buFont typeface="Arial" charset="0"/>
              <a:buNone/>
              <a:defRPr/>
            </a:pP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1703388" y="2697163"/>
            <a:ext cx="2033587" cy="15430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l-PL" sz="1600" b="1" dirty="0"/>
              <a:t>OCENA BRAKÓW FORMALNYCH</a:t>
            </a:r>
          </a:p>
          <a:p>
            <a:pPr algn="ctr" eaLnBrk="1" hangingPunct="1">
              <a:defRPr/>
            </a:pPr>
            <a:r>
              <a:rPr lang="pl-PL" sz="1600" dirty="0"/>
              <a:t>14 dni</a:t>
            </a:r>
          </a:p>
        </p:txBody>
      </p:sp>
      <p:sp>
        <p:nvSpPr>
          <p:cNvPr id="8" name="Prostokąt 7"/>
          <p:cNvSpPr/>
          <p:nvPr/>
        </p:nvSpPr>
        <p:spPr>
          <a:xfrm>
            <a:off x="5668962" y="2697163"/>
            <a:ext cx="2147693" cy="15430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l-PL" sz="1600" b="1" dirty="0"/>
              <a:t>OCENA </a:t>
            </a:r>
            <a:r>
              <a:rPr lang="pl-PL" sz="1600" b="1" dirty="0" smtClean="0"/>
              <a:t>FORMALNO-MERYTORYCZNA</a:t>
            </a:r>
            <a:endParaRPr lang="pl-PL" sz="1600" b="1" dirty="0"/>
          </a:p>
        </p:txBody>
      </p:sp>
      <p:sp>
        <p:nvSpPr>
          <p:cNvPr id="9" name="Prostokąt 8"/>
          <p:cNvSpPr/>
          <p:nvPr/>
        </p:nvSpPr>
        <p:spPr>
          <a:xfrm>
            <a:off x="7897813" y="4594225"/>
            <a:ext cx="2213596" cy="1589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l-PL" sz="1600" b="1" dirty="0"/>
              <a:t>ETAP </a:t>
            </a:r>
            <a:r>
              <a:rPr lang="pl-PL" sz="1600" b="1" dirty="0" smtClean="0"/>
              <a:t>II</a:t>
            </a:r>
            <a:endParaRPr lang="pl-PL" sz="1600" dirty="0"/>
          </a:p>
          <a:p>
            <a:pPr algn="ctr" eaLnBrk="1" hangingPunct="1">
              <a:buFontTx/>
              <a:buChar char="-"/>
              <a:defRPr/>
            </a:pPr>
            <a:r>
              <a:rPr lang="pl-PL" sz="1600" dirty="0" smtClean="0"/>
              <a:t> KRYTERIA JAKOŚCI</a:t>
            </a:r>
          </a:p>
          <a:p>
            <a:pPr algn="ctr" eaLnBrk="1" hangingPunct="1">
              <a:buFontTx/>
              <a:buChar char="-"/>
              <a:defRPr/>
            </a:pPr>
            <a:r>
              <a:rPr lang="pl-PL" sz="1600" dirty="0" smtClean="0"/>
              <a:t> KRYTERIA PREMIUJĄCE</a:t>
            </a:r>
            <a:endParaRPr lang="pl-PL" sz="1600" dirty="0"/>
          </a:p>
          <a:p>
            <a:pPr algn="ctr" eaLnBrk="1" hangingPunct="1">
              <a:defRPr/>
            </a:pPr>
            <a:r>
              <a:rPr lang="pl-PL" sz="1600" dirty="0"/>
              <a:t>5</a:t>
            </a:r>
            <a:r>
              <a:rPr lang="pl-PL" sz="1600" dirty="0" smtClean="0"/>
              <a:t>0 </a:t>
            </a:r>
            <a:r>
              <a:rPr lang="pl-PL" sz="1600" dirty="0"/>
              <a:t>dni</a:t>
            </a:r>
          </a:p>
        </p:txBody>
      </p:sp>
      <p:sp>
        <p:nvSpPr>
          <p:cNvPr id="10" name="Prostokąt 9"/>
          <p:cNvSpPr/>
          <p:nvPr/>
        </p:nvSpPr>
        <p:spPr>
          <a:xfrm>
            <a:off x="2344738" y="4594225"/>
            <a:ext cx="3005137" cy="15779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l-PL" sz="1600" b="1" dirty="0"/>
              <a:t>ETAP </a:t>
            </a:r>
            <a:r>
              <a:rPr lang="pl-PL" sz="1600" b="1" dirty="0" smtClean="0"/>
              <a:t>I</a:t>
            </a:r>
            <a:endParaRPr lang="pl-PL" sz="1600" b="1" dirty="0"/>
          </a:p>
          <a:p>
            <a:pPr algn="ctr" eaLnBrk="1" hangingPunct="1">
              <a:buFontTx/>
              <a:buChar char="-"/>
              <a:defRPr/>
            </a:pPr>
            <a:r>
              <a:rPr lang="pl-PL" sz="1600" dirty="0" smtClean="0"/>
              <a:t> KRYTERIA </a:t>
            </a:r>
            <a:r>
              <a:rPr lang="pl-PL" sz="1600" dirty="0"/>
              <a:t>DOPUSZCZALNOŚCI</a:t>
            </a:r>
          </a:p>
          <a:p>
            <a:pPr algn="ctr" eaLnBrk="1" hangingPunct="1">
              <a:buFontTx/>
              <a:buChar char="-"/>
              <a:defRPr/>
            </a:pPr>
            <a:r>
              <a:rPr lang="pl-PL" sz="1600" dirty="0"/>
              <a:t> </a:t>
            </a:r>
            <a:r>
              <a:rPr lang="pl-PL" sz="1600" dirty="0" smtClean="0"/>
              <a:t>KRYTERIA </a:t>
            </a:r>
            <a:r>
              <a:rPr lang="pl-PL" sz="1600" dirty="0"/>
              <a:t>WYKONALNOŚCI</a:t>
            </a:r>
          </a:p>
          <a:p>
            <a:pPr algn="ctr" eaLnBrk="1" hangingPunct="1">
              <a:buFontTx/>
              <a:buChar char="-"/>
              <a:defRPr/>
            </a:pPr>
            <a:r>
              <a:rPr lang="pl-PL" sz="1600" dirty="0"/>
              <a:t> </a:t>
            </a:r>
            <a:r>
              <a:rPr lang="pl-PL" sz="1600" dirty="0" smtClean="0"/>
              <a:t>KRYTERIA ADMINISTRACYJNOŚCI</a:t>
            </a:r>
            <a:endParaRPr lang="pl-PL" sz="1600" dirty="0"/>
          </a:p>
          <a:p>
            <a:pPr algn="ctr" eaLnBrk="1" hangingPunct="1">
              <a:defRPr/>
            </a:pPr>
            <a:r>
              <a:rPr lang="pl-PL" sz="1600" dirty="0"/>
              <a:t>5</a:t>
            </a:r>
            <a:r>
              <a:rPr lang="pl-PL" sz="1600" dirty="0" smtClean="0"/>
              <a:t>6 </a:t>
            </a:r>
            <a:r>
              <a:rPr lang="pl-PL" sz="1600" dirty="0"/>
              <a:t>dni</a:t>
            </a:r>
          </a:p>
        </p:txBody>
      </p:sp>
      <p:cxnSp>
        <p:nvCxnSpPr>
          <p:cNvPr id="12" name="Łącznik prosty ze strzałką 11"/>
          <p:cNvCxnSpPr/>
          <p:nvPr/>
        </p:nvCxnSpPr>
        <p:spPr>
          <a:xfrm>
            <a:off x="3771900" y="3211513"/>
            <a:ext cx="164623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Łącznik prosty ze strzałką 17"/>
          <p:cNvCxnSpPr/>
          <p:nvPr/>
        </p:nvCxnSpPr>
        <p:spPr>
          <a:xfrm>
            <a:off x="5418138" y="5622925"/>
            <a:ext cx="2365375" cy="238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562" name="pole tekstowe 26"/>
          <p:cNvSpPr txBox="1">
            <a:spLocks noChangeArrowheads="1"/>
          </p:cNvSpPr>
          <p:nvPr/>
        </p:nvSpPr>
        <p:spPr bwMode="auto">
          <a:xfrm>
            <a:off x="927100" y="1785719"/>
            <a:ext cx="107346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 dirty="0" smtClean="0"/>
              <a:t>Czas </a:t>
            </a:r>
            <a:r>
              <a:rPr lang="pl-PL" altLang="pl-PL" dirty="0"/>
              <a:t>trwania oceny dokumentacji aplikacyjnej – ok. </a:t>
            </a:r>
            <a:r>
              <a:rPr lang="pl-PL" altLang="pl-PL" b="1" dirty="0"/>
              <a:t>120 </a:t>
            </a:r>
            <a:r>
              <a:rPr lang="pl-PL" altLang="pl-PL" b="1" dirty="0" smtClean="0"/>
              <a:t>dni</a:t>
            </a:r>
          </a:p>
          <a:p>
            <a:pPr algn="ctr" eaLnBrk="1" hangingPunct="1"/>
            <a:r>
              <a:rPr lang="pl-PL" altLang="pl-PL" dirty="0" smtClean="0"/>
              <a:t>Orientacyjny </a:t>
            </a:r>
            <a:r>
              <a:rPr lang="pl-PL" altLang="pl-PL" dirty="0"/>
              <a:t>termin rozstrzygnięcia konkursu – </a:t>
            </a:r>
            <a:r>
              <a:rPr lang="pl-PL" altLang="pl-PL" b="1" dirty="0" smtClean="0"/>
              <a:t>11 lipca 2016 </a:t>
            </a:r>
            <a:r>
              <a:rPr lang="pl-PL" altLang="pl-PL" b="1" dirty="0"/>
              <a:t>r. </a:t>
            </a:r>
            <a:r>
              <a:rPr lang="pl-PL" altLang="pl-PL" dirty="0"/>
              <a:t>(+60 dni)</a:t>
            </a:r>
          </a:p>
        </p:txBody>
      </p:sp>
      <p:cxnSp>
        <p:nvCxnSpPr>
          <p:cNvPr id="29" name="Łącznik prosty 28"/>
          <p:cNvCxnSpPr/>
          <p:nvPr/>
        </p:nvCxnSpPr>
        <p:spPr>
          <a:xfrm flipH="1">
            <a:off x="5464175" y="4337050"/>
            <a:ext cx="971550" cy="75565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1" name="Łącznik prosty 30"/>
          <p:cNvCxnSpPr/>
          <p:nvPr/>
        </p:nvCxnSpPr>
        <p:spPr>
          <a:xfrm>
            <a:off x="6937375" y="4321175"/>
            <a:ext cx="869950" cy="83343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0549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BRAKI FORMALNE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r>
              <a:rPr lang="pl-PL" altLang="pl-PL" b="1" dirty="0" smtClean="0">
                <a:ea typeface="Mongolian Baiti" panose="03000500000000000000" pitchFamily="66" charset="0"/>
              </a:rPr>
              <a:t>Przykładowe braki formalne:</a:t>
            </a:r>
          </a:p>
          <a:p>
            <a:pPr>
              <a:buFontTx/>
              <a:buChar char="-"/>
            </a:pPr>
            <a:r>
              <a:rPr lang="pl-PL" altLang="pl-PL" dirty="0" smtClean="0">
                <a:ea typeface="Mongolian Baiti" panose="03000500000000000000" pitchFamily="66" charset="0"/>
              </a:rPr>
              <a:t> różna suma kontrolna na pisemnym wniosku o przyznanie pomocy;</a:t>
            </a:r>
          </a:p>
          <a:p>
            <a:pPr>
              <a:buFontTx/>
              <a:buChar char="-"/>
            </a:pPr>
            <a:r>
              <a:rPr lang="pl-PL" altLang="pl-PL" dirty="0" smtClean="0">
                <a:ea typeface="Mongolian Baiti" panose="03000500000000000000" pitchFamily="66" charset="0"/>
              </a:rPr>
              <a:t> brak pieczęci na oświadczeniu;</a:t>
            </a:r>
          </a:p>
          <a:p>
            <a:pPr>
              <a:buFontTx/>
              <a:buChar char="-"/>
            </a:pPr>
            <a:r>
              <a:rPr lang="pl-PL" altLang="pl-PL" dirty="0" smtClean="0">
                <a:ea typeface="Mongolian Baiti" panose="03000500000000000000" pitchFamily="66" charset="0"/>
              </a:rPr>
              <a:t> brak podpisu osób uprawnionych do podejmowania decyzji wiążących w stosunku do wnioskodawcy;</a:t>
            </a:r>
          </a:p>
          <a:p>
            <a:pPr>
              <a:buFontTx/>
              <a:buChar char="-"/>
            </a:pPr>
            <a:r>
              <a:rPr lang="pl-PL" altLang="pl-PL" dirty="0" smtClean="0">
                <a:ea typeface="Mongolian Baiti" panose="03000500000000000000" pitchFamily="66" charset="0"/>
              </a:rPr>
              <a:t> niezgodny podpis na pisemnym wniosku o przyznanie pomocy w odniesieniu do wskazanych w wersji elektronicznej    </a:t>
            </a:r>
            <a:br>
              <a:rPr lang="pl-PL" altLang="pl-PL" dirty="0" smtClean="0">
                <a:ea typeface="Mongolian Baiti" panose="03000500000000000000" pitchFamily="66" charset="0"/>
              </a:rPr>
            </a:br>
            <a:r>
              <a:rPr lang="pl-PL" altLang="pl-PL" dirty="0" smtClean="0">
                <a:ea typeface="Mongolian Baiti" panose="03000500000000000000" pitchFamily="66" charset="0"/>
              </a:rPr>
              <a:t>  wniosku osób uprawnionych do podejmowania decyzji wiążących w stosunku do wnioskodawcy.</a:t>
            </a:r>
          </a:p>
          <a:p>
            <a:endParaRPr lang="pl-PL" altLang="pl-PL" dirty="0" smtClean="0">
              <a:ea typeface="Mongolian Baiti" panose="03000500000000000000" pitchFamily="66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altLang="pl-PL" dirty="0" smtClean="0">
                <a:solidFill>
                  <a:srgbClr val="FF0000"/>
                </a:solidFill>
                <a:ea typeface="Mongolian Baiti" panose="03000500000000000000" pitchFamily="66" charset="0"/>
              </a:rPr>
              <a:t> </a:t>
            </a:r>
            <a:r>
              <a:rPr lang="pl-PL" altLang="pl-PL" dirty="0" smtClean="0">
                <a:solidFill>
                  <a:srgbClr val="C00000"/>
                </a:solidFill>
                <a:ea typeface="Mongolian Baiti" panose="03000500000000000000" pitchFamily="66" charset="0"/>
              </a:rPr>
              <a:t>W razie stwierdzenia braków formalnych IOK wzywa wnioskodawcę do ich uzupełnienia w terminie 7 dni od dnia otrzymania wezwania;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altLang="pl-PL" dirty="0" smtClean="0">
                <a:solidFill>
                  <a:srgbClr val="C00000"/>
                </a:solidFill>
                <a:ea typeface="Mongolian Baiti" panose="03000500000000000000" pitchFamily="66" charset="0"/>
              </a:rPr>
              <a:t> W przypadku uzupełnienia wniosku w zakresie innym niż wskazane braki formalne wniosek pozostaje bez rozpatrzenia.</a:t>
            </a:r>
          </a:p>
          <a:p>
            <a:endParaRPr lang="pl-PL" altLang="pl-PL" dirty="0" smtClean="0">
              <a:ea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304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/>
          <a:lstStyle/>
          <a:p>
            <a:pPr>
              <a:defRPr/>
            </a:pPr>
            <a:r>
              <a:rPr lang="pl-PL" dirty="0"/>
              <a:t>I ETAP OCENY </a:t>
            </a:r>
            <a:r>
              <a:rPr lang="pl-PL" dirty="0" smtClean="0"/>
              <a:t>FORMALNO-MERYTORYCZNEJ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l-PL" altLang="pl-PL" smtClean="0">
                <a:ea typeface="Mongolian Baiti" panose="03000500000000000000" pitchFamily="66" charset="0"/>
              </a:rPr>
              <a:t>Celem tego etapu oceny jest wyselekcjonowanie projektów wpisujących się w założenia danego konkursu, wytypowania tych których realizacja jest zasadna, założenia - realne, a zobowiązania oparte zostały o adekwatne założenia. Ocena ta ma doprowadzić do wyeliminowania niespójności w dokumentacji aplikacyjnej oraz skorygowania elementów niezgodnych z instrukcją wypełniania wniosku.</a:t>
            </a:r>
          </a:p>
        </p:txBody>
      </p:sp>
    </p:spTree>
    <p:extLst>
      <p:ext uri="{BB962C8B-B14F-4D97-AF65-F5344CB8AC3E}">
        <p14:creationId xmlns:p14="http://schemas.microsoft.com/office/powerpoint/2010/main" val="2760665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6097276"/>
              </p:ext>
            </p:extLst>
          </p:nvPr>
        </p:nvGraphicFramePr>
        <p:xfrm>
          <a:off x="311971" y="1260481"/>
          <a:ext cx="11304999" cy="484623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6579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470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0370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DOPUSZCZALNOŚCI</a:t>
                      </a:r>
                      <a:endParaRPr lang="pl-PL" sz="1800" dirty="0"/>
                    </a:p>
                  </a:txBody>
                  <a:tcPr marT="45713" marB="45713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0851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1. Zgodność z celem szczegółowym i rezultatami Działania</a:t>
                      </a:r>
                      <a:endParaRPr lang="pl-PL" sz="1600" b="1" dirty="0"/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pl-PL" sz="1600" baseline="0" dirty="0" smtClean="0"/>
                        <a:t>Odzwierciedlenie celu szczegółowego, </a:t>
                      </a:r>
                      <a:r>
                        <a:rPr lang="pl-PL" sz="1600" b="1" baseline="0" dirty="0" smtClean="0"/>
                        <a:t>zwiększenie zatrudnienia wśród osób bezrobotnych, poszukujących pracy i nieaktywnych zawodowo znajdujących się w szczególnie trudnej sytuacji na rynku pracy</a:t>
                      </a:r>
                      <a:r>
                        <a:rPr lang="pl-PL" sz="1600" baseline="0" dirty="0" smtClean="0"/>
                        <a:t>.</a:t>
                      </a:r>
                      <a:endParaRPr lang="pl-PL" sz="1600" dirty="0"/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0595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2. Zgodność z typem projektu</a:t>
                      </a:r>
                      <a:endParaRPr lang="pl-PL" sz="1600" b="1" dirty="0"/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marL="19050" indent="-19050" algn="ctr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typ</a:t>
                      </a:r>
                      <a:r>
                        <a:rPr lang="pl-PL" sz="1600" baseline="0" dirty="0" smtClean="0"/>
                        <a:t> projektu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grupa docelowa</a:t>
                      </a:r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887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b="1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/>
                        <a:t>3. </a:t>
                      </a: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Zgodność z wymogami pomocy publicznej</a:t>
                      </a:r>
                    </a:p>
                    <a:p>
                      <a:pPr algn="ctr"/>
                      <a:endParaRPr lang="pl-PL" sz="1600" b="1" dirty="0"/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Projekt jest zgodny z regułami pomocy publicznej i/lub pomocy de </a:t>
                      </a:r>
                      <a:r>
                        <a:rPr kumimoji="0" lang="pl-PL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minimis</a:t>
                      </a: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pl-PL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Rozporządzenie Ministra Infrastruktury i Rozwoju z dnia 2 lipca 2015 r. w sprawie udzielania pomocy publicznej w ramach programów operacyjnych finansowanych z Europejskiego Funduszu Społecznego na lata 2014-2020</a:t>
                      </a: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511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/>
                        <a:t>4. </a:t>
                      </a: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Zgodność z zasadami horyzontalnymi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b="1" dirty="0"/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zasada równości szans kobiet i mężczyzn (standard minimum)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zasada równości szans i niedyskryminacji, w tym dostępności dla osób z niepełnosprawnościami (zasada racjonalnych usprawnień)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koncepcja zrównoważonego rozwoju</a:t>
                      </a:r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108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/>
                        <a:t>5. </a:t>
                      </a:r>
                      <a:r>
                        <a:rPr kumimoji="0" 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Kwalifikowalność Beneficjenta/ Partnera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600" b="1" dirty="0"/>
                    </a:p>
                  </a:txBody>
                  <a:tcPr marT="45707" marB="45707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Beneficjent oraz Partnerzy są podmiotem uprawionym do ubiegania się o dofinansowanie w ramach Działania/typów projektów  zgodnie z SOOP RPO WZ 2014-2020. </a:t>
                      </a:r>
                    </a:p>
                  </a:txBody>
                  <a:tcPr marT="45707" marB="45707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 ETAP OCENY</a:t>
            </a:r>
            <a:endParaRPr lang="pl-PL" sz="2400" dirty="0">
              <a:solidFill>
                <a:srgbClr val="002060"/>
              </a:solidFill>
              <a:latin typeface="+mn-lt"/>
              <a:ea typeface="+mj-ea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671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1460</TotalTime>
  <Words>1772</Words>
  <Application>Microsoft Office PowerPoint</Application>
  <PresentationFormat>Panoramiczny</PresentationFormat>
  <Paragraphs>298</Paragraphs>
  <Slides>26</Slides>
  <Notes>21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4" baseType="lpstr">
      <vt:lpstr>Arial</vt:lpstr>
      <vt:lpstr>Book Antiqua</vt:lpstr>
      <vt:lpstr>Calibri</vt:lpstr>
      <vt:lpstr>Calibri Light</vt:lpstr>
      <vt:lpstr>Mongolian Baiti</vt:lpstr>
      <vt:lpstr>Tw Cen MT Condensed</vt:lpstr>
      <vt:lpstr>Wingdings</vt:lpstr>
      <vt:lpstr>1_Motyw pakietu Office</vt:lpstr>
      <vt:lpstr>SPOTKANIE INFORMACYJNE: Regulamin naboru wniosków</vt:lpstr>
      <vt:lpstr>Prezentacja programu PowerPoint</vt:lpstr>
      <vt:lpstr>DOFINANSOWANIE PROJEKTÓW</vt:lpstr>
      <vt:lpstr>WYMAGANE REZULTATY – WSKAŹNIKI REZULTATU</vt:lpstr>
      <vt:lpstr>WYMAGANE REZULTATY – WSKAŹNIKI PRODUKTU</vt:lpstr>
      <vt:lpstr>ETAPY OCENY WNIOSKOW O DOFINANSOWANIE</vt:lpstr>
      <vt:lpstr>BRAKI FORMALNE</vt:lpstr>
      <vt:lpstr>I ETAP OCENY FORMALNO-MERYTORYCZNEJ </vt:lpstr>
      <vt:lpstr>Prezentacja programu PowerPoint</vt:lpstr>
      <vt:lpstr>Prezentacja programu PowerPoint</vt:lpstr>
      <vt:lpstr>I ETAP OCENY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ZASADY REALIZACJI PROJEKTU – koszty pośrednie</vt:lpstr>
      <vt:lpstr>ZASADY REALIZACJI PROJEKTU – koszty pośrednie</vt:lpstr>
      <vt:lpstr>ZASADY REALIZACJI PROJEKTU – wkład własny</vt:lpstr>
      <vt:lpstr>ZASADY REALIZACJI PROJEKTU – cross-financing i środki trwałe</vt:lpstr>
      <vt:lpstr>ZŁOŻENIE WNIOSKU</vt:lpstr>
      <vt:lpstr>Informacja i promocja</vt:lpstr>
      <vt:lpstr>Obowiązki informacyjne</vt:lpstr>
      <vt:lpstr>Jak oznaczyć miejsce projektu?</vt:lpstr>
      <vt:lpstr>Dodatkowych informacji na temat Programu udzielają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SPOTKANIE INFORMACYJNE: Regulamin naboru wniosków</dc:title>
  <dc:creator>Krycki Wojciech</dc:creator>
  <cp:lastModifiedBy>Kędzior Paweł</cp:lastModifiedBy>
  <cp:revision>123</cp:revision>
  <cp:lastPrinted>2016-02-19T12:52:32Z</cp:lastPrinted>
  <dcterms:created xsi:type="dcterms:W3CDTF">2016-02-18T09:57:15Z</dcterms:created>
  <dcterms:modified xsi:type="dcterms:W3CDTF">2016-02-25T08:14:38Z</dcterms:modified>
</cp:coreProperties>
</file>