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3"/>
  </p:notesMasterIdLst>
  <p:sldIdLst>
    <p:sldId id="256" r:id="rId2"/>
    <p:sldId id="258" r:id="rId3"/>
    <p:sldId id="260" r:id="rId4"/>
    <p:sldId id="261" r:id="rId5"/>
    <p:sldId id="262" r:id="rId6"/>
    <p:sldId id="329" r:id="rId7"/>
    <p:sldId id="263" r:id="rId8"/>
    <p:sldId id="327" r:id="rId9"/>
    <p:sldId id="328" r:id="rId10"/>
    <p:sldId id="264" r:id="rId11"/>
    <p:sldId id="265" r:id="rId12"/>
    <p:sldId id="267" r:id="rId13"/>
    <p:sldId id="337" r:id="rId14"/>
    <p:sldId id="330" r:id="rId15"/>
    <p:sldId id="331" r:id="rId16"/>
    <p:sldId id="332" r:id="rId17"/>
    <p:sldId id="333" r:id="rId18"/>
    <p:sldId id="334" r:id="rId19"/>
    <p:sldId id="335" r:id="rId20"/>
    <p:sldId id="336" r:id="rId21"/>
    <p:sldId id="259" r:id="rId22"/>
  </p:sldIdLst>
  <p:sldSz cx="12192000" cy="6858000"/>
  <p:notesSz cx="6797675" cy="9928225"/>
  <p:defaultTextStyle>
    <a:defPPr>
      <a:defRPr lang="pl-P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BA"/>
    <a:srgbClr val="2F5597"/>
    <a:srgbClr val="6087CE"/>
    <a:srgbClr val="8AA8DA"/>
    <a:srgbClr val="B0C3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Styl pośredni 3 — Ak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2838BEF-8BB2-4498-84A7-C5851F593DF1}" styleName="Styl pośredni 4 — Ak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Styl pośredni 4 — Ak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Styl pośredni 2 — Ak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98" autoAdjust="0"/>
    <p:restoredTop sz="94654" autoAdjust="0"/>
  </p:normalViewPr>
  <p:slideViewPr>
    <p:cSldViewPr snapToGrid="0">
      <p:cViewPr varScale="1">
        <p:scale>
          <a:sx n="87" d="100"/>
          <a:sy n="87" d="100"/>
        </p:scale>
        <p:origin x="954" y="90"/>
      </p:cViewPr>
      <p:guideLst>
        <p:guide orient="horz" pos="2160"/>
        <p:guide pos="3840"/>
      </p:guideLst>
    </p:cSldViewPr>
  </p:slideViewPr>
  <p:notesTextViewPr>
    <p:cViewPr>
      <p:scale>
        <a:sx n="1" d="1"/>
        <a:sy n="1" d="1"/>
      </p:scale>
      <p:origin x="0" y="0"/>
    </p:cViewPr>
  </p:notesTextViewPr>
  <p:notesViewPr>
    <p:cSldViewPr snapToGrid="0">
      <p:cViewPr varScale="1">
        <p:scale>
          <a:sx n="68" d="100"/>
          <a:sy n="68" d="100"/>
        </p:scale>
        <p:origin x="272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0"/>
            <a:ext cx="2945659" cy="498136"/>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pl-PL"/>
          </a:p>
        </p:txBody>
      </p:sp>
      <p:sp>
        <p:nvSpPr>
          <p:cNvPr id="3" name="Symbol zastępczy daty 2"/>
          <p:cNvSpPr>
            <a:spLocks noGrp="1"/>
          </p:cNvSpPr>
          <p:nvPr>
            <p:ph type="dt" idx="1"/>
          </p:nvPr>
        </p:nvSpPr>
        <p:spPr>
          <a:xfrm>
            <a:off x="3850444" y="0"/>
            <a:ext cx="2945659" cy="498136"/>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C980CF2C-3C60-42A2-B645-286A8A7E8284}" type="datetimeFigureOut">
              <a:rPr lang="pl-PL"/>
              <a:pPr>
                <a:defRPr/>
              </a:pPr>
              <a:t>2016-04-21</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endParaRPr lang="pl-PL" noProof="0"/>
          </a:p>
        </p:txBody>
      </p:sp>
      <p:sp>
        <p:nvSpPr>
          <p:cNvPr id="6" name="Symbol zastępczy stopki 5"/>
          <p:cNvSpPr>
            <a:spLocks noGrp="1"/>
          </p:cNvSpPr>
          <p:nvPr>
            <p:ph type="ftr" sz="quarter" idx="4"/>
          </p:nvPr>
        </p:nvSpPr>
        <p:spPr>
          <a:xfrm>
            <a:off x="1" y="9430092"/>
            <a:ext cx="2945659" cy="49813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pl-PL"/>
          </a:p>
        </p:txBody>
      </p:sp>
      <p:sp>
        <p:nvSpPr>
          <p:cNvPr id="7" name="Symbol zastępczy numeru slajdu 6"/>
          <p:cNvSpPr>
            <a:spLocks noGrp="1"/>
          </p:cNvSpPr>
          <p:nvPr>
            <p:ph type="sldNum" sz="quarter" idx="5"/>
          </p:nvPr>
        </p:nvSpPr>
        <p:spPr>
          <a:xfrm>
            <a:off x="3850444" y="9430092"/>
            <a:ext cx="2945659" cy="49813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27BEE22-AA5A-42AB-856A-921052DD370D}" type="slidenum">
              <a:rPr lang="pl-PL"/>
              <a:pPr>
                <a:defRPr/>
              </a:pPr>
              <a:t>‹#›</a:t>
            </a:fld>
            <a:endParaRPr lang="pl-PL"/>
          </a:p>
        </p:txBody>
      </p:sp>
    </p:spTree>
    <p:extLst>
      <p:ext uri="{BB962C8B-B14F-4D97-AF65-F5344CB8AC3E}">
        <p14:creationId xmlns:p14="http://schemas.microsoft.com/office/powerpoint/2010/main" val="21926899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75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mtClean="0"/>
          </a:p>
        </p:txBody>
      </p:sp>
      <p:sp>
        <p:nvSpPr>
          <p:cNvPr id="4" name="Symbol zastępczy numeru slajdu 3"/>
          <p:cNvSpPr>
            <a:spLocks noGrp="1"/>
          </p:cNvSpPr>
          <p:nvPr>
            <p:ph type="sldNum" sz="quarter" idx="5"/>
          </p:nvPr>
        </p:nvSpPr>
        <p:spPr/>
        <p:txBody>
          <a:bodyPr/>
          <a:lstStyle/>
          <a:p>
            <a:pPr>
              <a:defRPr/>
            </a:pPr>
            <a:fld id="{B5F63BFB-B3A1-475B-8147-670C50B32764}" type="slidenum">
              <a:rPr lang="pl-PL" smtClean="0"/>
              <a:pPr>
                <a:defRPr/>
              </a:pPr>
              <a:t>1</a:t>
            </a:fld>
            <a:endParaRPr lang="pl-PL"/>
          </a:p>
        </p:txBody>
      </p:sp>
    </p:spTree>
    <p:extLst>
      <p:ext uri="{BB962C8B-B14F-4D97-AF65-F5344CB8AC3E}">
        <p14:creationId xmlns:p14="http://schemas.microsoft.com/office/powerpoint/2010/main" val="4178249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18436"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18829A2-A470-4036-A9C7-F84B4C077F14}" type="slidenum">
              <a:rPr lang="pl-PL" altLang="pl-PL" smtClean="0">
                <a:latin typeface="Calibri" panose="020F0502020204030204" pitchFamily="34" charset="0"/>
              </a:rPr>
              <a:pPr/>
              <a:t>8</a:t>
            </a:fld>
            <a:endParaRPr lang="pl-PL" altLang="pl-PL" smtClean="0">
              <a:latin typeface="Calibri" panose="020F0502020204030204" pitchFamily="34" charset="0"/>
            </a:endParaRPr>
          </a:p>
        </p:txBody>
      </p:sp>
    </p:spTree>
    <p:extLst>
      <p:ext uri="{BB962C8B-B14F-4D97-AF65-F5344CB8AC3E}">
        <p14:creationId xmlns:p14="http://schemas.microsoft.com/office/powerpoint/2010/main" val="1909497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8611"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altLang="pl-PL" smtClean="0"/>
          </a:p>
        </p:txBody>
      </p:sp>
      <p:sp>
        <p:nvSpPr>
          <p:cNvPr id="18436"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7E214C-A360-41F0-85E8-FE3BEE508DF9}" type="slidenum">
              <a:rPr lang="pl-PL" smtClean="0"/>
              <a:pPr fontAlgn="base">
                <a:spcBef>
                  <a:spcPct val="0"/>
                </a:spcBef>
                <a:spcAft>
                  <a:spcPct val="0"/>
                </a:spcAft>
                <a:defRPr/>
              </a:pPr>
              <a:t>21</a:t>
            </a:fld>
            <a:endParaRPr lang="pl-PL" smtClean="0"/>
          </a:p>
        </p:txBody>
      </p:sp>
    </p:spTree>
    <p:extLst>
      <p:ext uri="{BB962C8B-B14F-4D97-AF65-F5344CB8AC3E}">
        <p14:creationId xmlns:p14="http://schemas.microsoft.com/office/powerpoint/2010/main" val="12314514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sp>
        <p:nvSpPr>
          <p:cNvPr id="4" name="Rectangle 5"/>
          <p:cNvSpPr>
            <a:spLocks noChangeArrowheads="1"/>
          </p:cNvSpPr>
          <p:nvPr userDrawn="1"/>
        </p:nvSpPr>
        <p:spPr bwMode="auto">
          <a:xfrm rot="10800000" flipH="1">
            <a:off x="7412038" y="5246688"/>
            <a:ext cx="509587" cy="508000"/>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5" name="Rectangle 6"/>
          <p:cNvSpPr>
            <a:spLocks noChangeArrowheads="1"/>
          </p:cNvSpPr>
          <p:nvPr userDrawn="1"/>
        </p:nvSpPr>
        <p:spPr bwMode="auto">
          <a:xfrm rot="10800000" flipH="1">
            <a:off x="5478463" y="5546725"/>
            <a:ext cx="439737" cy="438150"/>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6" name="Rectangle 7"/>
          <p:cNvSpPr>
            <a:spLocks noChangeArrowheads="1"/>
          </p:cNvSpPr>
          <p:nvPr userDrawn="1"/>
        </p:nvSpPr>
        <p:spPr bwMode="auto">
          <a:xfrm rot="10800000" flipH="1">
            <a:off x="6364288" y="4973638"/>
            <a:ext cx="539750" cy="539750"/>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7" name="Rectangle 8"/>
          <p:cNvSpPr>
            <a:spLocks noChangeArrowheads="1"/>
          </p:cNvSpPr>
          <p:nvPr userDrawn="1"/>
        </p:nvSpPr>
        <p:spPr bwMode="auto">
          <a:xfrm rot="10800000" flipH="1">
            <a:off x="10969625" y="1836738"/>
            <a:ext cx="1222375" cy="1216025"/>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8" name="Rectangle 9"/>
          <p:cNvSpPr>
            <a:spLocks noChangeArrowheads="1"/>
          </p:cNvSpPr>
          <p:nvPr userDrawn="1"/>
        </p:nvSpPr>
        <p:spPr bwMode="auto">
          <a:xfrm rot="10800000" flipH="1">
            <a:off x="6505575" y="3937000"/>
            <a:ext cx="598488" cy="598488"/>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9" name="Rectangle 10"/>
          <p:cNvSpPr>
            <a:spLocks noChangeArrowheads="1"/>
          </p:cNvSpPr>
          <p:nvPr userDrawn="1"/>
        </p:nvSpPr>
        <p:spPr bwMode="auto">
          <a:xfrm rot="10800000" flipH="1">
            <a:off x="10899775" y="3719513"/>
            <a:ext cx="809625" cy="815975"/>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10" name="Rectangle 11"/>
          <p:cNvSpPr>
            <a:spLocks noChangeArrowheads="1"/>
          </p:cNvSpPr>
          <p:nvPr userDrawn="1"/>
        </p:nvSpPr>
        <p:spPr bwMode="auto">
          <a:xfrm rot="10800000" flipH="1">
            <a:off x="9774238" y="3984625"/>
            <a:ext cx="952500" cy="954088"/>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11" name="Rectangle 12"/>
          <p:cNvSpPr>
            <a:spLocks noChangeArrowheads="1"/>
          </p:cNvSpPr>
          <p:nvPr userDrawn="1"/>
        </p:nvSpPr>
        <p:spPr bwMode="auto">
          <a:xfrm rot="10800000" flipH="1">
            <a:off x="5794375" y="4535488"/>
            <a:ext cx="249238" cy="254000"/>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12" name="Rectangle 13"/>
          <p:cNvSpPr>
            <a:spLocks noChangeArrowheads="1"/>
          </p:cNvSpPr>
          <p:nvPr userDrawn="1"/>
        </p:nvSpPr>
        <p:spPr bwMode="auto">
          <a:xfrm rot="10800000" flipH="1">
            <a:off x="7418388" y="4262438"/>
            <a:ext cx="625475" cy="625475"/>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13" name="Rectangle 14"/>
          <p:cNvSpPr>
            <a:spLocks noChangeArrowheads="1"/>
          </p:cNvSpPr>
          <p:nvPr userDrawn="1"/>
        </p:nvSpPr>
        <p:spPr bwMode="auto">
          <a:xfrm rot="10800000" flipH="1">
            <a:off x="8464550" y="5243513"/>
            <a:ext cx="508000" cy="508000"/>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14" name="Rectangle 15"/>
          <p:cNvSpPr>
            <a:spLocks noChangeArrowheads="1"/>
          </p:cNvSpPr>
          <p:nvPr userDrawn="1"/>
        </p:nvSpPr>
        <p:spPr bwMode="auto">
          <a:xfrm rot="10800000" flipH="1">
            <a:off x="9880600" y="5322888"/>
            <a:ext cx="206375" cy="206375"/>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15" name="Rectangle 11"/>
          <p:cNvSpPr>
            <a:spLocks noChangeArrowheads="1"/>
          </p:cNvSpPr>
          <p:nvPr userDrawn="1"/>
        </p:nvSpPr>
        <p:spPr bwMode="auto">
          <a:xfrm rot="10800000" flipH="1">
            <a:off x="4525963" y="5018088"/>
            <a:ext cx="952500" cy="952500"/>
          </a:xfrm>
          <a:prstGeom prst="rect">
            <a:avLst/>
          </a:prstGeom>
          <a:solidFill>
            <a:schemeClr val="bg1"/>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16" name="Rectangle 9"/>
          <p:cNvSpPr>
            <a:spLocks noChangeArrowheads="1"/>
          </p:cNvSpPr>
          <p:nvPr userDrawn="1"/>
        </p:nvSpPr>
        <p:spPr bwMode="auto">
          <a:xfrm rot="10800000" flipH="1">
            <a:off x="4697413" y="2746375"/>
            <a:ext cx="598487" cy="598488"/>
          </a:xfrm>
          <a:prstGeom prst="rect">
            <a:avLst/>
          </a:prstGeom>
          <a:solidFill>
            <a:schemeClr val="bg1"/>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18" name="Rectangle 9"/>
          <p:cNvSpPr>
            <a:spLocks noChangeArrowheads="1"/>
          </p:cNvSpPr>
          <p:nvPr userDrawn="1"/>
        </p:nvSpPr>
        <p:spPr bwMode="auto">
          <a:xfrm rot="10800000" flipH="1">
            <a:off x="4640263" y="4737100"/>
            <a:ext cx="398462" cy="398463"/>
          </a:xfrm>
          <a:prstGeom prst="rect">
            <a:avLst/>
          </a:prstGeom>
          <a:solidFill>
            <a:schemeClr val="bg1"/>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19" name="Rectangle 11"/>
          <p:cNvSpPr>
            <a:spLocks noChangeArrowheads="1"/>
          </p:cNvSpPr>
          <p:nvPr userDrawn="1"/>
        </p:nvSpPr>
        <p:spPr bwMode="auto">
          <a:xfrm rot="10800000" flipH="1">
            <a:off x="5656263" y="1884363"/>
            <a:ext cx="952500" cy="952500"/>
          </a:xfrm>
          <a:prstGeom prst="rect">
            <a:avLst/>
          </a:prstGeom>
          <a:solidFill>
            <a:schemeClr val="bg1"/>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20" name="Rectangle 13"/>
          <p:cNvSpPr>
            <a:spLocks noChangeArrowheads="1"/>
          </p:cNvSpPr>
          <p:nvPr userDrawn="1"/>
        </p:nvSpPr>
        <p:spPr bwMode="auto">
          <a:xfrm rot="10800000" flipH="1">
            <a:off x="5295900" y="3343275"/>
            <a:ext cx="623888" cy="623888"/>
          </a:xfrm>
          <a:prstGeom prst="rect">
            <a:avLst/>
          </a:prstGeom>
          <a:solidFill>
            <a:schemeClr val="bg1">
              <a:alpha val="85881"/>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21" name="Rectangle 5"/>
          <p:cNvSpPr>
            <a:spLocks noChangeArrowheads="1"/>
          </p:cNvSpPr>
          <p:nvPr userDrawn="1"/>
        </p:nvSpPr>
        <p:spPr bwMode="auto">
          <a:xfrm rot="10800000" flipH="1">
            <a:off x="4727575" y="4249738"/>
            <a:ext cx="508000" cy="508000"/>
          </a:xfrm>
          <a:prstGeom prst="rect">
            <a:avLst/>
          </a:prstGeom>
          <a:solidFill>
            <a:schemeClr val="bg1">
              <a:alpha val="76077"/>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22" name="Rectangle 14"/>
          <p:cNvSpPr>
            <a:spLocks noChangeArrowheads="1"/>
          </p:cNvSpPr>
          <p:nvPr userDrawn="1"/>
        </p:nvSpPr>
        <p:spPr bwMode="auto">
          <a:xfrm rot="10800000" flipH="1">
            <a:off x="8847138" y="4349750"/>
            <a:ext cx="508000" cy="508000"/>
          </a:xfrm>
          <a:prstGeom prst="rect">
            <a:avLst/>
          </a:prstGeom>
          <a:solidFill>
            <a:schemeClr val="bg1">
              <a:alpha val="14902"/>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23" name="Rectangle 11"/>
          <p:cNvSpPr>
            <a:spLocks noChangeArrowheads="1"/>
          </p:cNvSpPr>
          <p:nvPr userDrawn="1"/>
        </p:nvSpPr>
        <p:spPr bwMode="auto">
          <a:xfrm rot="10800000" flipH="1">
            <a:off x="6608763" y="1874838"/>
            <a:ext cx="571500" cy="571500"/>
          </a:xfrm>
          <a:prstGeom prst="rect">
            <a:avLst/>
          </a:prstGeom>
          <a:solidFill>
            <a:schemeClr val="bg1">
              <a:alpha val="87057"/>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24" name="Rectangle 13"/>
          <p:cNvSpPr>
            <a:spLocks noChangeArrowheads="1"/>
          </p:cNvSpPr>
          <p:nvPr userDrawn="1"/>
        </p:nvSpPr>
        <p:spPr bwMode="auto">
          <a:xfrm rot="10800000" flipH="1">
            <a:off x="7335838" y="2446338"/>
            <a:ext cx="623887" cy="625475"/>
          </a:xfrm>
          <a:prstGeom prst="rect">
            <a:avLst/>
          </a:prstGeom>
          <a:solidFill>
            <a:schemeClr val="bg1">
              <a:alpha val="38823"/>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25" name="Rectangle 11"/>
          <p:cNvSpPr>
            <a:spLocks noChangeArrowheads="1"/>
          </p:cNvSpPr>
          <p:nvPr userDrawn="1"/>
        </p:nvSpPr>
        <p:spPr bwMode="auto">
          <a:xfrm rot="10800000" flipH="1">
            <a:off x="8370888" y="2235200"/>
            <a:ext cx="952500" cy="952500"/>
          </a:xfrm>
          <a:prstGeom prst="rect">
            <a:avLst/>
          </a:prstGeom>
          <a:solidFill>
            <a:schemeClr val="bg1"/>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sp>
        <p:nvSpPr>
          <p:cNvPr id="26" name="Rectangle 10"/>
          <p:cNvSpPr>
            <a:spLocks noChangeArrowheads="1"/>
          </p:cNvSpPr>
          <p:nvPr userDrawn="1"/>
        </p:nvSpPr>
        <p:spPr bwMode="auto">
          <a:xfrm rot="10800000" flipH="1">
            <a:off x="10163175" y="1868488"/>
            <a:ext cx="809625" cy="814387"/>
          </a:xfrm>
          <a:prstGeom prst="rect">
            <a:avLst/>
          </a:prstGeom>
          <a:solidFill>
            <a:schemeClr val="bg1">
              <a:alpha val="89018"/>
            </a:schemeClr>
          </a:solidFill>
          <a:ln>
            <a:noFill/>
          </a:ln>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pl-PL" altLang="pl-PL">
              <a:solidFill>
                <a:prstClr val="black"/>
              </a:solidFill>
              <a:latin typeface="Calibri" panose="020F0502020204030204" pitchFamily="34" charset="0"/>
            </a:endParaRPr>
          </a:p>
        </p:txBody>
      </p:sp>
      <p:pic>
        <p:nvPicPr>
          <p:cNvPr id="27" name="Picture 4" descr="http://www.sedu.fi/loader.aspx?id=904041d4-f705-4e0a-94f9-cb5d0ab9c096"/>
          <p:cNvPicPr>
            <a:picLocks noChangeAspect="1" noChangeArrowheads="1"/>
          </p:cNvPicPr>
          <p:nvPr userDrawn="1"/>
        </p:nvPicPr>
        <p:blipFill>
          <a:blip r:embed="rId2" cstate="print">
            <a:extLst/>
          </a:blip>
          <a:srcRect/>
          <a:stretch>
            <a:fillRect/>
          </a:stretch>
        </p:blipFill>
        <p:spPr bwMode="auto">
          <a:xfrm>
            <a:off x="7055671" y="2950552"/>
            <a:ext cx="4789893" cy="3084691"/>
          </a:xfrm>
          <a:prstGeom prst="rect">
            <a:avLst/>
          </a:prstGeom>
          <a:noFill/>
          <a:effectLst>
            <a:softEdge rad="0"/>
          </a:effectLst>
          <a:extLst/>
        </p:spPr>
      </p:pic>
      <p:cxnSp>
        <p:nvCxnSpPr>
          <p:cNvPr id="28" name="Łącznik prosty 58"/>
          <p:cNvCxnSpPr/>
          <p:nvPr userDrawn="1"/>
        </p:nvCxnSpPr>
        <p:spPr>
          <a:xfrm>
            <a:off x="6364288" y="6035675"/>
            <a:ext cx="5827712" cy="0"/>
          </a:xfrm>
          <a:prstGeom prst="line">
            <a:avLst/>
          </a:prstGeom>
          <a:ln w="762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29" name="Obraz 1"/>
          <p:cNvPicPr>
            <a:picLocks noChangeAspect="1"/>
          </p:cNvPicPr>
          <p:nvPr userDrawn="1"/>
        </p:nvPicPr>
        <p:blipFill>
          <a:blip r:embed="rId3"/>
          <a:srcRect/>
          <a:stretch>
            <a:fillRect/>
          </a:stretch>
        </p:blipFill>
        <p:spPr bwMode="auto">
          <a:xfrm>
            <a:off x="10521950" y="-36513"/>
            <a:ext cx="1560513" cy="1217613"/>
          </a:xfrm>
          <a:prstGeom prst="rect">
            <a:avLst/>
          </a:prstGeom>
          <a:noFill/>
          <a:ln w="9525">
            <a:noFill/>
            <a:miter lim="800000"/>
            <a:headEnd/>
            <a:tailEnd/>
          </a:ln>
        </p:spPr>
      </p:pic>
      <p:sp>
        <p:nvSpPr>
          <p:cNvPr id="30" name="Tytuł 1"/>
          <p:cNvSpPr txBox="1">
            <a:spLocks/>
          </p:cNvSpPr>
          <p:nvPr userDrawn="1"/>
        </p:nvSpPr>
        <p:spPr>
          <a:xfrm>
            <a:off x="4386288" y="465081"/>
            <a:ext cx="5698615" cy="643601"/>
          </a:xfrm>
          <a:prstGeom prst="rect">
            <a:avLst/>
          </a:prstGeom>
        </p:spPr>
        <p:txBody>
          <a:bodyPr anchor="b"/>
          <a:lstStyle>
            <a:lvl1pPr algn="ctr" defTabSz="914400" rtl="0" eaLnBrk="1" latinLnBrk="0" hangingPunct="1">
              <a:lnSpc>
                <a:spcPct val="90000"/>
              </a:lnSpc>
              <a:spcBef>
                <a:spcPct val="0"/>
              </a:spcBef>
              <a:buNone/>
              <a:defRPr sz="4000" kern="1200">
                <a:solidFill>
                  <a:schemeClr val="tx1"/>
                </a:solidFill>
                <a:latin typeface="+mj-lt"/>
                <a:ea typeface="+mj-ea"/>
                <a:cs typeface="+mj-cs"/>
              </a:defRPr>
            </a:lvl1pPr>
          </a:lstStyle>
          <a:p>
            <a:pPr algn="r" fontAlgn="auto">
              <a:lnSpc>
                <a:spcPct val="119000"/>
              </a:lnSpc>
              <a:spcBef>
                <a:spcPts val="0"/>
              </a:spcBef>
              <a:spcAft>
                <a:spcPts val="600"/>
              </a:spcAft>
              <a:defRPr/>
            </a:pPr>
            <a:r>
              <a:rPr lang="pl-PL" sz="2000" b="1" kern="1400" dirty="0" smtClean="0">
                <a:ln w="3175" cap="flat" cmpd="sng">
                  <a:solidFill>
                    <a:schemeClr val="accent5">
                      <a:lumMod val="75000"/>
                    </a:schemeClr>
                  </a:solidFill>
                  <a:prstDash val="solid"/>
                  <a:round/>
                </a:ln>
                <a:latin typeface="Book Antiqua" panose="02040602050305030304" pitchFamily="18" charset="0"/>
                <a:cs typeface="Mongolian Baiti" panose="03000500000000000000" pitchFamily="66" charset="0"/>
              </a:rPr>
              <a:t>Wojewódzki Urząd Pracy w Szczecinie</a:t>
            </a:r>
            <a:r>
              <a:rPr lang="pl-PL" sz="1000" b="1" kern="1400" dirty="0" smtClean="0">
                <a:ln w="3175">
                  <a:solidFill>
                    <a:schemeClr val="accent5">
                      <a:lumMod val="75000"/>
                    </a:schemeClr>
                  </a:solidFill>
                </a:ln>
                <a:latin typeface="Book Antiqua" panose="02040602050305030304" pitchFamily="18" charset="0"/>
                <a:cs typeface="Mongolian Baiti" panose="03000500000000000000" pitchFamily="66" charset="0"/>
              </a:rPr>
              <a:t/>
            </a:r>
            <a:br>
              <a:rPr lang="pl-PL" sz="1000" b="1" kern="1400" dirty="0" smtClean="0">
                <a:ln w="3175">
                  <a:solidFill>
                    <a:schemeClr val="accent5">
                      <a:lumMod val="75000"/>
                    </a:schemeClr>
                  </a:solidFill>
                </a:ln>
                <a:latin typeface="Book Antiqua" panose="02040602050305030304" pitchFamily="18" charset="0"/>
                <a:cs typeface="Mongolian Baiti" panose="03000500000000000000" pitchFamily="66" charset="0"/>
              </a:rPr>
            </a:br>
            <a:r>
              <a:rPr lang="pl-PL" sz="1000" b="1" kern="1400" dirty="0" smtClean="0">
                <a:ln w="3175">
                  <a:solidFill>
                    <a:schemeClr val="accent5">
                      <a:lumMod val="75000"/>
                    </a:schemeClr>
                  </a:solidFill>
                </a:ln>
                <a:latin typeface="Book Antiqua" panose="02040602050305030304" pitchFamily="18" charset="0"/>
                <a:cs typeface="Mongolian Baiti" panose="03000500000000000000" pitchFamily="66" charset="0"/>
              </a:rPr>
              <a:t> </a:t>
            </a:r>
            <a:endParaRPr lang="pl-PL" sz="1000" b="1" kern="1400" dirty="0">
              <a:ln w="3175">
                <a:solidFill>
                  <a:schemeClr val="accent5">
                    <a:lumMod val="75000"/>
                  </a:schemeClr>
                </a:solidFill>
              </a:ln>
              <a:latin typeface="Book Antiqua" panose="02040602050305030304" pitchFamily="18" charset="0"/>
              <a:cs typeface="Mongolian Baiti" panose="03000500000000000000" pitchFamily="66" charset="0"/>
            </a:endParaRPr>
          </a:p>
        </p:txBody>
      </p:sp>
      <p:sp>
        <p:nvSpPr>
          <p:cNvPr id="17" name="Tytuł 16"/>
          <p:cNvSpPr>
            <a:spLocks noGrp="1"/>
          </p:cNvSpPr>
          <p:nvPr>
            <p:ph type="title"/>
          </p:nvPr>
        </p:nvSpPr>
        <p:spPr>
          <a:xfrm>
            <a:off x="838200" y="1898498"/>
            <a:ext cx="10515600" cy="1325563"/>
          </a:xfrm>
          <a:prstGeom prst="rect">
            <a:avLst/>
          </a:prstGeom>
        </p:spPr>
        <p:txBody>
          <a:bodyPr anchor="ctr"/>
          <a:lstStyle>
            <a:lvl1pPr algn="ctr">
              <a:defRPr b="1">
                <a:solidFill>
                  <a:srgbClr val="002060"/>
                </a:solidFill>
                <a:latin typeface="Book Antiqua" panose="02040602050305030304" pitchFamily="18" charset="0"/>
                <a:cs typeface="Mongolian Baiti" panose="03000500000000000000" pitchFamily="66" charset="0"/>
              </a:defRPr>
            </a:lvl1pPr>
          </a:lstStyle>
          <a:p>
            <a:r>
              <a:rPr lang="pl-PL" dirty="0" smtClean="0"/>
              <a:t>Kliknij, aby edytować styl</a:t>
            </a:r>
            <a:endParaRPr lang="pl-PL" dirty="0"/>
          </a:p>
        </p:txBody>
      </p:sp>
      <p:sp>
        <p:nvSpPr>
          <p:cNvPr id="3" name="Podtytuł 2"/>
          <p:cNvSpPr>
            <a:spLocks noGrp="1"/>
          </p:cNvSpPr>
          <p:nvPr>
            <p:ph type="subTitle" idx="1"/>
          </p:nvPr>
        </p:nvSpPr>
        <p:spPr>
          <a:xfrm>
            <a:off x="838200" y="3252181"/>
            <a:ext cx="6044390" cy="1655762"/>
          </a:xfrm>
        </p:spPr>
        <p:txBody>
          <a:bodyPr/>
          <a:lstStyle>
            <a:lvl1pPr marL="0" indent="0" algn="ctr">
              <a:buNone/>
              <a:defRPr sz="2400">
                <a:solidFill>
                  <a:srgbClr val="002060"/>
                </a:solidFill>
                <a:latin typeface="Book Antiqua" panose="02040602050305030304" pitchFamily="18" charset="0"/>
                <a:cs typeface="Mongolian Baiti" panose="03000500000000000000"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dirty="0" smtClean="0"/>
              <a:t>Kliknij, aby edytować styl wzorca podtytułu</a:t>
            </a:r>
            <a:endParaRPr lang="pl-PL" dirty="0"/>
          </a:p>
        </p:txBody>
      </p:sp>
      <p:sp>
        <p:nvSpPr>
          <p:cNvPr id="31" name="Symbol zastępczy daty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6B38A58D-B8A9-4A1C-8DF1-6466FA2142CD}" type="datetimeFigureOut">
              <a:rPr lang="pl-PL"/>
              <a:pPr>
                <a:defRPr/>
              </a:pPr>
              <a:t>2016-04-21</a:t>
            </a:fld>
            <a:endParaRPr lang="pl-PL"/>
          </a:p>
        </p:txBody>
      </p:sp>
      <p:sp>
        <p:nvSpPr>
          <p:cNvPr id="32" name="Symbol zastępczy stopki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1325563"/>
          </a:xfrm>
          <a:prstGeom prst="rect">
            <a:avLst/>
          </a:prstGeom>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0964D8CA-9510-4B0C-B5C3-956047C0AE11}" type="datetimeFigureOut">
              <a:rPr lang="pl-PL"/>
              <a:pPr>
                <a:defRPr/>
              </a:pPr>
              <a:t>2016-04-21</a:t>
            </a:fld>
            <a:endParaRPr lang="pl-PL"/>
          </a:p>
        </p:txBody>
      </p:sp>
      <p:sp>
        <p:nvSpPr>
          <p:cNvPr id="5" name="Symbol zastępczy stopki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a:p>
        </p:txBody>
      </p:sp>
      <p:sp>
        <p:nvSpPr>
          <p:cNvPr id="6" name="Symbol zastępczy numeru slajdu 5"/>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757BC8B8-C587-4721-B6D8-B8A86C65E6E0}" type="slidenum">
              <a:rPr lang="pl-PL" altLang="pl-PL"/>
              <a:pPr>
                <a:defRPr/>
              </a:pPr>
              <a:t>‹#›</a:t>
            </a:fld>
            <a:endParaRPr lang="pl-PL" alt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a:prstGeom prst="rect">
            <a:avLst/>
          </a:prstGeo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C608B366-CBA1-48E7-BE0C-790F570A8023}" type="datetimeFigureOut">
              <a:rPr lang="pl-PL"/>
              <a:pPr>
                <a:defRPr/>
              </a:pPr>
              <a:t>2016-04-21</a:t>
            </a:fld>
            <a:endParaRPr lang="pl-PL"/>
          </a:p>
        </p:txBody>
      </p:sp>
      <p:sp>
        <p:nvSpPr>
          <p:cNvPr id="5" name="Symbol zastępczy stopki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a:p>
        </p:txBody>
      </p:sp>
      <p:sp>
        <p:nvSpPr>
          <p:cNvPr id="6" name="Symbol zastępczy numeru slajdu 5"/>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A41E38A1-8AF1-4269-9223-86D0404B49EE}" type="slidenum">
              <a:rPr lang="pl-PL" altLang="pl-PL"/>
              <a:pPr>
                <a:defRPr/>
              </a:pPr>
              <a:t>‹#›</a:t>
            </a:fld>
            <a:endParaRPr lang="pl-PL" alt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313151" y="1247916"/>
            <a:ext cx="11348581" cy="500715"/>
          </a:xfrm>
          <a:prstGeom prst="rect">
            <a:avLst/>
          </a:prstGeom>
        </p:spPr>
        <p:txBody>
          <a:bodyPr/>
          <a:lstStyle>
            <a:lvl1pPr>
              <a:defRPr sz="2400">
                <a:solidFill>
                  <a:srgbClr val="002060"/>
                </a:solidFill>
                <a:latin typeface="+mn-lt"/>
                <a:cs typeface="Mongolian Baiti" panose="03000500000000000000" pitchFamily="66" charset="0"/>
              </a:defRPr>
            </a:lvl1pPr>
          </a:lstStyle>
          <a:p>
            <a:r>
              <a:rPr lang="pl-PL" dirty="0" smtClean="0"/>
              <a:t>Kliknij, aby edytować styl</a:t>
            </a:r>
            <a:endParaRPr lang="pl-PL" dirty="0"/>
          </a:p>
        </p:txBody>
      </p:sp>
      <p:sp>
        <p:nvSpPr>
          <p:cNvPr id="3" name="Symbol zastępczy zawartości 2"/>
          <p:cNvSpPr>
            <a:spLocks noGrp="1"/>
          </p:cNvSpPr>
          <p:nvPr>
            <p:ph idx="1"/>
          </p:nvPr>
        </p:nvSpPr>
        <p:spPr>
          <a:xfrm>
            <a:off x="313151" y="1825625"/>
            <a:ext cx="11348581" cy="4351338"/>
          </a:xfrm>
        </p:spPr>
        <p:txBody>
          <a:bodyPr>
            <a:normAutofit/>
          </a:bodyPr>
          <a:lstStyle>
            <a:lvl1pPr marL="0" indent="0">
              <a:buNone/>
              <a:defRPr sz="1800">
                <a:latin typeface="+mn-lt"/>
                <a:cs typeface="Mongolian Baiti" panose="03000500000000000000" pitchFamily="66" charset="0"/>
              </a:defRPr>
            </a:lvl1pPr>
            <a:lvl2pPr marL="457200" indent="0">
              <a:buNone/>
              <a:defRPr sz="1600">
                <a:latin typeface="+mn-lt"/>
                <a:cs typeface="Mongolian Baiti" panose="03000500000000000000" pitchFamily="66" charset="0"/>
              </a:defRPr>
            </a:lvl2pPr>
            <a:lvl3pPr marL="914400" indent="0">
              <a:buNone/>
              <a:defRPr sz="1400">
                <a:latin typeface="+mn-lt"/>
                <a:cs typeface="Mongolian Baiti" panose="03000500000000000000" pitchFamily="66" charset="0"/>
              </a:defRPr>
            </a:lvl3pPr>
            <a:lvl4pPr marL="1371600" indent="0">
              <a:buNone/>
              <a:defRPr sz="1200">
                <a:latin typeface="+mn-lt"/>
                <a:cs typeface="Mongolian Baiti" panose="03000500000000000000" pitchFamily="66" charset="0"/>
              </a:defRPr>
            </a:lvl4pPr>
            <a:lvl5pPr marL="1828800" indent="0">
              <a:buNone/>
              <a:defRPr sz="1200">
                <a:latin typeface="+mn-lt"/>
                <a:cs typeface="Mongolian Baiti" panose="03000500000000000000" pitchFamily="66" charset="0"/>
              </a:defRPr>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4" name="Symbol zastępczy daty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A3458195-814D-4AF6-A153-13B700047423}" type="datetimeFigureOut">
              <a:rPr lang="pl-PL"/>
              <a:pPr>
                <a:defRPr/>
              </a:pPr>
              <a:t>2016-04-21</a:t>
            </a:fld>
            <a:endParaRPr lang="pl-PL"/>
          </a:p>
        </p:txBody>
      </p:sp>
      <p:sp>
        <p:nvSpPr>
          <p:cNvPr id="5" name="Symbol zastępczy stopki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a:p>
        </p:txBody>
      </p:sp>
      <p:sp>
        <p:nvSpPr>
          <p:cNvPr id="6" name="Symbol zastępczy numeru slajdu 5"/>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5BE3D79B-9DC5-4110-9B31-D5207909D5CA}" type="slidenum">
              <a:rPr lang="pl-PL" altLang="pl-PL"/>
              <a:pPr>
                <a:defRPr/>
              </a:pPr>
              <a:t>‹#›</a:t>
            </a:fld>
            <a:endParaRPr lang="pl-PL" alt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a:prstGeom prst="rect">
            <a:avLst/>
          </a:prstGeom>
        </p:spPr>
        <p:txBody>
          <a:bodyPr anchor="b"/>
          <a:lstStyle>
            <a:lvl1pPr>
              <a:defRPr sz="6000">
                <a:latin typeface="+mn-lt"/>
              </a:defRPr>
            </a:lvl1pPr>
          </a:lstStyle>
          <a:p>
            <a:r>
              <a:rPr lang="pl-PL" dirty="0" smtClean="0"/>
              <a:t>Kliknij, aby edytować styl</a:t>
            </a:r>
            <a:endParaRPr lang="pl-PL" dirty="0"/>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3303C01A-0BC8-4EC6-B361-0783074DE235}" type="datetimeFigureOut">
              <a:rPr lang="pl-PL"/>
              <a:pPr>
                <a:defRPr/>
              </a:pPr>
              <a:t>2016-04-21</a:t>
            </a:fld>
            <a:endParaRPr lang="pl-PL"/>
          </a:p>
        </p:txBody>
      </p:sp>
      <p:sp>
        <p:nvSpPr>
          <p:cNvPr id="5" name="Symbol zastępczy stopki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a:p>
        </p:txBody>
      </p:sp>
      <p:sp>
        <p:nvSpPr>
          <p:cNvPr id="6" name="Symbol zastępczy numeru slajdu 5"/>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93D89CAE-DF1A-46B5-AE95-9F7156D759BA}" type="slidenum">
              <a:rPr lang="pl-PL" altLang="pl-PL"/>
              <a:pPr>
                <a:defRPr/>
              </a:pPr>
              <a:t>‹#›</a:t>
            </a:fld>
            <a:endParaRPr lang="pl-PL" alt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1325563"/>
          </a:xfrm>
          <a:prstGeom prst="rect">
            <a:avLst/>
          </a:prstGeom>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FD9632A4-733E-482D-87DF-628CB3325741}" type="datetimeFigureOut">
              <a:rPr lang="pl-PL"/>
              <a:pPr>
                <a:defRPr/>
              </a:pPr>
              <a:t>2016-04-21</a:t>
            </a:fld>
            <a:endParaRPr lang="pl-PL"/>
          </a:p>
        </p:txBody>
      </p:sp>
      <p:sp>
        <p:nvSpPr>
          <p:cNvPr id="6" name="Symbol zastępczy stopki 5"/>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a:p>
        </p:txBody>
      </p:sp>
      <p:sp>
        <p:nvSpPr>
          <p:cNvPr id="7" name="Symbol zastępczy numeru slajdu 6"/>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DB44E9AC-DCAC-4282-B02C-0FBF5DABA9BB}" type="slidenum">
              <a:rPr lang="pl-PL" altLang="pl-PL"/>
              <a:pPr>
                <a:defRPr/>
              </a:pPr>
              <a:t>‹#›</a:t>
            </a:fld>
            <a:endParaRPr lang="pl-PL" alt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a:prstGeom prst="rect">
            <a:avLst/>
          </a:prstGeo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C697DB90-B199-4E1E-A99B-EA133D88811F}" type="datetimeFigureOut">
              <a:rPr lang="pl-PL"/>
              <a:pPr>
                <a:defRPr/>
              </a:pPr>
              <a:t>2016-04-21</a:t>
            </a:fld>
            <a:endParaRPr lang="pl-PL"/>
          </a:p>
        </p:txBody>
      </p:sp>
      <p:sp>
        <p:nvSpPr>
          <p:cNvPr id="8" name="Symbol zastępczy stopki 7"/>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a:p>
        </p:txBody>
      </p:sp>
      <p:sp>
        <p:nvSpPr>
          <p:cNvPr id="9" name="Symbol zastępczy numeru slajdu 8"/>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B334EF4A-CC0F-45B8-8252-247E5C224FF7}" type="slidenum">
              <a:rPr lang="pl-PL" altLang="pl-PL"/>
              <a:pPr>
                <a:defRPr/>
              </a:pPr>
              <a:t>‹#›</a:t>
            </a:fld>
            <a:endParaRPr lang="pl-PL" alt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1325563"/>
          </a:xfrm>
          <a:prstGeom prst="rect">
            <a:avLst/>
          </a:prstGeom>
        </p:spPr>
        <p:txBody>
          <a:bodyPr/>
          <a:lstStyle/>
          <a:p>
            <a:r>
              <a:rPr lang="pl-PL" smtClean="0"/>
              <a:t>Kliknij, aby edytować styl</a:t>
            </a:r>
            <a:endParaRPr lang="pl-PL"/>
          </a:p>
        </p:txBody>
      </p:sp>
      <p:sp>
        <p:nvSpPr>
          <p:cNvPr id="3" name="Symbol zastępczy daty 2"/>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C9AA80C9-65E0-47C6-9469-53F8F5BF15F8}" type="datetimeFigureOut">
              <a:rPr lang="pl-PL"/>
              <a:pPr>
                <a:defRPr/>
              </a:pPr>
              <a:t>2016-04-21</a:t>
            </a:fld>
            <a:endParaRPr lang="pl-PL"/>
          </a:p>
        </p:txBody>
      </p:sp>
      <p:sp>
        <p:nvSpPr>
          <p:cNvPr id="4" name="Symbol zastępczy stopki 3"/>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a:p>
        </p:txBody>
      </p:sp>
      <p:sp>
        <p:nvSpPr>
          <p:cNvPr id="5" name="Symbol zastępczy numeru slajdu 4"/>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B2D1D9D5-474A-44C1-92E6-F37CB4D38228}" type="slidenum">
              <a:rPr lang="pl-PL" altLang="pl-PL"/>
              <a:pPr>
                <a:defRPr/>
              </a:pPr>
              <a:t>‹#›</a:t>
            </a:fld>
            <a:endParaRPr lang="pl-PL" alt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9BA10DB5-DF1B-408A-851A-49DC12300B49}" type="datetimeFigureOut">
              <a:rPr lang="pl-PL"/>
              <a:pPr>
                <a:defRPr/>
              </a:pPr>
              <a:t>2016-04-21</a:t>
            </a:fld>
            <a:endParaRPr lang="pl-PL"/>
          </a:p>
        </p:txBody>
      </p:sp>
      <p:sp>
        <p:nvSpPr>
          <p:cNvPr id="3" name="Symbol zastępczy stopki 2"/>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a:p>
        </p:txBody>
      </p:sp>
      <p:sp>
        <p:nvSpPr>
          <p:cNvPr id="4" name="Symbol zastępczy numeru slajdu 3"/>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9B4EF8C5-CACD-4A56-ABE9-EFCCAFC8CDB6}" type="slidenum">
              <a:rPr lang="pl-PL" altLang="pl-PL"/>
              <a:pPr>
                <a:defRPr/>
              </a:pPr>
              <a:t>‹#›</a:t>
            </a:fld>
            <a:endParaRPr lang="pl-PL" alt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a:prstGeom prst="rect">
            <a:avLst/>
          </a:prstGeo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F1D547AD-5403-4D06-8311-362CF9B68658}" type="datetimeFigureOut">
              <a:rPr lang="pl-PL"/>
              <a:pPr>
                <a:defRPr/>
              </a:pPr>
              <a:t>2016-04-21</a:t>
            </a:fld>
            <a:endParaRPr lang="pl-PL"/>
          </a:p>
        </p:txBody>
      </p:sp>
      <p:sp>
        <p:nvSpPr>
          <p:cNvPr id="6" name="Symbol zastępczy stopki 5"/>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a:p>
        </p:txBody>
      </p:sp>
      <p:sp>
        <p:nvSpPr>
          <p:cNvPr id="7" name="Symbol zastępczy numeru slajdu 6"/>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01DD81FE-DCF8-4128-B26C-CEF1AD0921D4}" type="slidenum">
              <a:rPr lang="pl-PL" altLang="pl-PL"/>
              <a:pPr>
                <a:defRPr/>
              </a:pPr>
              <a:t>‹#›</a:t>
            </a:fld>
            <a:endParaRPr lang="pl-PL" alt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a:prstGeom prst="rect">
            <a:avLst/>
          </a:prstGeo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fld id="{6865CB74-7B5E-4758-AAAD-5B366995F049}" type="datetimeFigureOut">
              <a:rPr lang="pl-PL"/>
              <a:pPr>
                <a:defRPr/>
              </a:pPr>
              <a:t>2016-04-21</a:t>
            </a:fld>
            <a:endParaRPr lang="pl-PL"/>
          </a:p>
        </p:txBody>
      </p:sp>
      <p:sp>
        <p:nvSpPr>
          <p:cNvPr id="6" name="Symbol zastępczy stopki 5"/>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solidFill>
                  <a:prstClr val="black">
                    <a:tint val="75000"/>
                  </a:prstClr>
                </a:solidFill>
                <a:latin typeface="+mn-lt"/>
              </a:defRPr>
            </a:lvl1pPr>
          </a:lstStyle>
          <a:p>
            <a:pPr>
              <a:defRPr/>
            </a:pPr>
            <a:endParaRPr lang="pl-PL"/>
          </a:p>
        </p:txBody>
      </p:sp>
      <p:sp>
        <p:nvSpPr>
          <p:cNvPr id="7" name="Symbol zastępczy numeru slajdu 6"/>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prstClr val="black"/>
                </a:solidFill>
                <a:latin typeface="Calibri" panose="020F0502020204030204" pitchFamily="34" charset="0"/>
              </a:defRPr>
            </a:lvl1pPr>
          </a:lstStyle>
          <a:p>
            <a:pPr>
              <a:defRPr/>
            </a:pPr>
            <a:fld id="{D48918AC-80DC-4BFB-A008-4603BD4C9D89}" type="slidenum">
              <a:rPr lang="pl-PL" altLang="pl-PL"/>
              <a:pPr>
                <a:defRPr/>
              </a:pPr>
              <a:t>‹#›</a:t>
            </a:fld>
            <a:endParaRPr lang="pl-PL" alt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Symbol zastępczy tekstu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34" name="Symbol zastępczy numeru slajdu 5"/>
          <p:cNvSpPr txBox="1">
            <a:spLocks/>
          </p:cNvSpPr>
          <p:nvPr userDrawn="1"/>
        </p:nvSpPr>
        <p:spPr>
          <a:xfrm>
            <a:off x="10731500" y="6369050"/>
            <a:ext cx="1460500" cy="365125"/>
          </a:xfrm>
          <a:prstGeom prst="rect">
            <a:avLst/>
          </a:prstGeom>
        </p:spPr>
        <p:txBody>
          <a:bodyPr anchor="ct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r>
              <a:rPr lang="pl-PL" altLang="pl-PL" b="1" dirty="0" smtClean="0">
                <a:solidFill>
                  <a:srgbClr val="000000"/>
                </a:solidFill>
                <a:latin typeface="Tw Cen MT Condensed" panose="020B0606020104020203" pitchFamily="34" charset="-18"/>
              </a:rPr>
              <a:t>www.wup.pl</a:t>
            </a:r>
            <a:endParaRPr lang="pl-PL" dirty="0">
              <a:solidFill>
                <a:prstClr val="black"/>
              </a:solidFill>
            </a:endParaRPr>
          </a:p>
        </p:txBody>
      </p:sp>
      <p:grpSp>
        <p:nvGrpSpPr>
          <p:cNvPr id="1028" name="Grupa 38"/>
          <p:cNvGrpSpPr>
            <a:grpSpLocks/>
          </p:cNvGrpSpPr>
          <p:nvPr userDrawn="1"/>
        </p:nvGrpSpPr>
        <p:grpSpPr bwMode="auto">
          <a:xfrm>
            <a:off x="139700" y="131763"/>
            <a:ext cx="4802188" cy="1025525"/>
            <a:chOff x="120475" y="139895"/>
            <a:chExt cx="4802254" cy="1026244"/>
          </a:xfrm>
        </p:grpSpPr>
        <p:sp>
          <p:nvSpPr>
            <p:cNvPr id="40" name="Rectangle 5"/>
            <p:cNvSpPr>
              <a:spLocks noChangeArrowheads="1"/>
            </p:cNvSpPr>
            <p:nvPr userDrawn="1"/>
          </p:nvSpPr>
          <p:spPr bwMode="auto">
            <a:xfrm flipH="1">
              <a:off x="3539997" y="400428"/>
              <a:ext cx="363543" cy="362204"/>
            </a:xfrm>
            <a:prstGeom prst="rect">
              <a:avLst/>
            </a:prstGeom>
            <a:solidFill>
              <a:schemeClr val="accent5">
                <a:lumMod val="75000"/>
                <a:alpha val="30000"/>
              </a:schemeClr>
            </a:solidFill>
            <a:ln>
              <a:noFill/>
            </a:ln>
            <a:effectLst/>
            <a:extLst/>
          </p:spPr>
          <p:txBody>
            <a:bodyPr lIns="36576" tIns="36576" rIns="36576" bIns="36576"/>
            <a:lstStyle/>
            <a:p>
              <a:pPr fontAlgn="auto">
                <a:spcBef>
                  <a:spcPts val="0"/>
                </a:spcBef>
                <a:spcAft>
                  <a:spcPts val="0"/>
                </a:spcAft>
                <a:defRPr/>
              </a:pPr>
              <a:endParaRPr lang="pl-PL">
                <a:solidFill>
                  <a:prstClr val="black"/>
                </a:solidFill>
                <a:latin typeface="+mn-lt"/>
              </a:endParaRPr>
            </a:p>
          </p:txBody>
        </p:sp>
        <p:sp>
          <p:nvSpPr>
            <p:cNvPr id="41" name="Rectangle 6"/>
            <p:cNvSpPr>
              <a:spLocks noChangeArrowheads="1"/>
            </p:cNvSpPr>
            <p:nvPr userDrawn="1"/>
          </p:nvSpPr>
          <p:spPr bwMode="auto">
            <a:xfrm flipH="1">
              <a:off x="3908302" y="619656"/>
              <a:ext cx="314329" cy="312956"/>
            </a:xfrm>
            <a:prstGeom prst="rect">
              <a:avLst/>
            </a:prstGeom>
            <a:solidFill>
              <a:schemeClr val="accent5">
                <a:lumMod val="75000"/>
                <a:alpha val="80000"/>
              </a:schemeClr>
            </a:solidFill>
            <a:ln>
              <a:noFill/>
            </a:ln>
            <a:effectLst/>
            <a:extLst/>
          </p:spPr>
          <p:txBody>
            <a:bodyPr lIns="36576" tIns="36576" rIns="36576" bIns="36576"/>
            <a:lstStyle/>
            <a:p>
              <a:pPr fontAlgn="auto">
                <a:spcBef>
                  <a:spcPts val="0"/>
                </a:spcBef>
                <a:spcAft>
                  <a:spcPts val="0"/>
                </a:spcAft>
                <a:defRPr/>
              </a:pPr>
              <a:endParaRPr lang="pl-PL">
                <a:solidFill>
                  <a:prstClr val="black"/>
                </a:solidFill>
                <a:latin typeface="+mn-lt"/>
              </a:endParaRPr>
            </a:p>
          </p:txBody>
        </p:sp>
        <p:sp>
          <p:nvSpPr>
            <p:cNvPr id="42" name="Rectangle 7"/>
            <p:cNvSpPr>
              <a:spLocks noChangeArrowheads="1"/>
            </p:cNvSpPr>
            <p:nvPr userDrawn="1"/>
          </p:nvSpPr>
          <p:spPr bwMode="auto">
            <a:xfrm flipH="1">
              <a:off x="3084379" y="502099"/>
              <a:ext cx="387355" cy="386032"/>
            </a:xfrm>
            <a:prstGeom prst="rect">
              <a:avLst/>
            </a:prstGeom>
            <a:solidFill>
              <a:schemeClr val="accent5">
                <a:lumMod val="75000"/>
                <a:alpha val="70000"/>
              </a:schemeClr>
            </a:solidFill>
            <a:ln>
              <a:noFill/>
            </a:ln>
            <a:effectLst/>
            <a:extLst/>
          </p:spPr>
          <p:txBody>
            <a:bodyPr lIns="36576" tIns="36576" rIns="36576" bIns="36576"/>
            <a:lstStyle/>
            <a:p>
              <a:pPr fontAlgn="auto">
                <a:spcBef>
                  <a:spcPts val="0"/>
                </a:spcBef>
                <a:spcAft>
                  <a:spcPts val="0"/>
                </a:spcAft>
                <a:defRPr/>
              </a:pPr>
              <a:endParaRPr lang="pl-PL">
                <a:solidFill>
                  <a:prstClr val="black"/>
                </a:solidFill>
                <a:latin typeface="+mn-lt"/>
              </a:endParaRPr>
            </a:p>
          </p:txBody>
        </p:sp>
        <p:sp>
          <p:nvSpPr>
            <p:cNvPr id="43" name="Rectangle 8"/>
            <p:cNvSpPr>
              <a:spLocks noChangeArrowheads="1"/>
            </p:cNvSpPr>
            <p:nvPr userDrawn="1"/>
          </p:nvSpPr>
          <p:spPr bwMode="auto">
            <a:xfrm flipH="1">
              <a:off x="120475" y="225680"/>
              <a:ext cx="874725" cy="870560"/>
            </a:xfrm>
            <a:prstGeom prst="rect">
              <a:avLst/>
            </a:prstGeom>
            <a:solidFill>
              <a:schemeClr val="accent5">
                <a:lumMod val="75000"/>
                <a:alpha val="50000"/>
              </a:schemeClr>
            </a:solidFill>
            <a:ln>
              <a:noFill/>
            </a:ln>
            <a:effectLst/>
            <a:extLst/>
          </p:spPr>
          <p:txBody>
            <a:bodyPr lIns="36576" tIns="36576" rIns="36576" bIns="36576"/>
            <a:lstStyle/>
            <a:p>
              <a:pPr fontAlgn="auto">
                <a:spcBef>
                  <a:spcPts val="0"/>
                </a:spcBef>
                <a:spcAft>
                  <a:spcPts val="0"/>
                </a:spcAft>
                <a:defRPr/>
              </a:pPr>
              <a:endParaRPr lang="pl-PL">
                <a:solidFill>
                  <a:prstClr val="black"/>
                </a:solidFill>
                <a:latin typeface="+mn-lt"/>
              </a:endParaRPr>
            </a:p>
          </p:txBody>
        </p:sp>
        <p:sp>
          <p:nvSpPr>
            <p:cNvPr id="44" name="Rectangle 9"/>
            <p:cNvSpPr>
              <a:spLocks noChangeArrowheads="1"/>
            </p:cNvSpPr>
            <p:nvPr userDrawn="1"/>
          </p:nvSpPr>
          <p:spPr bwMode="auto">
            <a:xfrm flipH="1">
              <a:off x="2493821" y="602181"/>
              <a:ext cx="427043" cy="427337"/>
            </a:xfrm>
            <a:prstGeom prst="rect">
              <a:avLst/>
            </a:prstGeom>
            <a:solidFill>
              <a:schemeClr val="accent5">
                <a:lumMod val="75000"/>
                <a:alpha val="60000"/>
              </a:schemeClr>
            </a:solidFill>
            <a:ln>
              <a:noFill/>
            </a:ln>
            <a:effectLst/>
            <a:extLst/>
          </p:spPr>
          <p:txBody>
            <a:bodyPr lIns="36576" tIns="36576" rIns="36576" bIns="36576"/>
            <a:lstStyle/>
            <a:p>
              <a:pPr fontAlgn="auto">
                <a:spcBef>
                  <a:spcPts val="0"/>
                </a:spcBef>
                <a:spcAft>
                  <a:spcPts val="0"/>
                </a:spcAft>
                <a:defRPr/>
              </a:pPr>
              <a:endParaRPr lang="pl-PL">
                <a:solidFill>
                  <a:prstClr val="black"/>
                </a:solidFill>
                <a:latin typeface="+mn-lt"/>
              </a:endParaRPr>
            </a:p>
          </p:txBody>
        </p:sp>
        <p:sp>
          <p:nvSpPr>
            <p:cNvPr id="45" name="Rectangle 10"/>
            <p:cNvSpPr>
              <a:spLocks noChangeArrowheads="1"/>
            </p:cNvSpPr>
            <p:nvPr userDrawn="1"/>
          </p:nvSpPr>
          <p:spPr bwMode="auto">
            <a:xfrm flipH="1">
              <a:off x="1396843" y="583118"/>
              <a:ext cx="579446" cy="583021"/>
            </a:xfrm>
            <a:prstGeom prst="rect">
              <a:avLst/>
            </a:prstGeom>
            <a:solidFill>
              <a:schemeClr val="accent5">
                <a:lumMod val="75000"/>
                <a:alpha val="50000"/>
              </a:schemeClr>
            </a:solidFill>
            <a:ln>
              <a:noFill/>
            </a:ln>
            <a:effectLst/>
            <a:extLst/>
          </p:spPr>
          <p:txBody>
            <a:bodyPr lIns="36576" tIns="36576" rIns="36576" bIns="36576"/>
            <a:lstStyle/>
            <a:p>
              <a:pPr fontAlgn="auto">
                <a:spcBef>
                  <a:spcPts val="0"/>
                </a:spcBef>
                <a:spcAft>
                  <a:spcPts val="0"/>
                </a:spcAft>
                <a:defRPr/>
              </a:pPr>
              <a:endParaRPr lang="pl-PL">
                <a:solidFill>
                  <a:prstClr val="black"/>
                </a:solidFill>
                <a:latin typeface="+mn-lt"/>
              </a:endParaRPr>
            </a:p>
          </p:txBody>
        </p:sp>
        <p:sp>
          <p:nvSpPr>
            <p:cNvPr id="46" name="Rectangle 11"/>
            <p:cNvSpPr>
              <a:spLocks noChangeArrowheads="1"/>
            </p:cNvSpPr>
            <p:nvPr userDrawn="1"/>
          </p:nvSpPr>
          <p:spPr bwMode="auto">
            <a:xfrm flipH="1">
              <a:off x="799934" y="139895"/>
              <a:ext cx="681047" cy="681514"/>
            </a:xfrm>
            <a:prstGeom prst="rect">
              <a:avLst/>
            </a:prstGeom>
            <a:solidFill>
              <a:schemeClr val="accent5">
                <a:lumMod val="75000"/>
                <a:alpha val="40000"/>
              </a:schemeClr>
            </a:solidFill>
            <a:ln>
              <a:noFill/>
            </a:ln>
            <a:effectLst/>
            <a:extLst/>
          </p:spPr>
          <p:txBody>
            <a:bodyPr lIns="36576" tIns="36576" rIns="36576" bIns="36576"/>
            <a:lstStyle/>
            <a:p>
              <a:pPr fontAlgn="auto">
                <a:spcBef>
                  <a:spcPts val="0"/>
                </a:spcBef>
                <a:spcAft>
                  <a:spcPts val="0"/>
                </a:spcAft>
                <a:defRPr/>
              </a:pPr>
              <a:endParaRPr lang="pl-PL">
                <a:solidFill>
                  <a:prstClr val="black"/>
                </a:solidFill>
                <a:latin typeface="+mn-lt"/>
              </a:endParaRPr>
            </a:p>
          </p:txBody>
        </p:sp>
        <p:sp>
          <p:nvSpPr>
            <p:cNvPr id="47" name="Rectangle 12"/>
            <p:cNvSpPr>
              <a:spLocks noChangeArrowheads="1"/>
            </p:cNvSpPr>
            <p:nvPr userDrawn="1"/>
          </p:nvSpPr>
          <p:spPr bwMode="auto">
            <a:xfrm flipH="1">
              <a:off x="4367096" y="546580"/>
              <a:ext cx="177802" cy="181102"/>
            </a:xfrm>
            <a:prstGeom prst="rect">
              <a:avLst/>
            </a:prstGeom>
            <a:solidFill>
              <a:schemeClr val="accent5">
                <a:lumMod val="75000"/>
                <a:alpha val="80000"/>
              </a:schemeClr>
            </a:solidFill>
            <a:ln>
              <a:noFill/>
            </a:ln>
            <a:effectLst/>
            <a:extLst/>
          </p:spPr>
          <p:txBody>
            <a:bodyPr lIns="36576" tIns="36576" rIns="36576" bIns="36576"/>
            <a:lstStyle/>
            <a:p>
              <a:pPr fontAlgn="auto">
                <a:spcBef>
                  <a:spcPts val="0"/>
                </a:spcBef>
                <a:spcAft>
                  <a:spcPts val="0"/>
                </a:spcAft>
                <a:defRPr/>
              </a:pPr>
              <a:endParaRPr lang="pl-PL">
                <a:solidFill>
                  <a:prstClr val="black"/>
                </a:solidFill>
                <a:latin typeface="+mn-lt"/>
              </a:endParaRPr>
            </a:p>
          </p:txBody>
        </p:sp>
        <p:sp>
          <p:nvSpPr>
            <p:cNvPr id="48" name="Rectangle 13"/>
            <p:cNvSpPr>
              <a:spLocks noChangeArrowheads="1"/>
            </p:cNvSpPr>
            <p:nvPr userDrawn="1"/>
          </p:nvSpPr>
          <p:spPr bwMode="auto">
            <a:xfrm flipH="1">
              <a:off x="2050902" y="225680"/>
              <a:ext cx="447681" cy="446400"/>
            </a:xfrm>
            <a:prstGeom prst="rect">
              <a:avLst/>
            </a:prstGeom>
            <a:solidFill>
              <a:schemeClr val="accent5">
                <a:lumMod val="75000"/>
                <a:alpha val="70000"/>
              </a:schemeClr>
            </a:solidFill>
            <a:ln>
              <a:noFill/>
            </a:ln>
            <a:effectLst/>
            <a:extLst/>
          </p:spPr>
          <p:txBody>
            <a:bodyPr lIns="36576" tIns="36576" rIns="36576" bIns="36576"/>
            <a:lstStyle/>
            <a:p>
              <a:pPr fontAlgn="auto">
                <a:spcBef>
                  <a:spcPts val="0"/>
                </a:spcBef>
                <a:spcAft>
                  <a:spcPts val="0"/>
                </a:spcAft>
                <a:defRPr/>
              </a:pPr>
              <a:endParaRPr lang="pl-PL">
                <a:solidFill>
                  <a:prstClr val="black"/>
                </a:solidFill>
                <a:latin typeface="+mn-lt"/>
              </a:endParaRPr>
            </a:p>
          </p:txBody>
        </p:sp>
        <p:sp>
          <p:nvSpPr>
            <p:cNvPr id="49" name="Rectangle 14"/>
            <p:cNvSpPr>
              <a:spLocks noChangeArrowheads="1"/>
            </p:cNvSpPr>
            <p:nvPr userDrawn="1"/>
          </p:nvSpPr>
          <p:spPr bwMode="auto">
            <a:xfrm flipH="1">
              <a:off x="2817675" y="319408"/>
              <a:ext cx="363542" cy="363793"/>
            </a:xfrm>
            <a:prstGeom prst="rect">
              <a:avLst/>
            </a:prstGeom>
            <a:solidFill>
              <a:schemeClr val="accent5">
                <a:lumMod val="75000"/>
                <a:alpha val="30000"/>
              </a:schemeClr>
            </a:solidFill>
            <a:ln>
              <a:noFill/>
            </a:ln>
            <a:effectLst/>
            <a:extLst/>
          </p:spPr>
          <p:txBody>
            <a:bodyPr lIns="36576" tIns="36576" rIns="36576" bIns="36576"/>
            <a:lstStyle/>
            <a:p>
              <a:pPr fontAlgn="auto">
                <a:spcBef>
                  <a:spcPts val="0"/>
                </a:spcBef>
                <a:spcAft>
                  <a:spcPts val="0"/>
                </a:spcAft>
                <a:defRPr/>
              </a:pPr>
              <a:endParaRPr lang="pl-PL">
                <a:solidFill>
                  <a:prstClr val="black"/>
                </a:solidFill>
                <a:latin typeface="+mn-lt"/>
              </a:endParaRPr>
            </a:p>
          </p:txBody>
        </p:sp>
        <p:sp>
          <p:nvSpPr>
            <p:cNvPr id="50" name="Rectangle 15"/>
            <p:cNvSpPr>
              <a:spLocks noChangeArrowheads="1"/>
            </p:cNvSpPr>
            <p:nvPr userDrawn="1"/>
          </p:nvSpPr>
          <p:spPr bwMode="auto">
            <a:xfrm flipH="1">
              <a:off x="4775089" y="648251"/>
              <a:ext cx="147640" cy="147741"/>
            </a:xfrm>
            <a:prstGeom prst="rect">
              <a:avLst/>
            </a:prstGeom>
            <a:solidFill>
              <a:schemeClr val="accent5">
                <a:lumMod val="75000"/>
                <a:alpha val="30000"/>
              </a:schemeClr>
            </a:solidFill>
            <a:ln>
              <a:noFill/>
            </a:ln>
            <a:effectLst/>
            <a:extLst/>
          </p:spPr>
          <p:txBody>
            <a:bodyPr lIns="36576" tIns="36576" rIns="36576" bIns="36576"/>
            <a:lstStyle/>
            <a:p>
              <a:pPr fontAlgn="auto">
                <a:spcBef>
                  <a:spcPts val="0"/>
                </a:spcBef>
                <a:spcAft>
                  <a:spcPts val="0"/>
                </a:spcAft>
                <a:defRPr/>
              </a:pPr>
              <a:endParaRPr lang="pl-PL">
                <a:solidFill>
                  <a:prstClr val="black"/>
                </a:solidFill>
                <a:latin typeface="+mn-lt"/>
              </a:endParaRPr>
            </a:p>
          </p:txBody>
        </p:sp>
      </p:grpSp>
      <p:sp>
        <p:nvSpPr>
          <p:cNvPr id="1029" name="Rectangle 8"/>
          <p:cNvSpPr>
            <a:spLocks noChangeArrowheads="1"/>
          </p:cNvSpPr>
          <p:nvPr userDrawn="1"/>
        </p:nvSpPr>
        <p:spPr bwMode="auto">
          <a:xfrm flipH="1">
            <a:off x="10731500" y="6416675"/>
            <a:ext cx="1460500" cy="304800"/>
          </a:xfrm>
          <a:prstGeom prst="rect">
            <a:avLst/>
          </a:prstGeom>
          <a:solidFill>
            <a:srgbClr val="2F5597">
              <a:alpha val="1019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pl-PL" altLang="pl-PL" smtClean="0">
              <a:solidFill>
                <a:srgbClr val="000000"/>
              </a:solidFill>
              <a:latin typeface="Calibri" pitchFamily="34" charset="0"/>
            </a:endParaRPr>
          </a:p>
        </p:txBody>
      </p:sp>
      <p:grpSp>
        <p:nvGrpSpPr>
          <p:cNvPr id="1030" name="Grupa 22"/>
          <p:cNvGrpSpPr>
            <a:grpSpLocks/>
          </p:cNvGrpSpPr>
          <p:nvPr userDrawn="1"/>
        </p:nvGrpSpPr>
        <p:grpSpPr bwMode="auto">
          <a:xfrm>
            <a:off x="847725" y="6210300"/>
            <a:ext cx="7697788" cy="628650"/>
            <a:chOff x="0" y="0"/>
            <a:chExt cx="6964858" cy="569302"/>
          </a:xfrm>
        </p:grpSpPr>
        <p:pic>
          <p:nvPicPr>
            <p:cNvPr id="1031" name="Obraz 23" descr="\\wup.local\wymiana\Użytkownicy\wojciech.krycki\LOGOSY\02_Logo_wersja_pozioma(CMYK).tif"/>
            <p:cNvPicPr>
              <a:picLocks noChangeAspect="1"/>
            </p:cNvPicPr>
            <p:nvPr userDrawn="1"/>
          </p:nvPicPr>
          <p:blipFill>
            <a:blip r:embed="rId13"/>
            <a:srcRect/>
            <a:stretch>
              <a:fillRect/>
            </a:stretch>
          </p:blipFill>
          <p:spPr bwMode="auto">
            <a:xfrm>
              <a:off x="1634186" y="85726"/>
              <a:ext cx="845819" cy="449716"/>
            </a:xfrm>
            <a:prstGeom prst="rect">
              <a:avLst/>
            </a:prstGeom>
            <a:noFill/>
            <a:ln w="9525">
              <a:noFill/>
              <a:miter lim="800000"/>
              <a:headEnd/>
              <a:tailEnd/>
            </a:ln>
          </p:spPr>
        </p:pic>
        <p:grpSp>
          <p:nvGrpSpPr>
            <p:cNvPr id="1032" name="Grupa 25"/>
            <p:cNvGrpSpPr>
              <a:grpSpLocks/>
            </p:cNvGrpSpPr>
            <p:nvPr userDrawn="1"/>
          </p:nvGrpSpPr>
          <p:grpSpPr bwMode="auto">
            <a:xfrm>
              <a:off x="0" y="0"/>
              <a:ext cx="6964858" cy="569302"/>
              <a:chOff x="0" y="0"/>
              <a:chExt cx="6966195" cy="569607"/>
            </a:xfrm>
          </p:grpSpPr>
          <p:pic>
            <p:nvPicPr>
              <p:cNvPr id="1033" name="Obraz 27" descr="\\wup.local\wymiana\Użytkownicy\wojciech.krycki\Logosy\Logo WUP w układzie poziomym.jpg"/>
              <p:cNvPicPr>
                <a:picLocks noChangeAspect="1"/>
              </p:cNvPicPr>
              <p:nvPr userDrawn="1"/>
            </p:nvPicPr>
            <p:blipFill>
              <a:blip r:embed="rId14"/>
              <a:srcRect/>
              <a:stretch>
                <a:fillRect/>
              </a:stretch>
            </p:blipFill>
            <p:spPr bwMode="auto">
              <a:xfrm>
                <a:off x="3064674" y="101620"/>
                <a:ext cx="1704222" cy="416860"/>
              </a:xfrm>
              <a:prstGeom prst="rect">
                <a:avLst/>
              </a:prstGeom>
              <a:noFill/>
              <a:ln w="9525">
                <a:noFill/>
                <a:miter lim="800000"/>
                <a:headEnd/>
                <a:tailEnd/>
              </a:ln>
            </p:spPr>
          </p:pic>
          <p:pic>
            <p:nvPicPr>
              <p:cNvPr id="1034" name="Obraz 34" descr="\\wup.local\wymiana\Użytkownicy\wojciech.krycki\Logotypy\FE_PR_POZIOM-Kolor-01.jpg"/>
              <p:cNvPicPr>
                <a:picLocks noChangeAspect="1"/>
              </p:cNvPicPr>
              <p:nvPr userDrawn="1"/>
            </p:nvPicPr>
            <p:blipFill>
              <a:blip r:embed="rId15"/>
              <a:srcRect l="8105" t="-2" b="4216"/>
              <a:stretch>
                <a:fillRect/>
              </a:stretch>
            </p:blipFill>
            <p:spPr bwMode="auto">
              <a:xfrm>
                <a:off x="0" y="0"/>
                <a:ext cx="1050307" cy="569607"/>
              </a:xfrm>
              <a:prstGeom prst="rect">
                <a:avLst/>
              </a:prstGeom>
              <a:noFill/>
              <a:ln w="9525">
                <a:noFill/>
                <a:miter lim="800000"/>
                <a:headEnd/>
                <a:tailEnd/>
              </a:ln>
            </p:spPr>
          </p:pic>
          <p:pic>
            <p:nvPicPr>
              <p:cNvPr id="1035" name="Obraz 35" descr="\\wup.local\wymiana\Użytkownicy\wojciech.krycki\Logosy\Logotypy nowe\Logo UE-Europejski Fundusz Społeczny\Poziom\UE_EFS_POZIOM-Kolor.jpg"/>
              <p:cNvPicPr>
                <a:picLocks noChangeAspect="1"/>
              </p:cNvPicPr>
              <p:nvPr userDrawn="1"/>
            </p:nvPicPr>
            <p:blipFill>
              <a:blip r:embed="rId16"/>
              <a:srcRect r="5183"/>
              <a:stretch>
                <a:fillRect/>
              </a:stretch>
            </p:blipFill>
            <p:spPr bwMode="auto">
              <a:xfrm>
                <a:off x="5353088" y="54456"/>
                <a:ext cx="1613107" cy="509725"/>
              </a:xfrm>
              <a:prstGeom prst="rect">
                <a:avLst/>
              </a:prstGeom>
              <a:noFill/>
              <a:ln w="9525">
                <a:noFill/>
                <a:miter lim="800000"/>
                <a:headEnd/>
                <a:tailEnd/>
              </a:ln>
            </p:spPr>
          </p:pic>
        </p:grpSp>
      </p:grpSp>
    </p:spTree>
  </p:cSld>
  <p:clrMap bg1="lt1" tx1="dk1" bg2="lt2" tx2="dk2" accent1="accent1" accent2="accent2" accent3="accent3" accent4="accent4" accent5="accent5" accent6="accent6" hlink="hlink" folHlink="folHlink"/>
  <p:sldLayoutIdLst>
    <p:sldLayoutId id="2147484035" r:id="rId1"/>
    <p:sldLayoutId id="2147484036" r:id="rId2"/>
    <p:sldLayoutId id="2147484037" r:id="rId3"/>
    <p:sldLayoutId id="2147484038" r:id="rId4"/>
    <p:sldLayoutId id="2147484039" r:id="rId5"/>
    <p:sldLayoutId id="2147484040" r:id="rId6"/>
    <p:sldLayoutId id="2147484041" r:id="rId7"/>
    <p:sldLayoutId id="2147484042" r:id="rId8"/>
    <p:sldLayoutId id="2147484043" r:id="rId9"/>
    <p:sldLayoutId id="2147484044" r:id="rId10"/>
    <p:sldLayoutId id="2147484045" r:id="rId1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j-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j-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j-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j-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vm-lex.slaskie.pl/lex/index.rpc#hiperlinkText.rpc?hiperlink=type=tresc:nro=Powszechny.1291247:part=a10u5p3&amp;full=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vm-lex.slaskie.pl/lex/index.rpc#hiperlinkText.rpc?hiperlink=type=tresc:nro=Powszechny.1291247:part=a35u3&amp;full=1" TargetMode="External"/><Relationship Id="rId4" Type="http://schemas.openxmlformats.org/officeDocument/2006/relationships/hyperlink" Target="http://vm-lex.slaskie.pl/lex/index.rpc#hiperlinkText.rpc?hiperlink=type=tresc:nro=Powszechny.1291247:part=a10u5p4&amp;full=1"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ytuł 1"/>
          <p:cNvSpPr>
            <a:spLocks noGrp="1"/>
          </p:cNvSpPr>
          <p:nvPr>
            <p:ph type="title"/>
          </p:nvPr>
        </p:nvSpPr>
        <p:spPr bwMode="auto">
          <a:xfrm>
            <a:off x="838200" y="1898650"/>
            <a:ext cx="10515600" cy="1325563"/>
          </a:xfrm>
          <a:noFill/>
          <a:ln>
            <a:miter lim="800000"/>
            <a:headEnd/>
            <a:tailEnd/>
          </a:ln>
        </p:spPr>
        <p:txBody>
          <a:bodyPr vert="horz" wrap="square" lIns="91440" tIns="45720" rIns="91440" bIns="45720" numCol="1" anchorCtr="0" compatLnSpc="1">
            <a:prstTxWarp prst="textNoShape">
              <a:avLst/>
            </a:prstTxWarp>
          </a:bodyPr>
          <a:lstStyle/>
          <a:p>
            <a:r>
              <a:rPr lang="pl-PL" altLang="pl-PL" dirty="0" smtClean="0">
                <a:ea typeface="Mongolian Baiti" pitchFamily="66" charset="0"/>
              </a:rPr>
              <a:t>Pytania od Beneficjentów</a:t>
            </a:r>
          </a:p>
        </p:txBody>
      </p:sp>
      <p:sp>
        <p:nvSpPr>
          <p:cNvPr id="13315" name="Podtytuł 2"/>
          <p:cNvSpPr>
            <a:spLocks noGrp="1"/>
          </p:cNvSpPr>
          <p:nvPr>
            <p:ph type="subTitle" idx="1"/>
          </p:nvPr>
        </p:nvSpPr>
        <p:spPr>
          <a:xfrm>
            <a:off x="838200" y="3252788"/>
            <a:ext cx="6043613" cy="1655762"/>
          </a:xfrm>
        </p:spPr>
        <p:txBody>
          <a:bodyPr/>
          <a:lstStyle/>
          <a:p>
            <a:endParaRPr lang="pl-PL" altLang="pl-PL" dirty="0" smtClean="0">
              <a:ea typeface="Mongolian Baiti" pitchFamily="66" charset="0"/>
            </a:endParaRPr>
          </a:p>
          <a:p>
            <a:endParaRPr lang="pl-PL" altLang="pl-PL" dirty="0" smtClean="0">
              <a:ea typeface="Mongolian Baiti" pitchFamily="66" charset="0"/>
            </a:endParaRPr>
          </a:p>
          <a:p>
            <a:r>
              <a:rPr lang="pl-PL" altLang="pl-PL" dirty="0" smtClean="0">
                <a:ea typeface="Mongolian Baiti" pitchFamily="66" charset="0"/>
              </a:rPr>
              <a:t>W ramach Działania 8.3 Regionalnego Programu Operacyjnego Województwa Zachodniopomorskiego 2014-2020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500063"/>
          </a:xfrm>
        </p:spPr>
        <p:txBody>
          <a:bodyPr vert="horz" wrap="square" lIns="91440" tIns="45720" rIns="91440" bIns="45720" numCol="1" anchor="t" anchorCtr="0" compatLnSpc="1">
            <a:prstTxWarp prst="textNoShape">
              <a:avLst/>
            </a:prstTxWarp>
          </a:bodyPr>
          <a:lstStyle/>
          <a:p>
            <a:r>
              <a:rPr lang="pl-PL" altLang="pl-PL" sz="2000" b="1" u="sng" dirty="0">
                <a:solidFill>
                  <a:srgbClr val="0070C0"/>
                </a:solidFill>
                <a:ea typeface="Mongolian Baiti" pitchFamily="66" charset="0"/>
              </a:rPr>
              <a:t>9</a:t>
            </a:r>
            <a:r>
              <a:rPr lang="pl-PL" altLang="pl-PL" sz="2000" b="1" u="sng" dirty="0" smtClean="0">
                <a:solidFill>
                  <a:srgbClr val="0070C0"/>
                </a:solidFill>
                <a:ea typeface="Mongolian Baiti" pitchFamily="66" charset="0"/>
              </a:rPr>
              <a:t>. Czy przewidziany będzie katalog do wyposażenia pracowni matematycznych?</a:t>
            </a:r>
            <a:r>
              <a:rPr lang="pl-PL" altLang="pl-PL" sz="2000" b="1" u="sng" dirty="0">
                <a:solidFill>
                  <a:srgbClr val="0070C0"/>
                </a:solidFill>
                <a:ea typeface="Mongolian Baiti" pitchFamily="66" charset="0"/>
              </a:rPr>
              <a:t/>
            </a:r>
            <a:br>
              <a:rPr lang="pl-PL" altLang="pl-PL" sz="2000" b="1" u="sng" dirty="0">
                <a:solidFill>
                  <a:srgbClr val="0070C0"/>
                </a:solidFill>
                <a:ea typeface="Mongolian Baiti" pitchFamily="66" charset="0"/>
              </a:rPr>
            </a:br>
            <a:r>
              <a:rPr lang="pl-PL" altLang="pl-PL" u="sng" dirty="0" smtClean="0">
                <a:solidFill>
                  <a:srgbClr val="0070C0"/>
                </a:solidFill>
                <a:ea typeface="Mongolian Baiti" pitchFamily="66" charset="0"/>
              </a:rPr>
              <a:t/>
            </a:r>
            <a:br>
              <a:rPr lang="pl-PL" altLang="pl-PL" u="sng" dirty="0" smtClean="0">
                <a:solidFill>
                  <a:srgbClr val="0070C0"/>
                </a:solidFill>
                <a:ea typeface="Mongolian Baiti" pitchFamily="66" charset="0"/>
              </a:rPr>
            </a:br>
            <a:endParaRPr lang="pl-PL" altLang="pl-PL" u="sng" dirty="0" smtClean="0">
              <a:solidFill>
                <a:srgbClr val="0070C0"/>
              </a:solidFill>
              <a:ea typeface="Mongolian Baiti" pitchFamily="66" charset="0"/>
            </a:endParaRPr>
          </a:p>
        </p:txBody>
      </p:sp>
      <p:sp>
        <p:nvSpPr>
          <p:cNvPr id="3" name="Symbol zastępczy zawartości 2"/>
          <p:cNvSpPr>
            <a:spLocks noGrp="1"/>
          </p:cNvSpPr>
          <p:nvPr>
            <p:ph idx="1"/>
          </p:nvPr>
        </p:nvSpPr>
        <p:spPr>
          <a:xfrm>
            <a:off x="312738" y="1652530"/>
            <a:ext cx="11349037" cy="4524433"/>
          </a:xfrm>
        </p:spPr>
        <p:txBody>
          <a:bodyPr>
            <a:normAutofit fontScale="92500" lnSpcReduction="10000"/>
          </a:bodyPr>
          <a:lstStyle/>
          <a:p>
            <a:pPr algn="just"/>
            <a:r>
              <a:rPr lang="pl-PL" altLang="pl-PL" sz="2400" dirty="0" smtClean="0">
                <a:ea typeface="Mongolian Baiti" pitchFamily="66" charset="0"/>
              </a:rPr>
              <a:t>Katalog wydatków kwalifikowalnych w ramach wyposażenia pracowni matematycznych został  opracowany przez WUP w Szczecinie i przekazany do akceptacji Instytucji Zarządzającej. Po zakończeniu wszystkich wymaganych procedur IP niezwłocznie udostępni Państwu w/w Katalog poprzez aktualizację Regulaminu przedmiotowego konkursu. </a:t>
            </a:r>
          </a:p>
          <a:p>
            <a:pPr algn="just"/>
            <a:r>
              <a:rPr lang="pl-PL" sz="2400" dirty="0" smtClean="0"/>
              <a:t>Standard </a:t>
            </a:r>
            <a:r>
              <a:rPr lang="pl-PL" sz="2400" dirty="0"/>
              <a:t>wyposażenia pracowni matematycznych, </a:t>
            </a:r>
            <a:r>
              <a:rPr lang="pl-PL" sz="2400" dirty="0" smtClean="0"/>
              <a:t>ma </a:t>
            </a:r>
            <a:r>
              <a:rPr lang="pl-PL" sz="2400" dirty="0"/>
              <a:t>charakter katalogu otwartego, tzn. </a:t>
            </a:r>
            <a:r>
              <a:rPr lang="pl-PL" sz="2400" dirty="0" smtClean="0"/>
              <a:t>                        w </a:t>
            </a:r>
            <a:r>
              <a:rPr lang="pl-PL" sz="2400" dirty="0"/>
              <a:t>każdym przypadku Komisja Oceny Projektów na podstawie zapisów wniosku o dofinansowanie będzie dokonywać oceny zasadności ponoszenia i kwalifikowania poszczególnych pozycji. </a:t>
            </a:r>
            <a:endParaRPr lang="pl-PL" sz="2400" dirty="0" smtClean="0"/>
          </a:p>
          <a:p>
            <a:pPr algn="just"/>
            <a:r>
              <a:rPr lang="pl-PL" sz="2400" dirty="0" smtClean="0"/>
              <a:t>Należy </a:t>
            </a:r>
            <a:r>
              <a:rPr lang="pl-PL" sz="2400" dirty="0"/>
              <a:t>również podkreślić, że zakup wyposażenia wymaga od </a:t>
            </a:r>
            <a:r>
              <a:rPr lang="pl-PL" sz="2400" dirty="0" smtClean="0"/>
              <a:t>wnioskodawcy </a:t>
            </a:r>
            <a:r>
              <a:rPr lang="pl-PL" sz="2400" dirty="0"/>
              <a:t>uprzedniego przeprowadzenia diagnozy potrzeb, uwzględniającej inwentaryzację posiadanego wyposażenia (ze szczególnym uwzględnieniem sprzętu zakupionego ze środków UE we wcześniejszych perspektywach finansowych i wciąż używanego) i zatwierdzaną przez organ prowadzący oraz zapewnić zgodność proponowanego w projekcie wsparcia z przeprowadzoną diagnozą.</a:t>
            </a:r>
          </a:p>
          <a:p>
            <a:pPr algn="just"/>
            <a:r>
              <a:rPr lang="pl-PL" sz="2400" dirty="0"/>
              <a:t>Diagnoza musi być zatwierdzona przez organ prowadzący przed podpisaniem umowy </a:t>
            </a:r>
            <a:r>
              <a:rPr lang="pl-PL" sz="2400" dirty="0" smtClean="0"/>
              <a:t>                                   o </a:t>
            </a:r>
            <a:r>
              <a:rPr lang="pl-PL" sz="2400" dirty="0"/>
              <a:t>dofinansowanie, jednak nie później niż </a:t>
            </a:r>
            <a:r>
              <a:rPr lang="pl-PL" sz="2400" dirty="0" smtClean="0"/>
              <a:t>rozpoczęciem </a:t>
            </a:r>
            <a:r>
              <a:rPr lang="pl-PL" sz="2400" dirty="0"/>
              <a:t>realizacji projektu.</a:t>
            </a:r>
          </a:p>
          <a:p>
            <a:pPr algn="just"/>
            <a:endParaRPr lang="pl-PL" altLang="pl-PL" sz="2400" dirty="0" smtClean="0">
              <a:ea typeface="Mongolian Baiti"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93914" y="1247775"/>
            <a:ext cx="11367861" cy="1179739"/>
          </a:xfrm>
        </p:spPr>
        <p:txBody>
          <a:bodyPr vert="horz" wrap="square" lIns="91440" tIns="45720" rIns="91440" bIns="45720" numCol="1" anchor="t" anchorCtr="0" compatLnSpc="1">
            <a:prstTxWarp prst="textNoShape">
              <a:avLst/>
            </a:prstTxWarp>
          </a:bodyPr>
          <a:lstStyle/>
          <a:p>
            <a:pPr algn="just"/>
            <a:r>
              <a:rPr lang="pl-PL" altLang="pl-PL" sz="2000" b="1" u="sng" dirty="0" smtClean="0">
                <a:solidFill>
                  <a:srgbClr val="0070C0"/>
                </a:solidFill>
                <a:ea typeface="Mongolian Baiti" pitchFamily="66" charset="0"/>
              </a:rPr>
              <a:t>10. Czy kryterium dopuszczalności: </a:t>
            </a:r>
            <a:r>
              <a:rPr lang="pl-PL" sz="2000" b="1" i="1" u="sng" dirty="0" smtClean="0">
                <a:solidFill>
                  <a:srgbClr val="0070C0"/>
                </a:solidFill>
              </a:rPr>
              <a:t>Szkoła lub placówka systemu oświaty objęta wsparciem osiągnęła wynik egzaminów zewnętrznych nie wyższy niż średnia dla województwa w roku poprzedzającym rok złożenia wniosku o dofinansowanie</a:t>
            </a:r>
            <a:r>
              <a:rPr lang="pl-PL" sz="2000" b="1" u="sng" dirty="0" smtClean="0">
                <a:solidFill>
                  <a:srgbClr val="0070C0"/>
                </a:solidFill>
              </a:rPr>
              <a:t> odnosi się tylko do danej części egzaminu zewnętrznego, której wyniki były poniżej średniej wojewódzkiej? Czy można wyliczyć średnią ze wszystkich części i adekwatnie porównać ją ze średnią dla województwa?</a:t>
            </a:r>
            <a:endParaRPr lang="pl-PL" altLang="pl-PL" sz="2000" b="1" u="sng" dirty="0" smtClean="0">
              <a:solidFill>
                <a:srgbClr val="0070C0"/>
              </a:solidFill>
              <a:ea typeface="Mongolian Baiti" pitchFamily="66" charset="0"/>
            </a:endParaRPr>
          </a:p>
        </p:txBody>
      </p:sp>
      <p:sp>
        <p:nvSpPr>
          <p:cNvPr id="3" name="Symbol zastępczy zawartości 2"/>
          <p:cNvSpPr>
            <a:spLocks noGrp="1"/>
          </p:cNvSpPr>
          <p:nvPr>
            <p:ph idx="1"/>
          </p:nvPr>
        </p:nvSpPr>
        <p:spPr>
          <a:xfrm>
            <a:off x="370113" y="2688771"/>
            <a:ext cx="11291661" cy="3488192"/>
          </a:xfrm>
        </p:spPr>
        <p:txBody>
          <a:bodyPr>
            <a:normAutofit/>
          </a:bodyPr>
          <a:lstStyle/>
          <a:p>
            <a:pPr algn="just"/>
            <a:endParaRPr lang="pl-PL" altLang="pl-PL" sz="2400" dirty="0" smtClean="0">
              <a:ea typeface="Mongolian Baiti" pitchFamily="66" charset="0"/>
            </a:endParaRPr>
          </a:p>
          <a:p>
            <a:pPr algn="just"/>
            <a:r>
              <a:rPr lang="pl-PL" altLang="pl-PL" sz="2400" dirty="0" smtClean="0">
                <a:ea typeface="Mongolian Baiti" pitchFamily="66" charset="0"/>
              </a:rPr>
              <a:t>Zgodnie z zapisami Regulaminu konkursu </a:t>
            </a:r>
            <a:r>
              <a:rPr lang="pl-PL" sz="2400" dirty="0" smtClean="0"/>
              <a:t>Wnioskodawca w treści wniosku zobligowany jest wskazać dane dotyczące wyników egzaminów zewnętrznych placówki obejmowanej wsparciem w projekcie tak, aby możliwe było zweryfikowanie spełnienia w/</a:t>
            </a:r>
            <a:r>
              <a:rPr lang="pl-PL" sz="2400" dirty="0" err="1" smtClean="0"/>
              <a:t>w</a:t>
            </a:r>
            <a:r>
              <a:rPr lang="pl-PL" sz="2400" dirty="0" smtClean="0"/>
              <a:t> kryterium. Warunkiem dopuszczenia projektu do oceny merytorycznej, jest osiągnięcie wyniku </a:t>
            </a:r>
            <a:br>
              <a:rPr lang="pl-PL" sz="2400" dirty="0" smtClean="0"/>
            </a:br>
            <a:r>
              <a:rPr lang="pl-PL" sz="2400" dirty="0" smtClean="0"/>
              <a:t>z poszczególnego przedmiotu, który znajduje się poniżej średniej wojewódzkiej.</a:t>
            </a:r>
          </a:p>
          <a:p>
            <a:pPr algn="just"/>
            <a:endParaRPr lang="pl-PL" altLang="pl-PL" sz="2400" dirty="0">
              <a:ea typeface="Mongolian Baiti" pitchFamily="66" charset="0"/>
            </a:endParaRPr>
          </a:p>
          <a:p>
            <a:pPr algn="just"/>
            <a:endParaRPr lang="pl-PL" altLang="pl-PL" dirty="0" smtClean="0">
              <a:ea typeface="Mongolian Baiti"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500063"/>
          </a:xfrm>
        </p:spPr>
        <p:txBody>
          <a:bodyPr vert="horz" wrap="square" lIns="91440" tIns="45720" rIns="91440" bIns="45720" numCol="1" anchor="t" anchorCtr="0" compatLnSpc="1">
            <a:prstTxWarp prst="textNoShape">
              <a:avLst/>
            </a:prstTxWarp>
          </a:bodyPr>
          <a:lstStyle/>
          <a:p>
            <a:pPr algn="just"/>
            <a:r>
              <a:rPr lang="pl-PL" altLang="pl-PL" sz="2000" b="1" u="sng" dirty="0" smtClean="0">
                <a:solidFill>
                  <a:srgbClr val="0070C0"/>
                </a:solidFill>
                <a:ea typeface="Mongolian Baiti" pitchFamily="66" charset="0"/>
              </a:rPr>
              <a:t>11. Czy w związku z zapisami Regulaminu, dotyczącymi określenia wymogu średniej ocen z danego przedmiotu, możliwa jest sytuacja realizacji któregokolwiek typu projektu w szkole, która posiada wyniki                 w każdym z przedmiotów wyższe niż średnie wojewódzkie?</a:t>
            </a:r>
          </a:p>
        </p:txBody>
      </p:sp>
      <p:sp>
        <p:nvSpPr>
          <p:cNvPr id="3" name="Symbol zastępczy zawartości 2"/>
          <p:cNvSpPr>
            <a:spLocks noGrp="1"/>
          </p:cNvSpPr>
          <p:nvPr>
            <p:ph idx="1"/>
          </p:nvPr>
        </p:nvSpPr>
        <p:spPr>
          <a:xfrm>
            <a:off x="271463" y="1952625"/>
            <a:ext cx="11390312" cy="4224338"/>
          </a:xfrm>
        </p:spPr>
        <p:txBody>
          <a:bodyPr/>
          <a:lstStyle/>
          <a:p>
            <a:pPr algn="just"/>
            <a:endParaRPr lang="pl-PL" altLang="pl-PL" sz="2400" dirty="0" smtClean="0">
              <a:ea typeface="Mongolian Baiti" pitchFamily="66" charset="0"/>
            </a:endParaRPr>
          </a:p>
          <a:p>
            <a:pPr algn="just"/>
            <a:r>
              <a:rPr lang="pl-PL" sz="2300" dirty="0"/>
              <a:t>Zgodnie z </a:t>
            </a:r>
            <a:r>
              <a:rPr lang="pl-PL" sz="2300" dirty="0" smtClean="0"/>
              <a:t>zapisami Regulaminu, </a:t>
            </a:r>
            <a:r>
              <a:rPr lang="pl-PL" sz="2300" dirty="0"/>
              <a:t>kryterium dopuszczalności </a:t>
            </a:r>
            <a:r>
              <a:rPr lang="pl-PL" sz="2300" dirty="0" smtClean="0"/>
              <a:t>nr 7 </a:t>
            </a:r>
            <a:r>
              <a:rPr lang="pl-PL" sz="2300" dirty="0"/>
              <a:t>Zgodność </a:t>
            </a:r>
            <a:r>
              <a:rPr lang="pl-PL" sz="2300" dirty="0" smtClean="0"/>
              <a:t>wsparcia określa, że:</a:t>
            </a:r>
            <a:r>
              <a:rPr lang="pl-PL" sz="2300" i="1" dirty="0" smtClean="0"/>
              <a:t> </a:t>
            </a:r>
            <a:r>
              <a:rPr lang="pl-PL" sz="2300" i="1" dirty="0"/>
              <a:t>Szkoła lub placówka systemu oświaty objęta wsparciem osiągnęła wynik egzaminów zewnętrznych nie wyższy niż średnia dla województwa w roku poprzedzającym rok złożenia wniosku o dofinansowanie</a:t>
            </a:r>
            <a:r>
              <a:rPr lang="pl-PL" sz="2300" dirty="0"/>
              <a:t>. </a:t>
            </a:r>
            <a:endParaRPr lang="pl-PL" sz="2300" dirty="0" smtClean="0"/>
          </a:p>
          <a:p>
            <a:pPr algn="just"/>
            <a:r>
              <a:rPr lang="pl-PL" sz="2300" dirty="0" smtClean="0"/>
              <a:t>Kryterium </a:t>
            </a:r>
            <a:r>
              <a:rPr lang="pl-PL" sz="2300" dirty="0"/>
              <a:t>nie dotyczy szkół specjalnych oraz specjalnych </a:t>
            </a:r>
            <a:r>
              <a:rPr lang="pl-PL" sz="2300" dirty="0" smtClean="0"/>
              <a:t>ośrodków szkolno-wychowawczych (typ </a:t>
            </a:r>
            <a:r>
              <a:rPr lang="pl-PL" sz="2300" dirty="0"/>
              <a:t>projektu 1,2,4,5). </a:t>
            </a:r>
            <a:endParaRPr lang="pl-PL" sz="2300" dirty="0" smtClean="0"/>
          </a:p>
          <a:p>
            <a:pPr algn="just"/>
            <a:r>
              <a:rPr lang="pl-PL" sz="2300" dirty="0" smtClean="0"/>
              <a:t>Mając </a:t>
            </a:r>
            <a:r>
              <a:rPr lang="pl-PL" sz="2300" dirty="0"/>
              <a:t>na uwadze powyższe nie jest możliwe realizowanie projektów nie spełniających przedmiotowego kryterium.</a:t>
            </a:r>
            <a:endParaRPr lang="pl-PL" altLang="pl-PL" sz="2300" dirty="0" smtClean="0">
              <a:ea typeface="Mongolian Baiti"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3151" y="1247916"/>
            <a:ext cx="11348581" cy="4139332"/>
          </a:xfrm>
        </p:spPr>
        <p:txBody>
          <a:bodyPr/>
          <a:lstStyle/>
          <a:p>
            <a:pPr algn="just"/>
            <a:r>
              <a:rPr lang="pl-PL" sz="2000" b="1" u="sng" dirty="0" smtClean="0">
                <a:solidFill>
                  <a:srgbClr val="3078BA"/>
                </a:solidFill>
              </a:rPr>
              <a:t>12. Czy </a:t>
            </a:r>
            <a:r>
              <a:rPr lang="pl-PL" sz="2000" b="1" u="sng" dirty="0">
                <a:solidFill>
                  <a:srgbClr val="3078BA"/>
                </a:solidFill>
              </a:rPr>
              <a:t>w związku z </a:t>
            </a:r>
            <a:r>
              <a:rPr lang="pl-PL" sz="2000" b="1" u="sng" dirty="0" smtClean="0">
                <a:solidFill>
                  <a:srgbClr val="3078BA"/>
                </a:solidFill>
              </a:rPr>
              <a:t>zapisami kryterium dopuszczalności możliwa </a:t>
            </a:r>
            <a:r>
              <a:rPr lang="pl-PL" sz="2000" b="1" u="sng" dirty="0">
                <a:solidFill>
                  <a:srgbClr val="3078BA"/>
                </a:solidFill>
              </a:rPr>
              <a:t>jest sytuacja, w której dana szkoła </a:t>
            </a:r>
            <a:r>
              <a:rPr lang="pl-PL" sz="2000" b="1" u="sng" dirty="0" smtClean="0">
                <a:solidFill>
                  <a:srgbClr val="3078BA"/>
                </a:solidFill>
              </a:rPr>
              <a:t>zostanie </a:t>
            </a:r>
            <a:r>
              <a:rPr lang="pl-PL" sz="2000" b="1" u="sng" dirty="0">
                <a:solidFill>
                  <a:srgbClr val="3078BA"/>
                </a:solidFill>
              </a:rPr>
              <a:t>zakwalifikowana do wsparcia w ramach projektu, pomimo że średnia ze wszystkich części sprawdzianu będzie wyższa niż wojewódzka, a tylko wynik jednej części sprawdzianu będzie niższy niż średnia wojewódzka i wówczas szkoła w ramach projektu będzie miała </a:t>
            </a:r>
            <a:r>
              <a:rPr lang="pl-PL" sz="2000" b="1" u="sng" dirty="0" smtClean="0">
                <a:solidFill>
                  <a:srgbClr val="3078BA"/>
                </a:solidFill>
              </a:rPr>
              <a:t>zajęcia </a:t>
            </a:r>
            <a:r>
              <a:rPr lang="pl-PL" sz="2000" b="1" u="sng" dirty="0">
                <a:solidFill>
                  <a:srgbClr val="3078BA"/>
                </a:solidFill>
              </a:rPr>
              <a:t>jedynie z tego </a:t>
            </a:r>
            <a:r>
              <a:rPr lang="pl-PL" sz="2000" b="1" u="sng" dirty="0" smtClean="0">
                <a:solidFill>
                  <a:srgbClr val="3078BA"/>
                </a:solidFill>
              </a:rPr>
              <a:t>przedmiotu?</a:t>
            </a:r>
            <a:r>
              <a:rPr lang="pl-PL" sz="2000" b="1" u="sng" dirty="0">
                <a:solidFill>
                  <a:srgbClr val="3078BA"/>
                </a:solidFill>
              </a:rPr>
              <a:t/>
            </a:r>
            <a:br>
              <a:rPr lang="pl-PL" sz="2000" b="1" u="sng" dirty="0">
                <a:solidFill>
                  <a:srgbClr val="3078BA"/>
                </a:solidFill>
              </a:rPr>
            </a:br>
            <a:endParaRPr lang="pl-PL" sz="2000" b="1" u="sng" dirty="0">
              <a:solidFill>
                <a:srgbClr val="3078BA"/>
              </a:solidFill>
            </a:endParaRPr>
          </a:p>
        </p:txBody>
      </p:sp>
      <p:sp>
        <p:nvSpPr>
          <p:cNvPr id="3" name="Symbol zastępczy zawartości 2"/>
          <p:cNvSpPr>
            <a:spLocks noGrp="1"/>
          </p:cNvSpPr>
          <p:nvPr>
            <p:ph idx="1"/>
          </p:nvPr>
        </p:nvSpPr>
        <p:spPr/>
        <p:txBody>
          <a:bodyPr/>
          <a:lstStyle/>
          <a:p>
            <a:endParaRPr lang="pl-PL" dirty="0" smtClean="0"/>
          </a:p>
          <a:p>
            <a:endParaRPr lang="pl-PL" dirty="0"/>
          </a:p>
          <a:p>
            <a:endParaRPr lang="pl-PL" dirty="0" smtClean="0"/>
          </a:p>
          <a:p>
            <a:pPr algn="just"/>
            <a:r>
              <a:rPr lang="pl-PL" sz="2200" dirty="0" smtClean="0"/>
              <a:t>Zgodnie </a:t>
            </a:r>
            <a:r>
              <a:rPr lang="pl-PL" sz="2200" dirty="0"/>
              <a:t>z </a:t>
            </a:r>
            <a:r>
              <a:rPr lang="pl-PL" sz="2200" dirty="0" smtClean="0"/>
              <a:t>zapisami Regulaminu, </a:t>
            </a:r>
            <a:r>
              <a:rPr lang="pl-PL" sz="2200" dirty="0"/>
              <a:t>dopuszczalna jest sytuacja, w której uczniowie danej szkoły osiągnęli wynik nie wyższy niż średnia województwa tylko z jednej części </a:t>
            </a:r>
            <a:r>
              <a:rPr lang="pl-PL" sz="2200" dirty="0" smtClean="0"/>
              <a:t>sprawdzianu/egzaminu.</a:t>
            </a:r>
          </a:p>
          <a:p>
            <a:pPr algn="just"/>
            <a:r>
              <a:rPr lang="pl-PL" sz="2200" dirty="0" smtClean="0"/>
              <a:t> Należy jednak zaplanować </a:t>
            </a:r>
            <a:r>
              <a:rPr lang="pl-PL" sz="2200" dirty="0"/>
              <a:t>wsparcie w taki sposób by minimum 50% godzin zajęć przewidzianych do realizacji w ramach projektu odnosiło się do tej części </a:t>
            </a:r>
            <a:r>
              <a:rPr lang="pl-PL" sz="2200" dirty="0" smtClean="0"/>
              <a:t>sprawdzianu/egzaminu, </a:t>
            </a:r>
            <a:r>
              <a:rPr lang="pl-PL" sz="2200" dirty="0"/>
              <a:t>w której średni wynik dla szkoły nie był wyższy niż średnia wojewódzka dla tej części. </a:t>
            </a:r>
          </a:p>
        </p:txBody>
      </p:sp>
    </p:spTree>
    <p:extLst>
      <p:ext uri="{BB962C8B-B14F-4D97-AF65-F5344CB8AC3E}">
        <p14:creationId xmlns:p14="http://schemas.microsoft.com/office/powerpoint/2010/main" val="255095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just"/>
            <a:r>
              <a:rPr lang="pl-PL" sz="2000" b="1" u="sng" dirty="0" smtClean="0">
                <a:solidFill>
                  <a:srgbClr val="3078BA"/>
                </a:solidFill>
              </a:rPr>
              <a:t>13. </a:t>
            </a:r>
            <a:r>
              <a:rPr lang="pl-PL" sz="2000" b="1" u="sng" dirty="0">
                <a:solidFill>
                  <a:srgbClr val="3078BA"/>
                </a:solidFill>
              </a:rPr>
              <a:t>C</a:t>
            </a:r>
            <a:r>
              <a:rPr lang="pl-PL" sz="2000" b="1" u="sng" dirty="0" smtClean="0">
                <a:solidFill>
                  <a:srgbClr val="3078BA"/>
                </a:solidFill>
              </a:rPr>
              <a:t>zy </a:t>
            </a:r>
            <a:r>
              <a:rPr lang="pl-PL" sz="2000" b="1" u="sng" dirty="0">
                <a:solidFill>
                  <a:srgbClr val="3078BA"/>
                </a:solidFill>
              </a:rPr>
              <a:t>istnieje typ projektu w ramach którego dopuszczalne jest przeprowadzenie zajęć tylko </a:t>
            </a:r>
            <a:r>
              <a:rPr lang="pl-PL" sz="2000" b="1" u="sng" dirty="0" smtClean="0">
                <a:solidFill>
                  <a:srgbClr val="3078BA"/>
                </a:solidFill>
              </a:rPr>
              <a:t>                                     z </a:t>
            </a:r>
            <a:r>
              <a:rPr lang="pl-PL" sz="2000" b="1" u="sng" dirty="0">
                <a:solidFill>
                  <a:srgbClr val="3078BA"/>
                </a:solidFill>
              </a:rPr>
              <a:t>wykorzystaniem narzędzi z projektów pozytywnie </a:t>
            </a:r>
            <a:r>
              <a:rPr lang="pl-PL" sz="2000" b="1" u="sng" dirty="0" err="1">
                <a:solidFill>
                  <a:srgbClr val="3078BA"/>
                </a:solidFill>
              </a:rPr>
              <a:t>zwalidiowanych</a:t>
            </a:r>
            <a:r>
              <a:rPr lang="pl-PL" sz="2000" b="1" u="sng" dirty="0">
                <a:solidFill>
                  <a:srgbClr val="3078BA"/>
                </a:solidFill>
              </a:rPr>
              <a:t>, a w przypadku braku wykorzystania takich narzędzi nie ma możliwości ich prowadzenia i dofinansowywania w ogóle?</a:t>
            </a:r>
          </a:p>
        </p:txBody>
      </p:sp>
      <p:sp>
        <p:nvSpPr>
          <p:cNvPr id="3" name="Symbol zastępczy zawartości 2"/>
          <p:cNvSpPr>
            <a:spLocks noGrp="1"/>
          </p:cNvSpPr>
          <p:nvPr>
            <p:ph idx="1"/>
          </p:nvPr>
        </p:nvSpPr>
        <p:spPr/>
        <p:txBody>
          <a:bodyPr/>
          <a:lstStyle/>
          <a:p>
            <a:r>
              <a:rPr lang="pl-PL" dirty="0" smtClean="0"/>
              <a:t>  </a:t>
            </a:r>
          </a:p>
          <a:p>
            <a:endParaRPr lang="pl-PL" dirty="0"/>
          </a:p>
          <a:p>
            <a:pPr algn="just"/>
            <a:r>
              <a:rPr lang="pl-PL" sz="2300" dirty="0" smtClean="0"/>
              <a:t>W </a:t>
            </a:r>
            <a:r>
              <a:rPr lang="pl-PL" sz="2300" dirty="0"/>
              <a:t>ramach typu 1 projektu, podtyp h należy założyć wykorzystanie narzędzi, metod lub form pracy wypracowanych w ramach projektów, w tym pozytywnie </a:t>
            </a:r>
            <a:r>
              <a:rPr lang="pl-PL" sz="2300" dirty="0" err="1"/>
              <a:t>zwalidowanych</a:t>
            </a:r>
            <a:r>
              <a:rPr lang="pl-PL" sz="2300" dirty="0"/>
              <a:t> produktów projektów innowacyjnych, zrealizowanych w latach 2007-2013 w </a:t>
            </a:r>
            <a:r>
              <a:rPr lang="pl-PL" sz="2300" dirty="0" smtClean="0"/>
              <a:t>ramach PO </a:t>
            </a:r>
            <a:r>
              <a:rPr lang="pl-PL" sz="2300" dirty="0"/>
              <a:t>KL. </a:t>
            </a:r>
            <a:endParaRPr lang="pl-PL" sz="2300" dirty="0" smtClean="0"/>
          </a:p>
          <a:p>
            <a:pPr algn="just"/>
            <a:r>
              <a:rPr lang="pl-PL" sz="2300" dirty="0" smtClean="0"/>
              <a:t>Oznacza </a:t>
            </a:r>
            <a:r>
              <a:rPr lang="pl-PL" sz="2300" dirty="0"/>
              <a:t>to, że katalog ten nie jest zamknięty tylko do metod </a:t>
            </a:r>
            <a:r>
              <a:rPr lang="pl-PL" sz="2300" dirty="0" smtClean="0"/>
              <a:t>wypracowanych w ramach </a:t>
            </a:r>
            <a:r>
              <a:rPr lang="pl-PL" sz="2300" dirty="0"/>
              <a:t>projektów zrealizowanych i pozytywnie </a:t>
            </a:r>
            <a:r>
              <a:rPr lang="pl-PL" sz="2300" dirty="0" err="1"/>
              <a:t>zwalidowanych</a:t>
            </a:r>
            <a:r>
              <a:rPr lang="pl-PL" sz="2300" dirty="0"/>
              <a:t> w latach 2007-2013 </a:t>
            </a:r>
            <a:r>
              <a:rPr lang="pl-PL" sz="2300" dirty="0" smtClean="0"/>
              <a:t>w </a:t>
            </a:r>
            <a:r>
              <a:rPr lang="pl-PL" sz="2300" dirty="0"/>
              <a:t>ramach PO KL.</a:t>
            </a:r>
          </a:p>
          <a:p>
            <a:endParaRPr lang="pl-PL" dirty="0"/>
          </a:p>
        </p:txBody>
      </p:sp>
    </p:spTree>
    <p:extLst>
      <p:ext uri="{BB962C8B-B14F-4D97-AF65-F5344CB8AC3E}">
        <p14:creationId xmlns:p14="http://schemas.microsoft.com/office/powerpoint/2010/main" val="4207402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3150" y="1288684"/>
            <a:ext cx="11348581" cy="500715"/>
          </a:xfrm>
        </p:spPr>
        <p:txBody>
          <a:bodyPr/>
          <a:lstStyle/>
          <a:p>
            <a:r>
              <a:rPr lang="pl-PL" sz="2000" b="1" u="sng" dirty="0" smtClean="0">
                <a:solidFill>
                  <a:srgbClr val="3078BA"/>
                </a:solidFill>
              </a:rPr>
              <a:t>14. Czy </a:t>
            </a:r>
            <a:r>
              <a:rPr lang="pl-PL" sz="2000" b="1" u="sng" dirty="0">
                <a:solidFill>
                  <a:srgbClr val="3078BA"/>
                </a:solidFill>
              </a:rPr>
              <a:t>zajęcia oparte na metodzie eksperymentu mogą być prowadzone jako zajęcia dodatkowe ?  </a:t>
            </a:r>
            <a:br>
              <a:rPr lang="pl-PL" sz="2000" b="1" u="sng" dirty="0">
                <a:solidFill>
                  <a:srgbClr val="3078BA"/>
                </a:solidFill>
              </a:rPr>
            </a:br>
            <a:endParaRPr lang="pl-PL" sz="2000" b="1" u="sng" dirty="0">
              <a:solidFill>
                <a:srgbClr val="3078BA"/>
              </a:solidFill>
            </a:endParaRPr>
          </a:p>
        </p:txBody>
      </p:sp>
      <p:sp>
        <p:nvSpPr>
          <p:cNvPr id="3" name="Symbol zastępczy zawartości 2"/>
          <p:cNvSpPr>
            <a:spLocks noGrp="1"/>
          </p:cNvSpPr>
          <p:nvPr>
            <p:ph idx="1"/>
          </p:nvPr>
        </p:nvSpPr>
        <p:spPr/>
        <p:txBody>
          <a:bodyPr>
            <a:normAutofit/>
          </a:bodyPr>
          <a:lstStyle/>
          <a:p>
            <a:pPr algn="just"/>
            <a:r>
              <a:rPr lang="pl-PL" sz="2000" dirty="0"/>
              <a:t>Zgodnie z </a:t>
            </a:r>
            <a:r>
              <a:rPr lang="pl-PL" sz="2000" dirty="0" smtClean="0"/>
              <a:t>zapisami Regulaminu </a:t>
            </a:r>
            <a:r>
              <a:rPr lang="pl-PL" sz="2000" dirty="0"/>
              <a:t>konkursu </a:t>
            </a:r>
            <a:r>
              <a:rPr lang="pl-PL" sz="2000" dirty="0" smtClean="0"/>
              <a:t>zakres </a:t>
            </a:r>
            <a:r>
              <a:rPr lang="pl-PL" sz="2000" dirty="0"/>
              <a:t>wsparcia w typie 4 projektu musi być </a:t>
            </a:r>
            <a:r>
              <a:rPr lang="pl-PL" sz="2000" dirty="0" smtClean="0"/>
              <a:t>zgodny z </a:t>
            </a:r>
            <a:r>
              <a:rPr lang="pl-PL" sz="2000" dirty="0"/>
              <a:t>zakresem wsparcia wskazanym w 2 typie projektu. W sytuacji, gdy w ramach pierwszego typu projektu wnioskodawca planuje realizować zajęcia dodatkowe, mogą być one oparte na metodzie eksperymentu. </a:t>
            </a:r>
          </a:p>
          <a:p>
            <a:pPr algn="just"/>
            <a:r>
              <a:rPr lang="pl-PL" sz="2000" dirty="0" smtClean="0"/>
              <a:t>Ponadto </a:t>
            </a:r>
            <a:r>
              <a:rPr lang="pl-PL" sz="2000" dirty="0"/>
              <a:t>należy pamiętać, </a:t>
            </a:r>
            <a:r>
              <a:rPr lang="pl-PL" sz="2000" u="sng" dirty="0"/>
              <a:t>że projekt realizowany w ramach typu 4 obejmuje co najmniej </a:t>
            </a:r>
            <a:r>
              <a:rPr lang="pl-PL" sz="2000" u="sng" dirty="0" smtClean="0"/>
              <a:t>dwie                                   z </a:t>
            </a:r>
            <a:r>
              <a:rPr lang="pl-PL" sz="2000" u="sng" dirty="0"/>
              <a:t>wymienionych form wsparcia.</a:t>
            </a:r>
            <a:endParaRPr lang="pl-PL" sz="2000" dirty="0"/>
          </a:p>
          <a:p>
            <a:pPr algn="just"/>
            <a:r>
              <a:rPr lang="pl-PL" sz="2000" dirty="0"/>
              <a:t>Realizacja wsparcia jest dokonywana na podstawie indywidualnie zdiagnozowanego zapotrzebowania szkół lub placówek systemu w tym zakresie. Diagnoza musi być przygotowana </a:t>
            </a:r>
            <a:r>
              <a:rPr lang="pl-PL" sz="2000" dirty="0" smtClean="0"/>
              <a:t>i </a:t>
            </a:r>
            <a:r>
              <a:rPr lang="pl-PL" sz="2000" dirty="0"/>
              <a:t>przeprowadzona przez szkołę lub placówkę systemu oświaty lub inny podmiot prowadzący działalność o charakterze edukacyjnym lub badawczym oraz zatwierdzona przed rozpoczęciem realizacji/podpisaniem umowy o dofinansowanie projektu przez organ prowadzący. </a:t>
            </a:r>
            <a:endParaRPr lang="pl-PL" sz="2000" dirty="0" smtClean="0"/>
          </a:p>
          <a:p>
            <a:pPr algn="just"/>
            <a:r>
              <a:rPr lang="pl-PL" sz="2000" dirty="0" smtClean="0"/>
              <a:t>Podmiot </a:t>
            </a:r>
            <a:r>
              <a:rPr lang="pl-PL" sz="2000" dirty="0"/>
              <a:t>przeprowadzający diagnozę ma możliwość skorzystania ze wsparcia instytucji systemu wspomagania pracy OWP lub szkół, tj. placówki doskonalenia nauczycieli, poradni psychologiczno-pedagogicznej lub biblioteki pedagogicznej)</a:t>
            </a:r>
          </a:p>
          <a:p>
            <a:endParaRPr lang="pl-PL" dirty="0"/>
          </a:p>
        </p:txBody>
      </p:sp>
    </p:spTree>
    <p:extLst>
      <p:ext uri="{BB962C8B-B14F-4D97-AF65-F5344CB8AC3E}">
        <p14:creationId xmlns:p14="http://schemas.microsoft.com/office/powerpoint/2010/main" val="1179693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000" b="1" u="sng" dirty="0" smtClean="0">
                <a:solidFill>
                  <a:srgbClr val="3078BA"/>
                </a:solidFill>
              </a:rPr>
              <a:t>15. Zakup środków trwałych w projekcie.</a:t>
            </a:r>
            <a:endParaRPr lang="pl-PL" sz="2000" b="1" u="sng" dirty="0">
              <a:solidFill>
                <a:srgbClr val="3078BA"/>
              </a:solidFill>
            </a:endParaRPr>
          </a:p>
        </p:txBody>
      </p:sp>
      <p:sp>
        <p:nvSpPr>
          <p:cNvPr id="3" name="Symbol zastępczy zawartości 2"/>
          <p:cNvSpPr>
            <a:spLocks noGrp="1"/>
          </p:cNvSpPr>
          <p:nvPr>
            <p:ph idx="1"/>
          </p:nvPr>
        </p:nvSpPr>
        <p:spPr>
          <a:xfrm>
            <a:off x="313151" y="1825625"/>
            <a:ext cx="11348581" cy="4641276"/>
          </a:xfrm>
        </p:spPr>
        <p:txBody>
          <a:bodyPr>
            <a:normAutofit lnSpcReduction="10000"/>
          </a:bodyPr>
          <a:lstStyle/>
          <a:p>
            <a:pPr algn="just"/>
            <a:r>
              <a:rPr lang="pl-PL" sz="2000" dirty="0" smtClean="0"/>
              <a:t>Zakładając realizację typów projektów 4 i 5, związanych np. z doposażaniem pracowni matematycznych, przyrodniczych, w sprzęt dydaktyczny należy w karcie wydatku zapisać je jako środki trwałe oraz jasno określić zasadę ich rozliczania.</a:t>
            </a:r>
          </a:p>
          <a:p>
            <a:pPr algn="just"/>
            <a:r>
              <a:rPr lang="pl-PL" sz="2000" dirty="0"/>
              <a:t>Środki trwałe, ze względu na sposób ich wykorzystania w ramach i na rzecz projektu, dzielą się na: </a:t>
            </a:r>
          </a:p>
          <a:p>
            <a:pPr algn="just"/>
            <a:r>
              <a:rPr lang="pl-PL" sz="2000" dirty="0"/>
              <a:t>a) środki trwałe bezpośrednio powiązane z przedmiotem projektu (np. wyposażenie pracowni </a:t>
            </a:r>
            <a:r>
              <a:rPr lang="pl-PL" sz="2000" dirty="0" smtClean="0"/>
              <a:t>w szkole</a:t>
            </a:r>
            <a:r>
              <a:rPr lang="pl-PL" sz="2000" dirty="0"/>
              <a:t>), </a:t>
            </a:r>
          </a:p>
          <a:p>
            <a:pPr algn="just"/>
            <a:r>
              <a:rPr lang="pl-PL" sz="2000" dirty="0"/>
              <a:t>b) środki trwałe wykorzystywane w celu wspomagania procesu wdrażania projektu </a:t>
            </a:r>
            <a:r>
              <a:rPr lang="pl-PL" sz="2000" dirty="0" smtClean="0"/>
              <a:t>(</a:t>
            </a:r>
            <a:r>
              <a:rPr lang="pl-PL" sz="2000" dirty="0"/>
              <a:t>np. rzutnik na szkolenia). </a:t>
            </a:r>
          </a:p>
          <a:p>
            <a:pPr algn="just"/>
            <a:r>
              <a:rPr lang="pl-PL" sz="2000" dirty="0"/>
              <a:t>Wydatki poniesione na zakup środków trwałych, o których mowa w pkt b, mogą być kwalifikowalne </a:t>
            </a:r>
            <a:r>
              <a:rPr lang="pl-PL" sz="2000" dirty="0" smtClean="0"/>
              <a:t>wyłącznie w </a:t>
            </a:r>
            <a:r>
              <a:rPr lang="pl-PL" sz="2000" dirty="0"/>
              <a:t>wysokości odpowiadającej odpisom amortyzacyjnym za okres, w którym były one wykorzystywane na rzecz projektu. W takim przypadku rozlicza się odpisy amortyzacyjne i stosuje warunki </a:t>
            </a:r>
            <a:r>
              <a:rPr lang="pl-PL" sz="2000" dirty="0" smtClean="0"/>
              <a:t>                 i </a:t>
            </a:r>
            <a:r>
              <a:rPr lang="pl-PL" sz="2000" dirty="0"/>
              <a:t>procedury </a:t>
            </a:r>
            <a:r>
              <a:rPr lang="pl-PL" sz="2000" dirty="0" smtClean="0"/>
              <a:t>określone w </a:t>
            </a:r>
            <a:r>
              <a:rPr lang="pl-PL" sz="2000" dirty="0"/>
              <a:t>sekcji 6.12.2. Wytycznych w zakresie kwalifikowalności wydatków w ramach Europejskiego Funduszu Rozwoju Regionalnego, Europejskiego Funduszu Społecznego oraz </a:t>
            </a:r>
            <a:r>
              <a:rPr lang="pl-PL" sz="2000" dirty="0" smtClean="0"/>
              <a:t>Funduszu </a:t>
            </a:r>
            <a:r>
              <a:rPr lang="pl-PL" sz="2000" dirty="0"/>
              <a:t>Spójności na lata </a:t>
            </a:r>
            <a:r>
              <a:rPr lang="pl-PL" sz="2000" dirty="0" smtClean="0"/>
              <a:t>2014-2020.</a:t>
            </a:r>
          </a:p>
          <a:p>
            <a:pPr algn="just"/>
            <a:r>
              <a:rPr lang="pl-PL" sz="2000" dirty="0" smtClean="0"/>
              <a:t>Należy zatem wyraźnie określić we wniosku o dofinansowanie w jaki sposób wykorzystywane będą zakupione  środki trwałe.</a:t>
            </a:r>
            <a:endParaRPr lang="pl-PL" sz="2000" dirty="0"/>
          </a:p>
          <a:p>
            <a:endParaRPr lang="pl-PL" dirty="0" smtClean="0"/>
          </a:p>
          <a:p>
            <a:endParaRPr lang="pl-PL" dirty="0"/>
          </a:p>
        </p:txBody>
      </p:sp>
    </p:spTree>
    <p:extLst>
      <p:ext uri="{BB962C8B-B14F-4D97-AF65-F5344CB8AC3E}">
        <p14:creationId xmlns:p14="http://schemas.microsoft.com/office/powerpoint/2010/main" val="2344824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3151" y="1222872"/>
            <a:ext cx="11348581" cy="1696598"/>
          </a:xfrm>
        </p:spPr>
        <p:txBody>
          <a:bodyPr/>
          <a:lstStyle/>
          <a:p>
            <a:pPr algn="just"/>
            <a:r>
              <a:rPr lang="pl-PL" sz="2000" b="1" u="sng" dirty="0" smtClean="0">
                <a:solidFill>
                  <a:srgbClr val="3078BA"/>
                </a:solidFill>
              </a:rPr>
              <a:t>16. Czy w </a:t>
            </a:r>
            <a:r>
              <a:rPr lang="pl-PL" sz="2000" b="1" u="sng" dirty="0">
                <a:solidFill>
                  <a:srgbClr val="3078BA"/>
                </a:solidFill>
              </a:rPr>
              <a:t>przypadku gdy beneficjent planuje w ramach 5 – go typu projektu zakup narzędzi  TIK, </a:t>
            </a:r>
            <a:r>
              <a:rPr lang="pl-PL" sz="2000" b="1" u="sng" dirty="0" smtClean="0">
                <a:solidFill>
                  <a:srgbClr val="3078BA"/>
                </a:solidFill>
              </a:rPr>
              <a:t>                           a </a:t>
            </a:r>
            <a:r>
              <a:rPr lang="pl-PL" sz="2000" b="1" u="sng" dirty="0">
                <a:solidFill>
                  <a:srgbClr val="3078BA"/>
                </a:solidFill>
              </a:rPr>
              <a:t>następnie planuje w ramach projektu zajęcia podnoszące kompetencje cyfrowe nauczycieli/uczniów, </a:t>
            </a:r>
            <a:r>
              <a:rPr lang="pl-PL" sz="2000" b="1" u="sng" dirty="0" smtClean="0">
                <a:solidFill>
                  <a:srgbClr val="3078BA"/>
                </a:solidFill>
              </a:rPr>
              <a:t>                  w </a:t>
            </a:r>
            <a:r>
              <a:rPr lang="pl-PL" sz="2000" b="1" u="sng" dirty="0">
                <a:solidFill>
                  <a:srgbClr val="3078BA"/>
                </a:solidFill>
              </a:rPr>
              <a:t>tym kompetencje w zakresie korzystania z zakupionych narzędzi TIK, jakimi kryteriami wyboru nauczycieli/osób prowadzących zajęcia podnoszące kompletacje cyfrowe musi się kierować wnioskodawca? </a:t>
            </a:r>
          </a:p>
        </p:txBody>
      </p:sp>
      <p:sp>
        <p:nvSpPr>
          <p:cNvPr id="3" name="Symbol zastępczy zawartości 2"/>
          <p:cNvSpPr>
            <a:spLocks noGrp="1"/>
          </p:cNvSpPr>
          <p:nvPr>
            <p:ph idx="1"/>
          </p:nvPr>
        </p:nvSpPr>
        <p:spPr>
          <a:xfrm>
            <a:off x="313151" y="1770540"/>
            <a:ext cx="11348581" cy="4351338"/>
          </a:xfrm>
        </p:spPr>
        <p:txBody>
          <a:bodyPr/>
          <a:lstStyle/>
          <a:p>
            <a:pPr algn="just"/>
            <a:endParaRPr lang="pl-PL" dirty="0"/>
          </a:p>
          <a:p>
            <a:pPr algn="just"/>
            <a:endParaRPr lang="pl-PL" dirty="0" smtClean="0"/>
          </a:p>
          <a:p>
            <a:endParaRPr lang="pl-PL" dirty="0"/>
          </a:p>
          <a:p>
            <a:pPr algn="just"/>
            <a:r>
              <a:rPr lang="pl-PL" sz="2400" dirty="0" smtClean="0"/>
              <a:t>Wojewódzki </a:t>
            </a:r>
            <a:r>
              <a:rPr lang="pl-PL" sz="2400" dirty="0"/>
              <a:t>Urząd Pracy w Szczecinie </a:t>
            </a:r>
            <a:r>
              <a:rPr lang="pl-PL" sz="2400" dirty="0" smtClean="0"/>
              <a:t>nie określił </a:t>
            </a:r>
            <a:r>
              <a:rPr lang="pl-PL" sz="2400" dirty="0"/>
              <a:t>kryteriów wyboru nauczycieli/ osób prowadzących zajęcia podnoszące kompetencje cyfrowe. Należy zawsze kierować się przepisami prawa unijnego, krajowego a także zapisami zawartymi w wytycznych programowych.</a:t>
            </a:r>
          </a:p>
        </p:txBody>
      </p:sp>
    </p:spTree>
    <p:extLst>
      <p:ext uri="{BB962C8B-B14F-4D97-AF65-F5344CB8AC3E}">
        <p14:creationId xmlns:p14="http://schemas.microsoft.com/office/powerpoint/2010/main" val="2524263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000" b="1" u="sng" dirty="0" smtClean="0">
                <a:solidFill>
                  <a:srgbClr val="3078BA"/>
                </a:solidFill>
              </a:rPr>
              <a:t>17. Wymagany wkład własny oraz możliwość finansowania go z różnych źródeł.</a:t>
            </a:r>
            <a:endParaRPr lang="pl-PL" sz="2000" b="1" u="sng" dirty="0">
              <a:solidFill>
                <a:srgbClr val="3078BA"/>
              </a:solidFill>
            </a:endParaRPr>
          </a:p>
        </p:txBody>
      </p:sp>
      <p:sp>
        <p:nvSpPr>
          <p:cNvPr id="3" name="Symbol zastępczy zawartości 2"/>
          <p:cNvSpPr>
            <a:spLocks noGrp="1"/>
          </p:cNvSpPr>
          <p:nvPr>
            <p:ph idx="1"/>
          </p:nvPr>
        </p:nvSpPr>
        <p:spPr/>
        <p:txBody>
          <a:bodyPr>
            <a:normAutofit/>
          </a:bodyPr>
          <a:lstStyle/>
          <a:p>
            <a:pPr algn="just"/>
            <a:r>
              <a:rPr lang="pl-PL" sz="2200" dirty="0"/>
              <a:t>Wnioskodawca podejmując się realizacji projektu musi zapewnić wniesienie wkładu własnego na poziomie minimalnym wymaganym i określonym w dokumentacji konkursowej. Źródłem finansowania wkładu własnego mogą być zarówno środki publiczne jak i prywatne. </a:t>
            </a:r>
            <a:br>
              <a:rPr lang="pl-PL" sz="2200" dirty="0"/>
            </a:br>
            <a:r>
              <a:rPr lang="pl-PL" sz="2200" dirty="0"/>
              <a:t>O zakwalifikowaniu źródła pochodzenia wkładu własnego (publiczny/prywatny) decyduje status prawny wnioskodawcy/ partnera/strony trzeciej lub uczestnika. Wkład własny może więc pochodzić </a:t>
            </a:r>
            <a:r>
              <a:rPr lang="pl-PL" sz="2200" dirty="0" smtClean="0"/>
              <a:t>ze </a:t>
            </a:r>
            <a:r>
              <a:rPr lang="pl-PL" sz="2200" dirty="0"/>
              <a:t>środków m.in.: </a:t>
            </a:r>
          </a:p>
          <a:p>
            <a:pPr marL="285750" lvl="0" indent="-285750" algn="just">
              <a:buFont typeface="Wingdings" panose="05000000000000000000" pitchFamily="2" charset="2"/>
              <a:buChar char="§"/>
            </a:pPr>
            <a:r>
              <a:rPr lang="pl-PL" sz="2200" dirty="0"/>
              <a:t>budżetu JST (szczebla gminnego, powiatowego i wojewódzkiego),</a:t>
            </a:r>
          </a:p>
          <a:p>
            <a:pPr marL="285750" lvl="0" indent="-285750" algn="just">
              <a:buFont typeface="Wingdings" panose="05000000000000000000" pitchFamily="2" charset="2"/>
              <a:buChar char="§"/>
            </a:pPr>
            <a:r>
              <a:rPr lang="pl-PL" sz="2200" dirty="0"/>
              <a:t>prywatnych,</a:t>
            </a:r>
          </a:p>
          <a:p>
            <a:pPr marL="285750" lvl="0" indent="-285750" algn="just">
              <a:buFont typeface="Wingdings" panose="05000000000000000000" pitchFamily="2" charset="2"/>
              <a:buChar char="§"/>
            </a:pPr>
            <a:r>
              <a:rPr lang="pl-PL" sz="2200" dirty="0"/>
              <a:t>strony trzeciej,</a:t>
            </a:r>
          </a:p>
          <a:p>
            <a:pPr marL="285750" lvl="0" indent="-285750" algn="just">
              <a:buFont typeface="Wingdings" panose="05000000000000000000" pitchFamily="2" charset="2"/>
              <a:buChar char="§"/>
            </a:pPr>
            <a:r>
              <a:rPr lang="pl-PL" sz="2200" dirty="0"/>
              <a:t>uczestnika.</a:t>
            </a:r>
          </a:p>
          <a:p>
            <a:pPr algn="just"/>
            <a:r>
              <a:rPr lang="pl-PL" sz="2200" dirty="0" smtClean="0"/>
              <a:t>Minimalny wkład własny w ramach konkursu dla Działania 8.3 wynosi 5% wartości projektu.</a:t>
            </a:r>
            <a:endParaRPr lang="pl-PL" sz="2200" dirty="0"/>
          </a:p>
          <a:p>
            <a:endParaRPr lang="pl-PL" dirty="0"/>
          </a:p>
        </p:txBody>
      </p:sp>
    </p:spTree>
    <p:extLst>
      <p:ext uri="{BB962C8B-B14F-4D97-AF65-F5344CB8AC3E}">
        <p14:creationId xmlns:p14="http://schemas.microsoft.com/office/powerpoint/2010/main" val="1237774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3151" y="1247916"/>
            <a:ext cx="11607100" cy="955457"/>
          </a:xfrm>
        </p:spPr>
        <p:txBody>
          <a:bodyPr/>
          <a:lstStyle/>
          <a:p>
            <a:pPr lvl="0"/>
            <a:r>
              <a:rPr lang="pl-PL" sz="2000" b="1" u="sng" dirty="0" smtClean="0">
                <a:solidFill>
                  <a:srgbClr val="3078BA"/>
                </a:solidFill>
              </a:rPr>
              <a:t>18. </a:t>
            </a:r>
            <a:r>
              <a:rPr lang="pl-PL" sz="2000" b="1" u="sng" dirty="0">
                <a:solidFill>
                  <a:srgbClr val="3078BA"/>
                </a:solidFill>
              </a:rPr>
              <a:t>Czy sale własne – wkład niepieniężny udostępniane przez szkołę w której są zajęcia dla uczniów, </a:t>
            </a:r>
            <a:r>
              <a:rPr lang="pl-PL" sz="2000" b="1" u="sng" dirty="0" smtClean="0">
                <a:solidFill>
                  <a:srgbClr val="3078BA"/>
                </a:solidFill>
              </a:rPr>
              <a:t>ale </a:t>
            </a:r>
            <a:r>
              <a:rPr lang="pl-PL" sz="2000" b="1" u="sng" dirty="0">
                <a:solidFill>
                  <a:srgbClr val="3078BA"/>
                </a:solidFill>
              </a:rPr>
              <a:t>nie jest ta szkoła partnerem/ realizatorem może stanowić wkład własny?</a:t>
            </a:r>
            <a:br>
              <a:rPr lang="pl-PL" sz="2000" b="1" u="sng" dirty="0">
                <a:solidFill>
                  <a:srgbClr val="3078BA"/>
                </a:solidFill>
              </a:rPr>
            </a:br>
            <a:endParaRPr lang="pl-PL" sz="2000" b="1" u="sng" dirty="0">
              <a:solidFill>
                <a:srgbClr val="3078BA"/>
              </a:solidFill>
            </a:endParaRPr>
          </a:p>
        </p:txBody>
      </p:sp>
      <p:sp>
        <p:nvSpPr>
          <p:cNvPr id="3" name="Symbol zastępczy zawartości 2"/>
          <p:cNvSpPr>
            <a:spLocks noGrp="1"/>
          </p:cNvSpPr>
          <p:nvPr>
            <p:ph idx="1"/>
          </p:nvPr>
        </p:nvSpPr>
        <p:spPr/>
        <p:txBody>
          <a:bodyPr/>
          <a:lstStyle/>
          <a:p>
            <a:endParaRPr lang="pl-PL" dirty="0" smtClean="0"/>
          </a:p>
          <a:p>
            <a:pPr algn="just"/>
            <a:r>
              <a:rPr lang="pl-PL" sz="2200" dirty="0"/>
              <a:t>Sale mogą stanowić wkład niepieniężny, jednakże w przypadku udostępnienia </a:t>
            </a:r>
            <a:r>
              <a:rPr lang="pl-PL" sz="2200" dirty="0" err="1"/>
              <a:t>sal</a:t>
            </a:r>
            <a:r>
              <a:rPr lang="pl-PL" sz="2200" dirty="0"/>
              <a:t> należy pamiętać o konieczności wskazania dokumentów potwierdzających możliwość wniesienia tego wkładu. W przypadku wkładu niepieniężnego opisanego powyżej dokumentem potwierdzającym poniesienie wydatku powinna być stosowna umowa użyczenia. </a:t>
            </a:r>
            <a:endParaRPr lang="pl-PL" sz="2200" dirty="0" smtClean="0"/>
          </a:p>
          <a:p>
            <a:pPr algn="just"/>
            <a:r>
              <a:rPr lang="pl-PL" sz="2200" dirty="0" smtClean="0"/>
              <a:t>W </a:t>
            </a:r>
            <a:r>
              <a:rPr lang="pl-PL" sz="2200" dirty="0"/>
              <a:t>przypadku wnoszenia wkładu własnego w formie pieniężnej,  umowa najmu poparta np. cennikiem itp. Każdorazowo sposób wyliczenia wkładu własnego należy wskazać w metodologii wyliczenia poziomu wkładu własnego w odpowiednim polu we wniosku o dofinansowanie. </a:t>
            </a:r>
          </a:p>
          <a:p>
            <a:endParaRPr lang="pl-PL" dirty="0"/>
          </a:p>
        </p:txBody>
      </p:sp>
    </p:spTree>
    <p:extLst>
      <p:ext uri="{BB962C8B-B14F-4D97-AF65-F5344CB8AC3E}">
        <p14:creationId xmlns:p14="http://schemas.microsoft.com/office/powerpoint/2010/main" val="343985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01721" y="1225742"/>
            <a:ext cx="11349037" cy="1605593"/>
          </a:xfrm>
        </p:spPr>
        <p:txBody>
          <a:bodyPr/>
          <a:lstStyle/>
          <a:p>
            <a:pPr algn="just">
              <a:defRPr/>
            </a:pPr>
            <a:r>
              <a:rPr lang="pl-PL" sz="2000" b="1" u="sng" dirty="0" smtClean="0">
                <a:solidFill>
                  <a:srgbClr val="0070C0"/>
                </a:solidFill>
              </a:rPr>
              <a:t>1. Czy w ramach typów projektu, które mogą zostać objęte wsparciem w ramach działania 8.3 RPO WZ wskazanych w dokumentacji konkursowej wnioskodawca zobowiązany jest do realizacji wszystkich działań (punktów)? Czy konsekwencją wyboru danego typu projektu jest konieczność realizacji wszystkich działań przypisanych temu typowi czy też możliwa jest realizacja wybranych działań w zakresie danego typu                  (np. realizacja wyłącznie typu 1 pkt. a oraz c )?</a:t>
            </a:r>
            <a:endParaRPr lang="pl-PL" sz="2000" u="sng" dirty="0">
              <a:solidFill>
                <a:srgbClr val="0070C0"/>
              </a:solidFill>
            </a:endParaRPr>
          </a:p>
        </p:txBody>
      </p:sp>
      <p:sp>
        <p:nvSpPr>
          <p:cNvPr id="3" name="Symbol zastępczy zawartości 2"/>
          <p:cNvSpPr>
            <a:spLocks noGrp="1"/>
          </p:cNvSpPr>
          <p:nvPr>
            <p:ph idx="1"/>
          </p:nvPr>
        </p:nvSpPr>
        <p:spPr>
          <a:xfrm>
            <a:off x="312738" y="1608464"/>
            <a:ext cx="11349037" cy="4583016"/>
          </a:xfrm>
        </p:spPr>
        <p:txBody>
          <a:bodyPr>
            <a:normAutofit/>
          </a:bodyPr>
          <a:lstStyle/>
          <a:p>
            <a:pPr algn="just"/>
            <a:endParaRPr lang="pl-PL" altLang="pl-PL" sz="2400" dirty="0" smtClean="0">
              <a:ea typeface="Mongolian Baiti" pitchFamily="66" charset="0"/>
            </a:endParaRPr>
          </a:p>
          <a:p>
            <a:pPr algn="just"/>
            <a:endParaRPr lang="pl-PL" altLang="pl-PL" sz="2400" dirty="0" smtClean="0">
              <a:ea typeface="Mongolian Baiti" pitchFamily="66" charset="0"/>
            </a:endParaRPr>
          </a:p>
          <a:p>
            <a:pPr lvl="0" algn="just"/>
            <a:endParaRPr lang="pl-PL" altLang="pl-PL" sz="2400" dirty="0" smtClean="0">
              <a:ea typeface="Mongolian Baiti" pitchFamily="66" charset="0"/>
            </a:endParaRPr>
          </a:p>
          <a:p>
            <a:pPr lvl="0" algn="just"/>
            <a:r>
              <a:rPr lang="pl-PL" altLang="pl-PL" sz="2400" dirty="0" smtClean="0">
                <a:ea typeface="Mongolian Baiti" pitchFamily="66" charset="0"/>
              </a:rPr>
              <a:t>Nie ma obowiązku realizacji wszystkich działań przypisanych danemu typowi projektu, jednakże należy zwrócić szczególną uwagę na wskazane w tym konkursie wymogi związane ze zgodnością wsparcia oraz te narzucone przez SOOP </a:t>
            </a:r>
            <a:r>
              <a:rPr lang="pl-PL" sz="2400" dirty="0" smtClean="0"/>
              <a:t>RPO WZ 2014-2020</a:t>
            </a:r>
            <a:r>
              <a:rPr lang="pl-PL" altLang="pl-PL" sz="2400" dirty="0" smtClean="0">
                <a:ea typeface="Mongolian Baiti" pitchFamily="66" charset="0"/>
              </a:rPr>
              <a:t> skierowane do poszczególnych typów projektu.</a:t>
            </a:r>
            <a:endParaRPr lang="pl-PL" sz="2400" dirty="0" smtClean="0"/>
          </a:p>
          <a:p>
            <a:pPr algn="just"/>
            <a:endParaRPr lang="pl-PL" altLang="pl-PL" sz="2000" dirty="0" smtClean="0">
              <a:ea typeface="Mongolian Baiti" pitchFamily="66" charset="0"/>
            </a:endParaRPr>
          </a:p>
          <a:p>
            <a:pPr algn="just"/>
            <a:endParaRPr lang="pl-PL" altLang="pl-PL" sz="2000" dirty="0">
              <a:ea typeface="Mongolian Baiti" pitchFamily="66"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3151" y="1247916"/>
            <a:ext cx="11348581" cy="790204"/>
          </a:xfrm>
        </p:spPr>
        <p:txBody>
          <a:bodyPr/>
          <a:lstStyle/>
          <a:p>
            <a:pPr algn="just"/>
            <a:r>
              <a:rPr lang="pl-PL" sz="2000" b="1" u="sng" dirty="0" smtClean="0">
                <a:solidFill>
                  <a:srgbClr val="3078BA"/>
                </a:solidFill>
              </a:rPr>
              <a:t>19. </a:t>
            </a:r>
            <a:r>
              <a:rPr lang="pl-PL" sz="2000" b="1" u="sng" dirty="0">
                <a:solidFill>
                  <a:srgbClr val="3078BA"/>
                </a:solidFill>
              </a:rPr>
              <a:t>Czy szkoła będąc wnioskodawcą  musi ogłosić nabór na partnerów </a:t>
            </a:r>
            <a:r>
              <a:rPr lang="pl-PL" sz="2000" b="1" u="sng" dirty="0" smtClean="0">
                <a:solidFill>
                  <a:srgbClr val="3078BA"/>
                </a:solidFill>
              </a:rPr>
              <a:t>zgodnie z zasadą konkurencyjności? </a:t>
            </a:r>
            <a:endParaRPr lang="pl-PL" sz="2000" b="1" u="sng" dirty="0">
              <a:solidFill>
                <a:srgbClr val="3078BA"/>
              </a:solidFill>
            </a:endParaRPr>
          </a:p>
        </p:txBody>
      </p:sp>
      <p:sp>
        <p:nvSpPr>
          <p:cNvPr id="3" name="Symbol zastępczy zawartości 2"/>
          <p:cNvSpPr>
            <a:spLocks noGrp="1"/>
          </p:cNvSpPr>
          <p:nvPr>
            <p:ph idx="1"/>
          </p:nvPr>
        </p:nvSpPr>
        <p:spPr>
          <a:xfrm>
            <a:off x="313151" y="1531345"/>
            <a:ext cx="11348581" cy="4645618"/>
          </a:xfrm>
        </p:spPr>
        <p:txBody>
          <a:bodyPr>
            <a:normAutofit fontScale="92500" lnSpcReduction="20000"/>
          </a:bodyPr>
          <a:lstStyle/>
          <a:p>
            <a:endParaRPr lang="pl-PL" dirty="0" smtClean="0"/>
          </a:p>
          <a:p>
            <a:pPr algn="just"/>
            <a:r>
              <a:rPr lang="pl-PL" sz="2200" dirty="0"/>
              <a:t>Szkoła jako organ JST, instytucja </a:t>
            </a:r>
            <a:r>
              <a:rPr lang="pl-PL" sz="2200" dirty="0" smtClean="0"/>
              <a:t>publiczna, </a:t>
            </a:r>
            <a:r>
              <a:rPr lang="pl-PL" sz="2200" dirty="0"/>
              <a:t>zobligowana jest do dokonania wyboru partnera w projekcie </a:t>
            </a:r>
            <a:r>
              <a:rPr lang="pl-PL" sz="2200" dirty="0" smtClean="0"/>
              <a:t>                 w </a:t>
            </a:r>
            <a:r>
              <a:rPr lang="pl-PL" sz="2200" dirty="0"/>
              <a:t>trybie konkurencyjnym, prowadząc otwarty </a:t>
            </a:r>
            <a:r>
              <a:rPr lang="pl-PL" sz="2200" dirty="0" smtClean="0"/>
              <a:t>nabór </a:t>
            </a:r>
            <a:r>
              <a:rPr lang="pl-PL" sz="2200" dirty="0"/>
              <a:t>udostępniony publicznie dla wszystkich potencjalnych zainteresowanych. </a:t>
            </a:r>
          </a:p>
          <a:p>
            <a:pPr algn="just"/>
            <a:r>
              <a:rPr lang="pl-PL" sz="2200" dirty="0" smtClean="0"/>
              <a:t>W </a:t>
            </a:r>
            <a:r>
              <a:rPr lang="pl-PL" sz="2200" dirty="0"/>
              <a:t>przypadku projektów partnerskich realizowanych na podstawie umowy partnerskiej, podmiot o którym mowa w art. 3 ust. 1 ustawy z dnia 29 stycznia 2004 r. - Prawo </a:t>
            </a:r>
            <a:r>
              <a:rPr lang="pl-PL" sz="2200" dirty="0" smtClean="0"/>
              <a:t>Zamówień </a:t>
            </a:r>
            <a:r>
              <a:rPr lang="pl-PL" sz="2200" dirty="0"/>
              <a:t>P</a:t>
            </a:r>
            <a:r>
              <a:rPr lang="pl-PL" sz="2200" dirty="0" smtClean="0"/>
              <a:t>ublicznych</a:t>
            </a:r>
            <a:r>
              <a:rPr lang="pl-PL" sz="2200" dirty="0"/>
              <a:t>, ubiegający się </a:t>
            </a:r>
            <a:r>
              <a:rPr lang="pl-PL" sz="2200" dirty="0" smtClean="0"/>
              <a:t>                        o </a:t>
            </a:r>
            <a:r>
              <a:rPr lang="pl-PL" sz="2200" dirty="0"/>
              <a:t>dofinansowanie, dokonuje wyboru partnerów spoza sektora finansów publicznych z zachowaniem zasady przejrzystości i równego traktowania podmiotów, w szczególności jest zobowiązany do:</a:t>
            </a:r>
          </a:p>
          <a:p>
            <a:pPr marL="285750" lvl="0" indent="-285750" algn="just">
              <a:buFont typeface="Wingdings" panose="05000000000000000000" pitchFamily="2" charset="2"/>
              <a:buChar char="§"/>
            </a:pPr>
            <a:r>
              <a:rPr lang="pl-PL" sz="2200" dirty="0"/>
              <a:t>ogłoszenia otwartego naboru partnerów w dzienniku ogólnopolskim lub lokalnym oraz w Biuletynie Informacji </a:t>
            </a:r>
            <a:r>
              <a:rPr lang="pl-PL" sz="2200" dirty="0" smtClean="0"/>
              <a:t>Publicznej - </a:t>
            </a:r>
            <a:r>
              <a:rPr lang="pl-PL" sz="2200" dirty="0"/>
              <a:t>w ogłoszeniu powinien być wskazany termin co najmniej 21 dni na zgłoszenie partnerów;</a:t>
            </a:r>
          </a:p>
          <a:p>
            <a:pPr marL="285750" lvl="0" indent="-285750" algn="just">
              <a:buFont typeface="Wingdings" panose="05000000000000000000" pitchFamily="2" charset="2"/>
              <a:buChar char="§"/>
            </a:pPr>
            <a:r>
              <a:rPr lang="pl-PL" sz="2200" dirty="0"/>
              <a:t>uwzględnienia przy wyborze partnerów: zgodności działania potencjalnego partnera z celami partnerstwa, oferowanego wkładu potencjalnego partnera w realizację celu partnerstwa, doświadczenie w realizacji projektów o podobnym charakterze, współpracę z beneficjentem w trakcie przygotowania projektu;</a:t>
            </a:r>
          </a:p>
          <a:p>
            <a:pPr marL="285750" lvl="0" indent="-285750" algn="just">
              <a:buFont typeface="Wingdings" panose="05000000000000000000" pitchFamily="2" charset="2"/>
              <a:buChar char="§"/>
            </a:pPr>
            <a:r>
              <a:rPr lang="pl-PL" sz="2200" dirty="0"/>
              <a:t>podania do publicznej wiadomości informacji o stronach umowy o partnerstwie oraz zakresu zadań partnerów".</a:t>
            </a:r>
          </a:p>
          <a:p>
            <a:endParaRPr lang="pl-PL" dirty="0"/>
          </a:p>
        </p:txBody>
      </p:sp>
    </p:spTree>
    <p:extLst>
      <p:ext uri="{BB962C8B-B14F-4D97-AF65-F5344CB8AC3E}">
        <p14:creationId xmlns:p14="http://schemas.microsoft.com/office/powerpoint/2010/main" val="8606569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8" name="Obraz 3"/>
          <p:cNvPicPr>
            <a:picLocks noChangeAspect="1"/>
          </p:cNvPicPr>
          <p:nvPr/>
        </p:nvPicPr>
        <p:blipFill>
          <a:blip r:embed="rId3"/>
          <a:srcRect/>
          <a:stretch>
            <a:fillRect/>
          </a:stretch>
        </p:blipFill>
        <p:spPr bwMode="auto">
          <a:xfrm>
            <a:off x="5627688" y="1795463"/>
            <a:ext cx="6564312" cy="4359275"/>
          </a:xfrm>
          <a:prstGeom prst="rect">
            <a:avLst/>
          </a:prstGeom>
          <a:noFill/>
          <a:ln w="9525">
            <a:noFill/>
            <a:miter lim="800000"/>
            <a:headEnd/>
            <a:tailEnd/>
          </a:ln>
        </p:spPr>
      </p:pic>
      <p:sp>
        <p:nvSpPr>
          <p:cNvPr id="65539" name="Tytuł 1"/>
          <p:cNvSpPr>
            <a:spLocks noGrp="1"/>
          </p:cNvSpPr>
          <p:nvPr>
            <p:ph type="title"/>
          </p:nvPr>
        </p:nvSpPr>
        <p:spPr bwMode="auto">
          <a:xfrm>
            <a:off x="307975" y="2289175"/>
            <a:ext cx="5149850" cy="501650"/>
          </a:xfrm>
          <a:noFill/>
          <a:ln>
            <a:miter lim="800000"/>
            <a:headEnd/>
            <a:tailEnd/>
          </a:ln>
        </p:spPr>
        <p:txBody>
          <a:bodyPr vert="horz" wrap="square" lIns="91440" tIns="45720" rIns="91440" bIns="45720" numCol="1" anchor="t" anchorCtr="0" compatLnSpc="1">
            <a:prstTxWarp prst="textNoShape">
              <a:avLst/>
            </a:prstTxWarp>
          </a:bodyPr>
          <a:lstStyle/>
          <a:p>
            <a:pPr algn="ctr" eaLnBrk="1" hangingPunct="1"/>
            <a:r>
              <a:rPr lang="pl-PL" altLang="pl-PL" sz="4400" b="1" smtClean="0">
                <a:latin typeface="Book Antiqua" pitchFamily="18" charset="0"/>
                <a:ea typeface="Mongolian Baiti" pitchFamily="66" charset="0"/>
              </a:rPr>
              <a:t>Dziękuję za uwagę</a:t>
            </a:r>
          </a:p>
        </p:txBody>
      </p:sp>
      <p:sp>
        <p:nvSpPr>
          <p:cNvPr id="3" name="Symbol zastępczy zawartości 2"/>
          <p:cNvSpPr>
            <a:spLocks noGrp="1"/>
          </p:cNvSpPr>
          <p:nvPr>
            <p:ph idx="1"/>
          </p:nvPr>
        </p:nvSpPr>
        <p:spPr>
          <a:xfrm>
            <a:off x="312738" y="3873500"/>
            <a:ext cx="5006975" cy="2303463"/>
          </a:xfrm>
        </p:spPr>
        <p:txBody>
          <a:bodyPr/>
          <a:lstStyle/>
          <a:p>
            <a:pPr algn="ctr" eaLnBrk="1" hangingPunct="1"/>
            <a:r>
              <a:rPr lang="pl-PL" altLang="pl-PL" b="1" smtClean="0">
                <a:latin typeface="Book Antiqua" pitchFamily="18" charset="0"/>
                <a:ea typeface="Mongolian Baiti" pitchFamily="66" charset="0"/>
              </a:rPr>
              <a:t>Wojewódzki Urząd Pracy w Szczecinie</a:t>
            </a:r>
            <a:endParaRPr lang="pl-PL" altLang="pl-PL" smtClean="0">
              <a:latin typeface="Book Antiqua" pitchFamily="18" charset="0"/>
              <a:ea typeface="Mongolian Baiti" pitchFamily="66" charset="0"/>
            </a:endParaRPr>
          </a:p>
          <a:p>
            <a:pPr algn="ctr" eaLnBrk="1" hangingPunct="1"/>
            <a:r>
              <a:rPr lang="pl-PL" altLang="pl-PL" smtClean="0">
                <a:latin typeface="Book Antiqua" pitchFamily="18" charset="0"/>
                <a:ea typeface="Mongolian Baiti" pitchFamily="66" charset="0"/>
              </a:rPr>
              <a:t>ul. A. Mickiewicza  41</a:t>
            </a:r>
          </a:p>
          <a:p>
            <a:pPr algn="ctr" eaLnBrk="1" hangingPunct="1"/>
            <a:r>
              <a:rPr lang="pl-PL" altLang="pl-PL" smtClean="0">
                <a:latin typeface="Book Antiqua" pitchFamily="18" charset="0"/>
                <a:ea typeface="Mongolian Baiti" pitchFamily="66" charset="0"/>
              </a:rPr>
              <a:t>70-383 Szczecin</a:t>
            </a:r>
          </a:p>
          <a:p>
            <a:pPr algn="ctr" eaLnBrk="1" hangingPunct="1"/>
            <a:r>
              <a:rPr lang="pl-PL" altLang="pl-PL" smtClean="0">
                <a:latin typeface="Book Antiqua" pitchFamily="18" charset="0"/>
                <a:ea typeface="Mongolian Baiti" pitchFamily="66" charset="0"/>
              </a:rPr>
              <a:t>tel. 91 42 56 100</a:t>
            </a:r>
          </a:p>
          <a:p>
            <a:pPr algn="ctr" eaLnBrk="1" hangingPunct="1"/>
            <a:r>
              <a:rPr lang="pl-PL" altLang="pl-PL" smtClean="0">
                <a:latin typeface="Book Antiqua" pitchFamily="18" charset="0"/>
                <a:ea typeface="Mongolian Baiti" pitchFamily="66" charset="0"/>
              </a:rPr>
              <a:t>fax. 91 42 56 103</a:t>
            </a:r>
          </a:p>
          <a:p>
            <a:pPr algn="ctr" eaLnBrk="1" hangingPunct="1"/>
            <a:r>
              <a:rPr lang="pl-PL" altLang="pl-PL" smtClean="0">
                <a:latin typeface="Book Antiqua" pitchFamily="18" charset="0"/>
                <a:ea typeface="Mongolian Baiti" pitchFamily="66" charset="0"/>
              </a:rPr>
              <a:t>e-mail: sekretariat@wup.pl</a:t>
            </a:r>
          </a:p>
          <a:p>
            <a:pPr eaLnBrk="1" hangingPunct="1"/>
            <a:endParaRPr lang="pl-PL" altLang="pl-PL" smtClean="0">
              <a:ea typeface="Mongolian Baiti" pitchFamily="66" charset="0"/>
            </a:endParaRPr>
          </a:p>
        </p:txBody>
      </p:sp>
      <p:sp>
        <p:nvSpPr>
          <p:cNvPr id="65541" name="Rectangle 5"/>
          <p:cNvSpPr>
            <a:spLocks noChangeArrowheads="1"/>
          </p:cNvSpPr>
          <p:nvPr/>
        </p:nvSpPr>
        <p:spPr bwMode="auto">
          <a:xfrm rot="10800000" flipH="1">
            <a:off x="6357938" y="4752975"/>
            <a:ext cx="508000" cy="508000"/>
          </a:xfrm>
          <a:prstGeom prst="rect">
            <a:avLst/>
          </a:prstGeom>
          <a:solidFill>
            <a:schemeClr val="bg1">
              <a:alpha val="38823"/>
            </a:schemeClr>
          </a:solidFill>
          <a:ln w="9525">
            <a:noFill/>
            <a:miter lim="800000"/>
            <a:headEnd/>
            <a:tailEnd/>
          </a:ln>
        </p:spPr>
        <p:txBody>
          <a:bodyPr lIns="36576" tIns="36576" rIns="36576" bIns="36576"/>
          <a:lstStyle/>
          <a:p>
            <a:endParaRPr lang="pl-PL" altLang="pl-PL">
              <a:latin typeface="Calibri" pitchFamily="34" charset="0"/>
            </a:endParaRPr>
          </a:p>
        </p:txBody>
      </p:sp>
      <p:sp>
        <p:nvSpPr>
          <p:cNvPr id="65542" name="Rectangle 6"/>
          <p:cNvSpPr>
            <a:spLocks noChangeArrowheads="1"/>
          </p:cNvSpPr>
          <p:nvPr/>
        </p:nvSpPr>
        <p:spPr bwMode="auto">
          <a:xfrm rot="10800000" flipH="1">
            <a:off x="6623050" y="4997450"/>
            <a:ext cx="439738" cy="438150"/>
          </a:xfrm>
          <a:prstGeom prst="rect">
            <a:avLst/>
          </a:prstGeom>
          <a:solidFill>
            <a:schemeClr val="bg1">
              <a:alpha val="38823"/>
            </a:schemeClr>
          </a:solidFill>
          <a:ln w="9525">
            <a:noFill/>
            <a:miter lim="800000"/>
            <a:headEnd/>
            <a:tailEnd/>
          </a:ln>
        </p:spPr>
        <p:txBody>
          <a:bodyPr lIns="36576" tIns="36576" rIns="36576" bIns="36576"/>
          <a:lstStyle/>
          <a:p>
            <a:endParaRPr lang="pl-PL" altLang="pl-PL">
              <a:latin typeface="Calibri" pitchFamily="34" charset="0"/>
            </a:endParaRPr>
          </a:p>
        </p:txBody>
      </p:sp>
      <p:sp>
        <p:nvSpPr>
          <p:cNvPr id="65543" name="Rectangle 7"/>
          <p:cNvSpPr>
            <a:spLocks noChangeArrowheads="1"/>
          </p:cNvSpPr>
          <p:nvPr/>
        </p:nvSpPr>
        <p:spPr bwMode="auto">
          <a:xfrm rot="10800000" flipH="1">
            <a:off x="6465888" y="2600325"/>
            <a:ext cx="541337" cy="539750"/>
          </a:xfrm>
          <a:prstGeom prst="rect">
            <a:avLst/>
          </a:prstGeom>
          <a:solidFill>
            <a:schemeClr val="bg1">
              <a:alpha val="38823"/>
            </a:schemeClr>
          </a:solidFill>
          <a:ln w="9525">
            <a:noFill/>
            <a:miter lim="800000"/>
            <a:headEnd/>
            <a:tailEnd/>
          </a:ln>
        </p:spPr>
        <p:txBody>
          <a:bodyPr lIns="36576" tIns="36576" rIns="36576" bIns="36576"/>
          <a:lstStyle/>
          <a:p>
            <a:endParaRPr lang="pl-PL" altLang="pl-PL">
              <a:latin typeface="Calibri" pitchFamily="34" charset="0"/>
            </a:endParaRPr>
          </a:p>
        </p:txBody>
      </p:sp>
      <p:sp>
        <p:nvSpPr>
          <p:cNvPr id="65544" name="Rectangle 10"/>
          <p:cNvSpPr>
            <a:spLocks noChangeArrowheads="1"/>
          </p:cNvSpPr>
          <p:nvPr/>
        </p:nvSpPr>
        <p:spPr bwMode="auto">
          <a:xfrm rot="10800000" flipH="1">
            <a:off x="10352088" y="5233988"/>
            <a:ext cx="809625" cy="815975"/>
          </a:xfrm>
          <a:prstGeom prst="rect">
            <a:avLst/>
          </a:prstGeom>
          <a:solidFill>
            <a:schemeClr val="bg1">
              <a:alpha val="38823"/>
            </a:schemeClr>
          </a:solidFill>
          <a:ln w="9525">
            <a:noFill/>
            <a:miter lim="800000"/>
            <a:headEnd/>
            <a:tailEnd/>
          </a:ln>
        </p:spPr>
        <p:txBody>
          <a:bodyPr lIns="36576" tIns="36576" rIns="36576" bIns="36576"/>
          <a:lstStyle/>
          <a:p>
            <a:endParaRPr lang="pl-PL" altLang="pl-PL">
              <a:latin typeface="Calibri" pitchFamily="34" charset="0"/>
            </a:endParaRPr>
          </a:p>
        </p:txBody>
      </p:sp>
      <p:sp>
        <p:nvSpPr>
          <p:cNvPr id="65545" name="Rectangle 11"/>
          <p:cNvSpPr>
            <a:spLocks noChangeArrowheads="1"/>
          </p:cNvSpPr>
          <p:nvPr/>
        </p:nvSpPr>
        <p:spPr bwMode="auto">
          <a:xfrm rot="10800000" flipH="1">
            <a:off x="11234738" y="4279900"/>
            <a:ext cx="896937" cy="898525"/>
          </a:xfrm>
          <a:prstGeom prst="rect">
            <a:avLst/>
          </a:prstGeom>
          <a:solidFill>
            <a:schemeClr val="bg1">
              <a:alpha val="38823"/>
            </a:schemeClr>
          </a:solidFill>
          <a:ln w="9525">
            <a:noFill/>
            <a:miter lim="800000"/>
            <a:headEnd/>
            <a:tailEnd/>
          </a:ln>
        </p:spPr>
        <p:txBody>
          <a:bodyPr lIns="36576" tIns="36576" rIns="36576" bIns="36576"/>
          <a:lstStyle/>
          <a:p>
            <a:endParaRPr lang="pl-PL" altLang="pl-PL">
              <a:latin typeface="Calibri" pitchFamily="34" charset="0"/>
            </a:endParaRPr>
          </a:p>
        </p:txBody>
      </p:sp>
      <p:sp>
        <p:nvSpPr>
          <p:cNvPr id="65546" name="Rectangle 12"/>
          <p:cNvSpPr>
            <a:spLocks noChangeArrowheads="1"/>
          </p:cNvSpPr>
          <p:nvPr/>
        </p:nvSpPr>
        <p:spPr bwMode="auto">
          <a:xfrm rot="10800000" flipH="1">
            <a:off x="5870575" y="4800600"/>
            <a:ext cx="249238" cy="254000"/>
          </a:xfrm>
          <a:prstGeom prst="rect">
            <a:avLst/>
          </a:prstGeom>
          <a:solidFill>
            <a:schemeClr val="bg1">
              <a:alpha val="38823"/>
            </a:schemeClr>
          </a:solidFill>
          <a:ln w="9525">
            <a:noFill/>
            <a:miter lim="800000"/>
            <a:headEnd/>
            <a:tailEnd/>
          </a:ln>
        </p:spPr>
        <p:txBody>
          <a:bodyPr lIns="36576" tIns="36576" rIns="36576" bIns="36576"/>
          <a:lstStyle/>
          <a:p>
            <a:endParaRPr lang="pl-PL" altLang="pl-PL">
              <a:latin typeface="Calibri" pitchFamily="34" charset="0"/>
            </a:endParaRPr>
          </a:p>
        </p:txBody>
      </p:sp>
      <p:sp>
        <p:nvSpPr>
          <p:cNvPr id="65547" name="Rectangle 13"/>
          <p:cNvSpPr>
            <a:spLocks noChangeArrowheads="1"/>
          </p:cNvSpPr>
          <p:nvPr/>
        </p:nvSpPr>
        <p:spPr bwMode="auto">
          <a:xfrm rot="10800000" flipH="1">
            <a:off x="6694488" y="2120900"/>
            <a:ext cx="623887" cy="623888"/>
          </a:xfrm>
          <a:prstGeom prst="rect">
            <a:avLst/>
          </a:prstGeom>
          <a:solidFill>
            <a:schemeClr val="bg1">
              <a:alpha val="38823"/>
            </a:schemeClr>
          </a:solidFill>
          <a:ln w="9525">
            <a:noFill/>
            <a:miter lim="800000"/>
            <a:headEnd/>
            <a:tailEnd/>
          </a:ln>
        </p:spPr>
        <p:txBody>
          <a:bodyPr lIns="36576" tIns="36576" rIns="36576" bIns="36576"/>
          <a:lstStyle/>
          <a:p>
            <a:endParaRPr lang="pl-PL" altLang="pl-PL">
              <a:latin typeface="Calibri" pitchFamily="34" charset="0"/>
            </a:endParaRPr>
          </a:p>
        </p:txBody>
      </p:sp>
      <p:sp>
        <p:nvSpPr>
          <p:cNvPr id="65548" name="Rectangle 11"/>
          <p:cNvSpPr>
            <a:spLocks noChangeArrowheads="1"/>
          </p:cNvSpPr>
          <p:nvPr/>
        </p:nvSpPr>
        <p:spPr bwMode="auto">
          <a:xfrm rot="10800000" flipH="1">
            <a:off x="5619750" y="1795463"/>
            <a:ext cx="952500" cy="952500"/>
          </a:xfrm>
          <a:prstGeom prst="rect">
            <a:avLst/>
          </a:prstGeom>
          <a:solidFill>
            <a:schemeClr val="bg1"/>
          </a:solidFill>
          <a:ln w="9525">
            <a:noFill/>
            <a:miter lim="800000"/>
            <a:headEnd/>
            <a:tailEnd/>
          </a:ln>
        </p:spPr>
        <p:txBody>
          <a:bodyPr lIns="36576" tIns="36576" rIns="36576" bIns="36576"/>
          <a:lstStyle/>
          <a:p>
            <a:endParaRPr lang="pl-PL" altLang="pl-PL">
              <a:latin typeface="Calibri" pitchFamily="34" charset="0"/>
            </a:endParaRPr>
          </a:p>
        </p:txBody>
      </p:sp>
      <p:sp>
        <p:nvSpPr>
          <p:cNvPr id="65549" name="Rectangle 14"/>
          <p:cNvSpPr>
            <a:spLocks noChangeArrowheads="1"/>
          </p:cNvSpPr>
          <p:nvPr/>
        </p:nvSpPr>
        <p:spPr bwMode="auto">
          <a:xfrm rot="10800000" flipH="1">
            <a:off x="9329738" y="4260850"/>
            <a:ext cx="508000" cy="508000"/>
          </a:xfrm>
          <a:prstGeom prst="rect">
            <a:avLst/>
          </a:prstGeom>
          <a:solidFill>
            <a:schemeClr val="bg1">
              <a:alpha val="14902"/>
            </a:schemeClr>
          </a:solidFill>
          <a:ln w="9525">
            <a:noFill/>
            <a:miter lim="800000"/>
            <a:headEnd/>
            <a:tailEnd/>
          </a:ln>
        </p:spPr>
        <p:txBody>
          <a:bodyPr lIns="36576" tIns="36576" rIns="36576" bIns="36576"/>
          <a:lstStyle/>
          <a:p>
            <a:endParaRPr lang="pl-PL" altLang="pl-PL">
              <a:latin typeface="Calibri" pitchFamily="34" charset="0"/>
            </a:endParaRPr>
          </a:p>
        </p:txBody>
      </p:sp>
      <p:sp>
        <p:nvSpPr>
          <p:cNvPr id="65550" name="Rectangle 11"/>
          <p:cNvSpPr>
            <a:spLocks noChangeArrowheads="1"/>
          </p:cNvSpPr>
          <p:nvPr/>
        </p:nvSpPr>
        <p:spPr bwMode="auto">
          <a:xfrm rot="10800000" flipH="1">
            <a:off x="7096125" y="1885950"/>
            <a:ext cx="361950" cy="361950"/>
          </a:xfrm>
          <a:prstGeom prst="rect">
            <a:avLst/>
          </a:prstGeom>
          <a:solidFill>
            <a:schemeClr val="bg1">
              <a:alpha val="87057"/>
            </a:schemeClr>
          </a:solidFill>
          <a:ln w="9525">
            <a:noFill/>
            <a:miter lim="800000"/>
            <a:headEnd/>
            <a:tailEnd/>
          </a:ln>
        </p:spPr>
        <p:txBody>
          <a:bodyPr lIns="36576" tIns="36576" rIns="36576" bIns="36576"/>
          <a:lstStyle/>
          <a:p>
            <a:endParaRPr lang="pl-PL" altLang="pl-PL">
              <a:latin typeface="Calibri" pitchFamily="34" charset="0"/>
            </a:endParaRPr>
          </a:p>
        </p:txBody>
      </p:sp>
      <p:sp>
        <p:nvSpPr>
          <p:cNvPr id="65551" name="Rectangle 11"/>
          <p:cNvSpPr>
            <a:spLocks noChangeArrowheads="1"/>
          </p:cNvSpPr>
          <p:nvPr/>
        </p:nvSpPr>
        <p:spPr bwMode="auto">
          <a:xfrm rot="10800000" flipH="1">
            <a:off x="5619750" y="5483225"/>
            <a:ext cx="952500" cy="693738"/>
          </a:xfrm>
          <a:prstGeom prst="rect">
            <a:avLst/>
          </a:prstGeom>
          <a:solidFill>
            <a:schemeClr val="bg1"/>
          </a:solidFill>
          <a:ln w="9525">
            <a:noFill/>
            <a:miter lim="800000"/>
            <a:headEnd/>
            <a:tailEnd/>
          </a:ln>
        </p:spPr>
        <p:txBody>
          <a:bodyPr lIns="36576" tIns="36576" rIns="36576" bIns="36576"/>
          <a:lstStyle/>
          <a:p>
            <a:endParaRPr lang="pl-PL" altLang="pl-PL">
              <a:latin typeface="Calibri" pitchFamily="34" charset="0"/>
            </a:endParaRPr>
          </a:p>
        </p:txBody>
      </p:sp>
      <p:sp>
        <p:nvSpPr>
          <p:cNvPr id="65552" name="Rectangle 10"/>
          <p:cNvSpPr>
            <a:spLocks noChangeArrowheads="1"/>
          </p:cNvSpPr>
          <p:nvPr/>
        </p:nvSpPr>
        <p:spPr bwMode="auto">
          <a:xfrm rot="10800000" flipH="1">
            <a:off x="11414125" y="5389563"/>
            <a:ext cx="576263" cy="579437"/>
          </a:xfrm>
          <a:prstGeom prst="rect">
            <a:avLst/>
          </a:prstGeom>
          <a:solidFill>
            <a:schemeClr val="bg1">
              <a:alpha val="89018"/>
            </a:schemeClr>
          </a:solidFill>
          <a:ln w="9525">
            <a:noFill/>
            <a:miter lim="800000"/>
            <a:headEnd/>
            <a:tailEnd/>
          </a:ln>
        </p:spPr>
        <p:txBody>
          <a:bodyPr lIns="36576" tIns="36576" rIns="36576" bIns="36576"/>
          <a:lstStyle/>
          <a:p>
            <a:endParaRPr lang="pl-PL" altLang="pl-PL">
              <a:latin typeface="Calibri" pitchFamily="34" charset="0"/>
            </a:endParaRPr>
          </a:p>
        </p:txBody>
      </p:sp>
      <p:sp>
        <p:nvSpPr>
          <p:cNvPr id="65553" name="Rectangle 13"/>
          <p:cNvSpPr>
            <a:spLocks noChangeArrowheads="1"/>
          </p:cNvSpPr>
          <p:nvPr/>
        </p:nvSpPr>
        <p:spPr bwMode="auto">
          <a:xfrm rot="10800000" flipH="1">
            <a:off x="6854825" y="5262563"/>
            <a:ext cx="623888" cy="623887"/>
          </a:xfrm>
          <a:prstGeom prst="rect">
            <a:avLst/>
          </a:prstGeom>
          <a:solidFill>
            <a:schemeClr val="bg1">
              <a:alpha val="85881"/>
            </a:schemeClr>
          </a:solidFill>
          <a:ln w="9525">
            <a:noFill/>
            <a:miter lim="800000"/>
            <a:headEnd/>
            <a:tailEnd/>
          </a:ln>
        </p:spPr>
        <p:txBody>
          <a:bodyPr lIns="36576" tIns="36576" rIns="36576" bIns="36576"/>
          <a:lstStyle/>
          <a:p>
            <a:endParaRPr lang="pl-PL" altLang="pl-PL">
              <a:latin typeface="Calibri" pitchFamily="34" charset="0"/>
            </a:endParaRPr>
          </a:p>
        </p:txBody>
      </p:sp>
      <p:sp>
        <p:nvSpPr>
          <p:cNvPr id="65554" name="Rectangle 15"/>
          <p:cNvSpPr>
            <a:spLocks noChangeArrowheads="1"/>
          </p:cNvSpPr>
          <p:nvPr/>
        </p:nvSpPr>
        <p:spPr bwMode="auto">
          <a:xfrm rot="10800000" flipH="1">
            <a:off x="11784013" y="2066925"/>
            <a:ext cx="206375" cy="206375"/>
          </a:xfrm>
          <a:prstGeom prst="rect">
            <a:avLst/>
          </a:prstGeom>
          <a:solidFill>
            <a:schemeClr val="bg1">
              <a:alpha val="38823"/>
            </a:schemeClr>
          </a:solidFill>
          <a:ln w="9525">
            <a:noFill/>
            <a:miter lim="800000"/>
            <a:headEnd/>
            <a:tailEnd/>
          </a:ln>
        </p:spPr>
        <p:txBody>
          <a:bodyPr lIns="36576" tIns="36576" rIns="36576" bIns="36576"/>
          <a:lstStyle/>
          <a:p>
            <a:endParaRPr lang="pl-PL" altLang="pl-PL">
              <a:latin typeface="Calibri" pitchFamily="34" charset="0"/>
            </a:endParaRPr>
          </a:p>
        </p:txBody>
      </p:sp>
      <p:sp>
        <p:nvSpPr>
          <p:cNvPr id="65555" name="Rectangle 13"/>
          <p:cNvSpPr>
            <a:spLocks noChangeArrowheads="1"/>
          </p:cNvSpPr>
          <p:nvPr/>
        </p:nvSpPr>
        <p:spPr bwMode="auto">
          <a:xfrm rot="10800000" flipH="1">
            <a:off x="10456863" y="4827588"/>
            <a:ext cx="177800" cy="176212"/>
          </a:xfrm>
          <a:prstGeom prst="rect">
            <a:avLst/>
          </a:prstGeom>
          <a:solidFill>
            <a:schemeClr val="bg1">
              <a:alpha val="85881"/>
            </a:schemeClr>
          </a:solidFill>
          <a:ln w="9525">
            <a:noFill/>
            <a:miter lim="800000"/>
            <a:headEnd/>
            <a:tailEnd/>
          </a:ln>
        </p:spPr>
        <p:txBody>
          <a:bodyPr lIns="36576" tIns="36576" rIns="36576" bIns="36576"/>
          <a:lstStyle/>
          <a:p>
            <a:endParaRPr lang="pl-PL" altLang="pl-PL">
              <a:latin typeface="Calibri" pitchFamily="34" charset="0"/>
            </a:endParaRPr>
          </a:p>
        </p:txBody>
      </p:sp>
      <p:sp>
        <p:nvSpPr>
          <p:cNvPr id="65556" name="Rectangle 6"/>
          <p:cNvSpPr>
            <a:spLocks noChangeArrowheads="1"/>
          </p:cNvSpPr>
          <p:nvPr/>
        </p:nvSpPr>
        <p:spPr bwMode="auto">
          <a:xfrm rot="10800000" flipH="1">
            <a:off x="10964863" y="4949825"/>
            <a:ext cx="439737" cy="439738"/>
          </a:xfrm>
          <a:prstGeom prst="rect">
            <a:avLst/>
          </a:prstGeom>
          <a:solidFill>
            <a:schemeClr val="bg1">
              <a:alpha val="38823"/>
            </a:schemeClr>
          </a:solidFill>
          <a:ln w="9525">
            <a:noFill/>
            <a:miter lim="800000"/>
            <a:headEnd/>
            <a:tailEnd/>
          </a:ln>
        </p:spPr>
        <p:txBody>
          <a:bodyPr lIns="36576" tIns="36576" rIns="36576" bIns="36576"/>
          <a:lstStyle/>
          <a:p>
            <a:endParaRPr lang="pl-PL" altLang="pl-PL">
              <a:latin typeface="Calibri" pitchFamily="34" charset="0"/>
            </a:endParaRPr>
          </a:p>
        </p:txBody>
      </p:sp>
      <p:sp>
        <p:nvSpPr>
          <p:cNvPr id="65557" name="Rectangle 15"/>
          <p:cNvSpPr>
            <a:spLocks noChangeArrowheads="1"/>
          </p:cNvSpPr>
          <p:nvPr/>
        </p:nvSpPr>
        <p:spPr bwMode="auto">
          <a:xfrm rot="10800000" flipH="1">
            <a:off x="11430000" y="2289175"/>
            <a:ext cx="136525" cy="136525"/>
          </a:xfrm>
          <a:prstGeom prst="rect">
            <a:avLst/>
          </a:prstGeom>
          <a:solidFill>
            <a:schemeClr val="bg1">
              <a:alpha val="38823"/>
            </a:schemeClr>
          </a:solidFill>
          <a:ln w="9525">
            <a:noFill/>
            <a:miter lim="800000"/>
            <a:headEnd/>
            <a:tailEnd/>
          </a:ln>
        </p:spPr>
        <p:txBody>
          <a:bodyPr lIns="36576" tIns="36576" rIns="36576" bIns="36576"/>
          <a:lstStyle/>
          <a:p>
            <a:endParaRPr lang="pl-PL" altLang="pl-PL">
              <a:latin typeface="Calibri" pitchFamily="34" charset="0"/>
            </a:endParaRPr>
          </a:p>
        </p:txBody>
      </p:sp>
      <p:sp>
        <p:nvSpPr>
          <p:cNvPr id="65558" name="Rectangle 11"/>
          <p:cNvSpPr>
            <a:spLocks noChangeArrowheads="1"/>
          </p:cNvSpPr>
          <p:nvPr/>
        </p:nvSpPr>
        <p:spPr bwMode="auto">
          <a:xfrm rot="10800000" flipH="1">
            <a:off x="5595938" y="2747963"/>
            <a:ext cx="534987" cy="534987"/>
          </a:xfrm>
          <a:prstGeom prst="rect">
            <a:avLst/>
          </a:prstGeom>
          <a:solidFill>
            <a:schemeClr val="bg1"/>
          </a:solidFill>
          <a:ln w="9525">
            <a:noFill/>
            <a:miter lim="800000"/>
            <a:headEnd/>
            <a:tailEnd/>
          </a:ln>
        </p:spPr>
        <p:txBody>
          <a:bodyPr lIns="36576" tIns="36576" rIns="36576" bIns="36576"/>
          <a:lstStyle/>
          <a:p>
            <a:endParaRPr lang="pl-PL" altLang="pl-PL">
              <a:latin typeface="Calibri" pitchFamily="34" charset="0"/>
            </a:endParaRPr>
          </a:p>
        </p:txBody>
      </p:sp>
      <p:sp>
        <p:nvSpPr>
          <p:cNvPr id="65559" name="Rectangle 11"/>
          <p:cNvSpPr>
            <a:spLocks noChangeArrowheads="1"/>
          </p:cNvSpPr>
          <p:nvPr/>
        </p:nvSpPr>
        <p:spPr bwMode="auto">
          <a:xfrm rot="10800000" flipH="1">
            <a:off x="5597525" y="5227638"/>
            <a:ext cx="284163" cy="282575"/>
          </a:xfrm>
          <a:prstGeom prst="rect">
            <a:avLst/>
          </a:prstGeom>
          <a:solidFill>
            <a:schemeClr val="bg1"/>
          </a:solidFill>
          <a:ln w="9525">
            <a:noFill/>
            <a:miter lim="800000"/>
            <a:headEnd/>
            <a:tailEnd/>
          </a:ln>
        </p:spPr>
        <p:txBody>
          <a:bodyPr lIns="36576" tIns="36576" rIns="36576" bIns="36576"/>
          <a:lstStyle/>
          <a:p>
            <a:endParaRPr lang="pl-PL" altLang="pl-PL">
              <a:latin typeface="Calibri" pitchFamily="34" charset="0"/>
            </a:endParaRPr>
          </a:p>
        </p:txBody>
      </p:sp>
    </p:spTree>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1286105"/>
          </a:xfrm>
        </p:spPr>
        <p:txBody>
          <a:bodyPr vert="horz" wrap="square" lIns="91440" tIns="45720" rIns="91440" bIns="45720" numCol="1" anchor="t" anchorCtr="0" compatLnSpc="1">
            <a:prstTxWarp prst="textNoShape">
              <a:avLst/>
            </a:prstTxWarp>
          </a:bodyPr>
          <a:lstStyle/>
          <a:p>
            <a:r>
              <a:rPr lang="pl-PL" altLang="pl-PL" sz="2000" b="1" u="sng" dirty="0" smtClean="0">
                <a:solidFill>
                  <a:srgbClr val="0070C0"/>
                </a:solidFill>
                <a:ea typeface="Mongolian Baiti" pitchFamily="66" charset="0"/>
              </a:rPr>
              <a:t>2</a:t>
            </a:r>
            <a:r>
              <a:rPr lang="pl-PL" altLang="pl-PL" sz="2000" b="1" u="sng" dirty="0">
                <a:solidFill>
                  <a:srgbClr val="0070C0"/>
                </a:solidFill>
                <a:ea typeface="Mongolian Baiti" pitchFamily="66" charset="0"/>
              </a:rPr>
              <a:t>. </a:t>
            </a:r>
            <a:r>
              <a:rPr lang="pl-PL" altLang="pl-PL" sz="2000" b="1" u="sng" dirty="0" smtClean="0">
                <a:solidFill>
                  <a:srgbClr val="0070C0"/>
                </a:solidFill>
                <a:ea typeface="Mongolian Baiti" pitchFamily="66" charset="0"/>
              </a:rPr>
              <a:t>Czy którykolwiek z typów projektu jest obligatoryjny? W dokumentacji konkursowej widnieje wyłącznie zapis, że działania z 2 typu projektu mogą być realizowane wyłącznie jako uzupełnienie działań realizowanych w ramach typu 1 (kryteria dopuszczalności).</a:t>
            </a:r>
            <a:r>
              <a:rPr lang="pl-PL" altLang="pl-PL" sz="2000" dirty="0" smtClean="0">
                <a:solidFill>
                  <a:srgbClr val="0070C0"/>
                </a:solidFill>
                <a:ea typeface="Mongolian Baiti" pitchFamily="66" charset="0"/>
              </a:rPr>
              <a:t/>
            </a:r>
            <a:br>
              <a:rPr lang="pl-PL" altLang="pl-PL" sz="2000" dirty="0" smtClean="0">
                <a:solidFill>
                  <a:srgbClr val="0070C0"/>
                </a:solidFill>
                <a:ea typeface="Mongolian Baiti" pitchFamily="66" charset="0"/>
              </a:rPr>
            </a:br>
            <a:r>
              <a:rPr lang="pl-PL" altLang="pl-PL" sz="2000" dirty="0" smtClean="0">
                <a:solidFill>
                  <a:srgbClr val="0070C0"/>
                </a:solidFill>
                <a:ea typeface="Mongolian Baiti" pitchFamily="66" charset="0"/>
              </a:rPr>
              <a:t/>
            </a:r>
            <a:br>
              <a:rPr lang="pl-PL" altLang="pl-PL" sz="2000" dirty="0" smtClean="0">
                <a:solidFill>
                  <a:srgbClr val="0070C0"/>
                </a:solidFill>
                <a:ea typeface="Mongolian Baiti" pitchFamily="66" charset="0"/>
              </a:rPr>
            </a:br>
            <a:endParaRPr lang="pl-PL" altLang="pl-PL" sz="2000" dirty="0" smtClean="0">
              <a:solidFill>
                <a:srgbClr val="0070C0"/>
              </a:solidFill>
              <a:ea typeface="Mongolian Baiti" pitchFamily="66" charset="0"/>
            </a:endParaRPr>
          </a:p>
        </p:txBody>
      </p:sp>
      <p:sp>
        <p:nvSpPr>
          <p:cNvPr id="3" name="Symbol zastępczy zawartości 2"/>
          <p:cNvSpPr>
            <a:spLocks noGrp="1"/>
          </p:cNvSpPr>
          <p:nvPr>
            <p:ph idx="1"/>
          </p:nvPr>
        </p:nvSpPr>
        <p:spPr>
          <a:xfrm>
            <a:off x="358775" y="2087563"/>
            <a:ext cx="11303000" cy="4089400"/>
          </a:xfrm>
        </p:spPr>
        <p:txBody>
          <a:bodyPr>
            <a:normAutofit/>
          </a:bodyPr>
          <a:lstStyle/>
          <a:p>
            <a:pPr algn="just"/>
            <a:endParaRPr lang="pl-PL" altLang="pl-PL" dirty="0" smtClean="0">
              <a:ea typeface="Mongolian Baiti" pitchFamily="66" charset="0"/>
            </a:endParaRPr>
          </a:p>
          <a:p>
            <a:pPr algn="just"/>
            <a:endParaRPr lang="pl-PL" altLang="pl-PL" sz="2800" dirty="0" smtClean="0">
              <a:ea typeface="Mongolian Baiti" pitchFamily="66" charset="0"/>
            </a:endParaRPr>
          </a:p>
          <a:p>
            <a:pPr algn="just"/>
            <a:r>
              <a:rPr lang="pl-PL" altLang="pl-PL" sz="2400" dirty="0" smtClean="0">
                <a:ea typeface="Mongolian Baiti" pitchFamily="66" charset="0"/>
              </a:rPr>
              <a:t>W przypadku Działania 8.3 nie ma wskazania, iż którykolwiek z typów projektu jest obligatoryjny. Należy jednak wziąć pod uwagę szczegółowe zapisy odnoszące się do poszczególnych typów projektu zamieszczone w SOOP </a:t>
            </a:r>
            <a:r>
              <a:rPr lang="pl-PL" sz="2400" dirty="0" smtClean="0"/>
              <a:t>RPO WZ 2014-2020.</a:t>
            </a:r>
            <a:r>
              <a:rPr lang="pl-PL" altLang="pl-PL" sz="2400" dirty="0" smtClean="0">
                <a:ea typeface="Mongolian Baiti" pitchFamily="66" charset="0"/>
              </a:rPr>
              <a:t> Obligatoryjną formą wsparcia, którą należy objąć 100% uczestników projektu jest doradztwo edukacyjno-zawodowe w przypadku gimnazjów i </a:t>
            </a:r>
            <a:r>
              <a:rPr lang="pl-PL" altLang="pl-PL" sz="2400" smtClean="0">
                <a:ea typeface="Mongolian Baiti" pitchFamily="66" charset="0"/>
              </a:rPr>
              <a:t>szkół ponadgimnazjalnych.</a:t>
            </a:r>
            <a:endParaRPr lang="pl-PL" altLang="pl-PL" sz="2400" dirty="0" smtClean="0">
              <a:ea typeface="Mongolian Baiti"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1770847"/>
          </a:xfrm>
        </p:spPr>
        <p:txBody>
          <a:bodyPr vert="horz" wrap="square" lIns="91440" tIns="45720" rIns="91440" bIns="45720" numCol="1" anchor="t" anchorCtr="0" compatLnSpc="1">
            <a:prstTxWarp prst="textNoShape">
              <a:avLst/>
            </a:prstTxWarp>
          </a:bodyPr>
          <a:lstStyle/>
          <a:p>
            <a:r>
              <a:rPr lang="pl-PL" altLang="pl-PL" sz="2000" b="1" u="sng" dirty="0" smtClean="0">
                <a:solidFill>
                  <a:srgbClr val="0070C0"/>
                </a:solidFill>
                <a:ea typeface="Mongolian Baiti" pitchFamily="66" charset="0"/>
              </a:rPr>
              <a:t>3</a:t>
            </a:r>
            <a:r>
              <a:rPr lang="pl-PL" altLang="pl-PL" b="1" u="sng" dirty="0" smtClean="0">
                <a:solidFill>
                  <a:srgbClr val="0070C0"/>
                </a:solidFill>
                <a:ea typeface="Mongolian Baiti" pitchFamily="66" charset="0"/>
              </a:rPr>
              <a:t>. </a:t>
            </a:r>
            <a:r>
              <a:rPr lang="pl-PL" altLang="pl-PL" sz="2000" b="1" u="sng" dirty="0" smtClean="0">
                <a:solidFill>
                  <a:srgbClr val="0070C0"/>
                </a:solidFill>
                <a:ea typeface="Mongolian Baiti" pitchFamily="66" charset="0"/>
              </a:rPr>
              <a:t>Zgodnie z </a:t>
            </a:r>
            <a:r>
              <a:rPr lang="pl-PL" altLang="pl-PL" sz="2000" b="1" i="1" u="sng" dirty="0" smtClean="0">
                <a:solidFill>
                  <a:srgbClr val="3078BA"/>
                </a:solidFill>
                <a:ea typeface="Mongolian Baiti" pitchFamily="66" charset="0"/>
              </a:rPr>
              <a:t>zapisami</a:t>
            </a:r>
            <a:r>
              <a:rPr lang="pl-PL" altLang="pl-PL" sz="2000" b="1" i="1" u="sng" dirty="0" smtClean="0">
                <a:solidFill>
                  <a:srgbClr val="0070C0"/>
                </a:solidFill>
                <a:ea typeface="Mongolian Baiti" pitchFamily="66" charset="0"/>
              </a:rPr>
              <a:t> Instrukcji wypełniania wniosku o dofinansowanie projektu w ramach RPO WZ 2014-2020 </a:t>
            </a:r>
            <a:r>
              <a:rPr lang="pl-PL" altLang="pl-PL" sz="2000" b="1" u="sng" dirty="0" smtClean="0">
                <a:solidFill>
                  <a:srgbClr val="0070C0"/>
                </a:solidFill>
                <a:ea typeface="Mongolian Baiti" pitchFamily="66" charset="0"/>
              </a:rPr>
              <a:t>w części B 1.3 w przypadku JST nieposiadających osobowości prawnej (np. szkoła) należy wpisać nazwę właściwej JST posiadającą osobowość prawną (np. gminy). Dane jednostek organizacyjnych, np. szkoły należy podać w części odpowiadającej Realizatorowi. Czyje dane należy podać w tym przypadku                w pkt. B9 i B 10?</a:t>
            </a:r>
            <a:r>
              <a:rPr lang="pl-PL" altLang="pl-PL" sz="2000" u="sng" dirty="0" smtClean="0">
                <a:solidFill>
                  <a:srgbClr val="0070C0"/>
                </a:solidFill>
                <a:ea typeface="Mongolian Baiti" pitchFamily="66" charset="0"/>
              </a:rPr>
              <a:t/>
            </a:r>
            <a:br>
              <a:rPr lang="pl-PL" altLang="pl-PL" sz="2000" u="sng" dirty="0" smtClean="0">
                <a:solidFill>
                  <a:srgbClr val="0070C0"/>
                </a:solidFill>
                <a:ea typeface="Mongolian Baiti" pitchFamily="66" charset="0"/>
              </a:rPr>
            </a:br>
            <a:r>
              <a:rPr lang="pl-PL" altLang="pl-PL" u="sng" dirty="0" smtClean="0">
                <a:solidFill>
                  <a:srgbClr val="0070C0"/>
                </a:solidFill>
                <a:ea typeface="Mongolian Baiti" pitchFamily="66" charset="0"/>
              </a:rPr>
              <a:t/>
            </a:r>
            <a:br>
              <a:rPr lang="pl-PL" altLang="pl-PL" u="sng" dirty="0" smtClean="0">
                <a:solidFill>
                  <a:srgbClr val="0070C0"/>
                </a:solidFill>
                <a:ea typeface="Mongolian Baiti" pitchFamily="66" charset="0"/>
              </a:rPr>
            </a:br>
            <a:endParaRPr lang="pl-PL" altLang="pl-PL" u="sng" dirty="0" smtClean="0">
              <a:solidFill>
                <a:srgbClr val="0070C0"/>
              </a:solidFill>
              <a:ea typeface="Mongolian Baiti" pitchFamily="66" charset="0"/>
            </a:endParaRPr>
          </a:p>
        </p:txBody>
      </p:sp>
      <p:sp>
        <p:nvSpPr>
          <p:cNvPr id="3" name="Symbol zastępczy zawartości 2"/>
          <p:cNvSpPr>
            <a:spLocks noGrp="1"/>
          </p:cNvSpPr>
          <p:nvPr>
            <p:ph idx="1"/>
          </p:nvPr>
        </p:nvSpPr>
        <p:spPr>
          <a:xfrm>
            <a:off x="272144" y="2819399"/>
            <a:ext cx="11389632" cy="3357563"/>
          </a:xfrm>
        </p:spPr>
        <p:txBody>
          <a:bodyPr>
            <a:normAutofit/>
          </a:bodyPr>
          <a:lstStyle/>
          <a:p>
            <a:pPr algn="just">
              <a:lnSpc>
                <a:spcPct val="70000"/>
              </a:lnSpc>
            </a:pPr>
            <a:r>
              <a:rPr lang="pl-PL" altLang="pl-PL" dirty="0" smtClean="0">
                <a:ea typeface="Mongolian Baiti" pitchFamily="66" charset="0"/>
                <a:cs typeface="Arial" pitchFamily="34" charset="0"/>
              </a:rPr>
              <a:t>Zgodnie z zapisami Regulaminu konkursu  pkt. 2.2, </a:t>
            </a:r>
            <a:r>
              <a:rPr lang="pl-PL" altLang="pl-PL" dirty="0" err="1" smtClean="0">
                <a:ea typeface="Mongolian Baiti" pitchFamily="66" charset="0"/>
                <a:cs typeface="Arial" pitchFamily="34" charset="0"/>
              </a:rPr>
              <a:t>ppkt</a:t>
            </a:r>
            <a:r>
              <a:rPr lang="pl-PL" altLang="pl-PL" dirty="0" smtClean="0">
                <a:ea typeface="Mongolian Baiti" pitchFamily="66" charset="0"/>
                <a:cs typeface="Arial" pitchFamily="34" charset="0"/>
              </a:rPr>
              <a:t>. 2.2.3 </a:t>
            </a:r>
            <a:r>
              <a:rPr lang="pl-PL" dirty="0" smtClean="0">
                <a:cs typeface="Arial" pitchFamily="34" charset="0"/>
              </a:rPr>
              <a:t>w polu B 1.3 wniosku o dofinansowanie, należy wpisać </a:t>
            </a:r>
            <a:r>
              <a:rPr lang="pl-PL" b="1" dirty="0" smtClean="0">
                <a:cs typeface="Arial" pitchFamily="34" charset="0"/>
              </a:rPr>
              <a:t>zawsze</a:t>
            </a:r>
            <a:r>
              <a:rPr lang="pl-PL" dirty="0" smtClean="0">
                <a:cs typeface="Arial" pitchFamily="34" charset="0"/>
              </a:rPr>
              <a:t> nazwę właściwej jednostki samorządu terytorialnego (JST) posiadającej osobowość prawną (np. gminy). Dotyczy to również pozostałych pól dotyczących Wnioskodawcy. Dane jednostki/</a:t>
            </a:r>
            <a:r>
              <a:rPr lang="pl-PL" dirty="0" err="1" smtClean="0">
                <a:cs typeface="Arial" pitchFamily="34" charset="0"/>
              </a:rPr>
              <a:t>ek</a:t>
            </a:r>
            <a:r>
              <a:rPr lang="pl-PL" dirty="0" smtClean="0">
                <a:cs typeface="Arial" pitchFamily="34" charset="0"/>
              </a:rPr>
              <a:t> organizacyjnej/</a:t>
            </a:r>
            <a:r>
              <a:rPr lang="pl-PL" dirty="0" err="1" smtClean="0">
                <a:cs typeface="Arial" pitchFamily="34" charset="0"/>
              </a:rPr>
              <a:t>ych</a:t>
            </a:r>
            <a:r>
              <a:rPr lang="pl-PL" dirty="0" smtClean="0">
                <a:cs typeface="Arial" pitchFamily="34" charset="0"/>
              </a:rPr>
              <a:t> (np. szkoły) należy podać w części odpowiadającej Realizatorowi. </a:t>
            </a:r>
          </a:p>
          <a:p>
            <a:r>
              <a:rPr lang="pl-PL" b="1" u="sng" dirty="0" smtClean="0"/>
              <a:t>Informacje dotyczące adresu, numerów NIP muszą odnosić się do Wnioskodawcy np. gminy. Podobnie, status prawny    i adres siedziby odnosić się muszą do Wnioskodawcy. </a:t>
            </a:r>
            <a:endParaRPr lang="pl-PL" sz="2800" dirty="0" smtClean="0"/>
          </a:p>
          <a:p>
            <a:r>
              <a:rPr lang="pl-PL" dirty="0" smtClean="0"/>
              <a:t>W części </a:t>
            </a:r>
            <a:r>
              <a:rPr lang="pl-PL" dirty="0" smtClean="0"/>
              <a:t>C 4 należy wpisać Realizatora wniosku, natomiast w części B 9 </a:t>
            </a:r>
            <a:r>
              <a:rPr lang="pl-PL" smtClean="0"/>
              <a:t>wniosku należy </a:t>
            </a:r>
            <a:r>
              <a:rPr lang="pl-PL" dirty="0" smtClean="0"/>
              <a:t>wskazać dane dotyczące jednostki pomocniczej Wnioskodawcy. Tu należy wskazać jakie zadania i przez jaką jednostkę organizacyjną Wnioskodawcy będą realizowane. Ponadto, powinny znaleźć się również zapisy o Realizatorze (posiadane doświadczenie i potencjał oraz klarowny opis podziału obowiązków, uprawnień i odpowiedzialności projektodawcy i jego jednostki organizacyjnej w realizacji projektu).</a:t>
            </a:r>
            <a:endParaRPr lang="pl-PL" sz="2800" dirty="0" smtClean="0"/>
          </a:p>
          <a:p>
            <a:pPr algn="just">
              <a:lnSpc>
                <a:spcPct val="70000"/>
              </a:lnSpc>
            </a:pPr>
            <a:r>
              <a:rPr lang="pl-PL" dirty="0" smtClean="0"/>
              <a:t>W części B 10 wniosku należy wskazać wszystkie projekty powiązane z przedmiotowym projektem, o dofinansowanie których ubiega się </a:t>
            </a:r>
            <a:r>
              <a:rPr lang="pl-PL" b="1" u="sng" dirty="0" smtClean="0"/>
              <a:t>Wnioskodawca.</a:t>
            </a:r>
          </a:p>
          <a:p>
            <a:pPr algn="just">
              <a:lnSpc>
                <a:spcPct val="70000"/>
              </a:lnSpc>
            </a:pPr>
            <a:endParaRPr lang="pl-PL" altLang="pl-PL" sz="2400" dirty="0" smtClean="0">
              <a:ea typeface="Mongolian Baiti"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500063"/>
          </a:xfrm>
        </p:spPr>
        <p:txBody>
          <a:bodyPr vert="horz" wrap="square" lIns="91440" tIns="45720" rIns="91440" bIns="45720" numCol="1" anchor="t" anchorCtr="0" compatLnSpc="1">
            <a:prstTxWarp prst="textNoShape">
              <a:avLst/>
            </a:prstTxWarp>
          </a:bodyPr>
          <a:lstStyle/>
          <a:p>
            <a:r>
              <a:rPr lang="pl-PL" altLang="pl-PL" sz="2000" b="1" u="sng" dirty="0" smtClean="0">
                <a:solidFill>
                  <a:srgbClr val="0070C0"/>
                </a:solidFill>
                <a:ea typeface="Mongolian Baiti" pitchFamily="66" charset="0"/>
              </a:rPr>
              <a:t>4.</a:t>
            </a:r>
            <a:r>
              <a:rPr lang="pl-PL" altLang="pl-PL" b="1" u="sng" dirty="0">
                <a:solidFill>
                  <a:srgbClr val="0070C0"/>
                </a:solidFill>
                <a:ea typeface="Mongolian Baiti" pitchFamily="66" charset="0"/>
              </a:rPr>
              <a:t> </a:t>
            </a:r>
            <a:r>
              <a:rPr lang="pl-PL" altLang="pl-PL" sz="2000" b="1" u="sng" dirty="0" smtClean="0">
                <a:solidFill>
                  <a:srgbClr val="0070C0"/>
                </a:solidFill>
                <a:ea typeface="Mongolian Baiti" pitchFamily="66" charset="0"/>
              </a:rPr>
              <a:t>Projekt został przygotowany na podstawie diagnozy WUP. Proszę o potwierdzenie, że Państwa diagnoza jest wystarczającą do tego, aby na jej podstawie przystąpić do projektu?</a:t>
            </a:r>
            <a:r>
              <a:rPr lang="pl-PL" altLang="pl-PL" dirty="0" smtClean="0">
                <a:solidFill>
                  <a:srgbClr val="0070C0"/>
                </a:solidFill>
                <a:ea typeface="Mongolian Baiti" pitchFamily="66" charset="0"/>
              </a:rPr>
              <a:t/>
            </a:r>
            <a:br>
              <a:rPr lang="pl-PL" altLang="pl-PL" dirty="0" smtClean="0">
                <a:solidFill>
                  <a:srgbClr val="0070C0"/>
                </a:solidFill>
                <a:ea typeface="Mongolian Baiti" pitchFamily="66" charset="0"/>
              </a:rPr>
            </a:br>
            <a:endParaRPr lang="pl-PL" altLang="pl-PL" dirty="0" smtClean="0">
              <a:solidFill>
                <a:srgbClr val="0070C0"/>
              </a:solidFill>
              <a:ea typeface="Mongolian Baiti" pitchFamily="66" charset="0"/>
            </a:endParaRPr>
          </a:p>
        </p:txBody>
      </p:sp>
      <p:sp>
        <p:nvSpPr>
          <p:cNvPr id="3" name="Symbol zastępczy zawartości 2"/>
          <p:cNvSpPr>
            <a:spLocks noGrp="1"/>
          </p:cNvSpPr>
          <p:nvPr>
            <p:ph idx="1"/>
          </p:nvPr>
        </p:nvSpPr>
        <p:spPr>
          <a:xfrm>
            <a:off x="312738" y="1825625"/>
            <a:ext cx="11349037" cy="4351338"/>
          </a:xfrm>
        </p:spPr>
        <p:txBody>
          <a:bodyPr/>
          <a:lstStyle/>
          <a:p>
            <a:pPr algn="just"/>
            <a:endParaRPr lang="pl-PL" sz="2400" dirty="0" smtClean="0"/>
          </a:p>
          <a:p>
            <a:pPr algn="just"/>
            <a:r>
              <a:rPr lang="pl-PL" sz="2300" dirty="0" smtClean="0"/>
              <a:t>Regulamin </a:t>
            </a:r>
            <a:r>
              <a:rPr lang="pl-PL" sz="2300" dirty="0"/>
              <a:t>konkursu </a:t>
            </a:r>
            <a:r>
              <a:rPr lang="pl-PL" sz="2300" dirty="0" smtClean="0"/>
              <a:t>8.3 (kryterium </a:t>
            </a:r>
            <a:r>
              <a:rPr lang="pl-PL" sz="2300" dirty="0"/>
              <a:t>dopuszczalności: </a:t>
            </a:r>
            <a:r>
              <a:rPr lang="pl-PL" sz="2300" i="1" dirty="0"/>
              <a:t>zgodność wsparcia</a:t>
            </a:r>
            <a:r>
              <a:rPr lang="pl-PL" sz="2300" dirty="0"/>
              <a:t>) mówi, iż realizacja wsparcia jest dokonywana na podstawie indywidualnie zdiagnozowanego zapotrzebowania szkół i placówek systemu oświaty w zakresie objętym projektem. </a:t>
            </a:r>
            <a:endParaRPr lang="pl-PL" sz="2300" dirty="0" smtClean="0"/>
          </a:p>
          <a:p>
            <a:pPr algn="just"/>
            <a:r>
              <a:rPr lang="pl-PL" sz="2300" u="sng" dirty="0" smtClean="0"/>
              <a:t>Diagnoza musi </a:t>
            </a:r>
            <a:r>
              <a:rPr lang="pl-PL" sz="2300" u="sng" dirty="0"/>
              <a:t>być przygotowana i przeprowadzona przez szkołę, placówkę systemu oświaty lub inny podmiot prowadzący działalność o charakterze edukacyjnym lub badawczym oraz zatwierdzona przez organ </a:t>
            </a:r>
            <a:r>
              <a:rPr lang="pl-PL" sz="2300" u="sng" dirty="0" smtClean="0"/>
              <a:t>prowadzący przed podpisaniem umowy o dofinansowanie                             i rozpoczęciem realizacji projektu</a:t>
            </a:r>
            <a:r>
              <a:rPr lang="pl-PL" sz="2300" dirty="0" smtClean="0"/>
              <a:t>. </a:t>
            </a:r>
          </a:p>
          <a:p>
            <a:pPr algn="just"/>
            <a:r>
              <a:rPr lang="pl-PL" sz="2300" dirty="0" smtClean="0"/>
              <a:t>Przeprowadzona </a:t>
            </a:r>
            <a:r>
              <a:rPr lang="pl-PL" sz="2300" dirty="0"/>
              <a:t>diagnoza nie stanowi załącznika do </a:t>
            </a:r>
            <a:r>
              <a:rPr lang="pl-PL" sz="2300" dirty="0" smtClean="0"/>
              <a:t>wniosku o </a:t>
            </a:r>
            <a:r>
              <a:rPr lang="pl-PL" sz="2300" dirty="0"/>
              <a:t>dofinansowanie, jednakże </a:t>
            </a:r>
            <a:r>
              <a:rPr lang="pl-PL" sz="2300" dirty="0" smtClean="0"/>
              <a:t>                  w </a:t>
            </a:r>
            <a:r>
              <a:rPr lang="pl-PL" sz="2300" dirty="0"/>
              <a:t>części wniosku poświęconej diagnozie Projektodawca zobowiązany jest przedstawić wyniki diagnozy, co stanowi podstawę realizacji planowanego wsparcia.</a:t>
            </a:r>
          </a:p>
          <a:p>
            <a:endParaRPr lang="pl-PL" altLang="pl-PL" dirty="0" smtClean="0">
              <a:ea typeface="Mongolian Baiti"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000" b="1" u="sng" dirty="0" smtClean="0">
                <a:solidFill>
                  <a:srgbClr val="3078BA"/>
                </a:solidFill>
              </a:rPr>
              <a:t>5. Czy w diagnozie można korzystać z danych zgromadzonych i opracowanych przez jakąś organizację pozarządową, które dotyczą danych kontekstowych?</a:t>
            </a:r>
            <a:endParaRPr lang="pl-PL" sz="2000" b="1" u="sng" dirty="0">
              <a:solidFill>
                <a:srgbClr val="3078BA"/>
              </a:solidFill>
            </a:endParaRPr>
          </a:p>
        </p:txBody>
      </p:sp>
      <p:sp>
        <p:nvSpPr>
          <p:cNvPr id="3" name="Symbol zastępczy zawartości 2"/>
          <p:cNvSpPr>
            <a:spLocks noGrp="1"/>
          </p:cNvSpPr>
          <p:nvPr>
            <p:ph idx="1"/>
          </p:nvPr>
        </p:nvSpPr>
        <p:spPr/>
        <p:txBody>
          <a:bodyPr/>
          <a:lstStyle/>
          <a:p>
            <a:endParaRPr lang="pl-PL" dirty="0" smtClean="0"/>
          </a:p>
          <a:p>
            <a:pPr algn="just"/>
            <a:endParaRPr lang="pl-PL" sz="2400" dirty="0" smtClean="0"/>
          </a:p>
          <a:p>
            <a:pPr algn="just"/>
            <a:r>
              <a:rPr lang="pl-PL" sz="2400" dirty="0" smtClean="0"/>
              <a:t>Opracowując diagnozę dla danej szkoły/placówki można posiłkować się danymi zewnętrznymi, jednakże należy pamiętać o tym, że dane te będą miały charakter wspomagający. </a:t>
            </a:r>
          </a:p>
          <a:p>
            <a:pPr algn="just"/>
            <a:r>
              <a:rPr lang="pl-PL" sz="2400" dirty="0" smtClean="0"/>
              <a:t>Diagnoza musi zawierać realne problemy i potrzeby danej szkoły oraz opierać się na danych pozyskanych bezpośrednio ze szkoły.</a:t>
            </a:r>
            <a:endParaRPr lang="pl-PL" sz="2400" dirty="0"/>
          </a:p>
        </p:txBody>
      </p:sp>
    </p:spTree>
    <p:extLst>
      <p:ext uri="{BB962C8B-B14F-4D97-AF65-F5344CB8AC3E}">
        <p14:creationId xmlns:p14="http://schemas.microsoft.com/office/powerpoint/2010/main" val="3200790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87338" y="1260475"/>
            <a:ext cx="11349037" cy="500063"/>
          </a:xfrm>
        </p:spPr>
        <p:txBody>
          <a:bodyPr vert="horz" wrap="square" lIns="91440" tIns="45720" rIns="91440" bIns="45720" numCol="1" anchor="t" anchorCtr="0" compatLnSpc="1">
            <a:prstTxWarp prst="textNoShape">
              <a:avLst/>
            </a:prstTxWarp>
          </a:bodyPr>
          <a:lstStyle/>
          <a:p>
            <a:r>
              <a:rPr lang="pl-PL" altLang="pl-PL" sz="2000" b="1" u="sng" dirty="0">
                <a:solidFill>
                  <a:srgbClr val="0070C0"/>
                </a:solidFill>
                <a:ea typeface="Mongolian Baiti" pitchFamily="66" charset="0"/>
              </a:rPr>
              <a:t>6</a:t>
            </a:r>
            <a:r>
              <a:rPr lang="pl-PL" altLang="pl-PL" sz="2000" b="1" u="sng" dirty="0" smtClean="0">
                <a:solidFill>
                  <a:srgbClr val="0070C0"/>
                </a:solidFill>
                <a:ea typeface="Mongolian Baiti" pitchFamily="66" charset="0"/>
              </a:rPr>
              <a:t>.</a:t>
            </a:r>
            <a:r>
              <a:rPr lang="pl-PL" altLang="pl-PL" b="1" u="sng" dirty="0" smtClean="0">
                <a:solidFill>
                  <a:srgbClr val="0070C0"/>
                </a:solidFill>
                <a:ea typeface="Mongolian Baiti" pitchFamily="66" charset="0"/>
              </a:rPr>
              <a:t> </a:t>
            </a:r>
            <a:r>
              <a:rPr lang="pl-PL" altLang="pl-PL" sz="2000" b="1" u="sng" dirty="0" smtClean="0">
                <a:solidFill>
                  <a:srgbClr val="0070C0"/>
                </a:solidFill>
                <a:ea typeface="Mongolian Baiti" pitchFamily="66" charset="0"/>
              </a:rPr>
              <a:t>Jakie są zasady przeprowadzenia diagnozy (m.in. w aspekcie uzupełnienia działań realizowanych przed rozpoczęciem realizacji projektu)?</a:t>
            </a:r>
            <a:r>
              <a:rPr lang="pl-PL" altLang="pl-PL" sz="2000" dirty="0" smtClean="0">
                <a:ea typeface="Mongolian Baiti" pitchFamily="66" charset="0"/>
              </a:rPr>
              <a:t/>
            </a:r>
            <a:br>
              <a:rPr lang="pl-PL" altLang="pl-PL" sz="2000" dirty="0" smtClean="0">
                <a:ea typeface="Mongolian Baiti" pitchFamily="66" charset="0"/>
              </a:rPr>
            </a:br>
            <a:r>
              <a:rPr lang="pl-PL" altLang="pl-PL" dirty="0" smtClean="0">
                <a:ea typeface="Mongolian Baiti" pitchFamily="66" charset="0"/>
              </a:rPr>
              <a:t/>
            </a:r>
            <a:br>
              <a:rPr lang="pl-PL" altLang="pl-PL" dirty="0" smtClean="0">
                <a:ea typeface="Mongolian Baiti" pitchFamily="66" charset="0"/>
              </a:rPr>
            </a:br>
            <a:endParaRPr lang="pl-PL" altLang="pl-PL" dirty="0" smtClean="0">
              <a:ea typeface="Mongolian Baiti" pitchFamily="66" charset="0"/>
            </a:endParaRPr>
          </a:p>
        </p:txBody>
      </p:sp>
      <p:sp>
        <p:nvSpPr>
          <p:cNvPr id="3" name="Symbol zastępczy zawartości 2"/>
          <p:cNvSpPr>
            <a:spLocks noGrp="1"/>
          </p:cNvSpPr>
          <p:nvPr>
            <p:ph idx="1"/>
          </p:nvPr>
        </p:nvSpPr>
        <p:spPr>
          <a:xfrm>
            <a:off x="309563" y="2038350"/>
            <a:ext cx="11352212" cy="4138613"/>
          </a:xfrm>
        </p:spPr>
        <p:txBody>
          <a:bodyPr>
            <a:normAutofit fontScale="92500"/>
          </a:bodyPr>
          <a:lstStyle/>
          <a:p>
            <a:pPr algn="just"/>
            <a:endParaRPr lang="pl-PL" sz="2400" dirty="0" smtClean="0"/>
          </a:p>
          <a:p>
            <a:pPr algn="just"/>
            <a:r>
              <a:rPr lang="pl-PL" sz="2400" dirty="0" smtClean="0"/>
              <a:t>Nie został sporządzony wzór dokumentu, na podstawie którego należy przeprowadzić diagnozę sytuacji problemowej danej szkoły lub placówki systemu oświaty. Dane zawarte w diagnozie powinny odzwierciedlać problemy z jakimi boryka się szkoła/placówka, a także powinny być spójne                           z zadaniami planowanego projektu. Narzędzia jakie użyte zostaną przez Państwa w diagnozie powinny umożliwić rzetelne przedstawienie odpowiednich danych statystycznych. </a:t>
            </a:r>
          </a:p>
          <a:p>
            <a:pPr algn="just"/>
            <a:r>
              <a:rPr lang="pl-PL" sz="2400" dirty="0" smtClean="0"/>
              <a:t>Diagnoza powinna także odnosić się do działań szkoły, które są już realizowane w celu poprawy konkretnej sytuacji, a realizacja projektu przyczyni się do jej złagodzenia/rozwiązania.</a:t>
            </a:r>
          </a:p>
          <a:p>
            <a:pPr algn="just"/>
            <a:r>
              <a:rPr lang="pl-PL" sz="2400" dirty="0" smtClean="0"/>
              <a:t>Należy mieć też na uwadze, iż podmiot przeprowadzający diagnozę powinien mieć możliwość skorzystania ze wsparcia instytucji systemu wspomagania pracy szkół, tj. placówki doskonalenia nauczycieli, poradni psychologiczno-pedagogicznej, biblioteki pedagogicznej.</a:t>
            </a:r>
            <a:endParaRPr lang="pl-PL"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2738" y="1247775"/>
            <a:ext cx="11349037" cy="500063"/>
          </a:xfrm>
        </p:spPr>
        <p:txBody>
          <a:bodyPr vert="horz" wrap="square" lIns="91440" tIns="45720" rIns="91440" bIns="45720" numCol="1" anchor="t" anchorCtr="0" compatLnSpc="1">
            <a:prstTxWarp prst="textNoShape">
              <a:avLst/>
            </a:prstTxWarp>
          </a:bodyPr>
          <a:lstStyle/>
          <a:p>
            <a:r>
              <a:rPr lang="pl-PL" altLang="pl-PL" sz="2000" b="1" u="sng" dirty="0">
                <a:solidFill>
                  <a:srgbClr val="0070C0"/>
                </a:solidFill>
                <a:ea typeface="Mongolian Baiti" pitchFamily="66" charset="0"/>
              </a:rPr>
              <a:t>7</a:t>
            </a:r>
            <a:r>
              <a:rPr lang="pl-PL" altLang="pl-PL" sz="2000" b="1" u="sng" dirty="0" smtClean="0">
                <a:solidFill>
                  <a:srgbClr val="0070C0"/>
                </a:solidFill>
                <a:ea typeface="Mongolian Baiti" pitchFamily="66" charset="0"/>
              </a:rPr>
              <a:t>. Zatrudnianie nauczycieli w ramach RPO WZ.</a:t>
            </a:r>
            <a:r>
              <a:rPr lang="pl-PL" altLang="pl-PL" b="1" u="sng" dirty="0" smtClean="0">
                <a:solidFill>
                  <a:srgbClr val="0070C0"/>
                </a:solidFill>
                <a:ea typeface="Mongolian Baiti" pitchFamily="66" charset="0"/>
              </a:rPr>
              <a:t/>
            </a:r>
            <a:br>
              <a:rPr lang="pl-PL" altLang="pl-PL" b="1" u="sng" dirty="0" smtClean="0">
                <a:solidFill>
                  <a:srgbClr val="0070C0"/>
                </a:solidFill>
                <a:ea typeface="Mongolian Baiti" pitchFamily="66" charset="0"/>
              </a:rPr>
            </a:br>
            <a:r>
              <a:rPr lang="pl-PL" altLang="pl-PL" u="sng" dirty="0" smtClean="0">
                <a:solidFill>
                  <a:srgbClr val="0070C0"/>
                </a:solidFill>
                <a:ea typeface="Mongolian Baiti" pitchFamily="66" charset="0"/>
              </a:rPr>
              <a:t/>
            </a:r>
            <a:br>
              <a:rPr lang="pl-PL" altLang="pl-PL" u="sng" dirty="0" smtClean="0">
                <a:solidFill>
                  <a:srgbClr val="0070C0"/>
                </a:solidFill>
                <a:ea typeface="Mongolian Baiti" pitchFamily="66" charset="0"/>
              </a:rPr>
            </a:br>
            <a:endParaRPr lang="pl-PL" altLang="pl-PL" dirty="0" smtClean="0">
              <a:ea typeface="Mongolian Baiti" panose="03000500000000000000" pitchFamily="66" charset="0"/>
            </a:endParaRPr>
          </a:p>
        </p:txBody>
      </p:sp>
      <p:sp>
        <p:nvSpPr>
          <p:cNvPr id="3" name="Symbol zastępczy zawartości 2"/>
          <p:cNvSpPr>
            <a:spLocks noGrp="1"/>
          </p:cNvSpPr>
          <p:nvPr>
            <p:ph idx="1"/>
          </p:nvPr>
        </p:nvSpPr>
        <p:spPr>
          <a:xfrm>
            <a:off x="413656" y="1663547"/>
            <a:ext cx="11317969" cy="4475996"/>
          </a:xfrm>
        </p:spPr>
        <p:txBody>
          <a:bodyPr>
            <a:normAutofit/>
          </a:bodyPr>
          <a:lstStyle/>
          <a:p>
            <a:pPr algn="just"/>
            <a:r>
              <a:rPr lang="pl-PL" sz="2000" dirty="0" smtClean="0"/>
              <a:t>Zgodnie z zapisami </a:t>
            </a:r>
            <a:r>
              <a:rPr lang="pl-PL" sz="2000" i="1" dirty="0" smtClean="0"/>
              <a:t>Ustawy z dnia 7 września 1991 r. o systemie oświaty</a:t>
            </a:r>
            <a:r>
              <a:rPr lang="pl-PL" sz="2000" dirty="0" smtClean="0"/>
              <a:t> ( Dz.U.2004.256.2572 </a:t>
            </a:r>
            <a:r>
              <a:rPr lang="pl-PL" sz="2000" dirty="0" err="1" smtClean="0"/>
              <a:t>j.t</a:t>
            </a:r>
            <a:r>
              <a:rPr lang="pl-PL" sz="2000" dirty="0" smtClean="0"/>
              <a:t>.)</a:t>
            </a:r>
          </a:p>
          <a:p>
            <a:pPr algn="just"/>
            <a:r>
              <a:rPr lang="pl-PL" sz="2000" dirty="0" smtClean="0"/>
              <a:t>1. W celu realizacji zajęć w ramach programów finansowanych ze środków pochodzących z budżetu Unii Europejskiej, prowadzonych bezpośrednio z uczniami lub wychowankami albo na ich rzecz, w szkole lub placówce publicznej może być zatrudniony nauczyciel, który nie realizuje w tej szkole lub placówce tygodniowego obowiązkowego wymiaru godzin zajęć dydaktycznych, wychowawczych i opiekuńczych, posiadający kwalifikacje określone w przepisach wydanych na podstawie ustawy z dnia 26 stycznia 1982 r. - Karta Nauczyciela oraz spełniający warunki określone w </a:t>
            </a:r>
            <a:r>
              <a:rPr lang="pl-PL" sz="2000" u="sng" dirty="0" smtClean="0">
                <a:hlinkClick r:id="rId3"/>
              </a:rPr>
              <a:t>art. 10 ust. 5 </a:t>
            </a:r>
            <a:r>
              <a:rPr lang="pl-PL" sz="2000" u="sng" dirty="0" err="1" smtClean="0">
                <a:hlinkClick r:id="rId3"/>
              </a:rPr>
              <a:t>pkt</a:t>
            </a:r>
            <a:r>
              <a:rPr lang="pl-PL" sz="2000" u="sng" dirty="0" smtClean="0">
                <a:hlinkClick r:id="rId3"/>
              </a:rPr>
              <a:t> 3</a:t>
            </a:r>
            <a:r>
              <a:rPr lang="pl-PL" sz="2000" dirty="0" smtClean="0"/>
              <a:t> i </a:t>
            </a:r>
            <a:r>
              <a:rPr lang="pl-PL" sz="2000" u="sng" dirty="0" smtClean="0">
                <a:hlinkClick r:id="rId4"/>
              </a:rPr>
              <a:t>4</a:t>
            </a:r>
            <a:r>
              <a:rPr lang="pl-PL" sz="2000" dirty="0" smtClean="0"/>
              <a:t> tej ustawy. W celu potwierdzenia spełnienia warunku, o którym mowa w </a:t>
            </a:r>
            <a:r>
              <a:rPr lang="pl-PL" sz="2000" u="sng" dirty="0" smtClean="0">
                <a:hlinkClick r:id="rId4"/>
              </a:rPr>
              <a:t>art. 10 ust. 5 </a:t>
            </a:r>
            <a:r>
              <a:rPr lang="pl-PL" sz="2000" u="sng" dirty="0" err="1" smtClean="0">
                <a:hlinkClick r:id="rId4"/>
              </a:rPr>
              <a:t>pkt</a:t>
            </a:r>
            <a:r>
              <a:rPr lang="pl-PL" sz="2000" u="sng" dirty="0" smtClean="0">
                <a:hlinkClick r:id="rId4"/>
              </a:rPr>
              <a:t> 4</a:t>
            </a:r>
            <a:r>
              <a:rPr lang="pl-PL" sz="2000" dirty="0" smtClean="0"/>
              <a:t> ustawy, nauczyciel przed nawiązaniem stosunku pracy, jest obowiązany przedstawić dyrektorowi szkoły lub placówki informację </a:t>
            </a:r>
            <a:br>
              <a:rPr lang="pl-PL" sz="2000" dirty="0" smtClean="0"/>
            </a:br>
            <a:r>
              <a:rPr lang="pl-PL" sz="2000" dirty="0" smtClean="0"/>
              <a:t>z Krajowego Rejestru Karnego.</a:t>
            </a:r>
          </a:p>
          <a:p>
            <a:pPr algn="just"/>
            <a:r>
              <a:rPr lang="pl-PL" sz="2000" dirty="0" smtClean="0"/>
              <a:t>2. Nauczyciela zatrudnia się na zasadach określonych w Kodeksie pracy, z tym że za każdą godzinę prowadzenia zajęć, nauczycielowi przysługuje wynagrodzenie nie wyższe niż wynagrodzenie za jedną godzinę prowadzenia zajęć ustalone w sposób określony w </a:t>
            </a:r>
            <a:r>
              <a:rPr lang="pl-PL" sz="2000" u="sng" dirty="0" smtClean="0">
                <a:hlinkClick r:id="rId5"/>
              </a:rPr>
              <a:t>art. 35 ust. 3</a:t>
            </a:r>
            <a:r>
              <a:rPr lang="pl-PL" sz="2000" dirty="0" smtClean="0"/>
              <a:t> ustawy z dnia 26 stycznia 1982 r. - Karta Nauczyciela dla nauczyciela dyplomowanego posiadającego wykształcenie wyższe magisterskie </a:t>
            </a:r>
            <a:br>
              <a:rPr lang="pl-PL" sz="2000" dirty="0" smtClean="0"/>
            </a:br>
            <a:r>
              <a:rPr lang="pl-PL" sz="2000" dirty="0" smtClean="0"/>
              <a:t>i realizującego tygodniowy obowiązkowy wymiar godzin zajęć.</a:t>
            </a:r>
          </a:p>
          <a:p>
            <a:endParaRPr lang="pl-PL" altLang="pl-PL" dirty="0" smtClean="0">
              <a:ea typeface="Mongolian Baiti" panose="03000500000000000000" pitchFamily="66" charset="0"/>
            </a:endParaRPr>
          </a:p>
        </p:txBody>
      </p:sp>
    </p:spTree>
    <p:extLst>
      <p:ext uri="{BB962C8B-B14F-4D97-AF65-F5344CB8AC3E}">
        <p14:creationId xmlns:p14="http://schemas.microsoft.com/office/powerpoint/2010/main" val="22259705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sz="2000" b="1" u="sng" dirty="0">
                <a:solidFill>
                  <a:srgbClr val="0070C0"/>
                </a:solidFill>
                <a:ea typeface="Mongolian Baiti" pitchFamily="66" charset="0"/>
              </a:rPr>
              <a:t>8</a:t>
            </a:r>
            <a:r>
              <a:rPr lang="pl-PL" altLang="pl-PL" sz="2000" b="1" u="sng" dirty="0" smtClean="0">
                <a:solidFill>
                  <a:srgbClr val="0070C0"/>
                </a:solidFill>
                <a:ea typeface="Mongolian Baiti" pitchFamily="66" charset="0"/>
              </a:rPr>
              <a:t>. </a:t>
            </a:r>
            <a:r>
              <a:rPr lang="pl-PL" altLang="pl-PL" sz="2000" b="1" u="sng" dirty="0">
                <a:solidFill>
                  <a:srgbClr val="0070C0"/>
                </a:solidFill>
                <a:ea typeface="Mongolian Baiti" pitchFamily="66" charset="0"/>
              </a:rPr>
              <a:t>Zatrudnianie nauczycieli w ramach RPO </a:t>
            </a:r>
            <a:r>
              <a:rPr lang="pl-PL" altLang="pl-PL" sz="2000" b="1" u="sng" dirty="0" smtClean="0">
                <a:solidFill>
                  <a:srgbClr val="0070C0"/>
                </a:solidFill>
                <a:ea typeface="Mongolian Baiti" pitchFamily="66" charset="0"/>
              </a:rPr>
              <a:t>WZ a stosowanie zasady konkurencyjności.</a:t>
            </a:r>
            <a:endParaRPr lang="pl-PL" sz="2000" dirty="0"/>
          </a:p>
        </p:txBody>
      </p:sp>
      <p:sp>
        <p:nvSpPr>
          <p:cNvPr id="3" name="Symbol zastępczy zawartości 2"/>
          <p:cNvSpPr>
            <a:spLocks noGrp="1"/>
          </p:cNvSpPr>
          <p:nvPr>
            <p:ph idx="1"/>
          </p:nvPr>
        </p:nvSpPr>
        <p:spPr/>
        <p:txBody>
          <a:bodyPr>
            <a:normAutofit/>
          </a:bodyPr>
          <a:lstStyle/>
          <a:p>
            <a:pPr algn="just"/>
            <a:r>
              <a:rPr lang="pl-PL" sz="2000" dirty="0" smtClean="0"/>
              <a:t>Nauczyciele pracujący dotychczas w szkole/placówce, zatrudnieni na podstawie Karty Nauczyciela mogą być </a:t>
            </a:r>
            <a:r>
              <a:rPr lang="pl-PL" sz="2000" dirty="0"/>
              <a:t>z</a:t>
            </a:r>
            <a:r>
              <a:rPr lang="pl-PL" sz="2000" dirty="0" smtClean="0"/>
              <a:t>atrudniani w projekcie na zasadzie oddelegowania do wykonywania czynności dodatkowych poprzez:</a:t>
            </a:r>
          </a:p>
          <a:p>
            <a:pPr marL="342900" indent="-342900" algn="just">
              <a:buFont typeface="Wingdings" panose="05000000000000000000" pitchFamily="2" charset="2"/>
              <a:buChar char="§"/>
            </a:pPr>
            <a:r>
              <a:rPr lang="pl-PL" sz="2000" dirty="0"/>
              <a:t>z</a:t>
            </a:r>
            <a:r>
              <a:rPr lang="pl-PL" sz="2000" dirty="0" smtClean="0"/>
              <a:t>atrudnienie na podstawie Kodeksu Pracy, spełniając wymogi określone w Karcie Nauczyciela, wówczas nie będzie stosowana zasada konkurencyjności. Należy odpowiednio wykazać w treści wniosku                               o dofinansowanie jakim potencjałem kadrowym dysponuje dana szkoła/placówka.</a:t>
            </a:r>
          </a:p>
          <a:p>
            <a:pPr marL="342900" indent="-342900" algn="just">
              <a:buFont typeface="Wingdings" panose="05000000000000000000" pitchFamily="2" charset="2"/>
              <a:buChar char="§"/>
            </a:pPr>
            <a:r>
              <a:rPr lang="pl-PL" sz="2000" dirty="0"/>
              <a:t>z</a:t>
            </a:r>
            <a:r>
              <a:rPr lang="pl-PL" sz="2000" dirty="0" smtClean="0"/>
              <a:t>atrudnienie nauczyciela na podstawie umowy cywilnoprawnej, zgodnie z ustawą Kodeks Cywilny.                       W takim przypadku należy stosować zasady konkurencyjności i równego traktowania wykonawców,                      w przypadku zamówień powyżej 30 000 EUR konieczne jest stosowanie ustawy Prawo Zamówień Publicznych. W przypadku zamówień mieszczących się w przedziale od 50 000 PLN do 30 000 EUR należy stosować zasadę konkurencyjności.</a:t>
            </a:r>
          </a:p>
          <a:p>
            <a:pPr algn="just"/>
            <a:r>
              <a:rPr lang="pl-PL" sz="2000" dirty="0" smtClean="0"/>
              <a:t>W kwestii wnioskodawcy należy podjęcie decyzji co do formy zatrudnienia danego nauczyciela i tym samym wyboru odpowiedniej możliwości jego finansowania. Należy mieć jednak na uwadze, że każda umowa powinna być zawarta zgodnie z prawem krajowym i unijnym.</a:t>
            </a:r>
            <a:endParaRPr lang="pl-PL" sz="2000" dirty="0"/>
          </a:p>
        </p:txBody>
      </p:sp>
    </p:spTree>
    <p:extLst>
      <p:ext uri="{BB962C8B-B14F-4D97-AF65-F5344CB8AC3E}">
        <p14:creationId xmlns:p14="http://schemas.microsoft.com/office/powerpoint/2010/main" val="1422846855"/>
      </p:ext>
    </p:extLst>
  </p:cSld>
  <p:clrMapOvr>
    <a:masterClrMapping/>
  </p:clrMapOvr>
</p:sld>
</file>

<file path=ppt/theme/theme1.xml><?xml version="1.0" encoding="utf-8"?>
<a:theme xmlns:a="http://schemas.openxmlformats.org/drawingml/2006/main" name="1_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8947</TotalTime>
  <Words>2188</Words>
  <Application>Microsoft Office PowerPoint</Application>
  <PresentationFormat>Panoramiczny</PresentationFormat>
  <Paragraphs>111</Paragraphs>
  <Slides>21</Slides>
  <Notes>3</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21</vt:i4>
      </vt:variant>
    </vt:vector>
  </HeadingPairs>
  <TitlesOfParts>
    <vt:vector size="29" baseType="lpstr">
      <vt:lpstr>Arial</vt:lpstr>
      <vt:lpstr>Book Antiqua</vt:lpstr>
      <vt:lpstr>Calibri</vt:lpstr>
      <vt:lpstr>Calibri Light</vt:lpstr>
      <vt:lpstr>Mongolian Baiti</vt:lpstr>
      <vt:lpstr>Tw Cen MT Condensed</vt:lpstr>
      <vt:lpstr>Wingdings</vt:lpstr>
      <vt:lpstr>1_Motyw pakietu Office</vt:lpstr>
      <vt:lpstr>Pytania od Beneficjentów</vt:lpstr>
      <vt:lpstr>1. Czy w ramach typów projektu, które mogą zostać objęte wsparciem w ramach działania 8.3 RPO WZ wskazanych w dokumentacji konkursowej wnioskodawca zobowiązany jest do realizacji wszystkich działań (punktów)? Czy konsekwencją wyboru danego typu projektu jest konieczność realizacji wszystkich działań przypisanych temu typowi czy też możliwa jest realizacja wybranych działań w zakresie danego typu                  (np. realizacja wyłącznie typu 1 pkt. a oraz c )?</vt:lpstr>
      <vt:lpstr>2. Czy którykolwiek z typów projektu jest obligatoryjny? W dokumentacji konkursowej widnieje wyłącznie zapis, że działania z 2 typu projektu mogą być realizowane wyłącznie jako uzupełnienie działań realizowanych w ramach typu 1 (kryteria dopuszczalności).  </vt:lpstr>
      <vt:lpstr>3. Zgodnie z zapisami Instrukcji wypełniania wniosku o dofinansowanie projektu w ramach RPO WZ 2014-2020 w części B 1.3 w przypadku JST nieposiadających osobowości prawnej (np. szkoła) należy wpisać nazwę właściwej JST posiadającą osobowość prawną (np. gminy). Dane jednostek organizacyjnych, np. szkoły należy podać w części odpowiadającej Realizatorowi. Czyje dane należy podać w tym przypadku                w pkt. B9 i B 10?  </vt:lpstr>
      <vt:lpstr>4. Projekt został przygotowany na podstawie diagnozy WUP. Proszę o potwierdzenie, że Państwa diagnoza jest wystarczającą do tego, aby na jej podstawie przystąpić do projektu? </vt:lpstr>
      <vt:lpstr>5. Czy w diagnozie można korzystać z danych zgromadzonych i opracowanych przez jakąś organizację pozarządową, które dotyczą danych kontekstowych?</vt:lpstr>
      <vt:lpstr>6. Jakie są zasady przeprowadzenia diagnozy (m.in. w aspekcie uzupełnienia działań realizowanych przed rozpoczęciem realizacji projektu)?  </vt:lpstr>
      <vt:lpstr>7. Zatrudnianie nauczycieli w ramach RPO WZ.  </vt:lpstr>
      <vt:lpstr>8. Zatrudnianie nauczycieli w ramach RPO WZ a stosowanie zasady konkurencyjności.</vt:lpstr>
      <vt:lpstr>9. Czy przewidziany będzie katalog do wyposażenia pracowni matematycznych?  </vt:lpstr>
      <vt:lpstr>10. Czy kryterium dopuszczalności: Szkoła lub placówka systemu oświaty objęta wsparciem osiągnęła wynik egzaminów zewnętrznych nie wyższy niż średnia dla województwa w roku poprzedzającym rok złożenia wniosku o dofinansowanie odnosi się tylko do danej części egzaminu zewnętrznego, której wyniki były poniżej średniej wojewódzkiej? Czy można wyliczyć średnią ze wszystkich części i adekwatnie porównać ją ze średnią dla województwa?</vt:lpstr>
      <vt:lpstr>11. Czy w związku z zapisami Regulaminu, dotyczącymi określenia wymogu średniej ocen z danego przedmiotu, możliwa jest sytuacja realizacji któregokolwiek typu projektu w szkole, która posiada wyniki                 w każdym z przedmiotów wyższe niż średnie wojewódzkie?</vt:lpstr>
      <vt:lpstr>12. Czy w związku z zapisami kryterium dopuszczalności możliwa jest sytuacja, w której dana szkoła zostanie zakwalifikowana do wsparcia w ramach projektu, pomimo że średnia ze wszystkich części sprawdzianu będzie wyższa niż wojewódzka, a tylko wynik jednej części sprawdzianu będzie niższy niż średnia wojewódzka i wówczas szkoła w ramach projektu będzie miała zajęcia jedynie z tego przedmiotu? </vt:lpstr>
      <vt:lpstr>13. Czy istnieje typ projektu w ramach którego dopuszczalne jest przeprowadzenie zajęć tylko                                      z wykorzystaniem narzędzi z projektów pozytywnie zwalidiowanych, a w przypadku braku wykorzystania takich narzędzi nie ma możliwości ich prowadzenia i dofinansowywania w ogóle?</vt:lpstr>
      <vt:lpstr>14. Czy zajęcia oparte na metodzie eksperymentu mogą być prowadzone jako zajęcia dodatkowe ?   </vt:lpstr>
      <vt:lpstr>15. Zakup środków trwałych w projekcie.</vt:lpstr>
      <vt:lpstr>16. Czy w przypadku gdy beneficjent planuje w ramach 5 – go typu projektu zakup narzędzi  TIK,                            a następnie planuje w ramach projektu zajęcia podnoszące kompetencje cyfrowe nauczycieli/uczniów,                   w tym kompetencje w zakresie korzystania z zakupionych narzędzi TIK, jakimi kryteriami wyboru nauczycieli/osób prowadzących zajęcia podnoszące kompletacje cyfrowe musi się kierować wnioskodawca? </vt:lpstr>
      <vt:lpstr>17. Wymagany wkład własny oraz możliwość finansowania go z różnych źródeł.</vt:lpstr>
      <vt:lpstr>18. Czy sale własne – wkład niepieniężny udostępniane przez szkołę w której są zajęcia dla uczniów, ale nie jest ta szkoła partnerem/ realizatorem może stanowić wkład własny? </vt:lpstr>
      <vt:lpstr>19. Czy szkoła będąc wnioskodawcą  musi ogłosić nabór na partnerów zgodnie z zasadą konkurencyjności? </vt:lpstr>
      <vt:lpstr>Dziękuję za uwagę</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Krycki Wojciech</dc:creator>
  <cp:lastModifiedBy>Jerchewicz-Rom Milena</cp:lastModifiedBy>
  <cp:revision>905</cp:revision>
  <dcterms:created xsi:type="dcterms:W3CDTF">2015-06-11T09:42:04Z</dcterms:created>
  <dcterms:modified xsi:type="dcterms:W3CDTF">2016-04-21T13:13:39Z</dcterms:modified>
</cp:coreProperties>
</file>