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1"/>
  </p:notesMasterIdLst>
  <p:sldIdLst>
    <p:sldId id="256" r:id="rId2"/>
    <p:sldId id="258" r:id="rId3"/>
    <p:sldId id="260" r:id="rId4"/>
    <p:sldId id="261" r:id="rId5"/>
    <p:sldId id="262" r:id="rId6"/>
    <p:sldId id="263" r:id="rId7"/>
    <p:sldId id="264" r:id="rId8"/>
    <p:sldId id="265"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1" r:id="rId33"/>
    <p:sldId id="292" r:id="rId34"/>
    <p:sldId id="293" r:id="rId35"/>
    <p:sldId id="290" r:id="rId36"/>
    <p:sldId id="294" r:id="rId37"/>
    <p:sldId id="295" r:id="rId38"/>
    <p:sldId id="296" r:id="rId39"/>
    <p:sldId id="297" r:id="rId40"/>
    <p:sldId id="298" r:id="rId41"/>
    <p:sldId id="299" r:id="rId42"/>
    <p:sldId id="307" r:id="rId43"/>
    <p:sldId id="306" r:id="rId44"/>
    <p:sldId id="305" r:id="rId45"/>
    <p:sldId id="303" r:id="rId46"/>
    <p:sldId id="302"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9" r:id="rId74"/>
    <p:sldId id="334" r:id="rId75"/>
    <p:sldId id="335" r:id="rId76"/>
    <p:sldId id="336" r:id="rId77"/>
    <p:sldId id="337" r:id="rId78"/>
    <p:sldId id="338" r:id="rId79"/>
    <p:sldId id="259" r:id="rId80"/>
  </p:sldIdLst>
  <p:sldSz cx="12192000" cy="6858000"/>
  <p:notesSz cx="6797675" cy="9926638"/>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novo User" initials="L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6087CE"/>
    <a:srgbClr val="8AA8DA"/>
    <a:srgbClr val="B0C3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Styl pośredni 3 — Ak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2838BEF-8BB2-4498-84A7-C5851F593DF1}" styleName="Styl pośredni 4 — Ak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Styl pośredni 4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84" autoAdjust="0"/>
    <p:restoredTop sz="94654" autoAdjust="0"/>
  </p:normalViewPr>
  <p:slideViewPr>
    <p:cSldViewPr snapToGrid="0">
      <p:cViewPr varScale="1">
        <p:scale>
          <a:sx n="67" d="100"/>
          <a:sy n="67" d="100"/>
        </p:scale>
        <p:origin x="1014" y="66"/>
      </p:cViewPr>
      <p:guideLst>
        <p:guide orient="horz" pos="2160"/>
        <p:guide pos="3840"/>
      </p:guideLst>
    </p:cSldViewPr>
  </p:slideViewPr>
  <p:notesTextViewPr>
    <p:cViewPr>
      <p:scale>
        <a:sx n="1" d="1"/>
        <a:sy n="1" d="1"/>
      </p:scale>
      <p:origin x="0" y="0"/>
    </p:cViewPr>
  </p:notesTextViewPr>
  <p:notesViewPr>
    <p:cSldViewPr snapToGrid="0">
      <p:cViewPr varScale="1">
        <p:scale>
          <a:sx n="68" d="100"/>
          <a:sy n="68" d="100"/>
        </p:scale>
        <p:origin x="2724"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commentAuthors" Target="commentAuthor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2" y="0"/>
            <a:ext cx="2945659" cy="498056"/>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pl-PL" dirty="0"/>
          </a:p>
        </p:txBody>
      </p:sp>
      <p:sp>
        <p:nvSpPr>
          <p:cNvPr id="3" name="Symbol zastępczy daty 2"/>
          <p:cNvSpPr>
            <a:spLocks noGrp="1"/>
          </p:cNvSpPr>
          <p:nvPr>
            <p:ph type="dt" idx="1"/>
          </p:nvPr>
        </p:nvSpPr>
        <p:spPr>
          <a:xfrm>
            <a:off x="3850445" y="0"/>
            <a:ext cx="2945659" cy="498056"/>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980CF2C-3C60-42A2-B645-286A8A7E8284}" type="datetimeFigureOut">
              <a:rPr lang="pl-PL"/>
              <a:pPr>
                <a:defRPr/>
              </a:pPr>
              <a:t>2016-02-09</a:t>
            </a:fld>
            <a:endParaRPr lang="pl-PL" dirty="0"/>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pl-PL" noProof="0" dirty="0"/>
          </a:p>
        </p:txBody>
      </p:sp>
      <p:sp>
        <p:nvSpPr>
          <p:cNvPr id="5" name="Symbol zastępczy notatek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pl-PL" noProof="0"/>
          </a:p>
        </p:txBody>
      </p:sp>
      <p:sp>
        <p:nvSpPr>
          <p:cNvPr id="6" name="Symbol zastępczy stopki 5"/>
          <p:cNvSpPr>
            <a:spLocks noGrp="1"/>
          </p:cNvSpPr>
          <p:nvPr>
            <p:ph type="ftr" sz="quarter" idx="4"/>
          </p:nvPr>
        </p:nvSpPr>
        <p:spPr>
          <a:xfrm>
            <a:off x="2" y="9428585"/>
            <a:ext cx="2945659" cy="49805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pl-PL" dirty="0"/>
          </a:p>
        </p:txBody>
      </p:sp>
      <p:sp>
        <p:nvSpPr>
          <p:cNvPr id="7" name="Symbol zastępczy numeru slajdu 6"/>
          <p:cNvSpPr>
            <a:spLocks noGrp="1"/>
          </p:cNvSpPr>
          <p:nvPr>
            <p:ph type="sldNum" sz="quarter" idx="5"/>
          </p:nvPr>
        </p:nvSpPr>
        <p:spPr>
          <a:xfrm>
            <a:off x="3850445" y="9428585"/>
            <a:ext cx="2945659" cy="49805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27BEE22-AA5A-42AB-856A-921052DD370D}" type="slidenum">
              <a:rPr lang="pl-PL"/>
              <a:pPr>
                <a:defRPr/>
              </a:pPr>
              <a:t>‹#›</a:t>
            </a:fld>
            <a:endParaRPr lang="pl-PL" dirty="0"/>
          </a:p>
        </p:txBody>
      </p:sp>
    </p:spTree>
    <p:extLst>
      <p:ext uri="{BB962C8B-B14F-4D97-AF65-F5344CB8AC3E}">
        <p14:creationId xmlns:p14="http://schemas.microsoft.com/office/powerpoint/2010/main" val="28063538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75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dirty="0" smtClean="0"/>
          </a:p>
        </p:txBody>
      </p:sp>
      <p:sp>
        <p:nvSpPr>
          <p:cNvPr id="4" name="Symbol zastępczy numeru slajdu 3"/>
          <p:cNvSpPr>
            <a:spLocks noGrp="1"/>
          </p:cNvSpPr>
          <p:nvPr>
            <p:ph type="sldNum" sz="quarter" idx="5"/>
          </p:nvPr>
        </p:nvSpPr>
        <p:spPr/>
        <p:txBody>
          <a:bodyPr/>
          <a:lstStyle/>
          <a:p>
            <a:pPr>
              <a:defRPr/>
            </a:pPr>
            <a:fld id="{B5F63BFB-B3A1-475B-8147-670C50B32764}" type="slidenum">
              <a:rPr lang="pl-PL" smtClean="0"/>
              <a:pPr>
                <a:defRPr/>
              </a:pPr>
              <a:t>1</a:t>
            </a:fld>
            <a:endParaRPr lang="pl-PL" dirty="0"/>
          </a:p>
        </p:txBody>
      </p:sp>
    </p:spTree>
    <p:extLst>
      <p:ext uri="{BB962C8B-B14F-4D97-AF65-F5344CB8AC3E}">
        <p14:creationId xmlns:p14="http://schemas.microsoft.com/office/powerpoint/2010/main" val="3529372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8611"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altLang="pl-PL" dirty="0" smtClean="0"/>
          </a:p>
        </p:txBody>
      </p:sp>
      <p:sp>
        <p:nvSpPr>
          <p:cNvPr id="18436"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7E214C-A360-41F0-85E8-FE3BEE508DF9}" type="slidenum">
              <a:rPr lang="pl-PL" smtClean="0"/>
              <a:pPr fontAlgn="base">
                <a:spcBef>
                  <a:spcPct val="0"/>
                </a:spcBef>
                <a:spcAft>
                  <a:spcPct val="0"/>
                </a:spcAft>
                <a:defRPr/>
              </a:pPr>
              <a:t>79</a:t>
            </a:fld>
            <a:endParaRPr lang="pl-PL" dirty="0" smtClean="0"/>
          </a:p>
        </p:txBody>
      </p:sp>
    </p:spTree>
    <p:extLst>
      <p:ext uri="{BB962C8B-B14F-4D97-AF65-F5344CB8AC3E}">
        <p14:creationId xmlns:p14="http://schemas.microsoft.com/office/powerpoint/2010/main" val="656779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rot="10800000" flipH="1">
            <a:off x="7412038" y="5246688"/>
            <a:ext cx="509587" cy="508000"/>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5" name="Rectangle 6"/>
          <p:cNvSpPr>
            <a:spLocks noChangeArrowheads="1"/>
          </p:cNvSpPr>
          <p:nvPr userDrawn="1"/>
        </p:nvSpPr>
        <p:spPr bwMode="auto">
          <a:xfrm rot="10800000" flipH="1">
            <a:off x="5478463" y="5546725"/>
            <a:ext cx="439737" cy="438150"/>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6" name="Rectangle 7"/>
          <p:cNvSpPr>
            <a:spLocks noChangeArrowheads="1"/>
          </p:cNvSpPr>
          <p:nvPr userDrawn="1"/>
        </p:nvSpPr>
        <p:spPr bwMode="auto">
          <a:xfrm rot="10800000" flipH="1">
            <a:off x="6364288" y="4973638"/>
            <a:ext cx="539750" cy="539750"/>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7" name="Rectangle 8"/>
          <p:cNvSpPr>
            <a:spLocks noChangeArrowheads="1"/>
          </p:cNvSpPr>
          <p:nvPr userDrawn="1"/>
        </p:nvSpPr>
        <p:spPr bwMode="auto">
          <a:xfrm rot="10800000" flipH="1">
            <a:off x="10969625" y="1836738"/>
            <a:ext cx="1222375" cy="1216025"/>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8" name="Rectangle 9"/>
          <p:cNvSpPr>
            <a:spLocks noChangeArrowheads="1"/>
          </p:cNvSpPr>
          <p:nvPr userDrawn="1"/>
        </p:nvSpPr>
        <p:spPr bwMode="auto">
          <a:xfrm rot="10800000" flipH="1">
            <a:off x="6505575" y="3937000"/>
            <a:ext cx="598488" cy="598488"/>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9" name="Rectangle 10"/>
          <p:cNvSpPr>
            <a:spLocks noChangeArrowheads="1"/>
          </p:cNvSpPr>
          <p:nvPr userDrawn="1"/>
        </p:nvSpPr>
        <p:spPr bwMode="auto">
          <a:xfrm rot="10800000" flipH="1">
            <a:off x="10899775" y="3719513"/>
            <a:ext cx="809625" cy="815975"/>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10" name="Rectangle 11"/>
          <p:cNvSpPr>
            <a:spLocks noChangeArrowheads="1"/>
          </p:cNvSpPr>
          <p:nvPr userDrawn="1"/>
        </p:nvSpPr>
        <p:spPr bwMode="auto">
          <a:xfrm rot="10800000" flipH="1">
            <a:off x="9774238" y="3984625"/>
            <a:ext cx="952500" cy="954088"/>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11" name="Rectangle 12"/>
          <p:cNvSpPr>
            <a:spLocks noChangeArrowheads="1"/>
          </p:cNvSpPr>
          <p:nvPr userDrawn="1"/>
        </p:nvSpPr>
        <p:spPr bwMode="auto">
          <a:xfrm rot="10800000" flipH="1">
            <a:off x="5794375" y="4535488"/>
            <a:ext cx="249238" cy="254000"/>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12" name="Rectangle 13"/>
          <p:cNvSpPr>
            <a:spLocks noChangeArrowheads="1"/>
          </p:cNvSpPr>
          <p:nvPr userDrawn="1"/>
        </p:nvSpPr>
        <p:spPr bwMode="auto">
          <a:xfrm rot="10800000" flipH="1">
            <a:off x="7418388" y="4262438"/>
            <a:ext cx="625475" cy="625475"/>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13" name="Rectangle 14"/>
          <p:cNvSpPr>
            <a:spLocks noChangeArrowheads="1"/>
          </p:cNvSpPr>
          <p:nvPr userDrawn="1"/>
        </p:nvSpPr>
        <p:spPr bwMode="auto">
          <a:xfrm rot="10800000" flipH="1">
            <a:off x="8464550" y="5243513"/>
            <a:ext cx="508000" cy="508000"/>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14" name="Rectangle 15"/>
          <p:cNvSpPr>
            <a:spLocks noChangeArrowheads="1"/>
          </p:cNvSpPr>
          <p:nvPr userDrawn="1"/>
        </p:nvSpPr>
        <p:spPr bwMode="auto">
          <a:xfrm rot="10800000" flipH="1">
            <a:off x="9880600" y="5322888"/>
            <a:ext cx="206375" cy="206375"/>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15" name="Rectangle 11"/>
          <p:cNvSpPr>
            <a:spLocks noChangeArrowheads="1"/>
          </p:cNvSpPr>
          <p:nvPr userDrawn="1"/>
        </p:nvSpPr>
        <p:spPr bwMode="auto">
          <a:xfrm rot="10800000" flipH="1">
            <a:off x="4525963" y="5018088"/>
            <a:ext cx="952500" cy="952500"/>
          </a:xfrm>
          <a:prstGeom prst="rect">
            <a:avLst/>
          </a:prstGeom>
          <a:solidFill>
            <a:schemeClr val="bg1"/>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16" name="Rectangle 9"/>
          <p:cNvSpPr>
            <a:spLocks noChangeArrowheads="1"/>
          </p:cNvSpPr>
          <p:nvPr userDrawn="1"/>
        </p:nvSpPr>
        <p:spPr bwMode="auto">
          <a:xfrm rot="10800000" flipH="1">
            <a:off x="4697413" y="2746375"/>
            <a:ext cx="598487" cy="598488"/>
          </a:xfrm>
          <a:prstGeom prst="rect">
            <a:avLst/>
          </a:prstGeom>
          <a:solidFill>
            <a:schemeClr val="bg1"/>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18" name="Rectangle 9"/>
          <p:cNvSpPr>
            <a:spLocks noChangeArrowheads="1"/>
          </p:cNvSpPr>
          <p:nvPr userDrawn="1"/>
        </p:nvSpPr>
        <p:spPr bwMode="auto">
          <a:xfrm rot="10800000" flipH="1">
            <a:off x="4640263" y="4737100"/>
            <a:ext cx="398462" cy="398463"/>
          </a:xfrm>
          <a:prstGeom prst="rect">
            <a:avLst/>
          </a:prstGeom>
          <a:solidFill>
            <a:schemeClr val="bg1"/>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19" name="Rectangle 11"/>
          <p:cNvSpPr>
            <a:spLocks noChangeArrowheads="1"/>
          </p:cNvSpPr>
          <p:nvPr userDrawn="1"/>
        </p:nvSpPr>
        <p:spPr bwMode="auto">
          <a:xfrm rot="10800000" flipH="1">
            <a:off x="5656263" y="1884363"/>
            <a:ext cx="952500" cy="952500"/>
          </a:xfrm>
          <a:prstGeom prst="rect">
            <a:avLst/>
          </a:prstGeom>
          <a:solidFill>
            <a:schemeClr val="bg1"/>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20" name="Rectangle 13"/>
          <p:cNvSpPr>
            <a:spLocks noChangeArrowheads="1"/>
          </p:cNvSpPr>
          <p:nvPr userDrawn="1"/>
        </p:nvSpPr>
        <p:spPr bwMode="auto">
          <a:xfrm rot="10800000" flipH="1">
            <a:off x="5295900" y="3343275"/>
            <a:ext cx="623888" cy="623888"/>
          </a:xfrm>
          <a:prstGeom prst="rect">
            <a:avLst/>
          </a:prstGeom>
          <a:solidFill>
            <a:schemeClr val="bg1">
              <a:alpha val="85881"/>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21" name="Rectangle 5"/>
          <p:cNvSpPr>
            <a:spLocks noChangeArrowheads="1"/>
          </p:cNvSpPr>
          <p:nvPr userDrawn="1"/>
        </p:nvSpPr>
        <p:spPr bwMode="auto">
          <a:xfrm rot="10800000" flipH="1">
            <a:off x="4727575" y="4249738"/>
            <a:ext cx="508000" cy="508000"/>
          </a:xfrm>
          <a:prstGeom prst="rect">
            <a:avLst/>
          </a:prstGeom>
          <a:solidFill>
            <a:schemeClr val="bg1">
              <a:alpha val="76077"/>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22" name="Rectangle 14"/>
          <p:cNvSpPr>
            <a:spLocks noChangeArrowheads="1"/>
          </p:cNvSpPr>
          <p:nvPr userDrawn="1"/>
        </p:nvSpPr>
        <p:spPr bwMode="auto">
          <a:xfrm rot="10800000" flipH="1">
            <a:off x="8847138" y="4349750"/>
            <a:ext cx="508000" cy="508000"/>
          </a:xfrm>
          <a:prstGeom prst="rect">
            <a:avLst/>
          </a:prstGeom>
          <a:solidFill>
            <a:schemeClr val="bg1">
              <a:alpha val="14902"/>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23" name="Rectangle 11"/>
          <p:cNvSpPr>
            <a:spLocks noChangeArrowheads="1"/>
          </p:cNvSpPr>
          <p:nvPr userDrawn="1"/>
        </p:nvSpPr>
        <p:spPr bwMode="auto">
          <a:xfrm rot="10800000" flipH="1">
            <a:off x="6608763" y="1874838"/>
            <a:ext cx="571500" cy="571500"/>
          </a:xfrm>
          <a:prstGeom prst="rect">
            <a:avLst/>
          </a:prstGeom>
          <a:solidFill>
            <a:schemeClr val="bg1">
              <a:alpha val="87057"/>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24" name="Rectangle 13"/>
          <p:cNvSpPr>
            <a:spLocks noChangeArrowheads="1"/>
          </p:cNvSpPr>
          <p:nvPr userDrawn="1"/>
        </p:nvSpPr>
        <p:spPr bwMode="auto">
          <a:xfrm rot="10800000" flipH="1">
            <a:off x="7335838" y="2446338"/>
            <a:ext cx="623887" cy="625475"/>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25" name="Rectangle 11"/>
          <p:cNvSpPr>
            <a:spLocks noChangeArrowheads="1"/>
          </p:cNvSpPr>
          <p:nvPr userDrawn="1"/>
        </p:nvSpPr>
        <p:spPr bwMode="auto">
          <a:xfrm rot="10800000" flipH="1">
            <a:off x="8370888" y="2235200"/>
            <a:ext cx="952500" cy="952500"/>
          </a:xfrm>
          <a:prstGeom prst="rect">
            <a:avLst/>
          </a:prstGeom>
          <a:solidFill>
            <a:schemeClr val="bg1"/>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sp>
        <p:nvSpPr>
          <p:cNvPr id="26" name="Rectangle 10"/>
          <p:cNvSpPr>
            <a:spLocks noChangeArrowheads="1"/>
          </p:cNvSpPr>
          <p:nvPr userDrawn="1"/>
        </p:nvSpPr>
        <p:spPr bwMode="auto">
          <a:xfrm rot="10800000" flipH="1">
            <a:off x="10163175" y="1868488"/>
            <a:ext cx="809625" cy="814387"/>
          </a:xfrm>
          <a:prstGeom prst="rect">
            <a:avLst/>
          </a:prstGeom>
          <a:solidFill>
            <a:schemeClr val="bg1">
              <a:alpha val="89018"/>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dirty="0">
              <a:solidFill>
                <a:prstClr val="black"/>
              </a:solidFill>
              <a:latin typeface="Calibri" panose="020F0502020204030204" pitchFamily="34" charset="0"/>
            </a:endParaRPr>
          </a:p>
        </p:txBody>
      </p:sp>
      <p:pic>
        <p:nvPicPr>
          <p:cNvPr id="27" name="Picture 4" descr="http://www.sedu.fi/loader.aspx?id=904041d4-f705-4e0a-94f9-cb5d0ab9c096"/>
          <p:cNvPicPr>
            <a:picLocks noChangeAspect="1" noChangeArrowheads="1"/>
          </p:cNvPicPr>
          <p:nvPr userDrawn="1"/>
        </p:nvPicPr>
        <p:blipFill>
          <a:blip r:embed="rId2" cstate="print">
            <a:extLst/>
          </a:blip>
          <a:srcRect/>
          <a:stretch>
            <a:fillRect/>
          </a:stretch>
        </p:blipFill>
        <p:spPr bwMode="auto">
          <a:xfrm>
            <a:off x="7055671" y="2950552"/>
            <a:ext cx="4789893" cy="3084691"/>
          </a:xfrm>
          <a:prstGeom prst="rect">
            <a:avLst/>
          </a:prstGeom>
          <a:noFill/>
          <a:effectLst>
            <a:softEdge rad="0"/>
          </a:effectLst>
          <a:extLst/>
        </p:spPr>
      </p:pic>
      <p:cxnSp>
        <p:nvCxnSpPr>
          <p:cNvPr id="28" name="Łącznik prosty 58"/>
          <p:cNvCxnSpPr/>
          <p:nvPr userDrawn="1"/>
        </p:nvCxnSpPr>
        <p:spPr>
          <a:xfrm>
            <a:off x="6364288" y="6035675"/>
            <a:ext cx="5827712" cy="0"/>
          </a:xfrm>
          <a:prstGeom prst="line">
            <a:avLst/>
          </a:prstGeom>
          <a:ln w="762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29" name="Obraz 1"/>
          <p:cNvPicPr>
            <a:picLocks noChangeAspect="1"/>
          </p:cNvPicPr>
          <p:nvPr userDrawn="1"/>
        </p:nvPicPr>
        <p:blipFill>
          <a:blip r:embed="rId3"/>
          <a:srcRect/>
          <a:stretch>
            <a:fillRect/>
          </a:stretch>
        </p:blipFill>
        <p:spPr bwMode="auto">
          <a:xfrm>
            <a:off x="10521950" y="-36513"/>
            <a:ext cx="1560513" cy="1217613"/>
          </a:xfrm>
          <a:prstGeom prst="rect">
            <a:avLst/>
          </a:prstGeom>
          <a:noFill/>
          <a:ln w="9525">
            <a:noFill/>
            <a:miter lim="800000"/>
            <a:headEnd/>
            <a:tailEnd/>
          </a:ln>
        </p:spPr>
      </p:pic>
      <p:sp>
        <p:nvSpPr>
          <p:cNvPr id="30" name="Tytuł 1"/>
          <p:cNvSpPr txBox="1">
            <a:spLocks/>
          </p:cNvSpPr>
          <p:nvPr userDrawn="1"/>
        </p:nvSpPr>
        <p:spPr>
          <a:xfrm>
            <a:off x="4386288" y="465081"/>
            <a:ext cx="5698615" cy="643601"/>
          </a:xfrm>
          <a:prstGeom prst="rect">
            <a:avLst/>
          </a:prstGeom>
        </p:spPr>
        <p:txBody>
          <a:bodyPr anchor="b"/>
          <a:lstStyle>
            <a:lvl1pPr algn="ctr" defTabSz="914400" rtl="0" eaLnBrk="1" latinLnBrk="0" hangingPunct="1">
              <a:lnSpc>
                <a:spcPct val="90000"/>
              </a:lnSpc>
              <a:spcBef>
                <a:spcPct val="0"/>
              </a:spcBef>
              <a:buNone/>
              <a:defRPr sz="4000" kern="1200">
                <a:solidFill>
                  <a:schemeClr val="tx1"/>
                </a:solidFill>
                <a:latin typeface="+mj-lt"/>
                <a:ea typeface="+mj-ea"/>
                <a:cs typeface="+mj-cs"/>
              </a:defRPr>
            </a:lvl1pPr>
          </a:lstStyle>
          <a:p>
            <a:pPr algn="r" fontAlgn="auto">
              <a:lnSpc>
                <a:spcPct val="119000"/>
              </a:lnSpc>
              <a:spcBef>
                <a:spcPts val="0"/>
              </a:spcBef>
              <a:spcAft>
                <a:spcPts val="600"/>
              </a:spcAft>
              <a:defRPr/>
            </a:pPr>
            <a:r>
              <a:rPr lang="pl-PL" sz="2000" b="1" kern="1400" dirty="0" smtClean="0">
                <a:ln w="3175" cap="flat" cmpd="sng">
                  <a:solidFill>
                    <a:schemeClr val="accent5">
                      <a:lumMod val="75000"/>
                    </a:schemeClr>
                  </a:solidFill>
                  <a:prstDash val="solid"/>
                  <a:round/>
                </a:ln>
                <a:latin typeface="Book Antiqua" panose="02040602050305030304" pitchFamily="18" charset="0"/>
                <a:cs typeface="Mongolian Baiti" panose="03000500000000000000" pitchFamily="66" charset="0"/>
              </a:rPr>
              <a:t>Wojewódzki Urząd Pracy w Szczecinie</a:t>
            </a:r>
            <a:r>
              <a:rPr lang="pl-PL" sz="1000" b="1" kern="1400" dirty="0" smtClean="0">
                <a:ln w="3175">
                  <a:solidFill>
                    <a:schemeClr val="accent5">
                      <a:lumMod val="75000"/>
                    </a:schemeClr>
                  </a:solidFill>
                </a:ln>
                <a:latin typeface="Book Antiqua" panose="02040602050305030304" pitchFamily="18" charset="0"/>
                <a:cs typeface="Mongolian Baiti" panose="03000500000000000000" pitchFamily="66" charset="0"/>
              </a:rPr>
              <a:t/>
            </a:r>
            <a:br>
              <a:rPr lang="pl-PL" sz="1000" b="1" kern="1400" dirty="0" smtClean="0">
                <a:ln w="3175">
                  <a:solidFill>
                    <a:schemeClr val="accent5">
                      <a:lumMod val="75000"/>
                    </a:schemeClr>
                  </a:solidFill>
                </a:ln>
                <a:latin typeface="Book Antiqua" panose="02040602050305030304" pitchFamily="18" charset="0"/>
                <a:cs typeface="Mongolian Baiti" panose="03000500000000000000" pitchFamily="66" charset="0"/>
              </a:rPr>
            </a:br>
            <a:r>
              <a:rPr lang="pl-PL" sz="1000" b="1" kern="1400" dirty="0" smtClean="0">
                <a:ln w="3175">
                  <a:solidFill>
                    <a:schemeClr val="accent5">
                      <a:lumMod val="75000"/>
                    </a:schemeClr>
                  </a:solidFill>
                </a:ln>
                <a:latin typeface="Book Antiqua" panose="02040602050305030304" pitchFamily="18" charset="0"/>
                <a:cs typeface="Mongolian Baiti" panose="03000500000000000000" pitchFamily="66" charset="0"/>
              </a:rPr>
              <a:t> </a:t>
            </a:r>
            <a:endParaRPr lang="pl-PL" sz="1000" b="1" kern="1400" dirty="0">
              <a:ln w="3175">
                <a:solidFill>
                  <a:schemeClr val="accent5">
                    <a:lumMod val="75000"/>
                  </a:schemeClr>
                </a:solidFill>
              </a:ln>
              <a:latin typeface="Book Antiqua" panose="02040602050305030304" pitchFamily="18" charset="0"/>
              <a:cs typeface="Mongolian Baiti" panose="03000500000000000000" pitchFamily="66" charset="0"/>
            </a:endParaRPr>
          </a:p>
        </p:txBody>
      </p:sp>
      <p:sp>
        <p:nvSpPr>
          <p:cNvPr id="17" name="Tytuł 16"/>
          <p:cNvSpPr>
            <a:spLocks noGrp="1"/>
          </p:cNvSpPr>
          <p:nvPr>
            <p:ph type="title"/>
          </p:nvPr>
        </p:nvSpPr>
        <p:spPr>
          <a:xfrm>
            <a:off x="838200" y="1898498"/>
            <a:ext cx="10515600" cy="1325563"/>
          </a:xfrm>
          <a:prstGeom prst="rect">
            <a:avLst/>
          </a:prstGeom>
        </p:spPr>
        <p:txBody>
          <a:bodyPr anchor="ctr"/>
          <a:lstStyle>
            <a:lvl1pPr algn="ctr">
              <a:defRPr b="1">
                <a:solidFill>
                  <a:srgbClr val="002060"/>
                </a:solidFill>
                <a:latin typeface="Book Antiqua" panose="02040602050305030304" pitchFamily="18" charset="0"/>
                <a:cs typeface="Mongolian Baiti" panose="03000500000000000000" pitchFamily="66" charset="0"/>
              </a:defRPr>
            </a:lvl1pPr>
          </a:lstStyle>
          <a:p>
            <a:r>
              <a:rPr lang="pl-PL" dirty="0" smtClean="0"/>
              <a:t>Kliknij, aby edytować styl</a:t>
            </a:r>
            <a:endParaRPr lang="pl-PL" dirty="0"/>
          </a:p>
        </p:txBody>
      </p:sp>
      <p:sp>
        <p:nvSpPr>
          <p:cNvPr id="3" name="Podtytuł 2"/>
          <p:cNvSpPr>
            <a:spLocks noGrp="1"/>
          </p:cNvSpPr>
          <p:nvPr>
            <p:ph type="subTitle" idx="1"/>
          </p:nvPr>
        </p:nvSpPr>
        <p:spPr>
          <a:xfrm>
            <a:off x="838200" y="3252181"/>
            <a:ext cx="6044390" cy="1655762"/>
          </a:xfrm>
        </p:spPr>
        <p:txBody>
          <a:bodyPr/>
          <a:lstStyle>
            <a:lvl1pPr marL="0" indent="0" algn="ctr">
              <a:buNone/>
              <a:defRPr sz="2400">
                <a:solidFill>
                  <a:srgbClr val="002060"/>
                </a:solidFill>
                <a:latin typeface="Book Antiqua" panose="02040602050305030304" pitchFamily="18" charset="0"/>
                <a:cs typeface="Mongolian Baiti" panose="03000500000000000000"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smtClean="0"/>
              <a:t>Kliknij, aby edytować styl wzorca podtytułu</a:t>
            </a:r>
            <a:endParaRPr lang="pl-PL" dirty="0"/>
          </a:p>
        </p:txBody>
      </p:sp>
      <p:sp>
        <p:nvSpPr>
          <p:cNvPr id="31" name="Symbol zastępczy daty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6B38A58D-B8A9-4A1C-8DF1-6466FA2142CD}" type="datetimeFigureOut">
              <a:rPr lang="pl-PL"/>
              <a:pPr>
                <a:defRPr/>
              </a:pPr>
              <a:t>2016-02-09</a:t>
            </a:fld>
            <a:endParaRPr lang="pl-PL" dirty="0"/>
          </a:p>
        </p:txBody>
      </p:sp>
      <p:sp>
        <p:nvSpPr>
          <p:cNvPr id="32" name="Symbol zastępczy stopki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a:prstGeom prst="rect">
            <a:avLst/>
          </a:prstGeom>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0964D8CA-9510-4B0C-B5C3-956047C0AE11}" type="datetimeFigureOut">
              <a:rPr lang="pl-PL"/>
              <a:pPr>
                <a:defRPr/>
              </a:pPr>
              <a:t>2016-02-09</a:t>
            </a:fld>
            <a:endParaRPr lang="pl-PL" dirty="0"/>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dirty="0"/>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757BC8B8-C587-4721-B6D8-B8A86C65E6E0}" type="slidenum">
              <a:rPr lang="pl-PL" altLang="pl-PL"/>
              <a:pPr>
                <a:defRPr/>
              </a:pPr>
              <a:t>‹#›</a:t>
            </a:fld>
            <a:endParaRPr lang="pl-PL" alt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a:prstGeom prst="rect">
            <a:avLst/>
          </a:prstGeo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C608B366-CBA1-48E7-BE0C-790F570A8023}" type="datetimeFigureOut">
              <a:rPr lang="pl-PL"/>
              <a:pPr>
                <a:defRPr/>
              </a:pPr>
              <a:t>2016-02-09</a:t>
            </a:fld>
            <a:endParaRPr lang="pl-PL" dirty="0"/>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dirty="0"/>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A41E38A1-8AF1-4269-9223-86D0404B49EE}" type="slidenum">
              <a:rPr lang="pl-PL" altLang="pl-PL"/>
              <a:pPr>
                <a:defRPr/>
              </a:pPr>
              <a:t>‹#›</a:t>
            </a:fld>
            <a:endParaRPr lang="pl-PL" alt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6"/>
            <a:ext cx="11348581" cy="500715"/>
          </a:xfrm>
          <a:prstGeom prst="rect">
            <a:avLst/>
          </a:prstGeom>
        </p:spPr>
        <p:txBody>
          <a:bodyPr/>
          <a:lstStyle>
            <a:lvl1pPr>
              <a:defRPr sz="2400">
                <a:solidFill>
                  <a:srgbClr val="002060"/>
                </a:solidFill>
                <a:latin typeface="+mn-lt"/>
                <a:cs typeface="Mongolian Baiti" panose="03000500000000000000" pitchFamily="66" charset="0"/>
              </a:defRPr>
            </a:lvl1pPr>
          </a:lstStyle>
          <a:p>
            <a:r>
              <a:rPr lang="pl-PL" dirty="0" smtClean="0"/>
              <a:t>Kliknij, aby edytować styl</a:t>
            </a:r>
            <a:endParaRPr lang="pl-PL" dirty="0"/>
          </a:p>
        </p:txBody>
      </p:sp>
      <p:sp>
        <p:nvSpPr>
          <p:cNvPr id="3" name="Symbol zastępczy zawartości 2"/>
          <p:cNvSpPr>
            <a:spLocks noGrp="1"/>
          </p:cNvSpPr>
          <p:nvPr>
            <p:ph idx="1"/>
          </p:nvPr>
        </p:nvSpPr>
        <p:spPr>
          <a:xfrm>
            <a:off x="313151" y="1825625"/>
            <a:ext cx="11348581" cy="4351338"/>
          </a:xfrm>
        </p:spPr>
        <p:txBody>
          <a:bodyPr>
            <a:normAutofit/>
          </a:bodyPr>
          <a:lstStyle>
            <a:lvl1pPr marL="0" indent="0">
              <a:buNone/>
              <a:defRPr sz="1800">
                <a:latin typeface="+mn-lt"/>
                <a:cs typeface="Mongolian Baiti" panose="03000500000000000000" pitchFamily="66" charset="0"/>
              </a:defRPr>
            </a:lvl1pPr>
            <a:lvl2pPr marL="457200" indent="0">
              <a:buNone/>
              <a:defRPr sz="1600">
                <a:latin typeface="+mn-lt"/>
                <a:cs typeface="Mongolian Baiti" panose="03000500000000000000" pitchFamily="66" charset="0"/>
              </a:defRPr>
            </a:lvl2pPr>
            <a:lvl3pPr marL="914400" indent="0">
              <a:buNone/>
              <a:defRPr sz="1400">
                <a:latin typeface="+mn-lt"/>
                <a:cs typeface="Mongolian Baiti" panose="03000500000000000000" pitchFamily="66" charset="0"/>
              </a:defRPr>
            </a:lvl3pPr>
            <a:lvl4pPr marL="1371600" indent="0">
              <a:buNone/>
              <a:defRPr sz="1200">
                <a:latin typeface="+mn-lt"/>
                <a:cs typeface="Mongolian Baiti" panose="03000500000000000000" pitchFamily="66" charset="0"/>
              </a:defRPr>
            </a:lvl4pPr>
            <a:lvl5pPr marL="1828800" indent="0">
              <a:buNone/>
              <a:defRPr sz="1200">
                <a:latin typeface="+mn-lt"/>
                <a:cs typeface="Mongolian Baiti" panose="03000500000000000000" pitchFamily="66" charset="0"/>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daty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A3458195-814D-4AF6-A153-13B700047423}" type="datetimeFigureOut">
              <a:rPr lang="pl-PL"/>
              <a:pPr>
                <a:defRPr/>
              </a:pPr>
              <a:t>2016-02-09</a:t>
            </a:fld>
            <a:endParaRPr lang="pl-PL" dirty="0"/>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dirty="0"/>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5BE3D79B-9DC5-4110-9B31-D5207909D5CA}" type="slidenum">
              <a:rPr lang="pl-PL" altLang="pl-PL"/>
              <a:pPr>
                <a:defRPr/>
              </a:pPr>
              <a:t>‹#›</a:t>
            </a:fld>
            <a:endParaRPr lang="pl-PL" alt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a:prstGeom prst="rect">
            <a:avLst/>
          </a:prstGeom>
        </p:spPr>
        <p:txBody>
          <a:bodyPr anchor="b"/>
          <a:lstStyle>
            <a:lvl1pPr>
              <a:defRPr sz="6000">
                <a:latin typeface="+mn-lt"/>
              </a:defRPr>
            </a:lvl1pPr>
          </a:lstStyle>
          <a:p>
            <a:r>
              <a:rPr lang="pl-PL" dirty="0" smtClean="0"/>
              <a:t>Kliknij, aby edytować styl</a:t>
            </a:r>
            <a:endParaRPr lang="pl-PL" dirty="0"/>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3303C01A-0BC8-4EC6-B361-0783074DE235}" type="datetimeFigureOut">
              <a:rPr lang="pl-PL"/>
              <a:pPr>
                <a:defRPr/>
              </a:pPr>
              <a:t>2016-02-09</a:t>
            </a:fld>
            <a:endParaRPr lang="pl-PL" dirty="0"/>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dirty="0"/>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93D89CAE-DF1A-46B5-AE95-9F7156D759BA}" type="slidenum">
              <a:rPr lang="pl-PL" altLang="pl-PL"/>
              <a:pPr>
                <a:defRPr/>
              </a:pPr>
              <a:t>‹#›</a:t>
            </a:fld>
            <a:endParaRPr lang="pl-PL" alt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a:prstGeom prst="rect">
            <a:avLst/>
          </a:prstGeom>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FD9632A4-733E-482D-87DF-628CB3325741}" type="datetimeFigureOut">
              <a:rPr lang="pl-PL"/>
              <a:pPr>
                <a:defRPr/>
              </a:pPr>
              <a:t>2016-02-09</a:t>
            </a:fld>
            <a:endParaRPr lang="pl-PL" dirty="0"/>
          </a:p>
        </p:txBody>
      </p:sp>
      <p:sp>
        <p:nvSpPr>
          <p:cNvPr id="6" name="Symbol zastępczy stopki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dirty="0"/>
          </a:p>
        </p:txBody>
      </p:sp>
      <p:sp>
        <p:nvSpPr>
          <p:cNvPr id="7" name="Symbol zastępczy numeru slajdu 6"/>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DB44E9AC-DCAC-4282-B02C-0FBF5DABA9BB}" type="slidenum">
              <a:rPr lang="pl-PL" altLang="pl-PL"/>
              <a:pPr>
                <a:defRPr/>
              </a:pPr>
              <a:t>‹#›</a:t>
            </a:fld>
            <a:endParaRPr lang="pl-PL" alt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a:prstGeom prst="rect">
            <a:avLst/>
          </a:prstGeo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C697DB90-B199-4E1E-A99B-EA133D88811F}" type="datetimeFigureOut">
              <a:rPr lang="pl-PL"/>
              <a:pPr>
                <a:defRPr/>
              </a:pPr>
              <a:t>2016-02-09</a:t>
            </a:fld>
            <a:endParaRPr lang="pl-PL" dirty="0"/>
          </a:p>
        </p:txBody>
      </p:sp>
      <p:sp>
        <p:nvSpPr>
          <p:cNvPr id="8" name="Symbol zastępczy stopki 7"/>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dirty="0"/>
          </a:p>
        </p:txBody>
      </p:sp>
      <p:sp>
        <p:nvSpPr>
          <p:cNvPr id="9" name="Symbol zastępczy numeru slajdu 8"/>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B334EF4A-CC0F-45B8-8252-247E5C224FF7}" type="slidenum">
              <a:rPr lang="pl-PL" altLang="pl-PL"/>
              <a:pPr>
                <a:defRPr/>
              </a:pPr>
              <a:t>‹#›</a:t>
            </a:fld>
            <a:endParaRPr lang="pl-PL" alt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a:prstGeom prst="rect">
            <a:avLst/>
          </a:prstGeom>
        </p:spPr>
        <p:txBody>
          <a:bodyPr/>
          <a:lstStyle/>
          <a:p>
            <a:r>
              <a:rPr lang="pl-PL" smtClean="0"/>
              <a:t>Kliknij, aby edytować styl</a:t>
            </a:r>
            <a:endParaRPr lang="pl-PL"/>
          </a:p>
        </p:txBody>
      </p:sp>
      <p:sp>
        <p:nvSpPr>
          <p:cNvPr id="3" name="Symbol zastępczy daty 2"/>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C9AA80C9-65E0-47C6-9469-53F8F5BF15F8}" type="datetimeFigureOut">
              <a:rPr lang="pl-PL"/>
              <a:pPr>
                <a:defRPr/>
              </a:pPr>
              <a:t>2016-02-09</a:t>
            </a:fld>
            <a:endParaRPr lang="pl-PL" dirty="0"/>
          </a:p>
        </p:txBody>
      </p:sp>
      <p:sp>
        <p:nvSpPr>
          <p:cNvPr id="4" name="Symbol zastępczy stopki 3"/>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dirty="0"/>
          </a:p>
        </p:txBody>
      </p:sp>
      <p:sp>
        <p:nvSpPr>
          <p:cNvPr id="5" name="Symbol zastępczy numeru slajdu 4"/>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B2D1D9D5-474A-44C1-92E6-F37CB4D38228}" type="slidenum">
              <a:rPr lang="pl-PL" altLang="pl-PL"/>
              <a:pPr>
                <a:defRPr/>
              </a:pPr>
              <a:t>‹#›</a:t>
            </a:fld>
            <a:endParaRPr lang="pl-PL" alt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9BA10DB5-DF1B-408A-851A-49DC12300B49}" type="datetimeFigureOut">
              <a:rPr lang="pl-PL"/>
              <a:pPr>
                <a:defRPr/>
              </a:pPr>
              <a:t>2016-02-09</a:t>
            </a:fld>
            <a:endParaRPr lang="pl-PL" dirty="0"/>
          </a:p>
        </p:txBody>
      </p:sp>
      <p:sp>
        <p:nvSpPr>
          <p:cNvPr id="3" name="Symbol zastępczy stopki 2"/>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dirty="0"/>
          </a:p>
        </p:txBody>
      </p:sp>
      <p:sp>
        <p:nvSpPr>
          <p:cNvPr id="4" name="Symbol zastępczy numeru slajdu 3"/>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9B4EF8C5-CACD-4A56-ABE9-EFCCAFC8CDB6}" type="slidenum">
              <a:rPr lang="pl-PL" altLang="pl-PL"/>
              <a:pPr>
                <a:defRPr/>
              </a:pPr>
              <a:t>‹#›</a:t>
            </a:fld>
            <a:endParaRPr lang="pl-PL" alt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a:prstGeom prst="rect">
            <a:avLst/>
          </a:prstGeo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F1D547AD-5403-4D06-8311-362CF9B68658}" type="datetimeFigureOut">
              <a:rPr lang="pl-PL"/>
              <a:pPr>
                <a:defRPr/>
              </a:pPr>
              <a:t>2016-02-09</a:t>
            </a:fld>
            <a:endParaRPr lang="pl-PL" dirty="0"/>
          </a:p>
        </p:txBody>
      </p:sp>
      <p:sp>
        <p:nvSpPr>
          <p:cNvPr id="6" name="Symbol zastępczy stopki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dirty="0"/>
          </a:p>
        </p:txBody>
      </p:sp>
      <p:sp>
        <p:nvSpPr>
          <p:cNvPr id="7" name="Symbol zastępczy numeru slajdu 6"/>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01DD81FE-DCF8-4128-B26C-CEF1AD0921D4}" type="slidenum">
              <a:rPr lang="pl-PL" altLang="pl-PL"/>
              <a:pPr>
                <a:defRPr/>
              </a:pPr>
              <a:t>‹#›</a:t>
            </a:fld>
            <a:endParaRPr lang="pl-PL" alt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a:prstGeom prst="rect">
            <a:avLst/>
          </a:prstGeo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6865CB74-7B5E-4758-AAAD-5B366995F049}" type="datetimeFigureOut">
              <a:rPr lang="pl-PL"/>
              <a:pPr>
                <a:defRPr/>
              </a:pPr>
              <a:t>2016-02-09</a:t>
            </a:fld>
            <a:endParaRPr lang="pl-PL" dirty="0"/>
          </a:p>
        </p:txBody>
      </p:sp>
      <p:sp>
        <p:nvSpPr>
          <p:cNvPr id="6" name="Symbol zastępczy stopki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dirty="0"/>
          </a:p>
        </p:txBody>
      </p:sp>
      <p:sp>
        <p:nvSpPr>
          <p:cNvPr id="7" name="Symbol zastępczy numeru slajdu 6"/>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D48918AC-80DC-4BFB-A008-4603BD4C9D89}" type="slidenum">
              <a:rPr lang="pl-PL" altLang="pl-PL"/>
              <a:pPr>
                <a:defRPr/>
              </a:pPr>
              <a:t>‹#›</a:t>
            </a:fld>
            <a:endParaRPr lang="pl-PL" alt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Symbol zastępczy tekstu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34" name="Symbol zastępczy numeru slajdu 5"/>
          <p:cNvSpPr txBox="1">
            <a:spLocks/>
          </p:cNvSpPr>
          <p:nvPr userDrawn="1"/>
        </p:nvSpPr>
        <p:spPr>
          <a:xfrm>
            <a:off x="10731500" y="6369050"/>
            <a:ext cx="1460500" cy="365125"/>
          </a:xfrm>
          <a:prstGeom prst="rect">
            <a:avLst/>
          </a:prstGeom>
        </p:spPr>
        <p:txBody>
          <a:bodyPr anchor="ct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pl-PL" altLang="pl-PL" b="1" dirty="0" smtClean="0">
                <a:solidFill>
                  <a:srgbClr val="000000"/>
                </a:solidFill>
                <a:latin typeface="Tw Cen MT Condensed" panose="020B0606020104020203" pitchFamily="34" charset="-18"/>
              </a:rPr>
              <a:t>www.wup.pl</a:t>
            </a:r>
            <a:endParaRPr lang="pl-PL" dirty="0">
              <a:solidFill>
                <a:prstClr val="black"/>
              </a:solidFill>
            </a:endParaRPr>
          </a:p>
        </p:txBody>
      </p:sp>
      <p:grpSp>
        <p:nvGrpSpPr>
          <p:cNvPr id="1028" name="Grupa 38"/>
          <p:cNvGrpSpPr>
            <a:grpSpLocks/>
          </p:cNvGrpSpPr>
          <p:nvPr userDrawn="1"/>
        </p:nvGrpSpPr>
        <p:grpSpPr bwMode="auto">
          <a:xfrm>
            <a:off x="139700" y="131763"/>
            <a:ext cx="4802188" cy="1025525"/>
            <a:chOff x="120475" y="139895"/>
            <a:chExt cx="4802254" cy="1026244"/>
          </a:xfrm>
        </p:grpSpPr>
        <p:sp>
          <p:nvSpPr>
            <p:cNvPr id="40" name="Rectangle 5"/>
            <p:cNvSpPr>
              <a:spLocks noChangeArrowheads="1"/>
            </p:cNvSpPr>
            <p:nvPr userDrawn="1"/>
          </p:nvSpPr>
          <p:spPr bwMode="auto">
            <a:xfrm flipH="1">
              <a:off x="3539997" y="400428"/>
              <a:ext cx="363543" cy="362204"/>
            </a:xfrm>
            <a:prstGeom prst="rect">
              <a:avLst/>
            </a:prstGeom>
            <a:solidFill>
              <a:schemeClr val="accent5">
                <a:lumMod val="75000"/>
                <a:alpha val="30000"/>
              </a:schemeClr>
            </a:solidFill>
            <a:ln>
              <a:noFill/>
            </a:ln>
            <a:effectLst/>
            <a:extLst/>
          </p:spPr>
          <p:txBody>
            <a:bodyPr lIns="36576" tIns="36576" rIns="36576" bIns="36576"/>
            <a:lstStyle/>
            <a:p>
              <a:pPr fontAlgn="auto">
                <a:spcBef>
                  <a:spcPts val="0"/>
                </a:spcBef>
                <a:spcAft>
                  <a:spcPts val="0"/>
                </a:spcAft>
                <a:defRPr/>
              </a:pPr>
              <a:endParaRPr lang="pl-PL" dirty="0">
                <a:solidFill>
                  <a:prstClr val="black"/>
                </a:solidFill>
                <a:latin typeface="+mn-lt"/>
              </a:endParaRPr>
            </a:p>
          </p:txBody>
        </p:sp>
        <p:sp>
          <p:nvSpPr>
            <p:cNvPr id="41" name="Rectangle 6"/>
            <p:cNvSpPr>
              <a:spLocks noChangeArrowheads="1"/>
            </p:cNvSpPr>
            <p:nvPr userDrawn="1"/>
          </p:nvSpPr>
          <p:spPr bwMode="auto">
            <a:xfrm flipH="1">
              <a:off x="3908302" y="619656"/>
              <a:ext cx="314329" cy="312956"/>
            </a:xfrm>
            <a:prstGeom prst="rect">
              <a:avLst/>
            </a:prstGeom>
            <a:solidFill>
              <a:schemeClr val="accent5">
                <a:lumMod val="75000"/>
                <a:alpha val="80000"/>
              </a:schemeClr>
            </a:solidFill>
            <a:ln>
              <a:noFill/>
            </a:ln>
            <a:effectLst/>
            <a:extLst/>
          </p:spPr>
          <p:txBody>
            <a:bodyPr lIns="36576" tIns="36576" rIns="36576" bIns="36576"/>
            <a:lstStyle/>
            <a:p>
              <a:pPr fontAlgn="auto">
                <a:spcBef>
                  <a:spcPts val="0"/>
                </a:spcBef>
                <a:spcAft>
                  <a:spcPts val="0"/>
                </a:spcAft>
                <a:defRPr/>
              </a:pPr>
              <a:endParaRPr lang="pl-PL" dirty="0">
                <a:solidFill>
                  <a:prstClr val="black"/>
                </a:solidFill>
                <a:latin typeface="+mn-lt"/>
              </a:endParaRPr>
            </a:p>
          </p:txBody>
        </p:sp>
        <p:sp>
          <p:nvSpPr>
            <p:cNvPr id="42" name="Rectangle 7"/>
            <p:cNvSpPr>
              <a:spLocks noChangeArrowheads="1"/>
            </p:cNvSpPr>
            <p:nvPr userDrawn="1"/>
          </p:nvSpPr>
          <p:spPr bwMode="auto">
            <a:xfrm flipH="1">
              <a:off x="3084379" y="502099"/>
              <a:ext cx="387355" cy="386032"/>
            </a:xfrm>
            <a:prstGeom prst="rect">
              <a:avLst/>
            </a:prstGeom>
            <a:solidFill>
              <a:schemeClr val="accent5">
                <a:lumMod val="75000"/>
                <a:alpha val="70000"/>
              </a:schemeClr>
            </a:solidFill>
            <a:ln>
              <a:noFill/>
            </a:ln>
            <a:effectLst/>
            <a:extLst/>
          </p:spPr>
          <p:txBody>
            <a:bodyPr lIns="36576" tIns="36576" rIns="36576" bIns="36576"/>
            <a:lstStyle/>
            <a:p>
              <a:pPr fontAlgn="auto">
                <a:spcBef>
                  <a:spcPts val="0"/>
                </a:spcBef>
                <a:spcAft>
                  <a:spcPts val="0"/>
                </a:spcAft>
                <a:defRPr/>
              </a:pPr>
              <a:endParaRPr lang="pl-PL" dirty="0">
                <a:solidFill>
                  <a:prstClr val="black"/>
                </a:solidFill>
                <a:latin typeface="+mn-lt"/>
              </a:endParaRPr>
            </a:p>
          </p:txBody>
        </p:sp>
        <p:sp>
          <p:nvSpPr>
            <p:cNvPr id="43" name="Rectangle 8"/>
            <p:cNvSpPr>
              <a:spLocks noChangeArrowheads="1"/>
            </p:cNvSpPr>
            <p:nvPr userDrawn="1"/>
          </p:nvSpPr>
          <p:spPr bwMode="auto">
            <a:xfrm flipH="1">
              <a:off x="120475" y="225680"/>
              <a:ext cx="874725" cy="870560"/>
            </a:xfrm>
            <a:prstGeom prst="rect">
              <a:avLst/>
            </a:prstGeom>
            <a:solidFill>
              <a:schemeClr val="accent5">
                <a:lumMod val="75000"/>
                <a:alpha val="50000"/>
              </a:schemeClr>
            </a:solidFill>
            <a:ln>
              <a:noFill/>
            </a:ln>
            <a:effectLst/>
            <a:extLst/>
          </p:spPr>
          <p:txBody>
            <a:bodyPr lIns="36576" tIns="36576" rIns="36576" bIns="36576"/>
            <a:lstStyle/>
            <a:p>
              <a:pPr fontAlgn="auto">
                <a:spcBef>
                  <a:spcPts val="0"/>
                </a:spcBef>
                <a:spcAft>
                  <a:spcPts val="0"/>
                </a:spcAft>
                <a:defRPr/>
              </a:pPr>
              <a:endParaRPr lang="pl-PL" dirty="0">
                <a:solidFill>
                  <a:prstClr val="black"/>
                </a:solidFill>
                <a:latin typeface="+mn-lt"/>
              </a:endParaRPr>
            </a:p>
          </p:txBody>
        </p:sp>
        <p:sp>
          <p:nvSpPr>
            <p:cNvPr id="44" name="Rectangle 9"/>
            <p:cNvSpPr>
              <a:spLocks noChangeArrowheads="1"/>
            </p:cNvSpPr>
            <p:nvPr userDrawn="1"/>
          </p:nvSpPr>
          <p:spPr bwMode="auto">
            <a:xfrm flipH="1">
              <a:off x="2493821" y="602181"/>
              <a:ext cx="427043" cy="427337"/>
            </a:xfrm>
            <a:prstGeom prst="rect">
              <a:avLst/>
            </a:prstGeom>
            <a:solidFill>
              <a:schemeClr val="accent5">
                <a:lumMod val="75000"/>
                <a:alpha val="60000"/>
              </a:schemeClr>
            </a:solidFill>
            <a:ln>
              <a:noFill/>
            </a:ln>
            <a:effectLst/>
            <a:extLst/>
          </p:spPr>
          <p:txBody>
            <a:bodyPr lIns="36576" tIns="36576" rIns="36576" bIns="36576"/>
            <a:lstStyle/>
            <a:p>
              <a:pPr fontAlgn="auto">
                <a:spcBef>
                  <a:spcPts val="0"/>
                </a:spcBef>
                <a:spcAft>
                  <a:spcPts val="0"/>
                </a:spcAft>
                <a:defRPr/>
              </a:pPr>
              <a:endParaRPr lang="pl-PL" dirty="0">
                <a:solidFill>
                  <a:prstClr val="black"/>
                </a:solidFill>
                <a:latin typeface="+mn-lt"/>
              </a:endParaRPr>
            </a:p>
          </p:txBody>
        </p:sp>
        <p:sp>
          <p:nvSpPr>
            <p:cNvPr id="45" name="Rectangle 10"/>
            <p:cNvSpPr>
              <a:spLocks noChangeArrowheads="1"/>
            </p:cNvSpPr>
            <p:nvPr userDrawn="1"/>
          </p:nvSpPr>
          <p:spPr bwMode="auto">
            <a:xfrm flipH="1">
              <a:off x="1396843" y="583118"/>
              <a:ext cx="579446" cy="583021"/>
            </a:xfrm>
            <a:prstGeom prst="rect">
              <a:avLst/>
            </a:prstGeom>
            <a:solidFill>
              <a:schemeClr val="accent5">
                <a:lumMod val="75000"/>
                <a:alpha val="50000"/>
              </a:schemeClr>
            </a:solidFill>
            <a:ln>
              <a:noFill/>
            </a:ln>
            <a:effectLst/>
            <a:extLst/>
          </p:spPr>
          <p:txBody>
            <a:bodyPr lIns="36576" tIns="36576" rIns="36576" bIns="36576"/>
            <a:lstStyle/>
            <a:p>
              <a:pPr fontAlgn="auto">
                <a:spcBef>
                  <a:spcPts val="0"/>
                </a:spcBef>
                <a:spcAft>
                  <a:spcPts val="0"/>
                </a:spcAft>
                <a:defRPr/>
              </a:pPr>
              <a:endParaRPr lang="pl-PL" dirty="0">
                <a:solidFill>
                  <a:prstClr val="black"/>
                </a:solidFill>
                <a:latin typeface="+mn-lt"/>
              </a:endParaRPr>
            </a:p>
          </p:txBody>
        </p:sp>
        <p:sp>
          <p:nvSpPr>
            <p:cNvPr id="46" name="Rectangle 11"/>
            <p:cNvSpPr>
              <a:spLocks noChangeArrowheads="1"/>
            </p:cNvSpPr>
            <p:nvPr userDrawn="1"/>
          </p:nvSpPr>
          <p:spPr bwMode="auto">
            <a:xfrm flipH="1">
              <a:off x="799934" y="139895"/>
              <a:ext cx="681047" cy="681514"/>
            </a:xfrm>
            <a:prstGeom prst="rect">
              <a:avLst/>
            </a:prstGeom>
            <a:solidFill>
              <a:schemeClr val="accent5">
                <a:lumMod val="75000"/>
                <a:alpha val="40000"/>
              </a:schemeClr>
            </a:solidFill>
            <a:ln>
              <a:noFill/>
            </a:ln>
            <a:effectLst/>
            <a:extLst/>
          </p:spPr>
          <p:txBody>
            <a:bodyPr lIns="36576" tIns="36576" rIns="36576" bIns="36576"/>
            <a:lstStyle/>
            <a:p>
              <a:pPr fontAlgn="auto">
                <a:spcBef>
                  <a:spcPts val="0"/>
                </a:spcBef>
                <a:spcAft>
                  <a:spcPts val="0"/>
                </a:spcAft>
                <a:defRPr/>
              </a:pPr>
              <a:endParaRPr lang="pl-PL" dirty="0">
                <a:solidFill>
                  <a:prstClr val="black"/>
                </a:solidFill>
                <a:latin typeface="+mn-lt"/>
              </a:endParaRPr>
            </a:p>
          </p:txBody>
        </p:sp>
        <p:sp>
          <p:nvSpPr>
            <p:cNvPr id="47" name="Rectangle 12"/>
            <p:cNvSpPr>
              <a:spLocks noChangeArrowheads="1"/>
            </p:cNvSpPr>
            <p:nvPr userDrawn="1"/>
          </p:nvSpPr>
          <p:spPr bwMode="auto">
            <a:xfrm flipH="1">
              <a:off x="4367096" y="546580"/>
              <a:ext cx="177802" cy="181102"/>
            </a:xfrm>
            <a:prstGeom prst="rect">
              <a:avLst/>
            </a:prstGeom>
            <a:solidFill>
              <a:schemeClr val="accent5">
                <a:lumMod val="75000"/>
                <a:alpha val="80000"/>
              </a:schemeClr>
            </a:solidFill>
            <a:ln>
              <a:noFill/>
            </a:ln>
            <a:effectLst/>
            <a:extLst/>
          </p:spPr>
          <p:txBody>
            <a:bodyPr lIns="36576" tIns="36576" rIns="36576" bIns="36576"/>
            <a:lstStyle/>
            <a:p>
              <a:pPr fontAlgn="auto">
                <a:spcBef>
                  <a:spcPts val="0"/>
                </a:spcBef>
                <a:spcAft>
                  <a:spcPts val="0"/>
                </a:spcAft>
                <a:defRPr/>
              </a:pPr>
              <a:endParaRPr lang="pl-PL" dirty="0">
                <a:solidFill>
                  <a:prstClr val="black"/>
                </a:solidFill>
                <a:latin typeface="+mn-lt"/>
              </a:endParaRPr>
            </a:p>
          </p:txBody>
        </p:sp>
        <p:sp>
          <p:nvSpPr>
            <p:cNvPr id="48" name="Rectangle 13"/>
            <p:cNvSpPr>
              <a:spLocks noChangeArrowheads="1"/>
            </p:cNvSpPr>
            <p:nvPr userDrawn="1"/>
          </p:nvSpPr>
          <p:spPr bwMode="auto">
            <a:xfrm flipH="1">
              <a:off x="2050902" y="225680"/>
              <a:ext cx="447681" cy="446400"/>
            </a:xfrm>
            <a:prstGeom prst="rect">
              <a:avLst/>
            </a:prstGeom>
            <a:solidFill>
              <a:schemeClr val="accent5">
                <a:lumMod val="75000"/>
                <a:alpha val="70000"/>
              </a:schemeClr>
            </a:solidFill>
            <a:ln>
              <a:noFill/>
            </a:ln>
            <a:effectLst/>
            <a:extLst/>
          </p:spPr>
          <p:txBody>
            <a:bodyPr lIns="36576" tIns="36576" rIns="36576" bIns="36576"/>
            <a:lstStyle/>
            <a:p>
              <a:pPr fontAlgn="auto">
                <a:spcBef>
                  <a:spcPts val="0"/>
                </a:spcBef>
                <a:spcAft>
                  <a:spcPts val="0"/>
                </a:spcAft>
                <a:defRPr/>
              </a:pPr>
              <a:endParaRPr lang="pl-PL" dirty="0">
                <a:solidFill>
                  <a:prstClr val="black"/>
                </a:solidFill>
                <a:latin typeface="+mn-lt"/>
              </a:endParaRPr>
            </a:p>
          </p:txBody>
        </p:sp>
        <p:sp>
          <p:nvSpPr>
            <p:cNvPr id="49" name="Rectangle 14"/>
            <p:cNvSpPr>
              <a:spLocks noChangeArrowheads="1"/>
            </p:cNvSpPr>
            <p:nvPr userDrawn="1"/>
          </p:nvSpPr>
          <p:spPr bwMode="auto">
            <a:xfrm flipH="1">
              <a:off x="2817675" y="319408"/>
              <a:ext cx="363542" cy="363793"/>
            </a:xfrm>
            <a:prstGeom prst="rect">
              <a:avLst/>
            </a:prstGeom>
            <a:solidFill>
              <a:schemeClr val="accent5">
                <a:lumMod val="75000"/>
                <a:alpha val="30000"/>
              </a:schemeClr>
            </a:solidFill>
            <a:ln>
              <a:noFill/>
            </a:ln>
            <a:effectLst/>
            <a:extLst/>
          </p:spPr>
          <p:txBody>
            <a:bodyPr lIns="36576" tIns="36576" rIns="36576" bIns="36576"/>
            <a:lstStyle/>
            <a:p>
              <a:pPr fontAlgn="auto">
                <a:spcBef>
                  <a:spcPts val="0"/>
                </a:spcBef>
                <a:spcAft>
                  <a:spcPts val="0"/>
                </a:spcAft>
                <a:defRPr/>
              </a:pPr>
              <a:endParaRPr lang="pl-PL" dirty="0">
                <a:solidFill>
                  <a:prstClr val="black"/>
                </a:solidFill>
                <a:latin typeface="+mn-lt"/>
              </a:endParaRPr>
            </a:p>
          </p:txBody>
        </p:sp>
        <p:sp>
          <p:nvSpPr>
            <p:cNvPr id="50" name="Rectangle 15"/>
            <p:cNvSpPr>
              <a:spLocks noChangeArrowheads="1"/>
            </p:cNvSpPr>
            <p:nvPr userDrawn="1"/>
          </p:nvSpPr>
          <p:spPr bwMode="auto">
            <a:xfrm flipH="1">
              <a:off x="4775089" y="648251"/>
              <a:ext cx="147640" cy="147741"/>
            </a:xfrm>
            <a:prstGeom prst="rect">
              <a:avLst/>
            </a:prstGeom>
            <a:solidFill>
              <a:schemeClr val="accent5">
                <a:lumMod val="75000"/>
                <a:alpha val="30000"/>
              </a:schemeClr>
            </a:solidFill>
            <a:ln>
              <a:noFill/>
            </a:ln>
            <a:effectLst/>
            <a:extLst/>
          </p:spPr>
          <p:txBody>
            <a:bodyPr lIns="36576" tIns="36576" rIns="36576" bIns="36576"/>
            <a:lstStyle/>
            <a:p>
              <a:pPr fontAlgn="auto">
                <a:spcBef>
                  <a:spcPts val="0"/>
                </a:spcBef>
                <a:spcAft>
                  <a:spcPts val="0"/>
                </a:spcAft>
                <a:defRPr/>
              </a:pPr>
              <a:endParaRPr lang="pl-PL" dirty="0">
                <a:solidFill>
                  <a:prstClr val="black"/>
                </a:solidFill>
                <a:latin typeface="+mn-lt"/>
              </a:endParaRPr>
            </a:p>
          </p:txBody>
        </p:sp>
      </p:grpSp>
      <p:sp>
        <p:nvSpPr>
          <p:cNvPr id="1029" name="Rectangle 8"/>
          <p:cNvSpPr>
            <a:spLocks noChangeArrowheads="1"/>
          </p:cNvSpPr>
          <p:nvPr userDrawn="1"/>
        </p:nvSpPr>
        <p:spPr bwMode="auto">
          <a:xfrm flipH="1">
            <a:off x="10731500" y="6416675"/>
            <a:ext cx="1460500" cy="304800"/>
          </a:xfrm>
          <a:prstGeom prst="rect">
            <a:avLst/>
          </a:prstGeom>
          <a:solidFill>
            <a:srgbClr val="2F5597">
              <a:alpha val="1019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pl-PL" altLang="pl-PL" dirty="0" smtClean="0">
              <a:solidFill>
                <a:srgbClr val="000000"/>
              </a:solidFill>
              <a:latin typeface="Calibri" pitchFamily="34" charset="0"/>
            </a:endParaRPr>
          </a:p>
        </p:txBody>
      </p:sp>
      <p:grpSp>
        <p:nvGrpSpPr>
          <p:cNvPr id="1030" name="Grupa 22"/>
          <p:cNvGrpSpPr>
            <a:grpSpLocks/>
          </p:cNvGrpSpPr>
          <p:nvPr userDrawn="1"/>
        </p:nvGrpSpPr>
        <p:grpSpPr bwMode="auto">
          <a:xfrm>
            <a:off x="847725" y="6210300"/>
            <a:ext cx="7697788" cy="628650"/>
            <a:chOff x="0" y="0"/>
            <a:chExt cx="6964858" cy="569302"/>
          </a:xfrm>
        </p:grpSpPr>
        <p:pic>
          <p:nvPicPr>
            <p:cNvPr id="1031" name="Obraz 23" descr="\\wup.local\wymiana\Użytkownicy\wojciech.krycki\LOGOSY\02_Logo_wersja_pozioma(CMYK).tif"/>
            <p:cNvPicPr>
              <a:picLocks noChangeAspect="1"/>
            </p:cNvPicPr>
            <p:nvPr userDrawn="1"/>
          </p:nvPicPr>
          <p:blipFill>
            <a:blip r:embed="rId13"/>
            <a:srcRect/>
            <a:stretch>
              <a:fillRect/>
            </a:stretch>
          </p:blipFill>
          <p:spPr bwMode="auto">
            <a:xfrm>
              <a:off x="1634186" y="85726"/>
              <a:ext cx="845819" cy="449716"/>
            </a:xfrm>
            <a:prstGeom prst="rect">
              <a:avLst/>
            </a:prstGeom>
            <a:noFill/>
            <a:ln w="9525">
              <a:noFill/>
              <a:miter lim="800000"/>
              <a:headEnd/>
              <a:tailEnd/>
            </a:ln>
          </p:spPr>
        </p:pic>
        <p:grpSp>
          <p:nvGrpSpPr>
            <p:cNvPr id="1032" name="Grupa 25"/>
            <p:cNvGrpSpPr>
              <a:grpSpLocks/>
            </p:cNvGrpSpPr>
            <p:nvPr userDrawn="1"/>
          </p:nvGrpSpPr>
          <p:grpSpPr bwMode="auto">
            <a:xfrm>
              <a:off x="0" y="0"/>
              <a:ext cx="6964858" cy="569302"/>
              <a:chOff x="0" y="0"/>
              <a:chExt cx="6966195" cy="569607"/>
            </a:xfrm>
          </p:grpSpPr>
          <p:pic>
            <p:nvPicPr>
              <p:cNvPr id="1033" name="Obraz 27" descr="\\wup.local\wymiana\Użytkownicy\wojciech.krycki\Logosy\Logo WUP w układzie poziomym.jpg"/>
              <p:cNvPicPr>
                <a:picLocks noChangeAspect="1"/>
              </p:cNvPicPr>
              <p:nvPr userDrawn="1"/>
            </p:nvPicPr>
            <p:blipFill>
              <a:blip r:embed="rId14"/>
              <a:srcRect/>
              <a:stretch>
                <a:fillRect/>
              </a:stretch>
            </p:blipFill>
            <p:spPr bwMode="auto">
              <a:xfrm>
                <a:off x="3064674" y="101620"/>
                <a:ext cx="1704222" cy="416860"/>
              </a:xfrm>
              <a:prstGeom prst="rect">
                <a:avLst/>
              </a:prstGeom>
              <a:noFill/>
              <a:ln w="9525">
                <a:noFill/>
                <a:miter lim="800000"/>
                <a:headEnd/>
                <a:tailEnd/>
              </a:ln>
            </p:spPr>
          </p:pic>
          <p:pic>
            <p:nvPicPr>
              <p:cNvPr id="1034" name="Obraz 34" descr="\\wup.local\wymiana\Użytkownicy\wojciech.krycki\Logotypy\FE_PR_POZIOM-Kolor-01.jpg"/>
              <p:cNvPicPr>
                <a:picLocks noChangeAspect="1"/>
              </p:cNvPicPr>
              <p:nvPr userDrawn="1"/>
            </p:nvPicPr>
            <p:blipFill>
              <a:blip r:embed="rId15"/>
              <a:srcRect l="8105" t="-2" b="4216"/>
              <a:stretch>
                <a:fillRect/>
              </a:stretch>
            </p:blipFill>
            <p:spPr bwMode="auto">
              <a:xfrm>
                <a:off x="0" y="0"/>
                <a:ext cx="1050307" cy="569607"/>
              </a:xfrm>
              <a:prstGeom prst="rect">
                <a:avLst/>
              </a:prstGeom>
              <a:noFill/>
              <a:ln w="9525">
                <a:noFill/>
                <a:miter lim="800000"/>
                <a:headEnd/>
                <a:tailEnd/>
              </a:ln>
            </p:spPr>
          </p:pic>
          <p:pic>
            <p:nvPicPr>
              <p:cNvPr id="1035" name="Obraz 35" descr="\\wup.local\wymiana\Użytkownicy\wojciech.krycki\Logosy\Logotypy nowe\Logo UE-Europejski Fundusz Społeczny\Poziom\UE_EFS_POZIOM-Kolor.jpg"/>
              <p:cNvPicPr>
                <a:picLocks noChangeAspect="1"/>
              </p:cNvPicPr>
              <p:nvPr userDrawn="1"/>
            </p:nvPicPr>
            <p:blipFill>
              <a:blip r:embed="rId16"/>
              <a:srcRect r="5183"/>
              <a:stretch>
                <a:fillRect/>
              </a:stretch>
            </p:blipFill>
            <p:spPr bwMode="auto">
              <a:xfrm>
                <a:off x="5353088" y="54456"/>
                <a:ext cx="1613107" cy="509725"/>
              </a:xfrm>
              <a:prstGeom prst="rect">
                <a:avLst/>
              </a:prstGeom>
              <a:noFill/>
              <a:ln w="9525">
                <a:noFill/>
                <a:miter lim="800000"/>
                <a:headEnd/>
                <a:tailEnd/>
              </a:ln>
            </p:spPr>
          </p:pic>
        </p:grpSp>
      </p:grpSp>
    </p:spTree>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j-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j-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j-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j-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wrpo.wielkopolskie.pl/faq"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ytuł 1"/>
          <p:cNvSpPr>
            <a:spLocks noGrp="1"/>
          </p:cNvSpPr>
          <p:nvPr>
            <p:ph type="title"/>
          </p:nvPr>
        </p:nvSpPr>
        <p:spPr bwMode="auto">
          <a:xfrm>
            <a:off x="838200" y="1898650"/>
            <a:ext cx="10515600" cy="1325563"/>
          </a:xfrm>
          <a:noFill/>
          <a:ln>
            <a:miter lim="800000"/>
            <a:headEnd/>
            <a:tailEnd/>
          </a:ln>
        </p:spPr>
        <p:txBody>
          <a:bodyPr vert="horz" wrap="square" lIns="91440" tIns="45720" rIns="91440" bIns="45720" numCol="1" anchorCtr="0" compatLnSpc="1">
            <a:prstTxWarp prst="textNoShape">
              <a:avLst/>
            </a:prstTxWarp>
          </a:bodyPr>
          <a:lstStyle/>
          <a:p>
            <a:r>
              <a:rPr lang="pl-PL" altLang="pl-PL" dirty="0" smtClean="0">
                <a:ea typeface="Mongolian Baiti" pitchFamily="66" charset="0"/>
              </a:rPr>
              <a:t>Pytania od Beneficjentów</a:t>
            </a:r>
          </a:p>
        </p:txBody>
      </p:sp>
      <p:sp>
        <p:nvSpPr>
          <p:cNvPr id="13315" name="Podtytuł 2"/>
          <p:cNvSpPr>
            <a:spLocks noGrp="1"/>
          </p:cNvSpPr>
          <p:nvPr>
            <p:ph type="subTitle" idx="1"/>
          </p:nvPr>
        </p:nvSpPr>
        <p:spPr>
          <a:xfrm>
            <a:off x="838200" y="3252788"/>
            <a:ext cx="6043613" cy="1655762"/>
          </a:xfrm>
        </p:spPr>
        <p:txBody>
          <a:bodyPr/>
          <a:lstStyle/>
          <a:p>
            <a:endParaRPr lang="pl-PL" altLang="pl-PL" dirty="0" smtClean="0">
              <a:ea typeface="Mongolian Baiti" pitchFamily="66" charset="0"/>
            </a:endParaRPr>
          </a:p>
          <a:p>
            <a:endParaRPr lang="pl-PL" altLang="pl-PL" dirty="0" smtClean="0">
              <a:ea typeface="Mongolian Baiti" pitchFamily="66" charset="0"/>
            </a:endParaRPr>
          </a:p>
          <a:p>
            <a:r>
              <a:rPr lang="pl-PL" altLang="pl-PL" dirty="0" smtClean="0">
                <a:ea typeface="Mongolian Baiti" pitchFamily="66" charset="0"/>
              </a:rPr>
              <a:t>W ramach Działania 8.10 Regionalnego Programu Operacyjnego Województwa Zachodniopomorskiego 2014-2020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r>
              <a:rPr lang="pl-PL" altLang="pl-PL" sz="2000" b="1" u="sng" dirty="0" smtClean="0">
                <a:solidFill>
                  <a:srgbClr val="0070C0"/>
                </a:solidFill>
                <a:ea typeface="Mongolian Baiti" pitchFamily="66" charset="0"/>
              </a:rPr>
              <a:t>9. Czy możliwe jest w projekcie następujące połączenie: szkolenia językowe – stawki jednostkowe, TIK – ryczałt oraz koszty pośrednie limit 25%.</a:t>
            </a:r>
            <a:r>
              <a:rPr lang="pl-PL" altLang="pl-PL" b="1" u="sng" dirty="0" smtClean="0">
                <a:solidFill>
                  <a:srgbClr val="0070C0"/>
                </a:solidFill>
                <a:ea typeface="Mongolian Baiti" pitchFamily="66" charset="0"/>
              </a:rPr>
              <a:t/>
            </a:r>
            <a:br>
              <a:rPr lang="pl-PL" altLang="pl-PL" b="1" u="sng" dirty="0" smtClean="0">
                <a:solidFill>
                  <a:srgbClr val="0070C0"/>
                </a:solidFill>
                <a:ea typeface="Mongolian Baiti" pitchFamily="66" charset="0"/>
              </a:rPr>
            </a:br>
            <a:r>
              <a:rPr lang="pl-PL" altLang="pl-PL" dirty="0" smtClean="0">
                <a:ea typeface="Mongolian Baiti" pitchFamily="66" charset="0"/>
              </a:rPr>
              <a:t/>
            </a:r>
            <a:br>
              <a:rPr lang="pl-PL" altLang="pl-PL" dirty="0" smtClean="0">
                <a:ea typeface="Mongolian Baiti" pitchFamily="66" charset="0"/>
              </a:rPr>
            </a:br>
            <a:r>
              <a:rPr lang="pl-PL" altLang="pl-PL" dirty="0" smtClean="0">
                <a:ea typeface="Mongolian Baiti" pitchFamily="66" charset="0"/>
              </a:rPr>
              <a:t/>
            </a:r>
            <a:br>
              <a:rPr lang="pl-PL" altLang="pl-PL" dirty="0" smtClean="0">
                <a:ea typeface="Mongolian Baiti" pitchFamily="66" charset="0"/>
              </a:rPr>
            </a:br>
            <a:endParaRPr lang="pl-PL" altLang="pl-PL" dirty="0" smtClean="0">
              <a:ea typeface="Mongolian Baiti" pitchFamily="66" charset="0"/>
            </a:endParaRPr>
          </a:p>
        </p:txBody>
      </p:sp>
      <p:sp>
        <p:nvSpPr>
          <p:cNvPr id="3" name="Symbol zastępczy zawartości 2"/>
          <p:cNvSpPr>
            <a:spLocks noGrp="1"/>
          </p:cNvSpPr>
          <p:nvPr>
            <p:ph idx="1"/>
          </p:nvPr>
        </p:nvSpPr>
        <p:spPr>
          <a:xfrm>
            <a:off x="407988" y="1890713"/>
            <a:ext cx="11253787" cy="4286250"/>
          </a:xfrm>
        </p:spPr>
        <p:txBody>
          <a:bodyPr>
            <a:normAutofit lnSpcReduction="10000"/>
          </a:bodyPr>
          <a:lstStyle/>
          <a:p>
            <a:pPr algn="just">
              <a:lnSpc>
                <a:spcPct val="70000"/>
              </a:lnSpc>
            </a:pPr>
            <a:endParaRPr lang="pl-PL" altLang="pl-PL" sz="1400" dirty="0" smtClean="0">
              <a:ea typeface="Mongolian Baiti" pitchFamily="66" charset="0"/>
            </a:endParaRPr>
          </a:p>
          <a:p>
            <a:pPr algn="just">
              <a:lnSpc>
                <a:spcPct val="70000"/>
              </a:lnSpc>
            </a:pPr>
            <a:r>
              <a:rPr lang="pl-PL" altLang="pl-PL" dirty="0" smtClean="0">
                <a:ea typeface="Mongolian Baiti" pitchFamily="66" charset="0"/>
              </a:rPr>
              <a:t>Stawki jednostkowe mają zastosowanie do szkoleń językowych realizowanych na terenie poszczególnych województw w ramach projektów współfinansowanych w ramach EFS, prowadzących do uzyskania kompetencji potwierdzonych certyfikatem, zgodnych z Europejskim Systemem Opisu Kształcenia Językowego. Szkolenia lub inne formy podnoszenia kompetencji cyfrowych można rozliczać kwota ryczałtową obligatoryjnie w przypadku projektów gdy wartość dofinansowania nie przekracza  wyrażonej w PLN równowartości 100.000 EUR. Zgodnie z zapisami Podrozdziału 8.4 </a:t>
            </a:r>
            <a:r>
              <a:rPr lang="pl-PL" altLang="pl-PL" i="1" dirty="0" smtClean="0">
                <a:ea typeface="Mongolian Baiti" pitchFamily="66" charset="0"/>
              </a:rPr>
              <a:t>Wytycznych</a:t>
            </a:r>
            <a:r>
              <a:rPr lang="pl-PL" altLang="pl-PL" dirty="0" smtClean="0">
                <a:ea typeface="Mongolian Baiti" pitchFamily="66" charset="0"/>
              </a:rPr>
              <a:t> </a:t>
            </a:r>
            <a:r>
              <a:rPr lang="pl-PL" altLang="pl-PL" i="1" dirty="0" smtClean="0">
                <a:ea typeface="Mongolian Baiti" pitchFamily="66" charset="0"/>
              </a:rPr>
              <a:t>Ministra Infrastruktury i Rozwoju w zakresie kwalifikowalności wydatków w ramach Europejskiego Funduszu Rozwoju Regionalnego, Europejskiego Funduszu Społecznego oraz Funduszu Spójności na lata 2014-2020 </a:t>
            </a:r>
            <a:r>
              <a:rPr lang="pl-PL" altLang="pl-PL" dirty="0" smtClean="0">
                <a:ea typeface="Mongolian Baiti" pitchFamily="66" charset="0"/>
              </a:rPr>
              <a:t>wydatki rozliczane za pomocą uproszczonych metod można łączyć na poziomie projektu wyłącznie w przypadku, gdy każda z nich dotyczy innych kosztów. Koszty pośrednie rozliczane są wyłącznie z wykorzystaniem następujących stawek ryczałtowych:</a:t>
            </a:r>
          </a:p>
          <a:p>
            <a:pPr algn="just">
              <a:lnSpc>
                <a:spcPct val="70000"/>
              </a:lnSpc>
              <a:buFont typeface="Arial" charset="0"/>
              <a:buChar char="•"/>
            </a:pPr>
            <a:r>
              <a:rPr lang="pl-PL" altLang="pl-PL" dirty="0" smtClean="0">
                <a:ea typeface="Mongolian Baiti" pitchFamily="66" charset="0"/>
              </a:rPr>
              <a:t>25 % kosztów bezpośrednich – w przypadku projektów o wartości do 1 mln PLN włącznie,</a:t>
            </a:r>
          </a:p>
          <a:p>
            <a:pPr algn="just">
              <a:lnSpc>
                <a:spcPct val="70000"/>
              </a:lnSpc>
              <a:buFont typeface="Arial" charset="0"/>
              <a:buChar char="•"/>
            </a:pPr>
            <a:r>
              <a:rPr lang="pl-PL" altLang="pl-PL" dirty="0" smtClean="0">
                <a:ea typeface="Mongolian Baiti" pitchFamily="66" charset="0"/>
              </a:rPr>
              <a:t>20 % kosztów bezpośrednich – w przypadku projektów o wartości powyżej 1 mln PLN do 2 mln PLN włącznie,</a:t>
            </a:r>
          </a:p>
          <a:p>
            <a:pPr algn="just">
              <a:lnSpc>
                <a:spcPct val="70000"/>
              </a:lnSpc>
              <a:buFont typeface="Arial" charset="0"/>
              <a:buChar char="•"/>
            </a:pPr>
            <a:r>
              <a:rPr lang="pl-PL" altLang="pl-PL" dirty="0" smtClean="0">
                <a:ea typeface="Mongolian Baiti" pitchFamily="66" charset="0"/>
              </a:rPr>
              <a:t>15 % kosztów bezpośrednich – w przypadku projektów o wartości powyżej 2 mln PLN do 5 mln PLN włącznie,</a:t>
            </a:r>
          </a:p>
          <a:p>
            <a:pPr algn="just">
              <a:lnSpc>
                <a:spcPct val="70000"/>
              </a:lnSpc>
              <a:buFont typeface="Arial" charset="0"/>
              <a:buChar char="•"/>
            </a:pPr>
            <a:r>
              <a:rPr lang="pl-PL" altLang="pl-PL" dirty="0" smtClean="0">
                <a:ea typeface="Mongolian Baiti" pitchFamily="66" charset="0"/>
              </a:rPr>
              <a:t>10 % kosztów bezpośrednich – w przypadku projektów o wartości przekraczającej 5 mln PLN</a:t>
            </a:r>
          </a:p>
          <a:p>
            <a:pPr algn="just">
              <a:lnSpc>
                <a:spcPct val="70000"/>
              </a:lnSpc>
            </a:pPr>
            <a:r>
              <a:rPr lang="pl-PL" altLang="pl-PL" dirty="0" smtClean="0">
                <a:ea typeface="Mongolian Baiti" pitchFamily="66" charset="0"/>
              </a:rPr>
              <a:t>Stawka ryczałtowa kosztów pośrednich jest wskazana w umowie o dofinansowanie.</a:t>
            </a:r>
          </a:p>
          <a:p>
            <a:pPr algn="just">
              <a:lnSpc>
                <a:spcPct val="70000"/>
              </a:lnSpc>
            </a:pPr>
            <a:r>
              <a:rPr lang="pl-PL" altLang="pl-PL" dirty="0" smtClean="0">
                <a:ea typeface="Mongolian Baiti" pitchFamily="66" charset="0"/>
              </a:rPr>
              <a:t>Wartość kosztów pośrednich obliczamy zatem </a:t>
            </a:r>
            <a:r>
              <a:rPr lang="pl-PL" altLang="pl-PL" u="sng" dirty="0" smtClean="0">
                <a:ea typeface="Mongolian Baiti" pitchFamily="66" charset="0"/>
              </a:rPr>
              <a:t>od całej wartości projektu na etapie  konstruowania budżetu wniosku o dofinansowanie</a:t>
            </a:r>
            <a:r>
              <a:rPr lang="pl-PL" altLang="pl-PL" dirty="0" smtClean="0">
                <a:ea typeface="Mongolian Baiti" pitchFamily="66" charset="0"/>
              </a:rPr>
              <a:t> w następujący sposób: </a:t>
            </a:r>
          </a:p>
          <a:p>
            <a:pPr algn="just">
              <a:lnSpc>
                <a:spcPct val="70000"/>
              </a:lnSpc>
              <a:buFont typeface="Arial" charset="0"/>
              <a:buChar char="•"/>
            </a:pPr>
            <a:r>
              <a:rPr lang="pl-PL" altLang="pl-PL" dirty="0" smtClean="0">
                <a:ea typeface="Mongolian Baiti" pitchFamily="66" charset="0"/>
              </a:rPr>
              <a:t> wartość kosztów bezpośrednich x wartość procentowa (uzależniona od wartości projektu) = koszty pośrednie.</a:t>
            </a:r>
          </a:p>
          <a:p>
            <a:pPr>
              <a:lnSpc>
                <a:spcPct val="70000"/>
              </a:lnSpc>
            </a:pPr>
            <a:endParaRPr lang="pl-PL" altLang="pl-PL" sz="1400" dirty="0" smtClean="0">
              <a:ea typeface="Mongolian Baiti"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10. Proszę o przeprowadzenie analizy pomocy publicznej dla NGO.</a:t>
            </a:r>
            <a:r>
              <a:rPr lang="pl-PL" altLang="pl-PL" u="sng" dirty="0" smtClean="0">
                <a:solidFill>
                  <a:srgbClr val="0070C0"/>
                </a:solidFill>
                <a:ea typeface="Mongolian Baiti" pitchFamily="66" charset="0"/>
              </a:rPr>
              <a:t/>
            </a:r>
            <a:br>
              <a:rPr lang="pl-PL" altLang="pl-PL" u="sng" dirty="0" smtClean="0">
                <a:solidFill>
                  <a:srgbClr val="0070C0"/>
                </a:solidFill>
                <a:ea typeface="Mongolian Baiti" pitchFamily="66" charset="0"/>
              </a:rPr>
            </a:br>
            <a:r>
              <a:rPr lang="pl-PL" altLang="pl-PL" u="sng" dirty="0" smtClean="0">
                <a:solidFill>
                  <a:srgbClr val="0070C0"/>
                </a:solidFill>
                <a:ea typeface="Mongolian Baiti" pitchFamily="66" charset="0"/>
              </a:rPr>
              <a:t/>
            </a:r>
            <a:br>
              <a:rPr lang="pl-PL" altLang="pl-PL" u="sng" dirty="0" smtClean="0">
                <a:solidFill>
                  <a:srgbClr val="0070C0"/>
                </a:solidFill>
                <a:ea typeface="Mongolian Baiti" pitchFamily="66" charset="0"/>
              </a:rPr>
            </a:br>
            <a:endParaRPr lang="pl-PL" altLang="pl-PL" u="sng" dirty="0" smtClean="0">
              <a:solidFill>
                <a:srgbClr val="0070C0"/>
              </a:solidFill>
              <a:ea typeface="Mongolian Baiti" pitchFamily="66" charset="0"/>
            </a:endParaRPr>
          </a:p>
        </p:txBody>
      </p:sp>
      <p:sp>
        <p:nvSpPr>
          <p:cNvPr id="3" name="Symbol zastępczy zawartości 2"/>
          <p:cNvSpPr>
            <a:spLocks noGrp="1"/>
          </p:cNvSpPr>
          <p:nvPr>
            <p:ph idx="1"/>
          </p:nvPr>
        </p:nvSpPr>
        <p:spPr>
          <a:xfrm>
            <a:off x="312738" y="1825625"/>
            <a:ext cx="11349037" cy="4351338"/>
          </a:xfrm>
        </p:spPr>
        <p:txBody>
          <a:bodyPr/>
          <a:lstStyle/>
          <a:p>
            <a:pPr algn="just"/>
            <a:r>
              <a:rPr lang="pl-PL" altLang="pl-PL" sz="2400" dirty="0" smtClean="0">
                <a:ea typeface="Mongolian Baiti" pitchFamily="66" charset="0"/>
              </a:rPr>
              <a:t>W ramach Działania 8.10 Wsparcie osób dorosłych, w szczególności osób </a:t>
            </a:r>
            <a:br>
              <a:rPr lang="pl-PL" altLang="pl-PL" sz="2400" dirty="0" smtClean="0">
                <a:ea typeface="Mongolian Baiti" pitchFamily="66" charset="0"/>
              </a:rPr>
            </a:br>
            <a:r>
              <a:rPr lang="pl-PL" altLang="pl-PL" sz="2400" dirty="0" smtClean="0">
                <a:ea typeface="Mongolian Baiti" pitchFamily="66" charset="0"/>
              </a:rPr>
              <a:t>o niskich kwalifikacjach i osób starszych w zakresie doskonalenia umiejętności wykorzystywania technologii informacyjno – komunikacyjnych i porozumiewania się </a:t>
            </a:r>
            <a:br>
              <a:rPr lang="pl-PL" altLang="pl-PL" sz="2400" dirty="0" smtClean="0">
                <a:ea typeface="Mongolian Baiti" pitchFamily="66" charset="0"/>
              </a:rPr>
            </a:br>
            <a:r>
              <a:rPr lang="pl-PL" altLang="pl-PL" sz="2400" dirty="0" smtClean="0">
                <a:ea typeface="Mongolian Baiti" pitchFamily="66" charset="0"/>
              </a:rPr>
              <a:t>w językach obcych nie jest przewidziana pomoc publiczna. Należy złożyć wniosek </a:t>
            </a:r>
            <a:br>
              <a:rPr lang="pl-PL" altLang="pl-PL" sz="2400" dirty="0" smtClean="0">
                <a:ea typeface="Mongolian Baiti" pitchFamily="66" charset="0"/>
              </a:rPr>
            </a:br>
            <a:r>
              <a:rPr lang="pl-PL" altLang="pl-PL" sz="2400" dirty="0" smtClean="0">
                <a:ea typeface="Mongolian Baiti" pitchFamily="66" charset="0"/>
              </a:rPr>
              <a:t>o dofinansowanie, który nie będzie zawierał pomocy publicznej.</a:t>
            </a:r>
          </a:p>
          <a:p>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11. Podmioty uprawnione do ubiegania się o dotacje - uszczegółowienie</a:t>
            </a:r>
            <a:r>
              <a:rPr lang="pl-PL" altLang="pl-PL" u="sng" dirty="0" smtClean="0">
                <a:solidFill>
                  <a:srgbClr val="0070C0"/>
                </a:solidFill>
                <a:ea typeface="Mongolian Baiti" pitchFamily="66" charset="0"/>
              </a:rPr>
              <a:t/>
            </a:r>
            <a:br>
              <a:rPr lang="pl-PL" altLang="pl-PL" u="sng" dirty="0" smtClean="0">
                <a:solidFill>
                  <a:srgbClr val="0070C0"/>
                </a:solidFill>
                <a:ea typeface="Mongolian Baiti" pitchFamily="66" charset="0"/>
              </a:rPr>
            </a:br>
            <a:endParaRPr lang="pl-PL" altLang="pl-PL" u="sng" dirty="0" smtClean="0">
              <a:solidFill>
                <a:srgbClr val="0070C0"/>
              </a:solidFill>
              <a:ea typeface="Mongolian Baiti" pitchFamily="66" charset="0"/>
            </a:endParaRPr>
          </a:p>
        </p:txBody>
      </p:sp>
      <p:sp>
        <p:nvSpPr>
          <p:cNvPr id="3" name="Symbol zastępczy zawartości 2"/>
          <p:cNvSpPr>
            <a:spLocks noGrp="1"/>
          </p:cNvSpPr>
          <p:nvPr>
            <p:ph idx="1"/>
          </p:nvPr>
        </p:nvSpPr>
        <p:spPr>
          <a:xfrm>
            <a:off x="312738" y="1825625"/>
            <a:ext cx="11349037" cy="4351338"/>
          </a:xfrm>
        </p:spPr>
        <p:txBody>
          <a:bodyPr/>
          <a:lstStyle/>
          <a:p>
            <a:pPr algn="just">
              <a:lnSpc>
                <a:spcPct val="70000"/>
              </a:lnSpc>
            </a:pPr>
            <a:r>
              <a:rPr lang="pl-PL" altLang="pl-PL" sz="1700" dirty="0" smtClean="0">
                <a:ea typeface="Mongolian Baiti" pitchFamily="66" charset="0"/>
              </a:rPr>
              <a:t>W przypadku Działania 8.10 RPO WZ o dofinansowanie projektu w trybie konkursowym mogą ubiegać się:</a:t>
            </a:r>
          </a:p>
          <a:p>
            <a:pPr algn="just">
              <a:lnSpc>
                <a:spcPct val="70000"/>
              </a:lnSpc>
            </a:pPr>
            <a:r>
              <a:rPr lang="pl-PL" altLang="pl-PL" sz="1700" dirty="0" smtClean="0">
                <a:ea typeface="Mongolian Baiti" pitchFamily="66" charset="0"/>
              </a:rPr>
              <a:t>- wszystkie formy prawne zgodnie z klasyfikacją form prawnych podmiotów gospodarki narodowej określonych </a:t>
            </a:r>
            <a:br>
              <a:rPr lang="pl-PL" altLang="pl-PL" sz="1700" dirty="0" smtClean="0">
                <a:ea typeface="Mongolian Baiti" pitchFamily="66" charset="0"/>
              </a:rPr>
            </a:br>
            <a:r>
              <a:rPr lang="pl-PL" altLang="pl-PL" sz="1700" dirty="0" smtClean="0">
                <a:ea typeface="Mongolian Baiti" pitchFamily="66" charset="0"/>
              </a:rPr>
              <a:t>w § 8 rozporządzenia Rady Ministrów z dnia 27 lipca 1999 r. w sprawie sposobu i metodologii prowadzenia i aktualizacji rejestru podmiotów gospodarki narodowej, w tym wzorów wniosków, ankiet i zaświadczeń, oraz szczegółowych warunków i trybu współdziałania służb statystyki publicznej z innymi organami prowadzącymi rejestry i systemy informacyjne administracji publicznej (Dz. U. Nr 69, poz. 763, z późn. zm.). Poniżej przedstawiamy wykaz podmiotów wymienionych </a:t>
            </a:r>
            <a:br>
              <a:rPr lang="pl-PL" altLang="pl-PL" sz="1700" dirty="0" smtClean="0">
                <a:ea typeface="Mongolian Baiti" pitchFamily="66" charset="0"/>
              </a:rPr>
            </a:br>
            <a:r>
              <a:rPr lang="pl-PL" altLang="pl-PL" sz="1700" dirty="0" smtClean="0">
                <a:ea typeface="Mongolian Baiti" pitchFamily="66" charset="0"/>
              </a:rPr>
              <a:t>w w/w rozporządzeniu, które zgodnie z nim mogą ubiegać się o dofinansowanie:  </a:t>
            </a:r>
          </a:p>
          <a:p>
            <a:pPr algn="just">
              <a:lnSpc>
                <a:spcPct val="70000"/>
              </a:lnSpc>
            </a:pPr>
            <a:r>
              <a:rPr lang="pl-PL" altLang="pl-PL" sz="1700" dirty="0" smtClean="0">
                <a:ea typeface="Mongolian Baiti" pitchFamily="66" charset="0"/>
              </a:rPr>
              <a:t>organy władzy, administracji rządowej (kod 01), organy kontroli państwowej i ochrony prawa (kod 02), wspólnoty samorządowe (kod 03), sądy i trybunały (kod 06), Skarb Państwa (kod 09), spółki osobowe, tj.: spółki jawne (kod 18), spółki partnerskie </a:t>
            </a:r>
            <a:br>
              <a:rPr lang="pl-PL" altLang="pl-PL" sz="1700" dirty="0" smtClean="0">
                <a:ea typeface="Mongolian Baiti" pitchFamily="66" charset="0"/>
              </a:rPr>
            </a:br>
            <a:r>
              <a:rPr lang="pl-PL" altLang="pl-PL" sz="1700" dirty="0" smtClean="0">
                <a:ea typeface="Mongolian Baiti" pitchFamily="66" charset="0"/>
              </a:rPr>
              <a:t>(kod 15), spółki komandytowe (kod 20), spółki komandytowo-akcyjne (kod 21), spółki kapitałowe, tj.: spółki z ograniczoną odpowiedzialnością (kod 17), spółki akcyjne (kod 16), europejskie zgrupowania interesów gospodarczych (kod 14), </a:t>
            </a:r>
            <a:br>
              <a:rPr lang="pl-PL" altLang="pl-PL" sz="1700" dirty="0" smtClean="0">
                <a:ea typeface="Mongolian Baiti" pitchFamily="66" charset="0"/>
              </a:rPr>
            </a:br>
            <a:r>
              <a:rPr lang="pl-PL" altLang="pl-PL" sz="1700" dirty="0" smtClean="0">
                <a:ea typeface="Mongolian Baiti" pitchFamily="66" charset="0"/>
              </a:rPr>
              <a:t>spółki europejskie (kod 22), spółki cywilne prowadzące działalność w oparciu o umowę zawartą na podstawie Kodeksu cywilnego (kod 19), spółki przewidziane w przepisach innych ustaw niż Kodeks spółek handlowych i Kodeks cywilny lub formy prawne, do których stosuje się przepisy o spółkach (kod23), towarzystwa ubezpieczeń wzajemnych (kod 26), przedsiębiorstwa państwowe (kod 24), państwowe jednostki organizacyjne (kod 28), gminne samorządowe jednostki organizacyjne (kod 29), powiatowe samorządowe jednostki organizacyjne (kod 30), wojewódzkie samorządowe jednostki organizacyjne (kod 31), spółdzielnie (kod 40), spółdzielnie europejskie (kod 42), uczelnie (kod 44), samodzielne publiczne zakłady opieki zdrowotnej (kod 46), fundacje (kod 48), fundusze (kod 49), Kościół Katolicki (kod 50), inne kościoły i związki wyznaniowe (kod 51), stowarzyszenia (kod 55), organizacje społeczne oddzielnie nie wymienione (kod 60), partie polityczne (kod 70), związki zawodowe (kod 72), organizacje pracodawców (kod 73), samorząd gospodarczy i zawodowy (kod 76), oddziały przedsiębiorców zagranicznych (kod 79), przedstawicielstwa zagraniczne (kod 80), wspólnoty mieszkaniowe (kod 85), związki grup producentów rolnych (kod 90), bez szczególnej formy prawnej (kod 99).</a:t>
            </a:r>
          </a:p>
          <a:p>
            <a:pPr>
              <a:lnSpc>
                <a:spcPct val="70000"/>
              </a:lnSpc>
            </a:pPr>
            <a:endParaRPr lang="pl-PL" altLang="pl-PL" sz="1600" dirty="0" smtClean="0">
              <a:ea typeface="Mongolian Baiti"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11. Podmioty uprawnione do ubiegania się o dotacje - uszczegółowienie</a:t>
            </a:r>
            <a:endParaRPr lang="pl-PL" altLang="pl-PL" u="sng" dirty="0" smtClean="0">
              <a:solidFill>
                <a:srgbClr val="0070C0"/>
              </a:solidFill>
              <a:ea typeface="Mongolian Baiti" pitchFamily="66" charset="0"/>
            </a:endParaRPr>
          </a:p>
        </p:txBody>
      </p:sp>
      <p:sp>
        <p:nvSpPr>
          <p:cNvPr id="3" name="Symbol zastępczy zawartości 2"/>
          <p:cNvSpPr>
            <a:spLocks noGrp="1"/>
          </p:cNvSpPr>
          <p:nvPr>
            <p:ph idx="1"/>
          </p:nvPr>
        </p:nvSpPr>
        <p:spPr>
          <a:xfrm>
            <a:off x="312738" y="1825625"/>
            <a:ext cx="11349037" cy="4351338"/>
          </a:xfrm>
        </p:spPr>
        <p:txBody>
          <a:bodyPr/>
          <a:lstStyle/>
          <a:p>
            <a:pPr algn="just"/>
            <a:r>
              <a:rPr lang="pl-PL" altLang="pl-PL" dirty="0" smtClean="0">
                <a:ea typeface="Mongolian Baiti" pitchFamily="66" charset="0"/>
              </a:rPr>
              <a:t>- osoby fizyczne prowadzące działalność oświatową na podstawie przepisów odrębnych </a:t>
            </a:r>
            <a:br>
              <a:rPr lang="pl-PL" altLang="pl-PL" dirty="0" smtClean="0">
                <a:ea typeface="Mongolian Baiti" pitchFamily="66" charset="0"/>
              </a:rPr>
            </a:br>
            <a:r>
              <a:rPr lang="pl-PL" altLang="pl-PL" dirty="0" smtClean="0">
                <a:ea typeface="Mongolian Baiti" pitchFamily="66" charset="0"/>
              </a:rPr>
              <a:t>(w tym m.in. Ustawy z dnia 7 września 1991 r. o systemie oświaty, zgodnie z którą prowadzenie szkoły lub placówki, zespołu, o którym mowa w</a:t>
            </a:r>
            <a:r>
              <a:rPr lang="pl-PL" altLang="pl-PL" b="1" dirty="0" smtClean="0">
                <a:ea typeface="Mongolian Baiti" pitchFamily="66" charset="0"/>
              </a:rPr>
              <a:t> art.90a</a:t>
            </a:r>
            <a:r>
              <a:rPr lang="pl-PL" altLang="pl-PL" dirty="0" smtClean="0">
                <a:ea typeface="Mongolian Baiti" pitchFamily="66" charset="0"/>
              </a:rPr>
              <a:t> w/w ustawy </a:t>
            </a:r>
            <a:r>
              <a:rPr lang="pl-PL" altLang="pl-PL" i="1" dirty="0" smtClean="0">
                <a:ea typeface="Mongolian Baiti" pitchFamily="66" charset="0"/>
              </a:rPr>
              <a:t>połączenie szkół i placówek niepublicznych w zespół</a:t>
            </a:r>
            <a:r>
              <a:rPr lang="pl-PL" altLang="pl-PL" dirty="0" smtClean="0">
                <a:ea typeface="Mongolian Baiti" pitchFamily="66" charset="0"/>
              </a:rPr>
              <a:t> ust. 1, oraz innej formy wychowania przedszkolnego, o której mowa w przepisach wydanych na podstawie </a:t>
            </a:r>
            <a:r>
              <a:rPr lang="pl-PL" altLang="pl-PL" b="1" dirty="0" smtClean="0">
                <a:ea typeface="Mongolian Baiti" pitchFamily="66" charset="0"/>
              </a:rPr>
              <a:t>art. 14a</a:t>
            </a:r>
            <a:r>
              <a:rPr lang="pl-PL" altLang="pl-PL" dirty="0" smtClean="0">
                <a:ea typeface="Mongolian Baiti" pitchFamily="66" charset="0"/>
              </a:rPr>
              <a:t> </a:t>
            </a:r>
            <a:r>
              <a:rPr lang="pl-PL" altLang="pl-PL" i="1" dirty="0" smtClean="0">
                <a:ea typeface="Mongolian Baiti" pitchFamily="66" charset="0"/>
              </a:rPr>
              <a:t>przedszkola i oddziały przedszkolne prowadzone przez gminę</a:t>
            </a:r>
            <a:r>
              <a:rPr lang="pl-PL" altLang="pl-PL" dirty="0" smtClean="0">
                <a:ea typeface="Mongolian Baiti" pitchFamily="66" charset="0"/>
              </a:rPr>
              <a:t> ust. 7, nie jest działalnością gospodarczą.). Oznacza to, że o</a:t>
            </a:r>
            <a:r>
              <a:rPr lang="pl-PL" dirty="0" smtClean="0"/>
              <a:t>soba fizyczna lub osoba prawna niebędąca jednostką samorządu terytorialnego, prowadząca szkoły publiczne, szkoły niepubliczne lub placówki, może dla celów organizacyjnych połączyć je w zespół i określić zasady działania zespołu. Połączenie nie narusza odrębności szkół lub placówek w zakresie określonym w ustawie, w szczególności w zakresie uzyskiwania zezwolenia, cofania zezwolenia, wpisywania do ewidencji i wykreślania z niej, uzyskiwania i utraty uprawnień szkoły publicznej oraz uzyskiwania dotacji. </a:t>
            </a:r>
            <a:endParaRPr lang="pl-PL" altLang="pl-PL" dirty="0" smtClean="0">
              <a:solidFill>
                <a:srgbClr val="FF0000"/>
              </a:solidFill>
              <a:ea typeface="Mongolian Baiti" pitchFamily="66" charset="0"/>
            </a:endParaRPr>
          </a:p>
          <a:p>
            <a:pPr algn="just"/>
            <a:r>
              <a:rPr lang="pl-PL" altLang="pl-PL" dirty="0" smtClean="0">
                <a:ea typeface="Mongolian Baiti" pitchFamily="66" charset="0"/>
              </a:rPr>
              <a:t>Jednocześnie przypominamy, iż o dofinansowanie nie mogą ubiegać się podmioty, które podlegają wykluczeniu </a:t>
            </a:r>
            <a:br>
              <a:rPr lang="pl-PL" altLang="pl-PL" dirty="0" smtClean="0">
                <a:ea typeface="Mongolian Baiti" pitchFamily="66" charset="0"/>
              </a:rPr>
            </a:br>
            <a:r>
              <a:rPr lang="pl-PL" altLang="pl-PL" dirty="0" smtClean="0">
                <a:ea typeface="Mongolian Baiti" pitchFamily="66" charset="0"/>
              </a:rPr>
              <a:t>z możliwości otrzymania dofinansowania, w tym wykluczeniu, o którym mowa w art. 207 ust. 4 ustawy z dnia 27 sierpnia 2009 r. o finansach publicznych. </a:t>
            </a:r>
          </a:p>
          <a:p>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2978150"/>
          </a:xfrm>
        </p:spPr>
        <p:txBody>
          <a:bodyPr vert="horz" wrap="square" lIns="91440" tIns="45720" rIns="91440" bIns="45720" numCol="1" anchor="t" anchorCtr="0" compatLnSpc="1">
            <a:prstTxWarp prst="textNoShape">
              <a:avLst/>
            </a:prstTxWarp>
          </a:bodyPr>
          <a:lstStyle/>
          <a:p>
            <a:pPr algn="just"/>
            <a:r>
              <a:rPr lang="pl-PL" altLang="pl-PL" dirty="0" smtClean="0">
                <a:ea typeface="Mongolian Baiti" pitchFamily="66" charset="0"/>
              </a:rPr>
              <a:t/>
            </a:r>
            <a:br>
              <a:rPr lang="pl-PL" altLang="pl-PL" dirty="0" smtClean="0">
                <a:ea typeface="Mongolian Baiti" pitchFamily="66" charset="0"/>
              </a:rPr>
            </a:br>
            <a:r>
              <a:rPr lang="pl-PL" altLang="pl-PL" sz="2000" b="1" u="sng" dirty="0" smtClean="0">
                <a:solidFill>
                  <a:srgbClr val="0070C0"/>
                </a:solidFill>
                <a:ea typeface="Mongolian Baiti" pitchFamily="66" charset="0"/>
              </a:rPr>
              <a:t>12. W przypadku rozliczania projektu za pomocą kwot ryczałtowych koszty pośrednie, nie przysługują chyba, że nie zostały uwzględnione w ramach kwoty ryczałtowej. W przypadku uwzględniania kosztów pośrednich w ramach kwoty ryczałtowej, sposób kalkulacji tych kosztów powinien być zgodny z podrozdziałem 8.4. Wytycznych Ministra Infrastruktury i Rozwoju w zakresie kwalifikowalności wydatków w ramach Europejskiego Funduszu Rozwoju Regionalnego, Europejskiego Funduszu Społecznego uraz Funduszu Spójności na lata 2014-2020. Prosimy o interpretację tego zapisu. Czy w projekcie do 100 tys. euro rozliczanym za pomocą kwot ryczałtowych, gdzie są dwie kwoty ryczałtowe uwzględniające tylko koszty bezpośrednie, koszty pośrednie przysługują i należy je wprowadzić do budżetu czy też nie?</a:t>
            </a:r>
            <a:r>
              <a:rPr lang="pl-PL" altLang="pl-PL" sz="2000" b="1" u="sng" dirty="0" smtClean="0">
                <a:solidFill>
                  <a:srgbClr val="2F5597"/>
                </a:solidFill>
                <a:ea typeface="Mongolian Baiti" pitchFamily="66" charset="0"/>
              </a:rPr>
              <a:t/>
            </a:r>
            <a:br>
              <a:rPr lang="pl-PL" altLang="pl-PL" sz="2000" b="1" u="sng" dirty="0" smtClean="0">
                <a:solidFill>
                  <a:srgbClr val="2F5597"/>
                </a:solidFill>
                <a:ea typeface="Mongolian Baiti" pitchFamily="66" charset="0"/>
              </a:rPr>
            </a:br>
            <a:endParaRPr lang="pl-PL" altLang="pl-PL" sz="2000" b="1" u="sng" dirty="0" smtClean="0">
              <a:solidFill>
                <a:srgbClr val="2F5597"/>
              </a:solidFill>
              <a:ea typeface="Mongolian Baiti" pitchFamily="66" charset="0"/>
            </a:endParaRPr>
          </a:p>
        </p:txBody>
      </p:sp>
      <p:sp>
        <p:nvSpPr>
          <p:cNvPr id="3" name="Symbol zastępczy zawartości 2"/>
          <p:cNvSpPr>
            <a:spLocks noGrp="1"/>
          </p:cNvSpPr>
          <p:nvPr>
            <p:ph idx="1"/>
          </p:nvPr>
        </p:nvSpPr>
        <p:spPr>
          <a:xfrm>
            <a:off x="312738" y="4275138"/>
            <a:ext cx="11349037" cy="1901825"/>
          </a:xfrm>
        </p:spPr>
        <p:txBody>
          <a:bodyPr/>
          <a:lstStyle/>
          <a:p>
            <a:pPr algn="just"/>
            <a:r>
              <a:rPr lang="pl-PL" altLang="pl-PL" sz="2400" dirty="0" smtClean="0">
                <a:ea typeface="Mongolian Baiti" pitchFamily="66" charset="0"/>
              </a:rPr>
              <a:t>W przypadku gdy kwoty ryczałtowe uwzględniają tylko koszty bezpośrednie, koszty pośrednie przysługują i należy je wprowadzić do budżetu</a:t>
            </a:r>
          </a:p>
          <a:p>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5438" y="1433513"/>
            <a:ext cx="11349037" cy="1223962"/>
          </a:xfrm>
        </p:spPr>
        <p:txBody>
          <a:bodyPr vert="horz" wrap="square" lIns="91440" tIns="45720" rIns="91440" bIns="45720" numCol="1" anchor="t" anchorCtr="0" compatLnSpc="1">
            <a:prstTxWarp prst="textNoShape">
              <a:avLst/>
            </a:prstTxWarp>
          </a:bodyPr>
          <a:lstStyle/>
          <a:p>
            <a:pPr algn="just"/>
            <a:r>
              <a:rPr lang="pl-PL" altLang="pl-PL" b="1" u="sng" dirty="0" smtClean="0">
                <a:solidFill>
                  <a:srgbClr val="0070C0"/>
                </a:solidFill>
                <a:ea typeface="Mongolian Baiti" pitchFamily="66" charset="0"/>
              </a:rPr>
              <a:t>13. Okienka z pomocą de minimis A. 12.3. Analiza występowania pomocy publicznej. </a:t>
            </a:r>
            <a:br>
              <a:rPr lang="pl-PL" altLang="pl-PL" b="1" u="sng" dirty="0" smtClean="0">
                <a:solidFill>
                  <a:srgbClr val="0070C0"/>
                </a:solidFill>
                <a:ea typeface="Mongolian Baiti" pitchFamily="66" charset="0"/>
              </a:rPr>
            </a:br>
            <a:r>
              <a:rPr lang="pl-PL" altLang="pl-PL" b="1" u="sng" dirty="0" smtClean="0">
                <a:solidFill>
                  <a:srgbClr val="0070C0"/>
                </a:solidFill>
                <a:ea typeface="Mongolian Baiti" pitchFamily="66" charset="0"/>
              </a:rPr>
              <a:t>W projekcie nie występuje pomoc de minimis jednakże w podpunkcie 3,4,5 punktu A. 12.3 należy uzasadnić odpowiedz „nie” – co dokładnie należy tam wpisać?  </a:t>
            </a:r>
            <a:r>
              <a:rPr lang="pl-PL" altLang="pl-PL" dirty="0" smtClean="0">
                <a:ea typeface="Mongolian Baiti" pitchFamily="66" charset="0"/>
              </a:rPr>
              <a:t/>
            </a:r>
            <a:br>
              <a:rPr lang="pl-PL" altLang="pl-PL" dirty="0" smtClean="0">
                <a:ea typeface="Mongolian Baiti" pitchFamily="66" charset="0"/>
              </a:rPr>
            </a:br>
            <a:r>
              <a:rPr lang="pl-PL" altLang="pl-PL" dirty="0" smtClean="0">
                <a:ea typeface="Mongolian Baiti" pitchFamily="66" charset="0"/>
              </a:rPr>
              <a:t/>
            </a:r>
            <a:br>
              <a:rPr lang="pl-PL" altLang="pl-PL"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3001963"/>
            <a:ext cx="11349037" cy="2559050"/>
          </a:xfrm>
        </p:spPr>
        <p:txBody>
          <a:bodyPr/>
          <a:lstStyle/>
          <a:p>
            <a:pPr algn="just"/>
            <a:r>
              <a:rPr lang="pl-PL" altLang="pl-PL" sz="2400" dirty="0" smtClean="0">
                <a:ea typeface="Mongolian Baiti" pitchFamily="66" charset="0"/>
              </a:rPr>
              <a:t>W przypadku zaznaczenia słowa „nie” należy uzasadnić swoją odpowiedz zgodnie </a:t>
            </a:r>
            <a:br>
              <a:rPr lang="pl-PL" altLang="pl-PL" sz="2400" dirty="0" smtClean="0">
                <a:ea typeface="Mongolian Baiti" pitchFamily="66" charset="0"/>
              </a:rPr>
            </a:br>
            <a:r>
              <a:rPr lang="pl-PL" altLang="pl-PL" sz="2400" dirty="0" smtClean="0">
                <a:ea typeface="Mongolian Baiti" pitchFamily="66" charset="0"/>
              </a:rPr>
              <a:t>z przedstawiona opcją wyboru w powyższych punktach, np.: pytanie nr 5. Projekt nie ma wpływu na wymianę handlową miedzy państwami członkowskimi UE.</a:t>
            </a:r>
          </a:p>
          <a:p>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14. Jakie są limity znaków w punkcie </a:t>
            </a:r>
            <a:r>
              <a:rPr lang="pl-PL" altLang="pl-PL" b="1" i="1" u="sng" dirty="0" smtClean="0">
                <a:solidFill>
                  <a:srgbClr val="0070C0"/>
                </a:solidFill>
                <a:ea typeface="Mongolian Baiti" pitchFamily="66" charset="0"/>
              </a:rPr>
              <a:t>D Charakterystyka projektu?</a:t>
            </a:r>
            <a:r>
              <a:rPr lang="pl-PL" altLang="pl-PL" sz="2000" u="sng" dirty="0" smtClean="0">
                <a:solidFill>
                  <a:srgbClr val="0070C0"/>
                </a:solidFill>
                <a:ea typeface="Mongolian Baiti" pitchFamily="66" charset="0"/>
              </a:rPr>
              <a:t/>
            </a:r>
            <a:br>
              <a:rPr lang="pl-PL" altLang="pl-PL" sz="2000" u="sng" dirty="0" smtClean="0">
                <a:solidFill>
                  <a:srgbClr val="0070C0"/>
                </a:solidFill>
                <a:ea typeface="Mongolian Baiti" pitchFamily="66" charset="0"/>
              </a:rPr>
            </a:br>
            <a:r>
              <a:rPr lang="pl-PL" altLang="pl-PL" sz="2000" b="1" u="sng" dirty="0" smtClean="0">
                <a:solidFill>
                  <a:srgbClr val="0070C0"/>
                </a:solidFill>
                <a:ea typeface="Mongolian Baiti" pitchFamily="66" charset="0"/>
              </a:rPr>
              <a:t/>
            </a:r>
            <a:br>
              <a:rPr lang="pl-PL" altLang="pl-PL" sz="2000" b="1" u="sng" dirty="0" smtClean="0">
                <a:solidFill>
                  <a:srgbClr val="0070C0"/>
                </a:solidFill>
                <a:ea typeface="Mongolian Baiti" pitchFamily="66" charset="0"/>
              </a:rPr>
            </a:br>
            <a:endParaRPr lang="pl-PL" altLang="pl-PL" sz="2000" b="1" u="sng" dirty="0" smtClean="0">
              <a:solidFill>
                <a:srgbClr val="0070C0"/>
              </a:solidFill>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r>
              <a:rPr lang="pl-PL" altLang="pl-PL" sz="2400" dirty="0" smtClean="0">
                <a:ea typeface="Mongolian Baiti" pitchFamily="66" charset="0"/>
              </a:rPr>
              <a:t>W załączniku nr </a:t>
            </a:r>
            <a:r>
              <a:rPr lang="pl-PL" altLang="pl-PL" sz="2400" i="1" dirty="0" smtClean="0">
                <a:ea typeface="Mongolian Baiti" pitchFamily="66" charset="0"/>
              </a:rPr>
              <a:t>7.1 Wzór wniosku o dofinansowanie projektu</a:t>
            </a:r>
            <a:r>
              <a:rPr lang="pl-PL" altLang="pl-PL" sz="2400" dirty="0" smtClean="0">
                <a:ea typeface="Mongolian Baiti" pitchFamily="66" charset="0"/>
              </a:rPr>
              <a:t> do Regulaminu konkursu </a:t>
            </a:r>
            <a:br>
              <a:rPr lang="pl-PL" altLang="pl-PL" sz="2400" dirty="0" smtClean="0">
                <a:ea typeface="Mongolian Baiti" pitchFamily="66" charset="0"/>
              </a:rPr>
            </a:br>
            <a:r>
              <a:rPr lang="pl-PL" altLang="pl-PL" sz="2400" dirty="0" smtClean="0">
                <a:ea typeface="Mongolian Baiti" pitchFamily="66" charset="0"/>
              </a:rPr>
              <a:t>w ramach Działania 8.10 RPO WZ 2014-2020 na stronie 12, punkt D Charakterystyka projektu, jest wskazany maksymalny limit znaków każdej podsekcji.</a:t>
            </a:r>
          </a:p>
          <a:p>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15. Czy oprócz podręczników można uwzględnić inne pomoce dydaktyczne np.: płyty CD</a:t>
            </a:r>
            <a:r>
              <a:rPr lang="pl-PL" altLang="pl-PL" sz="2000" u="sng" dirty="0" smtClean="0">
                <a:solidFill>
                  <a:srgbClr val="0070C0"/>
                </a:solidFill>
                <a:ea typeface="Mongolian Baiti" pitchFamily="66" charset="0"/>
              </a:rPr>
              <a:t/>
            </a:r>
            <a:br>
              <a:rPr lang="pl-PL" altLang="pl-PL" sz="2000" u="sng" dirty="0" smtClean="0">
                <a:solidFill>
                  <a:srgbClr val="0070C0"/>
                </a:solidFill>
                <a:ea typeface="Mongolian Baiti" pitchFamily="66" charset="0"/>
              </a:rPr>
            </a:br>
            <a:r>
              <a:rPr lang="pl-PL" altLang="pl-PL" sz="2000" b="1" u="sng" dirty="0" smtClean="0">
                <a:solidFill>
                  <a:srgbClr val="0070C0"/>
                </a:solidFill>
                <a:ea typeface="Mongolian Baiti" pitchFamily="66" charset="0"/>
              </a:rPr>
              <a:t/>
            </a:r>
            <a:br>
              <a:rPr lang="pl-PL" altLang="pl-PL" sz="2000" b="1" u="sng" dirty="0" smtClean="0">
                <a:solidFill>
                  <a:srgbClr val="0070C0"/>
                </a:solidFill>
                <a:ea typeface="Mongolian Baiti" pitchFamily="66" charset="0"/>
              </a:rPr>
            </a:br>
            <a:endParaRPr lang="pl-PL" altLang="pl-PL" sz="2000" b="1" u="sng" dirty="0" smtClean="0">
              <a:solidFill>
                <a:srgbClr val="0070C0"/>
              </a:solidFill>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lnSpc>
                <a:spcPct val="80000"/>
              </a:lnSpc>
            </a:pPr>
            <a:r>
              <a:rPr lang="pl-PL" altLang="pl-PL" sz="2000" dirty="0" smtClean="0">
                <a:ea typeface="Mongolian Baiti" pitchFamily="66" charset="0"/>
              </a:rPr>
              <a:t>Poza stawkami jednostkowymi istnieje możliwość sfinansowania </a:t>
            </a:r>
            <a:r>
              <a:rPr lang="pl-PL" altLang="pl-PL" sz="2000" b="1" dirty="0" smtClean="0">
                <a:ea typeface="Mongolian Baiti" pitchFamily="66" charset="0"/>
              </a:rPr>
              <a:t>wyłącznie kosztów związanych z zakupem podręcznika, przeprowadzeniem egzaminu zewnętrznego i wydaniem zewnętrznego certyfikatu. </a:t>
            </a:r>
            <a:br>
              <a:rPr lang="pl-PL" altLang="pl-PL" sz="2000" b="1" dirty="0" smtClean="0">
                <a:ea typeface="Mongolian Baiti" pitchFamily="66" charset="0"/>
              </a:rPr>
            </a:br>
            <a:r>
              <a:rPr lang="pl-PL" altLang="pl-PL" sz="2000" dirty="0" smtClean="0">
                <a:ea typeface="Mongolian Baiti" pitchFamily="66" charset="0"/>
              </a:rPr>
              <a:t>W przypadku zaplanowania w budżecie wydatków niezbędnych do przeprowadzenia szkoleń językowych, jednak nie zawartych w stawce językowej, zgodnie z jej opisem w zał. nr 1 do </a:t>
            </a:r>
            <a:r>
              <a:rPr lang="pl-PL" altLang="pl-PL" sz="2000" i="1" dirty="0" smtClean="0">
                <a:ea typeface="Mongolian Baiti" pitchFamily="66" charset="0"/>
              </a:rPr>
              <a:t>Wytycznych w zakresie realizacji przedsięwzięć z udziałem środków Europejskiego Funduszu Społecznego w obszarze edukacji na lata 2014-2020</a:t>
            </a:r>
            <a:r>
              <a:rPr lang="pl-PL" altLang="pl-PL" sz="2000" dirty="0" smtClean="0">
                <a:ea typeface="Mongolian Baiti" pitchFamily="66" charset="0"/>
              </a:rPr>
              <a:t>. Ze względów technicznych należy wyodrębnić „pomocnicze” zadanie, w którym przedmiotowe koszty zostaną wskazane. W opisie zadań należy podać, iż jest to zadanie wyodrębnione w celu wykazania kosztów szkoleń nie ujętych w stawce jednostkowej, jednakże niezbędnych do przeprowadzenia zadania realizującego szkolenia językowe. Ponadto do przedmiotowego zadania należy przyporządkować wskaźniki tożsame ze wskaźnikami odpowiadającymi zadaniu/om ze stawkami jednostkowymi, dostosować okres realizacji itp. Ważne jest, iż w przypadku nieosiągnięcia wskaźników odpowiadających stawkom jednostkowym koszty nieobjęte stawką, wykazane  w zadaniu „pomocniczym” zostaną odpowiednio uznane za niekwalifikowane.</a:t>
            </a:r>
          </a:p>
          <a:p>
            <a:pPr algn="just">
              <a:lnSpc>
                <a:spcPct val="80000"/>
              </a:lnSpc>
            </a:pPr>
            <a:endParaRPr lang="pl-PL" altLang="pl-PL" sz="2400" dirty="0" smtClean="0">
              <a:ea typeface="Mongolian Baiti" pitchFamily="66" charset="0"/>
            </a:endParaRPr>
          </a:p>
          <a:p>
            <a:pPr>
              <a:lnSpc>
                <a:spcPct val="80000"/>
              </a:lnSpc>
            </a:pPr>
            <a:endParaRPr lang="pl-PL" altLang="pl-PL" sz="1500" dirty="0" smtClean="0">
              <a:ea typeface="Mongolian Baiti"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pPr algn="just"/>
            <a:r>
              <a:rPr lang="pl-PL" altLang="pl-PL" b="1" u="sng" dirty="0" smtClean="0">
                <a:solidFill>
                  <a:srgbClr val="0070C0"/>
                </a:solidFill>
                <a:ea typeface="Mongolian Baiti" pitchFamily="66" charset="0"/>
              </a:rPr>
              <a:t>16. Czy grupę docelową mogą stanowić wszystkie osoby powyżej 18 roku życia, czy są ograniczenia (pracujący/ bezrobotny/urzędnicy/osoby prowadzące 1 os. działalność). </a:t>
            </a: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a:solidFill>
            <a:schemeClr val="bg1"/>
          </a:solidFill>
          <a:ln>
            <a:solidFill>
              <a:schemeClr val="bg1"/>
            </a:solidFill>
          </a:ln>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Grupę docelową może stanowić każda osoba powyżej 18 roku życia bez względu na jej status na rynku pracy, </a:t>
            </a:r>
            <a:r>
              <a:rPr lang="pl-PL" sz="2400" dirty="0" smtClean="0"/>
              <a:t>w szczególności osoby powyżej 50. roku życia oraz osoby o niskich kwalifikacjach.</a:t>
            </a:r>
            <a:r>
              <a:rPr lang="pl-PL" altLang="pl-PL" sz="2400" dirty="0" smtClean="0">
                <a:ea typeface="Mongolian Baiti" pitchFamily="66" charset="0"/>
              </a:rPr>
              <a:t> Jednocześnie dopuszcza się możliwość przeznaczenia maksymalnie 10% alokacji na wsparcie grup, które nie są sklasyfikowane jako defaworyzowane, niemniej działania kierowane do takich osób powinny wynikać z realnych i rzeczywistych potrzeb odbiorców wsparcia (podejście popytowe).</a:t>
            </a:r>
          </a:p>
          <a:p>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pPr algn="just"/>
            <a:r>
              <a:rPr lang="pl-PL" altLang="pl-PL" b="1" u="sng" dirty="0" smtClean="0">
                <a:solidFill>
                  <a:srgbClr val="0070C0"/>
                </a:solidFill>
                <a:ea typeface="Mongolian Baiti" pitchFamily="66" charset="0"/>
                <a:hlinkClick r:id="rId2"/>
              </a:rPr>
              <a:t>17. Czy składając wniosek o dofinansowanie projektu w charakterze Beneficjenta, dopuszczalne jest także złożenie wniosków w charakterze partnera?</a:t>
            </a:r>
            <a:r>
              <a:rPr lang="pl-PL" altLang="pl-PL" sz="2000" b="1" u="sng" dirty="0" smtClean="0">
                <a:solidFill>
                  <a:srgbClr val="0070C0"/>
                </a:solidFill>
                <a:ea typeface="Mongolian Baiti" pitchFamily="66" charset="0"/>
              </a:rPr>
              <a:t/>
            </a:r>
            <a:br>
              <a:rPr lang="pl-PL" altLang="pl-PL" sz="2000" b="1" u="sng" dirty="0" smtClean="0">
                <a:solidFill>
                  <a:srgbClr val="0070C0"/>
                </a:solidFill>
                <a:ea typeface="Mongolian Baiti" pitchFamily="66" charset="0"/>
              </a:rPr>
            </a:br>
            <a:r>
              <a:rPr lang="pl-PL" altLang="pl-PL" sz="2000" b="1" u="sng" dirty="0" smtClean="0">
                <a:solidFill>
                  <a:srgbClr val="0070C0"/>
                </a:solidFill>
                <a:ea typeface="Mongolian Baiti" pitchFamily="66" charset="0"/>
              </a:rPr>
              <a:t/>
            </a:r>
            <a:br>
              <a:rPr lang="pl-PL" altLang="pl-PL" sz="2000" b="1" u="sng" dirty="0" smtClean="0">
                <a:solidFill>
                  <a:srgbClr val="0070C0"/>
                </a:solidFill>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Kryterium dostępu dotyczące złożenia nie więcej niż jednego wniosku </a:t>
            </a:r>
            <a:br>
              <a:rPr lang="pl-PL" altLang="pl-PL" sz="2400" dirty="0" smtClean="0">
                <a:ea typeface="Mongolian Baiti" pitchFamily="66" charset="0"/>
              </a:rPr>
            </a:br>
            <a:r>
              <a:rPr lang="pl-PL" altLang="pl-PL" sz="2400" dirty="0" smtClean="0">
                <a:ea typeface="Mongolian Baiti" pitchFamily="66" charset="0"/>
              </a:rPr>
              <a:t>o dofinansowanie odnosi się wyłącznie do występowania danego podmiotu w charakterze Beneficjenta, a nie partnera. Oznacza to, że Beneficjent może występować w innych wnioskach złożonych w tym samym konkursie w charakterze partnera.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a:lstStyle/>
          <a:p>
            <a:pPr>
              <a:defRPr/>
            </a:pPr>
            <a:r>
              <a:rPr lang="pl-PL" b="1" u="sng" dirty="0" smtClean="0">
                <a:solidFill>
                  <a:srgbClr val="0070C0"/>
                </a:solidFill>
              </a:rPr>
              <a:t>1. Analiza </a:t>
            </a:r>
            <a:r>
              <a:rPr lang="pl-PL" b="1" u="sng" dirty="0">
                <a:solidFill>
                  <a:srgbClr val="0070C0"/>
                </a:solidFill>
              </a:rPr>
              <a:t>pomocy publicznej.</a:t>
            </a:r>
            <a:r>
              <a:rPr lang="pl-PL" u="sng" dirty="0">
                <a:solidFill>
                  <a:srgbClr val="0070C0"/>
                </a:solidFill>
              </a:rPr>
              <a:t/>
            </a:r>
            <a:br>
              <a:rPr lang="pl-PL" u="sng" dirty="0">
                <a:solidFill>
                  <a:srgbClr val="0070C0"/>
                </a:solidFill>
              </a:rPr>
            </a:br>
            <a:endParaRPr lang="pl-PL" u="sng" dirty="0">
              <a:solidFill>
                <a:srgbClr val="0070C0"/>
              </a:solidFill>
            </a:endParaRPr>
          </a:p>
        </p:txBody>
      </p:sp>
      <p:sp>
        <p:nvSpPr>
          <p:cNvPr id="3" name="Symbol zastępczy zawartości 2"/>
          <p:cNvSpPr>
            <a:spLocks noGrp="1"/>
          </p:cNvSpPr>
          <p:nvPr>
            <p:ph idx="1"/>
          </p:nvPr>
        </p:nvSpPr>
        <p:spPr>
          <a:xfrm>
            <a:off x="312738" y="1825625"/>
            <a:ext cx="11349037" cy="4351338"/>
          </a:xfrm>
        </p:spPr>
        <p:txBody>
          <a:bodyPr/>
          <a:lstStyle/>
          <a:p>
            <a:pPr algn="just"/>
            <a:r>
              <a:rPr lang="pl-PL" altLang="pl-PL" sz="2400" dirty="0" smtClean="0">
                <a:ea typeface="Mongolian Baiti" pitchFamily="66" charset="0"/>
              </a:rPr>
              <a:t>W ramach Działania 8.10 Wsparcie osób dorosłych, w szczególności osób </a:t>
            </a:r>
            <a:br>
              <a:rPr lang="pl-PL" altLang="pl-PL" sz="2400" dirty="0" smtClean="0">
                <a:ea typeface="Mongolian Baiti" pitchFamily="66" charset="0"/>
              </a:rPr>
            </a:br>
            <a:r>
              <a:rPr lang="pl-PL" altLang="pl-PL" sz="2400" dirty="0" smtClean="0">
                <a:ea typeface="Mongolian Baiti" pitchFamily="66" charset="0"/>
              </a:rPr>
              <a:t>o niskich kwalifikacjach i osób starszych w zakresie doskonalenia umiejętności wykorzystywania technologii informacyjno – komunikacyjnych i porozumiewania się </a:t>
            </a:r>
            <a:br>
              <a:rPr lang="pl-PL" altLang="pl-PL" sz="2400" dirty="0" smtClean="0">
                <a:ea typeface="Mongolian Baiti" pitchFamily="66" charset="0"/>
              </a:rPr>
            </a:br>
            <a:r>
              <a:rPr lang="pl-PL" altLang="pl-PL" sz="2400" dirty="0" smtClean="0">
                <a:ea typeface="Mongolian Baiti" pitchFamily="66" charset="0"/>
              </a:rPr>
              <a:t>w językach obcych nie jest przewidziana pomoc publiczna. Należy złożyć wniosek </a:t>
            </a:r>
            <a:br>
              <a:rPr lang="pl-PL" altLang="pl-PL" sz="2400" dirty="0" smtClean="0">
                <a:ea typeface="Mongolian Baiti" pitchFamily="66" charset="0"/>
              </a:rPr>
            </a:br>
            <a:r>
              <a:rPr lang="pl-PL" altLang="pl-PL" sz="2400" dirty="0" smtClean="0">
                <a:ea typeface="Mongolian Baiti" pitchFamily="66" charset="0"/>
              </a:rPr>
              <a:t>o dofinansowanie, który nie będzie zawierał pomocy publicznej.</a:t>
            </a:r>
          </a:p>
          <a:p>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hlinkClick r:id="rId2"/>
              </a:rPr>
              <a:t>18. Czy możliwe jest zrealizowanie w jednym projekcie szkoleń TIK i językowych?</a:t>
            </a:r>
            <a:r>
              <a:rPr lang="pl-PL" altLang="pl-PL" sz="2000" b="1" u="sng" dirty="0" smtClean="0">
                <a:solidFill>
                  <a:srgbClr val="0070C0"/>
                </a:solidFill>
                <a:ea typeface="Mongolian Baiti" pitchFamily="66" charset="0"/>
              </a:rPr>
              <a:t/>
            </a:r>
            <a:br>
              <a:rPr lang="pl-PL" altLang="pl-PL" sz="2000" b="1" u="sng" dirty="0" smtClean="0">
                <a:solidFill>
                  <a:srgbClr val="0070C0"/>
                </a:solidFill>
                <a:ea typeface="Mongolian Baiti" pitchFamily="66" charset="0"/>
              </a:rPr>
            </a:br>
            <a:r>
              <a:rPr lang="pl-PL" altLang="pl-PL" sz="2000" b="1" u="sng" dirty="0" smtClean="0">
                <a:solidFill>
                  <a:srgbClr val="0070C0"/>
                </a:solidFill>
                <a:ea typeface="Mongolian Baiti" pitchFamily="66" charset="0"/>
              </a:rPr>
              <a:t/>
            </a:r>
            <a:br>
              <a:rPr lang="pl-PL" altLang="pl-PL" sz="2000" b="1" u="sng" dirty="0" smtClean="0">
                <a:solidFill>
                  <a:srgbClr val="0070C0"/>
                </a:solidFill>
                <a:ea typeface="Mongolian Baiti" pitchFamily="66" charset="0"/>
              </a:rPr>
            </a:br>
            <a:r>
              <a:rPr lang="pl-PL" altLang="pl-PL" sz="2000" b="1" dirty="0" smtClean="0">
                <a:ea typeface="Mongolian Baiti" pitchFamily="66" charset="0"/>
              </a:rPr>
              <a:t> </a:t>
            </a: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r>
              <a:rPr lang="pl-PL" altLang="pl-PL" sz="2400" dirty="0" smtClean="0">
                <a:ea typeface="Mongolian Baiti" pitchFamily="66" charset="0"/>
              </a:rPr>
              <a:t>Istnieje możliwość złożenia jednego projektu na przeprowadzenie szkoleń językowych oraz szkoleń w obszarze TIK, jednakże dobór formy wsparcia powinien wynikać </a:t>
            </a:r>
            <a:br>
              <a:rPr lang="pl-PL" altLang="pl-PL" sz="2400" dirty="0" smtClean="0">
                <a:ea typeface="Mongolian Baiti" pitchFamily="66" charset="0"/>
              </a:rPr>
            </a:br>
            <a:r>
              <a:rPr lang="pl-PL" altLang="pl-PL" sz="2400" dirty="0" smtClean="0">
                <a:ea typeface="Mongolian Baiti" pitchFamily="66" charset="0"/>
              </a:rPr>
              <a:t>z przeprowadzonej analizy potrzeb grupy docelowej. Ponadto kwalifikowalność </a:t>
            </a:r>
            <a:br>
              <a:rPr lang="pl-PL" altLang="pl-PL" sz="2400" dirty="0" smtClean="0">
                <a:ea typeface="Mongolian Baiti" pitchFamily="66" charset="0"/>
              </a:rPr>
            </a:br>
            <a:r>
              <a:rPr lang="pl-PL" altLang="pl-PL" sz="2400" dirty="0" smtClean="0">
                <a:ea typeface="Mongolian Baiti" pitchFamily="66" charset="0"/>
              </a:rPr>
              <a:t>i zasadność doboru szkoleń będzie podlegała ocenie przez Komisję Oceny Projektów podczas oceny merytorycznej wniosku o dofinansowanie.</a:t>
            </a:r>
          </a:p>
          <a:p>
            <a:r>
              <a:rPr lang="pl-PL" altLang="pl-PL" dirty="0" smtClean="0">
                <a:ea typeface="Mongolian Baiti" pitchFamily="66" charset="0"/>
              </a:rPr>
              <a:t/>
            </a:r>
            <a:br>
              <a:rPr lang="pl-PL" altLang="pl-PL" dirty="0" smtClean="0">
                <a:ea typeface="Mongolian Baiti" pitchFamily="66" charset="0"/>
              </a:rPr>
            </a:br>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pPr algn="just"/>
            <a:r>
              <a:rPr lang="pl-PL" altLang="pl-PL" b="1" u="sng" dirty="0" smtClean="0">
                <a:solidFill>
                  <a:srgbClr val="0070C0"/>
                </a:solidFill>
                <a:ea typeface="Mongolian Baiti" pitchFamily="66" charset="0"/>
                <a:hlinkClick r:id="rId2"/>
              </a:rPr>
              <a:t>19. Czy w ramach konkursu na Działanie 8.10 mogą składać oferty firmy i instytucje mające swoją siedzibę w innym województwie?</a:t>
            </a:r>
            <a:r>
              <a:rPr lang="pl-PL" altLang="pl-PL" b="1" u="sng" dirty="0" smtClean="0">
                <a:solidFill>
                  <a:srgbClr val="0070C0"/>
                </a:solidFill>
                <a:ea typeface="Mongolian Baiti" pitchFamily="66" charset="0"/>
              </a:rPr>
              <a:t/>
            </a:r>
            <a:br>
              <a:rPr lang="pl-PL" altLang="pl-PL" b="1" u="sng" dirty="0" smtClean="0">
                <a:solidFill>
                  <a:srgbClr val="0070C0"/>
                </a:solidFill>
                <a:ea typeface="Mongolian Baiti" pitchFamily="66" charset="0"/>
              </a:rPr>
            </a:br>
            <a:r>
              <a:rPr lang="pl-PL" altLang="pl-PL" sz="2000" b="1" u="sng" dirty="0" smtClean="0">
                <a:solidFill>
                  <a:srgbClr val="0070C0"/>
                </a:solidFill>
                <a:ea typeface="Mongolian Baiti" pitchFamily="66" charset="0"/>
              </a:rPr>
              <a:t/>
            </a:r>
            <a:br>
              <a:rPr lang="pl-PL" altLang="pl-PL" sz="2000" b="1" u="sng" dirty="0" smtClean="0">
                <a:solidFill>
                  <a:srgbClr val="0070C0"/>
                </a:solidFill>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Projekty mogą być realizowane przez podmioty, których siedziba mieści się poza województwem zachodniopomorskim, natomiast </a:t>
            </a:r>
            <a:r>
              <a:rPr lang="pl-PL" sz="2400" dirty="0" smtClean="0"/>
              <a:t>w okresie realizacji projektu </a:t>
            </a:r>
            <a:r>
              <a:rPr lang="pl-PL" altLang="pl-PL" sz="2400" dirty="0" smtClean="0">
                <a:ea typeface="Mongolian Baiti" pitchFamily="66" charset="0"/>
              </a:rPr>
              <a:t>biuro projektu </a:t>
            </a:r>
            <a:r>
              <a:rPr lang="pl-PL" sz="2400" dirty="0" smtClean="0"/>
              <a:t>Wnioskodawca zobowiązany jest prowadzić na terenie woj. zachodniopomorskiego </a:t>
            </a:r>
            <a:r>
              <a:rPr lang="pl-PL" altLang="pl-PL" sz="2400" dirty="0" smtClean="0">
                <a:ea typeface="Mongolian Baiti" pitchFamily="66" charset="0"/>
              </a:rPr>
              <a:t>(filia, delegatura, oddział czy inna prawnie dozwolona forma organizacyjna działalności podmiotu). Daje to możliwość udostępnienia pełnej dokumentacji wdrażanego projektu oraz zapewnia uczestnikom ewentualność osobistego kontaktu z kadrą projektu. Ponadto wsparcie realizowane w ramach projektu obligatoryjnie musi być skierowane do osób i podmiotów z terenu województwa zachodniopomorskiego.</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dirty="0" smtClean="0">
                <a:solidFill>
                  <a:srgbClr val="0070C0"/>
                </a:solidFill>
                <a:ea typeface="Mongolian Baiti" pitchFamily="66" charset="0"/>
                <a:hlinkClick r:id="rId2"/>
              </a:rPr>
              <a:t>20. C</a:t>
            </a:r>
            <a:r>
              <a:rPr lang="pl-PL" altLang="pl-PL" b="1" u="sng" dirty="0" smtClean="0">
                <a:solidFill>
                  <a:srgbClr val="0070C0"/>
                </a:solidFill>
                <a:ea typeface="Mongolian Baiti" pitchFamily="66" charset="0"/>
                <a:hlinkClick r:id="rId2"/>
              </a:rPr>
              <a:t>zy w ramach konkursu dla Działania 8.10 jest możliwe złożenie jednego projektu na przeprowadzenie szkoleń językowych z dwóch języków (angielski i niemiecki)?</a:t>
            </a:r>
            <a:r>
              <a:rPr lang="pl-PL" altLang="pl-PL" sz="2000" dirty="0" smtClean="0">
                <a:solidFill>
                  <a:srgbClr val="0070C0"/>
                </a:solidFill>
                <a:ea typeface="Mongolian Baiti" pitchFamily="66" charset="0"/>
              </a:rPr>
              <a:t/>
            </a:r>
            <a:br>
              <a:rPr lang="pl-PL" altLang="pl-PL" sz="2000" dirty="0" smtClean="0">
                <a:solidFill>
                  <a:srgbClr val="0070C0"/>
                </a:solidFill>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Istnieje możliwość złożenia jednego projektu na przeprowadzenie szkoleń z dwóch języków (angielski i niemiecki), jednakże dobór języka powinien wynikać </a:t>
            </a:r>
            <a:br>
              <a:rPr lang="pl-PL" altLang="pl-PL" sz="2400" dirty="0" smtClean="0">
                <a:ea typeface="Mongolian Baiti" pitchFamily="66" charset="0"/>
              </a:rPr>
            </a:br>
            <a:r>
              <a:rPr lang="pl-PL" altLang="pl-PL" sz="2400" dirty="0" smtClean="0">
                <a:ea typeface="Mongolian Baiti" pitchFamily="66" charset="0"/>
              </a:rPr>
              <a:t>z przeprowadzonej analizy potrzeb grupy docelowej.</a:t>
            </a:r>
          </a:p>
          <a:p>
            <a:r>
              <a:rPr lang="pl-PL" altLang="pl-PL" dirty="0" smtClean="0">
                <a:ea typeface="Mongolian Baiti" pitchFamily="66" charset="0"/>
              </a:rPr>
              <a:t/>
            </a:r>
            <a:br>
              <a:rPr lang="pl-PL" altLang="pl-PL" dirty="0" smtClean="0">
                <a:ea typeface="Mongolian Baiti" pitchFamily="66" charset="0"/>
              </a:rPr>
            </a:br>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pPr algn="just"/>
            <a:r>
              <a:rPr lang="pl-PL" altLang="pl-PL" sz="2000" b="1" u="sng" dirty="0" smtClean="0">
                <a:solidFill>
                  <a:srgbClr val="0070C0"/>
                </a:solidFill>
                <a:ea typeface="Mongolian Baiti" pitchFamily="66" charset="0"/>
                <a:hlinkClick r:id="rId2"/>
              </a:rPr>
              <a:t>21. Co oznaczają niskie kwalifikacje uczestników? Czy są to osoby, które ukończyły co najwyżej zawodówkę, liceum, technikum? Czy jeśli uczestnik posiada wykształcenie policealne to </a:t>
            </a:r>
            <a:br>
              <a:rPr lang="pl-PL" altLang="pl-PL" sz="2000" b="1" u="sng" dirty="0" smtClean="0">
                <a:solidFill>
                  <a:srgbClr val="0070C0"/>
                </a:solidFill>
                <a:ea typeface="Mongolian Baiti" pitchFamily="66" charset="0"/>
                <a:hlinkClick r:id="rId2"/>
              </a:rPr>
            </a:br>
            <a:r>
              <a:rPr lang="pl-PL" altLang="pl-PL" sz="2000" b="1" u="sng" dirty="0" smtClean="0">
                <a:solidFill>
                  <a:srgbClr val="0070C0"/>
                </a:solidFill>
                <a:ea typeface="Mongolian Baiti" pitchFamily="66" charset="0"/>
                <a:hlinkClick r:id="rId2"/>
              </a:rPr>
              <a:t>mieści się w grupie osób z niskimi kwalifikacjami?</a:t>
            </a:r>
            <a:r>
              <a:rPr lang="pl-PL" altLang="pl-PL" sz="2000" b="1" u="sng" dirty="0" smtClean="0">
                <a:solidFill>
                  <a:srgbClr val="0070C0"/>
                </a:solidFill>
                <a:ea typeface="Mongolian Baiti" pitchFamily="66" charset="0"/>
              </a:rPr>
              <a:t/>
            </a:r>
            <a:br>
              <a:rPr lang="pl-PL" altLang="pl-PL" sz="2000" b="1" u="sng" dirty="0" smtClean="0">
                <a:solidFill>
                  <a:srgbClr val="0070C0"/>
                </a:solidFill>
                <a:ea typeface="Mongolian Baiti" pitchFamily="66" charset="0"/>
              </a:rPr>
            </a:br>
            <a:r>
              <a:rPr lang="pl-PL" altLang="pl-PL" sz="2000" b="1" u="sng" dirty="0" smtClean="0">
                <a:solidFill>
                  <a:srgbClr val="0070C0"/>
                </a:solidFill>
                <a:ea typeface="Mongolian Baiti" pitchFamily="66" charset="0"/>
              </a:rPr>
              <a:t/>
            </a:r>
            <a:br>
              <a:rPr lang="pl-PL" altLang="pl-PL" sz="2000" b="1" u="sng" dirty="0" smtClean="0">
                <a:solidFill>
                  <a:srgbClr val="0070C0"/>
                </a:solidFill>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420688" y="2087563"/>
            <a:ext cx="11241087" cy="4089400"/>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Osoby o niskich kwalifikacjach są to osoby posiadające wykształcenie do poziomu ISCED 3 włącznie. Zgodnie z Międzynarodową Standardową Klasyfikacją Kształcenia (ISCED 2011) będą to osoby, które ukończyły zasadniczą szkolę zawodową, liceum bądź technikum. </a:t>
            </a:r>
            <a:br>
              <a:rPr lang="pl-PL" altLang="pl-PL" sz="2400" dirty="0" smtClean="0">
                <a:ea typeface="Mongolian Baiti" pitchFamily="66" charset="0"/>
              </a:rPr>
            </a:br>
            <a:r>
              <a:rPr lang="pl-PL" altLang="pl-PL" sz="2400" dirty="0" smtClean="0">
                <a:ea typeface="Mongolian Baiti" pitchFamily="66" charset="0"/>
              </a:rPr>
              <a:t>W przypadku gdy uczestnik posiada wykształcenie policealne (ISCED 4) nie wpisuje się </a:t>
            </a:r>
            <a:br>
              <a:rPr lang="pl-PL" altLang="pl-PL" sz="2400" dirty="0" smtClean="0">
                <a:ea typeface="Mongolian Baiti" pitchFamily="66" charset="0"/>
              </a:rPr>
            </a:br>
            <a:r>
              <a:rPr lang="pl-PL" altLang="pl-PL" sz="2400" dirty="0" smtClean="0">
                <a:ea typeface="Mongolian Baiti" pitchFamily="66" charset="0"/>
              </a:rPr>
              <a:t>w definicję osoby o niskich kwalifikacjach. </a:t>
            </a:r>
          </a:p>
          <a:p>
            <a:r>
              <a:rPr lang="pl-PL" altLang="pl-PL" dirty="0" smtClean="0">
                <a:ea typeface="Mongolian Baiti" pitchFamily="66" charset="0"/>
              </a:rPr>
              <a:t/>
            </a:r>
            <a:br>
              <a:rPr lang="pl-PL" altLang="pl-PL" dirty="0" smtClean="0">
                <a:ea typeface="Mongolian Baiti" pitchFamily="66" charset="0"/>
              </a:rPr>
            </a:br>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dirty="0" smtClean="0">
                <a:solidFill>
                  <a:srgbClr val="0070C0"/>
                </a:solidFill>
                <a:ea typeface="Mongolian Baiti" pitchFamily="66" charset="0"/>
                <a:hlinkClick r:id="rId2"/>
              </a:rPr>
              <a:t>22. </a:t>
            </a:r>
            <a:r>
              <a:rPr lang="pl-PL" altLang="pl-PL" b="1" u="sng" dirty="0" smtClean="0">
                <a:solidFill>
                  <a:srgbClr val="0070C0"/>
                </a:solidFill>
                <a:ea typeface="Mongolian Baiti" pitchFamily="66" charset="0"/>
                <a:hlinkClick r:id="rId2"/>
              </a:rPr>
              <a:t>Jakie jednostki wydają zewnętrzne certyfikaty?</a:t>
            </a:r>
            <a:r>
              <a:rPr lang="pl-PL" altLang="pl-PL" sz="2000" dirty="0" smtClean="0">
                <a:solidFill>
                  <a:srgbClr val="0070C0"/>
                </a:solidFill>
                <a:ea typeface="Mongolian Baiti" pitchFamily="66" charset="0"/>
              </a:rPr>
              <a:t/>
            </a:r>
            <a:br>
              <a:rPr lang="pl-PL" altLang="pl-PL" sz="2000" dirty="0" smtClean="0">
                <a:solidFill>
                  <a:srgbClr val="0070C0"/>
                </a:solidFill>
                <a:ea typeface="Mongolian Baiti" pitchFamily="66" charset="0"/>
              </a:rPr>
            </a:br>
            <a:r>
              <a:rPr lang="pl-PL" altLang="pl-PL" sz="2000" dirty="0" smtClean="0">
                <a:solidFill>
                  <a:srgbClr val="0070C0"/>
                </a:solidFill>
                <a:ea typeface="Mongolian Baiti" pitchFamily="66" charset="0"/>
              </a:rPr>
              <a:t/>
            </a:r>
            <a:br>
              <a:rPr lang="pl-PL" altLang="pl-PL" sz="2000" dirty="0" smtClean="0">
                <a:solidFill>
                  <a:srgbClr val="0070C0"/>
                </a:solidFill>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210066" y="2026508"/>
            <a:ext cx="11451710" cy="4150455"/>
          </a:xfrm>
        </p:spPr>
        <p:txBody>
          <a:bodyPr>
            <a:normAutofit fontScale="92500" lnSpcReduction="10000"/>
          </a:bodyPr>
          <a:lstStyle/>
          <a:p>
            <a:pPr algn="just"/>
            <a:r>
              <a:rPr lang="pl-PL" sz="2400" dirty="0" smtClean="0"/>
              <a:t>Przez </a:t>
            </a:r>
            <a:r>
              <a:rPr lang="pl-PL" sz="2400" b="1" dirty="0" smtClean="0"/>
              <a:t>instytucję certyfikującą należy rozumieć instytucję uprawnioną do nadawania kwalifikacji i wydawania formalnego dokumentu (certyfikatu) </a:t>
            </a:r>
            <a:r>
              <a:rPr lang="pl-PL" sz="2400" dirty="0" smtClean="0"/>
              <a:t>– zgodnie z regulacjami prawa polskiego dla danego zawodu/kwalifikacji, a w przypadku braku takich rozwiązań prawnych przez instytucje akredytowane  przez krajowe związki branżowe lub krajowe związki pracodawców/ przedsiębiorców.</a:t>
            </a:r>
            <a:r>
              <a:rPr lang="pl-PL" sz="2400" b="1" dirty="0" smtClean="0"/>
              <a:t> </a:t>
            </a:r>
            <a:r>
              <a:rPr lang="pl-PL" sz="2400" dirty="0" smtClean="0"/>
              <a:t>  Instytucjami certyfikującymi mogą być np.: uczelnie, okręgowe komisje egzaminacyjne, instytucje szkoleniowe, stowarzyszenia zawodowe, organy administracji publicznej.</a:t>
            </a:r>
          </a:p>
          <a:p>
            <a:pPr algn="just"/>
            <a:r>
              <a:rPr lang="pl-PL" altLang="pl-PL" sz="2400" dirty="0" smtClean="0">
                <a:ea typeface="Mongolian Baiti" pitchFamily="66" charset="0"/>
              </a:rPr>
              <a:t>Wyboru jednostek wydających certyfikaty zewnętrzne dokonuje Beneficjent realizujący projekt, przy czym w przypadku szkoleń językowych certyfikaty muszą potwierdzić poziom biegłości języka zgodnie z Europejskim Systemem Opisu Kształcenia językowego, natomiast w zakresie TIK certyfikat powinien potwierdzić uzyskanie kompetencji cyfrowych, zgodnie ze standardem wymagań określonym w załączniku nr 2 </a:t>
            </a:r>
            <a:r>
              <a:rPr lang="pl-PL" altLang="pl-PL" sz="2400" i="1" dirty="0" smtClean="0">
                <a:ea typeface="Mongolian Baiti" pitchFamily="66" charset="0"/>
              </a:rPr>
              <a:t>do Wytycznych w zakresie realizacji przedsięwzięć z udziałem środków Europejskiego Funduszu Społecznego w obszarze edukacji na lata 2014 -2020.</a:t>
            </a:r>
          </a:p>
          <a:p>
            <a:pPr algn="just"/>
            <a:r>
              <a:rPr lang="pl-PL" altLang="pl-PL" i="1" dirty="0" smtClean="0">
                <a:ea typeface="Mongolian Baiti" pitchFamily="66" charset="0"/>
              </a:rPr>
              <a:t/>
            </a:r>
            <a:br>
              <a:rPr lang="pl-PL" altLang="pl-PL" i="1" dirty="0" smtClean="0">
                <a:ea typeface="Mongolian Baiti" pitchFamily="66" charset="0"/>
              </a:rPr>
            </a:br>
            <a:endParaRPr lang="pl-PL" altLang="pl-PL" i="1" dirty="0" smtClean="0">
              <a:ea typeface="Mongolian Baiti" pitchFamily="66"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pPr algn="just"/>
            <a:r>
              <a:rPr lang="pl-PL" altLang="pl-PL" b="1" u="sng" dirty="0" smtClean="0">
                <a:solidFill>
                  <a:srgbClr val="0070C0"/>
                </a:solidFill>
                <a:ea typeface="Mongolian Baiti" pitchFamily="66" charset="0"/>
                <a:hlinkClick r:id="rId2"/>
              </a:rPr>
              <a:t>23. Czy dla szkoleń z zakresu TIK jest określona minimalne liczba godzin dla każdego </a:t>
            </a:r>
            <a:br>
              <a:rPr lang="pl-PL" altLang="pl-PL" b="1" u="sng" dirty="0" smtClean="0">
                <a:solidFill>
                  <a:srgbClr val="0070C0"/>
                </a:solidFill>
                <a:ea typeface="Mongolian Baiti" pitchFamily="66" charset="0"/>
                <a:hlinkClick r:id="rId2"/>
              </a:rPr>
            </a:br>
            <a:r>
              <a:rPr lang="pl-PL" altLang="pl-PL" b="1" u="sng" dirty="0" smtClean="0">
                <a:solidFill>
                  <a:srgbClr val="0070C0"/>
                </a:solidFill>
                <a:ea typeface="Mongolian Baiti" pitchFamily="66" charset="0"/>
                <a:hlinkClick r:id="rId2"/>
              </a:rPr>
              <a:t>z obszaru kompetencji czy zależy to wyłącznie od projektodawcy?</a:t>
            </a:r>
            <a:r>
              <a:rPr lang="pl-PL" altLang="pl-PL" sz="2000" b="1" u="sng" dirty="0" smtClean="0">
                <a:solidFill>
                  <a:srgbClr val="0070C0"/>
                </a:solidFill>
                <a:ea typeface="Mongolian Baiti" pitchFamily="66" charset="0"/>
              </a:rPr>
              <a:t/>
            </a:r>
            <a:br>
              <a:rPr lang="pl-PL" altLang="pl-PL" sz="2000" b="1" u="sng" dirty="0" smtClean="0">
                <a:solidFill>
                  <a:srgbClr val="0070C0"/>
                </a:solidFill>
                <a:ea typeface="Mongolian Baiti" pitchFamily="66" charset="0"/>
              </a:rPr>
            </a:br>
            <a:r>
              <a:rPr lang="pl-PL" altLang="pl-PL" sz="2000" b="1" u="sng" dirty="0" smtClean="0">
                <a:solidFill>
                  <a:srgbClr val="0070C0"/>
                </a:solidFill>
                <a:ea typeface="Mongolian Baiti" pitchFamily="66" charset="0"/>
              </a:rPr>
              <a:t/>
            </a:r>
            <a:br>
              <a:rPr lang="pl-PL" altLang="pl-PL" sz="2000" b="1" u="sng" dirty="0" smtClean="0">
                <a:solidFill>
                  <a:srgbClr val="0070C0"/>
                </a:solidFill>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Regulamin konkursu nie określa minimalnej ani maksymalnej liczby godzin wymaganej dla każdego z obszaru kompetencji dla szkoleń z zakresu TIK. Zaplanowana liczba zajęć musi być adekwatna do zakresu kompetencji, które mają zdobyć uczestnicy projektu.</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hlinkClick r:id="rId2"/>
              </a:rPr>
              <a:t>24. Czy w ramach niniejszego konkursu w przypadku szkoleń podnoszących kompetencje z zakresu TIK jest możliwe rozliczenie tych szkoleń stawkami jednostkowymi tak jak ma mieć to miejsce w przypadku szkoleń językowych?</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46075" y="2249488"/>
            <a:ext cx="11315700" cy="3927475"/>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W przypadku szkoleń podnoszących kompetencje z zakresu TIK nie przewiduje się rozliczania wydatków stawkami jednostkowymi.</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7013" y="1222375"/>
            <a:ext cx="11349037" cy="766763"/>
          </a:xfrm>
        </p:spPr>
        <p:txBody>
          <a:bodyPr vert="horz" wrap="square" lIns="91440" tIns="45720" rIns="91440" bIns="45720" numCol="1" anchor="t" anchorCtr="0" compatLnSpc="1">
            <a:prstTxWarp prst="textNoShape">
              <a:avLst/>
            </a:prstTxWarp>
          </a:bodyPr>
          <a:lstStyle/>
          <a:p>
            <a:r>
              <a:rPr lang="pl-PL" altLang="pl-PL" sz="2000" b="1" u="sng" dirty="0" smtClean="0">
                <a:solidFill>
                  <a:srgbClr val="0070C0"/>
                </a:solidFill>
                <a:ea typeface="Mongolian Baiti" pitchFamily="66" charset="0"/>
                <a:hlinkClick r:id="rId2"/>
              </a:rPr>
              <a:t>25. Czy sale wykładowe mogą stanowić wkład własny np. kiedy są wynajmowane? Czy za wkład własny można uznać egzamin przeprowadzony przez jednostkę zewnętrzną oraz certyfikaty wydane przez tę jednostkę?</a:t>
            </a:r>
            <a:r>
              <a:rPr lang="pl-PL" altLang="pl-PL" sz="2000" b="1" u="sng" dirty="0" smtClean="0">
                <a:solidFill>
                  <a:srgbClr val="0070C0"/>
                </a:solidFill>
                <a:ea typeface="Mongolian Baiti" pitchFamily="66" charset="0"/>
              </a:rPr>
              <a:t/>
            </a:r>
            <a:br>
              <a:rPr lang="pl-PL" altLang="pl-PL" sz="2000" b="1" u="sng" dirty="0" smtClean="0">
                <a:solidFill>
                  <a:srgbClr val="0070C0"/>
                </a:solidFill>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469900" y="2112963"/>
            <a:ext cx="11191875" cy="4064000"/>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Wkład własny może zostać wniesiony zarówno w formie niepieniężnej jak </a:t>
            </a:r>
            <a:br>
              <a:rPr lang="pl-PL" altLang="pl-PL" sz="2400" dirty="0" smtClean="0">
                <a:ea typeface="Mongolian Baiti" pitchFamily="66" charset="0"/>
              </a:rPr>
            </a:br>
            <a:r>
              <a:rPr lang="pl-PL" altLang="pl-PL" sz="2400" dirty="0" smtClean="0">
                <a:ea typeface="Mongolian Baiti" pitchFamily="66" charset="0"/>
              </a:rPr>
              <a:t>i pieniężnej, np. poprzez dokonanie zapłaty za przeprowadzone egzaminy, wydane certyfikaty bądź poniesienie kosztów związanych z wynajem sali wykładowej. </a:t>
            </a:r>
            <a:r>
              <a:rPr lang="pl-PL" altLang="pl-PL" sz="2400" dirty="0" smtClean="0"/>
              <a:t>W</a:t>
            </a:r>
            <a:r>
              <a:rPr lang="pl-PL" sz="2400" dirty="0" smtClean="0"/>
              <a:t>kład własny niepieniężny polega na wniesieniu - wykorzystaniu na rzecz projektu - nieruchomości, urządzeń, materiałów, surowców, wartości niematerialnych i prawnych, ekspertyz lub nieodpłatnej pracy wykonywanej przez wolontariuszy na podstawie ustawy z dnia 24 kwietnia 2003 r. o działalności pożytku publicznego i o wolontariacie).</a:t>
            </a:r>
            <a:endParaRPr lang="pl-PL" altLang="pl-PL" sz="2400" dirty="0" smtClean="0">
              <a:ea typeface="Mongolian Baiti" pitchFamily="66"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pPr algn="just"/>
            <a:r>
              <a:rPr lang="pl-PL" altLang="pl-PL" sz="2000" b="1" dirty="0" smtClean="0">
                <a:solidFill>
                  <a:srgbClr val="0070C0"/>
                </a:solidFill>
                <a:ea typeface="Mongolian Baiti" pitchFamily="66" charset="0"/>
                <a:hlinkClick r:id="rId2"/>
              </a:rPr>
              <a:t>26.</a:t>
            </a:r>
            <a:r>
              <a:rPr lang="pl-PL" altLang="pl-PL" sz="2000" b="1" u="sng" dirty="0" smtClean="0">
                <a:solidFill>
                  <a:srgbClr val="0070C0"/>
                </a:solidFill>
                <a:ea typeface="Mongolian Baiti" pitchFamily="66" charset="0"/>
                <a:hlinkClick r:id="rId2"/>
              </a:rPr>
              <a:t> Czy wkład własny może być wniesiony w formie niepieniężnej np. w postaci wykorzystania nieruchomości na rzecz projektu tj. sal, w których będą odbywały się zajęcia, </a:t>
            </a:r>
            <a:br>
              <a:rPr lang="pl-PL" altLang="pl-PL" sz="2000" b="1" u="sng" dirty="0" smtClean="0">
                <a:solidFill>
                  <a:srgbClr val="0070C0"/>
                </a:solidFill>
                <a:ea typeface="Mongolian Baiti" pitchFamily="66" charset="0"/>
                <a:hlinkClick r:id="rId2"/>
              </a:rPr>
            </a:br>
            <a:r>
              <a:rPr lang="pl-PL" altLang="pl-PL" sz="2000" b="1" u="sng" dirty="0" smtClean="0">
                <a:solidFill>
                  <a:srgbClr val="0070C0"/>
                </a:solidFill>
                <a:ea typeface="Mongolian Baiti" pitchFamily="66" charset="0"/>
                <a:hlinkClick r:id="rId2"/>
              </a:rPr>
              <a:t>jeśli są one rozliczane w ramach stawek jednostkowych?</a:t>
            </a:r>
            <a:r>
              <a:rPr lang="pl-PL" altLang="pl-PL" sz="2000" b="1" dirty="0" smtClean="0">
                <a:solidFill>
                  <a:srgbClr val="0070C0"/>
                </a:solidFill>
                <a:ea typeface="Mongolian Baiti" pitchFamily="66" charset="0"/>
              </a:rPr>
              <a:t/>
            </a:r>
            <a:br>
              <a:rPr lang="pl-PL" altLang="pl-PL" sz="2000" b="1" dirty="0" smtClean="0">
                <a:solidFill>
                  <a:srgbClr val="0070C0"/>
                </a:solidFill>
                <a:ea typeface="Mongolian Baiti" pitchFamily="66" charset="0"/>
              </a:rPr>
            </a:br>
            <a:r>
              <a:rPr lang="pl-PL" altLang="pl-PL" sz="2000" b="1" dirty="0" smtClean="0">
                <a:solidFill>
                  <a:srgbClr val="0070C0"/>
                </a:solidFill>
                <a:ea typeface="Mongolian Baiti" pitchFamily="66" charset="0"/>
              </a:rPr>
              <a:t/>
            </a:r>
            <a:br>
              <a:rPr lang="pl-PL" altLang="pl-PL" sz="2000" b="1" dirty="0" smtClean="0">
                <a:solidFill>
                  <a:srgbClr val="0070C0"/>
                </a:solidFill>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33375" y="2335213"/>
            <a:ext cx="11328400" cy="3841750"/>
          </a:xfrm>
        </p:spPr>
        <p:txBody>
          <a:bodyPr/>
          <a:lstStyle/>
          <a:p>
            <a:pPr algn="just"/>
            <a:r>
              <a:rPr lang="pl-PL" altLang="pl-PL" sz="2400" dirty="0" smtClean="0">
                <a:ea typeface="Mongolian Baiti" pitchFamily="66" charset="0"/>
              </a:rPr>
              <a:t>Wkład własny w projekcie może zostać wniesiony zarówno w formie pieniężnej jaki niepieniężnej, także w ramach stawek jednostkowych. W związku z powyższym, możliwe jest wniesienie wkładu własnego w postaci udostępnienia sali na zajęcia dydaktyczne. </a:t>
            </a:r>
            <a:br>
              <a:rPr lang="pl-PL" altLang="pl-PL" sz="2400" dirty="0" smtClean="0">
                <a:ea typeface="Mongolian Baiti" pitchFamily="66" charset="0"/>
              </a:rPr>
            </a:br>
            <a:r>
              <a:rPr lang="pl-PL" altLang="pl-PL" sz="2400" dirty="0" smtClean="0">
                <a:ea typeface="Mongolian Baiti" pitchFamily="66" charset="0"/>
              </a:rPr>
              <a:t>W celu określenia wysokości przedmiotowego wkładu należy ustalić ilość godzin użytkowania sali podczas zajęć w ramach projektu oraz dokonać wyceny wartości wkładu biorąc po uwagę koszty eksploatacji/utrzymania danego metrażu bądź wynajmu danej sali, zgodnie ze stawkami rynkowymi. Jednocześnie w przypadku wkładu niepieniężnego może być on wnoszony ze składników majątku wnioskodawcy oraz z majątku innych podmiotów, o ile zostało to uregulowane prawnie (np. w umowie dzierżawy).</a:t>
            </a:r>
          </a:p>
          <a:p>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sz="2000" b="1" dirty="0" smtClean="0">
                <a:ea typeface="Mongolian Baiti" pitchFamily="66" charset="0"/>
                <a:hlinkClick r:id="rId2"/>
              </a:rPr>
              <a:t>27. I</a:t>
            </a:r>
            <a:r>
              <a:rPr lang="pl-PL" altLang="pl-PL" sz="2000" b="1" u="sng" dirty="0" smtClean="0">
                <a:ea typeface="Mongolian Baiti" pitchFamily="66" charset="0"/>
                <a:hlinkClick r:id="rId2"/>
              </a:rPr>
              <a:t>le wynosi kwota ryczałtowa w przypadku szkoleń TIK- projekt o wartości poniżej 100 tys. EUR wkładu publicznego?</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r>
              <a:rPr lang="pl-PL" altLang="pl-PL" sz="2400" dirty="0" smtClean="0">
                <a:ea typeface="Mongolian Baiti" pitchFamily="66" charset="0"/>
              </a:rPr>
              <a:t>Wysokość kwoty ryczałtowej nie jest ustalona odgórnie. Jest to kwota uzgodniona </a:t>
            </a:r>
            <a:br>
              <a:rPr lang="pl-PL" altLang="pl-PL" sz="2400" dirty="0" smtClean="0">
                <a:ea typeface="Mongolian Baiti" pitchFamily="66" charset="0"/>
              </a:rPr>
            </a:br>
            <a:r>
              <a:rPr lang="pl-PL" altLang="pl-PL" sz="2400" dirty="0" smtClean="0">
                <a:ea typeface="Mongolian Baiti" pitchFamily="66" charset="0"/>
              </a:rPr>
              <a:t>za wykonanie określonego w projekcie zadania (zadań) na etapie zatwierdzenia wniosku </a:t>
            </a:r>
            <a:br>
              <a:rPr lang="pl-PL" altLang="pl-PL" sz="2400" dirty="0" smtClean="0">
                <a:ea typeface="Mongolian Baiti" pitchFamily="66" charset="0"/>
              </a:rPr>
            </a:br>
            <a:r>
              <a:rPr lang="pl-PL" altLang="pl-PL" sz="2400" dirty="0" smtClean="0">
                <a:ea typeface="Mongolian Baiti" pitchFamily="66" charset="0"/>
              </a:rPr>
              <a:t>o dofinansowanie, wynikająca z budżetu projektu. Wnioskodawca we wniosku </a:t>
            </a:r>
            <a:br>
              <a:rPr lang="pl-PL" altLang="pl-PL" sz="2400" dirty="0" smtClean="0">
                <a:ea typeface="Mongolian Baiti" pitchFamily="66" charset="0"/>
              </a:rPr>
            </a:br>
            <a:r>
              <a:rPr lang="pl-PL" altLang="pl-PL" sz="2400" dirty="0" smtClean="0">
                <a:ea typeface="Mongolian Baiti" pitchFamily="66" charset="0"/>
              </a:rPr>
              <a:t>o dofinansowanie wskazuje i uzasadnia każdy wydatek wchodzący w skład określonej kwoty ryczałtowej (dotyczącej określonego zadania bądź zadań), co podlega ocenie </a:t>
            </a:r>
            <a:br>
              <a:rPr lang="pl-PL" altLang="pl-PL" sz="2400" dirty="0" smtClean="0">
                <a:ea typeface="Mongolian Baiti" pitchFamily="66" charset="0"/>
              </a:rPr>
            </a:br>
            <a:r>
              <a:rPr lang="pl-PL" altLang="pl-PL" sz="2400" dirty="0" smtClean="0">
                <a:ea typeface="Mongolian Baiti" pitchFamily="66" charset="0"/>
              </a:rPr>
              <a:t>w zakresie kwalifikowalności, zasadności, racjonalności i efektywności.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pPr algn="just"/>
            <a:r>
              <a:rPr lang="pl-PL" altLang="pl-PL" b="1" u="sng" dirty="0" smtClean="0">
                <a:solidFill>
                  <a:srgbClr val="0070C0"/>
                </a:solidFill>
                <a:ea typeface="Mongolian Baiti" pitchFamily="66" charset="0"/>
              </a:rPr>
              <a:t>2. Zwiększenie Ilości znaków przeznaczonych na doświadczenie Wnioskodawcy.</a:t>
            </a:r>
            <a:r>
              <a:rPr lang="pl-PL" altLang="pl-PL" dirty="0" smtClean="0">
                <a:solidFill>
                  <a:srgbClr val="0070C0"/>
                </a:solidFill>
                <a:ea typeface="Mongolian Baiti" pitchFamily="66" charset="0"/>
              </a:rPr>
              <a:t/>
            </a:r>
            <a:br>
              <a:rPr lang="pl-PL" altLang="pl-PL" dirty="0" smtClean="0">
                <a:solidFill>
                  <a:srgbClr val="0070C0"/>
                </a:solidFill>
                <a:ea typeface="Mongolian Baiti" pitchFamily="66" charset="0"/>
              </a:rPr>
            </a:br>
            <a:r>
              <a:rPr lang="pl-PL" altLang="pl-PL" dirty="0" smtClean="0">
                <a:solidFill>
                  <a:srgbClr val="0070C0"/>
                </a:solidFill>
                <a:ea typeface="Mongolian Baiti" pitchFamily="66" charset="0"/>
              </a:rPr>
              <a:t/>
            </a:r>
            <a:br>
              <a:rPr lang="pl-PL" altLang="pl-PL" dirty="0" smtClean="0">
                <a:solidFill>
                  <a:srgbClr val="0070C0"/>
                </a:solidFill>
                <a:ea typeface="Mongolian Baiti" pitchFamily="66" charset="0"/>
              </a:rPr>
            </a:br>
            <a:endParaRPr lang="pl-PL" altLang="pl-PL" dirty="0" smtClean="0">
              <a:solidFill>
                <a:srgbClr val="0070C0"/>
              </a:solidFill>
              <a:ea typeface="Mongolian Baiti" pitchFamily="66" charset="0"/>
            </a:endParaRPr>
          </a:p>
        </p:txBody>
      </p:sp>
      <p:sp>
        <p:nvSpPr>
          <p:cNvPr id="3" name="Symbol zastępczy zawartości 2"/>
          <p:cNvSpPr>
            <a:spLocks noGrp="1"/>
          </p:cNvSpPr>
          <p:nvPr>
            <p:ph idx="1"/>
          </p:nvPr>
        </p:nvSpPr>
        <p:spPr>
          <a:xfrm>
            <a:off x="358775" y="2087563"/>
            <a:ext cx="11303000" cy="4089400"/>
          </a:xfrm>
        </p:spPr>
        <p:txBody>
          <a:bodyPr/>
          <a:lstStyle/>
          <a:p>
            <a:pPr algn="just"/>
            <a:r>
              <a:rPr lang="pl-PL" altLang="pl-PL" sz="2400" dirty="0" smtClean="0">
                <a:ea typeface="Mongolian Baiti" pitchFamily="66" charset="0"/>
              </a:rPr>
              <a:t>Instytucja Pośrednicząca nie przewiduje zwiększenia ilości znaków dotyczących </a:t>
            </a:r>
            <a:r>
              <a:rPr lang="pl-PL" altLang="pl-PL" sz="2400" i="1" dirty="0" smtClean="0">
                <a:ea typeface="Mongolian Baiti" pitchFamily="66" charset="0"/>
              </a:rPr>
              <a:t>doświadczenia Wnioskodawcy</a:t>
            </a:r>
            <a:r>
              <a:rPr lang="pl-PL" altLang="pl-PL" sz="2400" dirty="0" smtClean="0">
                <a:ea typeface="Mongolian Baiti" pitchFamily="66" charset="0"/>
              </a:rPr>
              <a:t> w lokalnym systemie informatycznym.</a:t>
            </a:r>
          </a:p>
          <a:p>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dirty="0" smtClean="0">
                <a:solidFill>
                  <a:srgbClr val="0070C0"/>
                </a:solidFill>
                <a:ea typeface="Mongolian Baiti" pitchFamily="66" charset="0"/>
                <a:hlinkClick r:id="rId2"/>
              </a:rPr>
              <a:t>28. </a:t>
            </a:r>
            <a:r>
              <a:rPr lang="pl-PL" altLang="pl-PL" b="1" u="sng" dirty="0" smtClean="0">
                <a:solidFill>
                  <a:srgbClr val="0070C0"/>
                </a:solidFill>
                <a:ea typeface="Mongolian Baiti" pitchFamily="66" charset="0"/>
                <a:hlinkClick r:id="rId2"/>
              </a:rPr>
              <a:t>Kiedy należy przeprowadzić egzamin zewnętrzny?</a:t>
            </a:r>
            <a:r>
              <a:rPr lang="pl-PL" altLang="pl-PL" sz="2000" b="1" u="sng" dirty="0" smtClean="0">
                <a:solidFill>
                  <a:srgbClr val="0070C0"/>
                </a:solidFill>
                <a:ea typeface="Mongolian Baiti" pitchFamily="66" charset="0"/>
                <a:hlinkClick r:id="rId2"/>
              </a:rPr>
              <a:t> </a:t>
            </a:r>
            <a:r>
              <a:rPr lang="pl-PL" altLang="pl-PL" sz="2000" b="1" dirty="0" smtClean="0">
                <a:solidFill>
                  <a:srgbClr val="0070C0"/>
                </a:solidFill>
                <a:ea typeface="Mongolian Baiti" pitchFamily="66" charset="0"/>
              </a:rPr>
              <a:t/>
            </a:r>
            <a:br>
              <a:rPr lang="pl-PL" altLang="pl-PL" sz="2000" b="1" dirty="0" smtClean="0">
                <a:solidFill>
                  <a:srgbClr val="0070C0"/>
                </a:solidFill>
                <a:ea typeface="Mongolian Baiti" pitchFamily="66" charset="0"/>
              </a:rPr>
            </a:br>
            <a:r>
              <a:rPr lang="pl-PL" altLang="pl-PL" sz="2000" b="1" dirty="0" smtClean="0">
                <a:solidFill>
                  <a:srgbClr val="0070C0"/>
                </a:solidFill>
                <a:ea typeface="Mongolian Baiti" pitchFamily="66" charset="0"/>
              </a:rPr>
              <a:t/>
            </a:r>
            <a:br>
              <a:rPr lang="pl-PL" altLang="pl-PL" sz="2000" b="1" dirty="0" smtClean="0">
                <a:solidFill>
                  <a:srgbClr val="0070C0"/>
                </a:solidFill>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r>
              <a:rPr lang="pl-PL" altLang="pl-PL" sz="2400" dirty="0" smtClean="0">
                <a:ea typeface="Mongolian Baiti" pitchFamily="66" charset="0"/>
              </a:rPr>
              <a:t>Beneficjent określa we wniosku o dofinansowanie zaplanowaną ścieżkę szkoleniową dla uczestników projektu oraz przewiduje wydatki związane z jej realizacją. Zatem przeprowadzenie egzaminu zewnętrznego możliwe jest zarówno po realizacji określonego modułu, jak i kilku modułów.</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pPr algn="just"/>
            <a:r>
              <a:rPr lang="pl-PL" altLang="pl-PL" b="1" dirty="0" smtClean="0">
                <a:solidFill>
                  <a:srgbClr val="0070C0"/>
                </a:solidFill>
                <a:ea typeface="Mongolian Baiti" pitchFamily="66" charset="0"/>
                <a:hlinkClick r:id="rId2"/>
              </a:rPr>
              <a:t>29.</a:t>
            </a:r>
            <a:r>
              <a:rPr lang="pl-PL" altLang="pl-PL" b="1" u="sng" dirty="0" smtClean="0">
                <a:solidFill>
                  <a:srgbClr val="0070C0"/>
                </a:solidFill>
                <a:ea typeface="Mongolian Baiti" pitchFamily="66" charset="0"/>
                <a:hlinkClick r:id="rId2"/>
              </a:rPr>
              <a:t>  Czy w projekcie rozliczanym stawkami jednostkowymi oraz lub/i kwotami ryczałtowymi zachodzi konieczność stosowania PZP/zasady konkurencyjności?</a:t>
            </a:r>
            <a:r>
              <a:rPr lang="pl-PL" altLang="pl-PL" sz="2000" dirty="0" smtClean="0">
                <a:solidFill>
                  <a:srgbClr val="0070C0"/>
                </a:solidFill>
                <a:ea typeface="Mongolian Baiti" pitchFamily="66" charset="0"/>
              </a:rPr>
              <a:t/>
            </a:r>
            <a:br>
              <a:rPr lang="pl-PL" altLang="pl-PL" sz="2000" dirty="0" smtClean="0">
                <a:solidFill>
                  <a:srgbClr val="0070C0"/>
                </a:solidFill>
                <a:ea typeface="Mongolian Baiti" pitchFamily="66" charset="0"/>
              </a:rPr>
            </a:br>
            <a:r>
              <a:rPr lang="pl-PL" altLang="pl-PL" sz="2000" dirty="0" smtClean="0">
                <a:solidFill>
                  <a:srgbClr val="0070C0"/>
                </a:solidFill>
                <a:ea typeface="Mongolian Baiti" pitchFamily="66" charset="0"/>
              </a:rPr>
              <a:t/>
            </a:r>
            <a:br>
              <a:rPr lang="pl-PL" altLang="pl-PL" sz="2000" dirty="0" smtClean="0">
                <a:solidFill>
                  <a:srgbClr val="0070C0"/>
                </a:solidFill>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Zasady konkurencyjności nie stosuje się do wydatków rozliczanych uproszczoną metodą (stawki jednostkowe, kwoty ryczałtowe, stawki ryczałtowe). Należy jednak zaznaczyć, iż instytucje zobowiązane do stosowania przepisów ustawy z dnia 29 stycznia 2004 r. Prawo zamówień publicznych (Dz.U. z 2013 r., poz. 907 z późn. zm.), w przypadku udzielania zamówień publicznych powinny stosować przedmiotowe przepisy (bez względu na sposób rozliczania wydatków w projekcie).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pPr algn="just"/>
            <a:r>
              <a:rPr lang="pl-PL" altLang="pl-PL" sz="2000" b="1" dirty="0" smtClean="0">
                <a:solidFill>
                  <a:srgbClr val="0070C0"/>
                </a:solidFill>
                <a:ea typeface="Mongolian Baiti" pitchFamily="66" charset="0"/>
                <a:hlinkClick r:id="rId2"/>
              </a:rPr>
              <a:t/>
            </a:r>
            <a:br>
              <a:rPr lang="pl-PL" altLang="pl-PL" sz="2000" b="1" dirty="0" smtClean="0">
                <a:solidFill>
                  <a:srgbClr val="0070C0"/>
                </a:solidFill>
                <a:ea typeface="Mongolian Baiti" pitchFamily="66" charset="0"/>
                <a:hlinkClick r:id="rId2"/>
              </a:rPr>
            </a:br>
            <a:r>
              <a:rPr lang="pl-PL" altLang="pl-PL" sz="2000" b="1" dirty="0" smtClean="0">
                <a:solidFill>
                  <a:srgbClr val="0070C0"/>
                </a:solidFill>
                <a:ea typeface="Mongolian Baiti" pitchFamily="66" charset="0"/>
                <a:hlinkClick r:id="rId2"/>
              </a:rPr>
              <a:t>30. Czy w ramach projektów realizowanych w Działaniu 8.10 można przewidzieć wpłaty od uczestników przeznaczone na pokrycie wkładu własnego - zakup podręczników i koszt egzaminu zewnętrznego?</a:t>
            </a:r>
            <a:r>
              <a:rPr lang="pl-PL" altLang="pl-PL" sz="2000" b="1" dirty="0" smtClean="0">
                <a:solidFill>
                  <a:srgbClr val="0070C0"/>
                </a:solidFill>
                <a:ea typeface="Mongolian Baiti" pitchFamily="66" charset="0"/>
              </a:rPr>
              <a:t/>
            </a:r>
            <a:br>
              <a:rPr lang="pl-PL" altLang="pl-PL" sz="2000" b="1" dirty="0" smtClean="0">
                <a:solidFill>
                  <a:srgbClr val="0070C0"/>
                </a:solidFill>
                <a:ea typeface="Mongolian Baiti" pitchFamily="66" charset="0"/>
              </a:rPr>
            </a:br>
            <a:r>
              <a:rPr lang="pl-PL" altLang="pl-PL" sz="2000" b="1" dirty="0" smtClean="0">
                <a:solidFill>
                  <a:srgbClr val="0070C0"/>
                </a:solidFill>
                <a:ea typeface="Mongolian Baiti" pitchFamily="66" charset="0"/>
              </a:rPr>
              <a:t/>
            </a:r>
            <a:br>
              <a:rPr lang="pl-PL" altLang="pl-PL" sz="2000" b="1" dirty="0" smtClean="0">
                <a:solidFill>
                  <a:srgbClr val="0070C0"/>
                </a:solidFill>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normAutofit/>
          </a:bodyPr>
          <a:lstStyle/>
          <a:p>
            <a:pPr algn="just"/>
            <a:endParaRPr lang="pl-PL" altLang="pl-PL" sz="2400" dirty="0" smtClean="0">
              <a:ea typeface="Mongolian Baiti" pitchFamily="66" charset="0"/>
            </a:endParaRPr>
          </a:p>
          <a:p>
            <a:endParaRPr lang="pl-PL" sz="2400" dirty="0" smtClean="0"/>
          </a:p>
          <a:p>
            <a:pPr algn="just"/>
            <a:r>
              <a:rPr lang="pl-PL" sz="2400" i="1" dirty="0" smtClean="0"/>
              <a:t>Wytyczne w zakresie kwalifikowalności wydatków w ramach Europejskiego Funduszu Rozwoju Regionalnego, Europejskiego Funduszu Społecznego oraz Funduszu Spójności na lata 2014-2020 </a:t>
            </a:r>
            <a:r>
              <a:rPr lang="pl-PL" sz="2400" dirty="0" smtClean="0"/>
              <a:t>nie zabraniają wnoszenia wkładu własnego przez Uczestnika Projektu. Niemniej jednak biorąc pod uwagę specyfikę grupy docelowej, którą są osoby znajdujące się w szczególnie trudnej sytuacji na rynku pracy, wymaganie od tych osób wniesienia wkładu własnego może stanowić dodatkową barierę w przystąpieniu do udziału w projekcie. </a:t>
            </a:r>
            <a:endParaRPr lang="pl-PL" altLang="pl-PL" sz="2400" dirty="0" smtClean="0">
              <a:solidFill>
                <a:srgbClr val="FF0000"/>
              </a:solidFill>
              <a:ea typeface="Mongolian Baiti" pitchFamily="66"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pPr algn="just"/>
            <a:r>
              <a:rPr lang="pl-PL" altLang="pl-PL" sz="2000" b="1" dirty="0" smtClean="0">
                <a:solidFill>
                  <a:srgbClr val="0070C0"/>
                </a:solidFill>
                <a:ea typeface="Mongolian Baiti" pitchFamily="66" charset="0"/>
                <a:hlinkClick r:id="rId2"/>
              </a:rPr>
              <a:t>31. Czy szkolenia TIK powinny dotyczyć wybranych obszarów czy mogą dotyczyć wybranych kompetencji?</a:t>
            </a:r>
            <a:r>
              <a:rPr lang="pl-PL" altLang="pl-PL" sz="2000" dirty="0" smtClean="0">
                <a:solidFill>
                  <a:srgbClr val="0070C0"/>
                </a:solidFill>
                <a:ea typeface="Mongolian Baiti" pitchFamily="66" charset="0"/>
              </a:rPr>
              <a:t/>
            </a:r>
            <a:br>
              <a:rPr lang="pl-PL" altLang="pl-PL" sz="2000" dirty="0" smtClean="0">
                <a:solidFill>
                  <a:srgbClr val="0070C0"/>
                </a:solidFill>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normAutofit fontScale="92500" lnSpcReduction="20000"/>
          </a:bodyPr>
          <a:lstStyle/>
          <a:p>
            <a:pPr algn="just"/>
            <a:r>
              <a:rPr lang="pl-PL" altLang="pl-PL" sz="2100" dirty="0" smtClean="0">
                <a:ea typeface="Mongolian Baiti" pitchFamily="66" charset="0"/>
              </a:rPr>
              <a:t>W</a:t>
            </a:r>
            <a:r>
              <a:rPr lang="pl-PL" altLang="pl-PL" sz="2400" dirty="0" smtClean="0">
                <a:ea typeface="Mongolian Baiti" pitchFamily="66" charset="0"/>
              </a:rPr>
              <a:t> ramach szkolenia w zakresie TIK wybór obszarów oraz kompetencji spoczywa </a:t>
            </a:r>
            <a:br>
              <a:rPr lang="pl-PL" altLang="pl-PL" sz="2400" dirty="0" smtClean="0">
                <a:ea typeface="Mongolian Baiti" pitchFamily="66" charset="0"/>
              </a:rPr>
            </a:br>
            <a:r>
              <a:rPr lang="pl-PL" altLang="pl-PL" sz="2400" dirty="0" smtClean="0">
                <a:ea typeface="Mongolian Baiti" pitchFamily="66" charset="0"/>
              </a:rPr>
              <a:t>na Wnioskodawcy. Projektodawca opracowuje kryteria oceny oraz przeprowadzenia weryfikacji osiągnięcia przez uczestników projektu efektów uczenia zdefiniowanych w standardzie wymagań </a:t>
            </a:r>
            <a:r>
              <a:rPr lang="pl-PL" sz="2400" dirty="0" smtClean="0"/>
              <a:t>określonym w zał. nr 2 </a:t>
            </a:r>
            <a:r>
              <a:rPr lang="pl-PL" sz="2400" i="1" dirty="0" smtClean="0"/>
              <a:t>do Wytycznych w zakresie realizacji przedsięwzięć z udziałem środków Europejskiego Funduszu Społecznego w obszarze edukacji na lata 2014- 2020</a:t>
            </a:r>
            <a:r>
              <a:rPr lang="pl-PL" altLang="pl-PL" sz="2400" dirty="0" smtClean="0">
                <a:ea typeface="Mongolian Baiti" pitchFamily="66" charset="0"/>
              </a:rPr>
              <a:t>. Powinno to jednak zostać poprzedzone diagnozą zapotrzebowania grupy docelowej na określony obszar i kompetencje. Kryteria doboru kompetencji, opis kompetencji, ramowy program szkolenia jak również nakład finansowy będzie podlegał ocenie racjonalności, zasadności i efektywności podczas prac Komisji Oceny Projektów.</a:t>
            </a:r>
            <a:r>
              <a:rPr lang="pl-PL" altLang="pl-PL" sz="2400" dirty="0" smtClean="0"/>
              <a:t> </a:t>
            </a:r>
            <a:r>
              <a:rPr lang="pl-PL" sz="2400" dirty="0" smtClean="0"/>
              <a:t>W przypadku kompetencji cyfrowych, zakres wsparcia obejmuje szkolenia lub inne formy podnoszenia kompetencji kończące się uzyskaniem przez uczestników projektów certyfikatu zewnętrznego potwierdzającego zdobycie określonych kompetencji cyfrowych, zgodnie z zaplanowanymi we wniosku o dofinansowanie projektu etapami, w których mowa w Wytycznych Ministra Infrastruktury i Rozwoju w zakresie monitorowania postępu rzeczowego realizacji programów operacyjnych na lata 2014 – 2020. Standard wymagań dla kompetencji informatycznych, które powinni osiągnąć uczestnicy projektu został określony w załączniku nr 2 do Wytycznych w zakresie realizacji przedsięwzięć z udziałem środków Europejskiego Funduszu Społecznego w obszarze edukacji na lata 2014-2020.</a:t>
            </a:r>
            <a:endParaRPr lang="pl-PL" altLang="pl-PL" sz="2400" dirty="0" smtClean="0">
              <a:ea typeface="Mongolian Baiti" pitchFamily="66"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sz="2000" b="1" dirty="0" smtClean="0">
                <a:solidFill>
                  <a:srgbClr val="4472C4"/>
                </a:solidFill>
                <a:ea typeface="Mongolian Baiti" pitchFamily="66" charset="0"/>
                <a:hlinkClick r:id="rId2"/>
              </a:rPr>
              <a:t>32. </a:t>
            </a:r>
            <a:r>
              <a:rPr lang="pl-PL" altLang="pl-PL" sz="2000" b="1" u="sng" dirty="0" smtClean="0">
                <a:solidFill>
                  <a:srgbClr val="4472C4"/>
                </a:solidFill>
                <a:ea typeface="Mongolian Baiti" pitchFamily="66" charset="0"/>
                <a:hlinkClick r:id="rId2"/>
              </a:rPr>
              <a:t> </a:t>
            </a:r>
            <a:r>
              <a:rPr lang="pl-PL" altLang="pl-PL" sz="2000" b="1" dirty="0" smtClean="0">
                <a:solidFill>
                  <a:srgbClr val="4472C4"/>
                </a:solidFill>
                <a:ea typeface="Mongolian Baiti" pitchFamily="66" charset="0"/>
                <a:hlinkClick r:id="rId2"/>
              </a:rPr>
              <a:t> Czy w ramach projektu wnioskodawca musi zaplanować, że wszystkie osoby uzyskają certyfikat zewnętrzny? </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r>
              <a:rPr lang="pl-PL" altLang="pl-PL" sz="2400" dirty="0" smtClean="0">
                <a:ea typeface="Mongolian Baiti" pitchFamily="66" charset="0"/>
              </a:rPr>
              <a:t>Wszyscy uczestnicy projektu muszą mieć zapewnioną możliwość przystąpienia </a:t>
            </a:r>
            <a:br>
              <a:rPr lang="pl-PL" altLang="pl-PL" sz="2400" dirty="0" smtClean="0">
                <a:ea typeface="Mongolian Baiti" pitchFamily="66" charset="0"/>
              </a:rPr>
            </a:br>
            <a:r>
              <a:rPr lang="pl-PL" altLang="pl-PL" sz="2400" dirty="0" smtClean="0">
                <a:ea typeface="Mongolian Baiti" pitchFamily="66" charset="0"/>
              </a:rPr>
              <a:t>do egzaminu zewnętrznego, natomiast poziom zdawalności egzaminu określa Wnioskodawca biorąc pod uwagę specyfikę grupy docelowej. Należy pamiętać, iż projekt podlega ocenie w zakresie jego efektywności (nakład/rezultat).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sz="2000" b="1" dirty="0" smtClean="0">
                <a:ea typeface="Mongolian Baiti" pitchFamily="66" charset="0"/>
                <a:hlinkClick r:id="rId2"/>
              </a:rPr>
              <a:t>33.</a:t>
            </a:r>
            <a:r>
              <a:rPr lang="pl-PL" altLang="pl-PL" sz="2000" b="1" u="sng" dirty="0" smtClean="0">
                <a:ea typeface="Mongolian Baiti" pitchFamily="66" charset="0"/>
                <a:hlinkClick r:id="rId2"/>
              </a:rPr>
              <a:t>  Czy w ramach szkoleń językowych należy zaplanować realizację całego poziomu kompetencji językowej?</a:t>
            </a:r>
            <a:r>
              <a:rPr lang="pl-PL" altLang="pl-PL" sz="2000" b="1" dirty="0" smtClean="0">
                <a:ea typeface="Mongolian Baiti" pitchFamily="66" charset="0"/>
              </a:rPr>
              <a:t/>
            </a:r>
            <a:br>
              <a:rPr lang="pl-PL" altLang="pl-PL" sz="2000" b="1"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r>
              <a:rPr lang="pl-PL" altLang="pl-PL" sz="2400" dirty="0" smtClean="0">
                <a:ea typeface="Mongolian Baiti" pitchFamily="66" charset="0"/>
              </a:rPr>
              <a:t>W ramach szkoleń językowych nie ma obowiązku realizacji pełnego poziomu  kompetencji językowych (poziom A - poziom podstawowy, B - poziom samodzielności lub C - poziom biegłości). Wnioskodawca może zaplanować realizację szkolenia np. na poziomie B1. Jednakże dobór formy wsparcia powinien wynikać z przeprowadzonej analizy potrzeb grupy docelowej. Ponadto kwalifikowalność i zasadność doboru szkoleń będzie podlegała ocenie przez Komisję Oceny Projektów podczas oceny merytorycznej wniosku </a:t>
            </a:r>
            <a:br>
              <a:rPr lang="pl-PL" altLang="pl-PL" sz="2400" dirty="0" smtClean="0">
                <a:ea typeface="Mongolian Baiti" pitchFamily="66" charset="0"/>
              </a:rPr>
            </a:br>
            <a:r>
              <a:rPr lang="pl-PL" altLang="pl-PL" sz="2400" dirty="0" smtClean="0">
                <a:ea typeface="Mongolian Baiti" pitchFamily="66" charset="0"/>
              </a:rPr>
              <a:t>o dofinansowanie.</a:t>
            </a:r>
          </a:p>
          <a:p>
            <a:r>
              <a:rPr lang="pl-PL" altLang="pl-PL" sz="2800" dirty="0" smtClean="0">
                <a:ea typeface="Mongolian Baiti" pitchFamily="66" charset="0"/>
              </a:rPr>
              <a:t/>
            </a:r>
            <a:br>
              <a:rPr lang="pl-PL" altLang="pl-PL" sz="2800" dirty="0" smtClean="0">
                <a:ea typeface="Mongolian Baiti" pitchFamily="66" charset="0"/>
              </a:rPr>
            </a:br>
            <a:endParaRPr lang="pl-PL" altLang="pl-PL" sz="2800" dirty="0" smtClean="0">
              <a:ea typeface="Mongolian Baiti" pitchFamily="66"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dirty="0" smtClean="0">
                <a:solidFill>
                  <a:srgbClr val="4472C4"/>
                </a:solidFill>
                <a:ea typeface="Mongolian Baiti" pitchFamily="66" charset="0"/>
                <a:hlinkClick r:id="rId2"/>
              </a:rPr>
              <a:t>34. Czy stosowanie stawek jednostkowych w przypadku szkoleń językowych ma wpływ na wysokość kosztów pośrednich?</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Stawki jednostkowe określone dla szkoleń językowych nie zawierają kosztów pośrednich. Wnioskodawca zaznacza we wniosku o dofinansowanie koszty pośrednie, zgodnie </a:t>
            </a:r>
            <a:br>
              <a:rPr lang="pl-PL" altLang="pl-PL" sz="2400" dirty="0" smtClean="0">
                <a:ea typeface="Mongolian Baiti" pitchFamily="66" charset="0"/>
              </a:rPr>
            </a:br>
            <a:r>
              <a:rPr lang="pl-PL" altLang="pl-PL" sz="2400" dirty="0" smtClean="0">
                <a:ea typeface="Mongolian Baiti" pitchFamily="66" charset="0"/>
              </a:rPr>
              <a:t>ze stawką ryczałtową, której wysokość zależy od wysokości kosztów bezpośrednich </a:t>
            </a:r>
            <a:br>
              <a:rPr lang="pl-PL" altLang="pl-PL" sz="2400" dirty="0" smtClean="0">
                <a:ea typeface="Mongolian Baiti" pitchFamily="66" charset="0"/>
              </a:rPr>
            </a:br>
            <a:r>
              <a:rPr lang="pl-PL" altLang="pl-PL" sz="2400" dirty="0" smtClean="0">
                <a:ea typeface="Mongolian Baiti" pitchFamily="66" charset="0"/>
              </a:rPr>
              <a:t>w projekcie.</a:t>
            </a:r>
          </a:p>
          <a:p>
            <a:r>
              <a:rPr lang="pl-PL" altLang="pl-PL" sz="2800" dirty="0" smtClean="0">
                <a:ea typeface="Mongolian Baiti" pitchFamily="66" charset="0"/>
              </a:rPr>
              <a:t/>
            </a:r>
            <a:br>
              <a:rPr lang="pl-PL" altLang="pl-PL" sz="2800" dirty="0" smtClean="0">
                <a:ea typeface="Mongolian Baiti" pitchFamily="66" charset="0"/>
              </a:rPr>
            </a:br>
            <a:endParaRPr lang="pl-PL" altLang="pl-PL" sz="2800" dirty="0" smtClean="0">
              <a:ea typeface="Mongolian Baiti" pitchFamily="66"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dirty="0" smtClean="0">
                <a:ea typeface="Mongolian Baiti" pitchFamily="66" charset="0"/>
                <a:hlinkClick r:id="rId2"/>
              </a:rPr>
              <a:t>35. Jak należy rozliczać wydatki nie objęte stawką jednostkową w ramach szkoleń językowych?</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normAutofit fontScale="92500" lnSpcReduction="10000"/>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Wydatki nie objęte stawką jednostkową (podręcznik, koszt egzaminu zewnętrznego, koszt wydania certyfikatu zewnętrznego) można rozliczać na podstawie rzeczywiście poniesionych wydatków bądź kwot ryczałtowych </a:t>
            </a:r>
            <a:r>
              <a:rPr lang="pl-PL" sz="2400" dirty="0" smtClean="0"/>
              <a:t>w zależności od wartości projektu zgodnie z zapisami </a:t>
            </a:r>
            <a:r>
              <a:rPr lang="pl-PL" sz="2400" i="1" dirty="0" smtClean="0"/>
              <a:t>Wytycznych w zakresie kwalifikowalności wydatków w ramach Europejskiego Funduszu Rozwoju Regionalnego, europejskiego Funduszu Społecznego oraz Funduszu Spójności na lata 2014-2020</a:t>
            </a:r>
            <a:r>
              <a:rPr lang="pl-PL" altLang="pl-PL" sz="2400" dirty="0" smtClean="0">
                <a:ea typeface="Mongolian Baiti" pitchFamily="66" charset="0"/>
              </a:rPr>
              <a:t>. Ze względów technicznych należy wyodrębnić „pomocnicze” zadanie, w którym przedmiotowe koszty zostaną wskazane. W opisie zadań należy podać, iż jest to zadanie wyodrębnione w celu wykazania kosztów szkoleń nie ujętych w stawce jednostkowej, jednakże niezbędnych do przeprowadzenia zadania realizującego szkolenia językowe. Ponadto do przedmiotowego zadania należy przyporządkować wskaźniki tożsame ze wskaźnikami odpowiadającymi zadaniu/om ze stawkami jednostkowymi, dostosować okres realizacji itp. Ważne jest, iż w przypadku nieosiągnięcia wskaźników odpowiadających stawkom jednostkowym koszty nieobjęte stawką, wykazane  w zadaniu „pomocniczym” zostaną odpowiednio uznane za niekwalifikowane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dirty="0" smtClean="0">
                <a:ea typeface="Mongolian Baiti" pitchFamily="66" charset="0"/>
                <a:hlinkClick r:id="rId2"/>
              </a:rPr>
              <a:t>36. </a:t>
            </a:r>
            <a:r>
              <a:rPr lang="pl-PL" altLang="pl-PL" b="1" u="sng" dirty="0" smtClean="0">
                <a:ea typeface="Mongolian Baiti" pitchFamily="66" charset="0"/>
                <a:hlinkClick r:id="rId2"/>
              </a:rPr>
              <a:t>Co decyduje o kwalifikowalności danej kwoty ryczałtowej?</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r>
              <a:rPr lang="pl-PL" altLang="pl-PL" sz="2400" dirty="0" smtClean="0">
                <a:ea typeface="Mongolian Baiti" pitchFamily="66" charset="0"/>
              </a:rPr>
              <a:t>W przypadku projektów rozliczanych za pomocą kwot ryczałtowych Beneficjent nie przedstawia dokumentów potwierdzających faktyczne poniesienie wydatków.  Weryfikacja kwalifikowalności danej kwoty polega na sprawdzeniu, czy działania zadeklarowane przez Beneficjenta zostały zrealizowane, a wskaźniki produktu i rezultatu osiągnięte. </a:t>
            </a:r>
            <a:br>
              <a:rPr lang="pl-PL" altLang="pl-PL" sz="2400" dirty="0" smtClean="0">
                <a:ea typeface="Mongolian Baiti" pitchFamily="66" charset="0"/>
              </a:rPr>
            </a:br>
            <a:r>
              <a:rPr lang="pl-PL" altLang="pl-PL" sz="2400" dirty="0" smtClean="0">
                <a:ea typeface="Mongolian Baiti" pitchFamily="66" charset="0"/>
              </a:rPr>
              <a:t>W przypadku nie zrealizowania danego zadania/wskaźnika kwota ryczałtowa nie jest kwalifikowalna (ocena w systemie spełnia - nie spełnia).</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dirty="0" smtClean="0">
                <a:ea typeface="Mongolian Baiti" pitchFamily="66" charset="0"/>
                <a:hlinkClick r:id="rId2"/>
              </a:rPr>
              <a:t>37. Jakie certyfikaty zewnętrzne będą uwzględniane w ramach szkoleń TIK?</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r>
              <a:rPr lang="pl-PL" altLang="pl-PL" sz="2400" dirty="0" smtClean="0">
                <a:ea typeface="Mongolian Baiti" pitchFamily="66" charset="0"/>
              </a:rPr>
              <a:t>Wnioskodawca dokonuje wyboru podmiotu, który przeprowadzi egzamin zewnętrzny. Istotne jest, aby certyfikat potwierdził zdobycie kwalifikacji w zakresie obszarów </a:t>
            </a:r>
            <a:br>
              <a:rPr lang="pl-PL" altLang="pl-PL" sz="2400" dirty="0" smtClean="0">
                <a:ea typeface="Mongolian Baiti" pitchFamily="66" charset="0"/>
              </a:rPr>
            </a:br>
            <a:r>
              <a:rPr lang="pl-PL" altLang="pl-PL" sz="2400" dirty="0" smtClean="0">
                <a:ea typeface="Mongolian Baiti" pitchFamily="66" charset="0"/>
              </a:rPr>
              <a:t>i kompetencji określonych we wniosku o dofinansowanie, zgodnie ze standardem DIGCOMP.</a:t>
            </a:r>
          </a:p>
          <a:p>
            <a:r>
              <a:rPr lang="pl-PL" altLang="pl-PL" sz="2800" dirty="0" smtClean="0">
                <a:ea typeface="Mongolian Baiti" pitchFamily="66" charset="0"/>
              </a:rPr>
              <a:t/>
            </a:r>
            <a:br>
              <a:rPr lang="pl-PL" altLang="pl-PL" sz="2800" dirty="0" smtClean="0">
                <a:ea typeface="Mongolian Baiti" pitchFamily="66" charset="0"/>
              </a:rPr>
            </a:br>
            <a:endParaRPr lang="pl-PL" altLang="pl-PL" sz="2800" dirty="0" smtClean="0">
              <a:ea typeface="Mongolian Baiti"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3. Ogólna obsługa programu dot. RPO WZ</a:t>
            </a:r>
            <a:r>
              <a:rPr lang="pl-PL" altLang="pl-PL" u="sng" dirty="0" smtClean="0">
                <a:solidFill>
                  <a:srgbClr val="0070C0"/>
                </a:solidFill>
                <a:ea typeface="Mongolian Baiti" pitchFamily="66" charset="0"/>
              </a:rPr>
              <a:t/>
            </a:r>
            <a:br>
              <a:rPr lang="pl-PL" altLang="pl-PL" u="sng" dirty="0" smtClean="0">
                <a:solidFill>
                  <a:srgbClr val="0070C0"/>
                </a:solidFill>
                <a:ea typeface="Mongolian Baiti" pitchFamily="66" charset="0"/>
              </a:rPr>
            </a:br>
            <a:r>
              <a:rPr lang="pl-PL" altLang="pl-PL" u="sng" dirty="0" smtClean="0">
                <a:solidFill>
                  <a:srgbClr val="0070C0"/>
                </a:solidFill>
                <a:ea typeface="Mongolian Baiti" pitchFamily="66" charset="0"/>
              </a:rPr>
              <a:t/>
            </a:r>
            <a:br>
              <a:rPr lang="pl-PL" altLang="pl-PL" u="sng" dirty="0" smtClean="0">
                <a:solidFill>
                  <a:srgbClr val="0070C0"/>
                </a:solidFill>
                <a:ea typeface="Mongolian Baiti" pitchFamily="66" charset="0"/>
              </a:rPr>
            </a:br>
            <a:endParaRPr lang="pl-PL" altLang="pl-PL" u="sng" dirty="0" smtClean="0">
              <a:solidFill>
                <a:srgbClr val="0070C0"/>
              </a:solidFill>
              <a:ea typeface="Mongolian Baiti" pitchFamily="66" charset="0"/>
            </a:endParaRPr>
          </a:p>
        </p:txBody>
      </p:sp>
      <p:sp>
        <p:nvSpPr>
          <p:cNvPr id="3" name="Symbol zastępczy zawartości 2"/>
          <p:cNvSpPr>
            <a:spLocks noGrp="1"/>
          </p:cNvSpPr>
          <p:nvPr>
            <p:ph idx="1"/>
          </p:nvPr>
        </p:nvSpPr>
        <p:spPr>
          <a:xfrm>
            <a:off x="312738" y="1825625"/>
            <a:ext cx="11349037" cy="4351338"/>
          </a:xfrm>
        </p:spPr>
        <p:txBody>
          <a:bodyPr/>
          <a:lstStyle/>
          <a:p>
            <a:pPr algn="just">
              <a:lnSpc>
                <a:spcPct val="70000"/>
              </a:lnSpc>
            </a:pPr>
            <a:r>
              <a:rPr lang="pl-PL" altLang="pl-PL" sz="2400" dirty="0" smtClean="0">
                <a:ea typeface="Mongolian Baiti" pitchFamily="66" charset="0"/>
              </a:rPr>
              <a:t>Załącznik nr 7.10 </a:t>
            </a:r>
            <a:r>
              <a:rPr lang="pl-PL" altLang="pl-PL" sz="2400" i="1" dirty="0" smtClean="0">
                <a:ea typeface="Mongolian Baiti" pitchFamily="66" charset="0"/>
              </a:rPr>
              <a:t>Instrukcja wypełniania wniosku o dofinansowanie projektu </a:t>
            </a:r>
            <a:r>
              <a:rPr lang="pl-PL" altLang="pl-PL" sz="2400" dirty="0" smtClean="0">
                <a:ea typeface="Mongolian Baiti" pitchFamily="66" charset="0"/>
              </a:rPr>
              <a:t/>
            </a:r>
            <a:br>
              <a:rPr lang="pl-PL" altLang="pl-PL" sz="2400" dirty="0" smtClean="0">
                <a:ea typeface="Mongolian Baiti" pitchFamily="66" charset="0"/>
              </a:rPr>
            </a:br>
            <a:r>
              <a:rPr lang="pl-PL" altLang="pl-PL" sz="2400" dirty="0" smtClean="0">
                <a:ea typeface="Mongolian Baiti" pitchFamily="66" charset="0"/>
              </a:rPr>
              <a:t>do Regulaminu konkursu w ramach Działania 8.10 ma na celu ułatwienie wypełniania wniosku o dofinansowanie projektu konkursowego o charakterze wdrożeniowym o którym mowa w podrozdziale 5.2.1 </a:t>
            </a:r>
            <a:r>
              <a:rPr lang="pl-PL" altLang="pl-PL" sz="2400" i="1" dirty="0" smtClean="0">
                <a:ea typeface="Mongolian Baiti" pitchFamily="66" charset="0"/>
              </a:rPr>
              <a:t>Polityka spójności </a:t>
            </a:r>
            <a:r>
              <a:rPr lang="pl-PL" altLang="pl-PL" sz="2400" dirty="0" smtClean="0">
                <a:ea typeface="Mongolian Baiti" pitchFamily="66" charset="0"/>
              </a:rPr>
              <a:t>Umowy Partnerstwa w Serwisie Regionalnego Programu Operacyjnego Województwa Zachodniopomorskiego. System jest narzędziem informatycznym przeznaczonym do obsługi procesu ubiegania się o środki pochodzące z EFS w perspektywie finansowej 2014–2020 w ramach Zachodniopomorskiego Regionalnego Programu Operacyjnego na lata 2014-2020 (RPO WZ 2014-2020). Aplikacja została udostępniona przez Urząd Marszałkowski Województwa Zachodniopomorskiego pełniący funkcję Instytucji Zarządzającej RPO WZ 2014-2020 </a:t>
            </a:r>
            <a:br>
              <a:rPr lang="pl-PL" altLang="pl-PL" sz="2400" dirty="0" smtClean="0">
                <a:ea typeface="Mongolian Baiti" pitchFamily="66" charset="0"/>
              </a:rPr>
            </a:br>
            <a:r>
              <a:rPr lang="pl-PL" altLang="pl-PL" sz="2400" dirty="0" smtClean="0">
                <a:ea typeface="Mongolian Baiti" pitchFamily="66" charset="0"/>
              </a:rPr>
              <a:t>i służy do przygotowania oraz złożenia do właściwej instytucji formularza wniosku </a:t>
            </a:r>
            <a:br>
              <a:rPr lang="pl-PL" altLang="pl-PL" sz="2400" dirty="0" smtClean="0">
                <a:ea typeface="Mongolian Baiti" pitchFamily="66" charset="0"/>
              </a:rPr>
            </a:br>
            <a:r>
              <a:rPr lang="pl-PL" altLang="pl-PL" sz="2400" dirty="0" smtClean="0">
                <a:ea typeface="Mongolian Baiti" pitchFamily="66" charset="0"/>
              </a:rPr>
              <a:t>o dofinansowanie projektu. Wnioskodawca ma obowiązek sporządzić wniosek </a:t>
            </a:r>
            <a:br>
              <a:rPr lang="pl-PL" altLang="pl-PL" sz="2400" dirty="0" smtClean="0">
                <a:ea typeface="Mongolian Baiti" pitchFamily="66" charset="0"/>
              </a:rPr>
            </a:br>
            <a:r>
              <a:rPr lang="pl-PL" altLang="pl-PL" sz="2400" dirty="0" smtClean="0">
                <a:ea typeface="Mongolian Baiti" pitchFamily="66" charset="0"/>
              </a:rPr>
              <a:t>o dofinansowanie zgodnie z wymogami określonymi w </a:t>
            </a:r>
            <a:r>
              <a:rPr lang="pl-PL" altLang="pl-PL" sz="2400" i="1" dirty="0" smtClean="0">
                <a:ea typeface="Mongolian Baiti" pitchFamily="66" charset="0"/>
              </a:rPr>
              <a:t>Regulaminie konkursu.</a:t>
            </a:r>
            <a:endParaRPr lang="pl-PL" altLang="pl-PL" sz="2400" dirty="0" smtClean="0">
              <a:ea typeface="Mongolian Baiti" pitchFamily="66" charset="0"/>
            </a:endParaRPr>
          </a:p>
          <a:p>
            <a:pPr>
              <a:lnSpc>
                <a:spcPct val="70000"/>
              </a:lnSpc>
            </a:pPr>
            <a:endParaRPr lang="pl-PL" altLang="pl-PL" sz="1700" dirty="0" smtClean="0">
              <a:ea typeface="Mongolian Baiti" pitchFamily="66"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dirty="0" smtClean="0">
                <a:ea typeface="Mongolian Baiti" pitchFamily="66" charset="0"/>
                <a:hlinkClick r:id="rId2"/>
              </a:rPr>
              <a:t>38. Czy wkład własny mogą stanowić komputery Wnioskodawcy?</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r>
              <a:rPr lang="pl-PL" altLang="pl-PL" sz="2400" dirty="0" smtClean="0">
                <a:ea typeface="Mongolian Baiti" pitchFamily="66" charset="0"/>
              </a:rPr>
              <a:t>Wkład własny może zostać wniesiony zarówno w formie pieniężnej jaki </a:t>
            </a:r>
            <a:br>
              <a:rPr lang="pl-PL" altLang="pl-PL" sz="2400" dirty="0" smtClean="0">
                <a:ea typeface="Mongolian Baiti" pitchFamily="66" charset="0"/>
              </a:rPr>
            </a:br>
            <a:r>
              <a:rPr lang="pl-PL" altLang="pl-PL" sz="2400" dirty="0" smtClean="0">
                <a:ea typeface="Mongolian Baiti" pitchFamily="66" charset="0"/>
              </a:rPr>
              <a:t>i niepieniężnej np. w postaci kosztu amortyzacji komputerów udostępnionych na potrzeby realizacji projektu. Należy zaznaczyć jednak, iż w przypadku, gdy środki trwałe wykorzystywane są także w innych celach niż realizacja projektu, kwalifikowalna jest tylko część odpisu amortyzacyjnego, która odpowiada proporcji wykorzystania sprzętu w celu realizacji projektu.</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dirty="0" smtClean="0">
                <a:ea typeface="Mongolian Baiti" pitchFamily="66" charset="0"/>
                <a:hlinkClick r:id="rId2"/>
              </a:rPr>
              <a:t>39. C</a:t>
            </a:r>
            <a:r>
              <a:rPr lang="pl-PL" altLang="pl-PL" b="1" u="sng" dirty="0" smtClean="0">
                <a:ea typeface="Mongolian Baiti" pitchFamily="66" charset="0"/>
                <a:hlinkClick r:id="rId2"/>
              </a:rPr>
              <a:t>zy koszt wody dla uczestników projektu będzie kwalifikowany?</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r>
              <a:rPr lang="pl-PL" altLang="pl-PL" sz="2400" dirty="0" smtClean="0">
                <a:ea typeface="Mongolian Baiti" pitchFamily="66" charset="0"/>
              </a:rPr>
              <a:t>Zarówno w przypadku realizacji szkoleń w zakresie TIK jak i szkoleń językowych możliwe jest zapewnienie wody uczestnikom projektu. Zaznaczyć należy, iż w przypadku szkoleń językowych koszt ten został zawarty w stawce jednostkowej.</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dirty="0" smtClean="0">
                <a:solidFill>
                  <a:srgbClr val="4472C4"/>
                </a:solidFill>
                <a:ea typeface="Mongolian Baiti" pitchFamily="66" charset="0"/>
                <a:hlinkClick r:id="rId2"/>
              </a:rPr>
              <a:t>40. Czy kursantami mogą być osoby, które brały udział w szkoleniach w ramach poprzedniej perspektywy?</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Osoby, które uczestniczyły w szkoleniach, kursach zawodowych i innych formach kształcenia w ramach Programu Operacyjnego Kapitał Ludzki w latach 2007-2013 mogą brać udział w szkoleniach w ramach Działania 8.10 RPO WZ 2014-2020.</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sz="2000" b="1" dirty="0" smtClean="0">
                <a:solidFill>
                  <a:srgbClr val="4472C4"/>
                </a:solidFill>
                <a:ea typeface="Mongolian Baiti" pitchFamily="66" charset="0"/>
                <a:hlinkClick r:id="rId2"/>
              </a:rPr>
              <a:t>41. </a:t>
            </a:r>
            <a:r>
              <a:rPr lang="pl-PL" altLang="pl-PL" sz="2000" b="1" u="sng" dirty="0" smtClean="0">
                <a:solidFill>
                  <a:srgbClr val="4472C4"/>
                </a:solidFill>
                <a:ea typeface="Mongolian Baiti" pitchFamily="66" charset="0"/>
                <a:hlinkClick r:id="rId2"/>
              </a:rPr>
              <a:t>Czy realizując projekt w ramach Działania 8.10 można dodatkowo przeprowadzić wsparcie psychologiczne i doradztwo zawodowe dla danej grupy docelowej? Czy koszt takiego wsparcia będzie kwalifikowany do dofinansowania?</a:t>
            </a:r>
            <a:r>
              <a:rPr lang="pl-PL" altLang="pl-PL" sz="2000" dirty="0" smtClean="0">
                <a:solidFill>
                  <a:srgbClr val="4472C4"/>
                </a:solidFill>
                <a:ea typeface="Mongolian Baiti" pitchFamily="66" charset="0"/>
              </a:rPr>
              <a:t/>
            </a:r>
            <a:br>
              <a:rPr lang="pl-PL" altLang="pl-PL" sz="2000" dirty="0" smtClean="0">
                <a:solidFill>
                  <a:srgbClr val="4472C4"/>
                </a:solidFill>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endParaRPr lang="pl-PL" altLang="pl-PL" sz="2000" dirty="0" smtClean="0">
              <a:ea typeface="Mongolian Baiti" pitchFamily="66" charset="0"/>
            </a:endParaRPr>
          </a:p>
          <a:p>
            <a:pPr algn="just"/>
            <a:r>
              <a:rPr lang="pl-PL" altLang="pl-PL" sz="2000" dirty="0" smtClean="0">
                <a:ea typeface="Mongolian Baiti" pitchFamily="66" charset="0"/>
              </a:rPr>
              <a:t>W ramach Działania 8.10 nie ma możliwości realizacji wsparcia innego niż szkolenia podnoszące kompetencje językowe i/lub TIK. Ponadto każdy wydatek określony we wniosku o dofinansowanie będzie podlegał ocenie racjonalności, zasadności  i efektywności podczas prac Komisji Oceny Projektów.</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u="sng" dirty="0" smtClean="0">
                <a:solidFill>
                  <a:srgbClr val="4472C4"/>
                </a:solidFill>
                <a:ea typeface="Mongolian Baiti" pitchFamily="66" charset="0"/>
                <a:hlinkClick r:id="rId2"/>
              </a:rPr>
              <a:t>42.   Czy w ramach projektu można dokonać zakupu wyposażenia w postaci komputera, niezbędnego do pracy koordynatora projektu?</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45989" y="2001839"/>
            <a:ext cx="11315786" cy="4300108"/>
          </a:xfrm>
        </p:spPr>
        <p:txBody>
          <a:bodyPr>
            <a:normAutofit fontScale="70000" lnSpcReduction="20000"/>
          </a:bodyPr>
          <a:lstStyle/>
          <a:p>
            <a:pPr algn="just"/>
            <a:endParaRPr lang="pl-PL" altLang="pl-PL" sz="2400" dirty="0" smtClean="0">
              <a:ea typeface="Mongolian Baiti" pitchFamily="66" charset="0"/>
            </a:endParaRPr>
          </a:p>
          <a:p>
            <a:r>
              <a:rPr lang="pl-PL" sz="2400" dirty="0" smtClean="0"/>
              <a:t>Zgodnie z </a:t>
            </a:r>
            <a:r>
              <a:rPr lang="pl-PL" sz="2400" i="1" dirty="0" smtClean="0"/>
              <a:t>Wytycznymi w zakresie kwalifikowalności wydatków w ramach Europejskiego Funduszu Rozwoju Regionalnego, Europejskiego Funduszu Społecznego oraz Funduszu Spójności na lata 2014-2020</a:t>
            </a:r>
            <a:r>
              <a:rPr lang="pl-PL" sz="2400" dirty="0" smtClean="0"/>
              <a:t> w przypadku projektów współfinansowanych z EFS </a:t>
            </a:r>
            <a:r>
              <a:rPr lang="pl-PL" sz="2400" i="1" dirty="0" smtClean="0"/>
              <a:t>cross-financing </a:t>
            </a:r>
            <a:r>
              <a:rPr lang="pl-PL" sz="2400" dirty="0" smtClean="0"/>
              <a:t>może dotyczyć wyłącznie:</a:t>
            </a:r>
          </a:p>
          <a:p>
            <a:r>
              <a:rPr lang="pl-PL" sz="2400" dirty="0" smtClean="0"/>
              <a:t>a) zakupu nieruchomości,</a:t>
            </a:r>
          </a:p>
          <a:p>
            <a:r>
              <a:rPr lang="pl-PL" sz="2400" dirty="0" smtClean="0"/>
              <a:t>b) zakupu infrastruktury, przy czym poprzez infrastrukturę rozumie się elementy</a:t>
            </a:r>
          </a:p>
          <a:p>
            <a:r>
              <a:rPr lang="pl-PL" sz="2400" dirty="0" smtClean="0"/>
              <a:t>nieprzenośne, na stałe przytwierdzone do nieruchomości, np. wykonanie podjazdu</a:t>
            </a:r>
          </a:p>
          <a:p>
            <a:r>
              <a:rPr lang="pl-PL" sz="2400" dirty="0" smtClean="0"/>
              <a:t>do budynku, zainstalowanie windy w budynku,</a:t>
            </a:r>
          </a:p>
          <a:p>
            <a:r>
              <a:rPr lang="pl-PL" sz="2400" dirty="0" smtClean="0"/>
              <a:t>c) dostosowania lub adaptacji (prace remontowo-wykończeniowe) budynków</a:t>
            </a:r>
          </a:p>
          <a:p>
            <a:r>
              <a:rPr lang="pl-PL" sz="2400" dirty="0" smtClean="0"/>
              <a:t>i pomieszczeń.</a:t>
            </a:r>
          </a:p>
          <a:p>
            <a:r>
              <a:rPr lang="pl-PL" sz="2400" dirty="0" smtClean="0"/>
              <a:t>Ponadto, zgodnie z </a:t>
            </a:r>
            <a:r>
              <a:rPr lang="pl-PL" sz="2400" i="1" dirty="0" smtClean="0"/>
              <a:t>Wytycznymi w zakresie  </a:t>
            </a:r>
            <a:r>
              <a:rPr lang="pl-PL" sz="2400" i="1" dirty="0" err="1" smtClean="0"/>
              <a:t>kwalifikowalności</a:t>
            </a:r>
            <a:r>
              <a:rPr lang="pl-PL" sz="2400" i="1" dirty="0" smtClean="0"/>
              <a:t> wydatków w ramach Europejskiego Funduszu Rozwoju Regionalnego, Europejskiego Funduszu Społecznego oraz Funduszu Spójności na lata 2014 – 2020</a:t>
            </a:r>
            <a:r>
              <a:rPr lang="pl-PL" sz="2400" dirty="0" smtClean="0"/>
              <a:t> wydatki poniesione na środki trwałe wykorzystywane w celu wspomagania procesu wdrażania projektu (jak np. komputer dla koordynatora projektu) mogą być kwalifikowane wyłącznie w wysokości odpowiadającej odpisom amortyzacyjnym za okres, w którym będą one wykorzystywane na rzecz projektu. W takim przypadku stosuje się odpisy amortyzacyjne i stosuje zapisy rozdziału 6.12.2 </a:t>
            </a:r>
            <a:r>
              <a:rPr lang="pl-PL" sz="2400" i="1" dirty="0" smtClean="0"/>
              <a:t>Wytycznych.</a:t>
            </a:r>
            <a:r>
              <a:rPr lang="pl-PL" sz="2400" dirty="0" smtClean="0"/>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pPr algn="just"/>
            <a:r>
              <a:rPr lang="pl-PL" altLang="pl-PL" b="1" dirty="0" smtClean="0">
                <a:ea typeface="Mongolian Baiti" pitchFamily="66" charset="0"/>
                <a:hlinkClick r:id="rId2"/>
              </a:rPr>
              <a:t>43. Czy koszty zakupu licencji do oprogramowania służącego do obsługi szkoleń i/lub zarządzania szkoleniami będą uznane za kwalifikowalne?</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Koszt pozyskania wartości niematerialnych i prawnych (np. zakup licencji do oprogramowania) niezbędnych do realizacji projektu może zostać uznany za </a:t>
            </a:r>
            <a:r>
              <a:rPr lang="pl-PL" altLang="pl-PL" sz="2400" dirty="0" err="1" smtClean="0">
                <a:ea typeface="Mongolian Baiti" pitchFamily="66" charset="0"/>
              </a:rPr>
              <a:t>kwalifikowalny</a:t>
            </a:r>
            <a:r>
              <a:rPr lang="pl-PL" altLang="pl-PL" sz="2400" dirty="0" smtClean="0">
                <a:ea typeface="Mongolian Baiti" pitchFamily="66" charset="0"/>
              </a:rPr>
              <a:t> o ile we wniosku o dofinansowanie zostanie uzasadniona konieczność jego pozyskania z zastosowaniem najbardziej efektywnej dla danego przypadku metody (zakup, amortyzacja, leasing itp.). Jednocześnie zaznaczyć należy, iż każdy wydatek określony we wniosku o dofinansowanie będzie podlegał ocenie racjonalności, zasadności </a:t>
            </a:r>
            <a:br>
              <a:rPr lang="pl-PL" altLang="pl-PL" sz="2400" dirty="0" smtClean="0">
                <a:ea typeface="Mongolian Baiti" pitchFamily="66" charset="0"/>
              </a:rPr>
            </a:br>
            <a:r>
              <a:rPr lang="pl-PL" altLang="pl-PL" sz="2400" dirty="0" smtClean="0">
                <a:ea typeface="Mongolian Baiti" pitchFamily="66" charset="0"/>
              </a:rPr>
              <a:t>i efektywności podczas prac Komisji Oceny Projektów</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pPr algn="just"/>
            <a:r>
              <a:rPr lang="pl-PL" altLang="pl-PL" b="1" dirty="0" smtClean="0">
                <a:solidFill>
                  <a:srgbClr val="4472C4"/>
                </a:solidFill>
                <a:ea typeface="Mongolian Baiti" pitchFamily="66" charset="0"/>
                <a:hlinkClick r:id="rId2"/>
              </a:rPr>
              <a:t>44. Co w sytuacji gdy kursant przestanie uczęszczać lub zupełnie nie pojawi się na zajęciach? Czy na miejsce takiego uczestnika można zrekrutować kolejną osobę?</a:t>
            </a:r>
            <a:r>
              <a:rPr lang="pl-PL" altLang="pl-PL" sz="2000" dirty="0" smtClean="0">
                <a:solidFill>
                  <a:srgbClr val="4472C4"/>
                </a:solidFill>
                <a:ea typeface="Mongolian Baiti" pitchFamily="66" charset="0"/>
              </a:rPr>
              <a:t/>
            </a:r>
            <a:br>
              <a:rPr lang="pl-PL" altLang="pl-PL" sz="2000" dirty="0" smtClean="0">
                <a:solidFill>
                  <a:srgbClr val="4472C4"/>
                </a:solidFill>
                <a:ea typeface="Mongolian Baiti" pitchFamily="66" charset="0"/>
              </a:rPr>
            </a:br>
            <a:r>
              <a:rPr lang="pl-PL" altLang="pl-PL" sz="2000" dirty="0" smtClean="0">
                <a:solidFill>
                  <a:srgbClr val="4472C4"/>
                </a:solidFill>
                <a:ea typeface="Mongolian Baiti" pitchFamily="66" charset="0"/>
              </a:rPr>
              <a:t/>
            </a:r>
            <a:br>
              <a:rPr lang="pl-PL" altLang="pl-PL" sz="2000" dirty="0" smtClean="0">
                <a:solidFill>
                  <a:srgbClr val="4472C4"/>
                </a:solidFill>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Za realizację zadań w projekcie odpowiada Beneficjent, który może założyć, </a:t>
            </a:r>
            <a:br>
              <a:rPr lang="pl-PL" altLang="pl-PL" sz="2400" dirty="0" smtClean="0">
                <a:ea typeface="Mongolian Baiti" pitchFamily="66" charset="0"/>
              </a:rPr>
            </a:br>
            <a:r>
              <a:rPr lang="pl-PL" altLang="pl-PL" sz="2400" dirty="0" smtClean="0">
                <a:ea typeface="Mongolian Baiti" pitchFamily="66" charset="0"/>
              </a:rPr>
              <a:t>że w przypadku rezygnacji z udziału w projekcie przez uczestnika zrekrutuje na jego miejsce inną osobę.</a:t>
            </a:r>
          </a:p>
          <a:p>
            <a:pPr algn="just"/>
            <a:r>
              <a:rPr lang="pl-PL" altLang="pl-PL" sz="2400" dirty="0" smtClean="0">
                <a:ea typeface="Mongolian Baiti" pitchFamily="66" charset="0"/>
              </a:rPr>
              <a:t>Należy jednak zaznaczyć, iż w przypadku szkoleń językowych objętych stawkami jednostkowymi wymagany poziom obecności uczestników na szkoleniach wynosi 80%.</a:t>
            </a:r>
          </a:p>
          <a:p>
            <a:r>
              <a:rPr lang="pl-PL" altLang="pl-PL" sz="2800" dirty="0" smtClean="0">
                <a:ea typeface="Mongolian Baiti" pitchFamily="66" charset="0"/>
              </a:rPr>
              <a:t/>
            </a:r>
            <a:br>
              <a:rPr lang="pl-PL" altLang="pl-PL" sz="2800" dirty="0" smtClean="0">
                <a:ea typeface="Mongolian Baiti" pitchFamily="66" charset="0"/>
              </a:rPr>
            </a:br>
            <a:endParaRPr lang="pl-PL" altLang="pl-PL" sz="2800" dirty="0" smtClean="0">
              <a:ea typeface="Mongolian Baiti" pitchFamily="66"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dirty="0" smtClean="0">
                <a:ea typeface="Mongolian Baiti" pitchFamily="66" charset="0"/>
                <a:hlinkClick r:id="rId2"/>
              </a:rPr>
              <a:t>45. Czy w budżecie projektu można zaplanować wydatki na egzamin poprawkowy?</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r>
              <a:rPr lang="pl-PL" altLang="pl-PL" sz="2400" dirty="0" smtClean="0">
                <a:ea typeface="Mongolian Baiti" pitchFamily="66" charset="0"/>
              </a:rPr>
              <a:t>Nie ma kryterium, które uniemożliwiałoby, zorganizowanie egzaminu poprawkowego. Jednakże Wnioskodawca wykazując taki wydatek we wniosku o dofinansowanie projektu powinien również zawrzeć analizę zdawalności egzaminów w danej grupie docelowej. Jednocześnie należy pamiętać, iż każdy wydatek podlega ocenie pod kątem adekwatności do zaplanowanych działań i przeznaczonych na nie nakładów finansowych.</a:t>
            </a:r>
            <a:r>
              <a:rPr lang="pl-PL" altLang="pl-PL" sz="2800" dirty="0" smtClean="0">
                <a:ea typeface="Mongolian Baiti" pitchFamily="66" charset="0"/>
              </a:rPr>
              <a:t/>
            </a:r>
            <a:br>
              <a:rPr lang="pl-PL" altLang="pl-PL" sz="2800" dirty="0" smtClean="0">
                <a:ea typeface="Mongolian Baiti" pitchFamily="66" charset="0"/>
              </a:rPr>
            </a:br>
            <a:endParaRPr lang="pl-PL" altLang="pl-PL" sz="2800" dirty="0" smtClean="0">
              <a:ea typeface="Mongolian Baiti" pitchFamily="66"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dirty="0" smtClean="0">
                <a:ea typeface="Mongolian Baiti" pitchFamily="66" charset="0"/>
                <a:hlinkClick r:id="rId2"/>
              </a:rPr>
              <a:t>46. Czy uczestniczy szkoleń komputerowych muszą zdobyć wszystkie kompetencje?</a:t>
            </a: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r>
              <a:rPr lang="pl-PL" altLang="pl-PL" sz="2400" dirty="0" smtClean="0">
                <a:ea typeface="Mongolian Baiti" pitchFamily="66" charset="0"/>
              </a:rPr>
              <a:t>W ramach szkolenia w zakresie TIK wybór obszarów oraz kompetencji spoczywa na Wnioskodawcy. Powinno to jednak zostać poprzedzone diagnozą zapotrzebowania grupy docelowej na określony obszar i kompetencje. Kryteria doboru kompetencji, opis kompetencji, ramowy program szkolenia jak również nakład finansowy będzie podlegał ocenie racjonalności, zasadności i efektywności podczas prac Komisji Oceny Projektów.</a:t>
            </a:r>
          </a:p>
          <a:p>
            <a:r>
              <a:rPr lang="pl-PL" altLang="pl-PL" sz="2800" dirty="0" smtClean="0">
                <a:ea typeface="Mongolian Baiti" pitchFamily="66" charset="0"/>
              </a:rPr>
              <a:t/>
            </a:r>
            <a:br>
              <a:rPr lang="pl-PL" altLang="pl-PL" sz="2800" dirty="0" smtClean="0">
                <a:ea typeface="Mongolian Baiti" pitchFamily="66" charset="0"/>
              </a:rPr>
            </a:br>
            <a:r>
              <a:rPr lang="pl-PL" altLang="pl-PL" sz="2800" dirty="0" smtClean="0">
                <a:ea typeface="Mongolian Baiti" pitchFamily="66" charset="0"/>
              </a:rPr>
              <a:t/>
            </a:r>
            <a:br>
              <a:rPr lang="pl-PL" altLang="pl-PL" sz="2800" dirty="0" smtClean="0">
                <a:ea typeface="Mongolian Baiti" pitchFamily="66" charset="0"/>
              </a:rPr>
            </a:br>
            <a:endParaRPr lang="pl-PL" altLang="pl-PL" sz="2800" dirty="0" smtClean="0">
              <a:ea typeface="Mongolian Baiti" pitchFamily="66"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sz="2000" dirty="0" smtClean="0">
                <a:ea typeface="Mongolian Baiti" pitchFamily="66" charset="0"/>
              </a:rPr>
              <a:t/>
            </a:r>
            <a:br>
              <a:rPr lang="pl-PL" altLang="pl-PL" sz="2000" dirty="0" smtClean="0">
                <a:ea typeface="Mongolian Baiti" pitchFamily="66" charset="0"/>
              </a:rPr>
            </a:br>
            <a:r>
              <a:rPr lang="pl-PL" altLang="pl-PL" b="1" dirty="0" smtClean="0">
                <a:ea typeface="Mongolian Baiti" pitchFamily="66" charset="0"/>
                <a:hlinkClick r:id="rId2"/>
              </a:rPr>
              <a:t>47. Czy liczba godzin kursu językowego może być wielokrotnością 60 godzin wskazanych w stawce językowej? Czy wtedy kwota kwalifikowana również będzie stanowiła jej wielokrotność?</a:t>
            </a:r>
            <a:r>
              <a:rPr lang="pl-PL" altLang="pl-PL" b="1" dirty="0" smtClean="0">
                <a:ea typeface="Mongolian Baiti" pitchFamily="66" charset="0"/>
              </a:rPr>
              <a:t/>
            </a:r>
            <a:br>
              <a:rPr lang="pl-PL" altLang="pl-PL" b="1"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407988" y="2260600"/>
            <a:ext cx="11253787" cy="3916363"/>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Organizacja szkoleń obejmuje moduły 60 godzinne (lub ich wielokrotność) i nauka przebiega w grupach liczących nie więcej niż 12 uczestników. W przypadku realizacji szkoleń językowych w modułach będących wielokrotnością powyższego zakresu czasowego, Projektodawca będzie mógł kwalifikować odpowiadającą temu wielokrotność stawki jednostkowej.</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4. Kwestie techniczne związane z generatorem wniosków.</a:t>
            </a:r>
            <a:r>
              <a:rPr lang="pl-PL" altLang="pl-PL" u="sng" dirty="0" smtClean="0">
                <a:solidFill>
                  <a:srgbClr val="0070C0"/>
                </a:solidFill>
                <a:ea typeface="Mongolian Baiti" pitchFamily="66" charset="0"/>
              </a:rPr>
              <a:t/>
            </a:r>
            <a:br>
              <a:rPr lang="pl-PL" altLang="pl-PL" u="sng" dirty="0" smtClean="0">
                <a:solidFill>
                  <a:srgbClr val="0070C0"/>
                </a:solidFill>
                <a:ea typeface="Mongolian Baiti" pitchFamily="66" charset="0"/>
              </a:rPr>
            </a:br>
            <a:r>
              <a:rPr lang="pl-PL" altLang="pl-PL" dirty="0" smtClean="0">
                <a:solidFill>
                  <a:srgbClr val="0070C0"/>
                </a:solidFill>
                <a:ea typeface="Mongolian Baiti" pitchFamily="66" charset="0"/>
              </a:rPr>
              <a:t/>
            </a:r>
            <a:br>
              <a:rPr lang="pl-PL" altLang="pl-PL" dirty="0" smtClean="0">
                <a:solidFill>
                  <a:srgbClr val="0070C0"/>
                </a:solidFill>
                <a:ea typeface="Mongolian Baiti" pitchFamily="66" charset="0"/>
              </a:rPr>
            </a:br>
            <a:endParaRPr lang="pl-PL" altLang="pl-PL" dirty="0" smtClean="0">
              <a:solidFill>
                <a:srgbClr val="0070C0"/>
              </a:solidFill>
              <a:ea typeface="Mongolian Baiti" pitchFamily="66" charset="0"/>
            </a:endParaRPr>
          </a:p>
        </p:txBody>
      </p:sp>
      <p:sp>
        <p:nvSpPr>
          <p:cNvPr id="3" name="Symbol zastępczy zawartości 2"/>
          <p:cNvSpPr>
            <a:spLocks noGrp="1"/>
          </p:cNvSpPr>
          <p:nvPr>
            <p:ph idx="1"/>
          </p:nvPr>
        </p:nvSpPr>
        <p:spPr>
          <a:xfrm>
            <a:off x="312738" y="1825625"/>
            <a:ext cx="11349037" cy="4351338"/>
          </a:xfrm>
        </p:spPr>
        <p:txBody>
          <a:bodyPr/>
          <a:lstStyle/>
          <a:p>
            <a:pPr algn="just"/>
            <a:r>
              <a:rPr lang="pl-PL" altLang="pl-PL" sz="2400" dirty="0" smtClean="0">
                <a:ea typeface="Mongolian Baiti" pitchFamily="66" charset="0"/>
              </a:rPr>
              <a:t>Pytania dotyczące generatora wniosków zostaną omówione na dzisiejszym spotkaniu informacyjnym w ramach Działania 8.10 RPO WZ 2014-2020.</a:t>
            </a:r>
          </a:p>
          <a:p>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dirty="0" smtClean="0">
                <a:ea typeface="Mongolian Baiti" pitchFamily="66" charset="0"/>
                <a:hlinkClick r:id="rId2"/>
              </a:rPr>
              <a:t>48. Jak wygląda kwestia rozliczenia projektu rozliczanego za pomocą stawek jednostkowych? </a:t>
            </a:r>
            <a:r>
              <a:rPr lang="pl-PL" altLang="pl-PL" dirty="0" smtClean="0">
                <a:ea typeface="Mongolian Baiti" pitchFamily="66" charset="0"/>
              </a:rPr>
              <a:t/>
            </a:r>
            <a:br>
              <a:rPr lang="pl-PL" altLang="pl-PL" dirty="0" smtClean="0">
                <a:ea typeface="Mongolian Baiti" pitchFamily="66" charset="0"/>
              </a:rPr>
            </a:br>
            <a:r>
              <a:rPr lang="pl-PL" altLang="pl-PL" dirty="0" smtClean="0">
                <a:ea typeface="Mongolian Baiti" pitchFamily="66" charset="0"/>
              </a:rPr>
              <a:t/>
            </a:r>
            <a:br>
              <a:rPr lang="pl-PL" altLang="pl-PL"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12738" y="2001838"/>
            <a:ext cx="11349037" cy="4175125"/>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Zgodnie z podrozdziałem 6.6.2 </a:t>
            </a:r>
            <a:r>
              <a:rPr lang="pl-PL" altLang="pl-PL" sz="2400" i="1" dirty="0" smtClean="0">
                <a:ea typeface="Mongolian Baiti" pitchFamily="66" charset="0"/>
              </a:rPr>
              <a:t>Wytycznych w zakresie kwalifikowalności wydatków </a:t>
            </a:r>
            <a:br>
              <a:rPr lang="pl-PL" altLang="pl-PL" sz="2400" i="1" dirty="0" smtClean="0">
                <a:ea typeface="Mongolian Baiti" pitchFamily="66" charset="0"/>
              </a:rPr>
            </a:br>
            <a:r>
              <a:rPr lang="pl-PL" altLang="pl-PL" sz="2400" i="1" dirty="0" smtClean="0">
                <a:ea typeface="Mongolian Baiti" pitchFamily="66" charset="0"/>
              </a:rPr>
              <a:t>w ramach Europejskiego Funduszu Rozwoju Regionalnego, Europejskiego Funduszu Społecznego oraz Funduszu Spójności na lata 2014-2020</a:t>
            </a:r>
            <a:r>
              <a:rPr lang="pl-PL" altLang="pl-PL" sz="2400" dirty="0" smtClean="0">
                <a:ea typeface="Mongolian Baiti" pitchFamily="66" charset="0"/>
              </a:rPr>
              <a:t> Wnioskodawca nie ma obowiązku gromadzenia ani opisywania dokumentów księgowych w ramach projektu na potwierdzenie poniesienia wydatków, które zostały wykazane jako wydatki objęte uproszczoną metodą. Niemniej jednak Beneficjent w umowie o dofinansowanie zobowiązany jest do przedstawienia dokumentacji potwierdzającej osiągnięcie rezultatów, wykonanie produktów lub zrealizowanie działań zgodnie z zatwierdzonym wnioskiem </a:t>
            </a:r>
            <a:br>
              <a:rPr lang="pl-PL" altLang="pl-PL" sz="2400" dirty="0" smtClean="0">
                <a:ea typeface="Mongolian Baiti" pitchFamily="66" charset="0"/>
              </a:rPr>
            </a:br>
            <a:r>
              <a:rPr lang="pl-PL" altLang="pl-PL" sz="2400" dirty="0" smtClean="0">
                <a:ea typeface="Mongolian Baiti" pitchFamily="66" charset="0"/>
              </a:rPr>
              <a:t>o dofinansowanie projektu. Rozliczenie wydatków następuje według ustalonej stawki </a:t>
            </a:r>
            <a:br>
              <a:rPr lang="pl-PL" altLang="pl-PL" sz="2400" dirty="0" smtClean="0">
                <a:ea typeface="Mongolian Baiti" pitchFamily="66" charset="0"/>
              </a:rPr>
            </a:br>
            <a:r>
              <a:rPr lang="pl-PL" altLang="pl-PL" sz="2400" dirty="0" smtClean="0">
                <a:ea typeface="Mongolian Baiti" pitchFamily="66" charset="0"/>
              </a:rPr>
              <a:t>w zależności od faktycznie wykonanej ilości dóbr/usług w ramach danego projektu.</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sz="2000" b="1" u="sng" dirty="0" smtClean="0">
                <a:solidFill>
                  <a:srgbClr val="0070C0"/>
                </a:solidFill>
                <a:ea typeface="Mongolian Baiti" pitchFamily="66" charset="0"/>
              </a:rPr>
              <a:t>49. Czy wypełniamy punkt B 8.1? Zgodnie z instrukcją  w punkcie B 8.1 (str. 20), jeśli w polu A 12 zaznaczono „nie” to pole b 8.1 powinno być nieaktywne. Niestety tak nie jest. Czy należy wybrać opcję  „nie dotyczy”</a:t>
            </a:r>
            <a:r>
              <a:rPr lang="pl-PL" altLang="pl-PL" u="sng" dirty="0" smtClean="0">
                <a:ea typeface="Mongolian Baiti" pitchFamily="66" charset="0"/>
              </a:rPr>
              <a:t/>
            </a:r>
            <a:br>
              <a:rPr lang="pl-PL" altLang="pl-PL" u="sng" dirty="0" smtClean="0">
                <a:ea typeface="Mongolian Baiti" pitchFamily="66" charset="0"/>
              </a:rPr>
            </a:br>
            <a:r>
              <a:rPr lang="pl-PL" altLang="pl-PL" dirty="0" smtClean="0">
                <a:ea typeface="Mongolian Baiti" pitchFamily="66" charset="0"/>
              </a:rPr>
              <a:t/>
            </a:r>
            <a:br>
              <a:rPr lang="pl-PL" altLang="pl-PL"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457200" y="2199503"/>
            <a:ext cx="11204575" cy="3977460"/>
          </a:xfrm>
        </p:spPr>
        <p:txBody>
          <a:bodyPr/>
          <a:lstStyle/>
          <a:p>
            <a:pPr algn="just"/>
            <a:r>
              <a:rPr lang="pl-PL" altLang="pl-PL" sz="2400" dirty="0" smtClean="0">
                <a:ea typeface="Mongolian Baiti" pitchFamily="66" charset="0"/>
              </a:rPr>
              <a:t>W instrukcji wypełniania wniosku o dofinansowanie projektu w ramach Regionalnego Programu Operacyjnego Województwa zachodniopomorskiego  2014-2020 dla projektów w ramach Europejskiego Funduszu Społecznego nastąpił błąd. Powyższe pole jest zawsze aktywne. W przypadku, gdy projekt nie przewiduje pomocy publicznej należy zaznaczyć „nie dotyczy”.</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50. Czy w punkcie B 11 można wpisać „nie dotyczy” jeśli wnioskodawca nie realizuje powiązanych projektów</a:t>
            </a:r>
            <a:r>
              <a:rPr lang="pl-PL" altLang="pl-PL" u="sng" dirty="0" smtClean="0">
                <a:ea typeface="Mongolian Baiti" pitchFamily="66" charset="0"/>
              </a:rPr>
              <a:t/>
            </a:r>
            <a:br>
              <a:rPr lang="pl-PL" altLang="pl-PL" u="sng" dirty="0" smtClean="0">
                <a:ea typeface="Mongolian Baiti" pitchFamily="66" charset="0"/>
              </a:rPr>
            </a:br>
            <a:r>
              <a:rPr lang="pl-PL" altLang="pl-PL" dirty="0" smtClean="0">
                <a:ea typeface="Mongolian Baiti" pitchFamily="66" charset="0"/>
              </a:rPr>
              <a:t/>
            </a:r>
            <a:br>
              <a:rPr lang="pl-PL" altLang="pl-PL"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457200" y="2199503"/>
            <a:ext cx="11204575" cy="3977460"/>
          </a:xfrm>
        </p:spPr>
        <p:txBody>
          <a:bodyPr/>
          <a:lstStyle/>
          <a:p>
            <a:pPr algn="just"/>
            <a:r>
              <a:rPr lang="pl-PL" altLang="pl-PL" sz="2400" dirty="0" smtClean="0">
                <a:ea typeface="Mongolian Baiti" pitchFamily="66" charset="0"/>
              </a:rPr>
              <a:t>W punkcie B 11 można wpisać „nie dotyczy” w przypadku gdy Wnioskodawca nie realizuje powiązanych projektów.</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51. Czy dla kosztów pośrednich trzeba stworzyć odrębne zadanie?</a:t>
            </a:r>
            <a:r>
              <a:rPr lang="pl-PL" altLang="pl-PL" u="sng" dirty="0" smtClean="0">
                <a:ea typeface="Mongolian Baiti" pitchFamily="66" charset="0"/>
              </a:rPr>
              <a:t/>
            </a:r>
            <a:br>
              <a:rPr lang="pl-PL" altLang="pl-PL" u="sng" dirty="0" smtClean="0">
                <a:ea typeface="Mongolian Baiti" pitchFamily="66" charset="0"/>
              </a:rPr>
            </a:br>
            <a:r>
              <a:rPr lang="pl-PL" altLang="pl-PL" dirty="0" smtClean="0">
                <a:ea typeface="Mongolian Baiti" pitchFamily="66" charset="0"/>
              </a:rPr>
              <a:t/>
            </a:r>
            <a:br>
              <a:rPr lang="pl-PL" altLang="pl-PL"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457200" y="2199503"/>
            <a:ext cx="11204575" cy="3977460"/>
          </a:xfrm>
        </p:spPr>
        <p:txBody>
          <a:bodyPr/>
          <a:lstStyle/>
          <a:p>
            <a:pPr algn="just"/>
            <a:r>
              <a:rPr lang="pl-PL" altLang="pl-PL" sz="2400" dirty="0" smtClean="0">
                <a:ea typeface="Mongolian Baiti" pitchFamily="66" charset="0"/>
              </a:rPr>
              <a:t>Dla kosztów pośrednich należy stworzyć odrębne zadanie.</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52. W Punkcie G1.2 jest aktywne pole „rodzaj pomocy publicznej lub de minimis” ale </a:t>
            </a:r>
            <a:br>
              <a:rPr lang="pl-PL" altLang="pl-PL" b="1" u="sng" dirty="0" smtClean="0">
                <a:solidFill>
                  <a:srgbClr val="0070C0"/>
                </a:solidFill>
                <a:ea typeface="Mongolian Baiti" pitchFamily="66" charset="0"/>
              </a:rPr>
            </a:br>
            <a:r>
              <a:rPr lang="pl-PL" altLang="pl-PL" b="1" u="sng" dirty="0" smtClean="0">
                <a:solidFill>
                  <a:srgbClr val="0070C0"/>
                </a:solidFill>
                <a:ea typeface="Mongolian Baiti" pitchFamily="66" charset="0"/>
              </a:rPr>
              <a:t>z listy rozwijanej nic nie można wybrać bo jest pusta. Co zrobić?</a:t>
            </a:r>
            <a:r>
              <a:rPr lang="pl-PL" altLang="pl-PL" u="sng" dirty="0" smtClean="0">
                <a:ea typeface="Mongolian Baiti" pitchFamily="66" charset="0"/>
              </a:rPr>
              <a:t/>
            </a:r>
            <a:br>
              <a:rPr lang="pl-PL" altLang="pl-PL" u="sng" dirty="0" smtClean="0">
                <a:ea typeface="Mongolian Baiti" pitchFamily="66" charset="0"/>
              </a:rPr>
            </a:br>
            <a:r>
              <a:rPr lang="pl-PL" altLang="pl-PL" dirty="0" smtClean="0">
                <a:ea typeface="Mongolian Baiti" pitchFamily="66" charset="0"/>
              </a:rPr>
              <a:t/>
            </a:r>
            <a:br>
              <a:rPr lang="pl-PL" altLang="pl-PL"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457200" y="2199503"/>
            <a:ext cx="11204575" cy="3977460"/>
          </a:xfrm>
        </p:spPr>
        <p:txBody>
          <a:bodyPr/>
          <a:lstStyle/>
          <a:p>
            <a:pPr algn="just"/>
            <a:r>
              <a:rPr lang="pl-PL" altLang="pl-PL" sz="2400" dirty="0" smtClean="0">
                <a:ea typeface="Mongolian Baiti" pitchFamily="66" charset="0"/>
              </a:rPr>
              <a:t>W ramach Działania 8.10 Wsparcie osób dorosłych, w szczególności osób </a:t>
            </a:r>
            <a:br>
              <a:rPr lang="pl-PL" altLang="pl-PL" sz="2400" dirty="0" smtClean="0">
                <a:ea typeface="Mongolian Baiti" pitchFamily="66" charset="0"/>
              </a:rPr>
            </a:br>
            <a:r>
              <a:rPr lang="pl-PL" altLang="pl-PL" sz="2400" dirty="0" smtClean="0">
                <a:ea typeface="Mongolian Baiti" pitchFamily="66" charset="0"/>
              </a:rPr>
              <a:t>o niskich kwalifikacjach i osób starszych w zakresie doskonalenia umiejętności wykorzystywania technologii informacyjno – komunikacyjnych i porozumiewania się </a:t>
            </a:r>
            <a:br>
              <a:rPr lang="pl-PL" altLang="pl-PL" sz="2400" dirty="0" smtClean="0">
                <a:ea typeface="Mongolian Baiti" pitchFamily="66" charset="0"/>
              </a:rPr>
            </a:br>
            <a:r>
              <a:rPr lang="pl-PL" altLang="pl-PL" sz="2400" dirty="0" smtClean="0">
                <a:ea typeface="Mongolian Baiti" pitchFamily="66" charset="0"/>
              </a:rPr>
              <a:t>w językach obcych nie jest przewidziana pomoc publiczna, w zaistniałej sytuacji  powyższe pole pozostaje puste, brak możliwości uzupełnienia wniosku.</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53. Czy projekt ma być realizowany w strefie włączenia czy skierowany do osób ze strefy włączenia. </a:t>
            </a:r>
            <a:r>
              <a:rPr lang="pl-PL" altLang="pl-PL" u="sng" dirty="0" smtClean="0">
                <a:ea typeface="Mongolian Baiti" pitchFamily="66" charset="0"/>
              </a:rPr>
              <a:t/>
            </a:r>
            <a:br>
              <a:rPr lang="pl-PL" altLang="pl-PL" u="sng" dirty="0" smtClean="0">
                <a:ea typeface="Mongolian Baiti" pitchFamily="66" charset="0"/>
              </a:rPr>
            </a:br>
            <a:r>
              <a:rPr lang="pl-PL" altLang="pl-PL" dirty="0" smtClean="0">
                <a:ea typeface="Mongolian Baiti" pitchFamily="66" charset="0"/>
              </a:rPr>
              <a:t/>
            </a:r>
            <a:br>
              <a:rPr lang="pl-PL" altLang="pl-PL"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457200" y="2199503"/>
            <a:ext cx="11204575" cy="3977460"/>
          </a:xfrm>
        </p:spPr>
        <p:txBody>
          <a:bodyPr/>
          <a:lstStyle/>
          <a:p>
            <a:pPr algn="just"/>
            <a:r>
              <a:rPr lang="pl-PL" altLang="pl-PL" sz="2400" dirty="0" smtClean="0">
                <a:ea typeface="Mongolian Baiti" pitchFamily="66" charset="0"/>
              </a:rPr>
              <a:t>Jednym z kryteriów premiujących w ramach Działania 8.10 jest kryterium </a:t>
            </a:r>
            <a:r>
              <a:rPr lang="pl-PL" altLang="pl-PL" sz="2400" i="1" dirty="0" smtClean="0">
                <a:ea typeface="Mongolian Baiti" pitchFamily="66" charset="0"/>
              </a:rPr>
              <a:t>„Projekt obejmuje wsparciem wyłącznie osoby z terenów gmin wiejskich i/lub miejsko-wiejskich </a:t>
            </a:r>
            <a:br>
              <a:rPr lang="pl-PL" altLang="pl-PL" sz="2400" i="1" dirty="0" smtClean="0">
                <a:ea typeface="Mongolian Baiti" pitchFamily="66" charset="0"/>
              </a:rPr>
            </a:br>
            <a:r>
              <a:rPr lang="pl-PL" altLang="pl-PL" sz="2400" i="1" dirty="0" smtClean="0">
                <a:ea typeface="Mongolian Baiti" pitchFamily="66" charset="0"/>
              </a:rPr>
              <a:t>z obszaru Specjalnej Strefy Włączenia”</a:t>
            </a:r>
            <a:r>
              <a:rPr lang="pl-PL" altLang="pl-PL" sz="2400" dirty="0" smtClean="0">
                <a:ea typeface="Mongolian Baiti" pitchFamily="66" charset="0"/>
              </a:rPr>
              <a:t>. W związku z powyższym projekt powinien </a:t>
            </a:r>
            <a:br>
              <a:rPr lang="pl-PL" altLang="pl-PL" sz="2400" dirty="0" smtClean="0">
                <a:ea typeface="Mongolian Baiti" pitchFamily="66" charset="0"/>
              </a:rPr>
            </a:br>
            <a:r>
              <a:rPr lang="pl-PL" altLang="pl-PL" sz="2400" dirty="0" smtClean="0">
                <a:ea typeface="Mongolian Baiti" pitchFamily="66" charset="0"/>
              </a:rPr>
              <a:t>być skierowany wyłącznie do osób z obszaru Specjalnej Strefy Włączenia.                      </a:t>
            </a:r>
            <a:br>
              <a:rPr lang="pl-PL" altLang="pl-PL" sz="2400" dirty="0" smtClean="0">
                <a:ea typeface="Mongolian Baiti" pitchFamily="66" charset="0"/>
              </a:rPr>
            </a:br>
            <a:endParaRPr lang="pl-PL" altLang="pl-PL" sz="2400" dirty="0" smtClean="0">
              <a:ea typeface="Mongolian Baiti" pitchFamily="66"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54. Co wpisać w polu A.4.1 gdy projekt jest realizowany zarówno na terenach wiejskich jak i miejsko – wiejskich ze SSW?</a:t>
            </a:r>
            <a:r>
              <a:rPr lang="pl-PL" altLang="pl-PL" u="sng" dirty="0" smtClean="0">
                <a:ea typeface="Mongolian Baiti" pitchFamily="66" charset="0"/>
              </a:rPr>
              <a:t/>
            </a:r>
            <a:br>
              <a:rPr lang="pl-PL" altLang="pl-PL" u="sng" dirty="0" smtClean="0">
                <a:ea typeface="Mongolian Baiti" pitchFamily="66" charset="0"/>
              </a:rPr>
            </a:br>
            <a:r>
              <a:rPr lang="pl-PL" altLang="pl-PL" dirty="0" smtClean="0">
                <a:ea typeface="Mongolian Baiti" pitchFamily="66" charset="0"/>
              </a:rPr>
              <a:t/>
            </a:r>
            <a:br>
              <a:rPr lang="pl-PL" altLang="pl-PL"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457200" y="2199503"/>
            <a:ext cx="11204575" cy="3977460"/>
          </a:xfrm>
        </p:spPr>
        <p:txBody>
          <a:bodyPr/>
          <a:lstStyle/>
          <a:p>
            <a:pPr algn="just"/>
            <a:r>
              <a:rPr lang="pl-PL" altLang="pl-PL" sz="2400" dirty="0" smtClean="0">
                <a:ea typeface="Mongolian Baiti" pitchFamily="66" charset="0"/>
              </a:rPr>
              <a:t>W polu A.4.1 należy z listy rozwijanej wybrać dominujący typ obszaru realizacji, odpowiadający charakterystyce planowanego miejsca realizacji projektu. Dodatkowo, w polu A.5 „Czy projekt jest realizowany na terenie Specjalnej Strefy Włączenia?” należy wybrać odpowiednią (jedną z trzech dostępnych) opcję. </a:t>
            </a:r>
            <a:br>
              <a:rPr lang="pl-PL" altLang="pl-PL" sz="2400" dirty="0" smtClean="0">
                <a:ea typeface="Mongolian Baiti" pitchFamily="66" charset="0"/>
              </a:rPr>
            </a:br>
            <a:endParaRPr lang="pl-PL" altLang="pl-PL" sz="2400" dirty="0" smtClean="0">
              <a:ea typeface="Mongolian Baiti" pitchFamily="66"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55. Z jakich etapów powinien składać się wniosek w przypadku ryczałtu.</a:t>
            </a:r>
            <a:r>
              <a:rPr lang="pl-PL" altLang="pl-PL" u="sng" dirty="0" smtClean="0">
                <a:ea typeface="Mongolian Baiti" pitchFamily="66" charset="0"/>
              </a:rPr>
              <a:t/>
            </a:r>
            <a:br>
              <a:rPr lang="pl-PL" altLang="pl-PL" u="sng" dirty="0" smtClean="0">
                <a:ea typeface="Mongolian Baiti" pitchFamily="66" charset="0"/>
              </a:rPr>
            </a:br>
            <a:r>
              <a:rPr lang="pl-PL" altLang="pl-PL" dirty="0" smtClean="0">
                <a:ea typeface="Mongolian Baiti" pitchFamily="66" charset="0"/>
              </a:rPr>
              <a:t/>
            </a:r>
            <a:br>
              <a:rPr lang="pl-PL" altLang="pl-PL"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457200" y="2199503"/>
            <a:ext cx="11204575" cy="3977460"/>
          </a:xfrm>
        </p:spPr>
        <p:txBody>
          <a:bodyPr/>
          <a:lstStyle/>
          <a:p>
            <a:pPr algn="just"/>
            <a:r>
              <a:rPr lang="pl-PL" altLang="pl-PL" sz="2400" dirty="0" smtClean="0">
                <a:ea typeface="Mongolian Baiti" pitchFamily="66" charset="0"/>
              </a:rPr>
              <a:t>W przypadku ryczałtu nie mają znaczenia etapy realizacji projektu, gdyż kwoty ryczałtowe rozliczane są na podstawie zrealizowanych zadań, objętych dana kwotą oraz zrealizowanych wskaźników określonych dla tych kwot, zawartych we wniosku </a:t>
            </a:r>
            <a:br>
              <a:rPr lang="pl-PL" altLang="pl-PL" sz="2400" dirty="0" smtClean="0">
                <a:ea typeface="Mongolian Baiti" pitchFamily="66" charset="0"/>
              </a:rPr>
            </a:br>
            <a:r>
              <a:rPr lang="pl-PL" altLang="pl-PL" sz="2400" dirty="0" smtClean="0">
                <a:ea typeface="Mongolian Baiti" pitchFamily="66" charset="0"/>
              </a:rPr>
              <a:t>o dofinansowanie a następnie w umowie o dofinansowanie projektu.  W przypadku nie zrealizowania danego zadania/wskaźnika kwota ryczałtowa nie jest kwalifikowalna.  </a:t>
            </a:r>
            <a:br>
              <a:rPr lang="pl-PL" altLang="pl-PL" sz="2400" dirty="0" smtClean="0">
                <a:ea typeface="Mongolian Baiti" pitchFamily="66" charset="0"/>
              </a:rPr>
            </a:br>
            <a:endParaRPr lang="pl-PL" altLang="pl-PL" sz="2400" dirty="0" smtClean="0">
              <a:ea typeface="Mongolian Baiti" pitchFamily="66"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pPr algn="just"/>
            <a:r>
              <a:rPr lang="pl-PL" altLang="pl-PL" sz="2000" b="1" u="sng" dirty="0" smtClean="0">
                <a:solidFill>
                  <a:srgbClr val="0070C0"/>
                </a:solidFill>
                <a:ea typeface="Mongolian Baiti" pitchFamily="66" charset="0"/>
              </a:rPr>
              <a:t>56. </a:t>
            </a:r>
            <a:r>
              <a:rPr lang="pl-PL" sz="2000" b="1" u="sng" dirty="0" smtClean="0">
                <a:solidFill>
                  <a:srgbClr val="0070C0"/>
                </a:solidFill>
              </a:rPr>
              <a:t>Zwracam się z pytaniem dotyczącym stawek jednostkowych kursów komputerowych w ramach konkursu 8.10. W regulaminie konkursu są jedynie stawki jednostkowe dla kursów językowych. </a:t>
            </a:r>
            <a:br>
              <a:rPr lang="pl-PL" sz="2000" b="1" u="sng" dirty="0" smtClean="0">
                <a:solidFill>
                  <a:srgbClr val="0070C0"/>
                </a:solidFill>
              </a:rPr>
            </a:br>
            <a:r>
              <a:rPr lang="pl-PL" sz="2000" b="1" u="sng" dirty="0" smtClean="0">
                <a:solidFill>
                  <a:srgbClr val="0070C0"/>
                </a:solidFill>
              </a:rPr>
              <a:t>Gdzie można znaleźć stawki jednostkowe dot. kursów komputerowych?</a:t>
            </a:r>
            <a:r>
              <a:rPr lang="pl-PL" altLang="pl-PL" u="sng" dirty="0" smtClean="0">
                <a:ea typeface="Mongolian Baiti" pitchFamily="66" charset="0"/>
              </a:rPr>
              <a:t/>
            </a:r>
            <a:br>
              <a:rPr lang="pl-PL" altLang="pl-PL" u="sng" dirty="0" smtClean="0">
                <a:ea typeface="Mongolian Baiti" pitchFamily="66" charset="0"/>
              </a:rPr>
            </a:br>
            <a:r>
              <a:rPr lang="pl-PL" altLang="pl-PL" u="sng" dirty="0" smtClean="0">
                <a:ea typeface="Mongolian Baiti" pitchFamily="66" charset="0"/>
              </a:rPr>
              <a:t/>
            </a:r>
            <a:br>
              <a:rPr lang="pl-PL" altLang="pl-PL" u="sng"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70704" y="2273643"/>
            <a:ext cx="11291072" cy="3903320"/>
          </a:xfrm>
        </p:spPr>
        <p:txBody>
          <a:bodyPr>
            <a:normAutofit/>
          </a:bodyPr>
          <a:lstStyle/>
          <a:p>
            <a:pPr algn="just"/>
            <a:r>
              <a:rPr lang="pl-PL" sz="2400" dirty="0" smtClean="0"/>
              <a:t>Szkolenia językowe obowiązujące w ramach Działania 8.10 są rozliczane stawkami jednostkowymi zgodnie z zasadami określonymi w części 5.3.1 Regulaminu konkursu </a:t>
            </a:r>
            <a:br>
              <a:rPr lang="pl-PL" sz="2400" dirty="0" smtClean="0"/>
            </a:br>
            <a:r>
              <a:rPr lang="pl-PL" sz="2400" dirty="0" smtClean="0"/>
              <a:t>nr RPZP.08.10.00-IP.02-32-K03/15. W przypadku projektów realizujących szkolenia lub inne formy w zakresie podnoszenia kompetencji cyfrowych, standard wymagań dla kompetencji cyfrowych został określony w części 5.3.2 Regulaminu konkursu nr RPZP.08.10.00-IP.02-32-K03/15. W przypadku szkoleń podnoszących kompetencje cyfrowe nie przewiduje się rozliczania wydatków stawkami jednostkowymi. </a:t>
            </a:r>
          </a:p>
          <a:p>
            <a:pPr algn="just"/>
            <a:r>
              <a:rPr lang="pl-PL" altLang="pl-PL" sz="2400" dirty="0" smtClean="0">
                <a:ea typeface="Mongolian Baiti" pitchFamily="66" charset="0"/>
              </a:rPr>
              <a:t/>
            </a:r>
            <a:br>
              <a:rPr lang="pl-PL" altLang="pl-PL" sz="2400" dirty="0" smtClean="0">
                <a:ea typeface="Mongolian Baiti" pitchFamily="66" charset="0"/>
              </a:rPr>
            </a:br>
            <a:endParaRPr lang="pl-PL" altLang="pl-PL" sz="2400" dirty="0" smtClean="0">
              <a:ea typeface="Mongolian Baiti" pitchFamily="66"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pPr algn="just"/>
            <a:r>
              <a:rPr lang="pl-PL" altLang="pl-PL" sz="1400" b="1" u="sng" dirty="0" smtClean="0">
                <a:solidFill>
                  <a:srgbClr val="0070C0"/>
                </a:solidFill>
                <a:ea typeface="Mongolian Baiti" pitchFamily="66" charset="0"/>
              </a:rPr>
              <a:t>57.</a:t>
            </a:r>
            <a:r>
              <a:rPr lang="pl-PL" sz="1400" b="1" u="sng" dirty="0" smtClean="0">
                <a:solidFill>
                  <a:srgbClr val="0070C0"/>
                </a:solidFill>
              </a:rPr>
              <a:t> W instrukcji wypełniania wniosku o dofinansowanie dotyczącej uzupełnienia pkt. D.2.1.1. jest zapis: "w przedmiotowym punkcie Projektodawca </a:t>
            </a:r>
            <a:br>
              <a:rPr lang="pl-PL" sz="1400" b="1" u="sng" dirty="0" smtClean="0">
                <a:solidFill>
                  <a:srgbClr val="0070C0"/>
                </a:solidFill>
              </a:rPr>
            </a:br>
            <a:r>
              <a:rPr lang="pl-PL" sz="1400" b="1" u="sng" dirty="0" smtClean="0">
                <a:solidFill>
                  <a:srgbClr val="0070C0"/>
                </a:solidFill>
              </a:rPr>
              <a:t>(z uwagi na ogólny charakter analizy załączonej do </a:t>
            </a:r>
            <a:r>
              <a:rPr lang="pl-PL" sz="1400" b="1" i="1" u="sng" dirty="0" smtClean="0">
                <a:solidFill>
                  <a:srgbClr val="0070C0"/>
                </a:solidFill>
              </a:rPr>
              <a:t>Regulaminu konkursu/naboru Wezwaniu do złożenia wniosku</a:t>
            </a:r>
            <a:r>
              <a:rPr lang="pl-PL" sz="1400" b="1" u="sng" dirty="0" smtClean="0">
                <a:solidFill>
                  <a:srgbClr val="0070C0"/>
                </a:solidFill>
              </a:rPr>
              <a:t>) w sposób szczegółowy wskazuje </a:t>
            </a:r>
            <a:br>
              <a:rPr lang="pl-PL" sz="1400" b="1" u="sng" dirty="0" smtClean="0">
                <a:solidFill>
                  <a:srgbClr val="0070C0"/>
                </a:solidFill>
              </a:rPr>
            </a:br>
            <a:r>
              <a:rPr lang="pl-PL" sz="1400" b="1" u="sng" dirty="0" smtClean="0">
                <a:solidFill>
                  <a:srgbClr val="0070C0"/>
                </a:solidFill>
              </a:rPr>
              <a:t>i opisuje powiązanie projektu z analizą zawartą w </a:t>
            </a:r>
            <a:r>
              <a:rPr lang="pl-PL" sz="1400" b="1" i="1" u="sng" dirty="0" smtClean="0">
                <a:solidFill>
                  <a:srgbClr val="0070C0"/>
                </a:solidFill>
              </a:rPr>
              <a:t>Regulaminie konkursu/naboru lub Wezwaniu do złożenia wniosku</a:t>
            </a:r>
            <a:r>
              <a:rPr lang="pl-PL" sz="1400" b="1" u="sng" dirty="0" smtClean="0">
                <a:solidFill>
                  <a:srgbClr val="0070C0"/>
                </a:solidFill>
              </a:rPr>
              <a:t> w odniesieniu do obszaru, w którym będzie realizowany projekt" Nie znalazłam żadnego załącznika do regulaminu konkursu który mógłby stanowić analizę obszaru. Czy mógłby mi </a:t>
            </a:r>
            <a:br>
              <a:rPr lang="pl-PL" sz="1400" b="1" u="sng" dirty="0" smtClean="0">
                <a:solidFill>
                  <a:srgbClr val="0070C0"/>
                </a:solidFill>
              </a:rPr>
            </a:br>
            <a:r>
              <a:rPr lang="pl-PL" sz="1400" b="1" u="sng" dirty="0" smtClean="0">
                <a:solidFill>
                  <a:srgbClr val="0070C0"/>
                </a:solidFill>
              </a:rPr>
              <a:t>Pan wskazać konkretny numer tego załącznika do którego powinnam odnieść się w analizie tego punktu?</a:t>
            </a:r>
            <a:r>
              <a:rPr lang="pl-PL" sz="1000" dirty="0" smtClean="0"/>
              <a:t/>
            </a:r>
            <a:br>
              <a:rPr lang="pl-PL" sz="1000" dirty="0" smtClean="0"/>
            </a:br>
            <a:r>
              <a:rPr lang="pl-PL" altLang="pl-PL" sz="1000" u="sng" dirty="0" smtClean="0">
                <a:ea typeface="Mongolian Baiti" pitchFamily="66" charset="0"/>
              </a:rPr>
              <a:t/>
            </a:r>
            <a:br>
              <a:rPr lang="pl-PL" altLang="pl-PL" sz="1000" u="sng" dirty="0" smtClean="0">
                <a:ea typeface="Mongolian Baiti" pitchFamily="66" charset="0"/>
              </a:rPr>
            </a:br>
            <a:r>
              <a:rPr lang="pl-PL" altLang="pl-PL" u="sng" dirty="0" smtClean="0">
                <a:ea typeface="Mongolian Baiti" pitchFamily="66" charset="0"/>
              </a:rPr>
              <a:t/>
            </a:r>
            <a:br>
              <a:rPr lang="pl-PL" altLang="pl-PL" u="sng"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70704" y="2273643"/>
            <a:ext cx="11291072" cy="3903320"/>
          </a:xfrm>
        </p:spPr>
        <p:txBody>
          <a:bodyPr>
            <a:normAutofit fontScale="25000" lnSpcReduction="20000"/>
          </a:bodyPr>
          <a:lstStyle/>
          <a:p>
            <a:pPr algn="just"/>
            <a:r>
              <a:rPr lang="pl-PL" sz="6400" dirty="0" smtClean="0"/>
              <a:t>Instrukcja wypełniania wniosku o dofinansowanie projektu w ramach RPO WZ 2014 – 2020 dla projektów w ramach EFS jest przeznaczona dla wszystkich konkursów realizowanych w ramach w/w programu, w związku z powyższym zawiera uniwersalne zapisy, które w tym przypadku nie mają przełożenia na sposób wypełnienia wniosku. W ramach przedmiotowego konkursu w części 2.1 Regulaminu wskazano, iż </a:t>
            </a:r>
            <a:r>
              <a:rPr lang="pl-PL" sz="6400" i="1" dirty="0" smtClean="0"/>
              <a:t>Celem interwencji przewidzianej do realizacji w ramach konkursu jest zwiększenie uczestnictwa osób dorosłych w uczeniu się przez całe życie, w tym poprawa kompetencji kluczowych w zakresie TIK i języków obcych tych osób. </a:t>
            </a:r>
            <a:r>
              <a:rPr lang="pl-PL" sz="6400" dirty="0" smtClean="0"/>
              <a:t>Tym samym określono na jakie problemy odpowiadać mają projekty realizowane w ramach konkursu. </a:t>
            </a:r>
          </a:p>
          <a:p>
            <a:pPr algn="just"/>
            <a:r>
              <a:rPr lang="pl-PL" sz="6400" dirty="0" smtClean="0"/>
              <a:t> Zgodnie z instrukcją wypełniania wniosku o dofinansowanie w części D2 </a:t>
            </a:r>
            <a:r>
              <a:rPr lang="pl-PL" sz="6400" i="1" dirty="0" smtClean="0"/>
              <a:t>Cele i rezultaty projektu – tło i uzasadnienie, </a:t>
            </a:r>
            <a:r>
              <a:rPr lang="pl-PL" sz="6400" dirty="0" smtClean="0"/>
              <a:t>Wnioskodawca przedstawia min. ogólną diagnozę sytuacji problemowej, na którą odpowiedź będzie stanowiła realizacja projektu oraz uzasadnia potrzebę realizacji projektu na danym obszarze. Należy mieć na względzie fakt, iż zdiagnozowane problemy muszą być spójne </a:t>
            </a:r>
            <a:br>
              <a:rPr lang="pl-PL" sz="6400" dirty="0" smtClean="0"/>
            </a:br>
            <a:r>
              <a:rPr lang="pl-PL" sz="6400" dirty="0" smtClean="0"/>
              <a:t>z założeniami konkursu a projekt musi przyczynić się do osiągnięcia właściwego celu szczegółowego dla danego Działania RPO WZ 2014 – 2020. Mając na względzie powyższe, w dalszej części wniosku, tj. D.2.1.1, należy wskazać i opisać w sposób szczegółowy powiązanie projektu w odniesieniu do analizy sytuacji problemowej zawartej w części D2. Należy udowodnić, iż analiza sytuacji problemowej opisana we wniosku o dofinansowanie jest spójna z proponowanymi w ramach projektu formami wsparcia, obszarem oraz grupą docelową do której skierowany będzie projekt. W tej części należy uwzględnić również sytuację kobiet i mężczyzn w kontekście opisywanego problemu. </a:t>
            </a:r>
          </a:p>
          <a:p>
            <a:pPr algn="just"/>
            <a:r>
              <a:rPr lang="pl-PL" sz="6400" dirty="0" smtClean="0"/>
              <a:t>Ponadto, w załączniku nr </a:t>
            </a:r>
            <a:r>
              <a:rPr lang="pl-PL" sz="6400" i="1" dirty="0" smtClean="0"/>
              <a:t>7.9 Wzór listy sprawdzającej do oceny formalno – merytorycznej wniosku o dofinansowanie </a:t>
            </a:r>
            <a:r>
              <a:rPr lang="pl-PL" sz="6400" dirty="0" smtClean="0"/>
              <a:t>do regulaminu konkursu wskazane zostały kryteria, zgodnie z którymi dokonywana będzie ocena złożonych wniosków. I tak, w części G </a:t>
            </a:r>
            <a:r>
              <a:rPr lang="pl-PL" sz="6400" i="1" dirty="0" smtClean="0"/>
              <a:t>Kryteria jakości</a:t>
            </a:r>
            <a:r>
              <a:rPr lang="pl-PL" sz="6400" dirty="0" smtClean="0"/>
              <a:t> wskazane zostało kryterium </a:t>
            </a:r>
            <a:r>
              <a:rPr lang="pl-PL" sz="6400" b="1" dirty="0" smtClean="0"/>
              <a:t>Odpowiedniość/Adekwatność /Trafność, </a:t>
            </a:r>
            <a:r>
              <a:rPr lang="pl-PL" sz="6400" dirty="0" smtClean="0"/>
              <a:t>którego ocena – zgodnie z jego opisem – odnosi się do analizy sytuacji problemowej zawartej we wniosku o dofinansowanie. Żadne z kryteriów zawartych w liście sprawdzającej do oceny wniosku w ramach przedmiotowego konkursu nie odnosi się do analizy zawartej w </a:t>
            </a:r>
            <a:r>
              <a:rPr lang="pl-PL" sz="6400" i="1" dirty="0" smtClean="0"/>
              <a:t>Regulaminie konkursu/naboru lub Wezwaniu do złożenia wniosku.  </a:t>
            </a:r>
            <a:endParaRPr lang="pl-PL" sz="6400" dirty="0" smtClean="0"/>
          </a:p>
          <a:p>
            <a:pPr algn="just"/>
            <a:endParaRPr lang="pl-PL" sz="3300" dirty="0" smtClean="0"/>
          </a:p>
          <a:p>
            <a:pPr algn="just"/>
            <a:r>
              <a:rPr lang="pl-PL" altLang="pl-PL" sz="2400" dirty="0" smtClean="0">
                <a:ea typeface="Mongolian Baiti" pitchFamily="66" charset="0"/>
              </a:rPr>
              <a:t/>
            </a:r>
            <a:br>
              <a:rPr lang="pl-PL" altLang="pl-PL" sz="2400" dirty="0" smtClean="0">
                <a:ea typeface="Mongolian Baiti" pitchFamily="66" charset="0"/>
              </a:rPr>
            </a:br>
            <a:endParaRPr lang="pl-PL" altLang="pl-PL" sz="2400" dirty="0" smtClean="0">
              <a:ea typeface="Mongolian Baiti"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7338" y="1260475"/>
            <a:ext cx="11349037" cy="5000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5. Zasady wnoszenia wkładu własnego w ramach kosztów pośrednich rozliczanych ryczałtem</a:t>
            </a:r>
            <a:r>
              <a:rPr lang="pl-PL" altLang="pl-PL" dirty="0" smtClean="0">
                <a:ea typeface="Mongolian Baiti" pitchFamily="66" charset="0"/>
              </a:rPr>
              <a:t/>
            </a:r>
            <a:br>
              <a:rPr lang="pl-PL" altLang="pl-PL" dirty="0" smtClean="0">
                <a:ea typeface="Mongolian Baiti" pitchFamily="66" charset="0"/>
              </a:rPr>
            </a:br>
            <a:r>
              <a:rPr lang="pl-PL" altLang="pl-PL" dirty="0" smtClean="0">
                <a:ea typeface="Mongolian Baiti" pitchFamily="66" charset="0"/>
              </a:rPr>
              <a:t/>
            </a:r>
            <a:br>
              <a:rPr lang="pl-PL" altLang="pl-PL" dirty="0" smtClean="0">
                <a:ea typeface="Mongolian Baiti" pitchFamily="66" charset="0"/>
              </a:rPr>
            </a:br>
            <a:endParaRPr lang="pl-PL" altLang="pl-PL" dirty="0" smtClean="0">
              <a:ea typeface="Mongolian Baiti" pitchFamily="66" charset="0"/>
            </a:endParaRPr>
          </a:p>
        </p:txBody>
      </p:sp>
      <p:sp>
        <p:nvSpPr>
          <p:cNvPr id="3" name="Symbol zastępczy zawartości 2"/>
          <p:cNvSpPr>
            <a:spLocks noGrp="1"/>
          </p:cNvSpPr>
          <p:nvPr>
            <p:ph idx="1"/>
          </p:nvPr>
        </p:nvSpPr>
        <p:spPr>
          <a:xfrm>
            <a:off x="309563" y="2038350"/>
            <a:ext cx="11352212" cy="4138613"/>
          </a:xfrm>
        </p:spPr>
        <p:txBody>
          <a:bodyPr/>
          <a:lstStyle/>
          <a:p>
            <a:pPr algn="just"/>
            <a:r>
              <a:rPr lang="pl-PL" altLang="pl-PL" sz="2400" dirty="0" smtClean="0">
                <a:ea typeface="Mongolian Baiti" pitchFamily="66" charset="0"/>
              </a:rPr>
              <a:t>Szczególnie ważne jest opisanie i wyliczenie wkładu własnego w ramach kosztów pośrednich. Wnioskodawca winien opisać, jaka jest wysokość wkładu własnego </a:t>
            </a:r>
            <a:br>
              <a:rPr lang="pl-PL" altLang="pl-PL" sz="2400" dirty="0" smtClean="0">
                <a:ea typeface="Mongolian Baiti" pitchFamily="66" charset="0"/>
              </a:rPr>
            </a:br>
            <a:r>
              <a:rPr lang="pl-PL" altLang="pl-PL" sz="2400" dirty="0" smtClean="0">
                <a:ea typeface="Mongolian Baiti" pitchFamily="66" charset="0"/>
              </a:rPr>
              <a:t>w kosztach pośrednich oraz podać sposób jego wyliczenia, formę wniesienia wkładu. </a:t>
            </a:r>
            <a:br>
              <a:rPr lang="pl-PL" altLang="pl-PL" sz="2400" dirty="0" smtClean="0">
                <a:ea typeface="Mongolian Baiti" pitchFamily="66" charset="0"/>
              </a:rPr>
            </a:br>
            <a:r>
              <a:rPr lang="pl-PL" altLang="pl-PL" sz="2400" dirty="0" smtClean="0">
                <a:ea typeface="Mongolian Baiti" pitchFamily="66" charset="0"/>
              </a:rPr>
              <a:t>W przypadku projektów, w których wkład własny wnoszony jest w ramach kosztów pośrednich, jak i bezpośrednich należy zapisać w jakiej kwocie wnoszony jest w kosztach pośrednich i w kosztach bezpośrednich. Ponadto należy określić formę wkładu własnego (pieniężny/niepieniężny). </a:t>
            </a:r>
          </a:p>
          <a:p>
            <a:pPr algn="just"/>
            <a:r>
              <a:rPr lang="pl-PL" altLang="pl-PL" sz="2400" dirty="0" smtClean="0">
                <a:ea typeface="Mongolian Baiti" pitchFamily="66" charset="0"/>
              </a:rPr>
              <a:t>W przypadku projektu, w ramach którego wkład własny wnoszony będzie w formie mieszanej należy podać w jakiej kwocie wnoszony będzie wkład każdej z form. Nie należy jednak powielać zapisów pól dotyczących metodologii wkładu niepieniężnego znajdujących się przy kartach wydatków.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1421284"/>
          </a:xfrm>
        </p:spPr>
        <p:txBody>
          <a:bodyPr vert="horz" wrap="square" lIns="91440" tIns="45720" rIns="91440" bIns="45720" numCol="1" anchor="t" anchorCtr="0" compatLnSpc="1">
            <a:prstTxWarp prst="textNoShape">
              <a:avLst/>
            </a:prstTxWarp>
          </a:bodyPr>
          <a:lstStyle/>
          <a:p>
            <a:r>
              <a:rPr lang="pl-PL" altLang="pl-PL" sz="1800" b="1" u="sng" dirty="0" smtClean="0">
                <a:solidFill>
                  <a:srgbClr val="0070C0"/>
                </a:solidFill>
                <a:ea typeface="Mongolian Baiti" pitchFamily="66" charset="0"/>
              </a:rPr>
              <a:t>58.</a:t>
            </a:r>
            <a:r>
              <a:rPr lang="pl-PL" sz="1800" b="1" u="sng" dirty="0" smtClean="0">
                <a:solidFill>
                  <a:srgbClr val="0070C0"/>
                </a:solidFill>
              </a:rPr>
              <a:t> Proszę również o wyjaśnienie punktu D.2.1.4." Opisz w jaki sposób zapewnisz kompleksowe wsparcie na rzecz uczestnika projektu, w tym realizację zadań finansowanych poza środkami Funduszu Pracy, w tym w szczególności usługi rynku pracy w rozumieniu art. 35 ust. 1 pkt. 1 i 3  ustawy o promocji zatrudnienia i instytucjach rynku pracy". </a:t>
            </a:r>
            <a:r>
              <a:rPr lang="pl-PL" sz="1800" dirty="0" smtClean="0">
                <a:solidFill>
                  <a:srgbClr val="0070C0"/>
                </a:solidFill>
              </a:rPr>
              <a:t> </a:t>
            </a:r>
            <a:r>
              <a:rPr lang="pl-PL" sz="1800" b="1" u="sng" dirty="0" smtClean="0">
                <a:solidFill>
                  <a:srgbClr val="0070C0"/>
                </a:solidFill>
              </a:rPr>
              <a:t>W ramach projektu nie planuję realizować zadań opisanych w powyższej ustawie, w jaki sposób należy poprawnie uzupełnić ten punkt wniosku.</a:t>
            </a:r>
            <a:r>
              <a:rPr lang="pl-PL" sz="1800" dirty="0" smtClean="0"/>
              <a:t/>
            </a:r>
            <a:br>
              <a:rPr lang="pl-PL" sz="1800" dirty="0" smtClean="0"/>
            </a:br>
            <a:r>
              <a:rPr lang="pl-PL" altLang="pl-PL" sz="1800" u="sng" dirty="0" smtClean="0">
                <a:ea typeface="Mongolian Baiti" pitchFamily="66" charset="0"/>
              </a:rPr>
              <a:t/>
            </a:r>
            <a:br>
              <a:rPr lang="pl-PL" altLang="pl-PL" sz="1800" u="sng" dirty="0" smtClean="0">
                <a:ea typeface="Mongolian Baiti" pitchFamily="66" charset="0"/>
              </a:rPr>
            </a:br>
            <a:r>
              <a:rPr lang="pl-PL" altLang="pl-PL" u="sng" dirty="0" smtClean="0">
                <a:ea typeface="Mongolian Baiti" pitchFamily="66" charset="0"/>
              </a:rPr>
              <a:t/>
            </a:r>
            <a:br>
              <a:rPr lang="pl-PL" altLang="pl-PL" u="sng"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70704" y="2644345"/>
            <a:ext cx="11291072" cy="3532617"/>
          </a:xfrm>
        </p:spPr>
        <p:txBody>
          <a:bodyPr>
            <a:normAutofit fontScale="77500" lnSpcReduction="20000"/>
          </a:bodyPr>
          <a:lstStyle/>
          <a:p>
            <a:pPr algn="just"/>
            <a:endParaRPr lang="pl-PL" sz="3300" dirty="0" smtClean="0"/>
          </a:p>
          <a:p>
            <a:pPr algn="just"/>
            <a:r>
              <a:rPr lang="pl-PL" sz="2400" dirty="0" smtClean="0"/>
              <a:t>Mając na względzie fakt, iż Działanie 8.10 nie jest nastawione bezpośrednio na wsparcie związane z pośrednictwem pracy i/lub poradnictwem zawodowym, nie ma konieczności stosowania się do części zapisów </a:t>
            </a:r>
            <a:r>
              <a:rPr lang="pl-PL" sz="2400" i="1" dirty="0" smtClean="0"/>
              <a:t>Instrukcji wypełniania wniosku o dofinansowanie projektu w ramach RPO WZ 2014-2020</a:t>
            </a:r>
            <a:r>
              <a:rPr lang="pl-PL" sz="2400" dirty="0" smtClean="0"/>
              <a:t> związanej z realizacją zadań wynikających z </a:t>
            </a:r>
            <a:r>
              <a:rPr lang="pl-PL" sz="2400" i="1" dirty="0" smtClean="0"/>
              <a:t>art. 35 ust. 1 pkt 1 i 3 ustawy o promocji zatrudnienia i instytucjach rynku pracy. </a:t>
            </a:r>
            <a:r>
              <a:rPr lang="pl-PL" sz="2400" dirty="0" smtClean="0"/>
              <a:t> W związku z tym, iż w ramach wskazanego w pytaniu projektu nie planuje się realizować zadań opisanych w powyższej ustawie, pkt D.2.1.4 w Generatorze należy opisać zgodnie z dalszą częścią instrukcji. Powinno się tam zatem zamieścić informacje, jakie działania, plan realizacji wsparcia zaplanował Projektodawca, by zakładane w ramach projektu wsparcie było udzielane jego uczestnikom w sposób kompleksowy, zaspakajający ich wszystkie zdiagnozowane potrzeby i oddziaływujący na wszystkie zdiagnozowane problemy/deficyty. Ważnym jest zatem zaprezentowanie w jaki sposób prowadzona będzie diagnoza potrzeb, deficytów i oczekiwań uczestników w kontekście projektu oraz jak wyglądać będzie ścieżka uczestnictwa w projekcie, by w odniesieniu do założonych celów i wskaźników odpowiedzieć w najwyższym stopniu na oczekiwania ostatecznych odbiorców wsparcia. </a:t>
            </a:r>
          </a:p>
          <a:p>
            <a:pPr algn="just"/>
            <a:r>
              <a:rPr lang="pl-PL" altLang="pl-PL" sz="2400" dirty="0" smtClean="0">
                <a:ea typeface="Mongolian Baiti" pitchFamily="66" charset="0"/>
              </a:rPr>
              <a:t/>
            </a:r>
            <a:br>
              <a:rPr lang="pl-PL" altLang="pl-PL" sz="2400" dirty="0" smtClean="0">
                <a:ea typeface="Mongolian Baiti" pitchFamily="66" charset="0"/>
              </a:rPr>
            </a:br>
            <a:endParaRPr lang="pl-PL" altLang="pl-PL" sz="2400" dirty="0" smtClean="0">
              <a:ea typeface="Mongolian Baiti" pitchFamily="66"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sz="2000" b="1" u="sng" dirty="0" smtClean="0">
                <a:solidFill>
                  <a:srgbClr val="0070C0"/>
                </a:solidFill>
                <a:ea typeface="Mongolian Baiti" pitchFamily="66" charset="0"/>
              </a:rPr>
              <a:t>59.</a:t>
            </a:r>
            <a:r>
              <a:rPr lang="pl-PL" sz="2000" b="1" u="sng" dirty="0" smtClean="0">
                <a:solidFill>
                  <a:srgbClr val="0070C0"/>
                </a:solidFill>
              </a:rPr>
              <a:t> Na jakim poziomie ma zostać określony  wskaźnik  61%  czy  75%</a:t>
            </a:r>
            <a:r>
              <a:rPr lang="pl-PL" altLang="pl-PL" sz="1000" u="sng" dirty="0" smtClean="0">
                <a:ea typeface="Mongolian Baiti" pitchFamily="66" charset="0"/>
              </a:rPr>
              <a:t/>
            </a:r>
            <a:br>
              <a:rPr lang="pl-PL" altLang="pl-PL" sz="1000" u="sng" dirty="0" smtClean="0">
                <a:ea typeface="Mongolian Baiti" pitchFamily="66" charset="0"/>
              </a:rPr>
            </a:br>
            <a:r>
              <a:rPr lang="pl-PL" altLang="pl-PL" u="sng" dirty="0" smtClean="0">
                <a:ea typeface="Mongolian Baiti" pitchFamily="66" charset="0"/>
              </a:rPr>
              <a:t/>
            </a:r>
            <a:br>
              <a:rPr lang="pl-PL" altLang="pl-PL" u="sng"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70704" y="2273643"/>
            <a:ext cx="11291072" cy="3903320"/>
          </a:xfrm>
        </p:spPr>
        <p:txBody>
          <a:bodyPr>
            <a:normAutofit/>
          </a:bodyPr>
          <a:lstStyle/>
          <a:p>
            <a:pPr algn="just"/>
            <a:r>
              <a:rPr lang="pl-PL" altLang="pl-PL" sz="2400" dirty="0" smtClean="0">
                <a:ea typeface="Mongolian Baiti" pitchFamily="66" charset="0"/>
              </a:rPr>
              <a:t/>
            </a:r>
            <a:br>
              <a:rPr lang="pl-PL" altLang="pl-PL" sz="2400" dirty="0" smtClean="0">
                <a:ea typeface="Mongolian Baiti" pitchFamily="66" charset="0"/>
              </a:rPr>
            </a:br>
            <a:r>
              <a:rPr lang="pl-PL" altLang="pl-PL" sz="2400" dirty="0" smtClean="0">
                <a:ea typeface="Mongolian Baiti" pitchFamily="66" charset="0"/>
              </a:rPr>
              <a:t>W Regulaminie konkursu w ramach Działania 8.10 61 % stanowi wartość docelowa wskaźników do zrealizowania w ramach konkursu nr RPZP.08.10.00-IP.02-32-K03/15, natomiast  w kryterium dopuszczalności (pkt 6) Projekt zakłada, że minimum 75% uczestników w wyniku udziału w projekcie uzyska kwalifikacje lub nabędzie kompetencje potwierdzone dokumentem w rozumieniu </a:t>
            </a:r>
            <a:r>
              <a:rPr lang="pl-PL" altLang="pl-PL" sz="2400" i="1" dirty="0" smtClean="0">
                <a:ea typeface="Mongolian Baiti" pitchFamily="66" charset="0"/>
              </a:rPr>
              <a:t>Wytycznych Ministra Infrastruktury i Rozwoju w zakresie monitorowania postępu rzeczowego realizacji programów operacyjnych na lata 2014-2020. </a:t>
            </a:r>
            <a:r>
              <a:rPr lang="pl-PL" altLang="pl-PL" sz="2400" dirty="0" smtClean="0">
                <a:ea typeface="Mongolian Baiti" pitchFamily="66" charset="0"/>
              </a:rPr>
              <a:t>Powyższy zapis dotyczy grupy objętej wsparciem w projekcie. W związku </a:t>
            </a:r>
            <a:br>
              <a:rPr lang="pl-PL" altLang="pl-PL" sz="2400" dirty="0" smtClean="0">
                <a:ea typeface="Mongolian Baiti" pitchFamily="66" charset="0"/>
              </a:rPr>
            </a:br>
            <a:r>
              <a:rPr lang="pl-PL" altLang="pl-PL" sz="2400" dirty="0" smtClean="0">
                <a:ea typeface="Mongolian Baiti" pitchFamily="66" charset="0"/>
              </a:rPr>
              <a:t>z powyższym  Projektodawca powinien zabezpieczyć realizacje działań projektowych oraz środków naprawczych w taki sposób, aby odsetek osób, które przeszyły całą ścieżkę wsparcia i otrzymały certyfikat nie był niższy niż 75%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766763"/>
          </a:xfrm>
        </p:spPr>
        <p:txBody>
          <a:bodyPr vert="horz" wrap="square" lIns="91440" tIns="45720" rIns="91440" bIns="45720" numCol="1" anchor="t" anchorCtr="0" compatLnSpc="1">
            <a:prstTxWarp prst="textNoShape">
              <a:avLst/>
            </a:prstTxWarp>
          </a:bodyPr>
          <a:lstStyle/>
          <a:p>
            <a:r>
              <a:rPr lang="pl-PL" altLang="pl-PL" sz="2000" b="1" u="sng" dirty="0" smtClean="0">
                <a:solidFill>
                  <a:srgbClr val="0070C0"/>
                </a:solidFill>
                <a:ea typeface="Mongolian Baiti" pitchFamily="66" charset="0"/>
              </a:rPr>
              <a:t>60.</a:t>
            </a:r>
            <a:r>
              <a:rPr lang="pl-PL" sz="2000" b="1" u="sng" dirty="0" smtClean="0"/>
              <a:t> </a:t>
            </a:r>
            <a:r>
              <a:rPr lang="pl-PL" sz="2000" b="1" u="sng" dirty="0" smtClean="0">
                <a:solidFill>
                  <a:srgbClr val="0070C0"/>
                </a:solidFill>
              </a:rPr>
              <a:t>Czy poza stawką jednostkową możemy w budżecie w kosztach bezpośrednich przyjąć koszt polisy NNW dla uczestników projektu?</a:t>
            </a:r>
            <a:r>
              <a:rPr lang="pl-PL" sz="2000" u="sng" dirty="0" smtClean="0">
                <a:solidFill>
                  <a:srgbClr val="0070C0"/>
                </a:solidFill>
              </a:rPr>
              <a:t/>
            </a:r>
            <a:br>
              <a:rPr lang="pl-PL" sz="2000" u="sng" dirty="0" smtClean="0">
                <a:solidFill>
                  <a:srgbClr val="0070C0"/>
                </a:solidFill>
              </a:rPr>
            </a:br>
            <a:r>
              <a:rPr lang="pl-PL" altLang="pl-PL" sz="2000" b="1" u="sng" dirty="0" smtClean="0">
                <a:solidFill>
                  <a:srgbClr val="0070C0"/>
                </a:solidFill>
              </a:rPr>
              <a:t> </a:t>
            </a:r>
            <a:r>
              <a:rPr lang="pl-PL" altLang="pl-PL" sz="1000" u="sng" dirty="0" smtClean="0">
                <a:ea typeface="Mongolian Baiti" pitchFamily="66" charset="0"/>
              </a:rPr>
              <a:t/>
            </a:r>
            <a:br>
              <a:rPr lang="pl-PL" altLang="pl-PL" sz="1000" u="sng" dirty="0" smtClean="0">
                <a:ea typeface="Mongolian Baiti" pitchFamily="66" charset="0"/>
              </a:rPr>
            </a:br>
            <a:r>
              <a:rPr lang="pl-PL" altLang="pl-PL" u="sng" dirty="0" smtClean="0">
                <a:ea typeface="Mongolian Baiti" pitchFamily="66" charset="0"/>
              </a:rPr>
              <a:t/>
            </a:r>
            <a:br>
              <a:rPr lang="pl-PL" altLang="pl-PL" u="sng"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dirty="0" smtClean="0">
                <a:ea typeface="Mongolian Baiti" pitchFamily="66" charset="0"/>
              </a:rPr>
              <a:t/>
            </a:r>
            <a:br>
              <a:rPr lang="pl-PL" altLang="pl-PL" sz="2000" dirty="0" smtClean="0">
                <a:ea typeface="Mongolian Baiti" pitchFamily="66" charset="0"/>
              </a:rPr>
            </a:br>
            <a:r>
              <a:rPr lang="pl-PL" altLang="pl-PL" sz="2000" b="1" dirty="0" smtClean="0">
                <a:ea typeface="Mongolian Baiti" pitchFamily="66" charset="0"/>
              </a:rPr>
              <a:t/>
            </a:r>
            <a:br>
              <a:rPr lang="pl-PL" altLang="pl-PL" sz="2000" b="1" dirty="0" smtClean="0">
                <a:ea typeface="Mongolian Baiti" pitchFamily="66" charset="0"/>
              </a:rPr>
            </a:br>
            <a:endParaRPr lang="pl-PL" altLang="pl-PL" sz="2000" b="1" dirty="0" smtClean="0">
              <a:ea typeface="Mongolian Baiti" pitchFamily="66" charset="0"/>
            </a:endParaRPr>
          </a:p>
        </p:txBody>
      </p:sp>
      <p:sp>
        <p:nvSpPr>
          <p:cNvPr id="3" name="Symbol zastępczy zawartości 2"/>
          <p:cNvSpPr>
            <a:spLocks noGrp="1"/>
          </p:cNvSpPr>
          <p:nvPr>
            <p:ph idx="1"/>
          </p:nvPr>
        </p:nvSpPr>
        <p:spPr>
          <a:xfrm>
            <a:off x="370704" y="2273643"/>
            <a:ext cx="11291072" cy="3903320"/>
          </a:xfrm>
        </p:spPr>
        <p:txBody>
          <a:bodyPr>
            <a:normAutofit fontScale="47500" lnSpcReduction="20000"/>
          </a:bodyPr>
          <a:lstStyle/>
          <a:p>
            <a:pPr algn="just"/>
            <a:r>
              <a:rPr lang="pl-PL" sz="3300" dirty="0" smtClean="0"/>
              <a:t>Zgodnie z załącznikiem nr 1 do </a:t>
            </a:r>
            <a:r>
              <a:rPr lang="pl-PL" sz="3300" i="1" dirty="0" smtClean="0"/>
              <a:t>Wytycznych w zakresie realizacji przedsięwzięć z udziałem środków Europejskiego Funduszu Społecznego w obszarze edukacji na lata 2014-2020</a:t>
            </a:r>
            <a:r>
              <a:rPr lang="pl-PL" sz="3300" dirty="0" smtClean="0"/>
              <a:t>, stawka jednostkowa na szkolenia językowe dotyczy:</a:t>
            </a:r>
          </a:p>
          <a:p>
            <a:pPr algn="just"/>
            <a:r>
              <a:rPr lang="pl-PL" sz="3300" dirty="0" smtClean="0"/>
              <a:t>- 60 godzin lekcyjnych szkolenia (45 minut), przy czym jednorazowe zajęcia nie mogą trwać więcej niż 4 godziny lekcyjne dziennie, a po 2 godzinach szkoleniowych wymagana jest co najmniej 15 minutowa przerwa,</a:t>
            </a:r>
          </a:p>
          <a:p>
            <a:pPr algn="just"/>
            <a:r>
              <a:rPr lang="pl-PL" sz="3300" dirty="0" smtClean="0"/>
              <a:t>- 1 osoby przy liczebności grupy nie przekraczającej 12 osób,</a:t>
            </a:r>
          </a:p>
          <a:p>
            <a:pPr algn="just"/>
            <a:r>
              <a:rPr lang="pl-PL" sz="3300" dirty="0" smtClean="0"/>
              <a:t>- usługi szkoleniowej w pełnym zakresie kosztów tj. obejmującej w szczególności koszt organizacji szkolenia, koszt zakwalifikowania uczestnika projektu do odpowiedniej grupy, koszt wykładowcy w zakresie przygotowania się do zajęć, ich prowadzenia i weryfikacji prac domowych opracowywanych przez uczestników projektu, wyposażonej sali (w tym udogodnień dla osób z niepełnosprawnościami dostosowanych do typu niepełnosprawności w przypadku obejmowania wsparciem osób z niepełnosprawnościami), materiałów szkoleniowych, w tym również dostosowanych do specjalnych potrzeb osób z niepełnosprawnościami, wody dla uczestników szkolenia, cyklicznych egzaminów wewnętrznych i testów, z wyjątkiem kosztów pośrednich rozliczanych w projekcie oraz kosztów podręczników, zakupionych na potrzeby realizacji usługi szkoleniowej. Stawka nie obejmuje wydatków na zakup środków trwałych oraz nie obejmuje cross-financingu.</a:t>
            </a:r>
          </a:p>
          <a:p>
            <a:pPr algn="just"/>
            <a:r>
              <a:rPr lang="pl-PL" sz="3300" dirty="0" smtClean="0"/>
              <a:t>Zgodnie z rozdziałem 5, podrozdział 5.1, punkt 7, </a:t>
            </a:r>
            <a:r>
              <a:rPr lang="pl-PL" sz="3300" i="1" dirty="0" smtClean="0"/>
              <a:t>Wytycznych w zakresie realizacji przedsięwzięć z udziałem środków Europejskiego Funduszu Społecznego w obszarze edukacji na lata 2014-2020</a:t>
            </a:r>
            <a:r>
              <a:rPr lang="pl-PL" sz="3300" dirty="0" smtClean="0"/>
              <a:t>,</a:t>
            </a:r>
            <a:r>
              <a:rPr lang="pl-PL" sz="3300" i="1" dirty="0" smtClean="0"/>
              <a:t> </a:t>
            </a:r>
            <a:r>
              <a:rPr lang="pl-PL" sz="3300" dirty="0" smtClean="0"/>
              <a:t>poza stawkami jednostkowymi istnieje możliwość sfinansowania </a:t>
            </a:r>
            <a:r>
              <a:rPr lang="pl-PL" sz="3300" b="1" u="sng" dirty="0" smtClean="0"/>
              <a:t>wyłącznie</a:t>
            </a:r>
            <a:r>
              <a:rPr lang="pl-PL" sz="3300" b="1" dirty="0" smtClean="0"/>
              <a:t> kosztów związanych z zakupem podręcznika, przeprowadzeniem egzaminu zewnętrznego i wydaniem zewnętrznego certyfikatu.</a:t>
            </a:r>
            <a:endParaRPr lang="pl-PL" sz="3300" dirty="0" smtClean="0"/>
          </a:p>
          <a:p>
            <a:pPr algn="just"/>
            <a:r>
              <a:rPr lang="pl-PL" sz="3300" b="1" dirty="0" smtClean="0"/>
              <a:t> </a:t>
            </a:r>
            <a:endParaRPr lang="pl-PL" sz="3300" dirty="0" smtClean="0"/>
          </a:p>
          <a:p>
            <a:pPr algn="just"/>
            <a:endParaRPr lang="pl-PL" altLang="pl-PL" sz="2400" dirty="0" smtClean="0">
              <a:ea typeface="Mongolian Baiti" pitchFamily="66"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sz="2000" b="1" dirty="0" smtClean="0">
                <a:solidFill>
                  <a:srgbClr val="0070C0"/>
                </a:solidFill>
                <a:ea typeface="Mongolian Baiti" pitchFamily="66" charset="0"/>
              </a:rPr>
              <a:t>61.</a:t>
            </a:r>
            <a:r>
              <a:rPr lang="pl-PL" sz="2000" b="1" dirty="0" smtClean="0"/>
              <a:t> </a:t>
            </a:r>
            <a:r>
              <a:rPr lang="pl-PL" sz="2000" b="1" dirty="0" smtClean="0">
                <a:solidFill>
                  <a:srgbClr val="0070C0"/>
                </a:solidFill>
              </a:rPr>
              <a:t>Co oznacza, że szkolenia muszą kończyć się egzaminem zewnętrznym?</a:t>
            </a:r>
            <a:endParaRPr lang="pl-PL" dirty="0"/>
          </a:p>
        </p:txBody>
      </p:sp>
      <p:sp>
        <p:nvSpPr>
          <p:cNvPr id="3" name="Symbol zastępczy zawartości 2"/>
          <p:cNvSpPr>
            <a:spLocks noGrp="1"/>
          </p:cNvSpPr>
          <p:nvPr>
            <p:ph idx="1"/>
          </p:nvPr>
        </p:nvSpPr>
        <p:spPr/>
        <p:txBody>
          <a:bodyPr>
            <a:normAutofit fontScale="25000" lnSpcReduction="20000"/>
          </a:bodyPr>
          <a:lstStyle/>
          <a:p>
            <a:pPr lvl="0" algn="just"/>
            <a:r>
              <a:rPr lang="pl-PL" altLang="pl-PL" sz="7200" b="1" dirty="0">
                <a:solidFill>
                  <a:prstClr val="black"/>
                </a:solidFill>
                <a:ea typeface="Mongolian Baiti" pitchFamily="66" charset="0"/>
              </a:rPr>
              <a:t>W przypadku kompetencji cyfrowych</a:t>
            </a:r>
            <a:r>
              <a:rPr lang="pl-PL" altLang="pl-PL" sz="7200" dirty="0">
                <a:solidFill>
                  <a:prstClr val="black"/>
                </a:solidFill>
                <a:ea typeface="Mongolian Baiti" pitchFamily="66" charset="0"/>
              </a:rPr>
              <a:t>, zakres wsparcia obejmuje szkolenia lub inne formy podnoszenia kompetencji kończące </a:t>
            </a:r>
            <a:r>
              <a:rPr lang="pl-PL" altLang="pl-PL" sz="7200" dirty="0" smtClean="0">
                <a:solidFill>
                  <a:prstClr val="black"/>
                </a:solidFill>
                <a:ea typeface="Mongolian Baiti" pitchFamily="66" charset="0"/>
              </a:rPr>
              <a:t>się uzyskaniem  </a:t>
            </a:r>
            <a:r>
              <a:rPr lang="pl-PL" altLang="pl-PL" sz="7200" dirty="0">
                <a:solidFill>
                  <a:prstClr val="black"/>
                </a:solidFill>
                <a:ea typeface="Mongolian Baiti" pitchFamily="66" charset="0"/>
              </a:rPr>
              <a:t>przez  uczestników  projektów  certyfikatu  zewnętrznego  potwierdzającego  zdobycie  określonych  </a:t>
            </a:r>
            <a:r>
              <a:rPr lang="pl-PL" altLang="pl-PL" sz="7200" dirty="0" smtClean="0">
                <a:solidFill>
                  <a:prstClr val="black"/>
                </a:solidFill>
                <a:ea typeface="Mongolian Baiti" pitchFamily="66" charset="0"/>
              </a:rPr>
              <a:t>kompetencji cyfrowych</a:t>
            </a:r>
            <a:r>
              <a:rPr lang="pl-PL" altLang="pl-PL" sz="7200" dirty="0">
                <a:solidFill>
                  <a:prstClr val="black"/>
                </a:solidFill>
                <a:ea typeface="Mongolian Baiti" pitchFamily="66" charset="0"/>
              </a:rPr>
              <a:t>, zgodnie </a:t>
            </a:r>
            <a:r>
              <a:rPr lang="pl-PL" altLang="pl-PL" sz="7200" dirty="0" smtClean="0">
                <a:solidFill>
                  <a:prstClr val="black"/>
                </a:solidFill>
                <a:ea typeface="Mongolian Baiti" pitchFamily="66" charset="0"/>
              </a:rPr>
              <a:t>z zaplanowanymi </a:t>
            </a:r>
            <a:r>
              <a:rPr lang="pl-PL" altLang="pl-PL" sz="7200" dirty="0">
                <a:solidFill>
                  <a:prstClr val="black"/>
                </a:solidFill>
                <a:ea typeface="Mongolian Baiti" pitchFamily="66" charset="0"/>
              </a:rPr>
              <a:t>we wniosku o dofinansowanie projektu etapami, w których mowa w Wytycznych Ministra </a:t>
            </a:r>
            <a:r>
              <a:rPr lang="pl-PL" altLang="pl-PL" sz="7200" dirty="0" smtClean="0">
                <a:solidFill>
                  <a:prstClr val="black"/>
                </a:solidFill>
                <a:ea typeface="Mongolian Baiti" pitchFamily="66" charset="0"/>
              </a:rPr>
              <a:t>Infrastruktury  </a:t>
            </a:r>
            <a:r>
              <a:rPr lang="pl-PL" altLang="pl-PL" sz="7200" dirty="0">
                <a:solidFill>
                  <a:prstClr val="black"/>
                </a:solidFill>
                <a:ea typeface="Mongolian Baiti" pitchFamily="66" charset="0"/>
              </a:rPr>
              <a:t>i  Rozwoju  w  zakresie  monitorowania  postępu  rzeczowego  realizacji  programów  operacyjnych  na  lata  2014 </a:t>
            </a:r>
            <a:r>
              <a:rPr lang="pl-PL" altLang="pl-PL" sz="7200" dirty="0" smtClean="0">
                <a:solidFill>
                  <a:prstClr val="black"/>
                </a:solidFill>
                <a:ea typeface="Mongolian Baiti" pitchFamily="66" charset="0"/>
              </a:rPr>
              <a:t>– 2020</a:t>
            </a:r>
            <a:r>
              <a:rPr lang="pl-PL" altLang="pl-PL" sz="7200" dirty="0">
                <a:solidFill>
                  <a:prstClr val="black"/>
                </a:solidFill>
                <a:ea typeface="Mongolian Baiti" pitchFamily="66" charset="0"/>
              </a:rPr>
              <a:t>.  Standard  wymagań  dla  kompetencji </a:t>
            </a:r>
            <a:r>
              <a:rPr lang="pl-PL" altLang="pl-PL" sz="7200" dirty="0" smtClean="0">
                <a:solidFill>
                  <a:prstClr val="black"/>
                </a:solidFill>
                <a:ea typeface="Mongolian Baiti" pitchFamily="66" charset="0"/>
              </a:rPr>
              <a:t>informatycznych</a:t>
            </a:r>
            <a:r>
              <a:rPr lang="pl-PL" altLang="pl-PL" sz="7200" dirty="0">
                <a:solidFill>
                  <a:prstClr val="black"/>
                </a:solidFill>
                <a:ea typeface="Mongolian Baiti" pitchFamily="66" charset="0"/>
              </a:rPr>
              <a:t>,  które  powinni  osiągnąć  uczestnicy  projektu  został  określony </a:t>
            </a:r>
            <a:r>
              <a:rPr lang="pl-PL" altLang="pl-PL" sz="7200" dirty="0" smtClean="0">
                <a:solidFill>
                  <a:prstClr val="black"/>
                </a:solidFill>
                <a:ea typeface="Mongolian Baiti" pitchFamily="66" charset="0"/>
              </a:rPr>
              <a:t>w  </a:t>
            </a:r>
            <a:r>
              <a:rPr lang="pl-PL" altLang="pl-PL" sz="7200" dirty="0">
                <a:solidFill>
                  <a:prstClr val="black"/>
                </a:solidFill>
                <a:ea typeface="Mongolian Baiti" pitchFamily="66" charset="0"/>
              </a:rPr>
              <a:t>załączniku  nr  2  do  Wytycznych  w  zakresie  realizacji  przedsięwzięć  z  udziałem  środków  Europejskiego  Funduszu </a:t>
            </a:r>
            <a:r>
              <a:rPr lang="pl-PL" altLang="pl-PL" sz="7200" dirty="0" smtClean="0">
                <a:solidFill>
                  <a:prstClr val="black"/>
                </a:solidFill>
                <a:ea typeface="Mongolian Baiti" pitchFamily="66" charset="0"/>
              </a:rPr>
              <a:t>Społecznego </a:t>
            </a:r>
            <a:r>
              <a:rPr lang="pl-PL" altLang="pl-PL" sz="7200" dirty="0">
                <a:solidFill>
                  <a:prstClr val="black"/>
                </a:solidFill>
                <a:ea typeface="Mongolian Baiti" pitchFamily="66" charset="0"/>
              </a:rPr>
              <a:t>w obszarze edukacji na lata </a:t>
            </a:r>
            <a:r>
              <a:rPr lang="pl-PL" altLang="pl-PL" sz="7200" dirty="0" smtClean="0">
                <a:solidFill>
                  <a:prstClr val="black"/>
                </a:solidFill>
                <a:ea typeface="Mongolian Baiti" pitchFamily="66" charset="0"/>
              </a:rPr>
              <a:t>2014 - 2020.</a:t>
            </a:r>
          </a:p>
          <a:p>
            <a:pPr algn="just"/>
            <a:r>
              <a:rPr lang="pl-PL" sz="7200" b="1" dirty="0"/>
              <a:t>W przypadku kompetencji językowych </a:t>
            </a:r>
            <a:r>
              <a:rPr lang="pl-PL" sz="7200" dirty="0"/>
              <a:t>zakres wsparcia obejmuje wyłącznie szkolenia kończące się certyfikatem zewnętrznym </a:t>
            </a:r>
            <a:r>
              <a:rPr lang="pl-PL" sz="7200" dirty="0" smtClean="0"/>
              <a:t>potwierdzającym </a:t>
            </a:r>
            <a:r>
              <a:rPr lang="pl-PL" sz="7200" dirty="0"/>
              <a:t>zdobycie przez uczestników projektów określonego poziomu biegłości językowej (zgodnie z Europejskim </a:t>
            </a:r>
            <a:r>
              <a:rPr lang="pl-PL" sz="7200" dirty="0" smtClean="0"/>
              <a:t>Systemem </a:t>
            </a:r>
            <a:r>
              <a:rPr lang="pl-PL" sz="7200" dirty="0"/>
              <a:t>Opisu </a:t>
            </a:r>
            <a:r>
              <a:rPr lang="pl-PL" sz="7200" dirty="0" smtClean="0"/>
              <a:t>Kształcenia </a:t>
            </a:r>
            <a:r>
              <a:rPr lang="pl-PL" sz="7200" dirty="0"/>
              <a:t>Językowego).Szkolenia będą realizowane zgodnie z zakresem określonym w Załączniku nr 1 do </a:t>
            </a:r>
            <a:r>
              <a:rPr lang="pl-PL" sz="7200" dirty="0" smtClean="0"/>
              <a:t>Wytycznych </a:t>
            </a:r>
            <a:r>
              <a:rPr lang="pl-PL" sz="7200" dirty="0"/>
              <a:t>w zakresie realizacji przedsięwzięć z udziałem środków Europejskiego Funduszu Społecznego w obszarze </a:t>
            </a:r>
            <a:r>
              <a:rPr lang="pl-PL" sz="7200" dirty="0" smtClean="0"/>
              <a:t>edukacji </a:t>
            </a:r>
            <a:r>
              <a:rPr lang="pl-PL" sz="7200" dirty="0"/>
              <a:t>na lata </a:t>
            </a:r>
            <a:r>
              <a:rPr lang="pl-PL" sz="7200" dirty="0" smtClean="0"/>
              <a:t>2014 - 2020</a:t>
            </a:r>
            <a:endParaRPr lang="pl-PL" altLang="pl-PL" sz="7200" dirty="0" smtClean="0">
              <a:solidFill>
                <a:prstClr val="black"/>
              </a:solidFill>
              <a:ea typeface="Mongolian Baiti" pitchFamily="66" charset="0"/>
            </a:endParaRPr>
          </a:p>
          <a:p>
            <a:pPr lvl="0" algn="just"/>
            <a:r>
              <a:rPr lang="pl-PL" altLang="pl-PL" sz="7200" b="1" dirty="0" smtClean="0">
                <a:solidFill>
                  <a:prstClr val="black"/>
                </a:solidFill>
                <a:ea typeface="Mongolian Baiti" pitchFamily="66" charset="0"/>
              </a:rPr>
              <a:t>Certyfikaty </a:t>
            </a:r>
            <a:r>
              <a:rPr lang="pl-PL" altLang="pl-PL" sz="7200" b="1" dirty="0">
                <a:solidFill>
                  <a:prstClr val="black"/>
                </a:solidFill>
                <a:ea typeface="Mongolian Baiti" pitchFamily="66" charset="0"/>
              </a:rPr>
              <a:t>zewnętrzne</a:t>
            </a:r>
            <a:r>
              <a:rPr lang="pl-PL" altLang="pl-PL" sz="7200" dirty="0">
                <a:solidFill>
                  <a:prstClr val="black"/>
                </a:solidFill>
                <a:ea typeface="Mongolian Baiti" pitchFamily="66" charset="0"/>
              </a:rPr>
              <a:t> wydawane są przez właściwe podmioty, które przeszły procedurę certyfikacji (przez uprawnioną do tego organizację). Wyboru jednostek wydających certyfikaty zewnętrzne dokonuje Beneficjent realizujący projekt, przy czym w przypadku szkoleń językowych certyfikaty muszą potwierdzić poziom biegłości języka zgodnie </a:t>
            </a:r>
            <a:br>
              <a:rPr lang="pl-PL" altLang="pl-PL" sz="7200" dirty="0">
                <a:solidFill>
                  <a:prstClr val="black"/>
                </a:solidFill>
                <a:ea typeface="Mongolian Baiti" pitchFamily="66" charset="0"/>
              </a:rPr>
            </a:br>
            <a:r>
              <a:rPr lang="pl-PL" altLang="pl-PL" sz="7200" dirty="0">
                <a:solidFill>
                  <a:prstClr val="black"/>
                </a:solidFill>
                <a:ea typeface="Mongolian Baiti" pitchFamily="66" charset="0"/>
              </a:rPr>
              <a:t>z Europejskim Systemem Opisu Kształcenia językowego, natomiast w zakresie TIK certyfikat powinien potwierdzić uzyskanie kompetencji cyfrowych, zgodnie ze standardem wymagań określonym w załączniku nr 2 </a:t>
            </a:r>
            <a:r>
              <a:rPr lang="pl-PL" altLang="pl-PL" sz="7200" i="1" dirty="0">
                <a:solidFill>
                  <a:prstClr val="black"/>
                </a:solidFill>
                <a:ea typeface="Mongolian Baiti" pitchFamily="66" charset="0"/>
              </a:rPr>
              <a:t>do Wytycznych w zakresie realizacji przedsięwzięć z udziałem środków Europejskiego Funduszu Społecznego w obszarze edukacji na lata 2014 </a:t>
            </a:r>
            <a:r>
              <a:rPr lang="pl-PL" altLang="pl-PL" sz="7200" i="1" dirty="0" smtClean="0">
                <a:solidFill>
                  <a:prstClr val="black"/>
                </a:solidFill>
                <a:ea typeface="Mongolian Baiti" pitchFamily="66" charset="0"/>
              </a:rPr>
              <a:t>- 2020</a:t>
            </a:r>
            <a:r>
              <a:rPr lang="pl-PL" altLang="pl-PL" sz="7200" i="1" dirty="0">
                <a:solidFill>
                  <a:prstClr val="black"/>
                </a:solidFill>
                <a:ea typeface="Mongolian Baiti" pitchFamily="66" charset="0"/>
              </a:rPr>
              <a:t>.</a:t>
            </a:r>
          </a:p>
          <a:p>
            <a:endParaRPr lang="pl-PL" dirty="0"/>
          </a:p>
        </p:txBody>
      </p:sp>
    </p:spTree>
    <p:extLst>
      <p:ext uri="{BB962C8B-B14F-4D97-AF65-F5344CB8AC3E}">
        <p14:creationId xmlns:p14="http://schemas.microsoft.com/office/powerpoint/2010/main" val="369292751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smtClean="0">
                <a:solidFill>
                  <a:srgbClr val="0070C0"/>
                </a:solidFill>
                <a:ea typeface="Mongolian Baiti" pitchFamily="66" charset="0"/>
              </a:rPr>
              <a:t>62.</a:t>
            </a:r>
            <a:r>
              <a:rPr lang="pl-PL" b="1" dirty="0" smtClean="0"/>
              <a:t> </a:t>
            </a:r>
            <a:r>
              <a:rPr lang="pl-PL" b="1" dirty="0" smtClean="0">
                <a:solidFill>
                  <a:srgbClr val="0070C0"/>
                </a:solidFill>
              </a:rPr>
              <a:t>Jaki jest maksymalny okres realizacji projektu?</a:t>
            </a:r>
            <a:endParaRPr lang="pl-PL" dirty="0"/>
          </a:p>
        </p:txBody>
      </p:sp>
      <p:sp>
        <p:nvSpPr>
          <p:cNvPr id="3" name="Symbol zastępczy zawartości 2"/>
          <p:cNvSpPr>
            <a:spLocks noGrp="1"/>
          </p:cNvSpPr>
          <p:nvPr>
            <p:ph idx="1"/>
          </p:nvPr>
        </p:nvSpPr>
        <p:spPr/>
        <p:txBody>
          <a:bodyPr>
            <a:normAutofit/>
          </a:bodyPr>
          <a:lstStyle/>
          <a:p>
            <a:r>
              <a:rPr lang="pl-PL" sz="2400" dirty="0"/>
              <a:t>Maksymalny  okres  realizacji  projektu  tożsamy  jest  z  końcową  datą  kwalifikowalności </a:t>
            </a:r>
            <a:r>
              <a:rPr lang="pl-PL" sz="2400" dirty="0" smtClean="0"/>
              <a:t>wydatków  </a:t>
            </a:r>
            <a:r>
              <a:rPr lang="pl-PL" sz="2400" dirty="0"/>
              <a:t>zgodnie  z  zapisami  Wytycznych  w  zakresie </a:t>
            </a:r>
            <a:r>
              <a:rPr lang="pl-PL" sz="2400" dirty="0" smtClean="0"/>
              <a:t>kwalifikowalności  </a:t>
            </a:r>
            <a:r>
              <a:rPr lang="pl-PL" sz="2400" dirty="0"/>
              <a:t>wydatków  w  ramach </a:t>
            </a:r>
            <a:r>
              <a:rPr lang="pl-PL" sz="2400" dirty="0" smtClean="0"/>
              <a:t>Europejskiego  </a:t>
            </a:r>
            <a:r>
              <a:rPr lang="pl-PL" sz="2400" dirty="0"/>
              <a:t>Funduszu  Rozwoju  Regionalnego,  Europejskiego  Funduszu  Społecznego  oraz </a:t>
            </a:r>
            <a:r>
              <a:rPr lang="pl-PL" sz="2400" dirty="0" smtClean="0"/>
              <a:t>Funduszu </a:t>
            </a:r>
            <a:r>
              <a:rPr lang="pl-PL" sz="2400" dirty="0"/>
              <a:t>Spójności na lata </a:t>
            </a:r>
            <a:r>
              <a:rPr lang="pl-PL" sz="2400" dirty="0" smtClean="0"/>
              <a:t>2014 - 2020</a:t>
            </a:r>
            <a:r>
              <a:rPr lang="pl-PL" sz="2400" dirty="0"/>
              <a:t>, tj. 31 grudnia 2023 r</a:t>
            </a:r>
            <a:r>
              <a:rPr lang="pl-PL" sz="2400" dirty="0" smtClean="0"/>
              <a:t>.</a:t>
            </a:r>
          </a:p>
          <a:p>
            <a:r>
              <a:rPr lang="pl-PL" sz="2400" dirty="0" smtClean="0"/>
              <a:t>Okres realizacji projektu powinien być adekwatny do zaplanowanych w projekcie działań i umożliwiać osiągnięcie założonych w nim rezultatów.   </a:t>
            </a:r>
            <a:endParaRPr lang="pl-PL" sz="2400" dirty="0"/>
          </a:p>
        </p:txBody>
      </p:sp>
    </p:spTree>
    <p:extLst>
      <p:ext uri="{BB962C8B-B14F-4D97-AF65-F5344CB8AC3E}">
        <p14:creationId xmlns:p14="http://schemas.microsoft.com/office/powerpoint/2010/main" val="174198949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4935" y="1247916"/>
            <a:ext cx="11388697" cy="951587"/>
          </a:xfrm>
        </p:spPr>
        <p:txBody>
          <a:bodyPr/>
          <a:lstStyle/>
          <a:p>
            <a:r>
              <a:rPr lang="pl-PL" altLang="pl-PL" b="1" dirty="0" smtClean="0">
                <a:solidFill>
                  <a:srgbClr val="0070C0"/>
                </a:solidFill>
                <a:ea typeface="Mongolian Baiti" pitchFamily="66" charset="0"/>
              </a:rPr>
              <a:t>63.</a:t>
            </a:r>
            <a:r>
              <a:rPr lang="pl-PL" b="1" dirty="0" smtClean="0"/>
              <a:t> </a:t>
            </a:r>
            <a:r>
              <a:rPr lang="pl-PL" b="1" dirty="0" smtClean="0">
                <a:solidFill>
                  <a:srgbClr val="0070C0"/>
                </a:solidFill>
              </a:rPr>
              <a:t>Jaka jest minimalna i maksymalna wartość projektu? Czy ustalono średni koszt wsparcia jednego uczestnika projektu?</a:t>
            </a:r>
            <a:endParaRPr lang="pl-PL" dirty="0"/>
          </a:p>
        </p:txBody>
      </p:sp>
      <p:sp>
        <p:nvSpPr>
          <p:cNvPr id="3" name="Symbol zastępczy zawartości 2"/>
          <p:cNvSpPr>
            <a:spLocks noGrp="1"/>
          </p:cNvSpPr>
          <p:nvPr>
            <p:ph idx="1"/>
          </p:nvPr>
        </p:nvSpPr>
        <p:spPr>
          <a:xfrm>
            <a:off x="313151" y="2174789"/>
            <a:ext cx="11348581" cy="4002174"/>
          </a:xfrm>
        </p:spPr>
        <p:txBody>
          <a:bodyPr>
            <a:normAutofit/>
          </a:bodyPr>
          <a:lstStyle/>
          <a:p>
            <a:r>
              <a:rPr lang="pl-PL" sz="2400" dirty="0" smtClean="0"/>
              <a:t>W ramach Działania 8.10 nie określono minimalnej i maksymalnej wartości projektu oraz średniego kosztu wsparcia przypadającego na jednego uczestnika projektu.</a:t>
            </a:r>
          </a:p>
          <a:p>
            <a:r>
              <a:rPr lang="pl-PL" sz="2400" dirty="0" smtClean="0"/>
              <a:t>Ocenie KOP podlegać będą wydatki przewidziane w projekcie, przede wszystkim w kontekście tego czy zaplanowane zostały w sposób celowy i oszczędny oraz w sposób umożliwiający terminową realizację zadań. Ocenie podlegać będzie także m.in. wysokość poszczególnych wydatków oraz charakter planowanych wydatków pod kątem grupy docelowej oraz zaplanowanych zadań i celów projektu.</a:t>
            </a:r>
          </a:p>
        </p:txBody>
      </p:sp>
    </p:spTree>
    <p:extLst>
      <p:ext uri="{BB962C8B-B14F-4D97-AF65-F5344CB8AC3E}">
        <p14:creationId xmlns:p14="http://schemas.microsoft.com/office/powerpoint/2010/main" val="134381168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6"/>
            <a:ext cx="11376341" cy="865089"/>
          </a:xfrm>
        </p:spPr>
        <p:txBody>
          <a:bodyPr/>
          <a:lstStyle/>
          <a:p>
            <a:r>
              <a:rPr lang="pl-PL" altLang="pl-PL" b="1" dirty="0" smtClean="0">
                <a:solidFill>
                  <a:srgbClr val="0070C0"/>
                </a:solidFill>
                <a:ea typeface="Mongolian Baiti" pitchFamily="66" charset="0"/>
              </a:rPr>
              <a:t>64.</a:t>
            </a:r>
            <a:r>
              <a:rPr lang="pl-PL" b="1" dirty="0" smtClean="0"/>
              <a:t> </a:t>
            </a:r>
            <a:r>
              <a:rPr lang="pl-PL" b="1" dirty="0" smtClean="0">
                <a:solidFill>
                  <a:srgbClr val="0070C0"/>
                </a:solidFill>
              </a:rPr>
              <a:t>Czy Projektodawca, zakładający, że podatek VAT stanowi koszt kwalifikowalny w projekcie powinien wypełnić kolumnę „</a:t>
            </a:r>
            <a:r>
              <a:rPr lang="pl-PL" b="1" i="1" dirty="0" smtClean="0">
                <a:solidFill>
                  <a:srgbClr val="0070C0"/>
                </a:solidFill>
              </a:rPr>
              <a:t>VAT kwalifikowalny</a:t>
            </a:r>
            <a:r>
              <a:rPr lang="pl-PL" b="1" dirty="0" smtClean="0">
                <a:solidFill>
                  <a:srgbClr val="0070C0"/>
                </a:solidFill>
              </a:rPr>
              <a:t>” w części G wniosku?</a:t>
            </a:r>
            <a:endParaRPr lang="pl-PL" dirty="0"/>
          </a:p>
        </p:txBody>
      </p:sp>
      <p:sp>
        <p:nvSpPr>
          <p:cNvPr id="3" name="Symbol zastępczy zawartości 2"/>
          <p:cNvSpPr>
            <a:spLocks noGrp="1"/>
          </p:cNvSpPr>
          <p:nvPr>
            <p:ph idx="1"/>
          </p:nvPr>
        </p:nvSpPr>
        <p:spPr>
          <a:xfrm>
            <a:off x="313151" y="2137719"/>
            <a:ext cx="11348581" cy="4039244"/>
          </a:xfrm>
        </p:spPr>
        <p:txBody>
          <a:bodyPr/>
          <a:lstStyle/>
          <a:p>
            <a:pPr lvl="0"/>
            <a:r>
              <a:rPr lang="pl-PL" sz="2400" dirty="0" smtClean="0">
                <a:solidFill>
                  <a:prstClr val="black"/>
                </a:solidFill>
              </a:rPr>
              <a:t>W punkcie G kolumna dotycząca podatku VAT nie dotyczy działań EFS w związku z tym pola te nie są aktywne w ramach niniejszego naboru. </a:t>
            </a:r>
            <a:endParaRPr lang="pl-PL" dirty="0"/>
          </a:p>
        </p:txBody>
      </p:sp>
    </p:spTree>
    <p:extLst>
      <p:ext uri="{BB962C8B-B14F-4D97-AF65-F5344CB8AC3E}">
        <p14:creationId xmlns:p14="http://schemas.microsoft.com/office/powerpoint/2010/main" val="385192792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6"/>
            <a:ext cx="11376341" cy="1186365"/>
          </a:xfrm>
        </p:spPr>
        <p:txBody>
          <a:bodyPr/>
          <a:lstStyle/>
          <a:p>
            <a:r>
              <a:rPr lang="pl-PL" b="1" dirty="0" smtClean="0">
                <a:solidFill>
                  <a:srgbClr val="0070C0"/>
                </a:solidFill>
              </a:rPr>
              <a:t>65.Do jakiej kategorii kosztu zaliczyć „Zwrot kosztów dojazdu na szkolenie i egzaminy”? do „Inne” czy „Usługi szkoleniowe? Jakie wydatki zaliczamy do kategorii „Usługi szkoleniowe”?</a:t>
            </a:r>
            <a:endParaRPr lang="pl-PL" dirty="0"/>
          </a:p>
        </p:txBody>
      </p:sp>
      <p:sp>
        <p:nvSpPr>
          <p:cNvPr id="3" name="Symbol zastępczy zawartości 2"/>
          <p:cNvSpPr>
            <a:spLocks noGrp="1"/>
          </p:cNvSpPr>
          <p:nvPr>
            <p:ph idx="1"/>
          </p:nvPr>
        </p:nvSpPr>
        <p:spPr>
          <a:xfrm>
            <a:off x="313151" y="2421925"/>
            <a:ext cx="11348581" cy="3755038"/>
          </a:xfrm>
        </p:spPr>
        <p:txBody>
          <a:bodyPr>
            <a:normAutofit/>
          </a:bodyPr>
          <a:lstStyle/>
          <a:p>
            <a:pPr algn="just"/>
            <a:r>
              <a:rPr lang="pl-PL" sz="2400" dirty="0" smtClean="0"/>
              <a:t>Wybór kategorii „Usługi szkoleniowe” lub „Inne” dotyczy tylko kosztów rozliczanych na podstawie rzeczywiście poniesionych wydatków. Kategoria „Usługi szkoleniowe” obejmuje wszystko to, co bezpośrednio wiąże się z realizacją szkoleń. Wydatki dotyczące „zwrotu kosztów dojazdu na szkolenie oraz egzaminy” są związane bezpośrednio z realizacją szkolenia zatem należy je uznać za „Usługi szkoleniowe”.</a:t>
            </a:r>
          </a:p>
        </p:txBody>
      </p:sp>
    </p:spTree>
    <p:extLst>
      <p:ext uri="{BB962C8B-B14F-4D97-AF65-F5344CB8AC3E}">
        <p14:creationId xmlns:p14="http://schemas.microsoft.com/office/powerpoint/2010/main" val="326125240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6"/>
            <a:ext cx="11348581" cy="1062798"/>
          </a:xfrm>
        </p:spPr>
        <p:txBody>
          <a:bodyPr/>
          <a:lstStyle/>
          <a:p>
            <a:r>
              <a:rPr lang="pl-PL" b="1" dirty="0" smtClean="0">
                <a:solidFill>
                  <a:srgbClr val="0070C0"/>
                </a:solidFill>
              </a:rPr>
              <a:t>66. W części E1 wniosku istnieje wskaźnik produktu: Liczba osób niepełnosprawnych objętych wsparciem. Czy wartość docelowa wskaźnika powinna być wyrażona w wartościach procentowych czy liczbowych?</a:t>
            </a:r>
            <a:endParaRPr lang="pl-PL" dirty="0"/>
          </a:p>
        </p:txBody>
      </p:sp>
      <p:sp>
        <p:nvSpPr>
          <p:cNvPr id="3" name="Symbol zastępczy zawartości 2"/>
          <p:cNvSpPr>
            <a:spLocks noGrp="1"/>
          </p:cNvSpPr>
          <p:nvPr>
            <p:ph idx="1"/>
          </p:nvPr>
        </p:nvSpPr>
        <p:spPr>
          <a:xfrm>
            <a:off x="313151" y="2397211"/>
            <a:ext cx="11348581" cy="3779751"/>
          </a:xfrm>
        </p:spPr>
        <p:txBody>
          <a:bodyPr/>
          <a:lstStyle/>
          <a:p>
            <a:r>
              <a:rPr lang="pl-PL" sz="2400" dirty="0" smtClean="0"/>
              <a:t>Jednym z kryteriów premiujących w ramach Działania 8.10 jest zaplanowanie w projekcie udziału </a:t>
            </a:r>
            <a:r>
              <a:rPr lang="pl-PL" sz="2400" dirty="0"/>
              <a:t>osób </a:t>
            </a:r>
            <a:r>
              <a:rPr lang="pl-PL" sz="2400" dirty="0" smtClean="0"/>
              <a:t>z</a:t>
            </a:r>
            <a:r>
              <a:rPr lang="pl-PL" sz="2400" dirty="0"/>
              <a:t> </a:t>
            </a:r>
            <a:r>
              <a:rPr lang="pl-PL" sz="2400" dirty="0" smtClean="0"/>
              <a:t>niepełnosprawnościami </a:t>
            </a:r>
            <a:r>
              <a:rPr lang="pl-PL" sz="2400" dirty="0"/>
              <a:t>na poziomie </a:t>
            </a:r>
            <a:r>
              <a:rPr lang="pl-PL" sz="2400" dirty="0" smtClean="0"/>
              <a:t>przynajmniej </a:t>
            </a:r>
            <a:r>
              <a:rPr lang="pl-PL" sz="2400" dirty="0"/>
              <a:t>10% ogółu </a:t>
            </a:r>
            <a:r>
              <a:rPr lang="pl-PL" sz="2400" dirty="0" smtClean="0"/>
              <a:t>uczestników. </a:t>
            </a:r>
          </a:p>
          <a:p>
            <a:r>
              <a:rPr lang="pl-PL" sz="2400" dirty="0" smtClean="0"/>
              <a:t>Wartość wskazana zgodnie z brzmieniem wskaźnika tj. </a:t>
            </a:r>
            <a:r>
              <a:rPr lang="pl-PL" sz="2400" i="1" dirty="0" smtClean="0"/>
              <a:t>Liczba osób niepełnosprawnych objętych wsparciem </a:t>
            </a:r>
            <a:r>
              <a:rPr lang="pl-PL" sz="2400" dirty="0" smtClean="0"/>
              <a:t>powinna być wyrażona </a:t>
            </a:r>
            <a:r>
              <a:rPr lang="pl-PL" sz="2400" u="sng" dirty="0" smtClean="0"/>
              <a:t>w liczbie</a:t>
            </a:r>
            <a:r>
              <a:rPr lang="pl-PL" sz="2400" dirty="0" smtClean="0"/>
              <a:t> stanowiącej min. 10% ogółu uczestników.</a:t>
            </a:r>
            <a:endParaRPr lang="pl-PL" sz="2400" dirty="0"/>
          </a:p>
          <a:p>
            <a:endParaRPr lang="pl-PL" dirty="0"/>
          </a:p>
        </p:txBody>
      </p:sp>
    </p:spTree>
    <p:extLst>
      <p:ext uri="{BB962C8B-B14F-4D97-AF65-F5344CB8AC3E}">
        <p14:creationId xmlns:p14="http://schemas.microsoft.com/office/powerpoint/2010/main" val="193522260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70C0"/>
                </a:solidFill>
              </a:rPr>
              <a:t>67</a:t>
            </a:r>
            <a:r>
              <a:rPr lang="pl-PL" b="1" dirty="0">
                <a:solidFill>
                  <a:srgbClr val="0070C0"/>
                </a:solidFill>
              </a:rPr>
              <a:t>. Kwalifikowalność kosztów </a:t>
            </a:r>
            <a:endParaRPr lang="pl-PL" dirty="0"/>
          </a:p>
        </p:txBody>
      </p:sp>
      <p:sp>
        <p:nvSpPr>
          <p:cNvPr id="3" name="Symbol zastępczy zawartości 2"/>
          <p:cNvSpPr>
            <a:spLocks noGrp="1"/>
          </p:cNvSpPr>
          <p:nvPr>
            <p:ph idx="1"/>
          </p:nvPr>
        </p:nvSpPr>
        <p:spPr/>
        <p:txBody>
          <a:bodyPr/>
          <a:lstStyle/>
          <a:p>
            <a:pPr algn="just"/>
            <a:r>
              <a:rPr lang="pl-PL" dirty="0"/>
              <a:t>Kwestie dotyczące kwalifikowalności wydatków w projekcie precyzyjnie reguluje dokument Wytyczne w zakresie  kwalifikowalności wydatków w ramach Europejskiego Funduszu Rozwoju Regionalnego, Europejskiego Funduszu Społecznego oraz Funduszu Spójności na lata 2014 – 2020 a także Wytyczne w zakresie realizacji przedsięwzięć </a:t>
            </a:r>
            <a:r>
              <a:rPr lang="pl-PL" dirty="0" smtClean="0"/>
              <a:t/>
            </a:r>
            <a:br>
              <a:rPr lang="pl-PL" dirty="0" smtClean="0"/>
            </a:br>
            <a:r>
              <a:rPr lang="pl-PL" dirty="0" smtClean="0"/>
              <a:t>z </a:t>
            </a:r>
            <a:r>
              <a:rPr lang="pl-PL" dirty="0"/>
              <a:t>udziałem środków Europejskiego Funduszu Społecznego w obszarze edukacji na lata 2014-2020.</a:t>
            </a:r>
          </a:p>
          <a:p>
            <a:pPr algn="just"/>
            <a:r>
              <a:rPr lang="pl-PL" dirty="0"/>
              <a:t> Podczas oceny projektów KOP wydatki podlegać będą ocenie w kontekście tego czy zostały zaplanowane </a:t>
            </a:r>
            <a:r>
              <a:rPr lang="pl-PL" dirty="0" smtClean="0"/>
              <a:t/>
            </a:r>
            <a:br>
              <a:rPr lang="pl-PL" dirty="0" smtClean="0"/>
            </a:br>
            <a:r>
              <a:rPr lang="pl-PL" dirty="0" smtClean="0"/>
              <a:t>w </a:t>
            </a:r>
            <a:r>
              <a:rPr lang="pl-PL" dirty="0"/>
              <a:t>szczególności w sposób celowy i oszczędny oraz w sposób umożliwiający terminową realizacje zadań. Dodatkowo, ocenie podlegać będzie:</a:t>
            </a:r>
          </a:p>
          <a:p>
            <a:pPr algn="just"/>
            <a:r>
              <a:rPr lang="pl-PL" dirty="0"/>
              <a:t>-  charakter planowanych wydatków pod kątem grupy docelowej oraz zaplanowanych zadań i celów projektu, </a:t>
            </a:r>
          </a:p>
          <a:p>
            <a:pPr algn="just"/>
            <a:r>
              <a:rPr lang="pl-PL" dirty="0"/>
              <a:t>- ponoszenie wydatków optymalnie pod względem technicznym, ekonomicznym i funkcjonalnym, w stopniu bezpośrednio dążącym do realizacji podstawowych celów projektu znajdujących jednocześnie adekwatne odzwierciedlenie we wskaźnikach produktu i/lub rezultatu,</a:t>
            </a:r>
          </a:p>
          <a:p>
            <a:pPr algn="just"/>
            <a:r>
              <a:rPr lang="pl-PL" dirty="0"/>
              <a:t>- wysokości poszczególnych wydatków </a:t>
            </a:r>
            <a:r>
              <a:rPr lang="pl-PL" dirty="0" smtClean="0"/>
              <a:t>- ich </a:t>
            </a:r>
            <a:r>
              <a:rPr lang="pl-PL" dirty="0"/>
              <a:t>weryfikacji pod względem prawidłowości i rzetelności oszacowana (tj. czy wydatki nie zostały zawyżone oraz nie budzą wątpliwości).</a:t>
            </a:r>
          </a:p>
          <a:p>
            <a:endParaRPr lang="pl-PL" dirty="0"/>
          </a:p>
        </p:txBody>
      </p:sp>
    </p:spTree>
    <p:extLst>
      <p:ext uri="{BB962C8B-B14F-4D97-AF65-F5344CB8AC3E}">
        <p14:creationId xmlns:p14="http://schemas.microsoft.com/office/powerpoint/2010/main" val="3553062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r>
              <a:rPr lang="pl-PL" altLang="pl-PL" b="1" u="sng" dirty="0" smtClean="0">
                <a:solidFill>
                  <a:srgbClr val="0070C0"/>
                </a:solidFill>
                <a:ea typeface="Mongolian Baiti" pitchFamily="66" charset="0"/>
              </a:rPr>
              <a:t>6. Sposób opisu zadań w powiązaniu z budżetem</a:t>
            </a:r>
            <a:r>
              <a:rPr lang="pl-PL" altLang="pl-PL" u="sng" dirty="0" smtClean="0">
                <a:solidFill>
                  <a:srgbClr val="0070C0"/>
                </a:solidFill>
                <a:ea typeface="Mongolian Baiti" pitchFamily="66" charset="0"/>
              </a:rPr>
              <a:t/>
            </a:r>
            <a:br>
              <a:rPr lang="pl-PL" altLang="pl-PL" u="sng" dirty="0" smtClean="0">
                <a:solidFill>
                  <a:srgbClr val="0070C0"/>
                </a:solidFill>
                <a:ea typeface="Mongolian Baiti" pitchFamily="66" charset="0"/>
              </a:rPr>
            </a:br>
            <a:endParaRPr lang="pl-PL" altLang="pl-PL" u="sng" dirty="0" smtClean="0">
              <a:solidFill>
                <a:srgbClr val="0070C0"/>
              </a:solidFill>
              <a:ea typeface="Mongolian Baiti" pitchFamily="66" charset="0"/>
            </a:endParaRPr>
          </a:p>
        </p:txBody>
      </p:sp>
      <p:sp>
        <p:nvSpPr>
          <p:cNvPr id="3" name="Symbol zastępczy zawartości 2"/>
          <p:cNvSpPr>
            <a:spLocks noGrp="1"/>
          </p:cNvSpPr>
          <p:nvPr>
            <p:ph idx="1"/>
          </p:nvPr>
        </p:nvSpPr>
        <p:spPr>
          <a:xfrm>
            <a:off x="312738" y="1825625"/>
            <a:ext cx="11349037" cy="4351338"/>
          </a:xfrm>
        </p:spPr>
        <p:txBody>
          <a:bodyPr/>
          <a:lstStyle/>
          <a:p>
            <a:pPr algn="just"/>
            <a:r>
              <a:rPr lang="pl-PL" altLang="pl-PL" sz="2400" dirty="0" smtClean="0">
                <a:ea typeface="Mongolian Baiti" pitchFamily="66" charset="0"/>
              </a:rPr>
              <a:t>Każdemu z zadań należy przypisać nazwę odzwierciedlającą charakter podejmowanych działań. Wydatki występujące w budżecie muszą wynikać z zaplanowanego wsparcia, być zasadne, niezbędne, racjonalne, prowadzić do zrealizowania wskaźników produktu i rezultatu, rozwiązywać problemy opisane we wniosku o dofinansowanie.</a:t>
            </a:r>
          </a:p>
          <a:p>
            <a:pPr algn="just"/>
            <a:endParaRPr lang="pl-PL" altLang="pl-PL" sz="2800" dirty="0" smtClean="0">
              <a:ea typeface="Mongolian Baiti" pitchFamily="66" charset="0"/>
            </a:endParaRPr>
          </a:p>
          <a:p>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70C0"/>
                </a:solidFill>
              </a:rPr>
              <a:t>68</a:t>
            </a:r>
            <a:r>
              <a:rPr lang="pl-PL" b="1" dirty="0">
                <a:solidFill>
                  <a:srgbClr val="0070C0"/>
                </a:solidFill>
              </a:rPr>
              <a:t>. Kwestia partnerstwa w </a:t>
            </a:r>
            <a:r>
              <a:rPr lang="pl-PL" b="1" dirty="0" smtClean="0">
                <a:solidFill>
                  <a:srgbClr val="0070C0"/>
                </a:solidFill>
              </a:rPr>
              <a:t>projekcie.</a:t>
            </a:r>
            <a:endParaRPr lang="pl-PL" dirty="0"/>
          </a:p>
        </p:txBody>
      </p:sp>
      <p:sp>
        <p:nvSpPr>
          <p:cNvPr id="3" name="Symbol zastępczy zawartości 2"/>
          <p:cNvSpPr>
            <a:spLocks noGrp="1"/>
          </p:cNvSpPr>
          <p:nvPr>
            <p:ph idx="1"/>
          </p:nvPr>
        </p:nvSpPr>
        <p:spPr/>
        <p:txBody>
          <a:bodyPr/>
          <a:lstStyle/>
          <a:p>
            <a:pPr>
              <a:spcAft>
                <a:spcPts val="1000"/>
              </a:spcAft>
            </a:pPr>
            <a:r>
              <a:rPr lang="pl-PL" sz="2400" dirty="0">
                <a:ea typeface="Calibri"/>
                <a:cs typeface="Times New Roman"/>
              </a:rPr>
              <a:t>W celu wspólnej realizacji projektu, może zostać utworzone partnerstwo przez podmioty wnoszące do projektu zasoby ludzkie, organizacyjne, techniczne lub finansowe, realizujące wspólnie projekt, zwany dalej </a:t>
            </a:r>
            <a:r>
              <a:rPr lang="en-US" sz="2400" dirty="0">
                <a:ea typeface="Calibri"/>
                <a:cs typeface="Arial"/>
              </a:rPr>
              <a:t>„</a:t>
            </a:r>
            <a:r>
              <a:rPr lang="pl-PL" sz="2400" dirty="0">
                <a:ea typeface="Calibri"/>
                <a:cs typeface="Times New Roman"/>
              </a:rPr>
              <a:t>projektem partnerskim”, na warunkach określonych w porozumieniu albo umowie o partnerstwie.</a:t>
            </a:r>
          </a:p>
          <a:p>
            <a:pPr algn="just"/>
            <a:r>
              <a:rPr lang="pl-PL" sz="2400" dirty="0"/>
              <a:t>Projekt musi spełniać wymogi utworzenia partnerstwa zgodnie z</a:t>
            </a:r>
            <a:r>
              <a:rPr lang="pl-PL" sz="2400" i="1" dirty="0"/>
              <a:t> </a:t>
            </a:r>
            <a:r>
              <a:rPr lang="pl-PL" sz="2400" dirty="0"/>
              <a:t>art. 33 </a:t>
            </a:r>
            <a:r>
              <a:rPr lang="pl-PL" sz="2400" i="1" dirty="0"/>
              <a:t>ustawy z dnia 11 lipca 2014 r. o zasadach realizacji programów w zakresie polityki spójności finansowanych w perspektywie finansowej 2014-2020</a:t>
            </a:r>
            <a:r>
              <a:rPr lang="pl-PL" sz="2400" dirty="0"/>
              <a:t>. </a:t>
            </a:r>
          </a:p>
          <a:p>
            <a:pPr algn="just"/>
            <a:r>
              <a:rPr lang="pl-PL" sz="2400" dirty="0"/>
              <a:t> </a:t>
            </a:r>
            <a:r>
              <a:rPr lang="pl-PL" sz="2400" dirty="0" smtClean="0"/>
              <a:t>Wymagania </a:t>
            </a:r>
            <a:r>
              <a:rPr lang="pl-PL" sz="2400" dirty="0"/>
              <a:t>dotyczące partnerstwa w projekcie zostały opisane w Regulaminie konkursu, Rozdział III. </a:t>
            </a:r>
            <a:r>
              <a:rPr lang="pl-PL" sz="2400" i="1" dirty="0"/>
              <a:t>Nabór wniosków o dofinansowanie</a:t>
            </a:r>
            <a:r>
              <a:rPr lang="pl-PL" sz="2400" dirty="0"/>
              <a:t>, podrozdział 3.6 </a:t>
            </a:r>
            <a:r>
              <a:rPr lang="pl-PL" sz="2400" i="1" dirty="0"/>
              <a:t>Wymagania dotyczące partnerstwa w projekcie.</a:t>
            </a:r>
            <a:endParaRPr lang="pl-PL" sz="2400" dirty="0"/>
          </a:p>
          <a:p>
            <a:endParaRPr lang="pl-PL" dirty="0"/>
          </a:p>
        </p:txBody>
      </p:sp>
    </p:spTree>
    <p:extLst>
      <p:ext uri="{BB962C8B-B14F-4D97-AF65-F5344CB8AC3E}">
        <p14:creationId xmlns:p14="http://schemas.microsoft.com/office/powerpoint/2010/main" val="108540171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6"/>
            <a:ext cx="11348581" cy="877446"/>
          </a:xfrm>
        </p:spPr>
        <p:txBody>
          <a:bodyPr/>
          <a:lstStyle/>
          <a:p>
            <a:r>
              <a:rPr lang="pl-PL" b="1" dirty="0" smtClean="0">
                <a:solidFill>
                  <a:srgbClr val="0070C0"/>
                </a:solidFill>
              </a:rPr>
              <a:t>69</a:t>
            </a:r>
            <a:r>
              <a:rPr lang="pl-PL" b="1" dirty="0">
                <a:solidFill>
                  <a:srgbClr val="0070C0"/>
                </a:solidFill>
              </a:rPr>
              <a:t>. Grupa docelowa – czy osoby powyżej 50 r.ż. powinny być czynne zawodowo, czy mogą też emeryci?</a:t>
            </a:r>
            <a:endParaRPr lang="pl-PL" dirty="0"/>
          </a:p>
        </p:txBody>
      </p:sp>
      <p:sp>
        <p:nvSpPr>
          <p:cNvPr id="3" name="Symbol zastępczy zawartości 2"/>
          <p:cNvSpPr>
            <a:spLocks noGrp="1"/>
          </p:cNvSpPr>
          <p:nvPr>
            <p:ph idx="1"/>
          </p:nvPr>
        </p:nvSpPr>
        <p:spPr>
          <a:xfrm>
            <a:off x="313151" y="2323069"/>
            <a:ext cx="11348581" cy="3853893"/>
          </a:xfrm>
        </p:spPr>
        <p:txBody>
          <a:bodyPr/>
          <a:lstStyle/>
          <a:p>
            <a:pPr algn="just"/>
            <a:r>
              <a:rPr lang="pl-PL" sz="2400" dirty="0"/>
              <a:t>Przedsięwzięcia podejmowane w ramach niniejszego konkursu mają zapewnić wsparcie osób dorosłych, w szczególności osób starszych  (powyżej 50. roku życia) i osób o niskich kwalifikacjach , chcących podnosić swoje umiejętności, wiedzę </a:t>
            </a:r>
            <a:r>
              <a:rPr lang="pl-PL" sz="2400" dirty="0" smtClean="0"/>
              <a:t>i </a:t>
            </a:r>
            <a:r>
              <a:rPr lang="pl-PL" sz="2400" dirty="0"/>
              <a:t>kompetencje poprzez udział w kształceniu ustawicznym, ukierunkowane na zdobycie nowych lub podwyższenie kompetencji informatycznych oraz w zakresie języków obcych, które to kompetencje są najbardziej pożądane na rynku pracy. Celem interwencji jest zatem poprawa sytuacji uczestników projektu na rynku pracy. Emeryci nie są wykluczeni </a:t>
            </a:r>
            <a:r>
              <a:rPr lang="pl-PL" sz="2400" dirty="0" smtClean="0"/>
              <a:t>z </a:t>
            </a:r>
            <a:r>
              <a:rPr lang="pl-PL" sz="2400" dirty="0"/>
              <a:t>grupy odbiorców wsparcia w ramach niniejszego konkursu, jednakże ich udział w projekcie musi zostać uzasadniony np. chęcią uczestnictwa w rynku pracy czy też koniecznością powrotu na rynek pracy.  </a:t>
            </a:r>
          </a:p>
          <a:p>
            <a:endParaRPr lang="pl-PL" dirty="0"/>
          </a:p>
        </p:txBody>
      </p:sp>
    </p:spTree>
    <p:extLst>
      <p:ext uri="{BB962C8B-B14F-4D97-AF65-F5344CB8AC3E}">
        <p14:creationId xmlns:p14="http://schemas.microsoft.com/office/powerpoint/2010/main" val="352631969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7"/>
            <a:ext cx="11348581" cy="1075153"/>
          </a:xfrm>
        </p:spPr>
        <p:txBody>
          <a:bodyPr/>
          <a:lstStyle/>
          <a:p>
            <a:r>
              <a:rPr lang="pl-PL" sz="1800" b="1" dirty="0" smtClean="0">
                <a:solidFill>
                  <a:srgbClr val="0070C0"/>
                </a:solidFill>
              </a:rPr>
              <a:t>70</a:t>
            </a:r>
            <a:r>
              <a:rPr lang="pl-PL" b="1" dirty="0" smtClean="0">
                <a:solidFill>
                  <a:srgbClr val="0070C0"/>
                </a:solidFill>
              </a:rPr>
              <a:t>. </a:t>
            </a:r>
            <a:r>
              <a:rPr lang="pl-PL" sz="1800" b="1" dirty="0">
                <a:solidFill>
                  <a:srgbClr val="0070C0"/>
                </a:solidFill>
              </a:rPr>
              <a:t>Zgodnie z SOOP RPO WZ przedsięwzięcia podejmowane w ramach działania 8.10 mają zapewnić m.in. wsparcie dla osób w wieku 18 lat i więcej, natomiast w rozwijanych listach: wskaźników rezultatu bezpośredniego i produktu widnieją wskaźniki odnoszące się do osób w wieku 25 lat i wyżej. Skąd wynika ta różnica? Czy te wskaźniki nie powinny być kompatybilne z zapisami SOOP?</a:t>
            </a:r>
            <a:endParaRPr lang="pl-PL" sz="1800" dirty="0"/>
          </a:p>
        </p:txBody>
      </p:sp>
      <p:sp>
        <p:nvSpPr>
          <p:cNvPr id="3" name="Symbol zastępczy zawartości 2"/>
          <p:cNvSpPr>
            <a:spLocks noGrp="1"/>
          </p:cNvSpPr>
          <p:nvPr>
            <p:ph idx="1"/>
          </p:nvPr>
        </p:nvSpPr>
        <p:spPr>
          <a:xfrm>
            <a:off x="313151" y="2347784"/>
            <a:ext cx="11348581" cy="3829179"/>
          </a:xfrm>
        </p:spPr>
        <p:txBody>
          <a:bodyPr>
            <a:normAutofit/>
          </a:bodyPr>
          <a:lstStyle/>
          <a:p>
            <a:pPr>
              <a:lnSpc>
                <a:spcPct val="115000"/>
              </a:lnSpc>
              <a:spcAft>
                <a:spcPts val="1000"/>
              </a:spcAft>
            </a:pPr>
            <a:r>
              <a:rPr lang="pl-PL" dirty="0" smtClean="0">
                <a:ea typeface="Times New Roman"/>
                <a:cs typeface="Arial"/>
              </a:rPr>
              <a:t>SOOP </a:t>
            </a:r>
            <a:r>
              <a:rPr lang="pl-PL" dirty="0">
                <a:ea typeface="Times New Roman"/>
                <a:cs typeface="Arial"/>
              </a:rPr>
              <a:t>RPO WZ 2014-2020 dla Działania 8.10 określa grupę docelową projektu jako: „</a:t>
            </a:r>
            <a:r>
              <a:rPr lang="pl-PL" dirty="0">
                <a:ea typeface="Times New Roman"/>
                <a:cs typeface="Times New Roman"/>
              </a:rPr>
              <a:t>Osoby w wieku 18 lat i więcej, zamierzające uczestniczyć z własnej inicjatywy w szkoleniach i kursach w zakresie kształtowania kompetencji informatycznych oraz porozumiewania się w językach obcych, w szczególności osoby w wieku powyżej 50. roku życia oraz osoby o niskich kwalifikacjach</a:t>
            </a:r>
            <a:r>
              <a:rPr lang="pl-PL" dirty="0" smtClean="0">
                <a:ea typeface="Times New Roman"/>
                <a:cs typeface="Times New Roman"/>
              </a:rPr>
              <a:t>”.  </a:t>
            </a:r>
            <a:r>
              <a:rPr lang="pl-PL" dirty="0" smtClean="0">
                <a:ea typeface="Times New Roman"/>
                <a:cs typeface="Arial"/>
              </a:rPr>
              <a:t>SOOP </a:t>
            </a:r>
            <a:r>
              <a:rPr lang="pl-PL" dirty="0">
                <a:ea typeface="Times New Roman"/>
                <a:cs typeface="Arial"/>
              </a:rPr>
              <a:t>RPO WZ 2014-2020 określa także listę wskaźników rezultatu bezpośredniego, określoną dla Działania </a:t>
            </a:r>
            <a:r>
              <a:rPr lang="pl-PL" dirty="0" smtClean="0">
                <a:ea typeface="Times New Roman"/>
                <a:cs typeface="Arial"/>
              </a:rPr>
              <a:t>8.10:</a:t>
            </a:r>
            <a:endParaRPr lang="pl-PL" dirty="0" smtClean="0">
              <a:ea typeface="Times New Roman"/>
              <a:cs typeface="Times New Roman"/>
            </a:endParaRPr>
          </a:p>
          <a:p>
            <a:pPr marL="180000" indent="-342900">
              <a:lnSpc>
                <a:spcPct val="120000"/>
              </a:lnSpc>
              <a:spcBef>
                <a:spcPts val="0"/>
              </a:spcBef>
              <a:spcAft>
                <a:spcPts val="0"/>
              </a:spcAft>
              <a:buFont typeface="+mj-lt"/>
              <a:buAutoNum type="arabicPeriod"/>
            </a:pPr>
            <a:r>
              <a:rPr lang="pl-PL" dirty="0" smtClean="0">
                <a:ea typeface="Times New Roman"/>
                <a:cs typeface="Times New Roman"/>
              </a:rPr>
              <a:t>Liczba </a:t>
            </a:r>
            <a:r>
              <a:rPr lang="pl-PL" dirty="0">
                <a:ea typeface="Times New Roman"/>
                <a:cs typeface="Times New Roman"/>
              </a:rPr>
              <a:t>osób o niskich kwalifikacjach, które uzyskały kwalifikacje lub nabyły kompetencje po opuszczeniu programu [</a:t>
            </a:r>
            <a:r>
              <a:rPr lang="pl-PL" dirty="0" smtClean="0">
                <a:ea typeface="Times New Roman"/>
                <a:cs typeface="Times New Roman"/>
              </a:rPr>
              <a:t>osoby].</a:t>
            </a:r>
          </a:p>
          <a:p>
            <a:pPr marL="180000" indent="-342900">
              <a:lnSpc>
                <a:spcPct val="120000"/>
              </a:lnSpc>
              <a:spcBef>
                <a:spcPts val="0"/>
              </a:spcBef>
              <a:spcAft>
                <a:spcPts val="0"/>
              </a:spcAft>
              <a:buFont typeface="+mj-lt"/>
              <a:buAutoNum type="arabicPeriod"/>
            </a:pPr>
            <a:r>
              <a:rPr lang="pl-PL" dirty="0" smtClean="0">
                <a:ea typeface="Times New Roman"/>
                <a:cs typeface="Times New Roman"/>
              </a:rPr>
              <a:t>Liczba </a:t>
            </a:r>
            <a:r>
              <a:rPr lang="pl-PL" dirty="0">
                <a:ea typeface="Times New Roman"/>
                <a:cs typeface="Times New Roman"/>
              </a:rPr>
              <a:t>osób w wieku 50 lat i więcej, które uzyskały kwalifikacje lub nabyły kompetencje po opuszczeniu programu [osoby</a:t>
            </a:r>
            <a:r>
              <a:rPr lang="pl-PL" dirty="0" smtClean="0">
                <a:ea typeface="Times New Roman"/>
                <a:cs typeface="Times New Roman"/>
              </a:rPr>
              <a:t>],</a:t>
            </a:r>
          </a:p>
          <a:p>
            <a:pPr marL="180000" indent="-342900">
              <a:lnSpc>
                <a:spcPct val="120000"/>
              </a:lnSpc>
              <a:spcBef>
                <a:spcPts val="0"/>
              </a:spcBef>
              <a:spcAft>
                <a:spcPts val="0"/>
              </a:spcAft>
              <a:buFont typeface="+mj-lt"/>
              <a:buAutoNum type="arabicPeriod"/>
            </a:pPr>
            <a:r>
              <a:rPr lang="pl-PL" dirty="0" smtClean="0">
                <a:ea typeface="Times New Roman"/>
                <a:cs typeface="Times New Roman"/>
              </a:rPr>
              <a:t>Liczba </a:t>
            </a:r>
            <a:r>
              <a:rPr lang="pl-PL" dirty="0">
                <a:ea typeface="Times New Roman"/>
                <a:cs typeface="Times New Roman"/>
              </a:rPr>
              <a:t>osób w wieku 25 lat i więcej, które uzyskały kwalifikacje lub nabyły kompetencje po opuszczeniu programu [osoby];</a:t>
            </a:r>
            <a:endParaRPr lang="pl-PL" dirty="0">
              <a:ea typeface="Calibri"/>
              <a:cs typeface="Times New Roman"/>
            </a:endParaRPr>
          </a:p>
          <a:p>
            <a:endParaRPr lang="pl-PL" dirty="0"/>
          </a:p>
        </p:txBody>
      </p:sp>
    </p:spTree>
    <p:extLst>
      <p:ext uri="{BB962C8B-B14F-4D97-AF65-F5344CB8AC3E}">
        <p14:creationId xmlns:p14="http://schemas.microsoft.com/office/powerpoint/2010/main" val="79940829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c.d.</a:t>
            </a:r>
            <a:endParaRPr lang="pl-PL" dirty="0"/>
          </a:p>
        </p:txBody>
      </p:sp>
      <p:sp>
        <p:nvSpPr>
          <p:cNvPr id="3" name="Symbol zastępczy zawartości 2"/>
          <p:cNvSpPr>
            <a:spLocks noGrp="1"/>
          </p:cNvSpPr>
          <p:nvPr>
            <p:ph idx="1"/>
          </p:nvPr>
        </p:nvSpPr>
        <p:spPr/>
        <p:txBody>
          <a:bodyPr/>
          <a:lstStyle/>
          <a:p>
            <a:pPr algn="just">
              <a:lnSpc>
                <a:spcPct val="115000"/>
              </a:lnSpc>
              <a:spcBef>
                <a:spcPts val="200"/>
              </a:spcBef>
              <a:spcAft>
                <a:spcPts val="200"/>
              </a:spcAft>
            </a:pPr>
            <a:r>
              <a:rPr lang="pl-PL" dirty="0" smtClean="0">
                <a:ea typeface="Times New Roman"/>
                <a:cs typeface="Times New Roman"/>
              </a:rPr>
              <a:t>oraz listę wskaźników produktu:</a:t>
            </a:r>
            <a:endParaRPr lang="pl-PL" dirty="0" smtClean="0">
              <a:ea typeface="Calibri"/>
              <a:cs typeface="Times New Roman"/>
            </a:endParaRPr>
          </a:p>
          <a:p>
            <a:pPr marL="342900" lvl="0" indent="-342900" algn="just">
              <a:lnSpc>
                <a:spcPct val="115000"/>
              </a:lnSpc>
              <a:spcBef>
                <a:spcPts val="200"/>
              </a:spcBef>
              <a:spcAft>
                <a:spcPts val="200"/>
              </a:spcAft>
              <a:buFont typeface="+mj-lt"/>
              <a:buAutoNum type="arabicPeriod"/>
            </a:pPr>
            <a:r>
              <a:rPr lang="pl-PL" dirty="0" smtClean="0">
                <a:ea typeface="Times New Roman"/>
                <a:cs typeface="Calibri"/>
              </a:rPr>
              <a:t>Liczba osób o niskich kwalifikacjach, objętych wsparciem w programie </a:t>
            </a:r>
            <a:r>
              <a:rPr lang="pl-PL" dirty="0" smtClean="0">
                <a:ea typeface="Times New Roman"/>
                <a:cs typeface="Times New Roman"/>
              </a:rPr>
              <a:t>[osoby]</a:t>
            </a:r>
            <a:r>
              <a:rPr lang="pl-PL" dirty="0" smtClean="0">
                <a:ea typeface="Times New Roman"/>
                <a:cs typeface="Calibri"/>
              </a:rPr>
              <a:t>, </a:t>
            </a:r>
            <a:endParaRPr lang="pl-PL" dirty="0" smtClean="0">
              <a:ea typeface="Calibri"/>
              <a:cs typeface="Times New Roman"/>
            </a:endParaRPr>
          </a:p>
          <a:p>
            <a:pPr marL="342900" lvl="0" indent="-342900" algn="just">
              <a:lnSpc>
                <a:spcPct val="115000"/>
              </a:lnSpc>
              <a:spcBef>
                <a:spcPts val="200"/>
              </a:spcBef>
              <a:spcAft>
                <a:spcPts val="200"/>
              </a:spcAft>
              <a:buFont typeface="+mj-lt"/>
              <a:buAutoNum type="arabicPeriod"/>
            </a:pPr>
            <a:r>
              <a:rPr lang="pl-PL" dirty="0" smtClean="0">
                <a:ea typeface="Times New Roman"/>
                <a:cs typeface="Calibri"/>
              </a:rPr>
              <a:t>Liczba osób w wieku 50 lat i więcej objętych wsparciem w programie </a:t>
            </a:r>
            <a:r>
              <a:rPr lang="pl-PL" dirty="0" smtClean="0">
                <a:ea typeface="Times New Roman"/>
                <a:cs typeface="Times New Roman"/>
              </a:rPr>
              <a:t>[osoby]</a:t>
            </a:r>
            <a:r>
              <a:rPr lang="pl-PL" dirty="0" smtClean="0">
                <a:ea typeface="Times New Roman"/>
                <a:cs typeface="Calibri"/>
              </a:rPr>
              <a:t>,</a:t>
            </a:r>
            <a:endParaRPr lang="pl-PL" dirty="0" smtClean="0">
              <a:ea typeface="Calibri"/>
              <a:cs typeface="Times New Roman"/>
            </a:endParaRPr>
          </a:p>
          <a:p>
            <a:pPr marL="342900" lvl="0" indent="-342900" algn="just">
              <a:lnSpc>
                <a:spcPct val="115000"/>
              </a:lnSpc>
              <a:spcBef>
                <a:spcPts val="200"/>
              </a:spcBef>
              <a:spcAft>
                <a:spcPts val="200"/>
              </a:spcAft>
              <a:buFont typeface="+mj-lt"/>
              <a:buAutoNum type="arabicPeriod"/>
            </a:pPr>
            <a:r>
              <a:rPr lang="pl-PL" dirty="0" smtClean="0">
                <a:ea typeface="Times New Roman"/>
                <a:cs typeface="Calibri"/>
              </a:rPr>
              <a:t>Liczba osób w wieku 25 lat i więcej objętych wsparciem w programie </a:t>
            </a:r>
            <a:r>
              <a:rPr lang="pl-PL" dirty="0" smtClean="0">
                <a:ea typeface="Times New Roman"/>
                <a:cs typeface="Times New Roman"/>
              </a:rPr>
              <a:t>[osoby]</a:t>
            </a:r>
            <a:r>
              <a:rPr lang="pl-PL" dirty="0" smtClean="0">
                <a:ea typeface="Times New Roman"/>
                <a:cs typeface="Calibri"/>
              </a:rPr>
              <a:t>.</a:t>
            </a:r>
            <a:endParaRPr lang="pl-PL" dirty="0" smtClean="0">
              <a:ea typeface="Calibri"/>
              <a:cs typeface="Times New Roman"/>
            </a:endParaRPr>
          </a:p>
          <a:p>
            <a:pPr algn="just">
              <a:lnSpc>
                <a:spcPct val="115000"/>
              </a:lnSpc>
              <a:spcBef>
                <a:spcPts val="200"/>
              </a:spcBef>
              <a:spcAft>
                <a:spcPts val="200"/>
              </a:spcAft>
            </a:pPr>
            <a:r>
              <a:rPr lang="pl-PL" dirty="0" smtClean="0">
                <a:ea typeface="Times New Roman"/>
                <a:cs typeface="Calibri"/>
              </a:rPr>
              <a:t> Powyższe wskaźniki rezultatu i produktu są zgodne ze Wspólną Listą Wskaźników Kluczowych stanowiącą załącznik nr 2 do Wytycznych Ministra Infrastruktury i Rozwoju w zakresie monitorowania postępu rzeczowego realizacji programów operacyjnych na lata 2014-2020. </a:t>
            </a:r>
            <a:endParaRPr lang="pl-PL" dirty="0" smtClean="0">
              <a:ea typeface="Calibri"/>
              <a:cs typeface="Times New Roman"/>
            </a:endParaRPr>
          </a:p>
          <a:p>
            <a:pPr algn="just">
              <a:lnSpc>
                <a:spcPct val="115000"/>
              </a:lnSpc>
              <a:spcBef>
                <a:spcPts val="200"/>
              </a:spcBef>
              <a:spcAft>
                <a:spcPts val="200"/>
              </a:spcAft>
            </a:pPr>
            <a:r>
              <a:rPr lang="pl-PL" dirty="0" smtClean="0">
                <a:ea typeface="Times New Roman"/>
                <a:cs typeface="Calibri"/>
              </a:rPr>
              <a:t> </a:t>
            </a:r>
            <a:r>
              <a:rPr lang="pl-PL" dirty="0" smtClean="0">
                <a:solidFill>
                  <a:srgbClr val="000000"/>
                </a:solidFill>
                <a:ea typeface="Times New Roman"/>
                <a:cs typeface="Times New Roman"/>
              </a:rPr>
              <a:t>W przypadku, gdy przykładowy katalog wskaźników specyficznych dla projektu, stanowiący załącznik nr 7.12 do regulaminu konkursu nie wyczerpuje przykładów wskaźników niezbędnych do przygotowania wniosku o dofinansowanie, Wnioskodawca powinien zwrócić się do IOK za pośrednictwem poczty elektronicznej w celu zaprezentowania wskaźnika, wraz z jego definicją, jednostka miary i sposobem pomiaru, z prośbą o wprowadzenie go do systemu SL2014. </a:t>
            </a:r>
            <a:endParaRPr lang="pl-PL" dirty="0" smtClean="0">
              <a:ea typeface="Calibri"/>
              <a:cs typeface="Times New Roman"/>
            </a:endParaRPr>
          </a:p>
          <a:p>
            <a:endParaRPr lang="pl-PL"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6"/>
            <a:ext cx="11348581" cy="2038981"/>
          </a:xfrm>
        </p:spPr>
        <p:txBody>
          <a:bodyPr/>
          <a:lstStyle/>
          <a:p>
            <a:r>
              <a:rPr lang="pl-PL" sz="2000" b="1" dirty="0" smtClean="0">
                <a:solidFill>
                  <a:srgbClr val="0070C0"/>
                </a:solidFill>
              </a:rPr>
              <a:t>71</a:t>
            </a:r>
            <a:r>
              <a:rPr lang="pl-PL" sz="2000" b="1" dirty="0">
                <a:solidFill>
                  <a:srgbClr val="0070C0"/>
                </a:solidFill>
              </a:rPr>
              <a:t>. Kwestia szczegółowości opisu zgodności wydawanego certyfikatu zewnętrznego potwierdzającego zdobycie określonych kompetencji cyfrowych, które określa standard wymagań dla kompetencji informatycznych, które powinni osiągnąć uczestnicy projektu (określony w załączniku nr 2 do Wytycznych w zakresie realizacji przedsięwzięć z udziałem środków Europejskiego Funduszu Społecznego w obszarze edukacji na lata 2014-2020)</a:t>
            </a:r>
            <a:endParaRPr lang="pl-PL" sz="2000" dirty="0"/>
          </a:p>
        </p:txBody>
      </p:sp>
      <p:sp>
        <p:nvSpPr>
          <p:cNvPr id="3" name="Symbol zastępczy zawartości 2"/>
          <p:cNvSpPr>
            <a:spLocks noGrp="1"/>
          </p:cNvSpPr>
          <p:nvPr>
            <p:ph idx="1"/>
          </p:nvPr>
        </p:nvSpPr>
        <p:spPr>
          <a:xfrm>
            <a:off x="313151" y="2730843"/>
            <a:ext cx="11348581" cy="3446119"/>
          </a:xfrm>
        </p:spPr>
        <p:txBody>
          <a:bodyPr/>
          <a:lstStyle/>
          <a:p>
            <a:pPr algn="just"/>
            <a:r>
              <a:rPr lang="pl-PL" sz="2000" dirty="0"/>
              <a:t>W przypadku szkoleń językowych certyfikaty muszą potwierdzić poziom biegłości języka zgodnie </a:t>
            </a:r>
            <a:br>
              <a:rPr lang="pl-PL" sz="2000" dirty="0"/>
            </a:br>
            <a:r>
              <a:rPr lang="pl-PL" sz="2000" dirty="0"/>
              <a:t>z Europejskim Systemem Opisu Kształcenia językowego, natomiast w zakresie TIK certyfikat powinien potwierdzić uzyskanie kompetencji cyfrowych, zgodnie ze standardem wymagań określonym w załączniku nr 2 </a:t>
            </a:r>
            <a:r>
              <a:rPr lang="pl-PL" sz="2000" i="1" dirty="0"/>
              <a:t>do Wytycznych w zakresie realizacji przedsięwzięć z udziałem środków Europejskiego Funduszu Społecznego w obszarze edukacji na lata 2014 -2020</a:t>
            </a:r>
            <a:r>
              <a:rPr lang="pl-PL" sz="2000" dirty="0"/>
              <a:t>. Istotne jest, aby certyfikat potwierdził zdobycie kwalifikacji w zakresie obszarów i kompetencji określonych we wniosku o dofinansowanie, zgodnie ze standardem DIGCOMP. Nie jest konieczne zawieranie szczegółowego opisu samych kompetencji, wystarczającym będzie przypisanie jej jedynie odpowiedniego poziomu (A, B lub C) uzyskanego przez uczestnika.</a:t>
            </a:r>
          </a:p>
          <a:p>
            <a:endParaRPr lang="pl-PL" dirty="0"/>
          </a:p>
        </p:txBody>
      </p:sp>
    </p:spTree>
    <p:extLst>
      <p:ext uri="{BB962C8B-B14F-4D97-AF65-F5344CB8AC3E}">
        <p14:creationId xmlns:p14="http://schemas.microsoft.com/office/powerpoint/2010/main" val="139797434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6"/>
            <a:ext cx="11348581" cy="865089"/>
          </a:xfrm>
        </p:spPr>
        <p:txBody>
          <a:bodyPr/>
          <a:lstStyle/>
          <a:p>
            <a:r>
              <a:rPr lang="pl-PL" b="1" dirty="0" smtClean="0">
                <a:solidFill>
                  <a:srgbClr val="0070C0"/>
                </a:solidFill>
              </a:rPr>
              <a:t>72</a:t>
            </a:r>
            <a:r>
              <a:rPr lang="pl-PL" b="1" dirty="0">
                <a:solidFill>
                  <a:srgbClr val="0070C0"/>
                </a:solidFill>
              </a:rPr>
              <a:t>. Rekrutacja, Monitoring i ewaluacja – czy wykazywać je jako odrębne zadania? Czy można wpisać w zakres obowiązków zespołu? Czy jako zadanie „pomocnicze”? </a:t>
            </a:r>
            <a:endParaRPr lang="pl-PL" dirty="0"/>
          </a:p>
        </p:txBody>
      </p:sp>
      <p:sp>
        <p:nvSpPr>
          <p:cNvPr id="3" name="Symbol zastępczy zawartości 2"/>
          <p:cNvSpPr>
            <a:spLocks noGrp="1"/>
          </p:cNvSpPr>
          <p:nvPr>
            <p:ph idx="1"/>
          </p:nvPr>
        </p:nvSpPr>
        <p:spPr>
          <a:xfrm>
            <a:off x="313151" y="2174789"/>
            <a:ext cx="11348581" cy="4002174"/>
          </a:xfrm>
        </p:spPr>
        <p:txBody>
          <a:bodyPr/>
          <a:lstStyle/>
          <a:p>
            <a:r>
              <a:rPr lang="pl-PL" dirty="0"/>
              <a:t>Należy podkreślić, że w projektach w ramach RPO WZ 2014-2020 nie mogą wystąpić zadania takie jak </a:t>
            </a:r>
            <a:r>
              <a:rPr lang="pl-PL" i="1" dirty="0"/>
              <a:t>Zarządzanie projektem</a:t>
            </a:r>
            <a:r>
              <a:rPr lang="pl-PL" dirty="0"/>
              <a:t>, czy też </a:t>
            </a:r>
            <a:r>
              <a:rPr lang="pl-PL" i="1" dirty="0"/>
              <a:t>Promocja projektu</a:t>
            </a:r>
            <a:r>
              <a:rPr lang="pl-PL" dirty="0"/>
              <a:t>, gdyż stanowią one koszty pośrednie. Ponadto wydatki na działania świadomościowe (m.in. kampanie informacyjno-promocyjne i różne działania upowszechniające), co do zasady są niekwalifikowalne, chyba że </a:t>
            </a:r>
            <a:r>
              <a:rPr lang="pl-PL" i="1" dirty="0"/>
              <a:t>Wytyczne kwalifikowalności </a:t>
            </a:r>
            <a:r>
              <a:rPr lang="pl-PL" dirty="0"/>
              <a:t>stanowią inaczej. Oznacza to, że wśród wpisywanych w projekcie zadań co do zasady nie mogą pojawić się te, które dotyczą kampanii informacyjno-promocyjnych i różnych działań upowszechniających. Ponadto, dotyczy to również prowadzenia rekrutacji w ramach projektu, </a:t>
            </a:r>
            <a:br>
              <a:rPr lang="pl-PL" dirty="0"/>
            </a:br>
            <a:r>
              <a:rPr lang="pl-PL" dirty="0"/>
              <a:t>w szczególności wyszukiwania i informowania uczestników projektu i prowadzenia spotkań informacyjnych o projekcie oraz koszt ogłoszeń rekrutacyjnych w mediach, na plakatach i ulotkach (ale nie koszt personelu udzielającego wsparcia i identyfikującego potrzeby grupy docelowej przy rekrutacji, np. psychologa, o ile w ogóle koszt taki jest uzasadniony specyfiką danego projektu).  </a:t>
            </a:r>
          </a:p>
          <a:p>
            <a:r>
              <a:rPr lang="pl-PL" dirty="0"/>
              <a:t>Zadania dotyczące monitoringu oraz ewaluacji w projekcie są działaniami związanymi z zarządzaniem projektem i zgodnie z </a:t>
            </a:r>
            <a:r>
              <a:rPr lang="pl-PL" i="1" dirty="0"/>
              <a:t>Wytycznymi w zakresie  kwalifikowalności wydatków w ramach Europejskiego Funduszu Rozwoju Regionalnego, Europejskiego Funduszu Społecznego oraz Funduszu Spójności na lata 2014 – 2020 </a:t>
            </a:r>
            <a:r>
              <a:rPr lang="pl-PL" dirty="0"/>
              <a:t>są kosztami z katalogu kosztów pośrednich, zatem nie jest możliwe ich ujęcie w kosztach bezpośrednich projektu.   </a:t>
            </a:r>
          </a:p>
          <a:p>
            <a:endParaRPr lang="pl-PL" dirty="0"/>
          </a:p>
        </p:txBody>
      </p:sp>
    </p:spTree>
    <p:extLst>
      <p:ext uri="{BB962C8B-B14F-4D97-AF65-F5344CB8AC3E}">
        <p14:creationId xmlns:p14="http://schemas.microsoft.com/office/powerpoint/2010/main" val="30075381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70C0"/>
                </a:solidFill>
              </a:rPr>
              <a:t>73</a:t>
            </a:r>
            <a:r>
              <a:rPr lang="pl-PL" b="1" dirty="0">
                <a:solidFill>
                  <a:srgbClr val="0070C0"/>
                </a:solidFill>
              </a:rPr>
              <a:t>. Catering i dojazdy na szkolenia – czy rozliczane ryczałtem?</a:t>
            </a:r>
            <a:endParaRPr lang="pl-PL" dirty="0"/>
          </a:p>
        </p:txBody>
      </p:sp>
      <p:sp>
        <p:nvSpPr>
          <p:cNvPr id="3" name="Symbol zastępczy zawartości 2"/>
          <p:cNvSpPr>
            <a:spLocks noGrp="1"/>
          </p:cNvSpPr>
          <p:nvPr>
            <p:ph idx="1"/>
          </p:nvPr>
        </p:nvSpPr>
        <p:spPr/>
        <p:txBody>
          <a:bodyPr/>
          <a:lstStyle/>
          <a:p>
            <a:r>
              <a:rPr lang="pl-PL" sz="2000" dirty="0"/>
              <a:t>Zgodnie z regulaminem konkursu zastosowanie uproszczonej metody rozliczania wydatków w postaci kwot ryczałtowych możliwe jest jedynie w przypadku projektów, których wartość nie przekracza wyrażonej w PLN równowartości 100 000 EUR. </a:t>
            </a:r>
          </a:p>
          <a:p>
            <a:r>
              <a:rPr lang="pl-PL" sz="2000" dirty="0"/>
              <a:t>Kwotą ryczałtową jest kwota uzgodniona za wykonanie określonego w projekcie zadania na etapie zatwierdzania wniosku o dofinansowanie.  Zatem, w przypadku rozliczania projektu za pomocą kwot ryczałtowych możliwe jest ujęcie w niej wydatków dotyczących cateringu czy dojazdów na szkolenia. Koszty zawarte w kwocie ryczałtowej we wniosku o dofinansowanie podlegają ocenie podczas prac KOP.</a:t>
            </a:r>
          </a:p>
          <a:p>
            <a:r>
              <a:rPr lang="pl-PL" sz="2000" dirty="0"/>
              <a:t>Należy także mieć na uwadze, iż szkolenia językowe przewidziane do realizacji w ramach niniejszego konkursu mogą być rozliczane jedynie na podstawie stawek jednostkowych, których zakres został określony w regulaminie konkursu. Zgodnie z </a:t>
            </a:r>
            <a:r>
              <a:rPr lang="pl-PL" sz="2000" i="1" dirty="0"/>
              <a:t>Wytycznymi w zakresie realizacji przedsięwzięć z udziałem środków Europejskiego Funduszu Społecznego w obszarze edukacji na lata 2014-2020 </a:t>
            </a:r>
            <a:r>
              <a:rPr lang="pl-PL" sz="2000" dirty="0"/>
              <a:t>poza stawkami jednostkowymi istnieje możliwość sfinansowania wyłącznie kosztów związanych z zakupem podręcznika, przeprowadzeniem egzaminu zewnętrznego i wydaniem  zewnętrznego certyfikatu.</a:t>
            </a:r>
          </a:p>
          <a:p>
            <a:endParaRPr lang="pl-PL" dirty="0"/>
          </a:p>
        </p:txBody>
      </p:sp>
    </p:spTree>
    <p:extLst>
      <p:ext uri="{BB962C8B-B14F-4D97-AF65-F5344CB8AC3E}">
        <p14:creationId xmlns:p14="http://schemas.microsoft.com/office/powerpoint/2010/main" val="184445813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6"/>
            <a:ext cx="11348581" cy="1322289"/>
          </a:xfrm>
        </p:spPr>
        <p:txBody>
          <a:bodyPr/>
          <a:lstStyle/>
          <a:p>
            <a:r>
              <a:rPr lang="pl-PL" b="1" dirty="0" smtClean="0">
                <a:solidFill>
                  <a:srgbClr val="0070C0"/>
                </a:solidFill>
              </a:rPr>
              <a:t>74</a:t>
            </a:r>
            <a:r>
              <a:rPr lang="pl-PL" b="1" dirty="0">
                <a:solidFill>
                  <a:srgbClr val="0070C0"/>
                </a:solidFill>
              </a:rPr>
              <a:t>. Niepełnosprawność w projekcie – jak postąpić w przypadku, kiedy nie można przewidzieć, z jakiego typu </a:t>
            </a:r>
            <a:r>
              <a:rPr lang="pl-PL" b="1" dirty="0" err="1" smtClean="0">
                <a:solidFill>
                  <a:srgbClr val="0070C0"/>
                </a:solidFill>
              </a:rPr>
              <a:t>niepełnosprawnościami</a:t>
            </a:r>
            <a:r>
              <a:rPr lang="pl-PL" b="1" dirty="0" smtClean="0">
                <a:solidFill>
                  <a:srgbClr val="0070C0"/>
                </a:solidFill>
              </a:rPr>
              <a:t> </a:t>
            </a:r>
            <a:r>
              <a:rPr lang="pl-PL" b="1" dirty="0">
                <a:solidFill>
                  <a:srgbClr val="0070C0"/>
                </a:solidFill>
              </a:rPr>
              <a:t>zgłoszą się UP do projektu i jakie koszty zabezpieczyć na specjalne potrzeby ON. (projekt jest skierowany w mniejszości do ON i jest założona konkretna ilość ON)?</a:t>
            </a:r>
            <a:endParaRPr lang="pl-PL" dirty="0"/>
          </a:p>
        </p:txBody>
      </p:sp>
      <p:sp>
        <p:nvSpPr>
          <p:cNvPr id="3" name="Symbol zastępczy zawartości 2"/>
          <p:cNvSpPr>
            <a:spLocks noGrp="1"/>
          </p:cNvSpPr>
          <p:nvPr>
            <p:ph idx="1"/>
          </p:nvPr>
        </p:nvSpPr>
        <p:spPr>
          <a:xfrm>
            <a:off x="313151" y="2854411"/>
            <a:ext cx="11348581" cy="3322551"/>
          </a:xfrm>
        </p:spPr>
        <p:txBody>
          <a:bodyPr/>
          <a:lstStyle/>
          <a:p>
            <a:r>
              <a:rPr lang="pl-PL" sz="2400" dirty="0"/>
              <a:t>Należy podkreślić, iż za realizację projektu odpowiedzialny jest Wnioskodawca, który formułuje zapisy wniosku o dofinansowanie, określa problem, który zamierza złagodzić lub rozwiązać dzięki realizacji projektu, określa działania a także grupę docelową projektu. Wybór grupy docelowej powinien wynikać z przeprowadzonej diagnozy sytuacji problemowej oraz być poprzedzony analizą tejże grupy, zatem to sam Wnioskodawca musi znać istotne cechy uczestników, ich potrzeby i oczekiwania a także bariery uczestnictwa w projekcie.  To na Wnioskodawcy spoczywa odpowiedzialność prawidłowego oszacowania wydatków niezbędnych do realizacji projektu. </a:t>
            </a:r>
          </a:p>
          <a:p>
            <a:endParaRPr lang="pl-PL" dirty="0"/>
          </a:p>
        </p:txBody>
      </p:sp>
    </p:spTree>
    <p:extLst>
      <p:ext uri="{BB962C8B-B14F-4D97-AF65-F5344CB8AC3E}">
        <p14:creationId xmlns:p14="http://schemas.microsoft.com/office/powerpoint/2010/main" val="131086516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70C0"/>
                </a:solidFill>
              </a:rPr>
              <a:t>75</a:t>
            </a:r>
            <a:r>
              <a:rPr lang="pl-PL" b="1" dirty="0">
                <a:solidFill>
                  <a:srgbClr val="0070C0"/>
                </a:solidFill>
              </a:rPr>
              <a:t>. Błąd w generatorze: D.2.1.1.1 – zbyt mała ilość znaków.</a:t>
            </a:r>
            <a:endParaRPr lang="pl-PL" dirty="0"/>
          </a:p>
        </p:txBody>
      </p:sp>
      <p:sp>
        <p:nvSpPr>
          <p:cNvPr id="3" name="Symbol zastępczy zawartości 2"/>
          <p:cNvSpPr>
            <a:spLocks noGrp="1"/>
          </p:cNvSpPr>
          <p:nvPr>
            <p:ph idx="1"/>
          </p:nvPr>
        </p:nvSpPr>
        <p:spPr/>
        <p:txBody>
          <a:bodyPr/>
          <a:lstStyle/>
          <a:p>
            <a:pPr>
              <a:lnSpc>
                <a:spcPct val="115000"/>
              </a:lnSpc>
              <a:spcAft>
                <a:spcPts val="1000"/>
              </a:spcAft>
            </a:pPr>
            <a:r>
              <a:rPr lang="pl-PL" sz="2400" dirty="0">
                <a:ea typeface="Calibri"/>
                <a:cs typeface="Times New Roman"/>
              </a:rPr>
              <a:t>Zgodnie z Instrukcją wypełniania wniosku o dofinansowanie projektu dla pola D.2.1.1.1 przewidziano max. 3000 znaków w trybie tekstowym. Należy mieć na uwadze fakt, iż skopiowanie tekstu z edytora tekstu (np. z programu Word) może spowodować, że użyte w treści znaki specjalne rozumiane będą jako kilka znaków w generatorze (w trybie tekstowym). Należy zatem unikać kopiowania treści z edytorów tekstu i używać bezpośrednio generatora w celu wypełnienia poszczególnych pól wniosku o dofinansowanie.  </a:t>
            </a:r>
          </a:p>
          <a:p>
            <a:endParaRPr lang="pl-PL" dirty="0"/>
          </a:p>
        </p:txBody>
      </p:sp>
    </p:spTree>
    <p:extLst>
      <p:ext uri="{BB962C8B-B14F-4D97-AF65-F5344CB8AC3E}">
        <p14:creationId xmlns:p14="http://schemas.microsoft.com/office/powerpoint/2010/main" val="7732300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Obraz 3"/>
          <p:cNvPicPr>
            <a:picLocks noChangeAspect="1"/>
          </p:cNvPicPr>
          <p:nvPr/>
        </p:nvPicPr>
        <p:blipFill>
          <a:blip r:embed="rId3"/>
          <a:srcRect/>
          <a:stretch>
            <a:fillRect/>
          </a:stretch>
        </p:blipFill>
        <p:spPr bwMode="auto">
          <a:xfrm>
            <a:off x="5627688" y="1795463"/>
            <a:ext cx="6564312" cy="4359275"/>
          </a:xfrm>
          <a:prstGeom prst="rect">
            <a:avLst/>
          </a:prstGeom>
          <a:noFill/>
          <a:ln w="9525">
            <a:noFill/>
            <a:miter lim="800000"/>
            <a:headEnd/>
            <a:tailEnd/>
          </a:ln>
        </p:spPr>
      </p:pic>
      <p:sp>
        <p:nvSpPr>
          <p:cNvPr id="65539" name="Tytuł 1"/>
          <p:cNvSpPr>
            <a:spLocks noGrp="1"/>
          </p:cNvSpPr>
          <p:nvPr>
            <p:ph type="title"/>
          </p:nvPr>
        </p:nvSpPr>
        <p:spPr bwMode="auto">
          <a:xfrm>
            <a:off x="307975" y="2289175"/>
            <a:ext cx="5149850" cy="501650"/>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r>
              <a:rPr lang="pl-PL" altLang="pl-PL" sz="4400" b="1" dirty="0" smtClean="0">
                <a:latin typeface="Book Antiqua" pitchFamily="18" charset="0"/>
                <a:ea typeface="Mongolian Baiti" pitchFamily="66" charset="0"/>
              </a:rPr>
              <a:t>Dziękuję za uwagę</a:t>
            </a:r>
          </a:p>
        </p:txBody>
      </p:sp>
      <p:sp>
        <p:nvSpPr>
          <p:cNvPr id="3" name="Symbol zastępczy zawartości 2"/>
          <p:cNvSpPr>
            <a:spLocks noGrp="1"/>
          </p:cNvSpPr>
          <p:nvPr>
            <p:ph idx="1"/>
          </p:nvPr>
        </p:nvSpPr>
        <p:spPr>
          <a:xfrm>
            <a:off x="312738" y="3873500"/>
            <a:ext cx="5006975" cy="2303463"/>
          </a:xfrm>
        </p:spPr>
        <p:txBody>
          <a:bodyPr/>
          <a:lstStyle/>
          <a:p>
            <a:pPr algn="ctr" eaLnBrk="1" hangingPunct="1"/>
            <a:r>
              <a:rPr lang="pl-PL" altLang="pl-PL" b="1" dirty="0" smtClean="0">
                <a:latin typeface="Book Antiqua" pitchFamily="18" charset="0"/>
                <a:ea typeface="Mongolian Baiti" pitchFamily="66" charset="0"/>
              </a:rPr>
              <a:t>Wojewódzki Urząd Pracy w Szczecinie</a:t>
            </a:r>
            <a:endParaRPr lang="pl-PL" altLang="pl-PL" dirty="0" smtClean="0">
              <a:latin typeface="Book Antiqua" pitchFamily="18" charset="0"/>
              <a:ea typeface="Mongolian Baiti" pitchFamily="66" charset="0"/>
            </a:endParaRPr>
          </a:p>
          <a:p>
            <a:pPr algn="ctr" eaLnBrk="1" hangingPunct="1"/>
            <a:r>
              <a:rPr lang="pl-PL" altLang="pl-PL" dirty="0" smtClean="0">
                <a:latin typeface="Book Antiqua" pitchFamily="18" charset="0"/>
                <a:ea typeface="Mongolian Baiti" pitchFamily="66" charset="0"/>
              </a:rPr>
              <a:t>ul. A. Mickiewicza  41</a:t>
            </a:r>
          </a:p>
          <a:p>
            <a:pPr algn="ctr" eaLnBrk="1" hangingPunct="1"/>
            <a:r>
              <a:rPr lang="pl-PL" altLang="pl-PL" dirty="0" smtClean="0">
                <a:latin typeface="Book Antiqua" pitchFamily="18" charset="0"/>
                <a:ea typeface="Mongolian Baiti" pitchFamily="66" charset="0"/>
              </a:rPr>
              <a:t>70-383 Szczecin</a:t>
            </a:r>
          </a:p>
          <a:p>
            <a:pPr algn="ctr" eaLnBrk="1" hangingPunct="1"/>
            <a:r>
              <a:rPr lang="pl-PL" altLang="pl-PL" dirty="0" smtClean="0">
                <a:latin typeface="Book Antiqua" pitchFamily="18" charset="0"/>
                <a:ea typeface="Mongolian Baiti" pitchFamily="66" charset="0"/>
              </a:rPr>
              <a:t>tel. 91 42 56 100</a:t>
            </a:r>
          </a:p>
          <a:p>
            <a:pPr algn="ctr" eaLnBrk="1" hangingPunct="1"/>
            <a:r>
              <a:rPr lang="pl-PL" altLang="pl-PL" dirty="0" smtClean="0">
                <a:latin typeface="Book Antiqua" pitchFamily="18" charset="0"/>
                <a:ea typeface="Mongolian Baiti" pitchFamily="66" charset="0"/>
              </a:rPr>
              <a:t>fax. 91 42 56 103</a:t>
            </a:r>
          </a:p>
          <a:p>
            <a:pPr algn="ctr" eaLnBrk="1" hangingPunct="1"/>
            <a:r>
              <a:rPr lang="pl-PL" altLang="pl-PL" dirty="0" smtClean="0">
                <a:latin typeface="Book Antiqua" pitchFamily="18" charset="0"/>
                <a:ea typeface="Mongolian Baiti" pitchFamily="66" charset="0"/>
              </a:rPr>
              <a:t>e-mail: sekretariat@wup.pl</a:t>
            </a:r>
          </a:p>
          <a:p>
            <a:pPr eaLnBrk="1" hangingPunct="1"/>
            <a:endParaRPr lang="pl-PL" altLang="pl-PL" dirty="0" smtClean="0">
              <a:ea typeface="Mongolian Baiti" pitchFamily="66" charset="0"/>
            </a:endParaRPr>
          </a:p>
        </p:txBody>
      </p:sp>
      <p:sp>
        <p:nvSpPr>
          <p:cNvPr id="65541" name="Rectangle 5"/>
          <p:cNvSpPr>
            <a:spLocks noChangeArrowheads="1"/>
          </p:cNvSpPr>
          <p:nvPr/>
        </p:nvSpPr>
        <p:spPr bwMode="auto">
          <a:xfrm rot="10800000" flipH="1">
            <a:off x="6357938" y="4752975"/>
            <a:ext cx="508000" cy="508000"/>
          </a:xfrm>
          <a:prstGeom prst="rect">
            <a:avLst/>
          </a:prstGeom>
          <a:solidFill>
            <a:schemeClr val="bg1">
              <a:alpha val="38823"/>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42" name="Rectangle 6"/>
          <p:cNvSpPr>
            <a:spLocks noChangeArrowheads="1"/>
          </p:cNvSpPr>
          <p:nvPr/>
        </p:nvSpPr>
        <p:spPr bwMode="auto">
          <a:xfrm rot="10800000" flipH="1">
            <a:off x="6623050" y="4997450"/>
            <a:ext cx="439738" cy="438150"/>
          </a:xfrm>
          <a:prstGeom prst="rect">
            <a:avLst/>
          </a:prstGeom>
          <a:solidFill>
            <a:schemeClr val="bg1">
              <a:alpha val="38823"/>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43" name="Rectangle 7"/>
          <p:cNvSpPr>
            <a:spLocks noChangeArrowheads="1"/>
          </p:cNvSpPr>
          <p:nvPr/>
        </p:nvSpPr>
        <p:spPr bwMode="auto">
          <a:xfrm rot="10800000" flipH="1">
            <a:off x="6465888" y="2600325"/>
            <a:ext cx="541337" cy="539750"/>
          </a:xfrm>
          <a:prstGeom prst="rect">
            <a:avLst/>
          </a:prstGeom>
          <a:solidFill>
            <a:schemeClr val="bg1">
              <a:alpha val="38823"/>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44" name="Rectangle 10"/>
          <p:cNvSpPr>
            <a:spLocks noChangeArrowheads="1"/>
          </p:cNvSpPr>
          <p:nvPr/>
        </p:nvSpPr>
        <p:spPr bwMode="auto">
          <a:xfrm rot="10800000" flipH="1">
            <a:off x="10352088" y="5233988"/>
            <a:ext cx="809625" cy="815975"/>
          </a:xfrm>
          <a:prstGeom prst="rect">
            <a:avLst/>
          </a:prstGeom>
          <a:solidFill>
            <a:schemeClr val="bg1">
              <a:alpha val="38823"/>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45" name="Rectangle 11"/>
          <p:cNvSpPr>
            <a:spLocks noChangeArrowheads="1"/>
          </p:cNvSpPr>
          <p:nvPr/>
        </p:nvSpPr>
        <p:spPr bwMode="auto">
          <a:xfrm rot="10800000" flipH="1">
            <a:off x="11234738" y="4279900"/>
            <a:ext cx="896937" cy="898525"/>
          </a:xfrm>
          <a:prstGeom prst="rect">
            <a:avLst/>
          </a:prstGeom>
          <a:solidFill>
            <a:schemeClr val="bg1">
              <a:alpha val="38823"/>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46" name="Rectangle 12"/>
          <p:cNvSpPr>
            <a:spLocks noChangeArrowheads="1"/>
          </p:cNvSpPr>
          <p:nvPr/>
        </p:nvSpPr>
        <p:spPr bwMode="auto">
          <a:xfrm rot="10800000" flipH="1">
            <a:off x="5870575" y="4800600"/>
            <a:ext cx="249238" cy="254000"/>
          </a:xfrm>
          <a:prstGeom prst="rect">
            <a:avLst/>
          </a:prstGeom>
          <a:solidFill>
            <a:schemeClr val="bg1">
              <a:alpha val="38823"/>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47" name="Rectangle 13"/>
          <p:cNvSpPr>
            <a:spLocks noChangeArrowheads="1"/>
          </p:cNvSpPr>
          <p:nvPr/>
        </p:nvSpPr>
        <p:spPr bwMode="auto">
          <a:xfrm rot="10800000" flipH="1">
            <a:off x="6694488" y="2120900"/>
            <a:ext cx="623887" cy="623888"/>
          </a:xfrm>
          <a:prstGeom prst="rect">
            <a:avLst/>
          </a:prstGeom>
          <a:solidFill>
            <a:schemeClr val="bg1">
              <a:alpha val="38823"/>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48" name="Rectangle 11"/>
          <p:cNvSpPr>
            <a:spLocks noChangeArrowheads="1"/>
          </p:cNvSpPr>
          <p:nvPr/>
        </p:nvSpPr>
        <p:spPr bwMode="auto">
          <a:xfrm rot="10800000" flipH="1">
            <a:off x="5619750" y="1795463"/>
            <a:ext cx="952500" cy="952500"/>
          </a:xfrm>
          <a:prstGeom prst="rect">
            <a:avLst/>
          </a:prstGeom>
          <a:solidFill>
            <a:schemeClr val="bg1"/>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49" name="Rectangle 14"/>
          <p:cNvSpPr>
            <a:spLocks noChangeArrowheads="1"/>
          </p:cNvSpPr>
          <p:nvPr/>
        </p:nvSpPr>
        <p:spPr bwMode="auto">
          <a:xfrm rot="10800000" flipH="1">
            <a:off x="9329738" y="4260850"/>
            <a:ext cx="508000" cy="508000"/>
          </a:xfrm>
          <a:prstGeom prst="rect">
            <a:avLst/>
          </a:prstGeom>
          <a:solidFill>
            <a:schemeClr val="bg1">
              <a:alpha val="14902"/>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50" name="Rectangle 11"/>
          <p:cNvSpPr>
            <a:spLocks noChangeArrowheads="1"/>
          </p:cNvSpPr>
          <p:nvPr/>
        </p:nvSpPr>
        <p:spPr bwMode="auto">
          <a:xfrm rot="10800000" flipH="1">
            <a:off x="7096125" y="1885950"/>
            <a:ext cx="361950" cy="361950"/>
          </a:xfrm>
          <a:prstGeom prst="rect">
            <a:avLst/>
          </a:prstGeom>
          <a:solidFill>
            <a:schemeClr val="bg1">
              <a:alpha val="87057"/>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51" name="Rectangle 11"/>
          <p:cNvSpPr>
            <a:spLocks noChangeArrowheads="1"/>
          </p:cNvSpPr>
          <p:nvPr/>
        </p:nvSpPr>
        <p:spPr bwMode="auto">
          <a:xfrm rot="10800000" flipH="1">
            <a:off x="5619750" y="5483225"/>
            <a:ext cx="952500" cy="693738"/>
          </a:xfrm>
          <a:prstGeom prst="rect">
            <a:avLst/>
          </a:prstGeom>
          <a:solidFill>
            <a:schemeClr val="bg1"/>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52" name="Rectangle 10"/>
          <p:cNvSpPr>
            <a:spLocks noChangeArrowheads="1"/>
          </p:cNvSpPr>
          <p:nvPr/>
        </p:nvSpPr>
        <p:spPr bwMode="auto">
          <a:xfrm rot="10800000" flipH="1">
            <a:off x="11414125" y="5389563"/>
            <a:ext cx="576263" cy="579437"/>
          </a:xfrm>
          <a:prstGeom prst="rect">
            <a:avLst/>
          </a:prstGeom>
          <a:solidFill>
            <a:schemeClr val="bg1">
              <a:alpha val="89018"/>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53" name="Rectangle 13"/>
          <p:cNvSpPr>
            <a:spLocks noChangeArrowheads="1"/>
          </p:cNvSpPr>
          <p:nvPr/>
        </p:nvSpPr>
        <p:spPr bwMode="auto">
          <a:xfrm rot="10800000" flipH="1">
            <a:off x="6854825" y="5262563"/>
            <a:ext cx="623888" cy="623887"/>
          </a:xfrm>
          <a:prstGeom prst="rect">
            <a:avLst/>
          </a:prstGeom>
          <a:solidFill>
            <a:schemeClr val="bg1">
              <a:alpha val="85881"/>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54" name="Rectangle 15"/>
          <p:cNvSpPr>
            <a:spLocks noChangeArrowheads="1"/>
          </p:cNvSpPr>
          <p:nvPr/>
        </p:nvSpPr>
        <p:spPr bwMode="auto">
          <a:xfrm rot="10800000" flipH="1">
            <a:off x="11784013" y="2066925"/>
            <a:ext cx="206375" cy="206375"/>
          </a:xfrm>
          <a:prstGeom prst="rect">
            <a:avLst/>
          </a:prstGeom>
          <a:solidFill>
            <a:schemeClr val="bg1">
              <a:alpha val="38823"/>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55" name="Rectangle 13"/>
          <p:cNvSpPr>
            <a:spLocks noChangeArrowheads="1"/>
          </p:cNvSpPr>
          <p:nvPr/>
        </p:nvSpPr>
        <p:spPr bwMode="auto">
          <a:xfrm rot="10800000" flipH="1">
            <a:off x="10456863" y="4827588"/>
            <a:ext cx="177800" cy="176212"/>
          </a:xfrm>
          <a:prstGeom prst="rect">
            <a:avLst/>
          </a:prstGeom>
          <a:solidFill>
            <a:schemeClr val="bg1">
              <a:alpha val="85881"/>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56" name="Rectangle 6"/>
          <p:cNvSpPr>
            <a:spLocks noChangeArrowheads="1"/>
          </p:cNvSpPr>
          <p:nvPr/>
        </p:nvSpPr>
        <p:spPr bwMode="auto">
          <a:xfrm rot="10800000" flipH="1">
            <a:off x="10964863" y="4949825"/>
            <a:ext cx="439737" cy="439738"/>
          </a:xfrm>
          <a:prstGeom prst="rect">
            <a:avLst/>
          </a:prstGeom>
          <a:solidFill>
            <a:schemeClr val="bg1">
              <a:alpha val="38823"/>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57" name="Rectangle 15"/>
          <p:cNvSpPr>
            <a:spLocks noChangeArrowheads="1"/>
          </p:cNvSpPr>
          <p:nvPr/>
        </p:nvSpPr>
        <p:spPr bwMode="auto">
          <a:xfrm rot="10800000" flipH="1">
            <a:off x="11430000" y="2289175"/>
            <a:ext cx="136525" cy="136525"/>
          </a:xfrm>
          <a:prstGeom prst="rect">
            <a:avLst/>
          </a:prstGeom>
          <a:solidFill>
            <a:schemeClr val="bg1">
              <a:alpha val="38823"/>
            </a:schemeClr>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58" name="Rectangle 11"/>
          <p:cNvSpPr>
            <a:spLocks noChangeArrowheads="1"/>
          </p:cNvSpPr>
          <p:nvPr/>
        </p:nvSpPr>
        <p:spPr bwMode="auto">
          <a:xfrm rot="10800000" flipH="1">
            <a:off x="5595938" y="2747963"/>
            <a:ext cx="534987" cy="534987"/>
          </a:xfrm>
          <a:prstGeom prst="rect">
            <a:avLst/>
          </a:prstGeom>
          <a:solidFill>
            <a:schemeClr val="bg1"/>
          </a:solidFill>
          <a:ln w="9525">
            <a:noFill/>
            <a:miter lim="800000"/>
            <a:headEnd/>
            <a:tailEnd/>
          </a:ln>
        </p:spPr>
        <p:txBody>
          <a:bodyPr lIns="36576" tIns="36576" rIns="36576" bIns="36576"/>
          <a:lstStyle/>
          <a:p>
            <a:endParaRPr lang="pl-PL" altLang="pl-PL" dirty="0">
              <a:latin typeface="Calibri" pitchFamily="34" charset="0"/>
            </a:endParaRPr>
          </a:p>
        </p:txBody>
      </p:sp>
      <p:sp>
        <p:nvSpPr>
          <p:cNvPr id="65559" name="Rectangle 11"/>
          <p:cNvSpPr>
            <a:spLocks noChangeArrowheads="1"/>
          </p:cNvSpPr>
          <p:nvPr/>
        </p:nvSpPr>
        <p:spPr bwMode="auto">
          <a:xfrm rot="10800000" flipH="1">
            <a:off x="5597525" y="5227638"/>
            <a:ext cx="284163" cy="282575"/>
          </a:xfrm>
          <a:prstGeom prst="rect">
            <a:avLst/>
          </a:prstGeom>
          <a:solidFill>
            <a:schemeClr val="bg1"/>
          </a:solidFill>
          <a:ln w="9525">
            <a:noFill/>
            <a:miter lim="800000"/>
            <a:headEnd/>
            <a:tailEnd/>
          </a:ln>
        </p:spPr>
        <p:txBody>
          <a:bodyPr lIns="36576" tIns="36576" rIns="36576" bIns="36576"/>
          <a:lstStyle/>
          <a:p>
            <a:endParaRPr lang="pl-PL" altLang="pl-PL" dirty="0">
              <a:latin typeface="Calibri" pitchFamily="34" charset="0"/>
            </a:endParaRPr>
          </a:p>
        </p:txBody>
      </p:sp>
    </p:spTree>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pPr algn="just"/>
            <a:r>
              <a:rPr lang="pl-PL" altLang="pl-PL" b="1" dirty="0" smtClean="0">
                <a:solidFill>
                  <a:srgbClr val="0070C0"/>
                </a:solidFill>
                <a:ea typeface="Mongolian Baiti" pitchFamily="66" charset="0"/>
              </a:rPr>
              <a:t>7</a:t>
            </a:r>
            <a:r>
              <a:rPr lang="pl-PL" altLang="pl-PL" b="1" u="sng" dirty="0" smtClean="0">
                <a:solidFill>
                  <a:srgbClr val="0070C0"/>
                </a:solidFill>
                <a:ea typeface="Mongolian Baiti" pitchFamily="66" charset="0"/>
              </a:rPr>
              <a:t>. Proszę o informacje na temat standardu cen rynkowych usług/szkoleń z zakresu TIK</a:t>
            </a:r>
            <a:r>
              <a:rPr lang="pl-PL" altLang="pl-PL" dirty="0" smtClean="0">
                <a:solidFill>
                  <a:srgbClr val="0070C0"/>
                </a:solidFill>
                <a:ea typeface="Mongolian Baiti" pitchFamily="66" charset="0"/>
              </a:rPr>
              <a:t/>
            </a:r>
            <a:br>
              <a:rPr lang="pl-PL" altLang="pl-PL" dirty="0" smtClean="0">
                <a:solidFill>
                  <a:srgbClr val="0070C0"/>
                </a:solidFill>
                <a:ea typeface="Mongolian Baiti" pitchFamily="66" charset="0"/>
              </a:rPr>
            </a:br>
            <a:r>
              <a:rPr lang="pl-PL" altLang="pl-PL" dirty="0" smtClean="0">
                <a:ea typeface="Mongolian Baiti" pitchFamily="66" charset="0"/>
              </a:rPr>
              <a:t/>
            </a:r>
            <a:br>
              <a:rPr lang="pl-PL" altLang="pl-PL" dirty="0" smtClean="0">
                <a:ea typeface="Mongolian Baiti" pitchFamily="66" charset="0"/>
              </a:rPr>
            </a:br>
            <a:endParaRPr lang="pl-PL" altLang="pl-PL" dirty="0" smtClean="0">
              <a:ea typeface="Mongolian Baiti" pitchFamily="66" charset="0"/>
            </a:endParaRPr>
          </a:p>
        </p:txBody>
      </p:sp>
      <p:sp>
        <p:nvSpPr>
          <p:cNvPr id="3" name="Symbol zastępczy zawartości 2"/>
          <p:cNvSpPr>
            <a:spLocks noGrp="1"/>
          </p:cNvSpPr>
          <p:nvPr>
            <p:ph idx="1"/>
          </p:nvPr>
        </p:nvSpPr>
        <p:spPr>
          <a:xfrm>
            <a:off x="346075" y="2125663"/>
            <a:ext cx="11315700" cy="4051300"/>
          </a:xfrm>
        </p:spPr>
        <p:txBody>
          <a:bodyPr/>
          <a:lstStyle/>
          <a:p>
            <a:pPr algn="just"/>
            <a:r>
              <a:rPr lang="pl-PL" altLang="pl-PL" sz="2400" dirty="0" smtClean="0">
                <a:ea typeface="Mongolian Baiti" pitchFamily="66" charset="0"/>
              </a:rPr>
              <a:t>Wojewódzki Urząd Pracy w Szczecinie nie przewiduje zestawienia standardu cen rynkowych wybranych wydatków i usług typowych dla konkursu w ramach Działania 8.10 Koszty zawarte w budżecie projektu powinny być efektywne, racjonalne zgodne </a:t>
            </a:r>
            <a:br>
              <a:rPr lang="pl-PL" altLang="pl-PL" sz="2400" dirty="0" smtClean="0">
                <a:ea typeface="Mongolian Baiti" pitchFamily="66" charset="0"/>
              </a:rPr>
            </a:br>
            <a:r>
              <a:rPr lang="pl-PL" altLang="pl-PL" sz="2400" dirty="0" smtClean="0">
                <a:ea typeface="Mongolian Baiti" pitchFamily="66" charset="0"/>
              </a:rPr>
              <a:t>ze stawkami rynkowymi.</a:t>
            </a:r>
          </a:p>
          <a:p>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pPr algn="just"/>
            <a:r>
              <a:rPr lang="pl-PL" altLang="pl-PL" b="1" u="sng" dirty="0" smtClean="0">
                <a:solidFill>
                  <a:srgbClr val="0070C0"/>
                </a:solidFill>
                <a:ea typeface="Mongolian Baiti" pitchFamily="66" charset="0"/>
              </a:rPr>
              <a:t>8. W generatorze nie ma możliwości wybrania wskaźnika rezultatu „Liczba osób dorosłych, które uzyskały kwalifikacje po opuszczeniu programu”.</a:t>
            </a:r>
            <a:r>
              <a:rPr lang="pl-PL" altLang="pl-PL" u="sng" dirty="0" smtClean="0">
                <a:solidFill>
                  <a:srgbClr val="0070C0"/>
                </a:solidFill>
                <a:ea typeface="Mongolian Baiti" pitchFamily="66" charset="0"/>
              </a:rPr>
              <a:t/>
            </a:r>
            <a:br>
              <a:rPr lang="pl-PL" altLang="pl-PL" u="sng" dirty="0" smtClean="0">
                <a:solidFill>
                  <a:srgbClr val="0070C0"/>
                </a:solidFill>
                <a:ea typeface="Mongolian Baiti" pitchFamily="66" charset="0"/>
              </a:rPr>
            </a:br>
            <a:r>
              <a:rPr lang="pl-PL" altLang="pl-PL" dirty="0" smtClean="0">
                <a:solidFill>
                  <a:srgbClr val="0070C0"/>
                </a:solidFill>
                <a:ea typeface="Mongolian Baiti" pitchFamily="66" charset="0"/>
              </a:rPr>
              <a:t/>
            </a:r>
            <a:br>
              <a:rPr lang="pl-PL" altLang="pl-PL" dirty="0" smtClean="0">
                <a:solidFill>
                  <a:srgbClr val="0070C0"/>
                </a:solidFill>
                <a:ea typeface="Mongolian Baiti" pitchFamily="66" charset="0"/>
              </a:rPr>
            </a:br>
            <a:endParaRPr lang="pl-PL" altLang="pl-PL" dirty="0" smtClean="0">
              <a:solidFill>
                <a:srgbClr val="0070C0"/>
              </a:solidFill>
              <a:ea typeface="Mongolian Baiti" pitchFamily="66" charset="0"/>
            </a:endParaRPr>
          </a:p>
        </p:txBody>
      </p:sp>
      <p:sp>
        <p:nvSpPr>
          <p:cNvPr id="3" name="Symbol zastępczy zawartości 2"/>
          <p:cNvSpPr>
            <a:spLocks noGrp="1"/>
          </p:cNvSpPr>
          <p:nvPr>
            <p:ph idx="1"/>
          </p:nvPr>
        </p:nvSpPr>
        <p:spPr>
          <a:xfrm>
            <a:off x="271463" y="1952625"/>
            <a:ext cx="11390312" cy="4224338"/>
          </a:xfrm>
        </p:spPr>
        <p:txBody>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Wskaźnik:  „</a:t>
            </a:r>
            <a:r>
              <a:rPr lang="pl-PL" altLang="pl-PL" sz="2400" b="1" i="1" dirty="0" smtClean="0">
                <a:ea typeface="Mongolian Baiti" pitchFamily="66" charset="0"/>
              </a:rPr>
              <a:t>Liczba osób dorosłych, które uzyskały kwalifikacje po opuszczeniu programu</a:t>
            </a:r>
            <a:r>
              <a:rPr lang="pl-PL" altLang="pl-PL" sz="2400" dirty="0" smtClean="0">
                <a:ea typeface="Mongolian Baiti" pitchFamily="66" charset="0"/>
              </a:rPr>
              <a:t>”  został usunięty z powodu błędnych sformułowań użytych w jego opisie, </a:t>
            </a:r>
            <a:br>
              <a:rPr lang="pl-PL" altLang="pl-PL" sz="2400" dirty="0" smtClean="0">
                <a:ea typeface="Mongolian Baiti" pitchFamily="66" charset="0"/>
              </a:rPr>
            </a:br>
            <a:r>
              <a:rPr lang="pl-PL" altLang="pl-PL" sz="2400" dirty="0" smtClean="0">
                <a:ea typeface="Mongolian Baiti" pitchFamily="66" charset="0"/>
              </a:rPr>
              <a:t>nie był to wskaźnik obowiązkowy a jedynie fakultatywny. Należy ponownie zapoznać się </a:t>
            </a:r>
            <a:br>
              <a:rPr lang="pl-PL" altLang="pl-PL" sz="2400" dirty="0" smtClean="0">
                <a:ea typeface="Mongolian Baiti" pitchFamily="66" charset="0"/>
              </a:rPr>
            </a:br>
            <a:r>
              <a:rPr lang="pl-PL" altLang="pl-PL" sz="2400" dirty="0" smtClean="0">
                <a:ea typeface="Mongolian Baiti" pitchFamily="66" charset="0"/>
              </a:rPr>
              <a:t>z zawartością sekcji E2 i jeśli to możliwe zastosować jeden z wykazanych tam wskaźników. Jeśli jednak żaden z przedstawionych powyżej wskaźników nie będzie odpowiedni, należy zgłosić propozycję wskaźnika zgodnie z zapisami zawartymi w Instrukcji wypełniania wniosku o dofinansowanie. </a:t>
            </a:r>
          </a:p>
          <a:p>
            <a:pPr algn="just"/>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7639</TotalTime>
  <Words>5017</Words>
  <Application>Microsoft Office PowerPoint</Application>
  <PresentationFormat>Panoramiczny</PresentationFormat>
  <Paragraphs>252</Paragraphs>
  <Slides>79</Slides>
  <Notes>2</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79</vt:i4>
      </vt:variant>
    </vt:vector>
  </HeadingPairs>
  <TitlesOfParts>
    <vt:vector size="87" baseType="lpstr">
      <vt:lpstr>Arial</vt:lpstr>
      <vt:lpstr>Book Antiqua</vt:lpstr>
      <vt:lpstr>Calibri</vt:lpstr>
      <vt:lpstr>Calibri Light</vt:lpstr>
      <vt:lpstr>Mongolian Baiti</vt:lpstr>
      <vt:lpstr>Times New Roman</vt:lpstr>
      <vt:lpstr>Tw Cen MT Condensed</vt:lpstr>
      <vt:lpstr>1_Motyw pakietu Office</vt:lpstr>
      <vt:lpstr>Pytania od Beneficjentów</vt:lpstr>
      <vt:lpstr>1. Analiza pomocy publicznej. </vt:lpstr>
      <vt:lpstr>2. Zwiększenie Ilości znaków przeznaczonych na doświadczenie Wnioskodawcy.  </vt:lpstr>
      <vt:lpstr>3. Ogólna obsługa programu dot. RPO WZ  </vt:lpstr>
      <vt:lpstr>4. Kwestie techniczne związane z generatorem wniosków.  </vt:lpstr>
      <vt:lpstr>5. Zasady wnoszenia wkładu własnego w ramach kosztów pośrednich rozliczanych ryczałtem  </vt:lpstr>
      <vt:lpstr>6. Sposób opisu zadań w powiązaniu z budżetem </vt:lpstr>
      <vt:lpstr>7. Proszę o informacje na temat standardu cen rynkowych usług/szkoleń z zakresu TIK  </vt:lpstr>
      <vt:lpstr>8. W generatorze nie ma możliwości wybrania wskaźnika rezultatu „Liczba osób dorosłych, które uzyskały kwalifikacje po opuszczeniu programu”.  </vt:lpstr>
      <vt:lpstr>9. Czy możliwe jest w projekcie następujące połączenie: szkolenia językowe – stawki jednostkowe, TIK – ryczałt oraz koszty pośrednie limit 25%.   </vt:lpstr>
      <vt:lpstr>10. Proszę o przeprowadzenie analizy pomocy publicznej dla NGO.  </vt:lpstr>
      <vt:lpstr>11. Podmioty uprawnione do ubiegania się o dotacje - uszczegółowienie </vt:lpstr>
      <vt:lpstr>11. Podmioty uprawnione do ubiegania się o dotacje - uszczegółowienie</vt:lpstr>
      <vt:lpstr> 12. W przypadku rozliczania projektu za pomocą kwot ryczałtowych koszty pośrednie, nie przysługują chyba, że nie zostały uwzględnione w ramach kwoty ryczałtowej. W przypadku uwzględniania kosztów pośrednich w ramach kwoty ryczałtowej, sposób kalkulacji tych kosztów powinien być zgodny z podrozdziałem 8.4. Wytycznych Ministra Infrastruktury i Rozwoju w zakresie kwalifikowalności wydatków w ramach Europejskiego Funduszu Rozwoju Regionalnego, Europejskiego Funduszu Społecznego uraz Funduszu Spójności na lata 2014-2020. Prosimy o interpretację tego zapisu. Czy w projekcie do 100 tys. euro rozliczanym za pomocą kwot ryczałtowych, gdzie są dwie kwoty ryczałtowe uwzględniające tylko koszty bezpośrednie, koszty pośrednie przysługują i należy je wprowadzić do budżetu czy też nie? </vt:lpstr>
      <vt:lpstr>13. Okienka z pomocą de minimis A. 12.3. Analiza występowania pomocy publicznej.  W projekcie nie występuje pomoc de minimis jednakże w podpunkcie 3,4,5 punktu A. 12.3 należy uzasadnić odpowiedz „nie” – co dokładnie należy tam wpisać?    </vt:lpstr>
      <vt:lpstr>14. Jakie są limity znaków w punkcie D Charakterystyka projektu?  </vt:lpstr>
      <vt:lpstr>15. Czy oprócz podręczników można uwzględnić inne pomoce dydaktyczne np.: płyty CD  </vt:lpstr>
      <vt:lpstr>16. Czy grupę docelową mogą stanowić wszystkie osoby powyżej 18 roku życia, czy są ograniczenia (pracujący/ bezrobotny/urzędnicy/osoby prowadzące 1 os. działalność).   </vt:lpstr>
      <vt:lpstr>17. Czy składając wniosek o dofinansowanie projektu w charakterze Beneficjenta, dopuszczalne jest także złożenie wniosków w charakterze partnera?   </vt:lpstr>
      <vt:lpstr>18. Czy możliwe jest zrealizowanie w jednym projekcie szkoleń TIK i językowych?     </vt:lpstr>
      <vt:lpstr>19. Czy w ramach konkursu na Działanie 8.10 mogą składać oferty firmy i instytucje mające swoją siedzibę w innym województwie?     </vt:lpstr>
      <vt:lpstr>20. Czy w ramach konkursu dla Działania 8.10 jest możliwe złożenie jednego projektu na przeprowadzenie szkoleń językowych z dwóch języków (angielski i niemiecki)?    </vt:lpstr>
      <vt:lpstr>21. Co oznaczają niskie kwalifikacje uczestników? Czy są to osoby, które ukończyły co najwyżej zawodówkę, liceum, technikum? Czy jeśli uczestnik posiada wykształcenie policealne to  mieści się w grupie osób z niskimi kwalifikacjami?    </vt:lpstr>
      <vt:lpstr>22. Jakie jednostki wydają zewnętrzne certyfikaty?    </vt:lpstr>
      <vt:lpstr>23. Czy dla szkoleń z zakresu TIK jest określona minimalne liczba godzin dla każdego  z obszaru kompetencji czy zależy to wyłącznie od projektodawcy?    </vt:lpstr>
      <vt:lpstr>24. Czy w ramach niniejszego konkursu w przypadku szkoleń podnoszących kompetencje z zakresu TIK jest możliwe rozliczenie tych szkoleń stawkami jednostkowymi tak jak ma mieć to miejsce w przypadku szkoleń językowych?    </vt:lpstr>
      <vt:lpstr>25. Czy sale wykładowe mogą stanowić wkład własny np. kiedy są wynajmowane? Czy za wkład własny można uznać egzamin przeprowadzony przez jednostkę zewnętrzną oraz certyfikaty wydane przez tę jednostkę?    </vt:lpstr>
      <vt:lpstr>26. Czy wkład własny może być wniesiony w formie niepieniężnej np. w postaci wykorzystania nieruchomości na rzecz projektu tj. sal, w których będą odbywały się zajęcia,  jeśli są one rozliczane w ramach stawek jednostkowych?    </vt:lpstr>
      <vt:lpstr>27. Ile wynosi kwota ryczałtowa w przypadku szkoleń TIK- projekt o wartości poniżej 100 tys. EUR wkładu publicznego?    </vt:lpstr>
      <vt:lpstr>28. Kiedy należy przeprowadzić egzamin zewnętrzny?       </vt:lpstr>
      <vt:lpstr>29.  Czy w projekcie rozliczanym stawkami jednostkowymi oraz lub/i kwotami ryczałtowymi zachodzi konieczność stosowania PZP/zasady konkurencyjności?        </vt:lpstr>
      <vt:lpstr> 30. Czy w ramach projektów realizowanych w Działaniu 8.10 można przewidzieć wpłaty od uczestników przeznaczone na pokrycie wkładu własnego - zakup podręczników i koszt egzaminu zewnętrznego?        </vt:lpstr>
      <vt:lpstr>31. Czy szkolenia TIK powinny dotyczyć wybranych obszarów czy mogą dotyczyć wybranych kompetencji?          </vt:lpstr>
      <vt:lpstr>32.   Czy w ramach projektu wnioskodawca musi zaplanować, że wszystkie osoby uzyskają certyfikat zewnętrzny?         </vt:lpstr>
      <vt:lpstr>33.  Czy w ramach szkoleń językowych należy zaplanować realizację całego poziomu kompetencji językowej?        </vt:lpstr>
      <vt:lpstr>34. Czy stosowanie stawek jednostkowych w przypadku szkoleń językowych ma wpływ na wysokość kosztów pośrednich?        </vt:lpstr>
      <vt:lpstr>35. Jak należy rozliczać wydatki nie objęte stawką jednostkową w ramach szkoleń językowych?          </vt:lpstr>
      <vt:lpstr>36. Co decyduje o kwalifikowalności danej kwoty ryczałtowej?        </vt:lpstr>
      <vt:lpstr>37. Jakie certyfikaty zewnętrzne będą uwzględniane w ramach szkoleń TIK?        </vt:lpstr>
      <vt:lpstr>38. Czy wkład własny mogą stanowić komputery Wnioskodawcy?        </vt:lpstr>
      <vt:lpstr>39. Czy koszt wody dla uczestników projektu będzie kwalifikowany?        </vt:lpstr>
      <vt:lpstr>40. Czy kursantami mogą być osoby, które brały udział w szkoleniach w ramach poprzedniej perspektywy?        </vt:lpstr>
      <vt:lpstr>41. Czy realizując projekt w ramach Działania 8.10 można dodatkowo przeprowadzić wsparcie psychologiczne i doradztwo zawodowe dla danej grupy docelowej? Czy koszt takiego wsparcia będzie kwalifikowany do dofinansowania?        </vt:lpstr>
      <vt:lpstr>42.   Czy w ramach projektu można dokonać zakupu wyposażenia w postaci komputera, niezbędnego do pracy koordynatora projektu?        </vt:lpstr>
      <vt:lpstr>43. Czy koszty zakupu licencji do oprogramowania służącego do obsługi szkoleń i/lub zarządzania szkoleniami będą uznane za kwalifikowalne?        </vt:lpstr>
      <vt:lpstr>44. Co w sytuacji gdy kursant przestanie uczęszczać lub zupełnie nie pojawi się na zajęciach? Czy na miejsce takiego uczestnika można zrekrutować kolejną osobę?        </vt:lpstr>
      <vt:lpstr>45. Czy w budżecie projektu można zaplanować wydatki na egzamin poprawkowy?          </vt:lpstr>
      <vt:lpstr>46. Czy uczestniczy szkoleń komputerowych muszą zdobyć wszystkie kompetencje?            </vt:lpstr>
      <vt:lpstr> 47. Czy liczba godzin kursu językowego może być wielokrotnością 60 godzin wskazanych w stawce językowej? Czy wtedy kwota kwalifikowana również będzie stanowiła jej wielokrotność?           </vt:lpstr>
      <vt:lpstr>48. Jak wygląda kwestia rozliczenia projektu rozliczanego za pomocą stawek jednostkowych?             </vt:lpstr>
      <vt:lpstr>49. Czy wypełniamy punkt B 8.1? Zgodnie z instrukcją  w punkcie B 8.1 (str. 20), jeśli w polu A 12 zaznaczono „nie” to pole b 8.1 powinno być nieaktywne. Niestety tak nie jest. Czy należy wybrać opcję  „nie dotyczy”            </vt:lpstr>
      <vt:lpstr>50. Czy w punkcie B 11 można wpisać „nie dotyczy” jeśli wnioskodawca nie realizuje powiązanych projektów            </vt:lpstr>
      <vt:lpstr>51. Czy dla kosztów pośrednich trzeba stworzyć odrębne zadanie?            </vt:lpstr>
      <vt:lpstr>52. W Punkcie G1.2 jest aktywne pole „rodzaj pomocy publicznej lub de minimis” ale  z listy rozwijanej nic nie można wybrać bo jest pusta. Co zrobić?            </vt:lpstr>
      <vt:lpstr>53. Czy projekt ma być realizowany w strefie włączenia czy skierowany do osób ze strefy włączenia.             </vt:lpstr>
      <vt:lpstr>54. Co wpisać w polu A.4.1 gdy projekt jest realizowany zarówno na terenach wiejskich jak i miejsko – wiejskich ze SSW?            </vt:lpstr>
      <vt:lpstr>55. Z jakich etapów powinien składać się wniosek w przypadku ryczałtu.            </vt:lpstr>
      <vt:lpstr>56. Zwracam się z pytaniem dotyczącym stawek jednostkowych kursów komputerowych w ramach konkursu 8.10. W regulaminie konkursu są jedynie stawki jednostkowe dla kursów językowych.  Gdzie można znaleźć stawki jednostkowe dot. kursów komputerowych?            </vt:lpstr>
      <vt:lpstr>57. W instrukcji wypełniania wniosku o dofinansowanie dotyczącej uzupełnienia pkt. D.2.1.1. jest zapis: "w przedmiotowym punkcie Projektodawca  (z uwagi na ogólny charakter analizy załączonej do Regulaminu konkursu/naboru Wezwaniu do złożenia wniosku) w sposób szczegółowy wskazuje  i opisuje powiązanie projektu z analizą zawartą w Regulaminie konkursu/naboru lub Wezwaniu do złożenia wniosku w odniesieniu do obszaru, w którym będzie realizowany projekt" Nie znalazłam żadnego załącznika do regulaminu konkursu który mógłby stanowić analizę obszaru. Czy mógłby mi  Pan wskazać konkretny numer tego załącznika do którego powinnam odnieść się w analizie tego punktu?             </vt:lpstr>
      <vt:lpstr>58. Proszę również o wyjaśnienie punktu D.2.1.4." Opisz w jaki sposób zapewnisz kompleksowe wsparcie na rzecz uczestnika projektu, w tym realizację zadań finansowanych poza środkami Funduszu Pracy, w tym w szczególności usługi rynku pracy w rozumieniu art. 35 ust. 1 pkt. 1 i 3  ustawy o promocji zatrudnienia i instytucjach rynku pracy".  W ramach projektu nie planuję realizować zadań opisanych w powyższej ustawie, w jaki sposób należy poprawnie uzupełnić ten punkt wniosku.             </vt:lpstr>
      <vt:lpstr>59. Na jakim poziomie ma zostać określony  wskaźnik  61%  czy  75%            </vt:lpstr>
      <vt:lpstr>60. Czy poza stawką jednostkową możemy w budżecie w kosztach bezpośrednich przyjąć koszt polisy NNW dla uczestników projektu?              </vt:lpstr>
      <vt:lpstr>61. Co oznacza, że szkolenia muszą kończyć się egzaminem zewnętrznym?</vt:lpstr>
      <vt:lpstr>62. Jaki jest maksymalny okres realizacji projektu?</vt:lpstr>
      <vt:lpstr>63. Jaka jest minimalna i maksymalna wartość projektu? Czy ustalono średni koszt wsparcia jednego uczestnika projektu?</vt:lpstr>
      <vt:lpstr>64. Czy Projektodawca, zakładający, że podatek VAT stanowi koszt kwalifikowalny w projekcie powinien wypełnić kolumnę „VAT kwalifikowalny” w części G wniosku?</vt:lpstr>
      <vt:lpstr>65.Do jakiej kategorii kosztu zaliczyć „Zwrot kosztów dojazdu na szkolenie i egzaminy”? do „Inne” czy „Usługi szkoleniowe? Jakie wydatki zaliczamy do kategorii „Usługi szkoleniowe”?</vt:lpstr>
      <vt:lpstr>66. W części E1 wniosku istnieje wskaźnik produktu: Liczba osób niepełnosprawnych objętych wsparciem. Czy wartość docelowa wskaźnika powinna być wyrażona w wartościach procentowych czy liczbowych?</vt:lpstr>
      <vt:lpstr>67. Kwalifikowalność kosztów </vt:lpstr>
      <vt:lpstr>68. Kwestia partnerstwa w projekcie.</vt:lpstr>
      <vt:lpstr>69. Grupa docelowa – czy osoby powyżej 50 r.ż. powinny być czynne zawodowo, czy mogą też emeryci?</vt:lpstr>
      <vt:lpstr>70. Zgodnie z SOOP RPO WZ przedsięwzięcia podejmowane w ramach działania 8.10 mają zapewnić m.in. wsparcie dla osób w wieku 18 lat i więcej, natomiast w rozwijanych listach: wskaźników rezultatu bezpośredniego i produktu widnieją wskaźniki odnoszące się do osób w wieku 25 lat i wyżej. Skąd wynika ta różnica? Czy te wskaźniki nie powinny być kompatybilne z zapisami SOOP?</vt:lpstr>
      <vt:lpstr>c.d.</vt:lpstr>
      <vt:lpstr>71. Kwestia szczegółowości opisu zgodności wydawanego certyfikatu zewnętrznego potwierdzającego zdobycie określonych kompetencji cyfrowych, które określa standard wymagań dla kompetencji informatycznych, które powinni osiągnąć uczestnicy projektu (określony w załączniku nr 2 do Wytycznych w zakresie realizacji przedsięwzięć z udziałem środków Europejskiego Funduszu Społecznego w obszarze edukacji na lata 2014-2020)</vt:lpstr>
      <vt:lpstr>72. Rekrutacja, Monitoring i ewaluacja – czy wykazywać je jako odrębne zadania? Czy można wpisać w zakres obowiązków zespołu? Czy jako zadanie „pomocnicze”? </vt:lpstr>
      <vt:lpstr>73. Catering i dojazdy na szkolenia – czy rozliczane ryczałtem?</vt:lpstr>
      <vt:lpstr>74. Niepełnosprawność w projekcie – jak postąpić w przypadku, kiedy nie można przewidzieć, z jakiego typu niepełnosprawnościami zgłoszą się UP do projektu i jakie koszty zabezpieczyć na specjalne potrzeby ON. (projekt jest skierowany w mniejszości do ON i jest założona konkretna ilość ON)?</vt:lpstr>
      <vt:lpstr>75. Błąd w generatorze: D.2.1.1.1 – zbyt mała ilość znaków.</vt:lpstr>
      <vt:lpstr>Dziękuję za uwagę</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Krycki Wojciech</dc:creator>
  <cp:lastModifiedBy>wup</cp:lastModifiedBy>
  <cp:revision>772</cp:revision>
  <dcterms:created xsi:type="dcterms:W3CDTF">2015-06-11T09:42:04Z</dcterms:created>
  <dcterms:modified xsi:type="dcterms:W3CDTF">2016-02-09T07:50:54Z</dcterms:modified>
</cp:coreProperties>
</file>