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74" r:id="rId3"/>
    <p:sldId id="275" r:id="rId4"/>
    <p:sldId id="281" r:id="rId5"/>
    <p:sldId id="282" r:id="rId6"/>
    <p:sldId id="283" r:id="rId7"/>
    <p:sldId id="277" r:id="rId8"/>
    <p:sldId id="278" r:id="rId9"/>
    <p:sldId id="280" r:id="rId10"/>
    <p:sldId id="260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54F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B5E2-E29E-4723-ADEB-4C5357F1EC94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83FFB-E335-4C4E-A95D-D6961D5E82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132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AF681-7E5E-489D-9F47-5199BACA27C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4ED1E-F31A-4542-9367-B362FBE6AC6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44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0CB6A-5F15-4DCD-A1AA-B9D8A270A967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87706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3B0AF2-4A03-4FB2-9A92-6E41871F87AF}" type="slidenum">
              <a:rPr lang="pl-PL" altLang="pl-PL" smtClean="0"/>
              <a:pPr/>
              <a:t>7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62611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3B0AF2-4A03-4FB2-9A92-6E41871F87AF}" type="slidenum">
              <a:rPr lang="pl-PL" altLang="pl-PL" smtClean="0"/>
              <a:pPr/>
              <a:t>9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56279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7412749" y="5246441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" name="Rectangle 6"/>
          <p:cNvSpPr>
            <a:spLocks noChangeArrowheads="1"/>
          </p:cNvSpPr>
          <p:nvPr userDrawn="1"/>
        </p:nvSpPr>
        <p:spPr bwMode="auto">
          <a:xfrm rot="10800000" flipH="1">
            <a:off x="5479250" y="5546130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 rot="10800000" flipH="1">
            <a:off x="6364159" y="4974098"/>
            <a:ext cx="539859" cy="53986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 rot="10800000" flipH="1">
            <a:off x="10969375" y="1836094"/>
            <a:ext cx="1222625" cy="1217331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" name="Rectangle 9"/>
          <p:cNvSpPr>
            <a:spLocks noChangeArrowheads="1"/>
          </p:cNvSpPr>
          <p:nvPr userDrawn="1"/>
        </p:nvSpPr>
        <p:spPr bwMode="auto">
          <a:xfrm rot="10800000" flipH="1">
            <a:off x="6505884" y="3937140"/>
            <a:ext cx="598083" cy="598079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899894" y="3720137"/>
            <a:ext cx="809788" cy="81508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" name="Rectangle 11"/>
          <p:cNvSpPr>
            <a:spLocks noChangeArrowheads="1"/>
          </p:cNvSpPr>
          <p:nvPr userDrawn="1"/>
        </p:nvSpPr>
        <p:spPr bwMode="auto">
          <a:xfrm rot="10800000" flipH="1">
            <a:off x="9774115" y="3985398"/>
            <a:ext cx="952698" cy="9526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" name="Rectangle 12"/>
          <p:cNvSpPr>
            <a:spLocks noChangeArrowheads="1"/>
          </p:cNvSpPr>
          <p:nvPr userDrawn="1"/>
        </p:nvSpPr>
        <p:spPr bwMode="auto">
          <a:xfrm rot="10800000" flipH="1">
            <a:off x="5794169" y="4536153"/>
            <a:ext cx="248757" cy="254052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9" name="Rectangle 13"/>
          <p:cNvSpPr>
            <a:spLocks noChangeArrowheads="1"/>
          </p:cNvSpPr>
          <p:nvPr userDrawn="1"/>
        </p:nvSpPr>
        <p:spPr bwMode="auto">
          <a:xfrm rot="10800000" flipH="1">
            <a:off x="7418647" y="4262611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" name="Rectangle 14"/>
          <p:cNvSpPr>
            <a:spLocks noChangeArrowheads="1"/>
          </p:cNvSpPr>
          <p:nvPr userDrawn="1"/>
        </p:nvSpPr>
        <p:spPr bwMode="auto">
          <a:xfrm rot="10800000" flipH="1">
            <a:off x="8464445" y="5244028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" name="Rectangle 15"/>
          <p:cNvSpPr>
            <a:spLocks noChangeArrowheads="1"/>
          </p:cNvSpPr>
          <p:nvPr userDrawn="1"/>
        </p:nvSpPr>
        <p:spPr bwMode="auto">
          <a:xfrm rot="10800000" flipH="1">
            <a:off x="9881074" y="5322519"/>
            <a:ext cx="206418" cy="20641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" name="Rectangle 11"/>
          <p:cNvSpPr>
            <a:spLocks noChangeArrowheads="1"/>
          </p:cNvSpPr>
          <p:nvPr userDrawn="1"/>
        </p:nvSpPr>
        <p:spPr bwMode="auto">
          <a:xfrm rot="10800000" flipH="1">
            <a:off x="4526550" y="5018051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" name="Rectangle 9"/>
          <p:cNvSpPr>
            <a:spLocks noChangeArrowheads="1"/>
          </p:cNvSpPr>
          <p:nvPr userDrawn="1"/>
        </p:nvSpPr>
        <p:spPr bwMode="auto">
          <a:xfrm rot="10800000" flipH="1">
            <a:off x="4697229" y="2746811"/>
            <a:ext cx="598083" cy="5980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" name="Rectangle 9"/>
          <p:cNvSpPr>
            <a:spLocks noChangeArrowheads="1"/>
          </p:cNvSpPr>
          <p:nvPr userDrawn="1"/>
        </p:nvSpPr>
        <p:spPr bwMode="auto">
          <a:xfrm rot="10800000" flipH="1">
            <a:off x="4640809" y="4736714"/>
            <a:ext cx="398700" cy="398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" name="Rectangle 11"/>
          <p:cNvSpPr>
            <a:spLocks noChangeArrowheads="1"/>
          </p:cNvSpPr>
          <p:nvPr userDrawn="1"/>
        </p:nvSpPr>
        <p:spPr bwMode="auto">
          <a:xfrm rot="10800000" flipH="1">
            <a:off x="5655938" y="1884907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7" name="Rectangle 13"/>
          <p:cNvSpPr>
            <a:spLocks noChangeArrowheads="1"/>
          </p:cNvSpPr>
          <p:nvPr userDrawn="1"/>
        </p:nvSpPr>
        <p:spPr bwMode="auto">
          <a:xfrm rot="10800000" flipH="1">
            <a:off x="5295312" y="3343050"/>
            <a:ext cx="624544" cy="62454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8" name="Rectangle 5"/>
          <p:cNvSpPr>
            <a:spLocks noChangeArrowheads="1"/>
          </p:cNvSpPr>
          <p:nvPr userDrawn="1"/>
        </p:nvSpPr>
        <p:spPr bwMode="auto">
          <a:xfrm rot="10800000" flipH="1">
            <a:off x="4727831" y="4249098"/>
            <a:ext cx="508105" cy="50810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9" name="Rectangle 14"/>
          <p:cNvSpPr>
            <a:spLocks noChangeArrowheads="1"/>
          </p:cNvSpPr>
          <p:nvPr userDrawn="1"/>
        </p:nvSpPr>
        <p:spPr bwMode="auto">
          <a:xfrm rot="10800000" flipH="1">
            <a:off x="8847490" y="4349881"/>
            <a:ext cx="508105" cy="508105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" name="Rectangle 11"/>
          <p:cNvSpPr>
            <a:spLocks noChangeArrowheads="1"/>
          </p:cNvSpPr>
          <p:nvPr userDrawn="1"/>
        </p:nvSpPr>
        <p:spPr bwMode="auto">
          <a:xfrm rot="10800000" flipH="1">
            <a:off x="6608636" y="1875538"/>
            <a:ext cx="571527" cy="57152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" name="Rectangle 13"/>
          <p:cNvSpPr>
            <a:spLocks noChangeArrowheads="1"/>
          </p:cNvSpPr>
          <p:nvPr userDrawn="1"/>
        </p:nvSpPr>
        <p:spPr bwMode="auto">
          <a:xfrm rot="10800000" flipH="1">
            <a:off x="7335612" y="2447065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" name="Rectangle 11"/>
          <p:cNvSpPr>
            <a:spLocks noChangeArrowheads="1"/>
          </p:cNvSpPr>
          <p:nvPr userDrawn="1"/>
        </p:nvSpPr>
        <p:spPr bwMode="auto">
          <a:xfrm rot="10800000" flipH="1">
            <a:off x="8371141" y="2234484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4" name="Rectangle 10"/>
          <p:cNvSpPr>
            <a:spLocks noChangeArrowheads="1"/>
          </p:cNvSpPr>
          <p:nvPr userDrawn="1"/>
        </p:nvSpPr>
        <p:spPr bwMode="auto">
          <a:xfrm rot="10800000" flipH="1">
            <a:off x="10162760" y="1868344"/>
            <a:ext cx="809788" cy="815083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1028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y 5"/>
          <p:cNvCxnSpPr/>
          <p:nvPr userDrawn="1"/>
        </p:nvCxnSpPr>
        <p:spPr>
          <a:xfrm>
            <a:off x="6364158" y="6035357"/>
            <a:ext cx="582784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2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62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373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05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63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38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8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60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5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10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B97C-FC69-4361-94B0-D8182460C70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9489262" y="63690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/>
          </a:p>
        </p:txBody>
      </p:sp>
      <p:pic>
        <p:nvPicPr>
          <p:cNvPr id="35" name="Obraz 3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673" y="6267195"/>
            <a:ext cx="1959453" cy="58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Obraz 2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84" y="6288666"/>
            <a:ext cx="2187944" cy="53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az 51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2"/>
          <a:stretch/>
        </p:blipFill>
        <p:spPr bwMode="auto">
          <a:xfrm>
            <a:off x="595179" y="6197564"/>
            <a:ext cx="1392060" cy="66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upa 38"/>
          <p:cNvGrpSpPr/>
          <p:nvPr userDrawn="1"/>
        </p:nvGrpSpPr>
        <p:grpSpPr>
          <a:xfrm>
            <a:off x="139525" y="131784"/>
            <a:ext cx="4802254" cy="1026244"/>
            <a:chOff x="120475" y="139895"/>
            <a:chExt cx="4802254" cy="1026244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 flipH="1">
              <a:off x="3539966" y="399664"/>
              <a:ext cx="363495" cy="363495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Rectangle 6"/>
            <p:cNvSpPr>
              <a:spLocks noChangeArrowheads="1"/>
            </p:cNvSpPr>
            <p:nvPr userDrawn="1"/>
          </p:nvSpPr>
          <p:spPr bwMode="auto">
            <a:xfrm flipH="1">
              <a:off x="3908231" y="619005"/>
              <a:ext cx="314271" cy="314271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Rectangle 7"/>
            <p:cNvSpPr>
              <a:spLocks noChangeArrowheads="1"/>
            </p:cNvSpPr>
            <p:nvPr userDrawn="1"/>
          </p:nvSpPr>
          <p:spPr bwMode="auto">
            <a:xfrm flipH="1">
              <a:off x="3085018" y="501625"/>
              <a:ext cx="386212" cy="386212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796"/>
              <a:ext cx="874657" cy="87087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 flipH="1">
              <a:off x="2493082" y="601597"/>
              <a:ext cx="427864" cy="427861"/>
            </a:xfrm>
            <a:prstGeom prst="rect">
              <a:avLst/>
            </a:prstGeom>
            <a:solidFill>
              <a:schemeClr val="accent5">
                <a:lumMod val="75000"/>
                <a:alpha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 flipH="1">
              <a:off x="1396963" y="583035"/>
              <a:ext cx="579317" cy="583104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 flipH="1">
              <a:off x="799513" y="139895"/>
              <a:ext cx="681553" cy="681553"/>
            </a:xfrm>
            <a:prstGeom prst="rect">
              <a:avLst/>
            </a:pr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 flipH="1">
              <a:off x="4367037" y="546389"/>
              <a:ext cx="177959" cy="181747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 flipH="1">
              <a:off x="2051044" y="225796"/>
              <a:ext cx="446794" cy="446794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 flipH="1">
              <a:off x="2817547" y="319879"/>
              <a:ext cx="363495" cy="363495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Rectangle 15"/>
            <p:cNvSpPr>
              <a:spLocks noChangeArrowheads="1"/>
            </p:cNvSpPr>
            <p:nvPr userDrawn="1"/>
          </p:nvSpPr>
          <p:spPr bwMode="auto">
            <a:xfrm flipH="1">
              <a:off x="4775059" y="647815"/>
              <a:ext cx="147670" cy="147670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2" name="Obraz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696" y="-35775"/>
            <a:ext cx="1560447" cy="121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0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35439" y="3252181"/>
            <a:ext cx="5702300" cy="1655762"/>
          </a:xfrm>
        </p:spPr>
        <p:txBody>
          <a:bodyPr/>
          <a:lstStyle/>
          <a:p>
            <a:pPr algn="l">
              <a:defRPr/>
            </a:pPr>
            <a:r>
              <a:rPr lang="pl-PL" b="1" u="sng" dirty="0" smtClean="0">
                <a:solidFill>
                  <a:schemeClr val="accent5">
                    <a:lumMod val="75000"/>
                  </a:schemeClr>
                </a:solidFill>
              </a:rPr>
              <a:t>Poddziałanie 6.1.3 PO KL</a:t>
            </a:r>
          </a:p>
          <a:p>
            <a:pPr algn="l">
              <a:defRPr/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Poprawa zdolności do zatrudnienia oraz podnoszenie poziomu aktywności zawodowej osób bezrobotnych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Podsumowanie rozliczenia projektów systemowych PUP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Podtytuł 1"/>
          <p:cNvSpPr txBox="1">
            <a:spLocks/>
          </p:cNvSpPr>
          <p:nvPr/>
        </p:nvSpPr>
        <p:spPr>
          <a:xfrm>
            <a:off x="3886200" y="5830281"/>
            <a:ext cx="2578100" cy="407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9644"/>
                </a:solidFill>
                <a:latin typeface="Book Antiqua" panose="02040602050305030304" pitchFamily="18" charset="0"/>
                <a:ea typeface="+mn-ea"/>
                <a:cs typeface="Mongolian Baiti" panose="03000500000000000000" pitchFamily="66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 smtClean="0">
                <a:solidFill>
                  <a:srgbClr val="002060"/>
                </a:solidFill>
              </a:rPr>
              <a:t>Szczecin, 06.05.2015 r.</a:t>
            </a:r>
            <a:endParaRPr lang="pl-PL" sz="1800" dirty="0">
              <a:solidFill>
                <a:srgbClr val="00206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1" y="1796006"/>
            <a:ext cx="6564929" cy="4359523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8164" y="2289643"/>
            <a:ext cx="5149213" cy="500715"/>
          </a:xfrm>
        </p:spPr>
        <p:txBody>
          <a:bodyPr/>
          <a:lstStyle/>
          <a:p>
            <a:pPr algn="ctr"/>
            <a:r>
              <a:rPr lang="pl-PL" sz="4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Dziękuję za uwagę</a:t>
            </a:r>
            <a:endParaRPr lang="pl-PL" sz="4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2" y="3873499"/>
            <a:ext cx="5005908" cy="23034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Book Antiqua" panose="02040602050305030304" pitchFamily="18" charset="0"/>
              </a:rPr>
              <a:t>Wojewódzki Urząd </a:t>
            </a:r>
            <a:r>
              <a:rPr lang="pl-PL" b="1">
                <a:latin typeface="Book Antiqua" panose="02040602050305030304" pitchFamily="18" charset="0"/>
              </a:rPr>
              <a:t>Pracy </a:t>
            </a:r>
            <a:r>
              <a:rPr lang="pl-PL" b="1" smtClean="0">
                <a:latin typeface="Book Antiqua" panose="02040602050305030304" pitchFamily="18" charset="0"/>
              </a:rPr>
              <a:t>w Szczecinie</a:t>
            </a:r>
            <a:endParaRPr lang="pl-PL" dirty="0">
              <a:latin typeface="Book Antiqua" panose="02040602050305030304" pitchFamily="18" charset="0"/>
            </a:endParaRPr>
          </a:p>
          <a:p>
            <a:pPr algn="ctr"/>
            <a:r>
              <a:rPr lang="pl-PL" dirty="0">
                <a:latin typeface="Book Antiqua" panose="02040602050305030304" pitchFamily="18" charset="0"/>
              </a:rPr>
              <a:t>ul. A. Mickiewicza  41</a:t>
            </a:r>
          </a:p>
          <a:p>
            <a:pPr algn="ctr"/>
            <a:r>
              <a:rPr lang="pl-PL" dirty="0">
                <a:latin typeface="Book Antiqua" panose="02040602050305030304" pitchFamily="18" charset="0"/>
              </a:rPr>
              <a:t>70-383 Szczecin</a:t>
            </a:r>
          </a:p>
          <a:p>
            <a:pPr algn="ctr"/>
            <a:r>
              <a:rPr lang="pl-PL" dirty="0">
                <a:latin typeface="Book Antiqua" panose="02040602050305030304" pitchFamily="18" charset="0"/>
              </a:rPr>
              <a:t>tel. 91 42 56 100</a:t>
            </a:r>
          </a:p>
          <a:p>
            <a:pPr algn="ctr"/>
            <a:r>
              <a:rPr lang="pl-PL" dirty="0">
                <a:latin typeface="Book Antiqua" panose="02040602050305030304" pitchFamily="18" charset="0"/>
              </a:rPr>
              <a:t>fax. 91 42 56 103</a:t>
            </a:r>
          </a:p>
          <a:p>
            <a:pPr algn="ctr"/>
            <a:r>
              <a:rPr lang="pl-PL" dirty="0">
                <a:latin typeface="Book Antiqua" panose="02040602050305030304" pitchFamily="18" charset="0"/>
              </a:rPr>
              <a:t>e-mail: sekretariat@wup.pl</a:t>
            </a:r>
          </a:p>
          <a:p>
            <a:endParaRPr lang="pl-P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10800000" flipH="1">
            <a:off x="6357759" y="4752996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0800000" flipH="1">
            <a:off x="6622762" y="4996802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0800000" flipH="1">
            <a:off x="6466584" y="2600360"/>
            <a:ext cx="539859" cy="53986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rot="10800000" flipH="1">
            <a:off x="10351865" y="5234443"/>
            <a:ext cx="809788" cy="81508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 rot="10800000" flipH="1">
            <a:off x="11234084" y="4279644"/>
            <a:ext cx="898228" cy="89822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 rot="10800000" flipH="1">
            <a:off x="5870953" y="4800987"/>
            <a:ext cx="248757" cy="254052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 rot="10800000" flipH="1">
            <a:off x="6694171" y="2120521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 rot="10800000" flipH="1">
            <a:off x="5619727" y="1796006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rot="10800000" flipH="1">
            <a:off x="9329808" y="4260981"/>
            <a:ext cx="508105" cy="508105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 rot="10800000" flipH="1">
            <a:off x="7096532" y="1886339"/>
            <a:ext cx="360769" cy="36076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 rot="10800000" flipH="1">
            <a:off x="5619727" y="5483921"/>
            <a:ext cx="952698" cy="693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 rot="10800000" flipH="1">
            <a:off x="11413832" y="5389142"/>
            <a:ext cx="576307" cy="580075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 rot="10800000" flipH="1">
            <a:off x="6854262" y="5262655"/>
            <a:ext cx="624544" cy="62454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 rot="10800000" flipH="1">
            <a:off x="11783721" y="2066731"/>
            <a:ext cx="206418" cy="20641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 rot="10800000" flipH="1">
            <a:off x="10457271" y="4826860"/>
            <a:ext cx="176856" cy="176856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 rot="10800000" flipH="1">
            <a:off x="10964807" y="4949844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 rot="10800000" flipH="1">
            <a:off x="11429956" y="2289643"/>
            <a:ext cx="135874" cy="13587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rot="10800000" flipH="1">
            <a:off x="5595963" y="2748704"/>
            <a:ext cx="534474" cy="5344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 rot="10800000" flipH="1">
            <a:off x="5597588" y="5226875"/>
            <a:ext cx="284074" cy="2840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826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571625" y="828675"/>
            <a:ext cx="7600950" cy="1085849"/>
          </a:xfrm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Wartość przyznanych środków w latach 2008-2014 na realizację projektów systemowych w ramach 6.1.3 PO KL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719667" y="2660651"/>
            <a:ext cx="10972800" cy="3302000"/>
          </a:xfrm>
        </p:spPr>
        <p:txBody>
          <a:bodyPr/>
          <a:lstStyle/>
          <a:p>
            <a:endParaRPr lang="pl-PL" altLang="pl-PL" dirty="0" smtClean="0"/>
          </a:p>
          <a:p>
            <a:endParaRPr lang="pl-PL" altLang="pl-PL" dirty="0" smtClean="0"/>
          </a:p>
        </p:txBody>
      </p:sp>
      <p:graphicFrame>
        <p:nvGraphicFramePr>
          <p:cNvPr id="4" name="Group 74"/>
          <p:cNvGraphicFramePr>
            <a:graphicFrameLocks/>
          </p:cNvGraphicFramePr>
          <p:nvPr/>
        </p:nvGraphicFramePr>
        <p:xfrm>
          <a:off x="1583267" y="1930149"/>
          <a:ext cx="7584017" cy="4190997"/>
        </p:xfrm>
        <a:graphic>
          <a:graphicData uri="http://schemas.openxmlformats.org/drawingml/2006/table">
            <a:tbl>
              <a:tblPr/>
              <a:tblGrid>
                <a:gridCol w="1631329"/>
                <a:gridCol w="5952688"/>
              </a:tblGrid>
              <a:tr h="956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Rok realizacji projektu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Wartość przekazanej kwoty dofinansowania (PLN)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64 374 200,00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75 933 600,00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93 227 100,00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37 699 100,00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38 304 800,00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82 410 000 ,00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0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121920" marR="121920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125 594 100,00</a:t>
                      </a:r>
                    </a:p>
                  </a:txBody>
                  <a:tcPr marL="121920" marR="121920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Nawias klamrowy zamykający 4"/>
          <p:cNvSpPr/>
          <p:nvPr/>
        </p:nvSpPr>
        <p:spPr>
          <a:xfrm>
            <a:off x="9378951" y="2335743"/>
            <a:ext cx="385233" cy="403436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pl-PL" b="1" dirty="0"/>
          </a:p>
        </p:txBody>
      </p:sp>
      <p:sp>
        <p:nvSpPr>
          <p:cNvPr id="6" name="Prostokąt 5"/>
          <p:cNvSpPr/>
          <p:nvPr/>
        </p:nvSpPr>
        <p:spPr>
          <a:xfrm rot="10800000">
            <a:off x="9744402" y="3629024"/>
            <a:ext cx="2159563" cy="15144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15397" name="pole tekstowe 6"/>
          <p:cNvSpPr txBox="1">
            <a:spLocks noChangeArrowheads="1"/>
          </p:cNvSpPr>
          <p:nvPr/>
        </p:nvSpPr>
        <p:spPr bwMode="auto">
          <a:xfrm>
            <a:off x="9745133" y="4019550"/>
            <a:ext cx="2159000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 eaLnBrk="1" hangingPunct="1"/>
            <a:r>
              <a:rPr lang="pl-PL" altLang="pl-PL" sz="1900" b="1" dirty="0"/>
              <a:t>517 542 900,00 (PLN)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po przekątnej 5"/>
          <p:cNvSpPr/>
          <p:nvPr/>
        </p:nvSpPr>
        <p:spPr bwMode="auto">
          <a:xfrm>
            <a:off x="4664174" y="1329671"/>
            <a:ext cx="5376334" cy="920751"/>
          </a:xfrm>
          <a:prstGeom prst="round2Diag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solidFill>
              <a:schemeClr val="accent6">
                <a:lumMod val="20000"/>
                <a:lumOff val="80000"/>
                <a:alpha val="90000"/>
              </a:schemeClr>
            </a:solidFill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0" lvl="1" algn="ctr" defTabSz="829713">
              <a:lnSpc>
                <a:spcPct val="90000"/>
              </a:lnSpc>
              <a:spcAft>
                <a:spcPct val="15000"/>
              </a:spcAft>
              <a:defRPr/>
            </a:pPr>
            <a:r>
              <a:rPr lang="pl-PL" sz="1600" b="1" dirty="0" smtClean="0">
                <a:solidFill>
                  <a:srgbClr val="000000"/>
                </a:solidFill>
              </a:rPr>
              <a:t>Liczba osób, które zakończyły udział w projektach realizowanych w ramach Priorytetu VI</a:t>
            </a:r>
            <a:endParaRPr lang="pl-PL" sz="1600" b="1" dirty="0">
              <a:solidFill>
                <a:srgbClr val="000000"/>
              </a:solidFill>
            </a:endParaRPr>
          </a:p>
        </p:txBody>
      </p:sp>
      <p:grpSp>
        <p:nvGrpSpPr>
          <p:cNvPr id="3" name="Grupa 13"/>
          <p:cNvGrpSpPr>
            <a:grpSpLocks/>
          </p:cNvGrpSpPr>
          <p:nvPr/>
        </p:nvGrpSpPr>
        <p:grpSpPr bwMode="auto">
          <a:xfrm>
            <a:off x="3600978" y="3370482"/>
            <a:ext cx="7940675" cy="684408"/>
            <a:chOff x="2688451" y="4625768"/>
            <a:chExt cx="6265462" cy="1216487"/>
          </a:xfrm>
        </p:grpSpPr>
        <p:sp>
          <p:nvSpPr>
            <p:cNvPr id="9" name="Dowolny kształt 8"/>
            <p:cNvSpPr/>
            <p:nvPr/>
          </p:nvSpPr>
          <p:spPr>
            <a:xfrm>
              <a:off x="4885496" y="4625768"/>
              <a:ext cx="4068417" cy="1196388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Liczba osób, które zakończyły udział w </a:t>
              </a:r>
              <a:r>
                <a:rPr lang="pl-PL" sz="1600" dirty="0" smtClean="0">
                  <a:solidFill>
                    <a:srgbClr val="000000"/>
                  </a:solidFill>
                </a:rPr>
                <a:t>projektach,</a:t>
              </a:r>
            </a:p>
            <a:p>
              <a:pPr marL="0" lvl="1" defTabSz="829713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 </a:t>
              </a:r>
              <a:r>
                <a:rPr lang="pl-PL" sz="1600" dirty="0" smtClean="0">
                  <a:solidFill>
                    <a:srgbClr val="000000"/>
                  </a:solidFill>
                </a:rPr>
                <a:t>  </a:t>
              </a:r>
              <a:r>
                <a:rPr lang="pl-PL" sz="1600" dirty="0" smtClean="0">
                  <a:solidFill>
                    <a:srgbClr val="000000"/>
                  </a:solidFill>
                </a:rPr>
                <a:t> w ramach Poddziałani</a:t>
              </a:r>
              <a:r>
                <a:rPr lang="pl-PL" sz="1600" dirty="0" smtClean="0">
                  <a:solidFill>
                    <a:srgbClr val="000000"/>
                  </a:solidFill>
                </a:rPr>
                <a:t>a 6.1.3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688451" y="4645867"/>
              <a:ext cx="2303148" cy="1196388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56 </a:t>
              </a:r>
              <a:r>
                <a:rPr lang="pl-PL" sz="1900" dirty="0" smtClean="0">
                  <a:solidFill>
                    <a:schemeClr val="tx1"/>
                  </a:solidFill>
                </a:rPr>
                <a:t>253</a:t>
              </a:r>
              <a:endParaRPr lang="pl-PL" sz="1900" dirty="0" smtClean="0">
                <a:solidFill>
                  <a:schemeClr val="tx1"/>
                </a:solidFill>
              </a:endParaRPr>
            </a:p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(30 </a:t>
              </a:r>
              <a:r>
                <a:rPr lang="pl-PL" sz="1900" dirty="0" smtClean="0">
                  <a:solidFill>
                    <a:schemeClr val="tx1"/>
                  </a:solidFill>
                </a:rPr>
                <a:t>443K</a:t>
              </a:r>
              <a:r>
                <a:rPr lang="pl-PL" sz="1900" dirty="0" smtClean="0">
                  <a:solidFill>
                    <a:schemeClr val="tx1"/>
                  </a:solidFill>
                </a:rPr>
                <a:t>)</a:t>
              </a:r>
              <a:endParaRPr lang="pl-PL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388" name="Tytuł 1"/>
          <p:cNvSpPr>
            <a:spLocks noGrp="1"/>
          </p:cNvSpPr>
          <p:nvPr>
            <p:ph type="title"/>
          </p:nvPr>
        </p:nvSpPr>
        <p:spPr bwMode="auto">
          <a:xfrm>
            <a:off x="4991099" y="285751"/>
            <a:ext cx="5419725" cy="723900"/>
          </a:xfr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Osiągnięte wartości wskaźników produktu (wg stanu na dzień 30.04.2015 r.)</a:t>
            </a:r>
          </a:p>
        </p:txBody>
      </p:sp>
      <p:pic>
        <p:nvPicPr>
          <p:cNvPr id="16390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1167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5401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a 14"/>
          <p:cNvGrpSpPr>
            <a:grpSpLocks/>
          </p:cNvGrpSpPr>
          <p:nvPr/>
        </p:nvGrpSpPr>
        <p:grpSpPr bwMode="auto">
          <a:xfrm>
            <a:off x="3600977" y="2558948"/>
            <a:ext cx="7940675" cy="670984"/>
            <a:chOff x="2699246" y="4653309"/>
            <a:chExt cx="6118948" cy="1345930"/>
          </a:xfrm>
        </p:grpSpPr>
        <p:sp>
          <p:nvSpPr>
            <p:cNvPr id="41" name="Dowolny kształt 40"/>
            <p:cNvSpPr/>
            <p:nvPr/>
          </p:nvSpPr>
          <p:spPr>
            <a:xfrm>
              <a:off x="4788355" y="4725489"/>
              <a:ext cx="4029839" cy="1273750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 smtClean="0">
                  <a:solidFill>
                    <a:srgbClr val="000000"/>
                  </a:solidFill>
                </a:rPr>
                <a:t>Wartość docelowa wskaźnika dla Priorytetu VI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Dowolny kształt 41"/>
            <p:cNvSpPr/>
            <p:nvPr/>
          </p:nvSpPr>
          <p:spPr>
            <a:xfrm>
              <a:off x="2699246" y="4653309"/>
              <a:ext cx="2249291" cy="1345930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900" b="1" dirty="0" smtClean="0">
                  <a:solidFill>
                    <a:schemeClr val="tx1"/>
                  </a:solidFill>
                  <a:latin typeface="+mj-lt"/>
                </a:rPr>
                <a:t>61 893</a:t>
              </a:r>
              <a:endParaRPr lang="pl-PL" sz="19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2" name="Dowolny kształt 21"/>
          <p:cNvSpPr/>
          <p:nvPr/>
        </p:nvSpPr>
        <p:spPr bwMode="auto">
          <a:xfrm>
            <a:off x="6348752" y="4227720"/>
            <a:ext cx="5156200" cy="635000"/>
          </a:xfrm>
          <a:custGeom>
            <a:avLst/>
            <a:gdLst>
              <a:gd name="connsiteX0" fmla="*/ 179461 w 1076744"/>
              <a:gd name="connsiteY0" fmla="*/ 0 h 3917235"/>
              <a:gd name="connsiteX1" fmla="*/ 897283 w 1076744"/>
              <a:gd name="connsiteY1" fmla="*/ 0 h 3917235"/>
              <a:gd name="connsiteX2" fmla="*/ 1024181 w 1076744"/>
              <a:gd name="connsiteY2" fmla="*/ 52563 h 3917235"/>
              <a:gd name="connsiteX3" fmla="*/ 1076744 w 1076744"/>
              <a:gd name="connsiteY3" fmla="*/ 179461 h 3917235"/>
              <a:gd name="connsiteX4" fmla="*/ 1076744 w 1076744"/>
              <a:gd name="connsiteY4" fmla="*/ 3917235 h 3917235"/>
              <a:gd name="connsiteX5" fmla="*/ 1076744 w 1076744"/>
              <a:gd name="connsiteY5" fmla="*/ 3917235 h 3917235"/>
              <a:gd name="connsiteX6" fmla="*/ 1076744 w 1076744"/>
              <a:gd name="connsiteY6" fmla="*/ 3917235 h 3917235"/>
              <a:gd name="connsiteX7" fmla="*/ 0 w 1076744"/>
              <a:gd name="connsiteY7" fmla="*/ 3917235 h 3917235"/>
              <a:gd name="connsiteX8" fmla="*/ 0 w 1076744"/>
              <a:gd name="connsiteY8" fmla="*/ 3917235 h 3917235"/>
              <a:gd name="connsiteX9" fmla="*/ 0 w 1076744"/>
              <a:gd name="connsiteY9" fmla="*/ 3917235 h 3917235"/>
              <a:gd name="connsiteX10" fmla="*/ 0 w 1076744"/>
              <a:gd name="connsiteY10" fmla="*/ 179461 h 3917235"/>
              <a:gd name="connsiteX11" fmla="*/ 52563 w 1076744"/>
              <a:gd name="connsiteY11" fmla="*/ 52563 h 3917235"/>
              <a:gd name="connsiteX12" fmla="*/ 179461 w 1076744"/>
              <a:gd name="connsiteY12" fmla="*/ 0 h 391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744" h="3917235">
                <a:moveTo>
                  <a:pt x="1076744" y="652887"/>
                </a:moveTo>
                <a:lnTo>
                  <a:pt x="1076744" y="3264348"/>
                </a:lnTo>
                <a:cubicBezTo>
                  <a:pt x="1076744" y="3437504"/>
                  <a:pt x="1071547" y="3603569"/>
                  <a:pt x="1062296" y="3726007"/>
                </a:cubicBezTo>
                <a:cubicBezTo>
                  <a:pt x="1053045" y="3848445"/>
                  <a:pt x="1040498" y="3917233"/>
                  <a:pt x="1027415" y="3917233"/>
                </a:cubicBezTo>
                <a:lnTo>
                  <a:pt x="0" y="3917233"/>
                </a:lnTo>
                <a:lnTo>
                  <a:pt x="0" y="3917233"/>
                </a:lnTo>
                <a:lnTo>
                  <a:pt x="0" y="39172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415" y="2"/>
                </a:lnTo>
                <a:cubicBezTo>
                  <a:pt x="1040498" y="2"/>
                  <a:pt x="1053045" y="68790"/>
                  <a:pt x="1062296" y="191228"/>
                </a:cubicBezTo>
                <a:cubicBezTo>
                  <a:pt x="1071547" y="313669"/>
                  <a:pt x="1076744" y="479731"/>
                  <a:pt x="1076744" y="652887"/>
                </a:cubicBezTo>
                <a:close/>
              </a:path>
            </a:pathLst>
          </a:cu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152396" lvl="1" indent="-152396" defTabSz="829713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rgbClr val="000000"/>
                </a:solidFill>
              </a:rPr>
              <a:t>Procentowy udział Poddziałania 6.1.3 w realizacji wartości docelowej wskaźnika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24" name="Dowolny kształt 23"/>
          <p:cNvSpPr/>
          <p:nvPr/>
        </p:nvSpPr>
        <p:spPr bwMode="auto">
          <a:xfrm>
            <a:off x="3600977" y="4208670"/>
            <a:ext cx="2918947" cy="673100"/>
          </a:xfrm>
          <a:custGeom>
            <a:avLst/>
            <a:gdLst>
              <a:gd name="connsiteX0" fmla="*/ 0 w 2203444"/>
              <a:gd name="connsiteY0" fmla="*/ 224326 h 1345930"/>
              <a:gd name="connsiteX1" fmla="*/ 65704 w 2203444"/>
              <a:gd name="connsiteY1" fmla="*/ 65704 h 1345930"/>
              <a:gd name="connsiteX2" fmla="*/ 224327 w 2203444"/>
              <a:gd name="connsiteY2" fmla="*/ 1 h 1345930"/>
              <a:gd name="connsiteX3" fmla="*/ 1979118 w 2203444"/>
              <a:gd name="connsiteY3" fmla="*/ 0 h 1345930"/>
              <a:gd name="connsiteX4" fmla="*/ 2137740 w 2203444"/>
              <a:gd name="connsiteY4" fmla="*/ 65704 h 1345930"/>
              <a:gd name="connsiteX5" fmla="*/ 2203443 w 2203444"/>
              <a:gd name="connsiteY5" fmla="*/ 224327 h 1345930"/>
              <a:gd name="connsiteX6" fmla="*/ 2203444 w 2203444"/>
              <a:gd name="connsiteY6" fmla="*/ 1121604 h 1345930"/>
              <a:gd name="connsiteX7" fmla="*/ 2137740 w 2203444"/>
              <a:gd name="connsiteY7" fmla="*/ 1280226 h 1345930"/>
              <a:gd name="connsiteX8" fmla="*/ 1979117 w 2203444"/>
              <a:gd name="connsiteY8" fmla="*/ 1345930 h 1345930"/>
              <a:gd name="connsiteX9" fmla="*/ 224326 w 2203444"/>
              <a:gd name="connsiteY9" fmla="*/ 1345930 h 1345930"/>
              <a:gd name="connsiteX10" fmla="*/ 65704 w 2203444"/>
              <a:gd name="connsiteY10" fmla="*/ 1280226 h 1345930"/>
              <a:gd name="connsiteX11" fmla="*/ 1 w 2203444"/>
              <a:gd name="connsiteY11" fmla="*/ 1121603 h 1345930"/>
              <a:gd name="connsiteX12" fmla="*/ 0 w 2203444"/>
              <a:gd name="connsiteY12" fmla="*/ 224326 h 134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3444" h="1345930">
                <a:moveTo>
                  <a:pt x="0" y="224326"/>
                </a:moveTo>
                <a:cubicBezTo>
                  <a:pt x="0" y="164831"/>
                  <a:pt x="23634" y="107773"/>
                  <a:pt x="65704" y="65704"/>
                </a:cubicBezTo>
                <a:cubicBezTo>
                  <a:pt x="107773" y="23635"/>
                  <a:pt x="164832" y="1"/>
                  <a:pt x="224327" y="1"/>
                </a:cubicBezTo>
                <a:lnTo>
                  <a:pt x="1979118" y="0"/>
                </a:lnTo>
                <a:cubicBezTo>
                  <a:pt x="2038613" y="0"/>
                  <a:pt x="2095671" y="23634"/>
                  <a:pt x="2137740" y="65704"/>
                </a:cubicBezTo>
                <a:cubicBezTo>
                  <a:pt x="2179809" y="107773"/>
                  <a:pt x="2203443" y="164832"/>
                  <a:pt x="2203443" y="224327"/>
                </a:cubicBezTo>
                <a:cubicBezTo>
                  <a:pt x="2203443" y="523419"/>
                  <a:pt x="2203444" y="822512"/>
                  <a:pt x="2203444" y="1121604"/>
                </a:cubicBezTo>
                <a:cubicBezTo>
                  <a:pt x="2203444" y="1181099"/>
                  <a:pt x="2179810" y="1238157"/>
                  <a:pt x="2137740" y="1280226"/>
                </a:cubicBezTo>
                <a:cubicBezTo>
                  <a:pt x="2095671" y="1322295"/>
                  <a:pt x="2038612" y="1345930"/>
                  <a:pt x="1979117" y="1345930"/>
                </a:cubicBezTo>
                <a:lnTo>
                  <a:pt x="224326" y="1345930"/>
                </a:lnTo>
                <a:cubicBezTo>
                  <a:pt x="164831" y="1345930"/>
                  <a:pt x="107773" y="1322296"/>
                  <a:pt x="65704" y="1280226"/>
                </a:cubicBezTo>
                <a:cubicBezTo>
                  <a:pt x="23635" y="1238157"/>
                  <a:pt x="1" y="1181098"/>
                  <a:pt x="1" y="1121603"/>
                </a:cubicBezTo>
                <a:cubicBezTo>
                  <a:pt x="1" y="822511"/>
                  <a:pt x="0" y="523418"/>
                  <a:pt x="0" y="22432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02863" tIns="134283" rIns="202863" bIns="134283" spcCol="1270" anchor="ctr"/>
          <a:lstStyle/>
          <a:p>
            <a:pPr algn="ctr" defTabSz="2133547">
              <a:lnSpc>
                <a:spcPct val="50000"/>
              </a:lnSpc>
              <a:spcAft>
                <a:spcPct val="3500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90,88 %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po przekątnej 5"/>
          <p:cNvSpPr/>
          <p:nvPr/>
        </p:nvSpPr>
        <p:spPr bwMode="auto">
          <a:xfrm>
            <a:off x="4664174" y="1329671"/>
            <a:ext cx="5376334" cy="920751"/>
          </a:xfrm>
          <a:prstGeom prst="round2Diag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solidFill>
              <a:schemeClr val="accent6">
                <a:lumMod val="20000"/>
                <a:lumOff val="80000"/>
                <a:alpha val="90000"/>
              </a:schemeClr>
            </a:solidFill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0" lvl="1" algn="ctr" defTabSz="829713">
              <a:lnSpc>
                <a:spcPct val="90000"/>
              </a:lnSpc>
              <a:spcAft>
                <a:spcPct val="15000"/>
              </a:spcAft>
              <a:defRPr/>
            </a:pPr>
            <a:r>
              <a:rPr lang="pl-PL" sz="1600" b="1" dirty="0" smtClean="0">
                <a:solidFill>
                  <a:srgbClr val="000000"/>
                </a:solidFill>
              </a:rPr>
              <a:t>Liczba osób,  w wieku 15-24 lata, które zakończyły udział w projektach realizowanych w ramach Priorytetu VI</a:t>
            </a:r>
            <a:endParaRPr lang="pl-PL" sz="1600" b="1" dirty="0">
              <a:solidFill>
                <a:srgbClr val="000000"/>
              </a:solidFill>
            </a:endParaRPr>
          </a:p>
        </p:txBody>
      </p:sp>
      <p:grpSp>
        <p:nvGrpSpPr>
          <p:cNvPr id="3" name="Grupa 13"/>
          <p:cNvGrpSpPr>
            <a:grpSpLocks/>
          </p:cNvGrpSpPr>
          <p:nvPr/>
        </p:nvGrpSpPr>
        <p:grpSpPr bwMode="auto">
          <a:xfrm>
            <a:off x="3600978" y="3370482"/>
            <a:ext cx="7940675" cy="684408"/>
            <a:chOff x="2688451" y="4625768"/>
            <a:chExt cx="6265462" cy="1216487"/>
          </a:xfrm>
        </p:grpSpPr>
        <p:sp>
          <p:nvSpPr>
            <p:cNvPr id="9" name="Dowolny kształt 8"/>
            <p:cNvSpPr/>
            <p:nvPr/>
          </p:nvSpPr>
          <p:spPr>
            <a:xfrm>
              <a:off x="4885496" y="4625768"/>
              <a:ext cx="4068417" cy="1196388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Liczba osób, </a:t>
              </a:r>
              <a:r>
                <a:rPr lang="pl-PL" sz="1600" dirty="0" smtClean="0">
                  <a:solidFill>
                    <a:srgbClr val="000000"/>
                  </a:solidFill>
                </a:rPr>
                <a:t> w wieku 15-24 lata, które </a:t>
              </a:r>
              <a:r>
                <a:rPr lang="pl-PL" sz="1600" dirty="0">
                  <a:solidFill>
                    <a:srgbClr val="000000"/>
                  </a:solidFill>
                </a:rPr>
                <a:t>zakończyły udział w </a:t>
              </a:r>
              <a:r>
                <a:rPr lang="pl-PL" sz="1600" dirty="0" smtClean="0">
                  <a:solidFill>
                    <a:srgbClr val="000000"/>
                  </a:solidFill>
                </a:rPr>
                <a:t>projektach, w ramach Poddziałani</a:t>
              </a:r>
              <a:r>
                <a:rPr lang="pl-PL" sz="1600" dirty="0" smtClean="0">
                  <a:solidFill>
                    <a:srgbClr val="000000"/>
                  </a:solidFill>
                </a:rPr>
                <a:t>a 6.1.3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688451" y="4645867"/>
              <a:ext cx="2303148" cy="1196388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21 274</a:t>
              </a:r>
            </a:p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(12 354 K)</a:t>
              </a:r>
              <a:endParaRPr lang="pl-PL" sz="1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6388" name="Tytuł 1"/>
          <p:cNvSpPr>
            <a:spLocks noGrp="1"/>
          </p:cNvSpPr>
          <p:nvPr>
            <p:ph type="title"/>
          </p:nvPr>
        </p:nvSpPr>
        <p:spPr bwMode="auto">
          <a:xfrm>
            <a:off x="4991099" y="285751"/>
            <a:ext cx="5419725" cy="723900"/>
          </a:xfr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Osiągnięte wartości wskaźników produktu (wg stanu na dzień 30.04.2015 r</a:t>
            </a:r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.) cd.</a:t>
            </a:r>
            <a:endParaRPr lang="pl-PL" altLang="pl-PL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390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1167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5401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a 14"/>
          <p:cNvGrpSpPr>
            <a:grpSpLocks/>
          </p:cNvGrpSpPr>
          <p:nvPr/>
        </p:nvGrpSpPr>
        <p:grpSpPr bwMode="auto">
          <a:xfrm>
            <a:off x="3600977" y="2558948"/>
            <a:ext cx="7940675" cy="670984"/>
            <a:chOff x="2699246" y="4653309"/>
            <a:chExt cx="6118948" cy="1345930"/>
          </a:xfrm>
        </p:grpSpPr>
        <p:sp>
          <p:nvSpPr>
            <p:cNvPr id="41" name="Dowolny kształt 40"/>
            <p:cNvSpPr/>
            <p:nvPr/>
          </p:nvSpPr>
          <p:spPr>
            <a:xfrm>
              <a:off x="4788355" y="4725489"/>
              <a:ext cx="4029839" cy="1273750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 smtClean="0">
                  <a:solidFill>
                    <a:srgbClr val="000000"/>
                  </a:solidFill>
                </a:rPr>
                <a:t>Wartość docelowa wskaźnika dla Priorytetu VI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Dowolny kształt 41"/>
            <p:cNvSpPr/>
            <p:nvPr/>
          </p:nvSpPr>
          <p:spPr>
            <a:xfrm>
              <a:off x="2699246" y="4653309"/>
              <a:ext cx="2249291" cy="1345930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900" b="1" dirty="0" smtClean="0">
                  <a:solidFill>
                    <a:schemeClr val="tx1"/>
                  </a:solidFill>
                  <a:latin typeface="+mj-lt"/>
                </a:rPr>
                <a:t>20 244</a:t>
              </a:r>
              <a:endParaRPr lang="pl-PL" sz="19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2" name="Dowolny kształt 21"/>
          <p:cNvSpPr/>
          <p:nvPr/>
        </p:nvSpPr>
        <p:spPr bwMode="auto">
          <a:xfrm>
            <a:off x="6348752" y="4214490"/>
            <a:ext cx="5156200" cy="635000"/>
          </a:xfrm>
          <a:custGeom>
            <a:avLst/>
            <a:gdLst>
              <a:gd name="connsiteX0" fmla="*/ 179461 w 1076744"/>
              <a:gd name="connsiteY0" fmla="*/ 0 h 3917235"/>
              <a:gd name="connsiteX1" fmla="*/ 897283 w 1076744"/>
              <a:gd name="connsiteY1" fmla="*/ 0 h 3917235"/>
              <a:gd name="connsiteX2" fmla="*/ 1024181 w 1076744"/>
              <a:gd name="connsiteY2" fmla="*/ 52563 h 3917235"/>
              <a:gd name="connsiteX3" fmla="*/ 1076744 w 1076744"/>
              <a:gd name="connsiteY3" fmla="*/ 179461 h 3917235"/>
              <a:gd name="connsiteX4" fmla="*/ 1076744 w 1076744"/>
              <a:gd name="connsiteY4" fmla="*/ 3917235 h 3917235"/>
              <a:gd name="connsiteX5" fmla="*/ 1076744 w 1076744"/>
              <a:gd name="connsiteY5" fmla="*/ 3917235 h 3917235"/>
              <a:gd name="connsiteX6" fmla="*/ 1076744 w 1076744"/>
              <a:gd name="connsiteY6" fmla="*/ 3917235 h 3917235"/>
              <a:gd name="connsiteX7" fmla="*/ 0 w 1076744"/>
              <a:gd name="connsiteY7" fmla="*/ 3917235 h 3917235"/>
              <a:gd name="connsiteX8" fmla="*/ 0 w 1076744"/>
              <a:gd name="connsiteY8" fmla="*/ 3917235 h 3917235"/>
              <a:gd name="connsiteX9" fmla="*/ 0 w 1076744"/>
              <a:gd name="connsiteY9" fmla="*/ 3917235 h 3917235"/>
              <a:gd name="connsiteX10" fmla="*/ 0 w 1076744"/>
              <a:gd name="connsiteY10" fmla="*/ 179461 h 3917235"/>
              <a:gd name="connsiteX11" fmla="*/ 52563 w 1076744"/>
              <a:gd name="connsiteY11" fmla="*/ 52563 h 3917235"/>
              <a:gd name="connsiteX12" fmla="*/ 179461 w 1076744"/>
              <a:gd name="connsiteY12" fmla="*/ 0 h 391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744" h="3917235">
                <a:moveTo>
                  <a:pt x="1076744" y="652887"/>
                </a:moveTo>
                <a:lnTo>
                  <a:pt x="1076744" y="3264348"/>
                </a:lnTo>
                <a:cubicBezTo>
                  <a:pt x="1076744" y="3437504"/>
                  <a:pt x="1071547" y="3603569"/>
                  <a:pt x="1062296" y="3726007"/>
                </a:cubicBezTo>
                <a:cubicBezTo>
                  <a:pt x="1053045" y="3848445"/>
                  <a:pt x="1040498" y="3917233"/>
                  <a:pt x="1027415" y="3917233"/>
                </a:cubicBezTo>
                <a:lnTo>
                  <a:pt x="0" y="3917233"/>
                </a:lnTo>
                <a:lnTo>
                  <a:pt x="0" y="3917233"/>
                </a:lnTo>
                <a:lnTo>
                  <a:pt x="0" y="39172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415" y="2"/>
                </a:lnTo>
                <a:cubicBezTo>
                  <a:pt x="1040498" y="2"/>
                  <a:pt x="1053045" y="68790"/>
                  <a:pt x="1062296" y="191228"/>
                </a:cubicBezTo>
                <a:cubicBezTo>
                  <a:pt x="1071547" y="313669"/>
                  <a:pt x="1076744" y="479731"/>
                  <a:pt x="1076744" y="652887"/>
                </a:cubicBezTo>
                <a:close/>
              </a:path>
            </a:pathLst>
          </a:cu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152396" lvl="1" indent="-152396" defTabSz="829713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rgbClr val="000000"/>
                </a:solidFill>
              </a:rPr>
              <a:t>Procentowy udział Poddziałania 6.1.3 w realizacji wartości docelowej wskaźnika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24" name="Dowolny kształt 23"/>
          <p:cNvSpPr/>
          <p:nvPr/>
        </p:nvSpPr>
        <p:spPr bwMode="auto">
          <a:xfrm>
            <a:off x="3600977" y="4195440"/>
            <a:ext cx="2918947" cy="673100"/>
          </a:xfrm>
          <a:custGeom>
            <a:avLst/>
            <a:gdLst>
              <a:gd name="connsiteX0" fmla="*/ 0 w 2203444"/>
              <a:gd name="connsiteY0" fmla="*/ 224326 h 1345930"/>
              <a:gd name="connsiteX1" fmla="*/ 65704 w 2203444"/>
              <a:gd name="connsiteY1" fmla="*/ 65704 h 1345930"/>
              <a:gd name="connsiteX2" fmla="*/ 224327 w 2203444"/>
              <a:gd name="connsiteY2" fmla="*/ 1 h 1345930"/>
              <a:gd name="connsiteX3" fmla="*/ 1979118 w 2203444"/>
              <a:gd name="connsiteY3" fmla="*/ 0 h 1345930"/>
              <a:gd name="connsiteX4" fmla="*/ 2137740 w 2203444"/>
              <a:gd name="connsiteY4" fmla="*/ 65704 h 1345930"/>
              <a:gd name="connsiteX5" fmla="*/ 2203443 w 2203444"/>
              <a:gd name="connsiteY5" fmla="*/ 224327 h 1345930"/>
              <a:gd name="connsiteX6" fmla="*/ 2203444 w 2203444"/>
              <a:gd name="connsiteY6" fmla="*/ 1121604 h 1345930"/>
              <a:gd name="connsiteX7" fmla="*/ 2137740 w 2203444"/>
              <a:gd name="connsiteY7" fmla="*/ 1280226 h 1345930"/>
              <a:gd name="connsiteX8" fmla="*/ 1979117 w 2203444"/>
              <a:gd name="connsiteY8" fmla="*/ 1345930 h 1345930"/>
              <a:gd name="connsiteX9" fmla="*/ 224326 w 2203444"/>
              <a:gd name="connsiteY9" fmla="*/ 1345930 h 1345930"/>
              <a:gd name="connsiteX10" fmla="*/ 65704 w 2203444"/>
              <a:gd name="connsiteY10" fmla="*/ 1280226 h 1345930"/>
              <a:gd name="connsiteX11" fmla="*/ 1 w 2203444"/>
              <a:gd name="connsiteY11" fmla="*/ 1121603 h 1345930"/>
              <a:gd name="connsiteX12" fmla="*/ 0 w 2203444"/>
              <a:gd name="connsiteY12" fmla="*/ 224326 h 134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3444" h="1345930">
                <a:moveTo>
                  <a:pt x="0" y="224326"/>
                </a:moveTo>
                <a:cubicBezTo>
                  <a:pt x="0" y="164831"/>
                  <a:pt x="23634" y="107773"/>
                  <a:pt x="65704" y="65704"/>
                </a:cubicBezTo>
                <a:cubicBezTo>
                  <a:pt x="107773" y="23635"/>
                  <a:pt x="164832" y="1"/>
                  <a:pt x="224327" y="1"/>
                </a:cubicBezTo>
                <a:lnTo>
                  <a:pt x="1979118" y="0"/>
                </a:lnTo>
                <a:cubicBezTo>
                  <a:pt x="2038613" y="0"/>
                  <a:pt x="2095671" y="23634"/>
                  <a:pt x="2137740" y="65704"/>
                </a:cubicBezTo>
                <a:cubicBezTo>
                  <a:pt x="2179809" y="107773"/>
                  <a:pt x="2203443" y="164832"/>
                  <a:pt x="2203443" y="224327"/>
                </a:cubicBezTo>
                <a:cubicBezTo>
                  <a:pt x="2203443" y="523419"/>
                  <a:pt x="2203444" y="822512"/>
                  <a:pt x="2203444" y="1121604"/>
                </a:cubicBezTo>
                <a:cubicBezTo>
                  <a:pt x="2203444" y="1181099"/>
                  <a:pt x="2179810" y="1238157"/>
                  <a:pt x="2137740" y="1280226"/>
                </a:cubicBezTo>
                <a:cubicBezTo>
                  <a:pt x="2095671" y="1322295"/>
                  <a:pt x="2038612" y="1345930"/>
                  <a:pt x="1979117" y="1345930"/>
                </a:cubicBezTo>
                <a:lnTo>
                  <a:pt x="224326" y="1345930"/>
                </a:lnTo>
                <a:cubicBezTo>
                  <a:pt x="164831" y="1345930"/>
                  <a:pt x="107773" y="1322296"/>
                  <a:pt x="65704" y="1280226"/>
                </a:cubicBezTo>
                <a:cubicBezTo>
                  <a:pt x="23635" y="1238157"/>
                  <a:pt x="1" y="1181098"/>
                  <a:pt x="1" y="1121603"/>
                </a:cubicBezTo>
                <a:cubicBezTo>
                  <a:pt x="1" y="822511"/>
                  <a:pt x="0" y="523418"/>
                  <a:pt x="0" y="22432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02863" tIns="134283" rIns="202863" bIns="134283" spcCol="1270" anchor="ctr"/>
          <a:lstStyle/>
          <a:p>
            <a:pPr algn="ctr" defTabSz="2133547">
              <a:lnSpc>
                <a:spcPct val="50000"/>
              </a:lnSpc>
              <a:spcAft>
                <a:spcPct val="3500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105,08 %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71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po przekątnej 5"/>
          <p:cNvSpPr/>
          <p:nvPr/>
        </p:nvSpPr>
        <p:spPr bwMode="auto">
          <a:xfrm>
            <a:off x="4664174" y="1329671"/>
            <a:ext cx="5376334" cy="920751"/>
          </a:xfrm>
          <a:prstGeom prst="round2Diag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solidFill>
              <a:schemeClr val="accent6">
                <a:lumMod val="20000"/>
                <a:lumOff val="80000"/>
                <a:alpha val="90000"/>
              </a:schemeClr>
            </a:solidFill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0" lvl="1" algn="ctr" defTabSz="829713">
              <a:lnSpc>
                <a:spcPct val="90000"/>
              </a:lnSpc>
              <a:spcAft>
                <a:spcPct val="15000"/>
              </a:spcAft>
              <a:defRPr/>
            </a:pPr>
            <a:r>
              <a:rPr lang="pl-PL" sz="1600" b="1" dirty="0" smtClean="0">
                <a:solidFill>
                  <a:srgbClr val="000000"/>
                </a:solidFill>
              </a:rPr>
              <a:t>Liczba osób,  w wieku 50-64 lata, które zakończyły udział w projektach realizowanych w ramach Priorytetu VI</a:t>
            </a:r>
            <a:endParaRPr lang="pl-PL" sz="1600" b="1" dirty="0">
              <a:solidFill>
                <a:srgbClr val="000000"/>
              </a:solidFill>
            </a:endParaRPr>
          </a:p>
        </p:txBody>
      </p:sp>
      <p:grpSp>
        <p:nvGrpSpPr>
          <p:cNvPr id="3" name="Grupa 13"/>
          <p:cNvGrpSpPr>
            <a:grpSpLocks/>
          </p:cNvGrpSpPr>
          <p:nvPr/>
        </p:nvGrpSpPr>
        <p:grpSpPr bwMode="auto">
          <a:xfrm>
            <a:off x="3600978" y="3370482"/>
            <a:ext cx="7940675" cy="684408"/>
            <a:chOff x="2688451" y="4625768"/>
            <a:chExt cx="6265462" cy="1216487"/>
          </a:xfrm>
        </p:grpSpPr>
        <p:sp>
          <p:nvSpPr>
            <p:cNvPr id="9" name="Dowolny kształt 8"/>
            <p:cNvSpPr/>
            <p:nvPr/>
          </p:nvSpPr>
          <p:spPr>
            <a:xfrm>
              <a:off x="4885496" y="4625768"/>
              <a:ext cx="4068417" cy="1196388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Liczba osób, </a:t>
              </a:r>
              <a:r>
                <a:rPr lang="pl-PL" sz="1600" dirty="0" smtClean="0">
                  <a:solidFill>
                    <a:srgbClr val="000000"/>
                  </a:solidFill>
                </a:rPr>
                <a:t> w wieku 50-64 lata, które </a:t>
              </a:r>
              <a:r>
                <a:rPr lang="pl-PL" sz="1600" dirty="0">
                  <a:solidFill>
                    <a:srgbClr val="000000"/>
                  </a:solidFill>
                </a:rPr>
                <a:t>zakończyły udział w </a:t>
              </a:r>
              <a:r>
                <a:rPr lang="pl-PL" sz="1600" dirty="0" smtClean="0">
                  <a:solidFill>
                    <a:srgbClr val="000000"/>
                  </a:solidFill>
                </a:rPr>
                <a:t>projektach, w ramach Poddziałani</a:t>
              </a:r>
              <a:r>
                <a:rPr lang="pl-PL" sz="1600" dirty="0" smtClean="0">
                  <a:solidFill>
                    <a:srgbClr val="000000"/>
                  </a:solidFill>
                </a:rPr>
                <a:t>a 6.1.3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688451" y="4645867"/>
              <a:ext cx="2303148" cy="1196388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9688</a:t>
              </a:r>
            </a:p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(4510 K)</a:t>
              </a:r>
              <a:endParaRPr lang="pl-PL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388" name="Tytuł 1"/>
          <p:cNvSpPr>
            <a:spLocks noGrp="1"/>
          </p:cNvSpPr>
          <p:nvPr>
            <p:ph type="title"/>
          </p:nvPr>
        </p:nvSpPr>
        <p:spPr bwMode="auto">
          <a:xfrm>
            <a:off x="4991099" y="285751"/>
            <a:ext cx="5419725" cy="723900"/>
          </a:xfr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Osiągnięte wartości wskaźników produktu (wg stanu na dzień 30.04.2015 r</a:t>
            </a:r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.) cd.</a:t>
            </a:r>
            <a:endParaRPr lang="pl-PL" altLang="pl-PL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390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1167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5401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a 14"/>
          <p:cNvGrpSpPr>
            <a:grpSpLocks/>
          </p:cNvGrpSpPr>
          <p:nvPr/>
        </p:nvGrpSpPr>
        <p:grpSpPr bwMode="auto">
          <a:xfrm>
            <a:off x="3600977" y="2558948"/>
            <a:ext cx="7940675" cy="670984"/>
            <a:chOff x="2699246" y="4653309"/>
            <a:chExt cx="6118948" cy="1345930"/>
          </a:xfrm>
        </p:grpSpPr>
        <p:sp>
          <p:nvSpPr>
            <p:cNvPr id="41" name="Dowolny kształt 40"/>
            <p:cNvSpPr/>
            <p:nvPr/>
          </p:nvSpPr>
          <p:spPr>
            <a:xfrm>
              <a:off x="4788355" y="4725489"/>
              <a:ext cx="4029839" cy="1273750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 smtClean="0">
                  <a:solidFill>
                    <a:srgbClr val="000000"/>
                  </a:solidFill>
                </a:rPr>
                <a:t>Wartość docelowa wskaźnika dla Priorytetu VI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Dowolny kształt 41"/>
            <p:cNvSpPr/>
            <p:nvPr/>
          </p:nvSpPr>
          <p:spPr>
            <a:xfrm>
              <a:off x="2699246" y="4653309"/>
              <a:ext cx="2249291" cy="1345930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900" b="1" dirty="0" smtClean="0">
                  <a:solidFill>
                    <a:schemeClr val="tx1"/>
                  </a:solidFill>
                  <a:latin typeface="+mj-lt"/>
                </a:rPr>
                <a:t>8574</a:t>
              </a:r>
              <a:endParaRPr lang="pl-PL" sz="19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2" name="Dowolny kształt 21"/>
          <p:cNvSpPr/>
          <p:nvPr/>
        </p:nvSpPr>
        <p:spPr bwMode="auto">
          <a:xfrm>
            <a:off x="6385453" y="4227720"/>
            <a:ext cx="5156200" cy="635000"/>
          </a:xfrm>
          <a:custGeom>
            <a:avLst/>
            <a:gdLst>
              <a:gd name="connsiteX0" fmla="*/ 179461 w 1076744"/>
              <a:gd name="connsiteY0" fmla="*/ 0 h 3917235"/>
              <a:gd name="connsiteX1" fmla="*/ 897283 w 1076744"/>
              <a:gd name="connsiteY1" fmla="*/ 0 h 3917235"/>
              <a:gd name="connsiteX2" fmla="*/ 1024181 w 1076744"/>
              <a:gd name="connsiteY2" fmla="*/ 52563 h 3917235"/>
              <a:gd name="connsiteX3" fmla="*/ 1076744 w 1076744"/>
              <a:gd name="connsiteY3" fmla="*/ 179461 h 3917235"/>
              <a:gd name="connsiteX4" fmla="*/ 1076744 w 1076744"/>
              <a:gd name="connsiteY4" fmla="*/ 3917235 h 3917235"/>
              <a:gd name="connsiteX5" fmla="*/ 1076744 w 1076744"/>
              <a:gd name="connsiteY5" fmla="*/ 3917235 h 3917235"/>
              <a:gd name="connsiteX6" fmla="*/ 1076744 w 1076744"/>
              <a:gd name="connsiteY6" fmla="*/ 3917235 h 3917235"/>
              <a:gd name="connsiteX7" fmla="*/ 0 w 1076744"/>
              <a:gd name="connsiteY7" fmla="*/ 3917235 h 3917235"/>
              <a:gd name="connsiteX8" fmla="*/ 0 w 1076744"/>
              <a:gd name="connsiteY8" fmla="*/ 3917235 h 3917235"/>
              <a:gd name="connsiteX9" fmla="*/ 0 w 1076744"/>
              <a:gd name="connsiteY9" fmla="*/ 3917235 h 3917235"/>
              <a:gd name="connsiteX10" fmla="*/ 0 w 1076744"/>
              <a:gd name="connsiteY10" fmla="*/ 179461 h 3917235"/>
              <a:gd name="connsiteX11" fmla="*/ 52563 w 1076744"/>
              <a:gd name="connsiteY11" fmla="*/ 52563 h 3917235"/>
              <a:gd name="connsiteX12" fmla="*/ 179461 w 1076744"/>
              <a:gd name="connsiteY12" fmla="*/ 0 h 391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744" h="3917235">
                <a:moveTo>
                  <a:pt x="1076744" y="652887"/>
                </a:moveTo>
                <a:lnTo>
                  <a:pt x="1076744" y="3264348"/>
                </a:lnTo>
                <a:cubicBezTo>
                  <a:pt x="1076744" y="3437504"/>
                  <a:pt x="1071547" y="3603569"/>
                  <a:pt x="1062296" y="3726007"/>
                </a:cubicBezTo>
                <a:cubicBezTo>
                  <a:pt x="1053045" y="3848445"/>
                  <a:pt x="1040498" y="3917233"/>
                  <a:pt x="1027415" y="3917233"/>
                </a:cubicBezTo>
                <a:lnTo>
                  <a:pt x="0" y="3917233"/>
                </a:lnTo>
                <a:lnTo>
                  <a:pt x="0" y="3917233"/>
                </a:lnTo>
                <a:lnTo>
                  <a:pt x="0" y="39172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415" y="2"/>
                </a:lnTo>
                <a:cubicBezTo>
                  <a:pt x="1040498" y="2"/>
                  <a:pt x="1053045" y="68790"/>
                  <a:pt x="1062296" y="191228"/>
                </a:cubicBezTo>
                <a:cubicBezTo>
                  <a:pt x="1071547" y="313669"/>
                  <a:pt x="1076744" y="479731"/>
                  <a:pt x="1076744" y="652887"/>
                </a:cubicBezTo>
                <a:close/>
              </a:path>
            </a:pathLst>
          </a:cu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152396" lvl="1" indent="-152396" defTabSz="829713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rgbClr val="000000"/>
                </a:solidFill>
              </a:rPr>
              <a:t>Procentowy udział Poddziałania 6.1.3 w realizacji wartości docelowej wskaźnika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24" name="Dowolny kształt 23"/>
          <p:cNvSpPr/>
          <p:nvPr/>
        </p:nvSpPr>
        <p:spPr bwMode="auto">
          <a:xfrm>
            <a:off x="3600978" y="4208670"/>
            <a:ext cx="2918947" cy="673100"/>
          </a:xfrm>
          <a:custGeom>
            <a:avLst/>
            <a:gdLst>
              <a:gd name="connsiteX0" fmla="*/ 0 w 2203444"/>
              <a:gd name="connsiteY0" fmla="*/ 224326 h 1345930"/>
              <a:gd name="connsiteX1" fmla="*/ 65704 w 2203444"/>
              <a:gd name="connsiteY1" fmla="*/ 65704 h 1345930"/>
              <a:gd name="connsiteX2" fmla="*/ 224327 w 2203444"/>
              <a:gd name="connsiteY2" fmla="*/ 1 h 1345930"/>
              <a:gd name="connsiteX3" fmla="*/ 1979118 w 2203444"/>
              <a:gd name="connsiteY3" fmla="*/ 0 h 1345930"/>
              <a:gd name="connsiteX4" fmla="*/ 2137740 w 2203444"/>
              <a:gd name="connsiteY4" fmla="*/ 65704 h 1345930"/>
              <a:gd name="connsiteX5" fmla="*/ 2203443 w 2203444"/>
              <a:gd name="connsiteY5" fmla="*/ 224327 h 1345930"/>
              <a:gd name="connsiteX6" fmla="*/ 2203444 w 2203444"/>
              <a:gd name="connsiteY6" fmla="*/ 1121604 h 1345930"/>
              <a:gd name="connsiteX7" fmla="*/ 2137740 w 2203444"/>
              <a:gd name="connsiteY7" fmla="*/ 1280226 h 1345930"/>
              <a:gd name="connsiteX8" fmla="*/ 1979117 w 2203444"/>
              <a:gd name="connsiteY8" fmla="*/ 1345930 h 1345930"/>
              <a:gd name="connsiteX9" fmla="*/ 224326 w 2203444"/>
              <a:gd name="connsiteY9" fmla="*/ 1345930 h 1345930"/>
              <a:gd name="connsiteX10" fmla="*/ 65704 w 2203444"/>
              <a:gd name="connsiteY10" fmla="*/ 1280226 h 1345930"/>
              <a:gd name="connsiteX11" fmla="*/ 1 w 2203444"/>
              <a:gd name="connsiteY11" fmla="*/ 1121603 h 1345930"/>
              <a:gd name="connsiteX12" fmla="*/ 0 w 2203444"/>
              <a:gd name="connsiteY12" fmla="*/ 224326 h 134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3444" h="1345930">
                <a:moveTo>
                  <a:pt x="0" y="224326"/>
                </a:moveTo>
                <a:cubicBezTo>
                  <a:pt x="0" y="164831"/>
                  <a:pt x="23634" y="107773"/>
                  <a:pt x="65704" y="65704"/>
                </a:cubicBezTo>
                <a:cubicBezTo>
                  <a:pt x="107773" y="23635"/>
                  <a:pt x="164832" y="1"/>
                  <a:pt x="224327" y="1"/>
                </a:cubicBezTo>
                <a:lnTo>
                  <a:pt x="1979118" y="0"/>
                </a:lnTo>
                <a:cubicBezTo>
                  <a:pt x="2038613" y="0"/>
                  <a:pt x="2095671" y="23634"/>
                  <a:pt x="2137740" y="65704"/>
                </a:cubicBezTo>
                <a:cubicBezTo>
                  <a:pt x="2179809" y="107773"/>
                  <a:pt x="2203443" y="164832"/>
                  <a:pt x="2203443" y="224327"/>
                </a:cubicBezTo>
                <a:cubicBezTo>
                  <a:pt x="2203443" y="523419"/>
                  <a:pt x="2203444" y="822512"/>
                  <a:pt x="2203444" y="1121604"/>
                </a:cubicBezTo>
                <a:cubicBezTo>
                  <a:pt x="2203444" y="1181099"/>
                  <a:pt x="2179810" y="1238157"/>
                  <a:pt x="2137740" y="1280226"/>
                </a:cubicBezTo>
                <a:cubicBezTo>
                  <a:pt x="2095671" y="1322295"/>
                  <a:pt x="2038612" y="1345930"/>
                  <a:pt x="1979117" y="1345930"/>
                </a:cubicBezTo>
                <a:lnTo>
                  <a:pt x="224326" y="1345930"/>
                </a:lnTo>
                <a:cubicBezTo>
                  <a:pt x="164831" y="1345930"/>
                  <a:pt x="107773" y="1322296"/>
                  <a:pt x="65704" y="1280226"/>
                </a:cubicBezTo>
                <a:cubicBezTo>
                  <a:pt x="23635" y="1238157"/>
                  <a:pt x="1" y="1181098"/>
                  <a:pt x="1" y="1121603"/>
                </a:cubicBezTo>
                <a:cubicBezTo>
                  <a:pt x="1" y="822511"/>
                  <a:pt x="0" y="523418"/>
                  <a:pt x="0" y="22432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02863" tIns="134283" rIns="202863" bIns="134283" spcCol="1270" anchor="ctr"/>
          <a:lstStyle/>
          <a:p>
            <a:pPr algn="ctr" defTabSz="2133547">
              <a:lnSpc>
                <a:spcPct val="50000"/>
              </a:lnSpc>
              <a:spcAft>
                <a:spcPct val="3500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112,99 %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61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po przekątnej 5"/>
          <p:cNvSpPr/>
          <p:nvPr/>
        </p:nvSpPr>
        <p:spPr bwMode="auto">
          <a:xfrm>
            <a:off x="4664174" y="1329671"/>
            <a:ext cx="5376334" cy="920751"/>
          </a:xfrm>
          <a:prstGeom prst="round2Diag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solidFill>
              <a:schemeClr val="accent6">
                <a:lumMod val="20000"/>
                <a:lumOff val="80000"/>
                <a:alpha val="90000"/>
              </a:schemeClr>
            </a:solidFill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0" lvl="1" algn="ctr" defTabSz="829713">
              <a:lnSpc>
                <a:spcPct val="90000"/>
              </a:lnSpc>
              <a:spcAft>
                <a:spcPct val="15000"/>
              </a:spcAft>
              <a:defRPr/>
            </a:pPr>
            <a:r>
              <a:rPr lang="pl-PL" sz="1600" b="1" dirty="0" smtClean="0">
                <a:solidFill>
                  <a:srgbClr val="000000"/>
                </a:solidFill>
              </a:rPr>
              <a:t>Liczba osób, które otrzymały bezzwrotne dotacje </a:t>
            </a:r>
          </a:p>
          <a:p>
            <a:pPr marL="0" lvl="1" algn="ctr" defTabSz="829713">
              <a:lnSpc>
                <a:spcPct val="90000"/>
              </a:lnSpc>
              <a:spcAft>
                <a:spcPct val="15000"/>
              </a:spcAft>
              <a:defRPr/>
            </a:pPr>
            <a:r>
              <a:rPr lang="pl-PL" sz="1600" b="1" dirty="0" smtClean="0">
                <a:solidFill>
                  <a:srgbClr val="000000"/>
                </a:solidFill>
              </a:rPr>
              <a:t>w ramach Priorytetu VI</a:t>
            </a:r>
            <a:endParaRPr lang="pl-PL" sz="1600" b="1" dirty="0">
              <a:solidFill>
                <a:srgbClr val="000000"/>
              </a:solidFill>
            </a:endParaRPr>
          </a:p>
        </p:txBody>
      </p:sp>
      <p:grpSp>
        <p:nvGrpSpPr>
          <p:cNvPr id="3" name="Grupa 13"/>
          <p:cNvGrpSpPr>
            <a:grpSpLocks/>
          </p:cNvGrpSpPr>
          <p:nvPr/>
        </p:nvGrpSpPr>
        <p:grpSpPr bwMode="auto">
          <a:xfrm>
            <a:off x="3600978" y="3370482"/>
            <a:ext cx="7940675" cy="684408"/>
            <a:chOff x="2688451" y="4625768"/>
            <a:chExt cx="6265462" cy="1216487"/>
          </a:xfrm>
        </p:grpSpPr>
        <p:sp>
          <p:nvSpPr>
            <p:cNvPr id="9" name="Dowolny kształt 8"/>
            <p:cNvSpPr/>
            <p:nvPr/>
          </p:nvSpPr>
          <p:spPr>
            <a:xfrm>
              <a:off x="4885496" y="4625768"/>
              <a:ext cx="4068417" cy="1196388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Liczba osób, </a:t>
              </a:r>
              <a:r>
                <a:rPr lang="pl-PL" sz="1600" dirty="0" smtClean="0">
                  <a:solidFill>
                    <a:srgbClr val="000000"/>
                  </a:solidFill>
                </a:rPr>
                <a:t>które otrzymały bezzwrotne dotacje </a:t>
              </a:r>
            </a:p>
            <a:p>
              <a:pPr marL="0" lvl="1" defTabSz="829713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pl-PL" sz="1600" dirty="0">
                  <a:solidFill>
                    <a:srgbClr val="000000"/>
                  </a:solidFill>
                </a:rPr>
                <a:t> </a:t>
              </a:r>
              <a:r>
                <a:rPr lang="pl-PL" sz="1600" dirty="0" smtClean="0">
                  <a:solidFill>
                    <a:srgbClr val="000000"/>
                  </a:solidFill>
                </a:rPr>
                <a:t>  </a:t>
              </a:r>
              <a:r>
                <a:rPr lang="pl-PL" sz="1600" dirty="0" smtClean="0">
                  <a:solidFill>
                    <a:srgbClr val="000000"/>
                  </a:solidFill>
                </a:rPr>
                <a:t>w ramach Poddziałani</a:t>
              </a:r>
              <a:r>
                <a:rPr lang="pl-PL" sz="1600" dirty="0" smtClean="0">
                  <a:solidFill>
                    <a:srgbClr val="000000"/>
                  </a:solidFill>
                </a:rPr>
                <a:t>a 6.1.3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688451" y="4645867"/>
              <a:ext cx="2303148" cy="1196388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11 431</a:t>
              </a:r>
              <a:endParaRPr lang="pl-PL" sz="1900" dirty="0" smtClean="0">
                <a:solidFill>
                  <a:schemeClr val="tx1"/>
                </a:solidFill>
              </a:endParaRPr>
            </a:p>
            <a:p>
              <a:pPr algn="ctr" defTabSz="2133547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pl-PL" sz="1900" dirty="0" smtClean="0">
                  <a:solidFill>
                    <a:schemeClr val="tx1"/>
                  </a:solidFill>
                </a:rPr>
                <a:t>(4584 K)</a:t>
              </a:r>
              <a:endParaRPr lang="pl-PL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388" name="Tytuł 1"/>
          <p:cNvSpPr>
            <a:spLocks noGrp="1"/>
          </p:cNvSpPr>
          <p:nvPr>
            <p:ph type="title"/>
          </p:nvPr>
        </p:nvSpPr>
        <p:spPr bwMode="auto">
          <a:xfrm>
            <a:off x="4991099" y="285751"/>
            <a:ext cx="5419725" cy="723900"/>
          </a:xfr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Osiągnięte wartości wskaźników produktu (wg stanu na dzień 30.04.2015 r</a:t>
            </a:r>
            <a:r>
              <a:rPr lang="pl-PL" altLang="pl-PL" dirty="0" smtClean="0">
                <a:solidFill>
                  <a:schemeClr val="accent5">
                    <a:lumMod val="75000"/>
                  </a:schemeClr>
                </a:solidFill>
              </a:rPr>
              <a:t>.) cd.</a:t>
            </a:r>
            <a:endParaRPr lang="pl-PL" altLang="pl-PL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390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1167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http://www.cieszynnaobcasach.pl/wp-content/uploads/2014/05/owes_kolor_rgb_poziome.jpg"/>
          <p:cNvPicPr>
            <a:picLocks noChangeAspect="1" noChangeArrowheads="1"/>
          </p:cNvPicPr>
          <p:nvPr/>
        </p:nvPicPr>
        <p:blipFill>
          <a:blip r:embed="rId2" cstate="print"/>
          <a:srcRect r="50722" b="1248"/>
          <a:stretch>
            <a:fillRect/>
          </a:stretch>
        </p:blipFill>
        <p:spPr bwMode="auto">
          <a:xfrm>
            <a:off x="0" y="2565401"/>
            <a:ext cx="302471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a 14"/>
          <p:cNvGrpSpPr>
            <a:grpSpLocks/>
          </p:cNvGrpSpPr>
          <p:nvPr/>
        </p:nvGrpSpPr>
        <p:grpSpPr bwMode="auto">
          <a:xfrm>
            <a:off x="3600977" y="2558948"/>
            <a:ext cx="7940675" cy="670984"/>
            <a:chOff x="2699246" y="4653309"/>
            <a:chExt cx="6118948" cy="1345930"/>
          </a:xfrm>
        </p:grpSpPr>
        <p:sp>
          <p:nvSpPr>
            <p:cNvPr id="41" name="Dowolny kształt 40"/>
            <p:cNvSpPr/>
            <p:nvPr/>
          </p:nvSpPr>
          <p:spPr>
            <a:xfrm>
              <a:off x="4788355" y="4725489"/>
              <a:ext cx="4029839" cy="1273750"/>
            </a:xfrm>
            <a:custGeom>
              <a:avLst/>
              <a:gdLst>
                <a:gd name="connsiteX0" fmla="*/ 179461 w 1076744"/>
                <a:gd name="connsiteY0" fmla="*/ 0 h 3917235"/>
                <a:gd name="connsiteX1" fmla="*/ 897283 w 1076744"/>
                <a:gd name="connsiteY1" fmla="*/ 0 h 3917235"/>
                <a:gd name="connsiteX2" fmla="*/ 1024181 w 1076744"/>
                <a:gd name="connsiteY2" fmla="*/ 52563 h 3917235"/>
                <a:gd name="connsiteX3" fmla="*/ 1076744 w 1076744"/>
                <a:gd name="connsiteY3" fmla="*/ 179461 h 3917235"/>
                <a:gd name="connsiteX4" fmla="*/ 1076744 w 1076744"/>
                <a:gd name="connsiteY4" fmla="*/ 3917235 h 3917235"/>
                <a:gd name="connsiteX5" fmla="*/ 1076744 w 1076744"/>
                <a:gd name="connsiteY5" fmla="*/ 3917235 h 3917235"/>
                <a:gd name="connsiteX6" fmla="*/ 1076744 w 1076744"/>
                <a:gd name="connsiteY6" fmla="*/ 3917235 h 3917235"/>
                <a:gd name="connsiteX7" fmla="*/ 0 w 1076744"/>
                <a:gd name="connsiteY7" fmla="*/ 3917235 h 3917235"/>
                <a:gd name="connsiteX8" fmla="*/ 0 w 1076744"/>
                <a:gd name="connsiteY8" fmla="*/ 3917235 h 3917235"/>
                <a:gd name="connsiteX9" fmla="*/ 0 w 1076744"/>
                <a:gd name="connsiteY9" fmla="*/ 3917235 h 3917235"/>
                <a:gd name="connsiteX10" fmla="*/ 0 w 1076744"/>
                <a:gd name="connsiteY10" fmla="*/ 179461 h 3917235"/>
                <a:gd name="connsiteX11" fmla="*/ 52563 w 1076744"/>
                <a:gd name="connsiteY11" fmla="*/ 52563 h 3917235"/>
                <a:gd name="connsiteX12" fmla="*/ 179461 w 1076744"/>
                <a:gd name="connsiteY12" fmla="*/ 0 h 391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6744" h="3917235">
                  <a:moveTo>
                    <a:pt x="1076744" y="652887"/>
                  </a:moveTo>
                  <a:lnTo>
                    <a:pt x="1076744" y="3264348"/>
                  </a:lnTo>
                  <a:cubicBezTo>
                    <a:pt x="1076744" y="3437504"/>
                    <a:pt x="1071547" y="3603569"/>
                    <a:pt x="1062296" y="3726007"/>
                  </a:cubicBezTo>
                  <a:cubicBezTo>
                    <a:pt x="1053045" y="3848445"/>
                    <a:pt x="1040498" y="3917233"/>
                    <a:pt x="1027415" y="3917233"/>
                  </a:cubicBezTo>
                  <a:lnTo>
                    <a:pt x="0" y="3917233"/>
                  </a:lnTo>
                  <a:lnTo>
                    <a:pt x="0" y="3917233"/>
                  </a:lnTo>
                  <a:lnTo>
                    <a:pt x="0" y="391723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27415" y="2"/>
                  </a:lnTo>
                  <a:cubicBezTo>
                    <a:pt x="1040498" y="2"/>
                    <a:pt x="1053045" y="68790"/>
                    <a:pt x="1062296" y="191228"/>
                  </a:cubicBezTo>
                  <a:cubicBezTo>
                    <a:pt x="1071547" y="313669"/>
                    <a:pt x="1076744" y="479731"/>
                    <a:pt x="1076744" y="652887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1" tIns="176387" rIns="300212" bIns="176388" anchor="ctr"/>
            <a:lstStyle/>
            <a:p>
              <a:pPr marL="152396" lvl="1" indent="-152396" defTabSz="829713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pl-PL" sz="1600" dirty="0" smtClean="0">
                  <a:solidFill>
                    <a:srgbClr val="000000"/>
                  </a:solidFill>
                </a:rPr>
                <a:t>Wartość docelowa wskaźnika dla Priorytetu VI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Dowolny kształt 41"/>
            <p:cNvSpPr/>
            <p:nvPr/>
          </p:nvSpPr>
          <p:spPr>
            <a:xfrm>
              <a:off x="2699246" y="4653309"/>
              <a:ext cx="2249291" cy="1345930"/>
            </a:xfrm>
            <a:custGeom>
              <a:avLst/>
              <a:gdLst>
                <a:gd name="connsiteX0" fmla="*/ 0 w 2203444"/>
                <a:gd name="connsiteY0" fmla="*/ 224326 h 1345930"/>
                <a:gd name="connsiteX1" fmla="*/ 65704 w 2203444"/>
                <a:gd name="connsiteY1" fmla="*/ 65704 h 1345930"/>
                <a:gd name="connsiteX2" fmla="*/ 224327 w 2203444"/>
                <a:gd name="connsiteY2" fmla="*/ 1 h 1345930"/>
                <a:gd name="connsiteX3" fmla="*/ 1979118 w 2203444"/>
                <a:gd name="connsiteY3" fmla="*/ 0 h 1345930"/>
                <a:gd name="connsiteX4" fmla="*/ 2137740 w 2203444"/>
                <a:gd name="connsiteY4" fmla="*/ 65704 h 1345930"/>
                <a:gd name="connsiteX5" fmla="*/ 2203443 w 2203444"/>
                <a:gd name="connsiteY5" fmla="*/ 224327 h 1345930"/>
                <a:gd name="connsiteX6" fmla="*/ 2203444 w 2203444"/>
                <a:gd name="connsiteY6" fmla="*/ 1121604 h 1345930"/>
                <a:gd name="connsiteX7" fmla="*/ 2137740 w 2203444"/>
                <a:gd name="connsiteY7" fmla="*/ 1280226 h 1345930"/>
                <a:gd name="connsiteX8" fmla="*/ 1979117 w 2203444"/>
                <a:gd name="connsiteY8" fmla="*/ 1345930 h 1345930"/>
                <a:gd name="connsiteX9" fmla="*/ 224326 w 2203444"/>
                <a:gd name="connsiteY9" fmla="*/ 1345930 h 1345930"/>
                <a:gd name="connsiteX10" fmla="*/ 65704 w 2203444"/>
                <a:gd name="connsiteY10" fmla="*/ 1280226 h 1345930"/>
                <a:gd name="connsiteX11" fmla="*/ 1 w 2203444"/>
                <a:gd name="connsiteY11" fmla="*/ 1121603 h 1345930"/>
                <a:gd name="connsiteX12" fmla="*/ 0 w 2203444"/>
                <a:gd name="connsiteY12" fmla="*/ 224326 h 134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3444" h="1345930">
                  <a:moveTo>
                    <a:pt x="0" y="224326"/>
                  </a:moveTo>
                  <a:cubicBezTo>
                    <a:pt x="0" y="164831"/>
                    <a:pt x="23634" y="107773"/>
                    <a:pt x="65704" y="65704"/>
                  </a:cubicBezTo>
                  <a:cubicBezTo>
                    <a:pt x="107773" y="23635"/>
                    <a:pt x="164832" y="1"/>
                    <a:pt x="224327" y="1"/>
                  </a:cubicBezTo>
                  <a:lnTo>
                    <a:pt x="1979118" y="0"/>
                  </a:lnTo>
                  <a:cubicBezTo>
                    <a:pt x="2038613" y="0"/>
                    <a:pt x="2095671" y="23634"/>
                    <a:pt x="2137740" y="65704"/>
                  </a:cubicBezTo>
                  <a:cubicBezTo>
                    <a:pt x="2179809" y="107773"/>
                    <a:pt x="2203443" y="164832"/>
                    <a:pt x="2203443" y="224327"/>
                  </a:cubicBezTo>
                  <a:cubicBezTo>
                    <a:pt x="2203443" y="523419"/>
                    <a:pt x="2203444" y="822512"/>
                    <a:pt x="2203444" y="1121604"/>
                  </a:cubicBezTo>
                  <a:cubicBezTo>
                    <a:pt x="2203444" y="1181099"/>
                    <a:pt x="2179810" y="1238157"/>
                    <a:pt x="2137740" y="1280226"/>
                  </a:cubicBezTo>
                  <a:cubicBezTo>
                    <a:pt x="2095671" y="1322295"/>
                    <a:pt x="2038612" y="1345930"/>
                    <a:pt x="1979117" y="1345930"/>
                  </a:cubicBezTo>
                  <a:lnTo>
                    <a:pt x="224326" y="1345930"/>
                  </a:lnTo>
                  <a:cubicBezTo>
                    <a:pt x="164831" y="1345930"/>
                    <a:pt x="107773" y="1322296"/>
                    <a:pt x="65704" y="1280226"/>
                  </a:cubicBezTo>
                  <a:cubicBezTo>
                    <a:pt x="23635" y="1238157"/>
                    <a:pt x="1" y="1181098"/>
                    <a:pt x="1" y="1121603"/>
                  </a:cubicBezTo>
                  <a:cubicBezTo>
                    <a:pt x="1" y="822511"/>
                    <a:pt x="0" y="523418"/>
                    <a:pt x="0" y="22432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863" tIns="134283" rIns="202863" bIns="134283" spcCol="1270" anchor="ctr"/>
            <a:lstStyle/>
            <a:p>
              <a:pPr algn="ctr" defTabSz="213354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900" b="1" dirty="0" smtClean="0">
                  <a:solidFill>
                    <a:schemeClr val="tx1"/>
                  </a:solidFill>
                  <a:latin typeface="+mj-lt"/>
                </a:rPr>
                <a:t>8557</a:t>
              </a:r>
              <a:endParaRPr lang="pl-PL" sz="19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2" name="Dowolny kształt 21"/>
          <p:cNvSpPr/>
          <p:nvPr/>
        </p:nvSpPr>
        <p:spPr bwMode="auto">
          <a:xfrm>
            <a:off x="6385453" y="4216412"/>
            <a:ext cx="5156200" cy="635000"/>
          </a:xfrm>
          <a:custGeom>
            <a:avLst/>
            <a:gdLst>
              <a:gd name="connsiteX0" fmla="*/ 179461 w 1076744"/>
              <a:gd name="connsiteY0" fmla="*/ 0 h 3917235"/>
              <a:gd name="connsiteX1" fmla="*/ 897283 w 1076744"/>
              <a:gd name="connsiteY1" fmla="*/ 0 h 3917235"/>
              <a:gd name="connsiteX2" fmla="*/ 1024181 w 1076744"/>
              <a:gd name="connsiteY2" fmla="*/ 52563 h 3917235"/>
              <a:gd name="connsiteX3" fmla="*/ 1076744 w 1076744"/>
              <a:gd name="connsiteY3" fmla="*/ 179461 h 3917235"/>
              <a:gd name="connsiteX4" fmla="*/ 1076744 w 1076744"/>
              <a:gd name="connsiteY4" fmla="*/ 3917235 h 3917235"/>
              <a:gd name="connsiteX5" fmla="*/ 1076744 w 1076744"/>
              <a:gd name="connsiteY5" fmla="*/ 3917235 h 3917235"/>
              <a:gd name="connsiteX6" fmla="*/ 1076744 w 1076744"/>
              <a:gd name="connsiteY6" fmla="*/ 3917235 h 3917235"/>
              <a:gd name="connsiteX7" fmla="*/ 0 w 1076744"/>
              <a:gd name="connsiteY7" fmla="*/ 3917235 h 3917235"/>
              <a:gd name="connsiteX8" fmla="*/ 0 w 1076744"/>
              <a:gd name="connsiteY8" fmla="*/ 3917235 h 3917235"/>
              <a:gd name="connsiteX9" fmla="*/ 0 w 1076744"/>
              <a:gd name="connsiteY9" fmla="*/ 3917235 h 3917235"/>
              <a:gd name="connsiteX10" fmla="*/ 0 w 1076744"/>
              <a:gd name="connsiteY10" fmla="*/ 179461 h 3917235"/>
              <a:gd name="connsiteX11" fmla="*/ 52563 w 1076744"/>
              <a:gd name="connsiteY11" fmla="*/ 52563 h 3917235"/>
              <a:gd name="connsiteX12" fmla="*/ 179461 w 1076744"/>
              <a:gd name="connsiteY12" fmla="*/ 0 h 391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744" h="3917235">
                <a:moveTo>
                  <a:pt x="1076744" y="652887"/>
                </a:moveTo>
                <a:lnTo>
                  <a:pt x="1076744" y="3264348"/>
                </a:lnTo>
                <a:cubicBezTo>
                  <a:pt x="1076744" y="3437504"/>
                  <a:pt x="1071547" y="3603569"/>
                  <a:pt x="1062296" y="3726007"/>
                </a:cubicBezTo>
                <a:cubicBezTo>
                  <a:pt x="1053045" y="3848445"/>
                  <a:pt x="1040498" y="3917233"/>
                  <a:pt x="1027415" y="3917233"/>
                </a:cubicBezTo>
                <a:lnTo>
                  <a:pt x="0" y="3917233"/>
                </a:lnTo>
                <a:lnTo>
                  <a:pt x="0" y="3917233"/>
                </a:lnTo>
                <a:lnTo>
                  <a:pt x="0" y="39172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415" y="2"/>
                </a:lnTo>
                <a:cubicBezTo>
                  <a:pt x="1040498" y="2"/>
                  <a:pt x="1053045" y="68790"/>
                  <a:pt x="1062296" y="191228"/>
                </a:cubicBezTo>
                <a:cubicBezTo>
                  <a:pt x="1071547" y="313669"/>
                  <a:pt x="1076744" y="479731"/>
                  <a:pt x="1076744" y="652887"/>
                </a:cubicBezTo>
                <a:close/>
              </a:path>
            </a:pathLst>
          </a:cu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1" tIns="176387" rIns="300212" bIns="176388" anchor="ctr"/>
          <a:lstStyle/>
          <a:p>
            <a:pPr marL="152396" lvl="1" indent="-152396" defTabSz="829713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rgbClr val="000000"/>
                </a:solidFill>
              </a:rPr>
              <a:t>Procentowy udział Poddziałania 6.1.3 w realizacji wartości docelowej wskaźnika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24" name="Dowolny kształt 23"/>
          <p:cNvSpPr/>
          <p:nvPr/>
        </p:nvSpPr>
        <p:spPr bwMode="auto">
          <a:xfrm>
            <a:off x="3605802" y="4197362"/>
            <a:ext cx="2918947" cy="673100"/>
          </a:xfrm>
          <a:custGeom>
            <a:avLst/>
            <a:gdLst>
              <a:gd name="connsiteX0" fmla="*/ 0 w 2203444"/>
              <a:gd name="connsiteY0" fmla="*/ 224326 h 1345930"/>
              <a:gd name="connsiteX1" fmla="*/ 65704 w 2203444"/>
              <a:gd name="connsiteY1" fmla="*/ 65704 h 1345930"/>
              <a:gd name="connsiteX2" fmla="*/ 224327 w 2203444"/>
              <a:gd name="connsiteY2" fmla="*/ 1 h 1345930"/>
              <a:gd name="connsiteX3" fmla="*/ 1979118 w 2203444"/>
              <a:gd name="connsiteY3" fmla="*/ 0 h 1345930"/>
              <a:gd name="connsiteX4" fmla="*/ 2137740 w 2203444"/>
              <a:gd name="connsiteY4" fmla="*/ 65704 h 1345930"/>
              <a:gd name="connsiteX5" fmla="*/ 2203443 w 2203444"/>
              <a:gd name="connsiteY5" fmla="*/ 224327 h 1345930"/>
              <a:gd name="connsiteX6" fmla="*/ 2203444 w 2203444"/>
              <a:gd name="connsiteY6" fmla="*/ 1121604 h 1345930"/>
              <a:gd name="connsiteX7" fmla="*/ 2137740 w 2203444"/>
              <a:gd name="connsiteY7" fmla="*/ 1280226 h 1345930"/>
              <a:gd name="connsiteX8" fmla="*/ 1979117 w 2203444"/>
              <a:gd name="connsiteY8" fmla="*/ 1345930 h 1345930"/>
              <a:gd name="connsiteX9" fmla="*/ 224326 w 2203444"/>
              <a:gd name="connsiteY9" fmla="*/ 1345930 h 1345930"/>
              <a:gd name="connsiteX10" fmla="*/ 65704 w 2203444"/>
              <a:gd name="connsiteY10" fmla="*/ 1280226 h 1345930"/>
              <a:gd name="connsiteX11" fmla="*/ 1 w 2203444"/>
              <a:gd name="connsiteY11" fmla="*/ 1121603 h 1345930"/>
              <a:gd name="connsiteX12" fmla="*/ 0 w 2203444"/>
              <a:gd name="connsiteY12" fmla="*/ 224326 h 134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3444" h="1345930">
                <a:moveTo>
                  <a:pt x="0" y="224326"/>
                </a:moveTo>
                <a:cubicBezTo>
                  <a:pt x="0" y="164831"/>
                  <a:pt x="23634" y="107773"/>
                  <a:pt x="65704" y="65704"/>
                </a:cubicBezTo>
                <a:cubicBezTo>
                  <a:pt x="107773" y="23635"/>
                  <a:pt x="164832" y="1"/>
                  <a:pt x="224327" y="1"/>
                </a:cubicBezTo>
                <a:lnTo>
                  <a:pt x="1979118" y="0"/>
                </a:lnTo>
                <a:cubicBezTo>
                  <a:pt x="2038613" y="0"/>
                  <a:pt x="2095671" y="23634"/>
                  <a:pt x="2137740" y="65704"/>
                </a:cubicBezTo>
                <a:cubicBezTo>
                  <a:pt x="2179809" y="107773"/>
                  <a:pt x="2203443" y="164832"/>
                  <a:pt x="2203443" y="224327"/>
                </a:cubicBezTo>
                <a:cubicBezTo>
                  <a:pt x="2203443" y="523419"/>
                  <a:pt x="2203444" y="822512"/>
                  <a:pt x="2203444" y="1121604"/>
                </a:cubicBezTo>
                <a:cubicBezTo>
                  <a:pt x="2203444" y="1181099"/>
                  <a:pt x="2179810" y="1238157"/>
                  <a:pt x="2137740" y="1280226"/>
                </a:cubicBezTo>
                <a:cubicBezTo>
                  <a:pt x="2095671" y="1322295"/>
                  <a:pt x="2038612" y="1345930"/>
                  <a:pt x="1979117" y="1345930"/>
                </a:cubicBezTo>
                <a:lnTo>
                  <a:pt x="224326" y="1345930"/>
                </a:lnTo>
                <a:cubicBezTo>
                  <a:pt x="164831" y="1345930"/>
                  <a:pt x="107773" y="1322296"/>
                  <a:pt x="65704" y="1280226"/>
                </a:cubicBezTo>
                <a:cubicBezTo>
                  <a:pt x="23635" y="1238157"/>
                  <a:pt x="1" y="1181098"/>
                  <a:pt x="1" y="1121603"/>
                </a:cubicBezTo>
                <a:cubicBezTo>
                  <a:pt x="1" y="822511"/>
                  <a:pt x="0" y="523418"/>
                  <a:pt x="0" y="22432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02863" tIns="134283" rIns="202863" bIns="134283" spcCol="1270" anchor="ctr"/>
          <a:lstStyle/>
          <a:p>
            <a:pPr algn="ctr" defTabSz="2133547">
              <a:lnSpc>
                <a:spcPct val="50000"/>
              </a:lnSpc>
              <a:spcAft>
                <a:spcPct val="3500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133,58 %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25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533400" y="1028700"/>
            <a:ext cx="11049000" cy="657225"/>
          </a:xfrm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kern="0" dirty="0" smtClean="0">
                <a:solidFill>
                  <a:schemeClr val="accent5">
                    <a:lumMod val="75000"/>
                  </a:schemeClr>
                </a:solidFill>
              </a:rPr>
              <a:t>Poziom wykorzystania kwoty dofinansowania w 2014 roku na podstawie zatwierdzonych wniosków o płatność (wg stanu na dzień 30.04.2015 r.)</a:t>
            </a:r>
            <a:r>
              <a:rPr lang="pl-PL" sz="1900" dirty="0" smtClean="0">
                <a:solidFill>
                  <a:srgbClr val="FF0000"/>
                </a:solidFill>
              </a:rPr>
              <a:t/>
            </a:r>
            <a:br>
              <a:rPr lang="pl-PL" sz="1900" dirty="0" smtClean="0">
                <a:solidFill>
                  <a:srgbClr val="FF0000"/>
                </a:solidFill>
              </a:rPr>
            </a:br>
            <a:endParaRPr lang="pl-PL" sz="1900" dirty="0" smtClean="0">
              <a:solidFill>
                <a:srgbClr val="FF0000"/>
              </a:solidFill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814917" y="2707217"/>
            <a:ext cx="10972800" cy="3302000"/>
          </a:xfrm>
        </p:spPr>
        <p:txBody>
          <a:bodyPr/>
          <a:lstStyle/>
          <a:p>
            <a:endParaRPr lang="pl-PL" altLang="pl-PL" smtClean="0"/>
          </a:p>
          <a:p>
            <a:endParaRPr lang="pl-PL" altLang="pl-PL" smtClean="0"/>
          </a:p>
        </p:txBody>
      </p:sp>
      <p:graphicFrame>
        <p:nvGraphicFramePr>
          <p:cNvPr id="4" name="Group 74"/>
          <p:cNvGraphicFramePr>
            <a:graphicFrameLocks/>
          </p:cNvGraphicFramePr>
          <p:nvPr/>
        </p:nvGraphicFramePr>
        <p:xfrm>
          <a:off x="527051" y="1781174"/>
          <a:ext cx="11040532" cy="3876676"/>
        </p:xfrm>
        <a:graphic>
          <a:graphicData uri="http://schemas.openxmlformats.org/drawingml/2006/table">
            <a:tbl>
              <a:tblPr/>
              <a:tblGrid>
                <a:gridCol w="1344065"/>
                <a:gridCol w="1248060"/>
                <a:gridCol w="1440069"/>
                <a:gridCol w="1440069"/>
                <a:gridCol w="1344065"/>
                <a:gridCol w="1248060"/>
                <a:gridCol w="1536075"/>
                <a:gridCol w="1440069"/>
              </a:tblGrid>
              <a:tr h="983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Powiatowy Urząd Pracy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 dofinansowania </a:t>
                      </a:r>
                      <a:b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 wydatków</a:t>
                      </a:r>
                      <a:b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wykorzystania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Powiatowy Urząd Pracy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 dofinansowania </a:t>
                      </a:r>
                      <a:b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 wydatków</a:t>
                      </a:r>
                      <a:b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wykorzystania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Białogard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6 338 700,00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6 333 456,36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99,92%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Myślibórz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4 573 000,00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4 558 333,91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99,68%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Choszczno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5 789 300,00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5 761 041,12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99,51%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Police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4 208 800,00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4 022 781,49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95,58%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Drawsko 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Pom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6 000 600,00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5 977 192,83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99,61%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Pyrzyce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4 885 200,00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4 881 263,99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99,92%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Goleniów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4 899 600,00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4 716 157,09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96,26%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Sławno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5 974 500,00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5 967 236,17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99,88%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Gryfice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6 218 400,00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6 176 450,78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99,33%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Stargard Szcz.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8 559 900,00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8 517 708,36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99,51%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Gryfino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7 062 900,00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7 035 104,92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99,61%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Szczecin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15 631 100,00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15 548 721,13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99,47%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Kamień Pomorski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4 559 600,00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4 553 827,33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99,87%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Szczecinek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9 544 700,00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9 543 513,90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Kołobrzeg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3 286 700,00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3 276 838,48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99,70%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Świdwin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5 306 300,00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5 290 420,57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99,70%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2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Koszalin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13 224 100,00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13 172 688,12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99,61%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Świnoujście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1 077 300,00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1 074 488,37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99,74%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4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Łobez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4 464 000,00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4 185 647,63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93,76%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Wałcz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3 989 400,00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3 980 322,57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99,77%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7767" y="1009651"/>
            <a:ext cx="10668000" cy="497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marL="457189" indent="-457189" algn="ctr">
              <a:lnSpc>
                <a:spcPct val="80000"/>
              </a:lnSpc>
              <a:spcBef>
                <a:spcPct val="20000"/>
              </a:spcBef>
              <a:defRPr/>
            </a:pPr>
            <a:endParaRPr lang="pl-PL" sz="2100" b="1" kern="0" dirty="0">
              <a:solidFill>
                <a:srgbClr val="008000"/>
              </a:solidFill>
            </a:endParaRPr>
          </a:p>
          <a:p>
            <a:pPr marL="457189" indent="-457189" algn="ctr">
              <a:spcBef>
                <a:spcPct val="20000"/>
              </a:spcBef>
              <a:defRPr/>
            </a:pPr>
            <a:r>
              <a:rPr lang="pl-PL" sz="2100" b="1" kern="0" dirty="0">
                <a:solidFill>
                  <a:srgbClr val="C00000"/>
                </a:solidFill>
              </a:rPr>
              <a:t>     </a:t>
            </a:r>
            <a:r>
              <a:rPr lang="pl-PL" sz="2100" b="1" kern="0" dirty="0" smtClean="0">
                <a:solidFill>
                  <a:srgbClr val="C00000"/>
                </a:solidFill>
              </a:rPr>
              <a:t>   </a:t>
            </a:r>
            <a:r>
              <a:rPr lang="pl-PL" sz="2400" kern="0" dirty="0" smtClean="0">
                <a:solidFill>
                  <a:schemeClr val="accent5">
                    <a:lumMod val="75000"/>
                  </a:schemeClr>
                </a:solidFill>
              </a:rPr>
              <a:t>Poziom </a:t>
            </a:r>
            <a:r>
              <a:rPr lang="pl-PL" sz="2400" kern="0" dirty="0">
                <a:solidFill>
                  <a:schemeClr val="accent5">
                    <a:lumMod val="75000"/>
                  </a:schemeClr>
                </a:solidFill>
              </a:rPr>
              <a:t>wykorzystania przyznanej kwoty dofinansowania w 2014 roku </a:t>
            </a:r>
            <a:r>
              <a:rPr lang="pl-PL" sz="2400" kern="0" dirty="0" smtClean="0">
                <a:solidFill>
                  <a:schemeClr val="accent5">
                    <a:lumMod val="75000"/>
                  </a:schemeClr>
                </a:solidFill>
              </a:rPr>
              <a:t>              na </a:t>
            </a:r>
            <a:r>
              <a:rPr lang="pl-PL" sz="2400" kern="0" dirty="0">
                <a:solidFill>
                  <a:schemeClr val="accent5">
                    <a:lumMod val="75000"/>
                  </a:schemeClr>
                </a:solidFill>
              </a:rPr>
              <a:t>podstawie zatwierdzonych wniosków o płatność w ujęciu całkowitym  </a:t>
            </a:r>
            <a:r>
              <a:rPr lang="pl-PL" sz="2400" kern="0" dirty="0" smtClean="0">
                <a:solidFill>
                  <a:schemeClr val="accent5">
                    <a:lumMod val="75000"/>
                  </a:schemeClr>
                </a:solidFill>
              </a:rPr>
              <a:t>                         (</a:t>
            </a:r>
            <a:r>
              <a:rPr lang="pl-PL" sz="2400" kern="0" dirty="0">
                <a:solidFill>
                  <a:schemeClr val="accent5">
                    <a:lumMod val="75000"/>
                  </a:schemeClr>
                </a:solidFill>
              </a:rPr>
              <a:t>wg stanu na dzień: </a:t>
            </a:r>
            <a:r>
              <a:rPr lang="pl-PL" sz="2400" kern="0" dirty="0" smtClean="0">
                <a:solidFill>
                  <a:schemeClr val="accent5">
                    <a:lumMod val="75000"/>
                  </a:schemeClr>
                </a:solidFill>
              </a:rPr>
              <a:t>30.04.2015 </a:t>
            </a:r>
            <a:r>
              <a:rPr lang="pl-PL" sz="2400" kern="0" dirty="0">
                <a:solidFill>
                  <a:schemeClr val="accent5">
                    <a:lumMod val="75000"/>
                  </a:schemeClr>
                </a:solidFill>
              </a:rPr>
              <a:t>r.)</a:t>
            </a:r>
          </a:p>
          <a:p>
            <a:pPr marL="457189" indent="-457189" algn="just">
              <a:lnSpc>
                <a:spcPct val="150000"/>
              </a:lnSpc>
              <a:spcBef>
                <a:spcPct val="20000"/>
              </a:spcBef>
              <a:defRPr/>
            </a:pPr>
            <a:endParaRPr lang="pl-PL" sz="2100" b="1" kern="0" dirty="0"/>
          </a:p>
          <a:p>
            <a:pPr marL="457189" indent="-457189">
              <a:lnSpc>
                <a:spcPct val="80000"/>
              </a:lnSpc>
              <a:spcBef>
                <a:spcPct val="20000"/>
              </a:spcBef>
              <a:defRPr/>
            </a:pPr>
            <a:endParaRPr lang="pl-PL" sz="2100" kern="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95401" y="2565401"/>
          <a:ext cx="9984316" cy="2476500"/>
        </p:xfrm>
        <a:graphic>
          <a:graphicData uri="http://schemas.openxmlformats.org/drawingml/2006/table">
            <a:tbl>
              <a:tblPr/>
              <a:tblGrid>
                <a:gridCol w="3379724"/>
                <a:gridCol w="3379183"/>
                <a:gridCol w="3225409"/>
              </a:tblGrid>
              <a:tr h="1536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Łączna wartość dofinansowania w roku 2014</a:t>
                      </a:r>
                      <a:b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  </a:t>
                      </a:r>
                    </a:p>
                  </a:txBody>
                  <a:tcPr marL="121911" marR="12191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Łączna wartość zatwierdzonych wniosków o płatność </a:t>
                      </a:r>
                      <a:b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PLN)</a:t>
                      </a:r>
                    </a:p>
                  </a:txBody>
                  <a:tcPr marL="121911" marR="12191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wykorzystania</a:t>
                      </a:r>
                    </a:p>
                  </a:txBody>
                  <a:tcPr marL="121911" marR="12191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01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125 594</a:t>
                      </a:r>
                      <a:r>
                        <a:rPr lang="pl-PL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l-PL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124 573 195,12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99,19%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533400" y="1028700"/>
            <a:ext cx="11049000" cy="657225"/>
          </a:xfrm>
          <a:ln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kern="0" dirty="0" smtClean="0">
                <a:solidFill>
                  <a:schemeClr val="accent5">
                    <a:lumMod val="75000"/>
                  </a:schemeClr>
                </a:solidFill>
              </a:rPr>
              <a:t>Końcowe rozliczenie projektów PUP 6.1.3 PO KL</a:t>
            </a:r>
            <a:r>
              <a:rPr lang="pl-PL" sz="1900" dirty="0" smtClean="0">
                <a:solidFill>
                  <a:srgbClr val="FF0000"/>
                </a:solidFill>
              </a:rPr>
              <a:t/>
            </a:r>
            <a:br>
              <a:rPr lang="pl-PL" sz="1900" dirty="0" smtClean="0">
                <a:solidFill>
                  <a:srgbClr val="FF0000"/>
                </a:solidFill>
              </a:rPr>
            </a:br>
            <a:endParaRPr lang="pl-PL" sz="1900" dirty="0" smtClean="0">
              <a:solidFill>
                <a:srgbClr val="FF0000"/>
              </a:solidFill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814917" y="2707217"/>
            <a:ext cx="10972800" cy="3302000"/>
          </a:xfrm>
        </p:spPr>
        <p:txBody>
          <a:bodyPr/>
          <a:lstStyle/>
          <a:p>
            <a:endParaRPr lang="pl-PL" altLang="pl-PL" smtClean="0"/>
          </a:p>
          <a:p>
            <a:endParaRPr lang="pl-PL" altLang="pl-PL" smtClean="0"/>
          </a:p>
        </p:txBody>
      </p:sp>
      <p:graphicFrame>
        <p:nvGraphicFramePr>
          <p:cNvPr id="4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520184"/>
              </p:ext>
            </p:extLst>
          </p:nvPr>
        </p:nvGraphicFramePr>
        <p:xfrm>
          <a:off x="584201" y="1678128"/>
          <a:ext cx="11040532" cy="4279296"/>
        </p:xfrm>
        <a:graphic>
          <a:graphicData uri="http://schemas.openxmlformats.org/drawingml/2006/table">
            <a:tbl>
              <a:tblPr/>
              <a:tblGrid>
                <a:gridCol w="1235074"/>
                <a:gridCol w="1495425"/>
                <a:gridCol w="1447800"/>
                <a:gridCol w="1293964"/>
                <a:gridCol w="1344065"/>
                <a:gridCol w="1343421"/>
                <a:gridCol w="1543050"/>
                <a:gridCol w="1337733"/>
              </a:tblGrid>
              <a:tr h="903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Powiatowy Urząd Pracy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Końcowy wniosek                       o płatność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Osiągnięta wartość </a:t>
                      </a: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wskaźnika </a:t>
                      </a: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efektywności zatrudnieniowej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Bilans realizacji projektu systemowego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Powiatowy Urząd Pracy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Końcowy wniosek                  o płatność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Osiągnięta wartość </a:t>
                      </a: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wskaźnika </a:t>
                      </a: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efektywności zatrudnieniowej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Bilans realizacji projektu systemowego 2014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Białogard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77,91%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Złożony do WUP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Myślibórz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71,26%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Choszczno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83,73%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Police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59,10%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Drawsko 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Pom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64,81%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Pyrzyce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80,76 %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8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Goleniów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 trakcie weryfikacji  (wniosek dwukrotnie poprawiany)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67,08%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Sławno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68,91%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3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Gryfice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69,43%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Złożony do WUP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Stargard Szcz.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67,46%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Złożony do WUP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Gryfino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64,50%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Szczecin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52,36%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Kamień 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Pom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76,19%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Szczecinek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76,95%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Złożony do WUP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3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Kołobrzeg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72,78%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Świdwin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65,29% 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1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Koszalin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80,41%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Świnoujście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90,48%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Złożony do WUP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8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7"/>
                          </a:solidFill>
                          <a:effectLst/>
                          <a:latin typeface="+mn-lt"/>
                        </a:rPr>
                        <a:t>Łobez</a:t>
                      </a:r>
                    </a:p>
                  </a:txBody>
                  <a:tcPr marL="121912" marR="12191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 trakcie weryfikacji  (wniosek dwukrotnie poprawiany)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74,90%</a:t>
                      </a:r>
                    </a:p>
                  </a:txBody>
                  <a:tcPr marL="121912" marR="1219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Wałcz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Zatwierdzony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78,35%</a:t>
                      </a:r>
                    </a:p>
                  </a:txBody>
                  <a:tcPr marL="121912" marR="12191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Złożony do WUP</a:t>
                      </a:r>
                    </a:p>
                    <a:p>
                      <a:pPr algn="ctr" fontAlgn="b"/>
                      <a:endParaRPr lang="pl-P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827</Words>
  <Application>Microsoft Office PowerPoint</Application>
  <PresentationFormat>Panoramiczny</PresentationFormat>
  <Paragraphs>278</Paragraphs>
  <Slides>10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Mongolian Baiti</vt:lpstr>
      <vt:lpstr>Times New Roman</vt:lpstr>
      <vt:lpstr>Tw Cen MT Condensed</vt:lpstr>
      <vt:lpstr>Motyw pakietu Office</vt:lpstr>
      <vt:lpstr>Podsumowanie rozliczenia projektów systemowych PUP</vt:lpstr>
      <vt:lpstr> Wartość przyznanych środków w latach 2008-2014 na realizację projektów systemowych w ramach 6.1.3 PO KL</vt:lpstr>
      <vt:lpstr>Osiągnięte wartości wskaźników produktu (wg stanu na dzień 30.04.2015 r.)</vt:lpstr>
      <vt:lpstr>Osiągnięte wartości wskaźników produktu (wg stanu na dzień 30.04.2015 r.) cd.</vt:lpstr>
      <vt:lpstr>Osiągnięte wartości wskaźników produktu (wg stanu na dzień 30.04.2015 r.) cd.</vt:lpstr>
      <vt:lpstr>Osiągnięte wartości wskaźników produktu (wg stanu na dzień 30.04.2015 r.) cd.</vt:lpstr>
      <vt:lpstr>Poziom wykorzystania kwoty dofinansowania w 2014 roku na podstawie zatwierdzonych wniosków o płatność (wg stanu na dzień 30.04.2015 r.) </vt:lpstr>
      <vt:lpstr>Prezentacja programu PowerPoint</vt:lpstr>
      <vt:lpstr>Końcowe rozliczenie projektów PUP 6.1.3 PO KL 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Krycki Wojciech</dc:creator>
  <cp:lastModifiedBy>Dzieciątkowska Agnieszka</cp:lastModifiedBy>
  <cp:revision>107</cp:revision>
  <dcterms:created xsi:type="dcterms:W3CDTF">2015-03-17T13:22:05Z</dcterms:created>
  <dcterms:modified xsi:type="dcterms:W3CDTF">2015-05-05T08:47:36Z</dcterms:modified>
</cp:coreProperties>
</file>