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440" r:id="rId2"/>
    <p:sldId id="586" r:id="rId3"/>
    <p:sldId id="580" r:id="rId4"/>
    <p:sldId id="673" r:id="rId5"/>
    <p:sldId id="569" r:id="rId6"/>
    <p:sldId id="675" r:id="rId7"/>
    <p:sldId id="679" r:id="rId8"/>
    <p:sldId id="677" r:id="rId9"/>
    <p:sldId id="576" r:id="rId10"/>
    <p:sldId id="678" r:id="rId11"/>
    <p:sldId id="667" r:id="rId12"/>
    <p:sldId id="668" r:id="rId13"/>
    <p:sldId id="669" r:id="rId14"/>
    <p:sldId id="359" r:id="rId1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7059" autoAdjust="0"/>
  </p:normalViewPr>
  <p:slideViewPr>
    <p:cSldViewPr>
      <p:cViewPr varScale="1">
        <p:scale>
          <a:sx n="65" d="100"/>
          <a:sy n="65" d="100"/>
        </p:scale>
        <p:origin x="90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D21B-A166-43F5-BCA6-EE160E13046F}" type="datetimeFigureOut">
              <a:rPr lang="pl-PL" smtClean="0"/>
              <a:pPr/>
              <a:t>2015-05-06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4FF6-6073-43AF-AE57-5F93075D91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4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EF719C-F6E6-47A8-A411-73D6C0A01161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C51C15-6240-401E-81F6-34681A2F9A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41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1E16FC-BECB-49B9-8550-CC1F3BD3E171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469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7" name="Picture 3" descr="logo-2008-05-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213" y="404813"/>
            <a:ext cx="2673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solidFill>
                <a:srgbClr val="000000"/>
              </a:solidFill>
              <a:cs typeface="+mn-cs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 userDrawn="1"/>
        </p:nvSpPr>
        <p:spPr bwMode="auto">
          <a:xfrm>
            <a:off x="0" y="659765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1200" b="1">
                <a:solidFill>
                  <a:srgbClr val="FFFFFF"/>
                </a:solidFill>
                <a:cs typeface="+mn-cs"/>
              </a:rPr>
              <a:t>Wojewódzki Urząd Pracy w Szczecinie</a:t>
            </a:r>
          </a:p>
        </p:txBody>
      </p:sp>
      <p:sp>
        <p:nvSpPr>
          <p:cNvPr id="52230" name="Line 6"/>
          <p:cNvSpPr>
            <a:spLocks noChangeShapeType="1"/>
          </p:cNvSpPr>
          <p:nvPr userDrawn="1"/>
        </p:nvSpPr>
        <p:spPr bwMode="auto">
          <a:xfrm>
            <a:off x="611188" y="1052513"/>
            <a:ext cx="7993062" cy="0"/>
          </a:xfrm>
          <a:prstGeom prst="line">
            <a:avLst/>
          </a:prstGeom>
          <a:noFill/>
          <a:ln w="25400">
            <a:solidFill>
              <a:srgbClr val="2449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7" descr="u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550" y="333375"/>
            <a:ext cx="5175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sc.kprm.gov.pl/sites/default/files/pliki/11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wel.nowak\Moje dokumenty\Moje obrazy\ZORP_marz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8219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ytuł 3"/>
          <p:cNvSpPr>
            <a:spLocks noGrp="1"/>
          </p:cNvSpPr>
          <p:nvPr>
            <p:ph type="ctrTitle"/>
          </p:nvPr>
        </p:nvSpPr>
        <p:spPr bwMode="auto">
          <a:xfrm>
            <a:off x="0" y="3933825"/>
            <a:ext cx="91440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200" dirty="0" smtClean="0">
                <a:solidFill>
                  <a:schemeClr val="tx1"/>
                </a:solidFill>
              </a:rPr>
              <a:t>Wdrożenie badań zleconych przez </a:t>
            </a:r>
            <a:br>
              <a:rPr lang="pl-PL" altLang="pl-PL" sz="3200" dirty="0" smtClean="0">
                <a:solidFill>
                  <a:schemeClr val="tx1"/>
                </a:solidFill>
              </a:rPr>
            </a:br>
            <a:r>
              <a:rPr lang="pl-PL" altLang="pl-PL" sz="3200" dirty="0" smtClean="0">
                <a:solidFill>
                  <a:schemeClr val="tx1"/>
                </a:solidFill>
              </a:rPr>
              <a:t>Ministerstwo Pracy i Polityki Społecznej w 2015 r.</a:t>
            </a:r>
          </a:p>
        </p:txBody>
      </p:sp>
      <p:sp>
        <p:nvSpPr>
          <p:cNvPr id="4100" name="pole tekstowe 3"/>
          <p:cNvSpPr txBox="1">
            <a:spLocks noChangeArrowheads="1"/>
          </p:cNvSpPr>
          <p:nvPr/>
        </p:nvSpPr>
        <p:spPr bwMode="auto">
          <a:xfrm>
            <a:off x="0" y="623731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1400" dirty="0"/>
              <a:t>Szczecin, </a:t>
            </a:r>
            <a:r>
              <a:rPr lang="pl-PL" altLang="pl-PL" sz="1400" dirty="0" smtClean="0"/>
              <a:t>06.05.2015 </a:t>
            </a:r>
            <a:r>
              <a:rPr lang="pl-PL" altLang="pl-PL" sz="1400" dirty="0"/>
              <a:t>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4801" t="21200" r="40550" b="9681"/>
          <a:stretch/>
        </p:blipFill>
        <p:spPr>
          <a:xfrm>
            <a:off x="124200" y="1234888"/>
            <a:ext cx="4287155" cy="53450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24800" t="14001" r="39200" b="14001"/>
          <a:stretch/>
        </p:blipFill>
        <p:spPr>
          <a:xfrm>
            <a:off x="4572000" y="1146447"/>
            <a:ext cx="4346774" cy="5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BAROMETR ZAWODÓW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Informacja o badaniu i etapach jego </a:t>
            </a:r>
            <a:r>
              <a:rPr lang="pl-PL" dirty="0" smtClean="0">
                <a:latin typeface="+mj-lt"/>
              </a:rPr>
              <a:t>wdrożenia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96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8" y="1052736"/>
            <a:ext cx="9142502" cy="648072"/>
          </a:xfrm>
        </p:spPr>
        <p:txBody>
          <a:bodyPr/>
          <a:lstStyle/>
          <a:p>
            <a:r>
              <a:rPr lang="pl-PL" sz="3200" dirty="0" smtClean="0"/>
              <a:t>O badaniu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635256"/>
          </a:xfrm>
        </p:spPr>
        <p:txBody>
          <a:bodyPr/>
          <a:lstStyle/>
          <a:p>
            <a:pPr marL="0" indent="0">
              <a:buNone/>
            </a:pPr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Krótkookresowa (jednoroczna) </a:t>
            </a:r>
            <a:r>
              <a:rPr lang="pl-PL" sz="2000" dirty="0" smtClean="0">
                <a:latin typeface="+mj-lt"/>
              </a:rPr>
              <a:t>„prognoza” </a:t>
            </a:r>
            <a:r>
              <a:rPr lang="pl-PL" sz="2000" dirty="0">
                <a:latin typeface="+mj-lt"/>
              </a:rPr>
              <a:t>zapotrzebowania na </a:t>
            </a:r>
            <a:r>
              <a:rPr lang="pl-PL" sz="2000" dirty="0" smtClean="0">
                <a:latin typeface="+mj-lt"/>
              </a:rPr>
              <a:t>zawody.</a:t>
            </a:r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Bazuje na wiedzy eksperckiej, </a:t>
            </a:r>
            <a:r>
              <a:rPr lang="pl-PL" sz="2000" dirty="0" smtClean="0">
                <a:latin typeface="+mj-lt"/>
              </a:rPr>
              <a:t>a </a:t>
            </a:r>
            <a:r>
              <a:rPr lang="pl-PL" sz="2000" dirty="0">
                <a:latin typeface="+mj-lt"/>
              </a:rPr>
              <a:t>nie na </a:t>
            </a:r>
            <a:r>
              <a:rPr lang="pl-PL" sz="2000" dirty="0" smtClean="0">
                <a:latin typeface="+mj-lt"/>
              </a:rPr>
              <a:t>danych statystycznych.</a:t>
            </a:r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Uzupełnia i koryguje informacje z Monitoringu Zawodów Deficytowych </a:t>
            </a:r>
            <a:r>
              <a:rPr lang="pl-PL" sz="2000" dirty="0" smtClean="0">
                <a:latin typeface="+mj-lt"/>
              </a:rPr>
              <a:t> i Nadwyżkowych.</a:t>
            </a:r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Źródło pochodzenia metody: </a:t>
            </a:r>
            <a:r>
              <a:rPr lang="pl-PL" sz="2000" dirty="0" smtClean="0">
                <a:latin typeface="+mj-lt"/>
              </a:rPr>
              <a:t>Szwecja/Finlandia.</a:t>
            </a:r>
            <a:endParaRPr lang="pl-PL" sz="2000" dirty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744416" cy="47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09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pl-PL" sz="3200" dirty="0" smtClean="0"/>
              <a:t>Etapy wdrożenia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525963"/>
          </a:xfrm>
        </p:spPr>
        <p:txBody>
          <a:bodyPr/>
          <a:lstStyle/>
          <a:p>
            <a:r>
              <a:rPr lang="pl-PL" dirty="0">
                <a:latin typeface="+mj-lt"/>
              </a:rPr>
              <a:t>Prognozy tworzone dla każdego powiatu </a:t>
            </a:r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III/IV kwartale na kolejny rok</a:t>
            </a:r>
          </a:p>
          <a:p>
            <a:r>
              <a:rPr lang="pl-PL" dirty="0">
                <a:latin typeface="+mj-lt"/>
              </a:rPr>
              <a:t>Przygotowanie listy kategorii zawodowych podlegających </a:t>
            </a:r>
            <a:r>
              <a:rPr lang="pl-PL" dirty="0" smtClean="0">
                <a:latin typeface="+mj-lt"/>
              </a:rPr>
              <a:t>ocenie, </a:t>
            </a:r>
            <a:r>
              <a:rPr lang="pl-PL" dirty="0">
                <a:latin typeface="+mj-lt"/>
              </a:rPr>
              <a:t>nie może nich być więcej niż </a:t>
            </a:r>
            <a:r>
              <a:rPr lang="pl-PL" dirty="0" smtClean="0">
                <a:latin typeface="+mj-lt"/>
              </a:rPr>
              <a:t>170-200. 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Wyznaczenie </a:t>
            </a:r>
            <a:r>
              <a:rPr lang="pl-PL" dirty="0">
                <a:latin typeface="+mj-lt"/>
              </a:rPr>
              <a:t>osób odpowiedzialnych w PUP, dobór ekspertów do paneli, organizacja spotkań w każdym z </a:t>
            </a:r>
            <a:r>
              <a:rPr lang="pl-PL" dirty="0" smtClean="0">
                <a:latin typeface="+mj-lt"/>
              </a:rPr>
              <a:t>PUP (wrzesień-październik).</a:t>
            </a:r>
          </a:p>
          <a:p>
            <a:pPr marL="342900" lvl="2" indent="-342900"/>
            <a:r>
              <a:rPr lang="pl-PL" dirty="0" smtClean="0">
                <a:latin typeface="+mj-lt"/>
              </a:rPr>
              <a:t>Koordynator wojewódzki </a:t>
            </a:r>
            <a:r>
              <a:rPr lang="pl-PL" dirty="0">
                <a:latin typeface="+mj-lt"/>
              </a:rPr>
              <a:t>będzie uczestniczył </a:t>
            </a:r>
            <a:r>
              <a:rPr lang="pl-PL" dirty="0" smtClean="0">
                <a:latin typeface="+mj-lt"/>
              </a:rPr>
              <a:t>(czas </a:t>
            </a:r>
            <a:r>
              <a:rPr lang="pl-PL" dirty="0">
                <a:latin typeface="+mj-lt"/>
              </a:rPr>
              <a:t>trwania panelu: 2-3 </a:t>
            </a:r>
            <a:r>
              <a:rPr lang="pl-PL" dirty="0" smtClean="0">
                <a:latin typeface="+mj-lt"/>
              </a:rPr>
              <a:t>godz.) w </a:t>
            </a:r>
            <a:r>
              <a:rPr lang="pl-PL" dirty="0">
                <a:latin typeface="+mj-lt"/>
              </a:rPr>
              <a:t>każdym panelu eksperckim w charakterze moderatora dyskusji i kontrolującego zgodność metodologiczną i jakość badania</a:t>
            </a:r>
            <a:r>
              <a:rPr lang="pl-PL" dirty="0" smtClean="0">
                <a:latin typeface="+mj-lt"/>
              </a:rPr>
              <a:t>.</a:t>
            </a:r>
          </a:p>
          <a:p>
            <a:r>
              <a:rPr lang="pl-PL" dirty="0" smtClean="0">
                <a:latin typeface="+mj-lt"/>
              </a:rPr>
              <a:t>Panel </a:t>
            </a:r>
            <a:r>
              <a:rPr lang="pl-PL" dirty="0">
                <a:latin typeface="+mj-lt"/>
              </a:rPr>
              <a:t>ekspercki (ok. 4-8 </a:t>
            </a:r>
            <a:r>
              <a:rPr lang="pl-PL" dirty="0" smtClean="0">
                <a:latin typeface="+mj-lt"/>
              </a:rPr>
              <a:t>osób) </a:t>
            </a:r>
            <a:r>
              <a:rPr lang="pl-PL" dirty="0">
                <a:latin typeface="+mj-lt"/>
              </a:rPr>
              <a:t>tworzą </a:t>
            </a:r>
            <a:r>
              <a:rPr lang="pl-PL" dirty="0" smtClean="0">
                <a:latin typeface="+mj-lt"/>
              </a:rPr>
              <a:t>pracownicy powiatowego urzędu pracy, w tym:</a:t>
            </a:r>
          </a:p>
          <a:p>
            <a:pPr lvl="1"/>
            <a:r>
              <a:rPr lang="pl-PL" sz="1400" dirty="0" smtClean="0">
                <a:latin typeface="+mj-lt"/>
              </a:rPr>
              <a:t>pośrednicy </a:t>
            </a:r>
            <a:r>
              <a:rPr lang="pl-PL" sz="1400" dirty="0">
                <a:latin typeface="+mj-lt"/>
              </a:rPr>
              <a:t>pracy, </a:t>
            </a:r>
          </a:p>
          <a:p>
            <a:pPr lvl="1"/>
            <a:r>
              <a:rPr lang="pl-PL" sz="1400" dirty="0" smtClean="0">
                <a:latin typeface="+mj-lt"/>
              </a:rPr>
              <a:t>doradcy zawodowi, </a:t>
            </a:r>
            <a:endParaRPr lang="pl-PL" sz="1400" dirty="0">
              <a:latin typeface="+mj-lt"/>
            </a:endParaRPr>
          </a:p>
          <a:p>
            <a:pPr lvl="1"/>
            <a:r>
              <a:rPr lang="pl-PL" sz="1400" dirty="0">
                <a:latin typeface="+mj-lt"/>
              </a:rPr>
              <a:t>osoby odpowiedzialne za współpracę z przedsiębiorcami i za organizację szkoleń,</a:t>
            </a:r>
          </a:p>
          <a:p>
            <a:pPr lvl="1"/>
            <a:r>
              <a:rPr lang="pl-PL" sz="1400" dirty="0" smtClean="0">
                <a:latin typeface="+mj-lt"/>
              </a:rPr>
              <a:t>asystenci </a:t>
            </a:r>
            <a:r>
              <a:rPr lang="pl-PL" sz="1400" dirty="0">
                <a:latin typeface="+mj-lt"/>
              </a:rPr>
              <a:t>EURES,</a:t>
            </a:r>
          </a:p>
          <a:p>
            <a:pPr lvl="1"/>
            <a:r>
              <a:rPr lang="pl-PL" sz="1400" dirty="0" smtClean="0">
                <a:latin typeface="+mj-lt"/>
              </a:rPr>
              <a:t>liderzy </a:t>
            </a:r>
            <a:r>
              <a:rPr lang="pl-PL" sz="1400" dirty="0">
                <a:latin typeface="+mj-lt"/>
              </a:rPr>
              <a:t>klubów pracy</a:t>
            </a:r>
            <a:r>
              <a:rPr lang="pl-PL" sz="1400" dirty="0" smtClean="0">
                <a:latin typeface="+mj-lt"/>
              </a:rPr>
              <a:t>.</a:t>
            </a:r>
          </a:p>
          <a:p>
            <a:pPr marL="342900" lvl="2" indent="-342900"/>
            <a:r>
              <a:rPr lang="pl-PL" dirty="0" smtClean="0">
                <a:latin typeface="+mj-lt"/>
              </a:rPr>
              <a:t>Koordynator wojewódzki opracuje krótki raportu podsumowujący.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01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rostokąt 2"/>
          <p:cNvSpPr>
            <a:spLocks noChangeArrowheads="1"/>
          </p:cNvSpPr>
          <p:nvPr/>
        </p:nvSpPr>
        <p:spPr bwMode="auto">
          <a:xfrm>
            <a:off x="0" y="472514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 dirty="0"/>
              <a:t>Paweł </a:t>
            </a:r>
            <a:r>
              <a:rPr lang="pl-PL" sz="1200" b="1" dirty="0" smtClean="0"/>
              <a:t>Nowak</a:t>
            </a:r>
          </a:p>
          <a:p>
            <a:pPr algn="ctr"/>
            <a:r>
              <a:rPr lang="pl-PL" sz="1200" dirty="0" smtClean="0"/>
              <a:t>email: pawel_nowak@wup.pl</a:t>
            </a:r>
            <a:endParaRPr lang="pl-PL" sz="1200" dirty="0"/>
          </a:p>
          <a:p>
            <a:pPr algn="ctr"/>
            <a:endParaRPr lang="pl-PL" sz="1200" b="1" dirty="0"/>
          </a:p>
          <a:p>
            <a:pPr algn="ctr"/>
            <a:r>
              <a:rPr lang="pl-PL" sz="1200" b="1" dirty="0"/>
              <a:t>Wojewódzki Urząd Pracy </a:t>
            </a:r>
            <a:br>
              <a:rPr lang="pl-PL" sz="1200" b="1" dirty="0"/>
            </a:br>
            <a:r>
              <a:rPr lang="pl-PL" sz="1200" b="1" dirty="0"/>
              <a:t>ul. A. Mickiewicza 41</a:t>
            </a:r>
            <a:br>
              <a:rPr lang="pl-PL" sz="1200" b="1" dirty="0"/>
            </a:br>
            <a:r>
              <a:rPr lang="pl-PL" sz="1200" b="1" dirty="0"/>
              <a:t>70-383 Szczecin</a:t>
            </a:r>
          </a:p>
          <a:p>
            <a:pPr algn="ctr"/>
            <a:endParaRPr lang="pl-PL" sz="1200" b="1" dirty="0"/>
          </a:p>
          <a:p>
            <a:pPr algn="ctr"/>
            <a:r>
              <a:rPr lang="pl-PL" sz="1200" b="1" dirty="0"/>
              <a:t>www.zorp.wup.pl</a:t>
            </a:r>
          </a:p>
          <a:p>
            <a:pPr algn="ctr"/>
            <a:r>
              <a:rPr lang="pl-PL" sz="1200" dirty="0"/>
              <a:t>tel./fax: 91 42 56 120 </a:t>
            </a:r>
          </a:p>
          <a:p>
            <a:pPr algn="ctr"/>
            <a:endParaRPr lang="pl-PL" sz="1200" dirty="0"/>
          </a:p>
        </p:txBody>
      </p:sp>
      <p:sp>
        <p:nvSpPr>
          <p:cNvPr id="45059" name="Prostokąt 7"/>
          <p:cNvSpPr>
            <a:spLocks noChangeArrowheads="1"/>
          </p:cNvSpPr>
          <p:nvPr/>
        </p:nvSpPr>
        <p:spPr bwMode="auto">
          <a:xfrm>
            <a:off x="0" y="36449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dirty="0"/>
              <a:t>Dziękuję za </a:t>
            </a:r>
            <a:r>
              <a:rPr lang="pl-PL" sz="3200" dirty="0" smtClean="0"/>
              <a:t>uwagę</a:t>
            </a:r>
            <a:endParaRPr lang="pl-PL" sz="3200" dirty="0"/>
          </a:p>
        </p:txBody>
      </p:sp>
      <p:pic>
        <p:nvPicPr>
          <p:cNvPr id="45060" name="Picture 2" descr="C:\Documents and Settings\pawel.wojtaszyk\Pulpit\loga\wup strona glowna.bmp"/>
          <p:cNvPicPr>
            <a:picLocks noChangeAspect="1" noChangeArrowheads="1"/>
          </p:cNvPicPr>
          <p:nvPr/>
        </p:nvPicPr>
        <p:blipFill>
          <a:blip r:embed="rId2" cstate="print"/>
          <a:srcRect b="27466"/>
          <a:stretch>
            <a:fillRect/>
          </a:stretch>
        </p:blipFill>
        <p:spPr bwMode="auto">
          <a:xfrm>
            <a:off x="0" y="980728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 smtClean="0">
                <a:latin typeface="+mj-lt"/>
              </a:rPr>
              <a:t>Agenda: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400" dirty="0" smtClean="0">
              <a:latin typeface="+mj-lt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+mj-lt"/>
              </a:rPr>
              <a:t>Podstawa prawna.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+mj-lt"/>
              </a:rPr>
              <a:t>„Badanie satysfakcji klienta”.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+mj-lt"/>
              </a:rPr>
              <a:t>„Barometr zawodów”.</a:t>
            </a:r>
          </a:p>
          <a:p>
            <a:pPr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446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2204864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err="1"/>
              <a:t>Dz.U</a:t>
            </a:r>
            <a:r>
              <a:rPr lang="pl-PL" sz="1600" dirty="0"/>
              <a:t>. 2004 Nr 99 poz. 1001</a:t>
            </a:r>
          </a:p>
          <a:p>
            <a:pPr algn="ctr"/>
            <a:r>
              <a:rPr lang="pl-PL" sz="1600" dirty="0"/>
              <a:t>USTAWA</a:t>
            </a:r>
          </a:p>
          <a:p>
            <a:pPr algn="ctr"/>
            <a:r>
              <a:rPr lang="pl-PL" sz="1600" dirty="0"/>
              <a:t>z dnia 20 kwietnia 2004 r.</a:t>
            </a:r>
          </a:p>
          <a:p>
            <a:pPr algn="ctr"/>
            <a:r>
              <a:rPr lang="pl-PL" sz="1600" dirty="0"/>
              <a:t>o promocji zatrudnienia i instytucjach rynku pracy</a:t>
            </a:r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r>
              <a:rPr lang="pl-PL" sz="1600" dirty="0" smtClean="0"/>
              <a:t>Rozdział </a:t>
            </a:r>
            <a:r>
              <a:rPr lang="pl-PL" sz="1600" dirty="0"/>
              <a:t>2 </a:t>
            </a:r>
          </a:p>
          <a:p>
            <a:pPr algn="ctr"/>
            <a:r>
              <a:rPr lang="pl-PL" sz="1600" b="1" dirty="0"/>
              <a:t>Polityka rynku pracy </a:t>
            </a:r>
            <a:endParaRPr lang="pl-PL" sz="1600" b="1" dirty="0" smtClean="0"/>
          </a:p>
          <a:p>
            <a:endParaRPr lang="pl-PL" sz="1600" b="1" dirty="0"/>
          </a:p>
          <a:p>
            <a:pPr algn="just"/>
            <a:r>
              <a:rPr lang="pl-PL" sz="1600" dirty="0" smtClean="0">
                <a:latin typeface="+mj-lt"/>
              </a:rPr>
              <a:t>Art</a:t>
            </a:r>
            <a:r>
              <a:rPr lang="pl-PL" sz="1600" dirty="0">
                <a:latin typeface="+mj-lt"/>
              </a:rPr>
              <a:t>. 4. 1. Minister właściwy do spraw pracy realizuje zadania na rzecz rynku pracy przez: </a:t>
            </a:r>
            <a:endParaRPr lang="pl-PL" sz="1600" dirty="0" smtClean="0">
              <a:latin typeface="+mj-lt"/>
            </a:endParaRPr>
          </a:p>
          <a:p>
            <a:pPr algn="just"/>
            <a:endParaRPr lang="pl-PL" sz="1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7</a:t>
            </a:r>
            <a:r>
              <a:rPr lang="pl-PL" sz="1600" dirty="0">
                <a:solidFill>
                  <a:srgbClr val="000000"/>
                </a:solidFill>
                <a:latin typeface="+mj-lt"/>
              </a:rPr>
              <a:t>) dążenie do uzyskania wysokiego poziomu i rozwoju zasobów ludzkich, w szczególności przez: </a:t>
            </a: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l-PL" sz="1600" dirty="0">
                <a:latin typeface="+mj-lt"/>
              </a:rPr>
              <a:t>a) prowadzenie badań i analiz rynku pracy oraz upowszechnianie ich wyników, w tym prowadzenie corocznej analizy dotyczącej </a:t>
            </a:r>
            <a:r>
              <a:rPr lang="pl-PL" sz="1600" u="sng" dirty="0">
                <a:latin typeface="+mj-lt"/>
              </a:rPr>
              <a:t>oceny funkcjonowania urzędów pracy</a:t>
            </a:r>
            <a:r>
              <a:rPr lang="pl-PL" sz="1600" dirty="0">
                <a:latin typeface="+mj-lt"/>
              </a:rPr>
              <a:t> w celu poprawy efektywności ich działania,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7504" y="1052736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Prowadzenie badań oceny funkcjonowania urzędów pracy – podstawa prawna</a:t>
            </a:r>
            <a:endParaRPr lang="pl-P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2132856"/>
            <a:ext cx="9106272" cy="1470025"/>
          </a:xfrm>
        </p:spPr>
        <p:txBody>
          <a:bodyPr/>
          <a:lstStyle/>
          <a:p>
            <a:r>
              <a:rPr lang="pl-PL" dirty="0" smtClean="0"/>
              <a:t>BADANIE SATYSFAKCJI KLIENTA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Informacja o badaniu i etapach jego </a:t>
            </a:r>
            <a:r>
              <a:rPr lang="pl-PL" dirty="0" smtClean="0">
                <a:latin typeface="+mj-lt"/>
              </a:rPr>
              <a:t>wdrożenia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6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tx2"/>
                </a:solidFill>
              </a:rPr>
              <a:t>O badaniu</a:t>
            </a:r>
            <a:endParaRPr lang="pl-PL" sz="3200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1628800"/>
            <a:ext cx="84969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pl-PL" sz="2400" dirty="0" smtClean="0">
                <a:latin typeface="+mj-lt"/>
              </a:rPr>
              <a:t>Głównym </a:t>
            </a:r>
            <a:r>
              <a:rPr lang="pl-PL" sz="2400" dirty="0">
                <a:latin typeface="+mj-lt"/>
              </a:rPr>
              <a:t>celem badawczym jest </a:t>
            </a:r>
            <a:r>
              <a:rPr lang="pl-PL" sz="2400" b="1" dirty="0">
                <a:latin typeface="+mj-lt"/>
              </a:rPr>
              <a:t>ocena jakości obsługi klienta powiatowych </a:t>
            </a:r>
            <a:r>
              <a:rPr lang="pl-PL" sz="2400" b="1" dirty="0" smtClean="0">
                <a:latin typeface="+mj-lt"/>
              </a:rPr>
              <a:t>urzędów </a:t>
            </a:r>
            <a:r>
              <a:rPr lang="pl-PL" sz="2400" b="1" dirty="0">
                <a:latin typeface="+mj-lt"/>
              </a:rPr>
              <a:t>pracy</a:t>
            </a:r>
            <a:r>
              <a:rPr lang="pl-PL" sz="2400" dirty="0" smtClean="0">
                <a:latin typeface="+mj-lt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pl-PL" sz="1600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pl-PL" sz="1600" dirty="0"/>
          </a:p>
          <a:p>
            <a:pPr algn="just"/>
            <a:r>
              <a:rPr lang="pl-PL" sz="2000" b="1" dirty="0"/>
              <a:t>Konceptualizacja </a:t>
            </a:r>
            <a:r>
              <a:rPr lang="pl-PL" sz="2000" dirty="0" smtClean="0"/>
              <a:t>wybranych pojęć używanych w badaniu: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satysfakcja klienta </a:t>
            </a:r>
            <a:r>
              <a:rPr lang="pl-PL" sz="1600" dirty="0"/>
              <a:t>- percepcja klienta dotycząca poziomu w jakim oczekiwania zostały </a:t>
            </a:r>
            <a:r>
              <a:rPr lang="pl-PL" sz="1600" dirty="0" smtClean="0"/>
              <a:t>spełnione</a:t>
            </a:r>
            <a:r>
              <a:rPr lang="pl-PL" sz="1600" dirty="0"/>
              <a:t>; jest to wypadkowa pomiędzy oczekiwaniami, postrzeganą jakością uzyskanej usługi i znaczeniem różnych cech tej usługi. Jeżeli poziom świadczonych usług przewyższa </a:t>
            </a:r>
            <a:r>
              <a:rPr lang="pl-PL" sz="1600" dirty="0" smtClean="0"/>
              <a:t>oczekiwania </a:t>
            </a:r>
            <a:r>
              <a:rPr lang="pl-PL" sz="1600" dirty="0"/>
              <a:t>klienta to satysfakcja będzie wysoka i vice versa. Oczekiwania wywierają zasadniczy wpływ na satysfakcję z </a:t>
            </a:r>
            <a:r>
              <a:rPr lang="pl-PL" sz="1600" dirty="0" smtClean="0"/>
              <a:t>usług</a:t>
            </a:r>
            <a:r>
              <a:rPr lang="pl-PL" sz="1600" dirty="0"/>
              <a:t>;</a:t>
            </a:r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oczekiwania klienta PUP </a:t>
            </a:r>
            <a:r>
              <a:rPr lang="pl-PL" sz="1600" dirty="0"/>
              <a:t>- zakres pomocy, którą dany klient może i chce </a:t>
            </a:r>
            <a:r>
              <a:rPr lang="pl-PL" sz="1600" dirty="0" smtClean="0"/>
              <a:t>uzyskać;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poziom satysfakcji - </a:t>
            </a:r>
            <a:r>
              <a:rPr lang="pl-PL" sz="1600" dirty="0"/>
              <a:t>subiektywna ocena respondentów odnosząca się do poszczególnych </a:t>
            </a:r>
            <a:r>
              <a:rPr lang="pl-PL" sz="1600" dirty="0" smtClean="0"/>
              <a:t>wymiarów </a:t>
            </a:r>
            <a:r>
              <a:rPr lang="pl-PL" sz="1600" dirty="0"/>
              <a:t>obsługi klienta na skali od 1 do 10 </a:t>
            </a:r>
            <a:endParaRPr lang="pl-PL" sz="1600" dirty="0" smtClean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6237312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Arial" panose="020B0604020202020204" pitchFamily="34" charset="0"/>
              </a:rPr>
              <a:t>Koncepcja podejścia badawczego zaczerpnięto z publikacji „</a:t>
            </a:r>
            <a:r>
              <a:rPr lang="pl-PL" sz="1000" i="1" dirty="0" smtClean="0">
                <a:latin typeface="Arial" panose="020B0604020202020204" pitchFamily="34" charset="0"/>
              </a:rPr>
              <a:t>Zarządzanie Satysfakcją Klienta. Europejski - poradnik praktyka”</a:t>
            </a:r>
          </a:p>
          <a:p>
            <a:r>
              <a:rPr lang="pl-PL" sz="1000" dirty="0">
                <a:hlinkClick r:id="rId2"/>
              </a:rPr>
              <a:t>http://</a:t>
            </a:r>
            <a:r>
              <a:rPr lang="pl-PL" sz="1000" dirty="0" smtClean="0">
                <a:hlinkClick r:id="rId2"/>
              </a:rPr>
              <a:t>dsc.kprm.gov.pl/</a:t>
            </a:r>
            <a:r>
              <a:rPr lang="pl-PL" sz="1000" dirty="0" err="1" smtClean="0">
                <a:hlinkClick r:id="rId2"/>
              </a:rPr>
              <a:t>sites</a:t>
            </a:r>
            <a:r>
              <a:rPr lang="pl-PL" sz="1000" dirty="0" smtClean="0">
                <a:hlinkClick r:id="rId2"/>
              </a:rPr>
              <a:t>/</a:t>
            </a:r>
            <a:r>
              <a:rPr lang="pl-PL" sz="1000" dirty="0" err="1" smtClean="0">
                <a:hlinkClick r:id="rId2"/>
              </a:rPr>
              <a:t>default</a:t>
            </a:r>
            <a:r>
              <a:rPr lang="pl-PL" sz="1000" dirty="0" smtClean="0">
                <a:hlinkClick r:id="rId2"/>
              </a:rPr>
              <a:t>/</a:t>
            </a:r>
            <a:r>
              <a:rPr lang="pl-PL" sz="1000" dirty="0" err="1" smtClean="0">
                <a:hlinkClick r:id="rId2"/>
              </a:rPr>
              <a:t>files</a:t>
            </a:r>
            <a:r>
              <a:rPr lang="pl-PL" sz="1000" dirty="0" smtClean="0">
                <a:hlinkClick r:id="rId2"/>
              </a:rPr>
              <a:t>/pliki/111.pdf</a:t>
            </a:r>
            <a:r>
              <a:rPr lang="pl-PL" sz="1000" dirty="0" smtClean="0"/>
              <a:t>, dostęp 04.05.2015 r.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70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105273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O badaniu - </a:t>
            </a:r>
            <a:r>
              <a:rPr lang="pl-PL" sz="2800" dirty="0" smtClean="0">
                <a:solidFill>
                  <a:schemeClr val="tx2"/>
                </a:solidFill>
              </a:rPr>
              <a:t>metodyka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1628800"/>
            <a:ext cx="864096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algn="just"/>
            <a:r>
              <a:rPr lang="pl-PL" sz="2000" b="1" dirty="0" smtClean="0">
                <a:latin typeface="+mj-lt"/>
              </a:rPr>
              <a:t>Respondenci i sposób </a:t>
            </a:r>
            <a:r>
              <a:rPr lang="pl-PL" sz="2000" b="1" dirty="0">
                <a:latin typeface="+mj-lt"/>
              </a:rPr>
              <a:t>oszacowania wielkości </a:t>
            </a:r>
            <a:r>
              <a:rPr lang="pl-PL" sz="2000" b="1" dirty="0" smtClean="0">
                <a:latin typeface="+mj-lt"/>
              </a:rPr>
              <a:t>próby:</a:t>
            </a:r>
          </a:p>
          <a:p>
            <a:pPr algn="just"/>
            <a:endParaRPr lang="pl-PL" sz="2000" b="1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pl-PL" sz="2000" dirty="0" smtClean="0">
                <a:latin typeface="+mj-lt"/>
              </a:rPr>
              <a:t>5 - 10% bezrobotnych </a:t>
            </a:r>
            <a:r>
              <a:rPr lang="pl-PL" sz="2000" dirty="0">
                <a:latin typeface="+mj-lt"/>
              </a:rPr>
              <a:t>i poszukujących pracy </a:t>
            </a:r>
            <a:r>
              <a:rPr lang="pl-PL" sz="2000" dirty="0" smtClean="0">
                <a:latin typeface="+mj-lt"/>
              </a:rPr>
              <a:t>obsługiwanych </a:t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w I </a:t>
            </a:r>
            <a:r>
              <a:rPr lang="pl-PL" sz="2000" dirty="0">
                <a:latin typeface="+mj-lt"/>
              </a:rPr>
              <a:t>kwartale </a:t>
            </a:r>
            <a:r>
              <a:rPr lang="pl-PL" sz="2000" dirty="0" smtClean="0">
                <a:latin typeface="+mj-lt"/>
              </a:rPr>
              <a:t>2015 r. przez </a:t>
            </a:r>
            <a:r>
              <a:rPr lang="pl-PL" sz="2000" dirty="0">
                <a:latin typeface="+mj-lt"/>
              </a:rPr>
              <a:t>PUP</a:t>
            </a:r>
            <a:r>
              <a:rPr lang="pl-PL" sz="2000" dirty="0" smtClean="0">
                <a:latin typeface="+mj-lt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pl-PL" sz="2000" dirty="0" smtClean="0">
                <a:latin typeface="+mj-lt"/>
              </a:rPr>
              <a:t>5 - 10</a:t>
            </a:r>
            <a:r>
              <a:rPr lang="pl-PL" sz="2000" dirty="0">
                <a:latin typeface="+mj-lt"/>
              </a:rPr>
              <a:t>% pracodawców obsługiwanych </a:t>
            </a:r>
            <a:r>
              <a:rPr lang="pl-PL" sz="2000" dirty="0" smtClean="0">
                <a:latin typeface="+mj-lt"/>
              </a:rPr>
              <a:t>w </a:t>
            </a:r>
            <a:r>
              <a:rPr lang="pl-PL" sz="2000" dirty="0">
                <a:latin typeface="+mj-lt"/>
              </a:rPr>
              <a:t>I kwartale 2015 r. </a:t>
            </a:r>
            <a:r>
              <a:rPr lang="pl-PL" sz="2000" dirty="0" smtClean="0">
                <a:latin typeface="+mj-lt"/>
              </a:rPr>
              <a:t>przez </a:t>
            </a:r>
            <a:r>
              <a:rPr lang="pl-PL" sz="2000" dirty="0">
                <a:latin typeface="+mj-lt"/>
              </a:rPr>
              <a:t>PUP</a:t>
            </a:r>
            <a:r>
              <a:rPr lang="pl-PL" sz="2000" dirty="0" smtClean="0">
                <a:latin typeface="+mj-lt"/>
              </a:rPr>
              <a:t>.</a:t>
            </a:r>
          </a:p>
          <a:p>
            <a:pPr algn="just"/>
            <a:endParaRPr lang="pl-PL" sz="1400" dirty="0" smtClean="0">
              <a:latin typeface="+mj-lt"/>
            </a:endParaRPr>
          </a:p>
          <a:p>
            <a:pPr algn="just"/>
            <a:r>
              <a:rPr lang="pl-PL" sz="1400" dirty="0" smtClean="0">
                <a:latin typeface="+mj-lt"/>
              </a:rPr>
              <a:t>Liczbę </a:t>
            </a:r>
            <a:r>
              <a:rPr lang="pl-PL" sz="1400" dirty="0">
                <a:latin typeface="+mj-lt"/>
              </a:rPr>
              <a:t>obsługiwanych pracodawców należy rozumieć jako co najmniej sumę liczby pracodawców, z którymi w I kwartale zawarto umowy (zgodnie z Art. 59 b ust. 1 ustawy o promocji zatrudnienia i instytucjach rynku pracy z dnia 20 kwietnia 2004 r., </a:t>
            </a:r>
            <a:r>
              <a:rPr lang="pl-PL" sz="1400" dirty="0" err="1">
                <a:latin typeface="+mj-lt"/>
              </a:rPr>
              <a:t>Dz.U</a:t>
            </a:r>
            <a:r>
              <a:rPr lang="pl-PL" sz="1400" dirty="0">
                <a:latin typeface="+mj-lt"/>
              </a:rPr>
              <a:t>. 2015 Poz. 149) i pracodawców, którzy w I kwartale </a:t>
            </a:r>
            <a:r>
              <a:rPr lang="pl-PL" sz="1400" dirty="0">
                <a:latin typeface="+mj-lt"/>
              </a:rPr>
              <a:t>zgłosili do urzędu oferty pracy (niesubsydiowane).</a:t>
            </a:r>
          </a:p>
          <a:p>
            <a:pPr algn="just"/>
            <a:endParaRPr lang="pl-PL" sz="2000" dirty="0">
              <a:latin typeface="+mj-lt"/>
            </a:endParaRPr>
          </a:p>
          <a:p>
            <a:pPr algn="just"/>
            <a:endParaRPr lang="pl-PL" sz="2000" b="1" dirty="0" smtClean="0">
              <a:latin typeface="+mj-lt"/>
            </a:endParaRPr>
          </a:p>
          <a:p>
            <a:pPr algn="just"/>
            <a:r>
              <a:rPr lang="pl-PL" sz="2000" b="1" dirty="0" smtClean="0">
                <a:latin typeface="+mj-lt"/>
              </a:rPr>
              <a:t>Technika badania: </a:t>
            </a:r>
            <a:r>
              <a:rPr lang="pl-PL" sz="2000" dirty="0" smtClean="0">
                <a:latin typeface="+mj-lt"/>
              </a:rPr>
              <a:t>bezpośredni</a:t>
            </a:r>
            <a:r>
              <a:rPr lang="pl-PL" sz="2000" dirty="0">
                <a:latin typeface="+mj-lt"/>
              </a:rPr>
              <a:t>, indywidualny wywiad kwestionariuszowy. Ankieterem nie może być pracownik urzędu pracy, w którym badanie jest przeprowadzane</a:t>
            </a:r>
            <a:r>
              <a:rPr lang="pl-PL" sz="2000" dirty="0" smtClean="0">
                <a:latin typeface="+mj-lt"/>
              </a:rPr>
              <a:t>.</a:t>
            </a:r>
          </a:p>
          <a:p>
            <a:pPr algn="just"/>
            <a:endParaRPr lang="pl-PL" sz="1600" dirty="0" smtClean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105273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O badaniu </a:t>
            </a:r>
            <a:r>
              <a:rPr lang="pl-PL" sz="2800" dirty="0" smtClean="0">
                <a:solidFill>
                  <a:schemeClr val="tx2"/>
                </a:solidFill>
              </a:rPr>
              <a:t>– wielkość próby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736"/>
              </p:ext>
            </p:extLst>
          </p:nvPr>
        </p:nvGraphicFramePr>
        <p:xfrm>
          <a:off x="2195736" y="1484784"/>
          <a:ext cx="4680521" cy="508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173"/>
                <a:gridCol w="780087"/>
                <a:gridCol w="780087"/>
                <a:gridCol w="780087"/>
                <a:gridCol w="780087"/>
              </a:tblGrid>
              <a:tr h="658455"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Bezrobotni </a:t>
                      </a:r>
                      <a:br>
                        <a:rPr lang="pl-PL" sz="1200" u="none" strike="noStrike" dirty="0">
                          <a:effectLst/>
                          <a:latin typeface="+mj-lt"/>
                        </a:rPr>
                      </a:br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i poszukujący pracy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Pracodawcy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6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Białogardzki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236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473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Choszczeński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183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365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Drawski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251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503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Goleniowski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176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353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Gryficki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251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502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Gryfiński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240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480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Kamieński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176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353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Kołobrzeski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173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345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Miasto Koszalin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534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1068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43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Koszaliński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Łobeski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154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308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Myśliborski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176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352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33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Policki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149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298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Pyrzycki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154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309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29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Sławieński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437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Stargardzki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341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682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Szczecinecki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340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680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28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Świdwiński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187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375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Miasto Świnoujście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64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128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Wałecki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158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317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Miasto Szczecin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811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1622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49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98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86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Zachodniopomorskie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4974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9948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j-lt"/>
                        </a:rPr>
                        <a:t>292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583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3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764" y="1700808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000000"/>
                </a:solidFill>
              </a:rPr>
              <a:t>Art. 4. </a:t>
            </a:r>
            <a:endParaRPr lang="pl-PL" sz="1600" b="1" dirty="0" smtClean="0">
              <a:solidFill>
                <a:srgbClr val="000000"/>
              </a:solidFill>
            </a:endParaRPr>
          </a:p>
          <a:p>
            <a:pPr algn="ctr"/>
            <a:endParaRPr lang="pl-PL" sz="1000" dirty="0"/>
          </a:p>
          <a:p>
            <a:pPr algn="just"/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4. Minister właściwy do spraw pracy może tworzyć 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rejestry centralne zawierające dane 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dotyczące rynku pracy, instytucji rynku pracy, projektów, udzielonej pomocy i świadczeń, </a:t>
            </a:r>
            <a:br>
              <a:rPr lang="pl-PL" sz="1600" dirty="0" smtClean="0">
                <a:solidFill>
                  <a:srgbClr val="000000"/>
                </a:solidFill>
                <a:latin typeface="+mj-lt"/>
              </a:rPr>
            </a:b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a także dane </a:t>
            </a:r>
            <a:r>
              <a:rPr lang="pl-PL" sz="1600" b="1" dirty="0" smtClean="0">
                <a:solidFill>
                  <a:srgbClr val="000000"/>
                </a:solidFill>
                <a:latin typeface="+mj-lt"/>
              </a:rPr>
              <a:t>dotyczące poszukujących pracy, bezrobotnych, pracodawców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 i ofert pracy, gromadzone przez publiczne służby zatrudnienia na podstawie przepisów ustawy, oraz może przetwarzać te dane na zasadach określonych w przepisach o ochronie danych osobowych. </a:t>
            </a:r>
          </a:p>
          <a:p>
            <a:pPr algn="just"/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5. </a:t>
            </a:r>
            <a:r>
              <a:rPr lang="pl-PL" sz="1600" b="1" dirty="0">
                <a:solidFill>
                  <a:srgbClr val="000000"/>
                </a:solidFill>
              </a:rPr>
              <a:t>Publiczne służby zatrudnienia</a:t>
            </a:r>
            <a:r>
              <a:rPr lang="pl-PL" sz="1600" dirty="0">
                <a:solidFill>
                  <a:srgbClr val="000000"/>
                </a:solidFill>
              </a:rPr>
              <a:t> przekazują dane do rejestrów centralnych utworzonych na podstawie ust. 4 oraz </a:t>
            </a:r>
            <a:r>
              <a:rPr lang="pl-PL" sz="1600" b="1" dirty="0">
                <a:solidFill>
                  <a:srgbClr val="000000"/>
                </a:solidFill>
              </a:rPr>
              <a:t>mogą z nich korzystać</a:t>
            </a:r>
            <a:r>
              <a:rPr lang="pl-PL" sz="1600" dirty="0">
                <a:solidFill>
                  <a:srgbClr val="000000"/>
                </a:solidFill>
              </a:rPr>
              <a:t> w zakresie niezbędnym do realizacji zadań określonych w ustawie, wykorzystując oprogramowanie, o którym mowa w ust. 3, lub narzędzia określone w art. 4 ust. 1 pkt 2 lit. c. </a:t>
            </a:r>
            <a:endParaRPr lang="pl-PL" sz="1600" dirty="0" smtClean="0">
              <a:solidFill>
                <a:srgbClr val="000000"/>
              </a:solidFill>
            </a:endParaRPr>
          </a:p>
          <a:p>
            <a:pPr algn="just"/>
            <a:endParaRPr lang="pl-PL" sz="1600" dirty="0" smtClean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6. </a:t>
            </a:r>
            <a:r>
              <a:rPr lang="pl-PL" sz="1600" b="1" dirty="0">
                <a:solidFill>
                  <a:srgbClr val="000000"/>
                </a:solidFill>
              </a:rPr>
              <a:t>Dane z rejestru</a:t>
            </a:r>
            <a:r>
              <a:rPr lang="pl-PL" sz="1600" dirty="0">
                <a:solidFill>
                  <a:srgbClr val="000000"/>
                </a:solidFill>
              </a:rPr>
              <a:t> utworzonego na podstawie ust. 4 </a:t>
            </a:r>
            <a:r>
              <a:rPr lang="pl-PL" sz="1600" b="1" dirty="0">
                <a:solidFill>
                  <a:srgbClr val="000000"/>
                </a:solidFill>
              </a:rPr>
              <a:t>mogą być udostępniane </a:t>
            </a:r>
            <a:r>
              <a:rPr lang="pl-PL" sz="1600" dirty="0">
                <a:solidFill>
                  <a:srgbClr val="000000"/>
                </a:solidFill>
              </a:rPr>
              <a:t>w trybie i na zasadach określonych w ustawie z dnia 17 lutego 2005 r. o informatyzacji działalności podmiotów realizujących zadania publiczne </a:t>
            </a:r>
            <a:r>
              <a:rPr lang="pl-PL" sz="1600" b="1" dirty="0">
                <a:solidFill>
                  <a:srgbClr val="000000"/>
                </a:solidFill>
              </a:rPr>
              <a:t>innym podmiotom</a:t>
            </a:r>
            <a:r>
              <a:rPr lang="pl-PL" sz="1600" dirty="0">
                <a:solidFill>
                  <a:srgbClr val="000000"/>
                </a:solidFill>
              </a:rPr>
              <a:t> realizującym zadania publiczne na podstawie odrębnych </a:t>
            </a:r>
            <a:r>
              <a:rPr lang="pl-PL" sz="1600" b="1" dirty="0">
                <a:solidFill>
                  <a:srgbClr val="000000"/>
                </a:solidFill>
              </a:rPr>
              <a:t>przepisów albo na skutek powierzenia lub zlecenia przez podmiot publiczny, w zakresie niezbędnym do realizacji tych zadań</a:t>
            </a:r>
            <a:r>
              <a:rPr lang="pl-PL" sz="1600" dirty="0">
                <a:solidFill>
                  <a:srgbClr val="000000"/>
                </a:solidFill>
              </a:rPr>
              <a:t>. Dostęp do danych osobowych jest nadzorowany i rejestrowany zgodnie z przepisami o ochronie danych osobowych. </a:t>
            </a:r>
            <a:endParaRPr lang="pl-PL" sz="1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0" y="98441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Pozyskiwanie danych kontaktowych klientów urzędów pracy </a:t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tx2"/>
                </a:solidFill>
              </a:rPr>
              <a:t>– usankcjonowanie prawne</a:t>
            </a:r>
            <a:endParaRPr lang="pl-P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525963"/>
          </a:xfrm>
        </p:spPr>
        <p:txBody>
          <a:bodyPr/>
          <a:lstStyle/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Badanie wykonywane raz w roku (sierpień-październik 2015 r.).</a:t>
            </a:r>
          </a:p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Wyniki badania posłużą do opracowania właściwej metodologii na lata następne.</a:t>
            </a:r>
          </a:p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Ankiety muszą być przeprowadzone we wszystkich powiatowych urzędach pracy w województwie.</a:t>
            </a:r>
          </a:p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Badaniem muszą być objęci klienci pup, zarówno bezrobotni, poszukujący pracy i pracodawcy.</a:t>
            </a:r>
          </a:p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Narzędzie badawcze (ankieta) określona przez </a:t>
            </a:r>
            <a:r>
              <a:rPr lang="pl-PL" sz="1800" dirty="0" err="1" smtClean="0">
                <a:latin typeface="+mj-lt"/>
              </a:rPr>
              <a:t>MPiPS</a:t>
            </a:r>
            <a:r>
              <a:rPr lang="pl-PL" sz="1800" dirty="0" smtClean="0">
                <a:latin typeface="+mj-lt"/>
              </a:rPr>
              <a:t>.</a:t>
            </a:r>
          </a:p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Koordynator ogólnopolski ustali szczegółowy harmonogram realizacji badania, w taki sposób aby raport z badania został przekazany do </a:t>
            </a:r>
            <a:r>
              <a:rPr lang="pl-PL" sz="1800" dirty="0" err="1" smtClean="0">
                <a:latin typeface="+mj-lt"/>
              </a:rPr>
              <a:t>MPiPS</a:t>
            </a:r>
            <a:r>
              <a:rPr lang="pl-PL" sz="1800" dirty="0" smtClean="0">
                <a:latin typeface="+mj-lt"/>
              </a:rPr>
              <a:t> w połowie grudnia bieżącego roku.</a:t>
            </a:r>
            <a:endParaRPr lang="pl-PL" sz="1800" dirty="0">
              <a:latin typeface="+mj-lt"/>
            </a:endParaRPr>
          </a:p>
          <a:p>
            <a:pPr marL="627063" indent="-271463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 smtClean="0">
                <a:latin typeface="+mj-lt"/>
              </a:rPr>
              <a:t>Jednolita metodologia dla każdego z WUP (badanie zlecone czy własne?).</a:t>
            </a:r>
          </a:p>
          <a:p>
            <a:pPr marL="627063" indent="-271463" algn="just">
              <a:spcBef>
                <a:spcPts val="0"/>
              </a:spcBef>
            </a:pPr>
            <a:endParaRPr lang="pl-PL" sz="1800" dirty="0" smtClean="0">
              <a:latin typeface="+mj-lt"/>
            </a:endParaRPr>
          </a:p>
          <a:p>
            <a:pPr marL="627063" indent="-271463">
              <a:spcBef>
                <a:spcPts val="0"/>
              </a:spcBef>
            </a:pPr>
            <a:endParaRPr lang="pl-PL" sz="1800" dirty="0" smtClean="0">
              <a:latin typeface="+mj-lt"/>
            </a:endParaRPr>
          </a:p>
          <a:p>
            <a:pPr marL="627063" indent="-271463">
              <a:spcBef>
                <a:spcPts val="0"/>
              </a:spcBef>
            </a:pPr>
            <a:endParaRPr lang="pl-PL" sz="1800" dirty="0" smtClean="0">
              <a:latin typeface="+mj-lt"/>
            </a:endParaRPr>
          </a:p>
          <a:p>
            <a:pPr marL="627063" indent="-271463">
              <a:spcBef>
                <a:spcPts val="0"/>
              </a:spcBef>
            </a:pP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59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rojekt domyśl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Projekt domyśln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14145</TotalTime>
  <Words>731</Words>
  <Application>Microsoft Office PowerPoint</Application>
  <PresentationFormat>Pokaz na ekranie (4:3)</PresentationFormat>
  <Paragraphs>206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3_Projekt domyślny</vt:lpstr>
      <vt:lpstr>Wdrożenie badań zleconych przez  Ministerstwo Pracy i Polityki Społecznej w 2015 r.</vt:lpstr>
      <vt:lpstr>Prezentacja programu PowerPoint</vt:lpstr>
      <vt:lpstr>Prezentacja programu PowerPoint</vt:lpstr>
      <vt:lpstr>BADANIE SATYSFAKCJI KLIENTA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BAROMETR ZAWODÓW</vt:lpstr>
      <vt:lpstr>O badaniu</vt:lpstr>
      <vt:lpstr>Etapy wdrożenia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marta.sapinska</dc:creator>
  <cp:lastModifiedBy>Nowak Paweł</cp:lastModifiedBy>
  <cp:revision>1476</cp:revision>
  <cp:lastPrinted>2015-04-23T05:53:00Z</cp:lastPrinted>
  <dcterms:created xsi:type="dcterms:W3CDTF">2009-07-09T08:57:17Z</dcterms:created>
  <dcterms:modified xsi:type="dcterms:W3CDTF">2015-05-06T06:22:12Z</dcterms:modified>
</cp:coreProperties>
</file>