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handoutMasterIdLst>
    <p:handoutMasterId r:id="rId120"/>
  </p:handoutMasterIdLst>
  <p:sldIdLst>
    <p:sldId id="259" r:id="rId2"/>
    <p:sldId id="348" r:id="rId3"/>
    <p:sldId id="355" r:id="rId4"/>
    <p:sldId id="423" r:id="rId5"/>
    <p:sldId id="350" r:id="rId6"/>
    <p:sldId id="351" r:id="rId7"/>
    <p:sldId id="363" r:id="rId8"/>
    <p:sldId id="364" r:id="rId9"/>
    <p:sldId id="365" r:id="rId10"/>
    <p:sldId id="353" r:id="rId11"/>
    <p:sldId id="356" r:id="rId12"/>
    <p:sldId id="420" r:id="rId13"/>
    <p:sldId id="422" r:id="rId14"/>
    <p:sldId id="424" r:id="rId15"/>
    <p:sldId id="403" r:id="rId16"/>
    <p:sldId id="427" r:id="rId17"/>
    <p:sldId id="428" r:id="rId18"/>
    <p:sldId id="429" r:id="rId19"/>
    <p:sldId id="426" r:id="rId20"/>
    <p:sldId id="430" r:id="rId21"/>
    <p:sldId id="431" r:id="rId22"/>
    <p:sldId id="432" r:id="rId23"/>
    <p:sldId id="433" r:id="rId24"/>
    <p:sldId id="425" r:id="rId25"/>
    <p:sldId id="358" r:id="rId26"/>
    <p:sldId id="360" r:id="rId27"/>
    <p:sldId id="361" r:id="rId28"/>
    <p:sldId id="362" r:id="rId29"/>
    <p:sldId id="413" r:id="rId30"/>
    <p:sldId id="283" r:id="rId31"/>
    <p:sldId id="277" r:id="rId32"/>
    <p:sldId id="366" r:id="rId33"/>
    <p:sldId id="278" r:id="rId34"/>
    <p:sldId id="279" r:id="rId35"/>
    <p:sldId id="280" r:id="rId36"/>
    <p:sldId id="281" r:id="rId37"/>
    <p:sldId id="282" r:id="rId38"/>
    <p:sldId id="284" r:id="rId39"/>
    <p:sldId id="285" r:id="rId40"/>
    <p:sldId id="286" r:id="rId41"/>
    <p:sldId id="345" r:id="rId42"/>
    <p:sldId id="287" r:id="rId43"/>
    <p:sldId id="288" r:id="rId44"/>
    <p:sldId id="367" r:id="rId45"/>
    <p:sldId id="368" r:id="rId46"/>
    <p:sldId id="369" r:id="rId47"/>
    <p:sldId id="370" r:id="rId48"/>
    <p:sldId id="371" r:id="rId49"/>
    <p:sldId id="372" r:id="rId50"/>
    <p:sldId id="293" r:id="rId51"/>
    <p:sldId id="295" r:id="rId52"/>
    <p:sldId id="296" r:id="rId53"/>
    <p:sldId id="373" r:id="rId54"/>
    <p:sldId id="298" r:id="rId55"/>
    <p:sldId id="299" r:id="rId56"/>
    <p:sldId id="300" r:id="rId57"/>
    <p:sldId id="301" r:id="rId58"/>
    <p:sldId id="302" r:id="rId59"/>
    <p:sldId id="375" r:id="rId60"/>
    <p:sldId id="304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10" r:id="rId73"/>
    <p:sldId id="387" r:id="rId74"/>
    <p:sldId id="388" r:id="rId75"/>
    <p:sldId id="336" r:id="rId76"/>
    <p:sldId id="347" r:id="rId77"/>
    <p:sldId id="312" r:id="rId78"/>
    <p:sldId id="389" r:id="rId79"/>
    <p:sldId id="313" r:id="rId80"/>
    <p:sldId id="314" r:id="rId81"/>
    <p:sldId id="390" r:id="rId82"/>
    <p:sldId id="316" r:id="rId83"/>
    <p:sldId id="317" r:id="rId84"/>
    <p:sldId id="319" r:id="rId85"/>
    <p:sldId id="391" r:id="rId86"/>
    <p:sldId id="392" r:id="rId87"/>
    <p:sldId id="320" r:id="rId88"/>
    <p:sldId id="321" r:id="rId89"/>
    <p:sldId id="393" r:id="rId90"/>
    <p:sldId id="324" r:id="rId91"/>
    <p:sldId id="400" r:id="rId92"/>
    <p:sldId id="325" r:id="rId93"/>
    <p:sldId id="326" r:id="rId94"/>
    <p:sldId id="327" r:id="rId95"/>
    <p:sldId id="328" r:id="rId96"/>
    <p:sldId id="394" r:id="rId97"/>
    <p:sldId id="329" r:id="rId98"/>
    <p:sldId id="330" r:id="rId99"/>
    <p:sldId id="334" r:id="rId100"/>
    <p:sldId id="331" r:id="rId101"/>
    <p:sldId id="332" r:id="rId102"/>
    <p:sldId id="335" r:id="rId103"/>
    <p:sldId id="333" r:id="rId104"/>
    <p:sldId id="395" r:id="rId105"/>
    <p:sldId id="337" r:id="rId106"/>
    <p:sldId id="338" r:id="rId107"/>
    <p:sldId id="396" r:id="rId108"/>
    <p:sldId id="339" r:id="rId109"/>
    <p:sldId id="397" r:id="rId110"/>
    <p:sldId id="340" r:id="rId111"/>
    <p:sldId id="398" r:id="rId112"/>
    <p:sldId id="341" r:id="rId113"/>
    <p:sldId id="342" r:id="rId114"/>
    <p:sldId id="343" r:id="rId115"/>
    <p:sldId id="344" r:id="rId116"/>
    <p:sldId id="399" r:id="rId117"/>
    <p:sldId id="419" r:id="rId118"/>
    <p:sldId id="260" r:id="rId119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54F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40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8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C05A2-5F29-4A8B-9B0A-EC1F54A83AC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2E50AA6-3CDF-4C3E-A418-D450C6312B3B}">
      <dgm:prSet phldrT="[Tekst]"/>
      <dgm:spPr/>
      <dgm:t>
        <a:bodyPr/>
        <a:lstStyle/>
        <a:p>
          <a:r>
            <a:rPr lang="pl-PL" altLang="pl-PL" dirty="0" smtClean="0">
              <a:ea typeface="Mongolian Baiti" panose="03000500000000000000" pitchFamily="66" charset="0"/>
            </a:rPr>
            <a:t>Weryfikacja poprawności wniosku</a:t>
          </a:r>
          <a:endParaRPr lang="pl-PL" dirty="0"/>
        </a:p>
      </dgm:t>
    </dgm:pt>
    <dgm:pt modelId="{B27855F8-C226-4D57-9BF6-75F394064829}" type="parTrans" cxnId="{C0029B74-187A-498F-B48E-64BDC51A01B2}">
      <dgm:prSet/>
      <dgm:spPr/>
      <dgm:t>
        <a:bodyPr/>
        <a:lstStyle/>
        <a:p>
          <a:endParaRPr lang="pl-PL"/>
        </a:p>
      </dgm:t>
    </dgm:pt>
    <dgm:pt modelId="{E54E58AA-ACB6-4FF7-B210-118684664AE3}" type="sibTrans" cxnId="{C0029B74-187A-498F-B48E-64BDC51A01B2}">
      <dgm:prSet/>
      <dgm:spPr/>
      <dgm:t>
        <a:bodyPr/>
        <a:lstStyle/>
        <a:p>
          <a:endParaRPr lang="pl-PL"/>
        </a:p>
      </dgm:t>
    </dgm:pt>
    <dgm:pt modelId="{2288D3E0-DDBD-4173-AB7B-3D5396CA983C}">
      <dgm:prSet phldrT="[Tekst]"/>
      <dgm:spPr/>
      <dgm:t>
        <a:bodyPr/>
        <a:lstStyle/>
        <a:p>
          <a:r>
            <a:rPr lang="pl-PL" altLang="pl-PL" dirty="0" smtClean="0">
              <a:ea typeface="Mongolian Baiti" panose="03000500000000000000" pitchFamily="66" charset="0"/>
            </a:rPr>
            <a:t>Ocena formalna</a:t>
          </a:r>
          <a:endParaRPr lang="pl-PL" dirty="0"/>
        </a:p>
      </dgm:t>
    </dgm:pt>
    <dgm:pt modelId="{3F9AE7D6-B9AC-4D66-B62A-C30980EDF706}" type="parTrans" cxnId="{6D768298-E1CF-42A4-910B-9A37E6315CED}">
      <dgm:prSet/>
      <dgm:spPr/>
      <dgm:t>
        <a:bodyPr/>
        <a:lstStyle/>
        <a:p>
          <a:endParaRPr lang="pl-PL"/>
        </a:p>
      </dgm:t>
    </dgm:pt>
    <dgm:pt modelId="{D6B5C668-23B4-4498-8DDE-73245B3B7AE7}" type="sibTrans" cxnId="{6D768298-E1CF-42A4-910B-9A37E6315CED}">
      <dgm:prSet/>
      <dgm:spPr/>
      <dgm:t>
        <a:bodyPr/>
        <a:lstStyle/>
        <a:p>
          <a:endParaRPr lang="pl-PL"/>
        </a:p>
      </dgm:t>
    </dgm:pt>
    <dgm:pt modelId="{58CE6B01-4502-40C7-8838-2266D0575C42}">
      <dgm:prSet phldrT="[Tekst]"/>
      <dgm:spPr/>
      <dgm:t>
        <a:bodyPr/>
        <a:lstStyle/>
        <a:p>
          <a:r>
            <a:rPr lang="pl-PL" altLang="pl-PL" dirty="0" smtClean="0">
              <a:ea typeface="Mongolian Baiti" panose="03000500000000000000" pitchFamily="66" charset="0"/>
            </a:rPr>
            <a:t>Ocena merytoryczna</a:t>
          </a:r>
          <a:endParaRPr lang="pl-PL" dirty="0"/>
        </a:p>
      </dgm:t>
    </dgm:pt>
    <dgm:pt modelId="{FB508DF9-CB12-4203-98DD-E542F81C76A1}" type="parTrans" cxnId="{E9A77C3B-76BF-4B16-9A95-62ADEFB24C35}">
      <dgm:prSet/>
      <dgm:spPr/>
      <dgm:t>
        <a:bodyPr/>
        <a:lstStyle/>
        <a:p>
          <a:endParaRPr lang="pl-PL"/>
        </a:p>
      </dgm:t>
    </dgm:pt>
    <dgm:pt modelId="{27FD3B09-F96E-430B-810B-7D6FBE57B8F6}" type="sibTrans" cxnId="{E9A77C3B-76BF-4B16-9A95-62ADEFB24C35}">
      <dgm:prSet/>
      <dgm:spPr/>
      <dgm:t>
        <a:bodyPr/>
        <a:lstStyle/>
        <a:p>
          <a:endParaRPr lang="pl-PL"/>
        </a:p>
      </dgm:t>
    </dgm:pt>
    <dgm:pt modelId="{2D6AE18D-7BE2-4F45-B242-DDF7A8D0D704}" type="pres">
      <dgm:prSet presAssocID="{5EBC05A2-5F29-4A8B-9B0A-EC1F54A83A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E6573A5-22CC-4C31-9CE1-11BECFD3CCB5}" type="pres">
      <dgm:prSet presAssocID="{5EBC05A2-5F29-4A8B-9B0A-EC1F54A83AC9}" presName="dummyMaxCanvas" presStyleCnt="0">
        <dgm:presLayoutVars/>
      </dgm:prSet>
      <dgm:spPr/>
    </dgm:pt>
    <dgm:pt modelId="{EB089C79-08C1-4EF7-9C91-E2CD67F251BE}" type="pres">
      <dgm:prSet presAssocID="{5EBC05A2-5F29-4A8B-9B0A-EC1F54A83AC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8F1552-4F5D-48AE-9DDF-8ED9649FEC92}" type="pres">
      <dgm:prSet presAssocID="{5EBC05A2-5F29-4A8B-9B0A-EC1F54A83AC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3B5BA0-1C74-4942-A227-D5CF3B903790}" type="pres">
      <dgm:prSet presAssocID="{5EBC05A2-5F29-4A8B-9B0A-EC1F54A83AC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FB7330-BAA7-497E-B5DB-BDF53C2A6810}" type="pres">
      <dgm:prSet presAssocID="{5EBC05A2-5F29-4A8B-9B0A-EC1F54A83AC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D2EB30-D500-4FD8-AD1D-19F4FAF018FA}" type="pres">
      <dgm:prSet presAssocID="{5EBC05A2-5F29-4A8B-9B0A-EC1F54A83AC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3F8DBF-3A55-4849-9A98-6EF50B77C878}" type="pres">
      <dgm:prSet presAssocID="{5EBC05A2-5F29-4A8B-9B0A-EC1F54A83AC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8EA11C-BD65-4683-B7A6-D58ECD0C1EAE}" type="pres">
      <dgm:prSet presAssocID="{5EBC05A2-5F29-4A8B-9B0A-EC1F54A83AC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D22BC9-44A8-4B64-B15E-C28BCDAD5BCE}" type="pres">
      <dgm:prSet presAssocID="{5EBC05A2-5F29-4A8B-9B0A-EC1F54A83AC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D811687-128B-49FB-AAD2-3F218AB62C8A}" type="presOf" srcId="{A2E50AA6-3CDF-4C3E-A418-D450C6312B3B}" destId="{EB089C79-08C1-4EF7-9C91-E2CD67F251BE}" srcOrd="0" destOrd="0" presId="urn:microsoft.com/office/officeart/2005/8/layout/vProcess5"/>
    <dgm:cxn modelId="{DB5B8AA3-590F-44C2-9278-8B83642E1CA0}" type="presOf" srcId="{58CE6B01-4502-40C7-8838-2266D0575C42}" destId="{9F3B5BA0-1C74-4942-A227-D5CF3B903790}" srcOrd="0" destOrd="0" presId="urn:microsoft.com/office/officeart/2005/8/layout/vProcess5"/>
    <dgm:cxn modelId="{9420FB39-223B-46FB-B0B7-5ED060C8464E}" type="presOf" srcId="{2288D3E0-DDBD-4173-AB7B-3D5396CA983C}" destId="{208EA11C-BD65-4683-B7A6-D58ECD0C1EAE}" srcOrd="1" destOrd="0" presId="urn:microsoft.com/office/officeart/2005/8/layout/vProcess5"/>
    <dgm:cxn modelId="{4C5EC0C1-4380-448A-B98D-64091373FAE1}" type="presOf" srcId="{D6B5C668-23B4-4498-8DDE-73245B3B7AE7}" destId="{37D2EB30-D500-4FD8-AD1D-19F4FAF018FA}" srcOrd="0" destOrd="0" presId="urn:microsoft.com/office/officeart/2005/8/layout/vProcess5"/>
    <dgm:cxn modelId="{6D768298-E1CF-42A4-910B-9A37E6315CED}" srcId="{5EBC05A2-5F29-4A8B-9B0A-EC1F54A83AC9}" destId="{2288D3E0-DDBD-4173-AB7B-3D5396CA983C}" srcOrd="1" destOrd="0" parTransId="{3F9AE7D6-B9AC-4D66-B62A-C30980EDF706}" sibTransId="{D6B5C668-23B4-4498-8DDE-73245B3B7AE7}"/>
    <dgm:cxn modelId="{79082525-5B1D-4897-B758-6454F1798562}" type="presOf" srcId="{A2E50AA6-3CDF-4C3E-A418-D450C6312B3B}" destId="{633F8DBF-3A55-4849-9A98-6EF50B77C878}" srcOrd="1" destOrd="0" presId="urn:microsoft.com/office/officeart/2005/8/layout/vProcess5"/>
    <dgm:cxn modelId="{E7B29682-A48E-4C09-926E-680DB526102C}" type="presOf" srcId="{E54E58AA-ACB6-4FF7-B210-118684664AE3}" destId="{5CFB7330-BAA7-497E-B5DB-BDF53C2A6810}" srcOrd="0" destOrd="0" presId="urn:microsoft.com/office/officeart/2005/8/layout/vProcess5"/>
    <dgm:cxn modelId="{E9A77C3B-76BF-4B16-9A95-62ADEFB24C35}" srcId="{5EBC05A2-5F29-4A8B-9B0A-EC1F54A83AC9}" destId="{58CE6B01-4502-40C7-8838-2266D0575C42}" srcOrd="2" destOrd="0" parTransId="{FB508DF9-CB12-4203-98DD-E542F81C76A1}" sibTransId="{27FD3B09-F96E-430B-810B-7D6FBE57B8F6}"/>
    <dgm:cxn modelId="{0EBFE5E7-2FD6-4982-8B4E-C54FD6548D00}" type="presOf" srcId="{2288D3E0-DDBD-4173-AB7B-3D5396CA983C}" destId="{0E8F1552-4F5D-48AE-9DDF-8ED9649FEC92}" srcOrd="0" destOrd="0" presId="urn:microsoft.com/office/officeart/2005/8/layout/vProcess5"/>
    <dgm:cxn modelId="{88AE045F-78AB-4590-8929-BE3654D14FCB}" type="presOf" srcId="{5EBC05A2-5F29-4A8B-9B0A-EC1F54A83AC9}" destId="{2D6AE18D-7BE2-4F45-B242-DDF7A8D0D704}" srcOrd="0" destOrd="0" presId="urn:microsoft.com/office/officeart/2005/8/layout/vProcess5"/>
    <dgm:cxn modelId="{C0029B74-187A-498F-B48E-64BDC51A01B2}" srcId="{5EBC05A2-5F29-4A8B-9B0A-EC1F54A83AC9}" destId="{A2E50AA6-3CDF-4C3E-A418-D450C6312B3B}" srcOrd="0" destOrd="0" parTransId="{B27855F8-C226-4D57-9BF6-75F394064829}" sibTransId="{E54E58AA-ACB6-4FF7-B210-118684664AE3}"/>
    <dgm:cxn modelId="{3CD66EE5-6057-4FD0-A151-E721EBE68572}" type="presOf" srcId="{58CE6B01-4502-40C7-8838-2266D0575C42}" destId="{63D22BC9-44A8-4B64-B15E-C28BCDAD5BCE}" srcOrd="1" destOrd="0" presId="urn:microsoft.com/office/officeart/2005/8/layout/vProcess5"/>
    <dgm:cxn modelId="{87B84278-E2F3-4244-BD01-533880796620}" type="presParOf" srcId="{2D6AE18D-7BE2-4F45-B242-DDF7A8D0D704}" destId="{DE6573A5-22CC-4C31-9CE1-11BECFD3CCB5}" srcOrd="0" destOrd="0" presId="urn:microsoft.com/office/officeart/2005/8/layout/vProcess5"/>
    <dgm:cxn modelId="{EDC902E7-BFD6-4AF2-B5DB-2D23650794FF}" type="presParOf" srcId="{2D6AE18D-7BE2-4F45-B242-DDF7A8D0D704}" destId="{EB089C79-08C1-4EF7-9C91-E2CD67F251BE}" srcOrd="1" destOrd="0" presId="urn:microsoft.com/office/officeart/2005/8/layout/vProcess5"/>
    <dgm:cxn modelId="{9C8E1B4F-18A6-4987-B371-FA06C6C5031C}" type="presParOf" srcId="{2D6AE18D-7BE2-4F45-B242-DDF7A8D0D704}" destId="{0E8F1552-4F5D-48AE-9DDF-8ED9649FEC92}" srcOrd="2" destOrd="0" presId="urn:microsoft.com/office/officeart/2005/8/layout/vProcess5"/>
    <dgm:cxn modelId="{B040DC8C-D0A7-495A-9F54-F6033D6F0C95}" type="presParOf" srcId="{2D6AE18D-7BE2-4F45-B242-DDF7A8D0D704}" destId="{9F3B5BA0-1C74-4942-A227-D5CF3B903790}" srcOrd="3" destOrd="0" presId="urn:microsoft.com/office/officeart/2005/8/layout/vProcess5"/>
    <dgm:cxn modelId="{90DF3E75-678B-4701-8C6E-0E45D8D91EFA}" type="presParOf" srcId="{2D6AE18D-7BE2-4F45-B242-DDF7A8D0D704}" destId="{5CFB7330-BAA7-497E-B5DB-BDF53C2A6810}" srcOrd="4" destOrd="0" presId="urn:microsoft.com/office/officeart/2005/8/layout/vProcess5"/>
    <dgm:cxn modelId="{D8788906-309B-400E-A746-5F54A84C7A59}" type="presParOf" srcId="{2D6AE18D-7BE2-4F45-B242-DDF7A8D0D704}" destId="{37D2EB30-D500-4FD8-AD1D-19F4FAF018FA}" srcOrd="5" destOrd="0" presId="urn:microsoft.com/office/officeart/2005/8/layout/vProcess5"/>
    <dgm:cxn modelId="{D79DEF3A-42E4-4A75-9AEE-F8C4C19AE2C4}" type="presParOf" srcId="{2D6AE18D-7BE2-4F45-B242-DDF7A8D0D704}" destId="{633F8DBF-3A55-4849-9A98-6EF50B77C878}" srcOrd="6" destOrd="0" presId="urn:microsoft.com/office/officeart/2005/8/layout/vProcess5"/>
    <dgm:cxn modelId="{BF935298-482A-4692-804F-0AAC334D1009}" type="presParOf" srcId="{2D6AE18D-7BE2-4F45-B242-DDF7A8D0D704}" destId="{208EA11C-BD65-4683-B7A6-D58ECD0C1EAE}" srcOrd="7" destOrd="0" presId="urn:microsoft.com/office/officeart/2005/8/layout/vProcess5"/>
    <dgm:cxn modelId="{2B6E754C-702A-40F3-AABF-CB3EA1905585}" type="presParOf" srcId="{2D6AE18D-7BE2-4F45-B242-DDF7A8D0D704}" destId="{63D22BC9-44A8-4B64-B15E-C28BCDAD5BC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89C79-08C1-4EF7-9C91-E2CD67F251BE}">
      <dsp:nvSpPr>
        <dsp:cNvPr id="0" name=""/>
        <dsp:cNvSpPr/>
      </dsp:nvSpPr>
      <dsp:spPr>
        <a:xfrm>
          <a:off x="0" y="0"/>
          <a:ext cx="7103610" cy="1202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100" kern="1200" dirty="0" smtClean="0">
              <a:ea typeface="Mongolian Baiti" panose="03000500000000000000" pitchFamily="66" charset="0"/>
            </a:rPr>
            <a:t>Weryfikacja poprawności wniosku</a:t>
          </a:r>
          <a:endParaRPr lang="pl-PL" sz="3100" kern="1200" dirty="0"/>
        </a:p>
      </dsp:txBody>
      <dsp:txXfrm>
        <a:off x="35225" y="35225"/>
        <a:ext cx="5805845" cy="1132210"/>
      </dsp:txXfrm>
    </dsp:sp>
    <dsp:sp modelId="{0E8F1552-4F5D-48AE-9DDF-8ED9649FEC92}">
      <dsp:nvSpPr>
        <dsp:cNvPr id="0" name=""/>
        <dsp:cNvSpPr/>
      </dsp:nvSpPr>
      <dsp:spPr>
        <a:xfrm>
          <a:off x="626789" y="1403103"/>
          <a:ext cx="7103610" cy="1202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100" kern="1200" dirty="0" smtClean="0">
              <a:ea typeface="Mongolian Baiti" panose="03000500000000000000" pitchFamily="66" charset="0"/>
            </a:rPr>
            <a:t>Ocena formalna</a:t>
          </a:r>
          <a:endParaRPr lang="pl-PL" sz="3100" kern="1200" dirty="0"/>
        </a:p>
      </dsp:txBody>
      <dsp:txXfrm>
        <a:off x="662014" y="1438328"/>
        <a:ext cx="5624642" cy="1132210"/>
      </dsp:txXfrm>
    </dsp:sp>
    <dsp:sp modelId="{9F3B5BA0-1C74-4942-A227-D5CF3B903790}">
      <dsp:nvSpPr>
        <dsp:cNvPr id="0" name=""/>
        <dsp:cNvSpPr/>
      </dsp:nvSpPr>
      <dsp:spPr>
        <a:xfrm>
          <a:off x="1253578" y="2806207"/>
          <a:ext cx="7103610" cy="1202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100" kern="1200" dirty="0" smtClean="0">
              <a:ea typeface="Mongolian Baiti" panose="03000500000000000000" pitchFamily="66" charset="0"/>
            </a:rPr>
            <a:t>Ocena merytoryczna</a:t>
          </a:r>
          <a:endParaRPr lang="pl-PL" sz="3100" kern="1200" dirty="0"/>
        </a:p>
      </dsp:txBody>
      <dsp:txXfrm>
        <a:off x="1288803" y="2841432"/>
        <a:ext cx="5624642" cy="1132210"/>
      </dsp:txXfrm>
    </dsp:sp>
    <dsp:sp modelId="{5CFB7330-BAA7-497E-B5DB-BDF53C2A6810}">
      <dsp:nvSpPr>
        <dsp:cNvPr id="0" name=""/>
        <dsp:cNvSpPr/>
      </dsp:nvSpPr>
      <dsp:spPr>
        <a:xfrm>
          <a:off x="6321881" y="912017"/>
          <a:ext cx="781729" cy="781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500" kern="1200"/>
        </a:p>
      </dsp:txBody>
      <dsp:txXfrm>
        <a:off x="6497770" y="912017"/>
        <a:ext cx="429951" cy="588251"/>
      </dsp:txXfrm>
    </dsp:sp>
    <dsp:sp modelId="{37D2EB30-D500-4FD8-AD1D-19F4FAF018FA}">
      <dsp:nvSpPr>
        <dsp:cNvPr id="0" name=""/>
        <dsp:cNvSpPr/>
      </dsp:nvSpPr>
      <dsp:spPr>
        <a:xfrm>
          <a:off x="6948670" y="2307103"/>
          <a:ext cx="781729" cy="781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500" kern="1200"/>
        </a:p>
      </dsp:txBody>
      <dsp:txXfrm>
        <a:off x="7124559" y="2307103"/>
        <a:ext cx="429951" cy="588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774703-56FE-40E1-8EC6-7E4E55CA60FB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8B5572-FCE1-473A-AB4E-D660C38291C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673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 flipH="1">
            <a:off x="7412038" y="5246688"/>
            <a:ext cx="509587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rot="10800000" flipH="1">
            <a:off x="5478463" y="5546725"/>
            <a:ext cx="439737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 rot="10800000" flipH="1">
            <a:off x="6364288" y="4973638"/>
            <a:ext cx="539750" cy="5397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 rot="10800000" flipH="1">
            <a:off x="10969625" y="1836738"/>
            <a:ext cx="1222375" cy="12160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10800000" flipH="1">
            <a:off x="6505575" y="3937000"/>
            <a:ext cx="598488" cy="5984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rot="10800000" flipH="1">
            <a:off x="10899775" y="3719513"/>
            <a:ext cx="809625" cy="8159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rot="10800000" flipH="1">
            <a:off x="9774238" y="3984625"/>
            <a:ext cx="952500" cy="9540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 rot="10800000" flipH="1">
            <a:off x="5794375" y="4535488"/>
            <a:ext cx="249238" cy="254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10800000" flipH="1">
            <a:off x="7418388" y="4262438"/>
            <a:ext cx="625475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 rot="10800000" flipH="1">
            <a:off x="8464550" y="5243513"/>
            <a:ext cx="508000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 rot="10800000" flipH="1">
            <a:off x="9880600" y="5322888"/>
            <a:ext cx="206375" cy="20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 rot="10800000" flipH="1">
            <a:off x="4525963" y="5018088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 rot="10800000" flipH="1">
            <a:off x="4697413" y="2746375"/>
            <a:ext cx="598487" cy="5984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 rot="10800000" flipH="1">
            <a:off x="4640263" y="4737100"/>
            <a:ext cx="39846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 rot="10800000" flipH="1">
            <a:off x="5656263" y="1884363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 userDrawn="1"/>
        </p:nvSpPr>
        <p:spPr bwMode="auto">
          <a:xfrm rot="10800000" flipH="1">
            <a:off x="5295900" y="3343275"/>
            <a:ext cx="623888" cy="623888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 rot="10800000" flipH="1">
            <a:off x="4727575" y="4249738"/>
            <a:ext cx="508000" cy="50800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 userDrawn="1"/>
        </p:nvSpPr>
        <p:spPr bwMode="auto">
          <a:xfrm rot="10800000" flipH="1">
            <a:off x="8847138" y="4349750"/>
            <a:ext cx="508000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 rot="10800000" flipH="1">
            <a:off x="6608763" y="1874838"/>
            <a:ext cx="571500" cy="5715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 userDrawn="1"/>
        </p:nvSpPr>
        <p:spPr bwMode="auto">
          <a:xfrm rot="10800000" flipH="1">
            <a:off x="7335838" y="2446338"/>
            <a:ext cx="623887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 rot="10800000" flipH="1">
            <a:off x="8370888" y="2235200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 rot="10800000" flipH="1">
            <a:off x="10163175" y="1868488"/>
            <a:ext cx="809625" cy="814387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4" descr="http://www.sedu.fi/loader.aspx?id=904041d4-f705-4e0a-94f9-cb5d0ab9c096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055671" y="2950552"/>
            <a:ext cx="4789893" cy="3084691"/>
          </a:xfrm>
          <a:prstGeom prst="rect">
            <a:avLst/>
          </a:prstGeom>
          <a:noFill/>
          <a:effectLst>
            <a:softEdge rad="0"/>
          </a:effectLst>
          <a:extLst/>
        </p:spPr>
      </p:pic>
      <p:cxnSp>
        <p:nvCxnSpPr>
          <p:cNvPr id="28" name="Łącznik prosty 27"/>
          <p:cNvCxnSpPr/>
          <p:nvPr userDrawn="1"/>
        </p:nvCxnSpPr>
        <p:spPr>
          <a:xfrm>
            <a:off x="6364288" y="6035675"/>
            <a:ext cx="5827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ytuł 1"/>
          <p:cNvSpPr txBox="1">
            <a:spLocks/>
          </p:cNvSpPr>
          <p:nvPr userDrawn="1"/>
        </p:nvSpPr>
        <p:spPr>
          <a:xfrm>
            <a:off x="4386288" y="465081"/>
            <a:ext cx="5698615" cy="64360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b="1" kern="1400" dirty="0" smtClean="0">
                <a:ln w="317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>Wojewódzki Urząd Pracy w Szczecinie</a:t>
            </a: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/>
            </a:r>
            <a:b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</a:b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> </a:t>
            </a:r>
            <a:endParaRPr lang="pl-PL" sz="1000" b="1" kern="1400" dirty="0">
              <a:ln w="3175">
                <a:solidFill>
                  <a:schemeClr val="accent5">
                    <a:lumMod val="75000"/>
                  </a:schemeClr>
                </a:solidFill>
              </a:ln>
              <a:latin typeface="Book Antiqua" panose="02040602050305030304" pitchFamily="18" charset="0"/>
              <a:cs typeface="Mongolian Baiti" panose="03000500000000000000" pitchFamily="66" charset="0"/>
            </a:endParaRPr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38200" y="189849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3252181"/>
            <a:ext cx="604439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30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9C8039-2533-47DA-8994-46E8486552E9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31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3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D85490-0629-4108-968F-8E15CD278D94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6B9109-0BAD-4BE6-8D56-CBFACC7B2A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07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8ACA50-4F30-41F1-94DC-A43CEAD08172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DF3F69-857E-4ADB-AF5B-D9113748E5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466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 flipH="1">
            <a:off x="7412038" y="5246688"/>
            <a:ext cx="509587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rot="10800000" flipH="1">
            <a:off x="5478463" y="5546725"/>
            <a:ext cx="439737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 rot="10800000" flipH="1">
            <a:off x="6364288" y="4973638"/>
            <a:ext cx="539750" cy="5397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 rot="10800000" flipH="1">
            <a:off x="10969625" y="1836738"/>
            <a:ext cx="1222375" cy="12160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10800000" flipH="1">
            <a:off x="6505575" y="3937000"/>
            <a:ext cx="598488" cy="5984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rot="10800000" flipH="1">
            <a:off x="10899775" y="3719513"/>
            <a:ext cx="809625" cy="8159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rot="10800000" flipH="1">
            <a:off x="9774238" y="3984625"/>
            <a:ext cx="952500" cy="9540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 rot="10800000" flipH="1">
            <a:off x="5794375" y="4535488"/>
            <a:ext cx="249238" cy="254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10800000" flipH="1">
            <a:off x="7418388" y="4262438"/>
            <a:ext cx="625475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 rot="10800000" flipH="1">
            <a:off x="8464550" y="5243513"/>
            <a:ext cx="508000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 rot="10800000" flipH="1">
            <a:off x="9880600" y="5322888"/>
            <a:ext cx="206375" cy="20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 rot="10800000" flipH="1">
            <a:off x="4525963" y="5018088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 rot="10800000" flipH="1">
            <a:off x="4697413" y="2746375"/>
            <a:ext cx="598487" cy="5984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 rot="10800000" flipH="1">
            <a:off x="4640263" y="4737100"/>
            <a:ext cx="39846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 rot="10800000" flipH="1">
            <a:off x="5656263" y="1884363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 userDrawn="1"/>
        </p:nvSpPr>
        <p:spPr bwMode="auto">
          <a:xfrm rot="10800000" flipH="1">
            <a:off x="5295900" y="3343275"/>
            <a:ext cx="623888" cy="623888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 rot="10800000" flipH="1">
            <a:off x="4727575" y="4249738"/>
            <a:ext cx="508000" cy="50800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 userDrawn="1"/>
        </p:nvSpPr>
        <p:spPr bwMode="auto">
          <a:xfrm rot="10800000" flipH="1">
            <a:off x="8847138" y="4349750"/>
            <a:ext cx="508000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 rot="10800000" flipH="1">
            <a:off x="6608763" y="1874838"/>
            <a:ext cx="571500" cy="5715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 userDrawn="1"/>
        </p:nvSpPr>
        <p:spPr bwMode="auto">
          <a:xfrm rot="10800000" flipH="1">
            <a:off x="7335838" y="2446338"/>
            <a:ext cx="623887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 rot="10800000" flipH="1">
            <a:off x="8370888" y="2235200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 rot="10800000" flipH="1">
            <a:off x="10163175" y="1868488"/>
            <a:ext cx="809625" cy="814387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latin typeface="Calibri" panose="020F0502020204030204" pitchFamily="34" charset="0"/>
            </a:endParaRPr>
          </a:p>
        </p:txBody>
      </p:sp>
      <p:pic>
        <p:nvPicPr>
          <p:cNvPr id="27" name="Picture 4" descr="http://www.sedu.fi/loader.aspx?id=904041d4-f705-4e0a-94f9-cb5d0ab9c096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055671" y="2950552"/>
            <a:ext cx="4789893" cy="3084691"/>
          </a:xfrm>
          <a:prstGeom prst="rect">
            <a:avLst/>
          </a:prstGeom>
          <a:noFill/>
          <a:effectLst>
            <a:softEdge rad="0"/>
          </a:effectLst>
          <a:extLst/>
        </p:spPr>
      </p:pic>
      <p:cxnSp>
        <p:nvCxnSpPr>
          <p:cNvPr id="28" name="Łącznik prosty 27"/>
          <p:cNvCxnSpPr/>
          <p:nvPr userDrawn="1"/>
        </p:nvCxnSpPr>
        <p:spPr>
          <a:xfrm>
            <a:off x="6364288" y="6035675"/>
            <a:ext cx="5827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38200" y="189849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3252181"/>
            <a:ext cx="604439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793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51" y="1247916"/>
            <a:ext cx="11348581" cy="5007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  <a:cs typeface="Mongolian Baiti" panose="03000500000000000000" pitchFamily="66" charset="0"/>
              </a:defRPr>
            </a:lvl1pPr>
            <a:lvl2pPr marL="457200" indent="0">
              <a:buNone/>
              <a:defRPr sz="1600">
                <a:latin typeface="+mn-lt"/>
                <a:cs typeface="Mongolian Baiti" panose="03000500000000000000" pitchFamily="66" charset="0"/>
              </a:defRPr>
            </a:lvl2pPr>
            <a:lvl3pPr marL="914400" indent="0">
              <a:buNone/>
              <a:defRPr sz="1400">
                <a:latin typeface="+mn-lt"/>
                <a:cs typeface="Mongolian Baiti" panose="03000500000000000000" pitchFamily="66" charset="0"/>
              </a:defRPr>
            </a:lvl3pPr>
            <a:lvl4pPr marL="1371600" indent="0">
              <a:buNone/>
              <a:defRPr sz="1200">
                <a:latin typeface="+mn-lt"/>
                <a:cs typeface="Mongolian Baiti" panose="03000500000000000000" pitchFamily="66" charset="0"/>
              </a:defRPr>
            </a:lvl4pPr>
            <a:lvl5pPr marL="1828800" indent="0">
              <a:buNone/>
              <a:defRPr sz="1200">
                <a:latin typeface="+mn-lt"/>
                <a:cs typeface="Mongolian Baiti" panose="03000500000000000000" pitchFamily="66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07ACE0-82EB-43C8-9572-18567908B811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505F0C-B064-4490-9541-A9076D60EA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00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634691-B669-481A-9EDA-C6F3AACAF3A6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79AA9D-BF95-42DA-850F-3E33C981CB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378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D914A0-EC92-48A4-AB86-6327FE84C84D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D12817-665D-427B-A590-5F074FB4B1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209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04A2F-A55B-4D36-A257-1F938041C4F7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1AC4D5-2872-486B-8AC7-6C36BC7299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129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16E36E-B712-4F60-AB64-C4EFAB0F11B9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64980F-B722-4FBF-9890-7CBBA9291D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546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377A78-D359-4F00-B3A3-D98866E21A83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8934C3-B0B3-41F6-A55B-753ECFF2F3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F4E5A5-3B23-4CA2-9552-8073E7CE1E09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9BA9BE-AED1-43BE-99C0-5C95BA71AB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549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4BEF0C-1F0A-42DB-B958-522ED96EC8BE}" type="datetimeFigureOut">
              <a:rPr lang="pl-PL"/>
              <a:pPr>
                <a:defRPr/>
              </a:pPr>
              <a:t>2015-08-25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9F6BF0-1EB2-4AE6-BBDB-289548B6275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840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34" name="Symbol zastępczy numeru slajdu 5"/>
          <p:cNvSpPr txBox="1">
            <a:spLocks/>
          </p:cNvSpPr>
          <p:nvPr userDrawn="1"/>
        </p:nvSpPr>
        <p:spPr>
          <a:xfrm>
            <a:off x="10731500" y="6369050"/>
            <a:ext cx="14605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altLang="pl-PL" b="1" dirty="0" smtClean="0">
                <a:solidFill>
                  <a:srgbClr val="000000"/>
                </a:solidFill>
                <a:latin typeface="Tw Cen MT Condensed" panose="020B0606020104020203" pitchFamily="34" charset="-18"/>
              </a:rPr>
              <a:t>www.wup.pl</a:t>
            </a:r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028" name="Grupa 38"/>
          <p:cNvGrpSpPr>
            <a:grpSpLocks/>
          </p:cNvGrpSpPr>
          <p:nvPr userDrawn="1"/>
        </p:nvGrpSpPr>
        <p:grpSpPr bwMode="auto">
          <a:xfrm>
            <a:off x="139700" y="131763"/>
            <a:ext cx="4802188" cy="1025525"/>
            <a:chOff x="120475" y="139895"/>
            <a:chExt cx="4802254" cy="1026244"/>
          </a:xfrm>
        </p:grpSpPr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 flipH="1">
              <a:off x="3539997" y="400428"/>
              <a:ext cx="363543" cy="362204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 flipH="1">
              <a:off x="3908302" y="619656"/>
              <a:ext cx="314329" cy="312956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 userDrawn="1"/>
          </p:nvSpPr>
          <p:spPr bwMode="auto">
            <a:xfrm flipH="1">
              <a:off x="3084379" y="502099"/>
              <a:ext cx="387355" cy="386032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3" name="Rectangle 8"/>
            <p:cNvSpPr>
              <a:spLocks noChangeArrowheads="1"/>
            </p:cNvSpPr>
            <p:nvPr userDrawn="1"/>
          </p:nvSpPr>
          <p:spPr bwMode="auto">
            <a:xfrm flipH="1">
              <a:off x="120475" y="225680"/>
              <a:ext cx="874725" cy="870560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 userDrawn="1"/>
          </p:nvSpPr>
          <p:spPr bwMode="auto">
            <a:xfrm flipH="1">
              <a:off x="2493821" y="602181"/>
              <a:ext cx="427043" cy="427337"/>
            </a:xfrm>
            <a:prstGeom prst="rect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 userDrawn="1"/>
          </p:nvSpPr>
          <p:spPr bwMode="auto">
            <a:xfrm flipH="1">
              <a:off x="1396843" y="583118"/>
              <a:ext cx="579446" cy="583021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 userDrawn="1"/>
          </p:nvSpPr>
          <p:spPr bwMode="auto">
            <a:xfrm flipH="1">
              <a:off x="799934" y="139895"/>
              <a:ext cx="681047" cy="681514"/>
            </a:xfrm>
            <a:prstGeom prst="rect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 userDrawn="1"/>
          </p:nvSpPr>
          <p:spPr bwMode="auto">
            <a:xfrm flipH="1">
              <a:off x="4367096" y="546580"/>
              <a:ext cx="177802" cy="181102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 userDrawn="1"/>
          </p:nvSpPr>
          <p:spPr bwMode="auto">
            <a:xfrm flipH="1">
              <a:off x="2050902" y="225680"/>
              <a:ext cx="447681" cy="446400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 userDrawn="1"/>
          </p:nvSpPr>
          <p:spPr bwMode="auto">
            <a:xfrm flipH="1">
              <a:off x="2817675" y="319408"/>
              <a:ext cx="363542" cy="363793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 userDrawn="1"/>
          </p:nvSpPr>
          <p:spPr bwMode="auto">
            <a:xfrm flipH="1">
              <a:off x="4775089" y="648251"/>
              <a:ext cx="147640" cy="147741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 eaLnBrk="1" hangingPunct="1"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 flipH="1">
            <a:off x="10731500" y="6416675"/>
            <a:ext cx="1460500" cy="304800"/>
          </a:xfrm>
          <a:prstGeom prst="rect">
            <a:avLst/>
          </a:prstGeom>
          <a:solidFill>
            <a:srgbClr val="2F5597">
              <a:alpha val="10196"/>
            </a:srgbClr>
          </a:solidFill>
          <a:ln>
            <a:noFill/>
          </a:ln>
          <a:extLst/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>
              <a:solidFill>
                <a:srgbClr val="000000"/>
              </a:solidFill>
            </a:endParaRPr>
          </a:p>
        </p:txBody>
      </p:sp>
      <p:grpSp>
        <p:nvGrpSpPr>
          <p:cNvPr id="1030" name="Grupa 24"/>
          <p:cNvGrpSpPr>
            <a:grpSpLocks/>
          </p:cNvGrpSpPr>
          <p:nvPr userDrawn="1"/>
        </p:nvGrpSpPr>
        <p:grpSpPr bwMode="auto">
          <a:xfrm>
            <a:off x="847725" y="6203950"/>
            <a:ext cx="7726363" cy="639763"/>
            <a:chOff x="0" y="0"/>
            <a:chExt cx="6767302" cy="560705"/>
          </a:xfrm>
        </p:grpSpPr>
        <p:pic>
          <p:nvPicPr>
            <p:cNvPr id="1031" name="Obraz 26" descr="\\wup.local\wymiana\Użytkownicy\wojciech.krycki\Logosy\Logotypy nowe\Logotypy - PO WER\POZIOM\FE_WER_POZIOM-Kolor-01.jp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7" b="10109"/>
            <a:stretch>
              <a:fillRect/>
            </a:stretch>
          </p:blipFill>
          <p:spPr bwMode="auto">
            <a:xfrm>
              <a:off x="0" y="0"/>
              <a:ext cx="1194435" cy="53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2" name="Grupa 28"/>
            <p:cNvGrpSpPr>
              <a:grpSpLocks/>
            </p:cNvGrpSpPr>
            <p:nvPr userDrawn="1"/>
          </p:nvGrpSpPr>
          <p:grpSpPr bwMode="auto">
            <a:xfrm>
              <a:off x="2322677" y="51435"/>
              <a:ext cx="4444625" cy="509270"/>
              <a:chOff x="2318339" y="54456"/>
              <a:chExt cx="4445891" cy="509725"/>
            </a:xfrm>
          </p:grpSpPr>
          <p:pic>
            <p:nvPicPr>
              <p:cNvPr id="1033" name="Obraz 30" descr="\\wup.local\wymiana\Użytkownicy\wojciech.krycki\Logosy\Logo WUP w układzie poziomym.jpg"/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8339" y="101620"/>
                <a:ext cx="1704222" cy="416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Obraz 31" descr="\\wup.local\wymiana\Użytkownicy\wojciech.krycki\Logosy\Logotypy nowe\Logo UE-Europejski Fundusz Społeczny\Poziom\UE_EFS_POZIOM-Kolor.jpg"/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83"/>
              <a:stretch>
                <a:fillRect/>
              </a:stretch>
            </p:blipFill>
            <p:spPr bwMode="auto">
              <a:xfrm>
                <a:off x="5151123" y="54456"/>
                <a:ext cx="1613107" cy="50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p.pl/" TargetMode="External"/><Relationship Id="rId2" Type="http://schemas.openxmlformats.org/officeDocument/2006/relationships/hyperlink" Target="mailto:efs@wup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wupszczecin" TargetMode="External"/><Relationship Id="rId4" Type="http://schemas.openxmlformats.org/officeDocument/2006/relationships/hyperlink" Target="mailto:efskoszalin@wup.pl" TargetMode="Externa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up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wa.efs.gov.pl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2"/>
          <p:cNvSpPr>
            <a:spLocks noGrp="1"/>
          </p:cNvSpPr>
          <p:nvPr>
            <p:ph type="title"/>
          </p:nvPr>
        </p:nvSpPr>
        <p:spPr bwMode="auto">
          <a:xfrm>
            <a:off x="369888" y="1371600"/>
            <a:ext cx="11822112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0000"/>
              </a:lnSpc>
            </a:pPr>
            <a:r>
              <a:rPr lang="pl-PL" altLang="pl-PL" sz="4000" dirty="0" smtClean="0">
                <a:ea typeface="Mongolian Baiti" panose="03000500000000000000" pitchFamily="66" charset="0"/>
              </a:rPr>
              <a:t/>
            </a:r>
            <a:br>
              <a:rPr lang="pl-PL" altLang="pl-PL" sz="4000" dirty="0" smtClean="0">
                <a:ea typeface="Mongolian Baiti" panose="03000500000000000000" pitchFamily="66" charset="0"/>
              </a:rPr>
            </a:br>
            <a:r>
              <a:rPr lang="pl-PL" altLang="pl-PL" sz="4000" dirty="0" smtClean="0">
                <a:ea typeface="Mongolian Baiti" panose="03000500000000000000" pitchFamily="66" charset="0"/>
              </a:rPr>
              <a:t>Spotkanie informacyjne dot. Regulaminu naboru oraz Systemu Obsługi Wniosków Aplikacyjnych</a:t>
            </a:r>
            <a:br>
              <a:rPr lang="pl-PL" altLang="pl-PL" sz="4000" dirty="0" smtClean="0">
                <a:ea typeface="Mongolian Baiti" panose="03000500000000000000" pitchFamily="66" charset="0"/>
              </a:rPr>
            </a:br>
            <a:r>
              <a:rPr lang="pl-PL" altLang="pl-PL" sz="2400" dirty="0" smtClean="0">
                <a:ea typeface="Mongolian Baiti" panose="03000500000000000000" pitchFamily="66" charset="0"/>
              </a:rPr>
              <a:t/>
            </a:r>
            <a:br>
              <a:rPr lang="pl-PL" altLang="pl-PL" sz="2400" dirty="0" smtClean="0">
                <a:ea typeface="Mongolian Baiti" panose="03000500000000000000" pitchFamily="66" charset="0"/>
              </a:rPr>
            </a:br>
            <a:r>
              <a:rPr lang="pl-PL" altLang="pl-PL" sz="2400" dirty="0" smtClean="0">
                <a:ea typeface="Mongolian Baiti" panose="03000500000000000000" pitchFamily="66" charset="0"/>
              </a:rPr>
              <a:t>w ramach</a:t>
            </a:r>
            <a:br>
              <a:rPr lang="pl-PL" altLang="pl-PL" sz="2400" dirty="0" smtClean="0">
                <a:ea typeface="Mongolian Baiti" panose="03000500000000000000" pitchFamily="66" charset="0"/>
              </a:rPr>
            </a:br>
            <a:r>
              <a:rPr lang="pl-PL" altLang="pl-PL" sz="2400" dirty="0" smtClean="0">
                <a:ea typeface="Mongolian Baiti" panose="03000500000000000000" pitchFamily="66" charset="0"/>
              </a:rPr>
              <a:t/>
            </a:r>
            <a:br>
              <a:rPr lang="pl-PL" altLang="pl-PL" sz="2400" dirty="0" smtClean="0">
                <a:ea typeface="Mongolian Baiti" panose="03000500000000000000" pitchFamily="66" charset="0"/>
              </a:rPr>
            </a:br>
            <a:r>
              <a:rPr lang="pl-PL" altLang="pl-PL" sz="2400" dirty="0" smtClean="0">
                <a:ea typeface="Mongolian Baiti" panose="03000500000000000000" pitchFamily="66" charset="0"/>
              </a:rPr>
              <a:t>Poddziałania 1.2.2 Programu Operacyjnego </a:t>
            </a:r>
            <a:br>
              <a:rPr lang="pl-PL" altLang="pl-PL" sz="2400" dirty="0" smtClean="0">
                <a:ea typeface="Mongolian Baiti" panose="03000500000000000000" pitchFamily="66" charset="0"/>
              </a:rPr>
            </a:br>
            <a:r>
              <a:rPr lang="pl-PL" altLang="pl-PL" sz="2400" dirty="0" smtClean="0">
                <a:ea typeface="Mongolian Baiti" panose="03000500000000000000" pitchFamily="66" charset="0"/>
              </a:rPr>
              <a:t>Wiedza Edukacja Rozwój (PO WER)</a:t>
            </a:r>
            <a:r>
              <a:rPr lang="pl-PL" altLang="pl-PL" dirty="0" smtClean="0">
                <a:ea typeface="Mongolian Baiti" panose="03000500000000000000" pitchFamily="66" charset="0"/>
              </a:rPr>
              <a:t/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/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endParaRPr lang="pl-PL" altLang="pl-PL" dirty="0" smtClean="0">
              <a:ea typeface="Mongolian Baiti" panose="03000500000000000000" pitchFamily="66" charset="0"/>
            </a:endParaRPr>
          </a:p>
        </p:txBody>
      </p:sp>
      <p:sp>
        <p:nvSpPr>
          <p:cNvPr id="15363" name="Podtytuł 1"/>
          <p:cNvSpPr txBox="1">
            <a:spLocks/>
          </p:cNvSpPr>
          <p:nvPr/>
        </p:nvSpPr>
        <p:spPr bwMode="auto">
          <a:xfrm>
            <a:off x="3886200" y="5830888"/>
            <a:ext cx="2578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1800">
                <a:solidFill>
                  <a:srgbClr val="002060"/>
                </a:solidFill>
                <a:latin typeface="Book Antiqua" panose="02040602050305030304" pitchFamily="18" charset="0"/>
                <a:ea typeface="Mongolian Baiti" panose="03000500000000000000" pitchFamily="66" charset="0"/>
                <a:cs typeface="Mongolian Baiti" panose="03000500000000000000" pitchFamily="66" charset="0"/>
              </a:rPr>
              <a:t>Szczecin, 25.08.2015 r.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386288" y="465081"/>
            <a:ext cx="5698615" cy="64360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b="1" kern="1400" dirty="0" smtClean="0">
                <a:ln w="317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>Wojewódzki Urząd Pracy w Szczecinie</a:t>
            </a: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/>
            </a:r>
            <a:b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</a:b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> </a:t>
            </a:r>
            <a:endParaRPr lang="pl-PL" sz="1000" b="1" kern="1400" dirty="0">
              <a:ln w="3175">
                <a:solidFill>
                  <a:schemeClr val="accent5">
                    <a:lumMod val="75000"/>
                  </a:schemeClr>
                </a:solidFill>
              </a:ln>
              <a:latin typeface="Book Antiqua" panose="02040602050305030304" pitchFamily="18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 smtClean="0">
                <a:ea typeface="Mongolian Baiti" panose="03000500000000000000" pitchFamily="66" charset="0"/>
              </a:rPr>
              <a:t>Grupy docelowe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altLang="pl-PL" b="1" smtClean="0">
                <a:ea typeface="Mongolian Baiti" panose="03000500000000000000" pitchFamily="66" charset="0"/>
              </a:rPr>
              <a:t>Projekty muszą być skierowane bezpośrednio do następującej grupy odbiorców: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Osoby młode, w tym niepełnosprawne, w wieku 15-29 lat, bez pracy, które nie uczestniczą w kształceniu i szkoleniu – tzw. młodzież NEET, w tym w szczególności osoby niezarejestrowane w urzędach pracy.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Osoba z kategorii NEET, to osoba która spełnia łącznie trzy warunki:</a:t>
            </a:r>
          </a:p>
          <a:p>
            <a:pPr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l-PL" altLang="pl-PL" b="1" smtClean="0">
                <a:ea typeface="Mongolian Baiti" panose="03000500000000000000" pitchFamily="66" charset="0"/>
              </a:rPr>
              <a:t> Nie pracuje </a:t>
            </a:r>
            <a:r>
              <a:rPr lang="pl-PL" altLang="pl-PL" smtClean="0">
                <a:ea typeface="Mongolian Baiti" panose="03000500000000000000" pitchFamily="66" charset="0"/>
              </a:rPr>
              <a:t>(jest bezrobotna lub bierna zawodowo),</a:t>
            </a:r>
          </a:p>
          <a:p>
            <a:pPr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l-PL" altLang="pl-PL" b="1" smtClean="0">
                <a:ea typeface="Mongolian Baiti" panose="03000500000000000000" pitchFamily="66" charset="0"/>
              </a:rPr>
              <a:t> Nie kształci się </a:t>
            </a:r>
            <a:r>
              <a:rPr lang="pl-PL" altLang="pl-PL" smtClean="0">
                <a:ea typeface="Mongolian Baiti" panose="03000500000000000000" pitchFamily="66" charset="0"/>
              </a:rPr>
              <a:t>(nie uczestniczy w kształceniu formalnym w trybie stacjonarnym lub w kształceniu w formie studiów wyższych i doktoranckich w trybie dziennym),</a:t>
            </a:r>
          </a:p>
          <a:p>
            <a:pPr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l-PL" altLang="pl-PL" b="1" smtClean="0">
                <a:ea typeface="Mongolian Baiti" panose="03000500000000000000" pitchFamily="66" charset="0"/>
              </a:rPr>
              <a:t> Nie szkoli się </a:t>
            </a:r>
            <a:r>
              <a:rPr lang="pl-PL" altLang="pl-PL" smtClean="0">
                <a:ea typeface="Mongolian Baiti" panose="03000500000000000000" pitchFamily="66" charset="0"/>
              </a:rPr>
              <a:t>(nie uczestniczy w pozaszkolnych zajęciach w okresie ostatnich 4 tygodni).</a:t>
            </a:r>
          </a:p>
          <a:p>
            <a:pPr>
              <a:lnSpc>
                <a:spcPct val="150000"/>
              </a:lnSpc>
            </a:pPr>
            <a:endParaRPr lang="pl-PL" altLang="pl-PL" sz="1700" smtClean="0">
              <a:solidFill>
                <a:srgbClr val="FF0000"/>
              </a:solidFill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970088"/>
            <a:ext cx="11349037" cy="5140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smtClean="0">
                <a:ea typeface="Mongolian Baiti" panose="03000500000000000000" pitchFamily="66" charset="0"/>
              </a:rPr>
              <a:t>6.1.1 Koszty bezpośrednie cd.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wydatków ponoszonych poza terytorium UE - nie mogą przekraczać wartości określonej we wniosku o dofinansowanie projektu i </a:t>
            </a:r>
            <a:r>
              <a:rPr lang="pl-PL" altLang="pl-PL" sz="1800" smtClean="0">
                <a:solidFill>
                  <a:srgbClr val="000000"/>
                </a:solidFill>
                <a:ea typeface="Mongolian Baiti" panose="03000500000000000000" pitchFamily="66" charset="0"/>
              </a:rPr>
              <a:t>i muszą dotyczyć jednego z celów tematycznych określonych w rozporządzeniu Parlamentu Europejskiego i Rady (UE) nr 1304/2013 z dnia 17 grudnia 2013 r. w sprawie Europejskiego Funduszu Społecznego i uchylającym rozporządzenie Rady (WE) nr 1081/2006 (Dz. Urz. UE L 347 z 20.12 </a:t>
            </a:r>
            <a:r>
              <a:rPr lang="pl-PL" altLang="pl-PL" sz="1800" smtClean="0">
                <a:ea typeface="Mongolian Baiti" panose="03000500000000000000" pitchFamily="66" charset="0"/>
              </a:rPr>
              <a:t>2013, str. 470),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pomocy publicznej,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pomocy de minimis,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stawki jednostkowej,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wkładu rzeczowego – dotyczy wkładu własnego; należy wskazać  w uzasadnieniu sposób jego wyceny.</a:t>
            </a:r>
          </a:p>
          <a:p>
            <a:pPr marL="742950" lvl="1" indent="-285750" algn="just">
              <a:lnSpc>
                <a:spcPct val="70000"/>
              </a:lnSpc>
            </a:pPr>
            <a:endParaRPr lang="pl-PL" altLang="pl-PL" sz="1500" smtClean="0">
              <a:ea typeface="Mongolian Baiti" panose="03000500000000000000" pitchFamily="66" charset="0"/>
            </a:endParaRPr>
          </a:p>
          <a:p>
            <a:pPr>
              <a:lnSpc>
                <a:spcPct val="70000"/>
              </a:lnSpc>
            </a:pPr>
            <a:r>
              <a:rPr lang="pl-PL" altLang="pl-PL" sz="1700" smtClean="0">
                <a:ea typeface="Mongolian Baiti" panose="03000500000000000000" pitchFamily="66" charset="0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97088"/>
            <a:ext cx="11349037" cy="40798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6.1.2 Koszty pośrednie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koszty pośrednie stanowią tę część kosztów, których nie możesz bezpośrednio przyporządkować do konkretnego zadania lub usługi będących wynikiem realizowanego projektu.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koszty pośrednie to np.: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koszty obsługi księgowej,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opłaty za energie, gaz, wodę itp.,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koszty materiałów biurowych,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sprzątanie pomieszczeń itp.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285750" indent="-285750" algn="just"/>
            <a:endParaRPr lang="pl-PL" altLang="pl-PL" b="1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6.1.2 Koszty pośrednie cd.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koszty pośrednie rozliczane są następującymi </a:t>
            </a:r>
            <a:r>
              <a:rPr lang="pl-PL" altLang="pl-PL" b="1" dirty="0" smtClean="0">
                <a:ea typeface="Mongolian Baiti" panose="03000500000000000000" pitchFamily="66" charset="0"/>
              </a:rPr>
              <a:t>stawkami ryczałtowymi: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a) 25 % kosztów bezpośrednich – w przypadku projektów o wartości do 1 mln zł włącznie,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b) 20 % kosztów bezpośrednich – w przypadku projektów o wartości powyżej 1 mln zł do 2 mln zł włącznie,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c) 15 % kosztów bezpośrednich – w przypadku projektów o wartości powyżej 2 mln zł do 5 mln zł włącznie,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d) 10 % kosztów bezpośrednich – w przypadku projektów o wartości przekraczającej 5 mln zł.</a:t>
            </a:r>
          </a:p>
          <a:p>
            <a:pPr marL="285750" indent="-285750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6.1.3 Wkład własny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określ wartość w złotych wkładu własnego, który zamierzasz wygenerować ze środków prywatnych,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wkład może być wniesiony także przez Twoich partnerów jak również uczestników projektu (tzw. wkład prywatny),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jeśli projekt objęty jest regułami pomocy publicznej i/lub pomocy de </a:t>
            </a:r>
            <a:r>
              <a:rPr lang="pl-PL" altLang="pl-PL" dirty="0" err="1" smtClean="0">
                <a:ea typeface="Mongolian Baiti" panose="03000500000000000000" pitchFamily="66" charset="0"/>
              </a:rPr>
              <a:t>minimis</a:t>
            </a:r>
            <a:r>
              <a:rPr lang="pl-PL" altLang="pl-PL" dirty="0" smtClean="0">
                <a:ea typeface="Mongolian Baiti" panose="03000500000000000000" pitchFamily="66" charset="0"/>
              </a:rPr>
              <a:t> w sekcji </a:t>
            </a:r>
            <a:r>
              <a:rPr lang="pl-PL" altLang="pl-PL" b="1" i="1" dirty="0" smtClean="0">
                <a:ea typeface="Mongolian Baiti" panose="03000500000000000000" pitchFamily="66" charset="0"/>
              </a:rPr>
              <a:t>Podsumowanie wydatków </a:t>
            </a:r>
            <a:r>
              <a:rPr lang="pl-PL" altLang="pl-PL" dirty="0" smtClean="0">
                <a:ea typeface="Mongolian Baiti" panose="03000500000000000000" pitchFamily="66" charset="0"/>
              </a:rPr>
              <a:t>wpisz w punkcie 6.1.3 w tym wkład własny wymagany przepisami pomocy publicznej wartość w złotych oraz wskaż wartość wydatków objętych pomocą publiczną i/lub pomocą de </a:t>
            </a:r>
            <a:r>
              <a:rPr lang="pl-PL" altLang="pl-PL" dirty="0" err="1" smtClean="0">
                <a:ea typeface="Mongolian Baiti" panose="03000500000000000000" pitchFamily="66" charset="0"/>
              </a:rPr>
              <a:t>minimis</a:t>
            </a:r>
            <a:r>
              <a:rPr lang="pl-PL" altLang="pl-PL" dirty="0" smtClean="0">
                <a:ea typeface="Mongolian Baiti" panose="03000500000000000000" pitchFamily="66" charset="0"/>
              </a:rPr>
              <a:t>.</a:t>
            </a:r>
          </a:p>
          <a:p>
            <a:endParaRPr lang="pl-PL" altLang="pl-PL" b="1" dirty="0" smtClean="0">
              <a:ea typeface="Mongolian Baiti" panose="03000500000000000000" pitchFamily="66" charset="0"/>
            </a:endParaRPr>
          </a:p>
          <a:p>
            <a:endParaRPr lang="pl-PL" altLang="pl-PL" b="1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6.1.3 wkład własny cd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pod szczegółowym budżetem projektu znajduje się miejsce na </a:t>
            </a:r>
            <a:r>
              <a:rPr lang="pl-PL" altLang="pl-PL" b="1" dirty="0" smtClean="0">
                <a:ea typeface="Mongolian Baiti" panose="03000500000000000000" pitchFamily="66" charset="0"/>
              </a:rPr>
              <a:t>uzasadnienia </a:t>
            </a:r>
            <a:r>
              <a:rPr lang="pl-PL" altLang="pl-PL" dirty="0" smtClean="0">
                <a:ea typeface="Mongolian Baiti" panose="03000500000000000000" pitchFamily="66" charset="0"/>
              </a:rPr>
              <a:t>zaplanowanych wydatków w tym wkładu własnego. Opisz w tym miejscu: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jaki wkład własny, w tym wkład rzeczowy będzie wnoszony do projektu,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kto wniesie ten wkład: Ty, partner, czy uczestnicy projektu,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dlaczego zdecydowałeś się wnieść wkład własny do realizacji projektu.</a:t>
            </a:r>
          </a:p>
          <a:p>
            <a:endParaRPr lang="pl-PL" altLang="pl-PL" b="1" dirty="0" smtClean="0">
              <a:ea typeface="Mongolian Baiti" panose="03000500000000000000" pitchFamily="66" charset="0"/>
            </a:endParaRPr>
          </a:p>
          <a:p>
            <a:endParaRPr lang="pl-PL" altLang="pl-PL" b="1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VII. Harmonogram realizacji projektu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 harmonogram ma kształt wykresu i obejmuje pierwsze dwanaście miesięcy realizacji w ujęciu miesięcznym a następnie w ujęciu kwartalnym,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 generuje się automatycznie na podstawie punktu 1.7 </a:t>
            </a:r>
            <a:r>
              <a:rPr lang="pl-PL" altLang="pl-PL" i="1" dirty="0" smtClean="0">
                <a:ea typeface="Mongolian Baiti" panose="03000500000000000000" pitchFamily="66" charset="0"/>
              </a:rPr>
              <a:t>Okres realizacji projektu,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i="1" dirty="0" smtClean="0">
                <a:ea typeface="Mongolian Baiti" panose="03000500000000000000" pitchFamily="66" charset="0"/>
              </a:rPr>
              <a:t> </a:t>
            </a:r>
            <a:r>
              <a:rPr lang="pl-PL" altLang="pl-PL" dirty="0" smtClean="0">
                <a:ea typeface="Mongolian Baiti" panose="03000500000000000000" pitchFamily="66" charset="0"/>
              </a:rPr>
              <a:t>po wprowadzeniu zmian w punkcie 1.7 lub 4.1 powracając do harmonogramu wybierz przycisk „odśwież dane” aby wprowadzić w nim dokonane zmiany,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możesz dodać lub usunąć poszczególne etapy wybierając odpowiednią opcję „Dodaj etap” lub „Usuń etap”.</a:t>
            </a:r>
          </a:p>
          <a:p>
            <a:pPr indent="7938" algn="just">
              <a:lnSpc>
                <a:spcPct val="150000"/>
              </a:lnSpc>
            </a:pPr>
            <a:r>
              <a:rPr lang="pl-PL" altLang="pl-PL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Pamiętaj! </a:t>
            </a:r>
            <a:r>
              <a:rPr lang="pl-PL" altLang="pl-PL" dirty="0" smtClean="0">
                <a:ea typeface="Mongolian Baiti" panose="03000500000000000000" pitchFamily="66" charset="0"/>
              </a:rPr>
              <a:t>Jeśli zmienisz datę rozpoczęcia projektu na późniejszą a datę zakończenia na wcześniejszą to możesz utracić część danych  z harmonogramu realizacji projektu, budżetu i budżetu szczegółowego.</a:t>
            </a:r>
          </a:p>
          <a:p>
            <a:pPr marL="173038" indent="-173038">
              <a:buFont typeface="Wingdings" panose="05000000000000000000" pitchFamily="2" charset="2"/>
              <a:buChar char="ü"/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pic>
        <p:nvPicPr>
          <p:cNvPr id="122883" name="Picture 8" descr="http://pixabay.com/static/uploads/photo/2013/05/30/09/21/figures-11465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759075"/>
            <a:ext cx="49244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77863" y="2065338"/>
            <a:ext cx="63849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600" dirty="0">
                <a:latin typeface="+mn-lt"/>
              </a:rPr>
              <a:t> </a:t>
            </a:r>
            <a:r>
              <a:rPr lang="pl-PL" dirty="0">
                <a:latin typeface="+mn-lt"/>
              </a:rPr>
              <a:t>każdy </a:t>
            </a:r>
            <a:r>
              <a:rPr lang="pl-PL" dirty="0" smtClean="0">
                <a:latin typeface="+mn-lt"/>
              </a:rPr>
              <a:t>projekt współfinansowany z EFS oceniany jest pod względem zgodności z zasadą równości kobiet i mężczyzn,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latin typeface="+mn-lt"/>
              </a:rPr>
              <a:t> ocena ta odbywa się na podstawie tzw. standardu minimum,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latin typeface="+mn-lt"/>
              </a:rPr>
              <a:t> standard minimum składa się z 5 kryteriów oceny,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 smtClean="0">
                <a:latin typeface="+mn-lt"/>
              </a:rPr>
              <a:t> maksymalna liczba punktów jaką możesz uzyskać to 6 (kryterium 2 i 3 są alternatywne).</a:t>
            </a:r>
          </a:p>
          <a:p>
            <a:pPr algn="just" eaLnBrk="1" hangingPunct="1">
              <a:defRPr/>
            </a:pPr>
            <a:endParaRPr lang="pl-PL" dirty="0"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pic>
        <p:nvPicPr>
          <p:cNvPr id="123907" name="Picture 8" descr="http://pixabay.com/static/uploads/photo/2013/05/30/09/21/figures-11465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759075"/>
            <a:ext cx="49244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77863" y="2065338"/>
            <a:ext cx="6384925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</a:rPr>
              <a:t>jeśli nie uzyskasz 3 punktów wniosek zostanie odrzucony lub skierowany do negocjacji (poprawy),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</a:rPr>
              <a:t>W szczególnych sytuacjach dopuszcza się jednak niestosowanie standardu minimum lub ograniczenia liczby wymaganych punktów,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</a:rPr>
              <a:t>zasada równości szans kobiet i mężczyzn nie polega na objęciu wsparciem grupy składającej się z 50% kobiet i 50% mężczyzn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projekcie! Odwzoruj istniejące proporcje płci w danym obszarze.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064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81213"/>
            <a:ext cx="11349037" cy="40957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 Wyjątki  od stosowania standardu minimum wynikają z:</a:t>
            </a:r>
          </a:p>
          <a:p>
            <a:pPr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l-PL" altLang="pl-PL" dirty="0" smtClean="0">
                <a:ea typeface="Mongolian Baiti" panose="03000500000000000000" pitchFamily="66" charset="0"/>
              </a:rPr>
              <a:t> Zamkniętej rekrutacji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jest to sytuacja gdy projekt obejmuje wsparciem wszystkich pracowników/personel konkretnego podmiotu, wyodrębnionej części konkretnego podmiotu lub konkretnej grupy podmiotów, np. skierowanie działań tylko do pracowników działu szycia odzieży itp.</a:t>
            </a:r>
          </a:p>
          <a:p>
            <a:pPr marL="800100" lvl="1" indent="-342900" algn="just">
              <a:lnSpc>
                <a:spcPct val="150000"/>
              </a:lnSpc>
            </a:pPr>
            <a:r>
              <a:rPr lang="pl-PL" altLang="pl-PL" sz="1800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Jeśli znajdujesz się w takiej sytuacji musisz podać we wniosku informacje, że Twój projekt należy do tego wyjątku od standardu minimum  wraz z uzasadnieniem oraz wymienić podmioty obejmowane projektem.</a:t>
            </a:r>
          </a:p>
          <a:p>
            <a:pPr marL="800100" lvl="1" indent="-342900" algn="just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064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75675"/>
            <a:ext cx="11349037" cy="40481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 Wyjątki  od stosowania standardu minimum wynikają z:</a:t>
            </a:r>
          </a:p>
          <a:p>
            <a:pPr algn="just">
              <a:lnSpc>
                <a:spcPct val="150000"/>
              </a:lnSpc>
            </a:pPr>
            <a:r>
              <a:rPr lang="pl-PL" altLang="pl-PL" dirty="0" smtClean="0">
                <a:ea typeface="Mongolian Baiti" panose="03000500000000000000" pitchFamily="66" charset="0"/>
              </a:rPr>
              <a:t>2. Profilu działalności wnioskodawców ze względu na ograniczenia statutowe.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jest to sytuacja, gdy w ramach statutu istnieje jednoznaczny zapis, iż wnioskodawca przewiduje w swojej działalności wsparcie skierowane tylko do jednej płci. 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pl-PL" altLang="pl-PL" sz="1800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Jeśli znajdujesz się w takiej sytuacji musisz podać we wniosku informacje, że Twój projekt należy do tego wyjątku od standardu minimum!</a:t>
            </a:r>
          </a:p>
          <a:p>
            <a:pPr marL="742950" lvl="1" indent="-285750" algn="just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Podmioty uprawnione do ubiegania się o dofinansowanie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Ochotnicze Hufce Pracy,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publiczne służby zatrudnienia,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agencje zatrudnienia,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 instytucje szkoleniowe,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 instytucje dialogu społecznego,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 instytucje partnerstwa lokalnego.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6445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65338"/>
            <a:ext cx="11349037" cy="4111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Kryteria standardu minimum: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altLang="pl-PL" dirty="0" smtClean="0">
                <a:ea typeface="Mongolian Baiti" panose="03000500000000000000" pitchFamily="66" charset="0"/>
              </a:rPr>
              <a:t>We wniosku o dofinansowanie projektu podano informacje, które potwierdzają istnienie (albo brak istnienia) barier równościowych w obszarze tematycznym interwencji i/ lub zasięgu oddziaływania projektu.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Za spełnienie tego kryterium możesz otrzymać maksymalnie 1 punkt,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Zwróć uwagę na punk 3.2 we wniosku ( </a:t>
            </a:r>
            <a:r>
              <a:rPr lang="pl-PL" altLang="pl-PL" sz="1800" i="1" dirty="0" smtClean="0">
                <a:ea typeface="Mongolian Baiti" panose="03000500000000000000" pitchFamily="66" charset="0"/>
              </a:rPr>
              <a:t>Grupy docelowe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) o dofinansowanie w świetle tego kryterium!</a:t>
            </a:r>
          </a:p>
          <a:p>
            <a:r>
              <a:rPr lang="pl-PL" altLang="pl-PL" dirty="0" smtClean="0">
                <a:ea typeface="Mongolian Baiti" panose="03000500000000000000" pitchFamily="66" charset="0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6445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954213"/>
            <a:ext cx="11349037" cy="466725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Kryteria standardu minimum:</a:t>
            </a:r>
          </a:p>
          <a:p>
            <a:pPr marL="342900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pl-PL" altLang="pl-PL" dirty="0" smtClean="0">
                <a:ea typeface="Mongolian Baiti" panose="03000500000000000000" pitchFamily="66" charset="0"/>
              </a:rPr>
              <a:t> We wniosku o dofinansowanie projektu podano informacje, które potwierdzają istnienie (albo brak istnienia) barier równościowych w obszarze tematycznym interwencji i/lub zasięgu oddziaływania projektu.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zwróć uwagę na takie bariery równościowe jak: segregacja pozioma i pionowa; różnice w płacach kobiet i mężczyzn, mała dostępność elastycznych rozwiązań czasu pracy; niski udział mężczyzn w wypełnianiu obowiązków rodzinnych; przemoc ze względu na płeć, niewydolny system  opieki przedszkolnej, niewidoczność kwestii płci w ochronie zdrowia, dyskryminacja wielokrotna,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weź pod uwagę w jakim położeniu znajdują się kobiety i mężczyźni wchodzący w skład grupy docelowej Twojego projektu.,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Czy któraś z tych grup jest w gorszym położeniu? Dlaczego tak jest? </a:t>
            </a:r>
          </a:p>
          <a:p>
            <a:pPr>
              <a:lnSpc>
                <a:spcPct val="80000"/>
              </a:lnSpc>
            </a:pPr>
            <a:r>
              <a:rPr lang="pl-PL" altLang="pl-PL" dirty="0" smtClean="0">
                <a:ea typeface="Mongolian Baiti" panose="03000500000000000000" pitchFamily="66" charset="0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064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60588"/>
            <a:ext cx="11349037" cy="4016375"/>
          </a:xfrm>
        </p:spPr>
        <p:txBody>
          <a:bodyPr/>
          <a:lstStyle/>
          <a:p>
            <a:pPr marL="342900" indent="-342900" algn="just">
              <a:lnSpc>
                <a:spcPct val="140000"/>
              </a:lnSpc>
              <a:buFont typeface="Calibri Light" panose="020F0302020204030204" pitchFamily="34" charset="0"/>
              <a:buAutoNum type="arabicPeriod" startAt="2"/>
            </a:pPr>
            <a:r>
              <a:rPr lang="pl-PL" altLang="pl-PL" dirty="0" smtClean="0">
                <a:ea typeface="Mongolian Baiti" panose="03000500000000000000" pitchFamily="66" charset="0"/>
              </a:rPr>
              <a:t>Wniosek o dofinansowanie projektu zawiera działania odpowiadające na zidentyfikowane bariery równościowe </a:t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w obszarze tematycznym  interwencji i/lub zasięgu oddziaływania projektu.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za spełnienie tego kryterium możesz otrzymać maksymalnie 2 punkty,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zwróć uwagę na punk 4.1 (</a:t>
            </a:r>
            <a:r>
              <a:rPr lang="pl-PL" altLang="pl-PL" sz="1800" i="1" dirty="0" smtClean="0">
                <a:ea typeface="Mongolian Baiti" panose="03000500000000000000" pitchFamily="66" charset="0"/>
              </a:rPr>
              <a:t>Zadania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)  wniosku w świetle tego kryterium,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wskaż jakiego rodzaju działania zostaną zrealizowane w projekcie na rzecz osłabienia lub niwelowania zdiagnozowanych barier równościowych,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zwróć szczególną uwagę  na sposób rekrutacji do projektu i dopasowanie odpowiednich form wsparcia wobec zdiagnozowanych nierówności.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6762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74875"/>
            <a:ext cx="11349037" cy="4002088"/>
          </a:xfrm>
        </p:spPr>
        <p:txBody>
          <a:bodyPr/>
          <a:lstStyle/>
          <a:p>
            <a:pPr marL="342900" indent="-342900" algn="just">
              <a:lnSpc>
                <a:spcPct val="140000"/>
              </a:lnSpc>
              <a:buFont typeface="Calibri Light" panose="020F0302020204030204" pitchFamily="34" charset="0"/>
              <a:buAutoNum type="arabicPeriod" startAt="3"/>
            </a:pPr>
            <a:r>
              <a:rPr lang="pl-PL" altLang="pl-PL" smtClean="0">
                <a:ea typeface="Mongolian Baiti" panose="03000500000000000000" pitchFamily="66" charset="0"/>
              </a:rPr>
              <a:t>W przypadku stwierdzenia braku barier równościowych, wniosek o dofinansowanie projektu zawiera działania zapewniające przestrzeganie zasady równości szans kobiet i mężczyzn tak, aby na każdym etapie realizacji projektu nie wystąpiły bariery równościowe.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za to kryterium możesz uzyskać maksymalnie 2 punkty,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zwróć uwagę na punkt 4.1 (Zadania) we wniosku w świetle tego kryterium,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jeśli we wniosku nie zdiagnozowałeś żadnych barier równościowych postaraj się przewidzieć działania zmierzające do przestrzegania zasady równości, tak aby na żadnym etapie realizacji projektu te bariery się nie pojawiły.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38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270125"/>
            <a:ext cx="11349037" cy="3906838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Calibri Light" panose="020F0302020204030204" pitchFamily="34" charset="0"/>
              <a:buAutoNum type="arabicPeriod" startAt="4"/>
            </a:pPr>
            <a:r>
              <a:rPr lang="pl-PL" altLang="pl-PL" smtClean="0">
                <a:ea typeface="Mongolian Baiti" panose="03000500000000000000" pitchFamily="66" charset="0"/>
              </a:rPr>
              <a:t>Wskaźniki realizacji projektu zostały podane w podziale na płeć i/lub został umieszczony opis tego, w jaki sposób rezultaty projektu przyczynią się do zmniejszenia barier równościowych istniejących w obszarze tematycznym interwencji i/lub zasięgu oddziaływania projektu.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za to kryterium możesz uzyskać maksymalnie 2 punkty,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zwróć uwagę na zgodność podpunktu 3.1.1 (</a:t>
            </a:r>
            <a:r>
              <a:rPr lang="pl-PL" altLang="pl-PL" sz="1800" i="1" smtClean="0">
                <a:ea typeface="Mongolian Baiti" panose="03000500000000000000" pitchFamily="66" charset="0"/>
              </a:rPr>
              <a:t>Wskaźniki realizacji celu)</a:t>
            </a:r>
            <a:r>
              <a:rPr lang="pl-PL" altLang="pl-PL" sz="1800" smtClean="0">
                <a:ea typeface="Mongolian Baiti" panose="03000500000000000000" pitchFamily="66" charset="0"/>
              </a:rPr>
              <a:t> i 4.1 (</a:t>
            </a:r>
            <a:r>
              <a:rPr lang="pl-PL" altLang="pl-PL" sz="1800" i="1" smtClean="0">
                <a:ea typeface="Mongolian Baiti" panose="03000500000000000000" pitchFamily="66" charset="0"/>
              </a:rPr>
              <a:t>Zadania</a:t>
            </a:r>
            <a:r>
              <a:rPr lang="pl-PL" altLang="pl-PL" sz="1800" smtClean="0">
                <a:ea typeface="Mongolian Baiti" panose="03000500000000000000" pitchFamily="66" charset="0"/>
              </a:rPr>
              <a:t>) we wniosku z tym kryterium,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podaj wartości docelowe we wskaźnikach w postaci liczby osób w podziale na kobiety i mężczyzn,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pamiętaj o zawarciu informacji, w jaki sposób rezultaty przyczynią się do zmniejszenia barier równościowych.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660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12963"/>
            <a:ext cx="11349037" cy="4429125"/>
          </a:xfrm>
        </p:spPr>
        <p:txBody>
          <a:bodyPr/>
          <a:lstStyle/>
          <a:p>
            <a:pPr marL="342900" indent="-342900" algn="just">
              <a:lnSpc>
                <a:spcPct val="140000"/>
              </a:lnSpc>
              <a:buFont typeface="Calibri Light" panose="020F0302020204030204" pitchFamily="34" charset="0"/>
              <a:buAutoNum type="arabicPeriod" startAt="5"/>
            </a:pPr>
            <a:r>
              <a:rPr lang="pl-PL" altLang="pl-PL" smtClean="0">
                <a:ea typeface="Mongolian Baiti" panose="03000500000000000000" pitchFamily="66" charset="0"/>
              </a:rPr>
              <a:t>Wniosek o dofinansowanie projektu wskazuje jakie działania zostaną podjęte w celu zapewnienia równościowego zarządzania projektem. 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za to kryterium możesz maksymalnie otrzymać 1 punkt,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zwróć uwagę na zgodność tego kryterium z punktem 4.5 (</a:t>
            </a:r>
            <a:r>
              <a:rPr lang="pl-PL" altLang="pl-PL" sz="1800" i="1" smtClean="0">
                <a:ea typeface="Mongolian Baiti" panose="03000500000000000000" pitchFamily="66" charset="0"/>
              </a:rPr>
              <a:t>Sposób zarządzania projektem</a:t>
            </a:r>
            <a:r>
              <a:rPr lang="pl-PL" altLang="pl-PL" sz="1800" smtClean="0">
                <a:ea typeface="Mongolian Baiti" panose="03000500000000000000" pitchFamily="66" charset="0"/>
              </a:rPr>
              <a:t>) we wniosku o dofinansowanie,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opisz w jaki sposób planujesz zapewnić realizację zasady równości szans kobiet i mężczyzn w ramach procesu zarządzania projektem w postaci konkretnych działań, które podejmiesz w projekcie,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równościowe zarządzanie projektem polega przede wszystkim na tym, że osoby zaangażowane w realizację projektu posiadają odpowiednią wiedzę w zakresie obowiązku przestrzegania zasady równości szans kobiet i mężczyzn i potrafią stosować te zasadę w codziennej pracy przy projekcie.</a:t>
            </a:r>
          </a:p>
          <a:p>
            <a:pPr marL="800100" lvl="1" indent="-342900" algn="just">
              <a:lnSpc>
                <a:spcPct val="80000"/>
              </a:lnSpc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660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Standard minimum realizacji zasady równości szans kobiet i mężczyzn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12963"/>
            <a:ext cx="11349037" cy="4064000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Calibri Light" panose="020F0302020204030204" pitchFamily="34" charset="0"/>
              <a:buAutoNum type="arabicPeriod" startAt="5"/>
            </a:pPr>
            <a:r>
              <a:rPr lang="pl-PL" altLang="pl-PL" smtClean="0">
                <a:ea typeface="Mongolian Baiti" panose="03000500000000000000" pitchFamily="66" charset="0"/>
              </a:rPr>
              <a:t>Wniosek o dofinansowanie projektu wskazuje jakie działania zostaną podjęte w celu zapewnienia równościowego zarządzania projektem.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działania które możesz podjąć w celu równościowego zarządzania projektem to np.: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informowanie osób zaangażowanych w realizacje projektu na temat możliwości i sposobów zastosowania zasady równości płci w odniesieniu do problematyki tego konkretnego projektu,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włączenie do projektu osób które posiadają udokumentowaną wiedzę i doświadczenie w prowadzeniu działań z  zachowaniem zasady równości itp.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Dodatkowych informacji na temat Programu udzielają</a:t>
            </a:r>
          </a:p>
        </p:txBody>
      </p:sp>
      <p:sp>
        <p:nvSpPr>
          <p:cNvPr id="134147" name="pole tekstowe 6"/>
          <p:cNvSpPr txBox="1">
            <a:spLocks noChangeArrowheads="1"/>
          </p:cNvSpPr>
          <p:nvPr/>
        </p:nvSpPr>
        <p:spPr bwMode="auto">
          <a:xfrm>
            <a:off x="584200" y="2019300"/>
            <a:ext cx="360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Biuro informacji i Promocji EFS w Szczecinie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ul. A. Mickiewicza 41,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70- 383 Szczecin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e-mail: </a:t>
            </a:r>
            <a:r>
              <a:rPr lang="pl-PL" altLang="pl-PL" sz="1800" dirty="0">
                <a:latin typeface="Book Antiqua" panose="02040602050305030304" pitchFamily="18" charset="0"/>
                <a:hlinkClick r:id="rId2"/>
              </a:rPr>
              <a:t>efs@wup.pl</a:t>
            </a:r>
            <a:endParaRPr lang="pl-PL" altLang="pl-PL" sz="1800" dirty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Book Antiqua" panose="02040602050305030304" pitchFamily="18" charset="0"/>
              </a:rPr>
              <a:t>tel</a:t>
            </a:r>
            <a:r>
              <a:rPr lang="pl-PL" altLang="pl-PL" sz="1800" dirty="0">
                <a:latin typeface="Book Antiqua" panose="02040602050305030304" pitchFamily="18" charset="0"/>
              </a:rPr>
              <a:t>. 9142 56 163/164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  <a:hlinkClick r:id="rId3"/>
              </a:rPr>
              <a:t>www.wup.pl</a:t>
            </a:r>
            <a:r>
              <a:rPr lang="pl-PL" altLang="pl-PL" sz="18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34148" name="pole tekstowe 7"/>
          <p:cNvSpPr txBox="1">
            <a:spLocks noChangeArrowheads="1"/>
          </p:cNvSpPr>
          <p:nvPr/>
        </p:nvSpPr>
        <p:spPr bwMode="auto">
          <a:xfrm>
            <a:off x="7708900" y="2082800"/>
            <a:ext cx="36957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Biuro Informacji i Promocji EFS w Koszalinie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ul. Słowiańska 15 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75-846 Koszalin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e-mail: </a:t>
            </a:r>
            <a:r>
              <a:rPr lang="pl-PL" altLang="pl-PL" sz="1800" dirty="0">
                <a:latin typeface="Book Antiqua" panose="02040602050305030304" pitchFamily="18" charset="0"/>
                <a:hlinkClick r:id="rId4"/>
              </a:rPr>
              <a:t>efskoszalin@wup.pl</a:t>
            </a:r>
            <a:endParaRPr lang="pl-PL" altLang="pl-PL" sz="1800" dirty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Book Antiqua" panose="02040602050305030304" pitchFamily="18" charset="0"/>
              </a:rPr>
              <a:t>tel</a:t>
            </a:r>
            <a:r>
              <a:rPr lang="pl-PL" altLang="pl-PL" sz="1800" dirty="0">
                <a:latin typeface="Book Antiqua" panose="02040602050305030304" pitchFamily="18" charset="0"/>
              </a:rPr>
              <a:t>. 94 344 50 25/26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  <a:hlinkClick r:id="rId5"/>
              </a:rPr>
              <a:t>www.facebook.com/wupszczecin</a:t>
            </a:r>
            <a:endParaRPr lang="pl-PL" altLang="pl-PL" sz="1800" dirty="0">
              <a:latin typeface="Book Antiqua" panose="0204060205030503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latin typeface="Book Antiqua" panose="02040602050305030304" pitchFamily="18" charset="0"/>
            </a:endParaRPr>
          </a:p>
        </p:txBody>
      </p:sp>
      <p:sp>
        <p:nvSpPr>
          <p:cNvPr id="134149" name="pole tekstowe 8"/>
          <p:cNvSpPr txBox="1">
            <a:spLocks noChangeArrowheads="1"/>
          </p:cNvSpPr>
          <p:nvPr/>
        </p:nvSpPr>
        <p:spPr bwMode="auto">
          <a:xfrm>
            <a:off x="3225800" y="4821238"/>
            <a:ext cx="4711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Główny Punkt Informacyjny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Funduszy Europejskich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ul. Kuśnierska 12 b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800 34 44 34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Book Antiqua" panose="02040602050305030304" pitchFamily="18" charset="0"/>
              </a:rPr>
              <a:t>gpi@wpz.pl</a:t>
            </a:r>
          </a:p>
        </p:txBody>
      </p:sp>
      <p:sp>
        <p:nvSpPr>
          <p:cNvPr id="134150" name="pole tekstowe 9"/>
          <p:cNvSpPr txBox="1">
            <a:spLocks noChangeArrowheads="1"/>
          </p:cNvSpPr>
          <p:nvPr/>
        </p:nvSpPr>
        <p:spPr bwMode="auto">
          <a:xfrm>
            <a:off x="3771900" y="1625600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Book Antiqua" panose="02040602050305030304" pitchFamily="18" charset="0"/>
              </a:rPr>
              <a:t>Wojewódzki Urząd Pracy w Szczecinie</a:t>
            </a:r>
          </a:p>
        </p:txBody>
      </p:sp>
      <p:sp>
        <p:nvSpPr>
          <p:cNvPr id="134151" name="pole tekstowe 10"/>
          <p:cNvSpPr txBox="1">
            <a:spLocks noChangeArrowheads="1"/>
          </p:cNvSpPr>
          <p:nvPr/>
        </p:nvSpPr>
        <p:spPr bwMode="auto">
          <a:xfrm>
            <a:off x="1244600" y="4175125"/>
            <a:ext cx="783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Book Antiqua" panose="02040602050305030304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Book Antiqua" panose="02040602050305030304" pitchFamily="18" charset="0"/>
              </a:rPr>
              <a:t>	Urząd Marszałkowski Województwa Zachodniopomorskiego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795463"/>
            <a:ext cx="65643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ytuł 1"/>
          <p:cNvSpPr>
            <a:spLocks noGrp="1"/>
          </p:cNvSpPr>
          <p:nvPr>
            <p:ph type="title"/>
          </p:nvPr>
        </p:nvSpPr>
        <p:spPr bwMode="auto">
          <a:xfrm>
            <a:off x="347663" y="1773238"/>
            <a:ext cx="5149850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altLang="pl-PL" sz="4400" b="1" smtClean="0">
                <a:latin typeface="Book Antiqua" panose="02040602050305030304" pitchFamily="18" charset="0"/>
                <a:ea typeface="Mongolian Baiti" panose="03000500000000000000" pitchFamily="66" charset="0"/>
              </a:rPr>
              <a:t>Dziękuję za uwagę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675" y="2865438"/>
            <a:ext cx="5006975" cy="2305050"/>
          </a:xfrm>
        </p:spPr>
        <p:txBody>
          <a:bodyPr/>
          <a:lstStyle/>
          <a:p>
            <a:pPr algn="ctr" eaLnBrk="1" hangingPunct="1"/>
            <a:r>
              <a:rPr lang="pl-PL" altLang="pl-PL" b="1" smtClean="0">
                <a:latin typeface="Book Antiqua" panose="02040602050305030304" pitchFamily="18" charset="0"/>
                <a:ea typeface="Mongolian Baiti" panose="03000500000000000000" pitchFamily="66" charset="0"/>
              </a:rPr>
              <a:t>Wojewódzki Urząd Pracy w Szczecinie</a:t>
            </a:r>
            <a:endParaRPr lang="pl-PL" altLang="pl-PL" smtClean="0">
              <a:latin typeface="Book Antiqua" panose="02040602050305030304" pitchFamily="18" charset="0"/>
              <a:ea typeface="Mongolian Baiti" panose="03000500000000000000" pitchFamily="66" charset="0"/>
            </a:endParaRPr>
          </a:p>
          <a:p>
            <a:pPr algn="ctr" eaLnBrk="1" hangingPunct="1"/>
            <a:r>
              <a:rPr lang="pl-PL" altLang="pl-PL" smtClean="0">
                <a:latin typeface="Book Antiqua" panose="02040602050305030304" pitchFamily="18" charset="0"/>
                <a:ea typeface="Mongolian Baiti" panose="03000500000000000000" pitchFamily="66" charset="0"/>
              </a:rPr>
              <a:t>ul. A. Mickiewicza  41</a:t>
            </a:r>
          </a:p>
          <a:p>
            <a:pPr algn="ctr" eaLnBrk="1" hangingPunct="1"/>
            <a:r>
              <a:rPr lang="pl-PL" altLang="pl-PL" smtClean="0">
                <a:latin typeface="Book Antiqua" panose="02040602050305030304" pitchFamily="18" charset="0"/>
                <a:ea typeface="Mongolian Baiti" panose="03000500000000000000" pitchFamily="66" charset="0"/>
              </a:rPr>
              <a:t>70-383 Szczecin</a:t>
            </a:r>
          </a:p>
          <a:p>
            <a:pPr algn="ctr" eaLnBrk="1" hangingPunct="1"/>
            <a:r>
              <a:rPr lang="pl-PL" altLang="pl-PL" smtClean="0">
                <a:latin typeface="Book Antiqua" panose="02040602050305030304" pitchFamily="18" charset="0"/>
                <a:ea typeface="Mongolian Baiti" panose="03000500000000000000" pitchFamily="66" charset="0"/>
              </a:rPr>
              <a:t>tel. 91 42 56 100</a:t>
            </a:r>
          </a:p>
          <a:p>
            <a:pPr algn="ctr" eaLnBrk="1" hangingPunct="1"/>
            <a:r>
              <a:rPr lang="pl-PL" altLang="pl-PL" smtClean="0">
                <a:latin typeface="Book Antiqua" panose="02040602050305030304" pitchFamily="18" charset="0"/>
                <a:ea typeface="Mongolian Baiti" panose="03000500000000000000" pitchFamily="66" charset="0"/>
              </a:rPr>
              <a:t>fax. 91 42 56 103</a:t>
            </a:r>
          </a:p>
          <a:p>
            <a:pPr algn="ctr" eaLnBrk="1" hangingPunct="1"/>
            <a:r>
              <a:rPr lang="pl-PL" altLang="pl-PL" smtClean="0">
                <a:latin typeface="Book Antiqua" panose="02040602050305030304" pitchFamily="18" charset="0"/>
                <a:ea typeface="Mongolian Baiti" panose="03000500000000000000" pitchFamily="66" charset="0"/>
              </a:rPr>
              <a:t>e-mail: sekretariat@wup.pl</a:t>
            </a:r>
          </a:p>
          <a:p>
            <a:pPr eaLnBrk="1" hangingPunct="1"/>
            <a:endParaRPr lang="pl-PL" altLang="pl-PL" smtClean="0">
              <a:ea typeface="Mongolian Baiti" panose="03000500000000000000" pitchFamily="66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 rot="10800000" flipH="1">
            <a:off x="6357938" y="4752975"/>
            <a:ext cx="508000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 rot="10800000" flipH="1">
            <a:off x="6623050" y="4997450"/>
            <a:ext cx="439738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 rot="10800000" flipH="1">
            <a:off x="6465888" y="2600325"/>
            <a:ext cx="541337" cy="5397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76" name="Rectangle 10"/>
          <p:cNvSpPr>
            <a:spLocks noChangeArrowheads="1"/>
          </p:cNvSpPr>
          <p:nvPr/>
        </p:nvSpPr>
        <p:spPr bwMode="auto">
          <a:xfrm rot="10800000" flipH="1">
            <a:off x="10352088" y="5233988"/>
            <a:ext cx="809625" cy="8159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77" name="Rectangle 11"/>
          <p:cNvSpPr>
            <a:spLocks noChangeArrowheads="1"/>
          </p:cNvSpPr>
          <p:nvPr/>
        </p:nvSpPr>
        <p:spPr bwMode="auto">
          <a:xfrm rot="10800000" flipH="1">
            <a:off x="11234738" y="4279900"/>
            <a:ext cx="896937" cy="8985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78" name="Rectangle 12"/>
          <p:cNvSpPr>
            <a:spLocks noChangeArrowheads="1"/>
          </p:cNvSpPr>
          <p:nvPr/>
        </p:nvSpPr>
        <p:spPr bwMode="auto">
          <a:xfrm rot="10800000" flipH="1">
            <a:off x="5870575" y="4800600"/>
            <a:ext cx="249238" cy="254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79" name="Rectangle 13"/>
          <p:cNvSpPr>
            <a:spLocks noChangeArrowheads="1"/>
          </p:cNvSpPr>
          <p:nvPr/>
        </p:nvSpPr>
        <p:spPr bwMode="auto">
          <a:xfrm rot="10800000" flipH="1">
            <a:off x="6694488" y="2120900"/>
            <a:ext cx="623887" cy="6238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0" name="Rectangle 11"/>
          <p:cNvSpPr>
            <a:spLocks noChangeArrowheads="1"/>
          </p:cNvSpPr>
          <p:nvPr/>
        </p:nvSpPr>
        <p:spPr bwMode="auto">
          <a:xfrm rot="10800000" flipH="1">
            <a:off x="5619750" y="1795463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1" name="Rectangle 14"/>
          <p:cNvSpPr>
            <a:spLocks noChangeArrowheads="1"/>
          </p:cNvSpPr>
          <p:nvPr/>
        </p:nvSpPr>
        <p:spPr bwMode="auto">
          <a:xfrm rot="10800000" flipH="1">
            <a:off x="9329738" y="4260850"/>
            <a:ext cx="508000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2" name="Rectangle 11"/>
          <p:cNvSpPr>
            <a:spLocks noChangeArrowheads="1"/>
          </p:cNvSpPr>
          <p:nvPr/>
        </p:nvSpPr>
        <p:spPr bwMode="auto">
          <a:xfrm rot="10800000" flipH="1">
            <a:off x="7096125" y="1885950"/>
            <a:ext cx="361950" cy="36195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3" name="Rectangle 11"/>
          <p:cNvSpPr>
            <a:spLocks noChangeArrowheads="1"/>
          </p:cNvSpPr>
          <p:nvPr/>
        </p:nvSpPr>
        <p:spPr bwMode="auto">
          <a:xfrm rot="10800000" flipH="1">
            <a:off x="5619750" y="5483225"/>
            <a:ext cx="952500" cy="693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4" name="Rectangle 10"/>
          <p:cNvSpPr>
            <a:spLocks noChangeArrowheads="1"/>
          </p:cNvSpPr>
          <p:nvPr/>
        </p:nvSpPr>
        <p:spPr bwMode="auto">
          <a:xfrm rot="10800000" flipH="1">
            <a:off x="11414125" y="5389563"/>
            <a:ext cx="576263" cy="579437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5" name="Rectangle 13"/>
          <p:cNvSpPr>
            <a:spLocks noChangeArrowheads="1"/>
          </p:cNvSpPr>
          <p:nvPr/>
        </p:nvSpPr>
        <p:spPr bwMode="auto">
          <a:xfrm rot="10800000" flipH="1">
            <a:off x="6854825" y="5262563"/>
            <a:ext cx="623888" cy="623887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6" name="Rectangle 15"/>
          <p:cNvSpPr>
            <a:spLocks noChangeArrowheads="1"/>
          </p:cNvSpPr>
          <p:nvPr/>
        </p:nvSpPr>
        <p:spPr bwMode="auto">
          <a:xfrm rot="10800000" flipH="1">
            <a:off x="11784013" y="2066925"/>
            <a:ext cx="206375" cy="20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7" name="Rectangle 13"/>
          <p:cNvSpPr>
            <a:spLocks noChangeArrowheads="1"/>
          </p:cNvSpPr>
          <p:nvPr/>
        </p:nvSpPr>
        <p:spPr bwMode="auto">
          <a:xfrm rot="10800000" flipH="1">
            <a:off x="10456863" y="4827588"/>
            <a:ext cx="177800" cy="176212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8" name="Rectangle 6"/>
          <p:cNvSpPr>
            <a:spLocks noChangeArrowheads="1"/>
          </p:cNvSpPr>
          <p:nvPr/>
        </p:nvSpPr>
        <p:spPr bwMode="auto">
          <a:xfrm rot="10800000" flipH="1">
            <a:off x="10964863" y="4949825"/>
            <a:ext cx="439737" cy="43973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89" name="Rectangle 15"/>
          <p:cNvSpPr>
            <a:spLocks noChangeArrowheads="1"/>
          </p:cNvSpPr>
          <p:nvPr/>
        </p:nvSpPr>
        <p:spPr bwMode="auto">
          <a:xfrm rot="10800000" flipH="1">
            <a:off x="11430000" y="2289175"/>
            <a:ext cx="136525" cy="1365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90" name="Rectangle 11"/>
          <p:cNvSpPr>
            <a:spLocks noChangeArrowheads="1"/>
          </p:cNvSpPr>
          <p:nvPr/>
        </p:nvSpPr>
        <p:spPr bwMode="auto">
          <a:xfrm rot="10800000" flipH="1">
            <a:off x="5595938" y="2747963"/>
            <a:ext cx="534987" cy="534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135191" name="Rectangle 11"/>
          <p:cNvSpPr>
            <a:spLocks noChangeArrowheads="1"/>
          </p:cNvSpPr>
          <p:nvPr/>
        </p:nvSpPr>
        <p:spPr bwMode="auto">
          <a:xfrm rot="10800000" flipH="1">
            <a:off x="5597525" y="5227638"/>
            <a:ext cx="284163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Kwoty ryczałtowe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285750" lvl="2" indent="-2857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l-PL" altLang="pl-PL" sz="1800" b="1" dirty="0" smtClean="0">
                <a:ea typeface="Mongolian Baiti" panose="03000500000000000000" pitchFamily="66" charset="0"/>
              </a:rPr>
              <a:t>kwoty ryczałtowe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to </a:t>
            </a:r>
            <a:r>
              <a:rPr lang="pl-PL" altLang="pl-PL" sz="1800" dirty="0" smtClean="0">
                <a:ea typeface="MS PGothic" panose="020B0600070205080204" pitchFamily="34" charset="-128"/>
              </a:rPr>
              <a:t>kwoty uzgodnione za wykonanie określonego w projekcie zadania na etapie zatwierdzenia wniosku o dofinansowanie projektu,</a:t>
            </a:r>
            <a:endParaRPr lang="pl-PL" altLang="pl-PL" sz="1800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projektach EFS w których wartość dofinansowania wkładu publicznego (środków publicznych) nie przekracza wyrażonej w PLN równowartości 100 000 EUR obligatoryjne jest stosowanie kwot ryczałtowych,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stosowanie kwot ryczałtowych wyliczonych w oparciu o szczegółowy budżet projektu określony przez wnioskodawcę </a:t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w projektach o wartości dofinansowania wkładu publicznego przekraczającej wyrażonej w PLN równowartości 100 000 EUR nie jest możliwe,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b="1" dirty="0" smtClean="0">
                <a:ea typeface="Mongolian Baiti" panose="03000500000000000000" pitchFamily="66" charset="0"/>
              </a:rPr>
              <a:t>jedno zadanie stanowi jedną kwotę ryczałtową!</a:t>
            </a:r>
          </a:p>
          <a:p>
            <a:pPr marL="177800" indent="-1778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altLang="pl-PL" sz="1600" b="1" dirty="0" smtClean="0">
              <a:ea typeface="Mongolian Baiti" panose="03000500000000000000" pitchFamily="66" charset="0"/>
            </a:endParaRPr>
          </a:p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altLang="pl-PL" sz="1700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 smtClean="0">
                <a:ea typeface="Mongolian Baiti" panose="03000500000000000000" pitchFamily="66" charset="0"/>
              </a:rPr>
              <a:t>Stawki ryczałtowe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koszty pośrednie rozliczane są </a:t>
            </a:r>
            <a:r>
              <a:rPr lang="pl-PL" altLang="pl-PL" b="1" dirty="0" smtClean="0">
                <a:ea typeface="Mongolian Baiti" panose="03000500000000000000" pitchFamily="66" charset="0"/>
              </a:rPr>
              <a:t>stawkami ryczałtowymi,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koszty pośrednie stanowią tę część kosztów, których nie możesz bezpośrednio przyporządkować do konkretnego zadania lub usługi będących wynikiem realizowanego projektu (obsługa księgowa, sprzątanie pomieszczeń, opłaty </a:t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za energię),</a:t>
            </a:r>
            <a:endParaRPr lang="pl-PL" altLang="pl-PL" b="1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b="1" dirty="0" smtClean="0">
                <a:ea typeface="Mongolian Baiti" panose="03000500000000000000" pitchFamily="66" charset="0"/>
              </a:rPr>
              <a:t>stawki ryczałtowe obliczane są następująco:</a:t>
            </a:r>
          </a:p>
          <a:p>
            <a:pPr lvl="1" algn="just">
              <a:lnSpc>
                <a:spcPct val="150000"/>
              </a:lnSpc>
            </a:pPr>
            <a:r>
              <a:rPr lang="pl-PL" altLang="pl-PL" sz="1800" dirty="0" smtClean="0">
                <a:ea typeface="Mongolian Baiti" panose="03000500000000000000" pitchFamily="66" charset="0"/>
              </a:rPr>
              <a:t>a) 25 % kosztów bezpośrednich – w przypadku projektów o wartości do 1 mln zł włącznie,</a:t>
            </a:r>
          </a:p>
          <a:p>
            <a:pPr lvl="1" algn="just">
              <a:lnSpc>
                <a:spcPct val="150000"/>
              </a:lnSpc>
            </a:pPr>
            <a:r>
              <a:rPr lang="pl-PL" altLang="pl-PL" sz="1800" dirty="0" smtClean="0">
                <a:ea typeface="Mongolian Baiti" panose="03000500000000000000" pitchFamily="66" charset="0"/>
              </a:rPr>
              <a:t>b) 20 % kosztów bezpośrednich – w przypadku projektów o wartości powyżej 1 mln zł do 2 mln zł włącznie,</a:t>
            </a:r>
          </a:p>
          <a:p>
            <a:pPr lvl="1" algn="just">
              <a:lnSpc>
                <a:spcPct val="150000"/>
              </a:lnSpc>
            </a:pPr>
            <a:r>
              <a:rPr lang="pl-PL" altLang="pl-PL" sz="1800" dirty="0" smtClean="0">
                <a:ea typeface="Mongolian Baiti" panose="03000500000000000000" pitchFamily="66" charset="0"/>
              </a:rPr>
              <a:t>c) 15 % kosztów bezpośrednich – w przypadku projektów o wartości powyżej 2 mln zł do 5 mln zł włącznie,</a:t>
            </a:r>
          </a:p>
          <a:p>
            <a:pPr lvl="1" algn="just">
              <a:lnSpc>
                <a:spcPct val="150000"/>
              </a:lnSpc>
            </a:pPr>
            <a:r>
              <a:rPr lang="pl-PL" altLang="pl-PL" sz="1800" dirty="0" smtClean="0">
                <a:ea typeface="Mongolian Baiti" panose="03000500000000000000" pitchFamily="66" charset="0"/>
              </a:rPr>
              <a:t>d) 10 % kosztów bezpośrednich – w przypadku projektów o wartości przekraczającej 5 mln zł.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altLang="pl-PL" sz="1700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Koszty racjonalnych usprawnień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35718"/>
            <a:ext cx="11348581" cy="4792889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w celu zapewnienia pełnego uczestnictwa osób z niepełnosprawnościami w projektach należy zastosować tzw. </a:t>
            </a:r>
            <a:r>
              <a:rPr lang="pl-PL" altLang="pl-PL" b="1" dirty="0">
                <a:ea typeface="Mongolian Baiti" panose="03000500000000000000" pitchFamily="66" charset="0"/>
              </a:rPr>
              <a:t>mechanizm racjonalnych usprawnień,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mechanizm racjonalnych usprawnień to zmiany i dostosowania w celu zapewnienia osobom z niepełnosprawnościami możliwości korzystania z wszelkich praw człowieka i podstawowych wolności oraz ich wykonywania na zasadzie równości z innymi osobami,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są to np.: koszty specjalistycznego transportu, dostosowanie architektoniczne budynków, dostosowanie infrastruktury komputerowej, sfinansowanie asystenta lub przewodnika,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łączny koszt racjonalnych usprawnień na jednego uczestnika w projekcie nie może przekroczyć </a:t>
            </a:r>
            <a:r>
              <a:rPr lang="pl-PL" altLang="pl-PL" b="1" dirty="0">
                <a:ea typeface="Mongolian Baiti" panose="03000500000000000000" pitchFamily="66" charset="0"/>
              </a:rPr>
              <a:t>12 tys. PLN,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gdy w ramach konkursu ustalono średni koszt wsparcia na aktywizacje jednego uczestnika do kwoty tej nie należy wliczać wydatków na wdrożenie mechanizmu racjonalnych usprawnień.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1582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>
                <a:ea typeface="Mongolian Baiti" panose="03000500000000000000" pitchFamily="66" charset="0"/>
              </a:rPr>
              <a:t>Etapy oceny </a:t>
            </a:r>
            <a:r>
              <a:rPr lang="pl-PL" altLang="pl-PL" dirty="0" smtClean="0">
                <a:ea typeface="Mongolian Baiti" panose="03000500000000000000" pitchFamily="66" charset="0"/>
              </a:rPr>
              <a:t>wniosków</a:t>
            </a:r>
            <a:endParaRPr lang="pl-PL" altLang="pl-PL" dirty="0">
              <a:ea typeface="Mongolian Baiti" panose="03000500000000000000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2420592"/>
              </p:ext>
            </p:extLst>
          </p:nvPr>
        </p:nvGraphicFramePr>
        <p:xfrm>
          <a:off x="2009555" y="1747838"/>
          <a:ext cx="8357189" cy="400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Weryfikacja poprawności wniosku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40000"/>
              </a:lnSpc>
            </a:pPr>
            <a:r>
              <a:rPr lang="pl-PL" altLang="pl-PL" b="1" dirty="0">
                <a:ea typeface="Mongolian Baiti" panose="03000500000000000000" pitchFamily="66" charset="0"/>
              </a:rPr>
              <a:t>Przed przekazaniem wniosku do oceny formalnej i merytorycznej weryfikowana jest poprawność wniosku. </a:t>
            </a:r>
            <a:br>
              <a:rPr lang="pl-PL" altLang="pl-PL" b="1" dirty="0">
                <a:ea typeface="Mongolian Baiti" panose="03000500000000000000" pitchFamily="66" charset="0"/>
              </a:rPr>
            </a:br>
            <a:r>
              <a:rPr lang="pl-PL" altLang="pl-PL" b="1" dirty="0">
                <a:ea typeface="Mongolian Baiti" panose="03000500000000000000" pitchFamily="66" charset="0"/>
              </a:rPr>
              <a:t>Wezwaniem do poprawy bądź uzupełniania wniosku skutkuje wystąpienie następujących braków formalnych oraz omyłek: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brak pieczęci/ podpisu wnioskodawcy/ partnera/ów (jeśli dotyczy) w części VIII wniosku (oświadczenie),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niespójna suma kontrolna wersji papierowej z wersją elektroniczną w SOWA,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brak kompletu stron w wersji papierowej,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nieczytelny wydruk złożonego w wersji papierowej wniosku,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brak uzupełnienia pól we wniosku w części I (informacje o projekcie) oraz w części II (wnioskodawca/beneficjent).</a:t>
            </a:r>
            <a:endParaRPr lang="pl-PL" altLang="pl-PL" dirty="0">
              <a:solidFill>
                <a:srgbClr val="FF0000"/>
              </a:solidFill>
              <a:ea typeface="Mongolian Baiti" panose="03000500000000000000" pitchFamily="66" charset="0"/>
            </a:endParaRPr>
          </a:p>
          <a:p>
            <a:pPr algn="ctr">
              <a:lnSpc>
                <a:spcPct val="140000"/>
              </a:lnSpc>
            </a:pPr>
            <a:r>
              <a:rPr lang="pl-PL" altLang="pl-PL" b="1" dirty="0">
                <a:solidFill>
                  <a:srgbClr val="FF0000"/>
                </a:solidFill>
                <a:ea typeface="Mongolian Baiti" panose="03000500000000000000" pitchFamily="66" charset="0"/>
              </a:rPr>
              <a:t>Jeżeli wniosek zostanie uzupełniony lub skorygowany w innym zakresie niż wskazany, zostanie on odrzucony</a:t>
            </a:r>
            <a:r>
              <a:rPr lang="pl-PL" altLang="pl-PL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.</a:t>
            </a:r>
            <a:endParaRPr lang="pl-PL" altLang="pl-PL" b="1" dirty="0">
              <a:solidFill>
                <a:srgbClr val="FF0000"/>
              </a:solidFill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45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Weryfikacja poprawności wniosku - </a:t>
            </a:r>
            <a:r>
              <a:rPr lang="pl-PL" altLang="pl-PL" dirty="0">
                <a:solidFill>
                  <a:srgbClr val="FF0000"/>
                </a:solidFill>
                <a:ea typeface="Mongolian Baiti" panose="03000500000000000000" pitchFamily="66" charset="0"/>
              </a:rPr>
              <a:t>Warto pamiętać!:</a:t>
            </a:r>
            <a:br>
              <a:rPr lang="pl-PL" altLang="pl-PL" dirty="0">
                <a:solidFill>
                  <a:srgbClr val="FF0000"/>
                </a:solidFill>
                <a:ea typeface="Mongolian Baiti" panose="03000500000000000000" pitchFamily="66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brak konieczności składania wniosku na płycie CD/DVD,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brak konieczności parafowania wszystkich stron wniosku,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suma kontrolna znajdująca się na każdej stronie wydruku wniosku musi być tożsama z sumą kontrolną wniosku w wersji elektronicznej SOWA,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wniosek w całości wypełniony musi być przy pomocy SOWA,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wniosek powinien być kompletny, tzn. zawierać wszystkie strony,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papierowa wersja wniosku powinna być opatrzona pieczęcią instytucji oraz pieczęcią i podpisem osoby upoważnionej do podejmowania decyzji wiążących w stosunku do wnioskodawcy,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wniosek powinien być złożony w terminie wskazanym przez instytucją prowadzącą nabór</a:t>
            </a:r>
            <a:r>
              <a:rPr lang="pl-PL" altLang="pl-PL" dirty="0" smtClean="0">
                <a:ea typeface="Mongolian Baiti" panose="03000500000000000000" pitchFamily="66" charset="0"/>
              </a:rPr>
              <a:t>.</a:t>
            </a:r>
            <a:endParaRPr lang="pl-PL" altLang="pl-PL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22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Ocena formalna: ogólne kryteria formalne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złożenie wniosku w terminie wskazanym w regulaminie konkursu,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złożenie opatrzonego podpisem uprawnionej osoby/osób wniosku do właściwej instytucji,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wypełnienie wniosku w języku polskim,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złożenie wniosku w formie wskazanej w regulaminie konkursu,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założenie rozliczenia wniosku o wartości nieprzekraczającej 100 000 EUR, a wyrażonej w PLN, wymagające zastosowania jednej z uproszczonych metod rozliczania,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niepodleganie wykluczeniu z możliwości ubiegania się o dofinansowanie</a:t>
            </a:r>
            <a:r>
              <a:rPr lang="pl-PL" altLang="pl-PL" dirty="0" smtClean="0">
                <a:ea typeface="Mongolian Baiti" panose="03000500000000000000" pitchFamily="66" charset="0"/>
              </a:rPr>
              <a:t>,</a:t>
            </a:r>
            <a:endParaRPr lang="pl-PL" altLang="pl-PL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32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Ocena formalna: ogólne kryteria formalne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znajdowanie się w grupie podmiotów uprawnionych do ubiegania się o dofinansowanie w ramach właściwego poddziałania,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spełnienie następujących wymogów w przypadku projektu partnerskiego: wybór partnerów spoza sektora finansów publicznych, brak powiązań (o których mowa w Szczegółowym Opisie Osi Priorytetowych PO WER) między podmiotami tworzącymi partnerstwo, utworzenie partnerstwa w terminie zgodnym z SOOP PO WER,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łączny obrót wnioskodawcy i partnerów krajowych za ostatni zatwierdzony rok obrotowy lub za ostatni zamknięty i zatwierdzony rok kalendarzowy równy lub wyższy od łącznych rocznych wydatków w ocenianym projekcie i innych realizowanych w ramach EFS</a:t>
            </a:r>
            <a:r>
              <a:rPr lang="pl-PL" altLang="pl-PL" dirty="0" smtClean="0">
                <a:ea typeface="Mongolian Baiti" panose="03000500000000000000" pitchFamily="66" charset="0"/>
              </a:rPr>
              <a:t>.</a:t>
            </a:r>
            <a:endParaRPr lang="pl-PL" altLang="pl-PL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609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312738" y="1247775"/>
            <a:ext cx="11349037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3200" b="1" smtClean="0">
                <a:latin typeface="Book Antiqua" panose="02040602050305030304" pitchFamily="18" charset="0"/>
                <a:ea typeface="Mongolian Baiti" panose="03000500000000000000" pitchFamily="66" charset="0"/>
              </a:rPr>
              <a:t>Poddziałanie 1.2.2 </a:t>
            </a:r>
            <a:r>
              <a:rPr lang="pl-PL" altLang="pl-PL" sz="3200" b="1" i="1" smtClean="0">
                <a:latin typeface="Book Antiqua" panose="02040602050305030304" pitchFamily="18" charset="0"/>
                <a:ea typeface="Mongolian Baiti" panose="03000500000000000000" pitchFamily="66" charset="0"/>
              </a:rPr>
              <a:t>Wsparcie osób młodych pozostających bez pracy na regionalnym rynku pracy</a:t>
            </a:r>
          </a:p>
        </p:txBody>
      </p:sp>
      <p:pic>
        <p:nvPicPr>
          <p:cNvPr id="16387" name="Picture 2" descr="http://www.businesszone.co.uk/files/siftmedia-businesszone/images/Young%20People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239963"/>
            <a:ext cx="53625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Ocena formalna: kryteria dostępu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pl-PL" altLang="pl-PL" b="1" dirty="0">
                <a:ea typeface="Mongolian Baiti" panose="03000500000000000000" pitchFamily="66" charset="0"/>
              </a:rPr>
              <a:t>W ramach konkursu podczas oceny formalnej sprawdzana będzie zgodność projektu z następującymi kryteriami dostępu: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maksymalny okres realizacji projektu: 31.12.2016,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prowadzenie przez projektodawcę biura projektu (siedziby, filii, delegatury, oddziału itp.) na terenie województwa zachodniopomorskiego,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projekt skierowany do grup docelowych z obszaru województwa zachodniopomorskiego</a:t>
            </a:r>
            <a:r>
              <a:rPr lang="pl-PL" altLang="pl-PL" dirty="0" smtClean="0">
                <a:ea typeface="Mongolian Baiti" panose="03000500000000000000" pitchFamily="66" charset="0"/>
              </a:rPr>
              <a:t>.</a:t>
            </a:r>
            <a:endParaRPr lang="pl-PL" altLang="pl-PL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50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Ocena merytoryczna: kryteria dostępu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pl-PL" altLang="pl-PL" b="1" dirty="0">
                <a:ea typeface="Mongolian Baiti" panose="03000500000000000000" pitchFamily="66" charset="0"/>
              </a:rPr>
              <a:t>Stosowane będą następujące szczegółowe kryteria dostępu weryfikowane na etapie oceny merytorycznej:</a:t>
            </a:r>
          </a:p>
          <a:p>
            <a:pPr algn="just">
              <a:lnSpc>
                <a:spcPct val="150000"/>
              </a:lnSpc>
            </a:pPr>
            <a:r>
              <a:rPr lang="pl-PL" altLang="pl-PL" dirty="0">
                <a:ea typeface="Mongolian Baiti" panose="03000500000000000000" pitchFamily="66" charset="0"/>
              </a:rPr>
              <a:t>Założenie efektywności zatrudnieniowej na poziomie: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43 % - ogólny wskaźnik dla uczestników nie kwalifikujących się do żadnej z poniższych grup,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17 % - dla osób niepełnosprawnych,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35 % - dla osób długotrwale bezrobotnych,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36 % - dla osób o niskich kwalifikacjach</a:t>
            </a:r>
            <a:r>
              <a:rPr lang="pl-PL" altLang="pl-PL" dirty="0" smtClean="0">
                <a:ea typeface="Mongolian Baiti" panose="03000500000000000000" pitchFamily="66" charset="0"/>
              </a:rPr>
              <a:t>.</a:t>
            </a:r>
            <a:endParaRPr lang="pl-PL" altLang="pl-PL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77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Ocena merytoryczna: kryteria dostępu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realizacja w ramach projektu indywidualnej i kompleksowej aktywizacji  zawodowo-edukacyjnej osób młodych, która opiera się na co najmniej trzech elementach pomocy wskazanych w typach operacji, przy czym dwa elementy określone w pierwszym typie operacji (instrumenty i usługi rynku pracy służące indywidualizacji wsparcia oraz pomocy w zakresie określenia ścieżki zawodowej) są obligatoryjne. Kolejne elementy wsparcia są fakultatywne,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objęcie projektem osób młodych z kategorii NEET (15-29, bez pracy, nie uczestniczących w szkoleniu i kształceniu),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zapewnienie oferty zatrudnienia, dalszego kształcenia, przyuczenia do zawodu lub stażu w ciągu czterech miesięcy od przystąpienia danej osoby do projektu,</a:t>
            </a:r>
          </a:p>
          <a:p>
            <a:pPr marL="285750" indent="-285750" algn="just">
              <a:lnSpc>
                <a:spcPct val="140000"/>
              </a:lnSpc>
            </a:pPr>
            <a:endParaRPr lang="pl-PL" altLang="pl-PL" dirty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40000"/>
              </a:lnSpc>
            </a:pPr>
            <a:endParaRPr lang="pl-PL" altLang="pl-PL" dirty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40000"/>
              </a:lnSpc>
            </a:pPr>
            <a:endParaRPr lang="pl-PL" altLang="pl-PL" dirty="0">
              <a:ea typeface="Mongolian Baiti" panose="03000500000000000000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6725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Ocena merytoryczna: kryteria dostępu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realizacja wyłącznie takich szkoleń, które zakończą się egzaminem zewnętrznym i uzyskaniem certyfikatu potwierdzającego uzyskane kwalifikacje,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udział osób długotrwale bezrobotnych na poziomie co najmniej 10%.</a:t>
            </a:r>
          </a:p>
          <a:p>
            <a:pPr marL="342900" indent="-342900" algn="ctr">
              <a:lnSpc>
                <a:spcPct val="150000"/>
              </a:lnSpc>
            </a:pPr>
            <a:endParaRPr lang="pl-PL" altLang="pl-PL" b="1" dirty="0">
              <a:solidFill>
                <a:srgbClr val="FF0000"/>
              </a:solidFill>
              <a:ea typeface="Mongolian Baiti" panose="03000500000000000000" pitchFamily="66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pl-PL" altLang="pl-PL" b="1" dirty="0">
                <a:solidFill>
                  <a:srgbClr val="FF0000"/>
                </a:solidFill>
                <a:ea typeface="Mongolian Baiti" panose="03000500000000000000" pitchFamily="66" charset="0"/>
              </a:rPr>
              <a:t>Niezgodność projektu z którymkolwiek z kryteriów dostępu weryfikowanym na etapie oceny merytorycznej skutkuje jego odrzuceniem.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5462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Ocena merytoryczna: ogólne kryteria horyzontalne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zgodność z prawodawstwem krajowym,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zgodność z zasadą równości szans kobiet i mężczyzn (na podstawie standardu minimum),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zgodność z pozostałymi  właściwymi zasadami unijnymi (zasadą równości szans, zasadą zrównoważonego rozwoju),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zgodność z prawodawstwem unijnym,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 zgodność ze Szczegółowym Opisem Osi Priorytetowych PO WER</a:t>
            </a:r>
            <a:r>
              <a:rPr lang="pl-PL" altLang="pl-PL" dirty="0" smtClean="0">
                <a:ea typeface="Mongolian Baiti" panose="03000500000000000000" pitchFamily="66" charset="0"/>
              </a:rPr>
              <a:t>.</a:t>
            </a:r>
            <a:endParaRPr lang="pl-PL" altLang="pl-PL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 smtClean="0">
                <a:ea typeface="Mongolian Baiti" panose="03000500000000000000" pitchFamily="66" charset="0"/>
              </a:rPr>
              <a:t>Ocena </a:t>
            </a:r>
            <a:r>
              <a:rPr lang="pl-PL" altLang="pl-PL" dirty="0">
                <a:ea typeface="Mongolian Baiti" panose="03000500000000000000" pitchFamily="66" charset="0"/>
              </a:rPr>
              <a:t>merytoryczna: kryteria ogólne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879262" cy="474503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adekwatność doboru i opisu wskaźników realizacji projektu oraz sposobu ich pomiaru,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adekwatność doboru grupy docelowej do właściwego celu szczegółowego PO WER oraz jakość diagnozy specyfiki tej grupy,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 trafność opisanej analizy ryzyka nieosiągnięcia założeń projektu,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 spójność zadań przewidzianych do realizacji w ramach projektu oraz trafność doboru i opisu tych zadań,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 zaangażowanie potencjału wnioskodawcy i partnerów,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adekwatność opisu potencjału społecznego wnioskodawcy i partnerów do zakresu realizacji projektu,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 adekwatność sposobu zarządzania projektem do zakresu zadań w projekcie,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 prawidłowość sporządzenia budżetu projektu. </a:t>
            </a:r>
          </a:p>
          <a:p>
            <a:pPr marL="285750" indent="-285750" algn="just">
              <a:lnSpc>
                <a:spcPct val="150000"/>
              </a:lnSpc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Ocena merytoryczna: kryteria premiujące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l-PL" altLang="pl-PL" smtClean="0">
                <a:ea typeface="Mongolian Baiti" panose="03000500000000000000" pitchFamily="66" charset="0"/>
              </a:rPr>
              <a:t>Projekt skierowany jest do osób z dwóch lub kilku z poniżej wskazanych grup: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kobiet samotnie wychowujących dzieci,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osób o niskich kwalifikacjach,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osób z terenów wiejskich,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osób niepełnosprawnych.</a:t>
            </a:r>
          </a:p>
          <a:p>
            <a:pPr marL="342900" indent="-342900" algn="just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  <a:ea typeface="Mongolian Baiti" panose="03000500000000000000" pitchFamily="66" charset="0"/>
              </a:rPr>
              <a:t>Waga punktowa: 20 pkt</a:t>
            </a:r>
          </a:p>
          <a:p>
            <a:pPr marL="342900" indent="-342900" algn="just">
              <a:lnSpc>
                <a:spcPct val="150000"/>
              </a:lnSpc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Ocena merytoryczna: kryteria premiujące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Calibri Light" panose="020F0302020204030204" pitchFamily="34" charset="0"/>
              <a:buAutoNum type="arabicPeriod" startAt="2"/>
            </a:pPr>
            <a:r>
              <a:rPr lang="pl-PL" altLang="pl-PL" smtClean="0">
                <a:ea typeface="Mongolian Baiti" panose="03000500000000000000" pitchFamily="66" charset="0"/>
              </a:rPr>
              <a:t>W przypadku szkoleń zawodowych przewidzianych do realizacji w ramach projektów, planowane szkolenia powinny dotyczyć głównych obszarów inteligentnych specjalizacji województwa zachodniopomorskiego.</a:t>
            </a:r>
          </a:p>
          <a:p>
            <a:pPr marL="342900" indent="-342900" algn="just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  <a:ea typeface="Mongolian Baiti" panose="03000500000000000000" pitchFamily="66" charset="0"/>
              </a:rPr>
              <a:t>Waga punktowa: 5 pkt</a:t>
            </a:r>
          </a:p>
          <a:p>
            <a:pPr marL="342900" indent="-342900" algn="just">
              <a:lnSpc>
                <a:spcPct val="150000"/>
              </a:lnSpc>
            </a:pPr>
            <a:endParaRPr lang="pl-PL" altLang="pl-PL" smtClean="0">
              <a:solidFill>
                <a:srgbClr val="FF0000"/>
              </a:solidFill>
              <a:ea typeface="Mongolian Baiti" panose="03000500000000000000" pitchFamily="66" charset="0"/>
            </a:endParaRPr>
          </a:p>
          <a:p>
            <a:pPr marL="342900" indent="-342900" algn="just">
              <a:lnSpc>
                <a:spcPct val="140000"/>
              </a:lnSpc>
              <a:buFont typeface="Calibri Light" panose="020F0302020204030204" pitchFamily="34" charset="0"/>
              <a:buAutoNum type="arabicPeriod" startAt="3"/>
            </a:pPr>
            <a:r>
              <a:rPr lang="pl-PL" altLang="pl-PL" smtClean="0">
                <a:ea typeface="Mongolian Baiti" panose="03000500000000000000" pitchFamily="66" charset="0"/>
              </a:rPr>
              <a:t> Projekty zapewnią wykorzystanie rezultatów PIW EQUAL lub rozwiązań wypracowanych w projektach innowacyjnych PO KL.</a:t>
            </a:r>
          </a:p>
          <a:p>
            <a:pPr marL="342900" indent="-342900" algn="just">
              <a:lnSpc>
                <a:spcPct val="140000"/>
              </a:lnSpc>
            </a:pPr>
            <a:r>
              <a:rPr lang="pl-PL" altLang="pl-PL" smtClean="0">
                <a:solidFill>
                  <a:srgbClr val="FF0000"/>
                </a:solidFill>
                <a:ea typeface="Mongolian Baiti" panose="03000500000000000000" pitchFamily="66" charset="0"/>
              </a:rPr>
              <a:t>Waga punktowa: 5 pkt</a:t>
            </a:r>
          </a:p>
          <a:p>
            <a:pPr marL="342900" indent="-342900" algn="just">
              <a:lnSpc>
                <a:spcPct val="150000"/>
              </a:lnSpc>
            </a:pPr>
            <a:endParaRPr lang="pl-PL" altLang="pl-PL" smtClean="0">
              <a:solidFill>
                <a:srgbClr val="FF0000"/>
              </a:solidFill>
              <a:ea typeface="Mongolian Baiti" panose="03000500000000000000" pitchFamily="66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Ocena merytoryczna: kryteria premiujące</a:t>
            </a:r>
          </a:p>
        </p:txBody>
      </p:sp>
      <p:sp>
        <p:nvSpPr>
          <p:cNvPr id="43011" name="Symbol zastępczy zawartości 2"/>
          <p:cNvSpPr txBox="1">
            <a:spLocks/>
          </p:cNvSpPr>
          <p:nvPr/>
        </p:nvSpPr>
        <p:spPr bwMode="auto">
          <a:xfrm>
            <a:off x="312738" y="1825625"/>
            <a:ext cx="1134903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Calibri Light" panose="020F0302020204030204" pitchFamily="34" charset="0"/>
              <a:buAutoNum type="arabicPeriod" startAt="4"/>
            </a:pPr>
            <a:r>
              <a:rPr lang="pl-PL" altLang="pl-PL" sz="180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Projektodawca lub Partner posiada doświadczenie w prowadzeniu działalności w obszarze, którego dotyczy projekt tzn. w aktywizacji osób poniżej 30 roku życia na terenie województwa zachodniopomorskiego.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altLang="pl-PL" sz="1800">
                <a:solidFill>
                  <a:srgbClr val="FF000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Waga punktowa: 10 pkt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l-PL" altLang="pl-PL" sz="1800" b="1">
              <a:latin typeface="Calibri" panose="020F0502020204030204" pitchFamily="34" charset="0"/>
              <a:ea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altLang="pl-PL" sz="1800" b="1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Premia punktowa doliczana jest do końcowej oceny projektu tylko wtedy, gdy wniosek każdego z dwóch oceniających, bądź jednego z dwóch oceniających i trzeciego oceniającego (w przypadku gdy nastąpi konieczność jego udziału przy ocenie), uzyskał co najmniej 60 punktów oraz 60% punktów w poszczególnych punktach oceny merytorycznej.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l-PL" altLang="pl-PL" sz="1800">
              <a:solidFill>
                <a:srgbClr val="FF0000"/>
              </a:solidFill>
              <a:latin typeface="Calibri" panose="020F0502020204030204" pitchFamily="34" charset="0"/>
              <a:ea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l-PL" altLang="pl-PL" sz="1800">
              <a:latin typeface="Calibri" panose="020F0502020204030204" pitchFamily="34" charset="0"/>
              <a:ea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 smtClean="0">
                <a:ea typeface="Mongolian Baiti" panose="03000500000000000000" pitchFamily="66" charset="0"/>
              </a:rPr>
              <a:t>Orientacyjne </a:t>
            </a:r>
            <a:r>
              <a:rPr lang="pl-PL" altLang="pl-PL" dirty="0">
                <a:ea typeface="Mongolian Baiti" panose="03000500000000000000" pitchFamily="66" charset="0"/>
              </a:rPr>
              <a:t>terminy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651375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W ciągu 7 dni od zakończenia naboru na stronie </a:t>
            </a:r>
            <a:r>
              <a:rPr lang="pl-PL" altLang="pl-PL" b="1" dirty="0" smtClean="0">
                <a:ea typeface="Mongolian Baiti" panose="03000500000000000000" pitchFamily="66" charset="0"/>
                <a:hlinkClick r:id="rId2"/>
              </a:rPr>
              <a:t>www.wup.pl</a:t>
            </a:r>
            <a:r>
              <a:rPr lang="pl-PL" altLang="pl-PL" b="1" dirty="0" smtClean="0">
                <a:ea typeface="Mongolian Baiti" panose="03000500000000000000" pitchFamily="66" charset="0"/>
              </a:rPr>
              <a:t> pojawi się harmonogram oceny wniosków:</a:t>
            </a:r>
            <a:endParaRPr lang="pl-PL" altLang="pl-PL" b="1" dirty="0" smtClean="0">
              <a:solidFill>
                <a:srgbClr val="FF0000"/>
              </a:solidFill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termin rozstrzygnięcia konkursu: grudzień 2015 r.,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nabór wniosków: 24 sierpnia 2015 r. - 24 września 2015 r.,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weryfikacja poprawności wniosku: do 8 października 2015 r. (nie później niż 14 dni od daty złożenia wniosku),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ocena formalna: do 15 października 2015 r. (nie później niż 21 dni od zakończenia naboru wniosków),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ocena merytoryczna: od 16 października 2015 r. do 14 grudnia 2015 r., z zastrzeżeniem, że: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400" dirty="0" smtClean="0">
                <a:ea typeface="Mongolian Baiti" panose="03000500000000000000" pitchFamily="66" charset="0"/>
              </a:rPr>
              <a:t>w przypadku gdy liczba wniosków nie przekracza 200 – 60 dni od dokonania oceny formalnej wszystkich wniosków,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400" dirty="0" smtClean="0">
                <a:ea typeface="Mongolian Baiti" panose="03000500000000000000" pitchFamily="66" charset="0"/>
              </a:rPr>
              <a:t>przy każdym wzroście liczby wniosków o 200 – dodatkowe 30 dni,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z="1400" dirty="0" smtClean="0">
                <a:ea typeface="Mongolian Baiti" panose="03000500000000000000" pitchFamily="66" charset="0"/>
              </a:rPr>
              <a:t>maksymalnie 120 dni.</a:t>
            </a: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pl-PL" altLang="pl-PL" sz="1500" dirty="0" smtClean="0">
              <a:ea typeface="Mongolian Baiti" panose="03000500000000000000" pitchFamily="66" charset="0"/>
            </a:endParaRP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pl-PL" altLang="pl-PL" sz="1500" dirty="0" smtClean="0">
              <a:ea typeface="Mongolian Baiti" panose="03000500000000000000" pitchFamily="66" charset="0"/>
            </a:endParaRP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pl-PL" altLang="pl-PL" sz="1500" dirty="0" smtClean="0">
              <a:ea typeface="Mongolian Baiti" panose="03000500000000000000" pitchFamily="66" charset="0"/>
            </a:endParaRPr>
          </a:p>
          <a:p>
            <a:pPr marL="800100" lvl="1" indent="-34290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endParaRPr lang="pl-PL" altLang="pl-PL" sz="1500" dirty="0" smtClean="0">
              <a:ea typeface="Mongolian Baiti" panose="03000500000000000000" pitchFamily="66" charset="0"/>
            </a:endParaRPr>
          </a:p>
          <a:p>
            <a:pPr algn="just">
              <a:lnSpc>
                <a:spcPct val="140000"/>
              </a:lnSpc>
            </a:pPr>
            <a:endParaRPr lang="pl-PL" altLang="pl-PL" sz="1700" dirty="0" smtClean="0">
              <a:solidFill>
                <a:srgbClr val="FF0000"/>
              </a:solidFill>
              <a:ea typeface="Mongolian Baiti" panose="03000500000000000000" pitchFamily="66" charset="0"/>
            </a:endParaRPr>
          </a:p>
          <a:p>
            <a:pPr algn="just">
              <a:lnSpc>
                <a:spcPct val="140000"/>
              </a:lnSpc>
            </a:pPr>
            <a:endParaRPr lang="pl-PL" altLang="pl-PL" sz="1700" dirty="0" smtClean="0">
              <a:solidFill>
                <a:srgbClr val="FF0000"/>
              </a:solidFill>
              <a:ea typeface="Mongolian Baiti" panose="03000500000000000000" pitchFamily="66" charset="0"/>
            </a:endParaRPr>
          </a:p>
          <a:p>
            <a:pPr algn="just">
              <a:lnSpc>
                <a:spcPct val="140000"/>
              </a:lnSpc>
            </a:pPr>
            <a:endParaRPr lang="pl-PL" altLang="pl-PL" sz="1700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 smtClean="0">
                <a:ea typeface="Mongolian Baiti" panose="03000500000000000000" pitchFamily="66" charset="0"/>
              </a:rPr>
              <a:t>Informacje podstawowe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787113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tryb konkursowy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dofinansowanie: 			</a:t>
            </a:r>
            <a:r>
              <a:rPr lang="pl-PL" altLang="pl-PL" sz="1700" b="1" dirty="0" smtClean="0">
                <a:ea typeface="Mongolian Baiti" panose="03000500000000000000" pitchFamily="66" charset="0"/>
              </a:rPr>
              <a:t>9 456 415 PLN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rezerwa na odwołania: 		</a:t>
            </a:r>
            <a:r>
              <a:rPr lang="pl-PL" altLang="pl-PL" sz="1700" b="1" dirty="0" smtClean="0">
                <a:ea typeface="Mongolian Baiti" panose="03000500000000000000" pitchFamily="66" charset="0"/>
              </a:rPr>
              <a:t>472 820, 75 PLN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wsparcie finansowe z EFS: 		</a:t>
            </a:r>
            <a:r>
              <a:rPr lang="pl-PL" altLang="pl-PL" sz="1700" b="1" dirty="0" smtClean="0">
                <a:ea typeface="Mongolian Baiti" panose="03000500000000000000" pitchFamily="66" charset="0"/>
              </a:rPr>
              <a:t>8 689 499, 74 PLN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wsparcie finansowe krajowe: 	</a:t>
            </a:r>
            <a:r>
              <a:rPr lang="pl-PL" altLang="pl-PL" sz="1700" b="1" dirty="0" smtClean="0">
                <a:ea typeface="Mongolian Baiti" panose="03000500000000000000" pitchFamily="66" charset="0"/>
              </a:rPr>
              <a:t>766 915, 26 zł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minimalny udział wkładu własnego: 	</a:t>
            </a:r>
            <a:r>
              <a:rPr lang="pl-PL" altLang="pl-PL" sz="1700" b="1" dirty="0" smtClean="0">
                <a:ea typeface="Mongolian Baiti" panose="03000500000000000000" pitchFamily="66" charset="0"/>
              </a:rPr>
              <a:t>5%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termin składania wniosków: 	</a:t>
            </a:r>
            <a:r>
              <a:rPr lang="pl-PL" altLang="pl-PL" sz="1700" b="1" dirty="0" smtClean="0">
                <a:ea typeface="Mongolian Baiti" panose="03000500000000000000" pitchFamily="66" charset="0"/>
              </a:rPr>
              <a:t>24.08.2015 r. – 24.09.2015 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miejsce składania wniosków: 	</a:t>
            </a:r>
            <a:r>
              <a:rPr lang="pl-PL" altLang="pl-PL" sz="1700" b="1" dirty="0" smtClean="0">
                <a:ea typeface="Mongolian Baiti" panose="03000500000000000000" pitchFamily="66" charset="0"/>
              </a:rPr>
              <a:t>Wojewódzki Urząd Pracy w Szczecinie, ul. Mickiewicza 41, 70-383 Szczecin, </a:t>
            </a:r>
            <a:r>
              <a:rPr lang="pl-PL" altLang="pl-PL" sz="1900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pokój 312</a:t>
            </a:r>
          </a:p>
          <a:p>
            <a:endParaRPr lang="pl-PL" altLang="pl-PL" sz="1700" dirty="0" smtClean="0">
              <a:ea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altLang="pl-PL" sz="1700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2725" y="1435100"/>
            <a:ext cx="9615488" cy="2522538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rgbClr val="002060"/>
                </a:solidFill>
                <a:latin typeface="Book Antiqua" pitchFamily="18" charset="0"/>
              </a:rPr>
              <a:t>Podstawowe zasady pracy z Systemem Obsługi Wniosków Aplikacyjnych, czyli pierwsze kroki w SOWA</a:t>
            </a:r>
            <a:r>
              <a:rPr lang="pl-PL" b="1" dirty="0" smtClean="0">
                <a:solidFill>
                  <a:srgbClr val="002060"/>
                </a:solidFill>
              </a:rPr>
              <a:t/>
            </a:r>
            <a:br>
              <a:rPr lang="pl-PL" b="1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pic>
        <p:nvPicPr>
          <p:cNvPr id="45059" name="Picture 2" descr="http://www.piotrkow.pl/content/galeria/623/4836/ue-eurz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182938"/>
            <a:ext cx="47625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81213"/>
            <a:ext cx="11349037" cy="4095750"/>
          </a:xfrm>
        </p:spPr>
        <p:txBody>
          <a:bodyPr/>
          <a:lstStyle/>
          <a:p>
            <a:pPr marL="0" lvl="1" algn="ctr" eaLnBrk="1" hangingPunct="1">
              <a:lnSpc>
                <a:spcPct val="150000"/>
              </a:lnSpc>
            </a:pPr>
            <a:r>
              <a:rPr lang="pl-PL" altLang="pl-PL" sz="1800" smtClean="0">
                <a:ea typeface="Mongolian Baiti" panose="03000500000000000000" pitchFamily="66" charset="0"/>
              </a:rPr>
              <a:t>Narzędziem informatycznym przeznaczonym do obsługi procesu ubiegania się o środki pochodzące z krajowego programu operacyjnego 2014 – 2020 współfinansowanego z Europejskiego Funduszu Społecznego jest </a:t>
            </a:r>
            <a:r>
              <a:rPr lang="pl-PL" altLang="pl-PL" sz="1800" b="1" smtClean="0">
                <a:ea typeface="Mongolian Baiti" panose="03000500000000000000" pitchFamily="66" charset="0"/>
              </a:rPr>
              <a:t>System Obsługi Wniosków Aplikacyjnych Programu Operacyjnego Wiedza Edukacja Rozwój (SOWA).</a:t>
            </a:r>
          </a:p>
          <a:p>
            <a:pPr marL="0" lvl="1" algn="ctr" eaLnBrk="1" hangingPunct="1">
              <a:lnSpc>
                <a:spcPct val="150000"/>
              </a:lnSpc>
            </a:pPr>
            <a:endParaRPr lang="pl-PL" altLang="pl-PL" sz="1800" smtClean="0">
              <a:ea typeface="Mongolian Baiti" panose="03000500000000000000" pitchFamily="66" charset="0"/>
            </a:endParaRPr>
          </a:p>
          <a:p>
            <a:pPr marL="0" lvl="1" algn="ctr" eaLnBrk="1" hangingPunct="1">
              <a:lnSpc>
                <a:spcPct val="150000"/>
              </a:lnSpc>
            </a:pPr>
            <a:r>
              <a:rPr lang="pl-PL" altLang="pl-PL" sz="1800" b="1" smtClean="0">
                <a:ea typeface="Mongolian Baiti" panose="03000500000000000000" pitchFamily="66" charset="0"/>
              </a:rPr>
              <a:t>Wnioskodawcy ubiegający się o dofinansowanie projektu w ramach POWER są zobligowani do stosowania elektronicznego formularza wniosku o dofinansowanie projektu zawartego w SOWA.</a:t>
            </a:r>
          </a:p>
          <a:p>
            <a:pPr algn="just" eaLnBrk="1" hangingPunct="1"/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81213"/>
            <a:ext cx="11733212" cy="4095750"/>
          </a:xfrm>
        </p:spPr>
        <p:txBody>
          <a:bodyPr/>
          <a:lstStyle/>
          <a:p>
            <a:pPr marL="0" lvl="1" algn="just" eaLnBrk="1" hangingPunct="1">
              <a:lnSpc>
                <a:spcPct val="150000"/>
              </a:lnSpc>
            </a:pPr>
            <a:r>
              <a:rPr lang="pl-PL" altLang="pl-PL" sz="1800" smtClean="0">
                <a:ea typeface="Mongolian Baiti" panose="03000500000000000000" pitchFamily="66" charset="0"/>
              </a:rPr>
              <a:t>Główne cele realizowane przez SOWA:</a:t>
            </a:r>
          </a:p>
          <a:p>
            <a:pPr marL="285750" lvl="2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przygotowanie i złożenie wniosku o dofinansowanie projektu lub fiszki projektu do Instytucji Organizującej Konkurs (IOK),</a:t>
            </a:r>
          </a:p>
          <a:p>
            <a:pPr marL="285750" lvl="2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organizacja, przechowywanie i zarządzanie dokumentami projektu,</a:t>
            </a:r>
          </a:p>
          <a:p>
            <a:pPr marL="285750" lvl="2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zarządzanie użytkownikami biorącymi udział w realizacji projektów,</a:t>
            </a:r>
          </a:p>
          <a:p>
            <a:pPr marL="285750" lvl="2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komunikacja i wymiana informacji.</a:t>
            </a:r>
          </a:p>
          <a:p>
            <a:pPr algn="just" eaLnBrk="1" hangingPunct="1"/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38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12963"/>
            <a:ext cx="11349037" cy="4064000"/>
          </a:xfrm>
        </p:spPr>
        <p:txBody>
          <a:bodyPr/>
          <a:lstStyle/>
          <a:p>
            <a:pPr marL="0" lvl="1" algn="just" eaLnBrk="1" hangingPunct="1">
              <a:lnSpc>
                <a:spcPct val="150000"/>
              </a:lnSpc>
            </a:pPr>
            <a:r>
              <a:rPr lang="pl-PL" altLang="pl-PL" sz="1800" smtClean="0">
                <a:ea typeface="Mongolian Baiti" panose="03000500000000000000" pitchFamily="66" charset="0"/>
              </a:rPr>
              <a:t>1. Sprawdź ustawienia przeglądarki internetowej:</a:t>
            </a:r>
          </a:p>
          <a:p>
            <a:pPr marL="252413" lvl="2" indent="-252413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 używaj najnowszych wersji przeglądarek udostępnionych przez producenta: Firefox, Chrome, Internet Explorer, Opera,</a:t>
            </a:r>
          </a:p>
          <a:p>
            <a:pPr marL="252413" lvl="2" indent="-252413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 włącz zapisywanie „ciasteczek” (cookies) w ustawieniach przeglądarki,</a:t>
            </a:r>
          </a:p>
          <a:p>
            <a:pPr marL="252413" lvl="2" indent="-252413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 wyłącz blokowanie wyskakujących okienek w ustawieniach przeglądarki.</a:t>
            </a:r>
          </a:p>
          <a:p>
            <a:pPr marL="0" lvl="1" algn="just" eaLnBrk="1" hangingPunct="1">
              <a:lnSpc>
                <a:spcPct val="150000"/>
              </a:lnSpc>
            </a:pPr>
            <a:endParaRPr lang="pl-PL" altLang="pl-PL" sz="1800" smtClean="0">
              <a:ea typeface="Mongolian Baiti" panose="03000500000000000000" pitchFamily="66" charset="0"/>
            </a:endParaRPr>
          </a:p>
          <a:p>
            <a:pPr marL="0" lvl="1" algn="just" eaLnBrk="1" hangingPunct="1">
              <a:lnSpc>
                <a:spcPct val="150000"/>
              </a:lnSpc>
            </a:pPr>
            <a:r>
              <a:rPr lang="pl-PL" altLang="pl-PL" sz="1800" smtClean="0">
                <a:ea typeface="Mongolian Baiti" panose="03000500000000000000" pitchFamily="66" charset="0"/>
              </a:rPr>
              <a:t>2. Wejdź na </a:t>
            </a:r>
            <a:r>
              <a:rPr lang="pl-PL" altLang="pl-PL" sz="1800" smtClean="0">
                <a:ea typeface="Mongolian Baiti" panose="03000500000000000000" pitchFamily="66" charset="0"/>
                <a:hlinkClick r:id="rId2"/>
              </a:rPr>
              <a:t>www.sowa.efs.gov.pl</a:t>
            </a:r>
            <a:r>
              <a:rPr lang="pl-PL" altLang="pl-PL" sz="1800" smtClean="0">
                <a:ea typeface="Mongolian Baiti" panose="03000500000000000000" pitchFamily="66" charset="0"/>
              </a:rPr>
              <a:t> </a:t>
            </a:r>
          </a:p>
          <a:p>
            <a:pPr marL="0" lvl="1" algn="just" eaLnBrk="1" hangingPunct="1"/>
            <a:endParaRPr lang="pl-PL" altLang="pl-PL" sz="1800" smtClean="0">
              <a:ea typeface="Mongolian Baiti" panose="03000500000000000000" pitchFamily="66" charset="0"/>
            </a:endParaRPr>
          </a:p>
          <a:p>
            <a:pPr marL="0" lvl="1" algn="just" eaLnBrk="1" hangingPunct="1"/>
            <a:endParaRPr lang="pl-PL" altLang="pl-PL" sz="1800" smtClean="0">
              <a:ea typeface="Mongolian Baiti" panose="03000500000000000000" pitchFamily="66" charset="0"/>
            </a:endParaRPr>
          </a:p>
          <a:p>
            <a:pPr marL="252413" lvl="2" indent="-252413" algn="just" eaLnBrk="1" hangingPunct="1"/>
            <a:endParaRPr lang="pl-PL" altLang="pl-PL" sz="1600" smtClean="0">
              <a:ea typeface="Mongolian Baiti" panose="03000500000000000000" pitchFamily="66" charset="0"/>
            </a:endParaRPr>
          </a:p>
          <a:p>
            <a:pPr marL="252413" lvl="2" indent="-252413" algn="just" eaLnBrk="1" hangingPunct="1"/>
            <a:endParaRPr lang="pl-PL" altLang="pl-PL" sz="1600" smtClean="0">
              <a:ea typeface="Mongolian Baiti" panose="03000500000000000000" pitchFamily="66" charset="0"/>
            </a:endParaRPr>
          </a:p>
          <a:p>
            <a:pPr marL="252413" lvl="2" indent="-252413" algn="just" eaLnBrk="1" hangingPunct="1">
              <a:buFont typeface="Wingdings" panose="05000000000000000000" pitchFamily="2" charset="2"/>
              <a:buChar char="ü"/>
            </a:pPr>
            <a:endParaRPr lang="pl-PL" altLang="pl-PL" sz="1600" smtClean="0">
              <a:ea typeface="Mongolian Baiti" panose="03000500000000000000" pitchFamily="66" charset="0"/>
            </a:endParaRPr>
          </a:p>
          <a:p>
            <a:pPr marL="252413" lvl="2" indent="-252413" algn="just" eaLnBrk="1" hangingPunct="1"/>
            <a:endParaRPr lang="pl-PL" altLang="pl-PL" smtClean="0">
              <a:ea typeface="Mongolian Baiti" panose="03000500000000000000" pitchFamily="66" charset="0"/>
            </a:endParaRPr>
          </a:p>
          <a:p>
            <a:pPr marL="0" lvl="1" algn="just" eaLnBrk="1" hangingPunct="1">
              <a:buFont typeface="Arial" panose="020B0604020202020204" pitchFamily="34" charset="0"/>
              <a:buChar char="•"/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  <p:sp>
        <p:nvSpPr>
          <p:cNvPr id="6" name="Objaśnienie w chmurce 5"/>
          <p:cNvSpPr/>
          <p:nvPr/>
        </p:nvSpPr>
        <p:spPr>
          <a:xfrm>
            <a:off x="4592638" y="4506913"/>
            <a:ext cx="6188075" cy="1670050"/>
          </a:xfrm>
          <a:prstGeom prst="cloudCallout">
            <a:avLst>
              <a:gd name="adj1" fmla="val -63838"/>
              <a:gd name="adj2" fmla="val -12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FFFF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	Pod tym adresem dostępny jest </a:t>
            </a:r>
            <a:br>
              <a:rPr lang="pl-PL" altLang="pl-PL" sz="1800">
                <a:solidFill>
                  <a:srgbClr val="FFFFFF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altLang="pl-PL" sz="1800">
                <a:solidFill>
                  <a:srgbClr val="FFFFFF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System Obsługi Wniosków Aplikacyjnych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2016125"/>
            <a:ext cx="5522913" cy="4351338"/>
          </a:xfrm>
        </p:spPr>
      </p:pic>
      <p:sp>
        <p:nvSpPr>
          <p:cNvPr id="49156" name="pole tekstowe 4"/>
          <p:cNvSpPr txBox="1">
            <a:spLocks noChangeArrowheads="1"/>
          </p:cNvSpPr>
          <p:nvPr/>
        </p:nvSpPr>
        <p:spPr bwMode="auto">
          <a:xfrm>
            <a:off x="5989638" y="2286000"/>
            <a:ext cx="57864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indent="19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lvl="1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</a:rPr>
              <a:t>	3. Załóż konto:</a:t>
            </a:r>
          </a:p>
          <a:p>
            <a:pPr lvl="2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>
                <a:latin typeface="Calibri" panose="020F0502020204030204" pitchFamily="34" charset="0"/>
              </a:rPr>
              <a:t>wybierz zakładkę </a:t>
            </a:r>
            <a:r>
              <a:rPr lang="pl-PL" altLang="pl-PL" sz="1800" i="1">
                <a:latin typeface="Calibri" panose="020F0502020204030204" pitchFamily="34" charset="0"/>
              </a:rPr>
              <a:t>załóż konto,</a:t>
            </a:r>
          </a:p>
          <a:p>
            <a:pPr lvl="2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>
                <a:latin typeface="Calibri" panose="020F0502020204030204" pitchFamily="34" charset="0"/>
              </a:rPr>
              <a:t>wypełnij formularz rejestracyjny,</a:t>
            </a:r>
          </a:p>
          <a:p>
            <a:pPr lvl="2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>
                <a:solidFill>
                  <a:srgbClr val="FF0000"/>
                </a:solidFill>
                <a:latin typeface="Calibri" panose="020F0502020204030204" pitchFamily="34" charset="0"/>
              </a:rPr>
              <a:t>UWAGA! </a:t>
            </a:r>
            <a:r>
              <a:rPr lang="pl-PL" altLang="pl-PL" sz="1800">
                <a:latin typeface="Calibri" panose="020F0502020204030204" pitchFamily="34" charset="0"/>
              </a:rPr>
              <a:t>podaj aktualny adres e-mail, bo to na ten adres zostanie wysłana wiadomość wraz z instrukcją dokończenia rejestracji konta,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1984375"/>
            <a:ext cx="6519863" cy="4351338"/>
          </a:xfrm>
        </p:spPr>
      </p:pic>
      <p:sp>
        <p:nvSpPr>
          <p:cNvPr id="50180" name="pole tekstowe 4"/>
          <p:cNvSpPr txBox="1">
            <a:spLocks noChangeArrowheads="1"/>
          </p:cNvSpPr>
          <p:nvPr/>
        </p:nvSpPr>
        <p:spPr bwMode="auto">
          <a:xfrm>
            <a:off x="6011863" y="2128838"/>
            <a:ext cx="5827712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2573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2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>
                <a:latin typeface="Calibri" panose="020F0502020204030204" pitchFamily="34" charset="0"/>
              </a:rPr>
              <a:t>zapoznaj się i zaakceptuj Regulamin Systemu Obsługi Wniosków Aplikacyjnych i  Oświadczenie użytkownika Systemu Obsługi Wniosków Aplikacyjnych, </a:t>
            </a:r>
          </a:p>
          <a:p>
            <a:pPr lvl="2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  <a:p>
            <a:pPr lvl="2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  <a:p>
            <a:pPr lvl="2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>
                <a:latin typeface="Calibri" panose="020F0502020204030204" pitchFamily="34" charset="0"/>
              </a:rPr>
              <a:t>kliknij przycisk </a:t>
            </a:r>
            <a:r>
              <a:rPr lang="pl-PL" altLang="pl-PL" sz="1800" i="1">
                <a:latin typeface="Calibri" panose="020F0502020204030204" pitchFamily="34" charset="0"/>
              </a:rPr>
              <a:t>załóż konto.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2251075"/>
            <a:ext cx="6848475" cy="3614738"/>
          </a:xfrm>
        </p:spPr>
      </p:pic>
      <p:sp>
        <p:nvSpPr>
          <p:cNvPr id="36868" name="pole tekstowe 4"/>
          <p:cNvSpPr txBox="1">
            <a:spLocks noChangeArrowheads="1"/>
          </p:cNvSpPr>
          <p:nvPr/>
        </p:nvSpPr>
        <p:spPr bwMode="auto">
          <a:xfrm>
            <a:off x="7167563" y="1954213"/>
            <a:ext cx="4456112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l-PL" dirty="0">
                <a:latin typeface="Calibri" pitchFamily="34" charset="0"/>
              </a:rPr>
              <a:t>4. Logowanie do systemu:</a:t>
            </a:r>
          </a:p>
          <a:p>
            <a:pPr eaLnBrk="1" hangingPunct="1">
              <a:lnSpc>
                <a:spcPct val="150000"/>
              </a:lnSpc>
              <a:defRPr/>
            </a:pPr>
            <a:endParaRPr lang="pl-PL" dirty="0">
              <a:latin typeface="Calibri" pitchFamily="34" charset="0"/>
            </a:endParaRPr>
          </a:p>
          <a:p>
            <a:pPr marL="268288" indent="-268288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>
                <a:latin typeface="Calibri" pitchFamily="34" charset="0"/>
              </a:rPr>
              <a:t>za każdym razem kiedy chcesz skorzystać z systemu należy się zalogować wpisując w polu </a:t>
            </a:r>
            <a:r>
              <a:rPr lang="pl-PL" i="1" dirty="0">
                <a:latin typeface="Calibri" pitchFamily="34" charset="0"/>
              </a:rPr>
              <a:t>Identyfikator użytkownika </a:t>
            </a:r>
            <a:r>
              <a:rPr lang="pl-PL" dirty="0">
                <a:latin typeface="Calibri" pitchFamily="34" charset="0"/>
              </a:rPr>
              <a:t>swój login oraz hasło, a następnie potwierdzając przyciskiem </a:t>
            </a:r>
            <a:r>
              <a:rPr lang="pl-PL" i="1" dirty="0">
                <a:latin typeface="Calibri" pitchFamily="34" charset="0"/>
              </a:rPr>
              <a:t>zaloguj.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l-PL" dirty="0">
              <a:latin typeface="Calibri" pitchFamily="34" charset="0"/>
            </a:endParaRPr>
          </a:p>
          <a:p>
            <a:pPr eaLnBrk="1" hangingPunct="1">
              <a:defRPr/>
            </a:pPr>
            <a:endParaRPr lang="pl-PL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65338"/>
            <a:ext cx="11349037" cy="4111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sz="1700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ZAPOMNIAŁEM HASŁA!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wybierz zakładkę </a:t>
            </a:r>
            <a:r>
              <a:rPr lang="pl-PL" altLang="pl-PL" sz="1700" i="1" dirty="0" smtClean="0">
                <a:ea typeface="Mongolian Baiti" panose="03000500000000000000" pitchFamily="66" charset="0"/>
              </a:rPr>
              <a:t>przypomnij hasło,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podaj identyfikator użytkownika i e-mail, który został podany podczas rejestracji konta,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wybierz przycisk </a:t>
            </a:r>
            <a:r>
              <a:rPr lang="pl-PL" altLang="pl-PL" sz="1700" i="1" dirty="0" smtClean="0">
                <a:ea typeface="Mongolian Baiti" panose="03000500000000000000" pitchFamily="66" charset="0"/>
              </a:rPr>
              <a:t>wyślij.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700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ZAPOMNIAŁEM IDENTYFIKATOR UŻYTKOWNIKA!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wybierz zakładkę przypomnij </a:t>
            </a:r>
            <a:r>
              <a:rPr lang="pl-PL" altLang="pl-PL" sz="1700" i="1" dirty="0" smtClean="0">
                <a:ea typeface="Mongolian Baiti" panose="03000500000000000000" pitchFamily="66" charset="0"/>
              </a:rPr>
              <a:t>identyfikator,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wpisz adres e-mail, który został podany przy rejestracji konta, imię, nazwisko oraz identyfikator wnioskodawcy/ beneficjenta,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wybierz przycisk </a:t>
            </a:r>
            <a:r>
              <a:rPr lang="pl-PL" altLang="pl-PL" sz="1700" i="1" dirty="0" smtClean="0">
                <a:ea typeface="Mongolian Baiti" panose="03000500000000000000" pitchFamily="66" charset="0"/>
              </a:rPr>
              <a:t>wyślij.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660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70563" y="2001838"/>
            <a:ext cx="5891212" cy="4175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CHCĘ ODZYSKAĆ KONTO!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odzyskiwanie konta to funkcja, która pozwala </a:t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na odzyskanie konta wraz z danymi projektów przez nowo zakładane konto,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aby odzyskać konto musisz znać numer identyfikacyjny odzyskiwanego konta. Znajduje się on w kaflu wnioskodawca/ beneficjent w zakładce identyfikator konta wnioskodawcy/beneficjenta,</a:t>
            </a: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</p:txBody>
      </p:sp>
      <p:pic>
        <p:nvPicPr>
          <p:cNvPr id="53252" name="Obraz 3" descr="obraz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227263"/>
            <a:ext cx="552291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2203450"/>
            <a:ext cx="4710112" cy="3541713"/>
          </a:xfrm>
        </p:spPr>
      </p:pic>
      <p:sp>
        <p:nvSpPr>
          <p:cNvPr id="54276" name="pole tekstowe 4"/>
          <p:cNvSpPr txBox="1">
            <a:spLocks noChangeArrowheads="1"/>
          </p:cNvSpPr>
          <p:nvPr/>
        </p:nvSpPr>
        <p:spPr bwMode="auto">
          <a:xfrm>
            <a:off x="5722938" y="2270125"/>
            <a:ext cx="59388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>
                <a:latin typeface="Calibri" panose="020F0502020204030204" pitchFamily="34" charset="0"/>
              </a:rPr>
              <a:t>następnie w zakładce </a:t>
            </a:r>
            <a:r>
              <a:rPr lang="pl-PL" altLang="pl-PL" sz="1800" i="1" dirty="0">
                <a:latin typeface="Calibri" panose="020F0502020204030204" pitchFamily="34" charset="0"/>
              </a:rPr>
              <a:t>Odzyskaj konto </a:t>
            </a:r>
            <a:r>
              <a:rPr lang="pl-PL" altLang="pl-PL" sz="1800" dirty="0">
                <a:latin typeface="Calibri" panose="020F0502020204030204" pitchFamily="34" charset="0"/>
              </a:rPr>
              <a:t>wypełnij formularz, a w polu </a:t>
            </a:r>
            <a:r>
              <a:rPr lang="pl-PL" altLang="pl-PL" sz="1800" i="1" dirty="0">
                <a:latin typeface="Calibri" panose="020F0502020204030204" pitchFamily="34" charset="0"/>
              </a:rPr>
              <a:t>Identyfikator konta wnioskodawcy/beneficjenta </a:t>
            </a:r>
            <a:r>
              <a:rPr lang="pl-PL" altLang="pl-PL" sz="1800" dirty="0">
                <a:latin typeface="Calibri" panose="020F0502020204030204" pitchFamily="34" charset="0"/>
              </a:rPr>
              <a:t>przepisz identyfikator z uwzględnieniem myślników,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>
                <a:latin typeface="Calibri" panose="020F0502020204030204" pitchFamily="34" charset="0"/>
              </a:rPr>
              <a:t>operacje zakończ przyciskiem </a:t>
            </a:r>
            <a:r>
              <a:rPr lang="pl-PL" altLang="pl-PL" sz="1800" i="1" dirty="0">
                <a:latin typeface="Calibri" panose="020F0502020204030204" pitchFamily="34" charset="0"/>
              </a:rPr>
              <a:t>załóż konto.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l-PL" altLang="pl-PL" sz="1800" i="1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800" dirty="0">
                <a:solidFill>
                  <a:srgbClr val="FF0000"/>
                </a:solidFill>
                <a:latin typeface="Calibri" panose="020F0502020204030204" pitchFamily="34" charset="0"/>
              </a:rPr>
              <a:t>UWAGA! Nie można odzyskać konta, na które logowano się w przeciągu ostatnich 24 godzin!</a:t>
            </a:r>
            <a:endParaRPr lang="pl-PL" altLang="pl-PL" sz="18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ea typeface="Mongolian Baiti" panose="03000500000000000000" pitchFamily="66" charset="0"/>
              </a:rPr>
              <a:t>Wkład własny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wysokość wkładu własnego - 5%,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środki finansowe lub wkład niepieniężny,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wkład własny wnoszony jest przez wnioskodawcę ze składników jego majątku, majątku innych podmiotów lub w postaci świadczeń wykonywanych przez wolontariuszy,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wkład niepieniężny polega na wniesieniu nieruchomości, urządzeń, wartości niematerialnych i prawnych, ekspertyz lub nieodpłatnej pracy wykonywanej przez wolontariuszy,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>
                <a:ea typeface="Mongolian Baiti" panose="03000500000000000000" pitchFamily="66" charset="0"/>
              </a:rPr>
              <a:t>może być wniesiony w ramach kosztów pośrednich</a:t>
            </a:r>
            <a:r>
              <a:rPr lang="pl-PL" altLang="pl-PL" dirty="0" smtClean="0">
                <a:ea typeface="Mongolian Baiti" panose="03000500000000000000" pitchFamily="66" charset="0"/>
              </a:rPr>
              <a:t>.</a:t>
            </a:r>
            <a:endParaRPr lang="pl-PL" altLang="pl-PL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97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dirty="0" smtClean="0">
                <a:ea typeface="Mongolian Baiti" panose="03000500000000000000" pitchFamily="66" charset="0"/>
              </a:rPr>
              <a:t>Podstawowe zasady pracy z systemem obsługi wniosków aplikacyjnych, czyli pierwsze kroki w </a:t>
            </a:r>
            <a:r>
              <a:rPr lang="pl-PL" altLang="pl-PL" dirty="0" err="1" smtClean="0">
                <a:ea typeface="Mongolian Baiti" panose="03000500000000000000" pitchFamily="66" charset="0"/>
              </a:rPr>
              <a:t>SOWie</a:t>
            </a:r>
            <a:r>
              <a:rPr lang="pl-PL" altLang="pl-PL" dirty="0" smtClean="0">
                <a:ea typeface="Mongolian Baiti" panose="03000500000000000000" pitchFamily="66" charset="0"/>
              </a:rPr>
              <a:t>.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16175"/>
            <a:ext cx="5454650" cy="2487613"/>
          </a:xfrm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3338"/>
            <a:ext cx="5454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pole tekstowe 5"/>
          <p:cNvSpPr txBox="1">
            <a:spLocks noChangeArrowheads="1"/>
          </p:cNvSpPr>
          <p:nvPr/>
        </p:nvSpPr>
        <p:spPr bwMode="auto">
          <a:xfrm>
            <a:off x="5454650" y="2081213"/>
            <a:ext cx="6496050" cy="5078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800" b="1" dirty="0">
                <a:latin typeface="Calibri" panose="020F0502020204030204" pitchFamily="34" charset="0"/>
              </a:rPr>
              <a:t>5. Strona główna</a:t>
            </a:r>
            <a:endParaRPr lang="pl-PL" altLang="pl-PL" sz="18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Calibri" panose="020F0502020204030204" pitchFamily="34" charset="0"/>
              </a:rPr>
              <a:t>Po zalogowaniu do systemu zostaje wyświetlona strona główna, </a:t>
            </a:r>
            <a:br>
              <a:rPr lang="pl-PL" altLang="pl-PL" sz="1800" dirty="0">
                <a:latin typeface="Calibri" panose="020F0502020204030204" pitchFamily="34" charset="0"/>
              </a:rPr>
            </a:br>
            <a:r>
              <a:rPr lang="pl-PL" altLang="pl-PL" sz="1800" dirty="0">
                <a:latin typeface="Calibri" panose="020F0502020204030204" pitchFamily="34" charset="0"/>
              </a:rPr>
              <a:t>na której znajdziesz odnośniki do poszczególnych opcji systemu </a:t>
            </a:r>
            <a:br>
              <a:rPr lang="pl-PL" altLang="pl-PL" sz="1800" dirty="0">
                <a:latin typeface="Calibri" panose="020F0502020204030204" pitchFamily="34" charset="0"/>
              </a:rPr>
            </a:br>
            <a:r>
              <a:rPr lang="pl-PL" altLang="pl-PL" sz="1800" dirty="0">
                <a:latin typeface="Calibri" panose="020F0502020204030204" pitchFamily="34" charset="0"/>
              </a:rPr>
              <a:t>m. in.: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1800" dirty="0" smtClean="0">
                <a:latin typeface="Calibri" panose="020F0502020204030204" pitchFamily="34" charset="0"/>
              </a:rPr>
              <a:t>nabory </a:t>
            </a:r>
            <a:r>
              <a:rPr lang="pl-PL" altLang="pl-PL" sz="1800" dirty="0">
                <a:latin typeface="Calibri" panose="020F0502020204030204" pitchFamily="34" charset="0"/>
              </a:rPr>
              <a:t>– lista ogłoszeń naborów wniosków o dofinansowanie i  fiszek projektów,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1800" dirty="0" smtClean="0">
                <a:latin typeface="Calibri" panose="020F0502020204030204" pitchFamily="34" charset="0"/>
              </a:rPr>
              <a:t>polityka </a:t>
            </a:r>
            <a:r>
              <a:rPr lang="pl-PL" altLang="pl-PL" sz="1800" dirty="0">
                <a:latin typeface="Calibri" panose="020F0502020204030204" pitchFamily="34" charset="0"/>
              </a:rPr>
              <a:t>prywatności – informacje związane z przetwarzaniem plików </a:t>
            </a:r>
            <a:r>
              <a:rPr lang="pl-PL" altLang="pl-PL" sz="1800" dirty="0" err="1">
                <a:latin typeface="Calibri" panose="020F0502020204030204" pitchFamily="34" charset="0"/>
              </a:rPr>
              <a:t>cookies</a:t>
            </a:r>
            <a:r>
              <a:rPr lang="pl-PL" altLang="pl-PL" sz="1800" dirty="0">
                <a:latin typeface="Calibri" panose="020F0502020204030204" pitchFamily="34" charset="0"/>
              </a:rPr>
              <a:t>,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1800" dirty="0" smtClean="0">
                <a:latin typeface="Calibri" panose="020F0502020204030204" pitchFamily="34" charset="0"/>
              </a:rPr>
              <a:t>dostępność </a:t>
            </a:r>
            <a:r>
              <a:rPr lang="pl-PL" altLang="pl-PL" sz="1800" dirty="0">
                <a:latin typeface="Calibri" panose="020F0502020204030204" pitchFamily="34" charset="0"/>
              </a:rPr>
              <a:t>– informacje związane z dostępnością systemu </a:t>
            </a:r>
            <a:r>
              <a:rPr lang="pl-PL" altLang="pl-PL" sz="1800" dirty="0" smtClean="0">
                <a:latin typeface="Calibri" panose="020F0502020204030204" pitchFamily="34" charset="0"/>
              </a:rPr>
              <a:t>dla osób </a:t>
            </a:r>
            <a:r>
              <a:rPr lang="pl-PL" altLang="pl-PL" sz="1800" dirty="0">
                <a:latin typeface="Calibri" panose="020F0502020204030204" pitchFamily="34" charset="0"/>
              </a:rPr>
              <a:t>z dysfunkcjami,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Podstawowe zasady pracy z systemem obsługi wniosków aplikacyjnych, czyli pierwsze kroki w SOWie.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pl-PL" altLang="pl-PL" b="1" dirty="0" smtClean="0">
              <a:ea typeface="Mongolian Baiti" panose="0300050000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5. Strona główna cd.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wzory dokumentów – zbiór ważnych dokumentów,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moje dane – edycja danych lub zmiana hasła,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wnioskodawca/ beneficjent – definiowanie danych wnioskodawcy oraz partnerów w projekcie,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użytkownicy – zarządzanie kontami współpracowników,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projekty – zarządzanie wnioskami o dofinansowanie projektów oraz fiszkami projektów.</a:t>
            </a:r>
          </a:p>
          <a:p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1"/>
          <p:cNvSpPr>
            <a:spLocks noGrp="1"/>
          </p:cNvSpPr>
          <p:nvPr>
            <p:ph type="title"/>
          </p:nvPr>
        </p:nvSpPr>
        <p:spPr bwMode="auto">
          <a:xfrm>
            <a:off x="831850" y="1246188"/>
            <a:ext cx="10515600" cy="170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altLang="pl-PL" sz="32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Tworzenie wniosku o dofinansowanie projektu, czyli coraz bliżej celu!</a:t>
            </a:r>
            <a:endParaRPr lang="pl-PL" altLang="pl-PL" sz="3200" smtClean="0">
              <a:latin typeface="Book Antiqua" panose="02040602050305030304" pitchFamily="18" charset="0"/>
            </a:endParaRPr>
          </a:p>
        </p:txBody>
      </p:sp>
      <p:pic>
        <p:nvPicPr>
          <p:cNvPr id="57347" name="Picture 2" descr="http://www.pl.all.biz/img/pl/service_catalog/19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3171825"/>
            <a:ext cx="42576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/>
          <a:lstStyle/>
          <a:p>
            <a:pPr eaLnBrk="1" hangingPunct="1">
              <a:defRPr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95975" y="1825625"/>
            <a:ext cx="5765800" cy="38496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  <a:ea typeface="Mongolian Baiti" panose="03000500000000000000" pitchFamily="66" charset="0"/>
              </a:rPr>
              <a:t>WARTO PRZECZYTAĆ: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b="1" smtClean="0">
                <a:ea typeface="Mongolian Baiti" panose="03000500000000000000" pitchFamily="66" charset="0"/>
              </a:rPr>
              <a:t>„Instrukcja wypełniania wniosku o dofinansowanie w  ramach PO WER 2014 – 2020” oraz „Instrukcja wypełniania fiszki projektu w ramach PO WER 2014 – 2020” </a:t>
            </a:r>
            <a:r>
              <a:rPr lang="pl-PL" altLang="pl-PL" smtClean="0">
                <a:ea typeface="Mongolian Baiti" panose="03000500000000000000" pitchFamily="66" charset="0"/>
              </a:rPr>
              <a:t>dostępne są w zakładce </a:t>
            </a:r>
            <a:r>
              <a:rPr lang="pl-PL" altLang="pl-PL" i="1" smtClean="0">
                <a:ea typeface="Mongolian Baiti" panose="03000500000000000000" pitchFamily="66" charset="0"/>
              </a:rPr>
              <a:t>Pomoc </a:t>
            </a:r>
            <a:r>
              <a:rPr lang="pl-PL" altLang="pl-PL" smtClean="0">
                <a:ea typeface="Mongolian Baiti" panose="03000500000000000000" pitchFamily="66" charset="0"/>
              </a:rPr>
              <a:t>na: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0070C0"/>
                </a:solidFill>
                <a:ea typeface="Mongolian Baiti" panose="03000500000000000000" pitchFamily="66" charset="0"/>
              </a:rPr>
              <a:t>www.sowa.efs.gov.pl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Można zapoznać się z nimi bez konieczności logowania.</a:t>
            </a:r>
          </a:p>
          <a:p>
            <a:pPr eaLnBrk="1" hangingPunct="1"/>
            <a:endParaRPr lang="pl-PL" altLang="pl-PL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smtClean="0">
              <a:ea typeface="Mongolian Baiti" panose="03000500000000000000" pitchFamily="66" charset="0"/>
            </a:endParaRPr>
          </a:p>
        </p:txBody>
      </p:sp>
      <p:pic>
        <p:nvPicPr>
          <p:cNvPr id="58372" name="Picture 2" descr="http://7.s.dziennik.pl/pliki/2027000/2027117-lupa-643-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311400"/>
            <a:ext cx="45339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I. Informacje o projekcie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1.1 Numer i nazwa Osi priorytetowej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1.2 Numer i nazwa Działania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1.3 Numer i nazwa Poddziałania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1.4 Instytucja, w której wniosek zostanie złożony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1.5 Numer naboru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1.6 Tytuł projektu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1.7 Okres realizacji projektu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1.8 Obszar realizacji projektu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1.9 Projekt grantowy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1.10 Projekt w ramach Inicjatywy na rzecz Zatrudnienia Ludzi Młodych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1.11 Projekt w ramach inżynierii finansowej </a:t>
            </a:r>
          </a:p>
          <a:p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I. Informacje o projekcie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68153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l-PL" altLang="pl-PL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endParaRPr lang="pl-PL" altLang="pl-PL" b="1" dirty="0" smtClean="0">
              <a:ea typeface="Mongolian Baiti" panose="03000500000000000000" pitchFamily="66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pl-PL" altLang="pl-PL" dirty="0" smtClean="0">
                <a:ea typeface="Mongolian Baiti" panose="03000500000000000000" pitchFamily="66" charset="0"/>
              </a:rPr>
              <a:t>Pola: </a:t>
            </a:r>
          </a:p>
          <a:p>
            <a:pPr marL="285750" indent="-285750" algn="just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Numer i nazwa Osi priorytetowej</a:t>
            </a:r>
            <a:r>
              <a:rPr lang="pl-PL" altLang="pl-PL" i="1" dirty="0" smtClean="0">
                <a:ea typeface="Mongolian Baiti" panose="03000500000000000000" pitchFamily="66" charset="0"/>
              </a:rPr>
              <a:t>, </a:t>
            </a:r>
          </a:p>
          <a:p>
            <a:pPr marL="285750" indent="-285750" algn="just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Numer i nazwa Działania</a:t>
            </a:r>
            <a:r>
              <a:rPr lang="pl-PL" altLang="pl-PL" i="1" dirty="0" smtClean="0">
                <a:ea typeface="Mongolian Baiti" panose="03000500000000000000" pitchFamily="66" charset="0"/>
              </a:rPr>
              <a:t>, </a:t>
            </a:r>
          </a:p>
          <a:p>
            <a:pPr marL="285750" indent="-285750" algn="just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Numer i nazwa Poddziałania, </a:t>
            </a:r>
          </a:p>
          <a:p>
            <a:pPr marL="285750" indent="-285750" algn="just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Instytucja, w której wniosek zostanie złożony, </a:t>
            </a:r>
          </a:p>
          <a:p>
            <a:pPr marL="285750" indent="-285750" algn="just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Numer naboru w części I wniosku o dofinansowanie,</a:t>
            </a:r>
          </a:p>
          <a:p>
            <a:pPr algn="just" eaLnBrk="1" hangingPunct="1"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wypełniane są automatycznie </a:t>
            </a:r>
            <a:r>
              <a:rPr lang="pl-PL" altLang="pl-PL" dirty="0" smtClean="0">
                <a:ea typeface="Mongolian Baiti" panose="03000500000000000000" pitchFamily="66" charset="0"/>
              </a:rPr>
              <a:t>na podstawie informacji o naborze wprowadzonych do systemu przez właściwą instytucję. </a:t>
            </a:r>
          </a:p>
          <a:p>
            <a:pPr>
              <a:lnSpc>
                <a:spcPct val="80000"/>
              </a:lnSpc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I. Informacje o projekcie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1.6 Tytuł projektu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nie może być tożsamy z nazwą PO WER, ani nazwami Osi priorytetowych, Działań i Poddziałań PO WER,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nie może liczyć więcej niż </a:t>
            </a:r>
            <a:r>
              <a:rPr lang="pl-PL" altLang="pl-PL" b="1" dirty="0" smtClean="0">
                <a:ea typeface="Mongolian Baiti" panose="03000500000000000000" pitchFamily="66" charset="0"/>
              </a:rPr>
              <a:t>1000 znaków,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powinien zaczynać się od litery albo cyfry arabskiej,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sformułuj go w sposób zwięzły, nawiązujący do typu projektu, realizowanych zadań i grupy docelowej, która zostanie objęta wsparciem.</a:t>
            </a:r>
          </a:p>
          <a:p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I. Informacje o projekcie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1.7 Okres realizacji projektu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wpisz okres realizacji projektu poprzez wybór odpowiednich dat z kalendarza,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data zakończenia projektu nie może być późniejsza niż 31.12.2016.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I. Informacje o projekcie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50323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smtClean="0">
                <a:ea typeface="Mongolian Baiti" panose="03000500000000000000" pitchFamily="66" charset="0"/>
              </a:rPr>
              <a:t>1.7 Okres realizacji projektu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smtClean="0">
                <a:ea typeface="Mongolian Baiti" panose="03000500000000000000" pitchFamily="66" charset="0"/>
              </a:rPr>
              <a:t>Wypełnienie okresu realizacji projektu jest </a:t>
            </a:r>
            <a:r>
              <a:rPr lang="pl-PL" altLang="pl-PL" b="1" smtClean="0">
                <a:ea typeface="Mongolian Baiti" panose="03000500000000000000" pitchFamily="66" charset="0"/>
              </a:rPr>
              <a:t>warunkiem niezbędnym </a:t>
            </a:r>
            <a:r>
              <a:rPr lang="pl-PL" altLang="pl-PL" smtClean="0">
                <a:ea typeface="Mongolian Baiti" panose="03000500000000000000" pitchFamily="66" charset="0"/>
              </a:rPr>
              <a:t>do dalszej edycji wniosku – na podstawie dat wpisanych jako okres realizacji projektu, automatycznie tworzone i opisywane są kolumny w ramach Budżetu i Szczegółowego budżetu projektu (odpowiednia liczba kolumn określających rok) oraz kolumny w ramach Harmonogramu realizacji projektu (odpowiednia liczba, zakres i oznaczenie kolumn dla pierwszych dwunastu miesięcy realizacji projektu i kolejnych kwartałów realizacji projektu).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smtClean="0">
                <a:ea typeface="Mongolian Baiti" panose="03000500000000000000" pitchFamily="66" charset="0"/>
              </a:rPr>
              <a:t>W przypadku edycji wcześniej zapisanego wniosku, przy zmianie okresu realizacji projektu część danych w  </a:t>
            </a:r>
            <a:r>
              <a:rPr lang="pl-PL" altLang="pl-PL" i="1" smtClean="0">
                <a:ea typeface="Mongolian Baiti" panose="03000500000000000000" pitchFamily="66" charset="0"/>
              </a:rPr>
              <a:t>Szczegółowym budżecie, Budżecie oraz Harmonogramie realizacji projektu </a:t>
            </a:r>
            <a:r>
              <a:rPr lang="pl-PL" altLang="pl-PL" smtClean="0">
                <a:ea typeface="Mongolian Baiti" panose="03000500000000000000" pitchFamily="66" charset="0"/>
              </a:rPr>
              <a:t>może zostać </a:t>
            </a:r>
            <a:r>
              <a:rPr lang="pl-PL" altLang="pl-PL" b="1" smtClean="0">
                <a:ea typeface="Mongolian Baiti" panose="03000500000000000000" pitchFamily="66" charset="0"/>
              </a:rPr>
              <a:t>utracona</a:t>
            </a:r>
            <a:r>
              <a:rPr lang="pl-PL" altLang="pl-PL" smtClean="0">
                <a:ea typeface="Mongolian Baiti" panose="03000500000000000000" pitchFamily="66" charset="0"/>
              </a:rPr>
              <a:t>. Sytuacja taka występuje, gdy zmieniona zostanie data rozpoczęcia realizacji projektu na późniejszą lub data zakończenia realizacji projektu zostanie zmieniona na wcześniejszą.</a:t>
            </a:r>
          </a:p>
          <a:p>
            <a:pPr>
              <a:lnSpc>
                <a:spcPct val="80000"/>
              </a:lnSpc>
            </a:pPr>
            <a:r>
              <a:rPr lang="pl-PL" altLang="pl-PL" b="1" smtClean="0">
                <a:ea typeface="Mongolian Baiti" panose="03000500000000000000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I. Informacje o projekcie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7958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1.8 Obszar realizacji projektu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wskaż obszar realizacji projektu poprzez zaznaczenie pola „Cała Polska” albo wybierz opcję „Dodaj obszar realizacji projektu” i wybierz z list rozwijanych kolejno: województwo, powiaty i gminy,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opcję „Dodaj obszar realizacji projektu” możesz wybierać wielokrotnie,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sytuacji gdy obszar realizacji projektu obejmuje obszar całego województwa albo całego powiatu, wskazywanie odpowiednio poszczególnych powiatów albo gmin składających się na obszar realizacji projektu nie jest wymagane.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>
                <a:ea typeface="Mongolian Baiti" panose="03000500000000000000" pitchFamily="66" charset="0"/>
              </a:rPr>
              <a:t>Dopuszczalne typy projektów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8275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altLang="pl-PL" i="1" u="sng" dirty="0" smtClean="0">
                <a:ea typeface="Mongolian Baiti" panose="03000500000000000000" pitchFamily="66" charset="0"/>
              </a:rPr>
              <a:t>Wsparcie indywidualnej i kompleksowej aktywizacji zawodowo-edukacyjnej osób młodych (bezrobotnych, biernych zawodowo oraz poszukujących pracy, w tym w szczególności osób niezarejestrowanych w urzędzie pracy) poprzez: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b="1" dirty="0" smtClean="0">
                <a:ea typeface="Mongolian Baiti" panose="03000500000000000000" pitchFamily="66" charset="0"/>
              </a:rPr>
              <a:t> Instrumenty i usługi rynku pracy służące indywidualizacji wsparcia oraz pomocy w zakresie określenia ścieżki zawodowej (obligatoryjne):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identyfikacja potrzeb osób młodych pozostających bez zatrudnienia oraz diagnozowanie możliwości w zakresie doskonalenia zawodowego, w tym identyfikacja stopnia oddalenia od rynku pracy osób młodych,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kompleksowe i indywidualne pośrednictwo pracy w zakresie wyboru zawodu zgodnego z kwalifikacjami i kompetencjami wspieranej osoby lub poradnictwo zawodowe w zakresie planowania rozwoju kariery zawodowej, w tym podnoszenia lub uzupełniania kompetencji i kwalifikacji zawodowych.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55713"/>
            <a:ext cx="11349037" cy="5000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I. Informacje o projekcie – jak to powinno wyglądać?</a:t>
            </a:r>
            <a:r>
              <a:rPr lang="pl-PL" altLang="pl-PL" b="1" smtClean="0">
                <a:ea typeface="Mongolian Baiti" panose="03000500000000000000" pitchFamily="66" charset="0"/>
              </a:rPr>
              <a:t/>
            </a:r>
            <a:br>
              <a:rPr lang="pl-PL" altLang="pl-PL" b="1" smtClean="0">
                <a:ea typeface="Mongolian Baiti" panose="03000500000000000000" pitchFamily="66" charset="0"/>
              </a:rPr>
            </a:br>
            <a:endParaRPr lang="pl-PL" altLang="pl-PL" smtClean="0">
              <a:ea typeface="Mongolian Baiti" panose="03000500000000000000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49463"/>
            <a:ext cx="11349037" cy="4127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l-PL" altLang="pl-PL" dirty="0" smtClean="0">
                <a:ea typeface="Mongolian Baiti" panose="03000500000000000000" pitchFamily="66" charset="0"/>
              </a:rPr>
              <a:t>Pola: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Projekt grantowy,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Projekt w ramach Inicjatywy na rzecz Zatrudnienia Ludzi Młodych,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Projekt w ramach inżynierii finansowej,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dirty="0" smtClean="0">
                <a:ea typeface="Mongolian Baiti" panose="03000500000000000000" pitchFamily="66" charset="0"/>
              </a:rPr>
              <a:t>wypełniają się </a:t>
            </a:r>
            <a:r>
              <a:rPr lang="pl-PL" altLang="pl-PL" b="1" dirty="0" smtClean="0">
                <a:ea typeface="Mongolian Baiti" panose="03000500000000000000" pitchFamily="66" charset="0"/>
              </a:rPr>
              <a:t>automatycznie, </a:t>
            </a:r>
            <a:r>
              <a:rPr lang="pl-PL" altLang="pl-PL" dirty="0" smtClean="0">
                <a:ea typeface="Mongolian Baiti" panose="03000500000000000000" pitchFamily="66" charset="0"/>
              </a:rPr>
              <a:t>w zależności od naboru w ramach którego składasz projekt.</a:t>
            </a:r>
          </a:p>
          <a:p>
            <a:pPr eaLnBrk="1" hangingPunct="1"/>
            <a:endParaRPr lang="pl-PL" altLang="pl-PL" b="1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II. Wnioskodawca (Beneficjent)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2.1 Nazwa wnioskodawcy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2.2 Forma prawna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2.3 Forma własności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2.4 NIP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2.5 REGON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2.6 Adres siedziby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2.7 Osoba/y uprawniona/e do podejmowania decyzji wiążących w imieniu wnioskodawcy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2.8 Osoba do kontaktów roboczych </a:t>
            </a:r>
          </a:p>
          <a:p>
            <a:pPr algn="just" eaLnBrk="1" hangingPunct="1"/>
            <a:r>
              <a:rPr lang="pl-PL" altLang="pl-PL" smtClean="0">
                <a:ea typeface="Mongolian Baiti" panose="03000500000000000000" pitchFamily="66" charset="0"/>
              </a:rPr>
              <a:t>2.9 Partnerzy </a:t>
            </a:r>
          </a:p>
          <a:p>
            <a:pPr eaLnBrk="1" hangingPunct="1"/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II. Wnioskodawca (Beneficjent) – jak to powinno wyglądać?</a:t>
            </a:r>
          </a:p>
        </p:txBody>
      </p:sp>
      <p:pic>
        <p:nvPicPr>
          <p:cNvPr id="67587" name="Symbol zastępczy zawartości 3" descr="obraz2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2095500"/>
            <a:ext cx="5729288" cy="3044825"/>
          </a:xfrm>
        </p:spPr>
      </p:pic>
      <p:sp>
        <p:nvSpPr>
          <p:cNvPr id="44036" name="pole tekstowe 4"/>
          <p:cNvSpPr txBox="1">
            <a:spLocks noChangeArrowheads="1"/>
          </p:cNvSpPr>
          <p:nvPr/>
        </p:nvSpPr>
        <p:spPr bwMode="auto">
          <a:xfrm>
            <a:off x="6305550" y="1703388"/>
            <a:ext cx="539273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pl-PL" dirty="0">
              <a:latin typeface="+mn-lt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</a:rPr>
              <a:t>Dane dotyczące wnioskodawcy (potencjalnego beneficjenta) uzupełnij w Menu głównym w zakładce </a:t>
            </a:r>
            <a:r>
              <a:rPr lang="pl-PL" i="1" dirty="0">
                <a:latin typeface="+mn-lt"/>
              </a:rPr>
              <a:t>Wnioskodawca/beneficjent. </a:t>
            </a:r>
            <a:r>
              <a:rPr lang="pl-PL" dirty="0">
                <a:latin typeface="+mn-lt"/>
              </a:rPr>
              <a:t>Dane z tej zakładki przenoszą się automatycznie do części II każdego wniosku o dofinansowanie opracowywanego przez danego wnioskodawcę.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</a:rPr>
              <a:t>Wpisane dane muszą być </a:t>
            </a:r>
            <a:r>
              <a:rPr lang="pl-PL" b="1" dirty="0">
                <a:latin typeface="+mn-lt"/>
              </a:rPr>
              <a:t>aktualne</a:t>
            </a:r>
            <a:r>
              <a:rPr lang="pl-PL" dirty="0">
                <a:latin typeface="+mn-lt"/>
              </a:rPr>
              <a:t> i zapewniać możliwość szybkiego nawiązania przez właściwą instytucję kontaktu z wnioskodawcą.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II. Wnioskodawca (Beneficjent) – jak to powinno wyglądać?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991225" y="1765300"/>
            <a:ext cx="5895975" cy="244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pl-PL" b="1" dirty="0">
                <a:latin typeface="+mn-lt"/>
              </a:rPr>
              <a:t>2.1  Nazwa wnioskodawcy </a:t>
            </a:r>
            <a:endParaRPr lang="pl-PL" dirty="0">
              <a:latin typeface="+mn-lt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</a:rPr>
              <a:t>wpisz pełną nazwę wnioskodawcy (zgodnie z wpisem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do rejestru albo ewidencji właściwych dla formy organizacyjnej wnioskodawcy),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+mn-lt"/>
              </a:rPr>
              <a:t>pole posiada ograniczenie do 250 znaków.</a:t>
            </a:r>
          </a:p>
          <a:p>
            <a:pPr algn="just" eaLnBrk="1" hangingPunct="1">
              <a:defRPr/>
            </a:pPr>
            <a:endParaRPr lang="pl-PL" dirty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408238"/>
            <a:ext cx="564832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II. Wnioskodawca (Beneficjent)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2.4 NIP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wpisz Numer Identyfikacji Podatkowej wnioskodawcy w formacie 10 cyfrowym,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nie stosuj myślników, spacji i innych znaków pomiędzy cyframi,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NIP musi zostać prawidłowo wpisany.</a:t>
            </a:r>
          </a:p>
          <a:p>
            <a:pPr algn="just" eaLnBrk="1" hangingPunct="1">
              <a:lnSpc>
                <a:spcPct val="150000"/>
              </a:lnSpc>
            </a:pPr>
            <a:endParaRPr lang="pl-PL" altLang="pl-PL" b="1" dirty="0" smtClean="0">
              <a:ea typeface="Mongolian Baiti" panose="03000500000000000000" pitchFamily="66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2.6 Adres siedziby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wpisz ulicę, nr budynku i nr lokalu, kod pocztowy, miejscowość, nr telefonu, nr faxu, adres e-mail i adres strony internetowej wnioskodawcy.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pl-PL" altLang="pl-PL" b="1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II. Wnioskodawca (Beneficjent)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36738"/>
            <a:ext cx="11349037" cy="44116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2.7 Osoba/y uprawniona/e do podejmowania decyzji wiążących w imieniu wnioskodawcy 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uzupełnij imię (imiona) i nazwisko osoby uprawnionej do podejmowania decyzji wiążących w imieniu wnioskodawcy,</a:t>
            </a:r>
            <a:endParaRPr lang="pl-PL" altLang="pl-PL" b="1" dirty="0" smtClean="0">
              <a:ea typeface="Mongolian Baiti" panose="03000500000000000000" pitchFamily="66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osoba/y wskazana/e w punkcie 2.7 wniosku są to osoby, które opatrują wniosek podpisem. </a:t>
            </a:r>
          </a:p>
          <a:p>
            <a:pPr algn="just" eaLnBrk="1" hangingPunct="1">
              <a:lnSpc>
                <a:spcPct val="150000"/>
              </a:lnSpc>
            </a:pPr>
            <a:endParaRPr lang="pl-PL" altLang="pl-PL" b="1" dirty="0" smtClean="0">
              <a:ea typeface="Mongolian Baiti" panose="03000500000000000000" pitchFamily="66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2.8 Osoba do kontaktów roboczych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musi być to osoba mająca  pełną wiedzę na temat  składanego wniosku o dofinansowanie,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podane informacje muszą pozwolić na szybki kontakt z taką osobą.</a:t>
            </a: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b="1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zawartości 2"/>
          <p:cNvSpPr txBox="1">
            <a:spLocks/>
          </p:cNvSpPr>
          <p:nvPr/>
        </p:nvSpPr>
        <p:spPr bwMode="auto">
          <a:xfrm>
            <a:off x="312738" y="1836738"/>
            <a:ext cx="11349037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altLang="pl-PL" sz="1800" b="1" dirty="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2.9 Partnerzy </a:t>
            </a:r>
            <a:endParaRPr lang="pl-PL" altLang="pl-PL" sz="1800" dirty="0">
              <a:latin typeface="Calibri" panose="020F0502020204030204" pitchFamily="34" charset="0"/>
              <a:ea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dane dotyczące każdego partnera uzupełnij w Menu głównym w zakładce </a:t>
            </a:r>
            <a:r>
              <a:rPr lang="pl-PL" altLang="pl-PL" sz="1800" i="1" dirty="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„Beneficjent”, </a:t>
            </a:r>
            <a:r>
              <a:rPr lang="pl-PL" altLang="pl-PL" sz="1800" dirty="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wybierając opcję </a:t>
            </a:r>
            <a:r>
              <a:rPr lang="pl-PL" altLang="pl-PL" sz="1800" i="1" dirty="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„Partnerzy” </a:t>
            </a:r>
            <a:r>
              <a:rPr lang="pl-PL" altLang="pl-PL" sz="1800" dirty="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i klikając w przycisk </a:t>
            </a:r>
            <a:r>
              <a:rPr lang="pl-PL" altLang="pl-PL" sz="1800" i="1" dirty="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„Dodaj Partnera”,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kolejnych partnerów dodaj również poprzez kliknięcie w ten przycisk,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dane z tej zakładki przenoszone są automatycznie do części II każdego wniosku o dofinansowanie opracowywanego przez danego beneficjenta.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1800" dirty="0">
              <a:latin typeface="Calibri" panose="020F0502020204030204" pitchFamily="34" charset="0"/>
              <a:ea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II. Wnioskodawca (Beneficjent) – jak to powinno wyglądać?</a:t>
            </a:r>
          </a:p>
        </p:txBody>
      </p:sp>
      <p:pic>
        <p:nvPicPr>
          <p:cNvPr id="716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6350" y="5216525"/>
            <a:ext cx="6477000" cy="1066800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II. Wnioskodawca (Beneficjent)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649075" cy="46545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2.9.8 Symbol partnera 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tym polu określ symbol partnera, który będzie przenoszony automatycznie do ostatniej kolumny </a:t>
            </a:r>
            <a:r>
              <a:rPr lang="pl-PL" altLang="pl-PL" i="1" dirty="0" smtClean="0">
                <a:ea typeface="Mongolian Baiti" panose="03000500000000000000" pitchFamily="66" charset="0"/>
              </a:rPr>
              <a:t>Partner realizujący zadanie </a:t>
            </a:r>
            <a:r>
              <a:rPr lang="pl-PL" altLang="pl-PL" dirty="0" smtClean="0">
                <a:ea typeface="Mongolian Baiti" panose="03000500000000000000" pitchFamily="66" charset="0"/>
              </a:rPr>
              <a:t>w tabeli w pkt 4.1 wniosku </a:t>
            </a:r>
            <a:r>
              <a:rPr lang="pl-PL" altLang="pl-PL" i="1" dirty="0" smtClean="0">
                <a:ea typeface="Mongolian Baiti" panose="03000500000000000000" pitchFamily="66" charset="0"/>
              </a:rPr>
              <a:t>Zadania</a:t>
            </a:r>
            <a:r>
              <a:rPr lang="pl-PL" altLang="pl-PL" dirty="0" smtClean="0">
                <a:ea typeface="Mongolian Baiti" panose="03000500000000000000" pitchFamily="66" charset="0"/>
              </a:rPr>
              <a:t> oraz do </a:t>
            </a:r>
            <a:r>
              <a:rPr lang="pl-PL" altLang="pl-PL" i="1" dirty="0" smtClean="0">
                <a:ea typeface="Mongolian Baiti" panose="03000500000000000000" pitchFamily="66" charset="0"/>
              </a:rPr>
              <a:t>Szczegółowego budżetu projektu</a:t>
            </a:r>
            <a:r>
              <a:rPr lang="pl-PL" altLang="pl-PL" dirty="0" smtClean="0">
                <a:ea typeface="Mongolian Baiti" panose="03000500000000000000" pitchFamily="66" charset="0"/>
              </a:rPr>
              <a:t>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przenoszenie do pkt 4.1 wniosku jedynie symbolu partnera, a nie całej jego nazwy pozwoli na zachowanie przejrzystego układu tabeli generowanej przez aplikację SOWA na podstawie zapisów zawartych przez wnioskodawcę w  tym punkcie wniosku,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stwórz symbol partnera w sposób, który pozwoli na zachowanie przejrzystości zapisów generowanych automatycznie w odpowiednich częściach wniosku (np. „PAR1”, 4 pierwsze litery nazwy partnera albo pierwsze litery poszczególnych członów nazwy partnera do wyczerpania limitu liczby znaków). Unikaj  znaków takich jak cudzysłów, myślnik, nawias, itp.</a:t>
            </a:r>
          </a:p>
          <a:p>
            <a:pPr eaLnBrk="1" hangingPunct="1"/>
            <a:endParaRPr lang="pl-PL" altLang="pl-PL" b="1" i="1" dirty="0" smtClean="0">
              <a:ea typeface="Mongolian Baiti" panose="03000500000000000000" pitchFamily="66" charset="0"/>
            </a:endParaRPr>
          </a:p>
          <a:p>
            <a:pPr eaLnBrk="1" hangingPunct="1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6188"/>
            <a:ext cx="11349037" cy="5508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ea typeface="Mongolian Baiti" panose="03000500000000000000" pitchFamily="66" charset="0"/>
              </a:rPr>
              <a:t>Limity liczby znaków w części III i IV wniosku o dofinansowanie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12738" y="1608138"/>
          <a:ext cx="11349038" cy="47132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674519"/>
                <a:gridCol w="5674519"/>
              </a:tblGrid>
              <a:tr h="659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/>
                        <a:t>Rodzaj projektu 	</a:t>
                      </a:r>
                    </a:p>
                    <a:p>
                      <a:endParaRPr lang="pl-PL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/>
                        <a:t>Limit liczby znaków 	</a:t>
                      </a:r>
                    </a:p>
                    <a:p>
                      <a:endParaRPr lang="pl-PL" sz="1800" dirty="0"/>
                    </a:p>
                  </a:txBody>
                  <a:tcPr marT="45715" marB="45715"/>
                </a:tc>
              </a:tr>
              <a:tr h="659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/>
                        <a:t>projekty, których wnioskowana kwota dofinansowania wynosi </a:t>
                      </a:r>
                      <a:r>
                        <a:rPr lang="pl-PL" sz="1800" b="1" kern="1200" baseline="0" dirty="0" smtClean="0"/>
                        <a:t>poniżej 2 mln zł </a:t>
                      </a:r>
                      <a:endParaRPr lang="pl-PL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/>
                        <a:t>25 000 </a:t>
                      </a:r>
                      <a:r>
                        <a:rPr lang="pl-PL" sz="1800" kern="1200" baseline="0" dirty="0" smtClean="0"/>
                        <a:t>(w tym 10 000 na część III oraz 15 000 na część IV) 	</a:t>
                      </a:r>
                    </a:p>
                    <a:p>
                      <a:pPr algn="ctr"/>
                      <a:endParaRPr lang="pl-PL" sz="1800" dirty="0"/>
                    </a:p>
                  </a:txBody>
                  <a:tcPr marT="45715" marB="45715"/>
                </a:tc>
              </a:tr>
              <a:tr h="94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/>
                        <a:t>projekty, których wnioskowana kwota dofinansowania jest równa albo </a:t>
                      </a:r>
                      <a:r>
                        <a:rPr lang="pl-PL" sz="1800" b="1" kern="1200" baseline="0" dirty="0" smtClean="0"/>
                        <a:t>przekracza 2 mln zł </a:t>
                      </a:r>
                      <a:endParaRPr lang="pl-PL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/>
                        <a:t>25 000 </a:t>
                      </a:r>
                      <a:r>
                        <a:rPr lang="pl-PL" sz="1800" kern="1200" baseline="0" dirty="0" smtClean="0"/>
                        <a:t>(w tym 10 000 na część III oraz 15 000 na część IV) + </a:t>
                      </a:r>
                      <a:r>
                        <a:rPr lang="pl-PL" sz="1800" b="1" kern="1200" baseline="0" dirty="0" smtClean="0"/>
                        <a:t>10 000 </a:t>
                      </a:r>
                      <a:r>
                        <a:rPr lang="pl-PL" sz="1800" kern="1200" baseline="0" dirty="0" smtClean="0"/>
                        <a:t>na </a:t>
                      </a:r>
                      <a:r>
                        <a:rPr lang="pl-PL" sz="1800" kern="1200" baseline="0" dirty="0" err="1" smtClean="0"/>
                        <a:t>pkt</a:t>
                      </a:r>
                      <a:r>
                        <a:rPr lang="pl-PL" sz="1800" kern="1200" baseline="0" dirty="0" smtClean="0"/>
                        <a:t> 3.3 wniosku Ryzyko nieosiągnięcia założeń projektu 	</a:t>
                      </a:r>
                      <a:endParaRPr lang="pl-PL" sz="18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  <a:tr h="1225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/>
                        <a:t>projekty przewidziane do realizacji w </a:t>
                      </a:r>
                      <a:r>
                        <a:rPr lang="pl-PL" sz="1800" b="1" kern="1200" baseline="0" dirty="0" smtClean="0"/>
                        <a:t>partnerstwie</a:t>
                      </a:r>
                      <a:r>
                        <a:rPr lang="pl-PL" sz="1800" kern="1200" baseline="0" dirty="0" smtClean="0"/>
                        <a:t>, również w partnerstwie ponadnarodowym, których wnioskowana kwota dofinansowania wynosi </a:t>
                      </a:r>
                      <a:r>
                        <a:rPr lang="pl-PL" sz="1800" b="1" kern="1200" baseline="0" dirty="0" smtClean="0"/>
                        <a:t>poniżej 2 mln zł </a:t>
                      </a:r>
                      <a:endParaRPr lang="pl-PL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/>
                        <a:t>35 000 </a:t>
                      </a:r>
                      <a:r>
                        <a:rPr lang="pl-PL" sz="1800" kern="1200" baseline="0" dirty="0" smtClean="0"/>
                        <a:t>(w tym 15 000 na część III oraz 20 000 na część IV) </a:t>
                      </a:r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  <a:tr h="1225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baseline="0" dirty="0" smtClean="0"/>
                        <a:t>projekty, których wnioskowana kwota dofinansowania jest </a:t>
                      </a:r>
                      <a:r>
                        <a:rPr lang="pl-PL" sz="1800" b="1" kern="1200" baseline="0" dirty="0" smtClean="0"/>
                        <a:t>równa albo przekracza 2 mln zł</a:t>
                      </a:r>
                      <a:r>
                        <a:rPr lang="pl-PL" sz="1800" kern="1200" baseline="0" dirty="0" smtClean="0"/>
                        <a:t>, przewidziane do realizacji w </a:t>
                      </a:r>
                      <a:r>
                        <a:rPr lang="pl-PL" sz="1800" b="1" kern="1200" baseline="0" dirty="0" smtClean="0"/>
                        <a:t>partnerstwie</a:t>
                      </a:r>
                      <a:r>
                        <a:rPr lang="pl-PL" sz="1800" kern="1200" baseline="0" dirty="0" smtClean="0"/>
                        <a:t>, również w partnerstwie ponadnarodowym </a:t>
                      </a:r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/>
                        <a:t>35 000 </a:t>
                      </a:r>
                      <a:r>
                        <a:rPr lang="pl-PL" sz="1800" kern="1200" baseline="0" dirty="0" smtClean="0"/>
                        <a:t>(w tym 15 000 na część III oraz 20 000 na część IV) + </a:t>
                      </a:r>
                      <a:r>
                        <a:rPr lang="pl-PL" sz="1800" b="1" kern="1200" baseline="0" dirty="0" smtClean="0"/>
                        <a:t>10 000 </a:t>
                      </a:r>
                      <a:r>
                        <a:rPr lang="pl-PL" sz="1800" kern="1200" baseline="0" dirty="0" smtClean="0"/>
                        <a:t>na </a:t>
                      </a:r>
                      <a:r>
                        <a:rPr lang="pl-PL" sz="1800" kern="1200" baseline="0" dirty="0" err="1" smtClean="0"/>
                        <a:t>pkt</a:t>
                      </a:r>
                      <a:r>
                        <a:rPr lang="pl-PL" sz="1800" kern="1200" baseline="0" dirty="0" smtClean="0"/>
                        <a:t> 3.3 wniosku Ryzyko nieosiągnięcia założeń projektu </a:t>
                      </a:r>
                      <a:endParaRPr lang="pl-PL" sz="18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747838"/>
            <a:ext cx="11349037" cy="44291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pl-PL" altLang="pl-PL" smtClean="0">
              <a:ea typeface="Mongolian Baiti" panose="03000500000000000000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3.1 Zgodność projektu z właściwym celem szczegółowym PO WER 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3.1.1 Wskaźniki realizacji celu 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3.1.2 Wskaż cel główny projektu i opisz, w jaki sposób projekt przyczyni się do osiągnięcia celu szczegółowego PO WER 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3.3 Ryzyko nieosiągnięcia założeń projektu 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3.4 Krótki opis projektu </a:t>
            </a:r>
          </a:p>
          <a:p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>
                <a:ea typeface="Mongolian Baiti" panose="03000500000000000000" pitchFamily="66" charset="0"/>
              </a:rPr>
              <a:t>Dopuszczalne typy projektów</a:t>
            </a:r>
            <a:endParaRPr lang="pl-PL" altLang="pl-PL" dirty="0" smtClean="0">
              <a:ea typeface="Mongolian Baiti" panose="03000500000000000000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268288" indent="-268288"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2. Instrumenty i usługi rynku pracy skierowane do osób, które przedwcześnie opuszczają system edukacji lub osób, u których zidentyfikowano potrzebę uzupełnienia lub zdobycia nowych umiejętności i kompetencji:</a:t>
            </a:r>
          </a:p>
          <a:p>
            <a:pPr marL="725488" lvl="1" indent="-268288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kontynuacja nauki dla osób młodych, u których zdiagnozowano potrzebę uzupełnienia edukacji formalnej lub potrzebę potwierdzenia kwalifikacji m.in. poprzez odpowiednie egzaminy,</a:t>
            </a:r>
          </a:p>
          <a:p>
            <a:pPr marL="725488" lvl="1" indent="-268288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nabywanie, podwyższanie lub dostosowywanie kompetencji i kwalifikacji, niezbędnych na rynku pracy w kontekście zidentyfikowanych potrzeb osoby, której udzielane jest wsparcie, m.in. poprzez wysokiej jakości szkolenia.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747838"/>
            <a:ext cx="11349037" cy="4429125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pl-PL" altLang="pl-PL" b="1" dirty="0" smtClean="0">
              <a:ea typeface="Mongolian Baiti" panose="0300050000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3.1 Zgodność projektu z właściwym celem szczegółowym PO WER.</a:t>
            </a:r>
          </a:p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3.1.1 Wskaźniki realizacji celu  - </a:t>
            </a:r>
            <a:r>
              <a:rPr lang="pl-PL" altLang="pl-PL" dirty="0" smtClean="0">
                <a:ea typeface="Mongolian Baiti" panose="03000500000000000000" pitchFamily="66" charset="0"/>
              </a:rPr>
              <a:t>adekwatność doboru i opisu wskaźników realizacji właściwego celu szczegółowego </a:t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PO WER oraz sposobu ich pomiaru. </a:t>
            </a:r>
            <a:endParaRPr lang="pl-PL" altLang="pl-PL" b="1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wybierz </a:t>
            </a:r>
            <a:r>
              <a:rPr lang="pl-PL" altLang="pl-PL" b="1" dirty="0" smtClean="0">
                <a:ea typeface="Mongolian Baiti" panose="03000500000000000000" pitchFamily="66" charset="0"/>
              </a:rPr>
              <a:t>cel szczegółowy </a:t>
            </a:r>
            <a:r>
              <a:rPr lang="pl-PL" altLang="pl-PL" dirty="0" smtClean="0">
                <a:ea typeface="Mongolian Baiti" panose="03000500000000000000" pitchFamily="66" charset="0"/>
              </a:rPr>
              <a:t>PO WER, do którego osiągnięcia przyczyni się realizacja projektu,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dobierz </a:t>
            </a:r>
            <a:r>
              <a:rPr lang="pl-PL" altLang="pl-PL" b="1" dirty="0" smtClean="0">
                <a:ea typeface="Mongolian Baiti" panose="03000500000000000000" pitchFamily="66" charset="0"/>
              </a:rPr>
              <a:t>wskaźniki </a:t>
            </a:r>
            <a:r>
              <a:rPr lang="pl-PL" altLang="pl-PL" dirty="0" smtClean="0">
                <a:ea typeface="Mongolian Baiti" panose="03000500000000000000" pitchFamily="66" charset="0"/>
              </a:rPr>
              <a:t> (wskaźnik identyfikuje stan kiedy można uznać, że zidentyfikowany we wniosku o dofinansowanie problem został rozwiązany lub złagodzony) </a:t>
            </a:r>
            <a:r>
              <a:rPr lang="pl-PL" altLang="pl-PL" b="1" dirty="0" smtClean="0">
                <a:ea typeface="Mongolian Baiti" panose="03000500000000000000" pitchFamily="66" charset="0"/>
              </a:rPr>
              <a:t>przykładowe wskaźniki: </a:t>
            </a:r>
            <a:r>
              <a:rPr lang="pl-PL" altLang="pl-PL" dirty="0" smtClean="0">
                <a:ea typeface="Mongolian Baiti" panose="03000500000000000000" pitchFamily="66" charset="0"/>
              </a:rPr>
              <a:t>liczba osób w wieku do 30 r.ż., które zakończyły udział w szkoleniach i doradztwie;  liczba osób które podniosły swoją wiedzę z zakresu księgowości itp. </a:t>
            </a:r>
          </a:p>
          <a:p>
            <a:pPr>
              <a:lnSpc>
                <a:spcPct val="80000"/>
              </a:lnSpc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032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korzystaj ze wskaźników określonych w POWER,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wybierz wszystkie adekwatne wskaźniki z listy rozwijanej,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musisz wybrać 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co najmniej jeden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wskaźnik.</a:t>
            </a:r>
          </a:p>
          <a:p>
            <a:pPr>
              <a:lnSpc>
                <a:spcPct val="80000"/>
              </a:lnSpc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032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3.1.1 Wskaźniki realizacji celu cd.</a:t>
            </a:r>
          </a:p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Wskaźniki produktu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dotyczą realizowanych działań,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produkt stanowi wszystko, co zostało uzyskane w wyniku działań współfinansowanych z EFS,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wytworzone dobra, usługi świadczone na rzecz uczestników podczas realizacji projektu.</a:t>
            </a:r>
          </a:p>
          <a:p>
            <a:pPr>
              <a:lnSpc>
                <a:spcPct val="80000"/>
              </a:lnSpc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0322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Wskaźniki rezultatu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dotyczą</a:t>
            </a:r>
            <a:r>
              <a:rPr lang="pl-PL" altLang="pl-PL" b="1" dirty="0" smtClean="0">
                <a:ea typeface="Mongolian Baiti" panose="03000500000000000000" pitchFamily="66" charset="0"/>
              </a:rPr>
              <a:t> </a:t>
            </a:r>
            <a:r>
              <a:rPr lang="pl-PL" altLang="pl-PL" dirty="0" smtClean="0">
                <a:ea typeface="Mongolian Baiti" panose="03000500000000000000" pitchFamily="66" charset="0"/>
              </a:rPr>
              <a:t>oczekiwanych efektów wsparcia ze środków EFS</a:t>
            </a:r>
          </a:p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Wskaźniki rezultatu bezpośredniego  </a:t>
            </a:r>
            <a:r>
              <a:rPr lang="pl-PL" altLang="pl-PL" dirty="0" smtClean="0">
                <a:ea typeface="Mongolian Baiti" panose="03000500000000000000" pitchFamily="66" charset="0"/>
              </a:rPr>
              <a:t>- odnoszą się do sytuacji bezpośrednio po zakończeniu wsparcia (4 tygodnie od zakończenia udziału danej osoby lub podmiotu w projekcie).</a:t>
            </a:r>
          </a:p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Wskaźniki rezultatu długoterminowego </a:t>
            </a:r>
            <a:r>
              <a:rPr lang="pl-PL" altLang="pl-PL" dirty="0" smtClean="0">
                <a:ea typeface="Mongolian Baiti" panose="03000500000000000000" pitchFamily="66" charset="0"/>
              </a:rPr>
              <a:t>– dotyczą efektów wsparcia osiągniętych w dłuższym okresie od zakończenia wsparcia.</a:t>
            </a:r>
          </a:p>
          <a:p>
            <a:pPr>
              <a:lnSpc>
                <a:spcPct val="80000"/>
              </a:lnSpc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032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3.1.1 Wskaźniki realizacji celu cd.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 Wskaźniki określone w projekcie powinny spełniać warunki </a:t>
            </a:r>
            <a:r>
              <a:rPr lang="pl-PL" altLang="pl-PL" b="1" dirty="0" smtClean="0">
                <a:ea typeface="Mongolian Baiti" panose="03000500000000000000" pitchFamily="66" charset="0"/>
              </a:rPr>
              <a:t>reguły</a:t>
            </a:r>
            <a:r>
              <a:rPr lang="pl-PL" altLang="pl-PL" dirty="0" smtClean="0">
                <a:ea typeface="Mongolian Baiti" panose="03000500000000000000" pitchFamily="66" charset="0"/>
              </a:rPr>
              <a:t> </a:t>
            </a:r>
            <a:r>
              <a:rPr lang="pl-PL" altLang="pl-PL" b="1" dirty="0" smtClean="0">
                <a:ea typeface="Mongolian Baiti" panose="03000500000000000000" pitchFamily="66" charset="0"/>
              </a:rPr>
              <a:t>CREAM, </a:t>
            </a:r>
            <a:r>
              <a:rPr lang="pl-PL" altLang="pl-PL" dirty="0" smtClean="0">
                <a:ea typeface="Mongolian Baiti" panose="03000500000000000000" pitchFamily="66" charset="0"/>
              </a:rPr>
              <a:t>czyli powinny być: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b="1" dirty="0" smtClean="0">
                <a:ea typeface="Mongolian Baiti" panose="03000500000000000000" pitchFamily="66" charset="0"/>
              </a:rPr>
              <a:t>Precyzyjne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– jasno zdefiniowane i bezsporne (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C – </a:t>
            </a:r>
            <a:r>
              <a:rPr lang="pl-PL" altLang="pl-PL" sz="1800" dirty="0" err="1" smtClean="0">
                <a:ea typeface="Mongolian Baiti" panose="03000500000000000000" pitchFamily="66" charset="0"/>
              </a:rPr>
              <a:t>clear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),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b="1" dirty="0" smtClean="0">
                <a:ea typeface="Mongolian Baiti" panose="03000500000000000000" pitchFamily="66" charset="0"/>
              </a:rPr>
              <a:t>Odpowiadające przedmiotowi pomiaru i jego oceny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(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R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– </a:t>
            </a:r>
            <a:r>
              <a:rPr lang="pl-PL" altLang="pl-PL" sz="1800" dirty="0" err="1" smtClean="0">
                <a:ea typeface="Mongolian Baiti" panose="03000500000000000000" pitchFamily="66" charset="0"/>
              </a:rPr>
              <a:t>relevant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),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b="1" dirty="0" smtClean="0">
                <a:ea typeface="Mongolian Baiti" panose="03000500000000000000" pitchFamily="66" charset="0"/>
              </a:rPr>
              <a:t>Ekonomiczne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– mogą być mierzone w ramach racjonalnych kosztów (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E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– </a:t>
            </a:r>
            <a:r>
              <a:rPr lang="pl-PL" altLang="pl-PL" sz="1800" dirty="0" err="1" smtClean="0">
                <a:ea typeface="Mongolian Baiti" panose="03000500000000000000" pitchFamily="66" charset="0"/>
              </a:rPr>
              <a:t>economic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),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b="1" dirty="0" smtClean="0">
                <a:ea typeface="Mongolian Baiti" panose="03000500000000000000" pitchFamily="66" charset="0"/>
              </a:rPr>
              <a:t>Adekwatne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– dostarczające wystarczającej informacji nt. realizacji projektu (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A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– </a:t>
            </a:r>
            <a:r>
              <a:rPr lang="pl-PL" altLang="pl-PL" sz="1800" dirty="0" err="1" smtClean="0">
                <a:ea typeface="Mongolian Baiti" panose="03000500000000000000" pitchFamily="66" charset="0"/>
              </a:rPr>
              <a:t>adequate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),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b="1" dirty="0" smtClean="0">
                <a:ea typeface="Mongolian Baiti" panose="03000500000000000000" pitchFamily="66" charset="0"/>
              </a:rPr>
              <a:t>Mierzalne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– łatwe do zmierzenia i podlegające niezależnej walidacji (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M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 – </a:t>
            </a:r>
            <a:r>
              <a:rPr lang="pl-PL" altLang="pl-PL" sz="1800" dirty="0" err="1" smtClean="0">
                <a:ea typeface="Mongolian Baiti" panose="03000500000000000000" pitchFamily="66" charset="0"/>
              </a:rPr>
              <a:t>monitorable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). </a:t>
            </a:r>
          </a:p>
          <a:p>
            <a:pPr>
              <a:lnSpc>
                <a:spcPct val="80000"/>
              </a:lnSpc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b="1" smtClean="0">
                <a:ea typeface="Mongolian Baiti" panose="03000500000000000000" pitchFamily="66" charset="0"/>
              </a:rPr>
              <a:t>3.1.1 Wskaźniki realizacji celu cd.</a:t>
            </a:r>
          </a:p>
          <a:p>
            <a:pPr>
              <a:lnSpc>
                <a:spcPct val="80000"/>
              </a:lnSpc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  <p:pic>
        <p:nvPicPr>
          <p:cNvPr id="80900" name="Obraz 4" descr="przykład opisu wskaźników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586038"/>
            <a:ext cx="63849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287837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3.1.2 Wskaż cel główny projektu i opisz, w jaki sposób projekt przyczyni się do osiągnięcia celu szczegółowego PO WER</a:t>
            </a:r>
          </a:p>
          <a:p>
            <a:pPr>
              <a:lnSpc>
                <a:spcPct val="140000"/>
              </a:lnSpc>
            </a:pPr>
            <a:r>
              <a:rPr lang="pl-PL" altLang="pl-PL" dirty="0" smtClean="0">
                <a:ea typeface="Mongolian Baiti" panose="03000500000000000000" pitchFamily="66" charset="0"/>
              </a:rPr>
              <a:t>Cel projektu powinien: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wynikać bezpośrednio ze zdiagnozowanego/</a:t>
            </a:r>
            <a:r>
              <a:rPr lang="pl-PL" altLang="pl-PL" dirty="0" err="1" smtClean="0">
                <a:ea typeface="Mongolian Baiti" panose="03000500000000000000" pitchFamily="66" charset="0"/>
              </a:rPr>
              <a:t>ych</a:t>
            </a:r>
            <a:r>
              <a:rPr lang="pl-PL" altLang="pl-PL" dirty="0" smtClean="0">
                <a:ea typeface="Mongolian Baiti" panose="03000500000000000000" pitchFamily="66" charset="0"/>
              </a:rPr>
              <a:t> w PO WER problemu/ów, jaki/e wnioskodawca chce rozwiązać lub złagodzić poprzez realizację projektu,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być spójny z właściwym celem szczegółowym PO WER,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b="1" dirty="0" smtClean="0">
                <a:ea typeface="Mongolian Baiti" panose="03000500000000000000" pitchFamily="66" charset="0"/>
              </a:rPr>
              <a:t>opisywać</a:t>
            </a:r>
            <a:r>
              <a:rPr lang="pl-PL" altLang="pl-PL" dirty="0" smtClean="0">
                <a:ea typeface="Mongolian Baiti" panose="03000500000000000000" pitchFamily="66" charset="0"/>
              </a:rPr>
              <a:t> </a:t>
            </a:r>
            <a:r>
              <a:rPr lang="pl-PL" altLang="pl-PL" b="1" dirty="0" smtClean="0">
                <a:ea typeface="Mongolian Baiti" panose="03000500000000000000" pitchFamily="66" charset="0"/>
              </a:rPr>
              <a:t>stan docelowy </a:t>
            </a:r>
            <a:r>
              <a:rPr lang="pl-PL" altLang="pl-PL" dirty="0" smtClean="0">
                <a:ea typeface="Mongolian Baiti" panose="03000500000000000000" pitchFamily="66" charset="0"/>
              </a:rPr>
              <a:t>(stanowić odzwierciedlenie sytuacji pożądanej w przyszłości, która zostanie osiągnięta poprzez realizację projektu), </a:t>
            </a:r>
            <a:r>
              <a:rPr lang="pl-PL" altLang="pl-PL" b="1" dirty="0" smtClean="0">
                <a:ea typeface="Mongolian Baiti" panose="03000500000000000000" pitchFamily="66" charset="0"/>
              </a:rPr>
              <a:t>a nie zadania do realizacji </a:t>
            </a:r>
            <a:r>
              <a:rPr lang="pl-PL" altLang="pl-PL" dirty="0" smtClean="0">
                <a:ea typeface="Mongolian Baiti" panose="03000500000000000000" pitchFamily="66" charset="0"/>
              </a:rPr>
              <a:t>(celem projektu nie powinien być środek do jego osiągnięcia, </a:t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np. przeszkolenie…, objęcie wsparciem…, pomoc…),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bezpośrednio przekładać się na zadania wskazane w punkcie 4.1 wniosku. </a:t>
            </a:r>
          </a:p>
          <a:p>
            <a:pPr>
              <a:lnSpc>
                <a:spcPct val="70000"/>
              </a:lnSpc>
            </a:pPr>
            <a:endParaRPr lang="pl-PL" altLang="pl-PL" b="1" dirty="0" smtClean="0">
              <a:ea typeface="Mongolian Baiti" panose="03000500000000000000" pitchFamily="66" charset="0"/>
            </a:endParaRPr>
          </a:p>
          <a:p>
            <a:pPr>
              <a:lnSpc>
                <a:spcPct val="70000"/>
              </a:lnSpc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2878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3.2 Grupy docelowe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należy opisać wyłącznie osoby i podmioty otrzymujące wsparcie bezpośrednie,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osoby, które zostaną objęte wsparciem należy opisać z punktu widzenia istotnych dla zadań przewidzianych do realizacji w ramach projektu cech takich jak np. </a:t>
            </a:r>
            <a:r>
              <a:rPr lang="pl-PL" altLang="pl-PL" b="1" dirty="0" smtClean="0">
                <a:ea typeface="Mongolian Baiti" panose="03000500000000000000" pitchFamily="66" charset="0"/>
              </a:rPr>
              <a:t>wiek, status zawodowy, wykształcenie, płeć, niepełnosprawność,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należy wykazać znajomość grupy docelowej projektu i możliwości efektywnego wsparcia tej grupy poprzez zadania zaplanowane do realizacji w ramach projektu,</a:t>
            </a:r>
          </a:p>
          <a:p>
            <a:pPr algn="just">
              <a:lnSpc>
                <a:spcPct val="150000"/>
              </a:lnSpc>
            </a:pPr>
            <a:r>
              <a:rPr lang="pl-PL" altLang="pl-PL" dirty="0" smtClean="0">
                <a:ea typeface="Mongolian Baiti" panose="03000500000000000000" pitchFamily="66" charset="0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4926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3.2 Grupy docelowe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przy opisie barier należy brać pod uwagę bariery uczestnictwa (trudny dojazd, brak świadomości itp.) z podziałem na kobiety i mężczyzn (standard minimum!) oraz bariery utrudniające lub uniemożliwiające udział w projekcie osobom z  niepełnosprawnościami (np. brak dostępności do transportu),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sposób rekrutacji należy opisać uwzględniając: planowane działania informacyjno-promocyjne, procedurę rekrutacyjną, ewentualny dodatkowy nabór, selekcję uczestników projektu oraz katalog dostępnych i przejrzystych kryteriów rekrutacji ze wskazaniem sposobu, w jaki w ramach rekrutacji została uwzględniona zasada równych szans i  niedyskryminacji (w tym zasada dostępności dla osób z niepełnosprawnościami), a także zasada równości szans kobiet i mężczyzn,</a:t>
            </a:r>
            <a:r>
              <a:rPr lang="pl-PL" altLang="pl-PL" b="1" dirty="0" smtClean="0">
                <a:ea typeface="Mongolian Baiti" panose="03000500000000000000" pitchFamily="66" charset="0"/>
              </a:rPr>
              <a:t> </a:t>
            </a:r>
          </a:p>
          <a:p>
            <a:pPr>
              <a:lnSpc>
                <a:spcPct val="140000"/>
              </a:lnSpc>
            </a:pPr>
            <a:endParaRPr lang="pl-PL" altLang="pl-PL" b="1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9657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3.2 Grupy docelowe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altLang="pl-PL" b="1" dirty="0" smtClean="0">
                <a:ea typeface="Mongolian Baiti" panose="03000500000000000000" pitchFamily="66" charset="0"/>
              </a:rPr>
              <a:t>s</a:t>
            </a:r>
            <a:r>
              <a:rPr lang="pl-PL" altLang="pl-PL" dirty="0" smtClean="0">
                <a:ea typeface="Mongolian Baiti" panose="03000500000000000000" pitchFamily="66" charset="0"/>
              </a:rPr>
              <a:t>posób rekrutacji musi być dostosowany do jej potrzeb i możliwości (np. uwzględnione godziny pracy potencjalnych beneficjentów,  sposób przyjmowania zgłoszeń itp.),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opisz jakie działania podejmiesz w sytuacji pojawienia się trudności z rekrutacją  założonej liczby uczestników projektu,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wskaż, na podstawie jakich dokumentów źródłowych przebiegać będzie kwalifikacja uczestników do projektu (np. orzeczenie o niepełnosprawności, oświadczenie uczestnika),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pola liczbowe, wskazujące przewidywaną liczbę osób objętych wsparciem w ramach projektu oraz przewidywaną liczbę podmiotów objętych wsparciem są nieobligatoryjne.  W przypadku gdy nie wypełniasz tych pól zostaw je puste. </a:t>
            </a:r>
            <a:endParaRPr lang="pl-PL" altLang="pl-PL" b="1" dirty="0" smtClean="0">
              <a:ea typeface="Mongolian Baiti" panose="03000500000000000000" pitchFamily="66" charset="0"/>
            </a:endParaRPr>
          </a:p>
          <a:p>
            <a:pPr>
              <a:lnSpc>
                <a:spcPct val="120000"/>
              </a:lnSpc>
            </a:pPr>
            <a:endParaRPr lang="pl-PL" altLang="pl-PL" b="1" dirty="0" smtClean="0">
              <a:ea typeface="Mongolian Baiti" panose="03000500000000000000" pitchFamily="66" charset="0"/>
            </a:endParaRPr>
          </a:p>
          <a:p>
            <a:pPr>
              <a:lnSpc>
                <a:spcPct val="12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pl-PL" altLang="pl-PL" b="1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>
                <a:ea typeface="Mongolian Baiti" panose="03000500000000000000" pitchFamily="66" charset="0"/>
              </a:rPr>
              <a:t>Dopuszczalne typy projektów</a:t>
            </a:r>
            <a:endParaRPr lang="pl-PL" altLang="pl-PL" dirty="0" smtClean="0">
              <a:ea typeface="Mongolian Baiti" panose="03000500000000000000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 Instrumenty i usługi rynku pracy służące zdobyciu doświadczenia zawodowego wymaganego przez pracodawców:</a:t>
            </a:r>
          </a:p>
          <a:p>
            <a:pPr marL="725488" lvl="1" indent="-268288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nabywanie lub uzupełnianie doświadczenia zawodowego oraz praktycznych umiejętności w zakresie wykonywania danego zawodu, m.in. poprzez staże i praktyki, spełniające standardy wskazane w Europejskich Ramach Jakości Praktyk i Staży,</a:t>
            </a:r>
          </a:p>
          <a:p>
            <a:pPr marL="725488" lvl="1" indent="-268288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wsparcie zatrudnienia osoby młodej u przedsiębiorcy lub innego pracodawcy, stanowiące zachętę do zatrudnienia, m.in. poprzez pokrycie kosztów subsydiowania zatrudnienia dla osób, u których zidentyfikowano adekwatność tej formy wsparcia, refundację wyposażenia lub doposażenia stanowiska pracy (wyłącznie w połączeniu z subsydiowanym zatrudnieniem).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965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3.3 Ryzyko nieosiągnięcia założeń projektu </a:t>
            </a:r>
          </a:p>
          <a:p>
            <a:pPr>
              <a:lnSpc>
                <a:spcPct val="150000"/>
              </a:lnSpc>
            </a:pPr>
            <a:r>
              <a:rPr lang="pl-PL" altLang="pl-PL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dirty="0" smtClean="0">
                <a:ea typeface="Mongolian Baiti" panose="03000500000000000000" pitchFamily="66" charset="0"/>
              </a:rPr>
              <a:t>Punkt 3.3 wypełnij tylko jeśli wnioskujesz o kwotę dofinansowania równą albo przekraczającą</a:t>
            </a:r>
            <a:r>
              <a:rPr lang="pl-PL" altLang="pl-PL" b="1" dirty="0" smtClean="0">
                <a:ea typeface="Mongolian Baiti" panose="03000500000000000000" pitchFamily="66" charset="0"/>
              </a:rPr>
              <a:t> 2 mln </a:t>
            </a:r>
            <a:r>
              <a:rPr lang="pl-PL" altLang="pl-PL" dirty="0" smtClean="0">
                <a:ea typeface="Mongolian Baiti" panose="03000500000000000000" pitchFamily="66" charset="0"/>
              </a:rPr>
              <a:t>złotych (w innym przypadku pole jest nieaktywne).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zaplanuj w sposób uporządkowany zarządzanie ryzykiem w projekcie, czyli sposób identyfikacji ryzyka, analizy i reakcji na ryzyko,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44713"/>
            <a:ext cx="11349037" cy="4965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3.3 Ryzyko nieosiągnięcia założeń projektu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polu </a:t>
            </a:r>
            <a:r>
              <a:rPr lang="pl-PL" altLang="pl-PL" i="1" dirty="0" smtClean="0">
                <a:ea typeface="Mongolian Baiti" panose="03000500000000000000" pitchFamily="66" charset="0"/>
              </a:rPr>
              <a:t>Opis ryzyka </a:t>
            </a:r>
            <a:r>
              <a:rPr lang="pl-PL" altLang="pl-PL" dirty="0" smtClean="0">
                <a:ea typeface="Mongolian Baiti" panose="03000500000000000000" pitchFamily="66" charset="0"/>
              </a:rPr>
              <a:t>przedstaw opis ryzyka dla wszystkich wskaźników rezultatu określonych w podpunkcie 3.1.1 wniosku,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opisz tylko ryzyko niezależne od Ciebie, co do którego wystąpienia i oddziaływania na projekt zachodzi wysokie prawdopodobieństwo (NIE: np. trzęsienie ziemi).</a:t>
            </a:r>
          </a:p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Przykłady:  </a:t>
            </a:r>
            <a:r>
              <a:rPr lang="pl-PL" altLang="pl-PL" dirty="0" smtClean="0">
                <a:ea typeface="Mongolian Baiti" panose="03000500000000000000" pitchFamily="66" charset="0"/>
              </a:rPr>
              <a:t>niska zdawalność egzaminów; rezygnacja ze stażu; brak motywacji uczestników.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81213"/>
            <a:ext cx="11349037" cy="4492625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3.3 Ryzyko nieosiągnięcia założeń projektu  cd.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polu </a:t>
            </a:r>
            <a:r>
              <a:rPr lang="pl-PL" altLang="pl-PL" i="1" dirty="0" smtClean="0">
                <a:ea typeface="Mongolian Baiti" panose="03000500000000000000" pitchFamily="66" charset="0"/>
              </a:rPr>
              <a:t>Sposób identyfikacji</a:t>
            </a:r>
            <a:r>
              <a:rPr lang="pl-PL" altLang="pl-PL" dirty="0" smtClean="0">
                <a:ea typeface="Mongolian Baiti" panose="03000500000000000000" pitchFamily="66" charset="0"/>
              </a:rPr>
              <a:t> wskaż w jaki sposób zidentyfikowane zostanie wystąpienie sytuacji zajścia ryzyka. Wystąpienie sytuacji ryzyka jest sygnałem do zastosowania odpowiedniej strategii zarządzania ryzykiem. Identyfikacja wystąpienia sytuacji ryzyka może być dokonana np. poprzez: 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analizę wyjściowych założeń projektu i porównywanie ich z rzeczywistymi efektami realizacji projektu; 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zbieranie informacji o ryzyku w projekcie, 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porównywanie danych dotyczących zakończonej realizacji podobnych projektów w przeszłości, 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weryfikowanie poprawności założeń projektu przyjętych na etapie jego planowania. </a:t>
            </a:r>
          </a:p>
          <a:p>
            <a:pPr algn="just"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Przykłady: </a:t>
            </a:r>
            <a:r>
              <a:rPr lang="pl-PL" altLang="pl-PL" dirty="0" smtClean="0">
                <a:ea typeface="Mongolian Baiti" panose="03000500000000000000" pitchFamily="66" charset="0"/>
              </a:rPr>
              <a:t>informacje  od psychologa/doradcy zawodowego;  analiza wyników testów;  pewna ilość nieobecności.</a:t>
            </a:r>
          </a:p>
          <a:p>
            <a:pPr>
              <a:lnSpc>
                <a:spcPct val="80000"/>
              </a:lnSpc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81213"/>
            <a:ext cx="11349037" cy="4492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3.3 Ryzyko nieosiągnięcia założeń projektu  cd.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polu</a:t>
            </a:r>
            <a:r>
              <a:rPr lang="pl-PL" altLang="pl-PL" i="1" dirty="0" smtClean="0">
                <a:ea typeface="Mongolian Baiti" panose="03000500000000000000" pitchFamily="66" charset="0"/>
              </a:rPr>
              <a:t> Zapobieganie </a:t>
            </a:r>
            <a:r>
              <a:rPr lang="pl-PL" altLang="pl-PL" dirty="0" smtClean="0">
                <a:ea typeface="Mongolian Baiti" panose="03000500000000000000" pitchFamily="66" charset="0"/>
              </a:rPr>
              <a:t>opisz działania, które zostaną podjęte w celu zmniejszenia prawdopodobieństwa wystąpienia sytuacji ryzyka (</a:t>
            </a:r>
            <a:r>
              <a:rPr lang="pl-PL" altLang="pl-PL" b="1" dirty="0" smtClean="0">
                <a:ea typeface="Mongolian Baiti" panose="03000500000000000000" pitchFamily="66" charset="0"/>
              </a:rPr>
              <a:t>np</a:t>
            </a:r>
            <a:r>
              <a:rPr lang="pl-PL" altLang="pl-PL" dirty="0" smtClean="0">
                <a:ea typeface="Mongolian Baiti" panose="03000500000000000000" pitchFamily="66" charset="0"/>
              </a:rPr>
              <a:t>. składanie deklaracji uczestników podczas rekrutacji, monitorowanie obecności na stażu),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polu </a:t>
            </a:r>
            <a:r>
              <a:rPr lang="pl-PL" altLang="pl-PL" i="1" dirty="0" smtClean="0">
                <a:ea typeface="Mongolian Baiti" panose="03000500000000000000" pitchFamily="66" charset="0"/>
              </a:rPr>
              <a:t>Minimalizowanie</a:t>
            </a:r>
            <a:r>
              <a:rPr lang="pl-PL" altLang="pl-PL" dirty="0" smtClean="0">
                <a:ea typeface="Mongolian Baiti" panose="03000500000000000000" pitchFamily="66" charset="0"/>
              </a:rPr>
              <a:t> należy opisać działania, które podejmiesz w przypadku wystąpienia sytuacji ryzyka </a:t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(np. wykreślenie z listy uczestników; kontakt telefoniczny w przypadku pewnej liczby nieobecności).</a:t>
            </a:r>
          </a:p>
          <a:p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81213"/>
            <a:ext cx="11349037" cy="4492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3.3 Ryzyko nieosiągnięcia założeń projektu  cd.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możesz przyjąć następujące strategie reagowania na ryzyko: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b="1" dirty="0" smtClean="0">
                <a:ea typeface="Mongolian Baiti" panose="03000500000000000000" pitchFamily="66" charset="0"/>
              </a:rPr>
              <a:t>unikanie </a:t>
            </a:r>
            <a:r>
              <a:rPr lang="pl-PL" altLang="pl-PL" dirty="0" smtClean="0">
                <a:ea typeface="Mongolian Baiti" panose="03000500000000000000" pitchFamily="66" charset="0"/>
              </a:rPr>
              <a:t>(zapobieganie) – opracowanie założeń projektu w sposób pozwalający na wyeliminowanie ryzyka i  zwiększenie prawdopodobieństwa osiągnięcia założonych celów szczegółowych (np. zwiększenie dostępnych zasobów lub posługiwanie się wypróbowanymi sposobami realizacji projektu),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b="1" dirty="0" smtClean="0">
                <a:ea typeface="Mongolian Baiti" panose="03000500000000000000" pitchFamily="66" charset="0"/>
              </a:rPr>
              <a:t>transfer </a:t>
            </a:r>
            <a:r>
              <a:rPr lang="pl-PL" altLang="pl-PL" dirty="0" smtClean="0">
                <a:ea typeface="Mongolian Baiti" panose="03000500000000000000" pitchFamily="66" charset="0"/>
              </a:rPr>
              <a:t>– przeniesienie zarządzania ryzykiem na inny podmiot (np. partnera),</a:t>
            </a:r>
          </a:p>
          <a:p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699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76450"/>
            <a:ext cx="11349037" cy="4079875"/>
          </a:xfrm>
        </p:spPr>
        <p:txBody>
          <a:bodyPr/>
          <a:lstStyle/>
          <a:p>
            <a:pPr marL="88900" indent="-88900"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3.3 Ryzyko nieosiągnięcia założeń projektu  cd.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b="1" dirty="0" smtClean="0">
                <a:ea typeface="Mongolian Baiti" panose="03000500000000000000" pitchFamily="66" charset="0"/>
              </a:rPr>
              <a:t>łagodzenie</a:t>
            </a:r>
            <a:r>
              <a:rPr lang="pl-PL" altLang="pl-PL" dirty="0" smtClean="0">
                <a:ea typeface="Mongolian Baiti" panose="03000500000000000000" pitchFamily="66" charset="0"/>
              </a:rPr>
              <a:t> (minimalizowanie) – zmniejszenie prawdopodobieństwa i minimalizowanie ewentualnych skutków wystąpienia ryzyka poprzez zaplanowanie odpowiednich działań, strategia polega w tym przypadku na przygotowaniu planu łagodzenia ryzyka i monitorowaniu działań realizowanych na podstawie tego planu. Podjęcie określonych działań może wiązać się ze zmianą harmonogramu realizacji projektu, budżetu projektu oraz struktury zarządzania projektem,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b="1" dirty="0" smtClean="0">
                <a:ea typeface="Mongolian Baiti" panose="03000500000000000000" pitchFamily="66" charset="0"/>
              </a:rPr>
              <a:t>akceptacja</a:t>
            </a:r>
            <a:r>
              <a:rPr lang="pl-PL" altLang="pl-PL" dirty="0" smtClean="0">
                <a:ea typeface="Mongolian Baiti" panose="03000500000000000000" pitchFamily="66" charset="0"/>
              </a:rPr>
              <a:t> – przyjęcie ryzyka i ponoszenie skutków jego wystąpienia, które może być związane ze zmianą metod zarządzania projektem lub zabezpieczeniem rezerwowych zasobów.</a:t>
            </a:r>
          </a:p>
          <a:p>
            <a:pPr marL="88900" indent="-88900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6286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pic>
        <p:nvPicPr>
          <p:cNvPr id="92163" name="Symbol zastępczy zawartości 5" descr="ryzyko nieosiągnięcia założeń projektu przykład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087" y="2443606"/>
            <a:ext cx="9271592" cy="3492019"/>
          </a:xfrm>
        </p:spPr>
      </p:pic>
      <p:sp>
        <p:nvSpPr>
          <p:cNvPr id="92164" name="pole tekstowe 7"/>
          <p:cNvSpPr txBox="1">
            <a:spLocks noChangeArrowheads="1"/>
          </p:cNvSpPr>
          <p:nvPr/>
        </p:nvSpPr>
        <p:spPr bwMode="auto">
          <a:xfrm>
            <a:off x="323850" y="2160588"/>
            <a:ext cx="46132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3.3 Ryzyko nieosiągnięcia założeń projektu cd.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01838"/>
            <a:ext cx="11349037" cy="4667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smtClean="0">
                <a:ea typeface="Mongolian Baiti" panose="03000500000000000000" pitchFamily="66" charset="0"/>
              </a:rPr>
              <a:t>3.4 Krótki opis projektu</a:t>
            </a:r>
          </a:p>
          <a:p>
            <a:pPr>
              <a:lnSpc>
                <a:spcPct val="150000"/>
              </a:lnSpc>
            </a:pPr>
            <a:r>
              <a:rPr lang="pl-PL" altLang="pl-PL" b="1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smtClean="0">
                <a:ea typeface="Mongolian Baiti" panose="03000500000000000000" pitchFamily="66" charset="0"/>
              </a:rPr>
              <a:t>Jeśli nie wypełnisz tego punktu we wniosku zostanie to potraktowane jako brak formalny, i zostaniesz wezwany do uzupełnienia wniosku w wyznaczonym przez właściwą instytucję terminie nie krótszym niż 7 dni kalendarzowych, pod rygorem pozostawienia wniosku</a:t>
            </a:r>
            <a:r>
              <a:rPr lang="pl-PL" altLang="pl-PL" b="1" smtClean="0">
                <a:ea typeface="Mongolian Baiti" panose="03000500000000000000" pitchFamily="66" charset="0"/>
              </a:rPr>
              <a:t> bez rozpatrzenia. </a:t>
            </a:r>
          </a:p>
          <a:p>
            <a:pPr algn="just">
              <a:lnSpc>
                <a:spcPct val="150000"/>
              </a:lnSpc>
            </a:pPr>
            <a:endParaRPr lang="pl-PL" altLang="pl-PL" b="1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III. Opis projektu w kontekście właściwego celu szczegółowego PO WER –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01838"/>
            <a:ext cx="11349037" cy="4667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3.4 Krótki opis projektu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opis powinien być krótki (</a:t>
            </a:r>
            <a:r>
              <a:rPr lang="pl-PL" altLang="pl-PL" b="1" dirty="0" smtClean="0">
                <a:ea typeface="Mongolian Baiti" panose="03000500000000000000" pitchFamily="66" charset="0"/>
              </a:rPr>
              <a:t>limit 2000 znaków) </a:t>
            </a:r>
            <a:r>
              <a:rPr lang="pl-PL" altLang="pl-PL" dirty="0" smtClean="0">
                <a:ea typeface="Mongolian Baiti" panose="03000500000000000000" pitchFamily="66" charset="0"/>
              </a:rPr>
              <a:t>i przejrzysty.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powinien zawierać następujące elementy: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cel ogólny projektu,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główne rezultaty, które zostaną osiągnięte dzięki realizacji projektu,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grupę docelową projektu,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główne zadania, które zostaną zrealizowane w ramach projektu. </a:t>
            </a:r>
          </a:p>
          <a:p>
            <a:pPr algn="just">
              <a:lnSpc>
                <a:spcPct val="100000"/>
              </a:lnSpc>
            </a:pPr>
            <a:endParaRPr lang="pl-PL" altLang="pl-PL" b="1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365375"/>
            <a:ext cx="11349037" cy="38115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4.1 Zadania 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4.2 Kwoty ryczałtowe 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4.3 Potencjał wnioskodawcy i partnerów 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4.4 Doświadczenie wnioskodawcy i partnerów 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4.5 Sposób zarządzania projektem </a:t>
            </a:r>
          </a:p>
          <a:p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>
                <a:ea typeface="Mongolian Baiti" panose="03000500000000000000" pitchFamily="66" charset="0"/>
              </a:rPr>
              <a:t>Dopuszczalne typy projektów</a:t>
            </a:r>
            <a:endParaRPr lang="pl-PL" altLang="pl-PL" dirty="0" smtClean="0">
              <a:ea typeface="Mongolian Baiti" panose="03000500000000000000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smtClean="0">
                <a:ea typeface="Mongolian Baiti" panose="03000500000000000000" pitchFamily="66" charset="0"/>
              </a:rPr>
              <a:t>4. Instrumenty i usługi rynku pracy służące wsparciu mobilności międzysektorowej i geograficznej (uwzględniając mobilność zawodową na europejskim rynku pracy za pośrednictwem sieci EURES):</a:t>
            </a:r>
          </a:p>
          <a:p>
            <a:pPr marL="803275" lvl="1" indent="-3460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wsparcie mobilności międzysektorowej dla osób, które mają trudności ze znalezieniem zatrudnienia w sektorze lub branży, m.in. poprzez zmianę lub uzupełnienie kompetencji lub kwalifikacji pozwalających na podjęcie zatrudnienia w innym sektorze, min. poprzez praktyki, staże i szkolenia, spełniające standardy wyznaczone dla tych usług (np. Europejskie i Polskie Ramy Jakości Praktyk i Staży),</a:t>
            </a:r>
          </a:p>
          <a:p>
            <a:pPr marL="803275" lvl="1" indent="-3460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smtClean="0">
                <a:ea typeface="Mongolian Baiti" panose="03000500000000000000" pitchFamily="66" charset="0"/>
              </a:rPr>
              <a:t> wsparcie mobilności geograficznej dla osób młodych, u których zidentyfikowano problem z zatrudnieniem w miejscu zamieszkania, m.in. poprzez pokrycie kosztów dojazdu do pracy lub wstępnego zagospodarowania w nowym miejscu zamieszkania, m.in. poprzez finansowanie kosztów dojazdu, zapewnienie środków na zasiedlenie.</a:t>
            </a:r>
          </a:p>
          <a:p>
            <a:pPr algn="just">
              <a:lnSpc>
                <a:spcPct val="160000"/>
              </a:lnSpc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8493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28838"/>
            <a:ext cx="11349037" cy="4048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4.1 Zadania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polu </a:t>
            </a:r>
            <a:r>
              <a:rPr lang="pl-PL" altLang="pl-PL" b="1" i="1" dirty="0" smtClean="0">
                <a:ea typeface="Mongolian Baiti" panose="03000500000000000000" pitchFamily="66" charset="0"/>
              </a:rPr>
              <a:t>Trwałość i wpływ rezultatów projektu </a:t>
            </a:r>
            <a:r>
              <a:rPr lang="pl-PL" altLang="pl-PL" dirty="0" smtClean="0">
                <a:ea typeface="Mongolian Baiti" panose="03000500000000000000" pitchFamily="66" charset="0"/>
              </a:rPr>
              <a:t>opisz, w jaki sposób zostanie zachowana trwałość rezultatów Twojego projektu (np. utrzymanie ze środków własnych po zakończeniu okresu realizacji),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należy wskazać dokładny termin zachowania trwałości rezultatu,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polu </a:t>
            </a:r>
            <a:r>
              <a:rPr lang="pl-PL" altLang="pl-PL" b="1" i="1" dirty="0" smtClean="0">
                <a:ea typeface="Mongolian Baiti" panose="03000500000000000000" pitchFamily="66" charset="0"/>
              </a:rPr>
              <a:t>Nazwa zadania</a:t>
            </a:r>
            <a:r>
              <a:rPr lang="pl-PL" altLang="pl-PL" dirty="0" smtClean="0">
                <a:ea typeface="Mongolian Baiti" panose="03000500000000000000" pitchFamily="66" charset="0"/>
              </a:rPr>
              <a:t> nie opisuj zadań, które dotyczą kampanii informacyjno-promocyjnych i różnych działań upowszechniających (np. promocja projektu),</a:t>
            </a:r>
          </a:p>
          <a:p>
            <a:endParaRPr lang="pl-PL" altLang="pl-PL" dirty="0" smtClean="0">
              <a:ea typeface="Mongolian Baiti" panose="03000500000000000000" pitchFamily="66" charset="0"/>
            </a:endParaRPr>
          </a:p>
          <a:p>
            <a:endParaRPr lang="pl-PL" altLang="pl-PL" b="1" i="1" dirty="0" smtClean="0">
              <a:ea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altLang="pl-PL" dirty="0" smtClean="0">
              <a:ea typeface="Mongolian Baiti" panose="03000500000000000000" pitchFamily="66" charset="0"/>
            </a:endParaRPr>
          </a:p>
          <a:p>
            <a:endParaRPr lang="pl-PL" altLang="pl-PL" dirty="0" smtClean="0">
              <a:ea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altLang="pl-PL" b="1" i="1" dirty="0" smtClean="0">
              <a:ea typeface="Mongolian Baiti" panose="03000500000000000000" pitchFamily="66" charset="0"/>
            </a:endParaRPr>
          </a:p>
          <a:p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8493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128838"/>
            <a:ext cx="11349037" cy="4048125"/>
          </a:xfrm>
        </p:spPr>
        <p:txBody>
          <a:bodyPr/>
          <a:lstStyle/>
          <a:p>
            <a:r>
              <a:rPr lang="pl-PL" altLang="pl-PL" b="1" dirty="0" smtClean="0">
                <a:ea typeface="Mongolian Baiti" panose="03000500000000000000" pitchFamily="66" charset="0"/>
              </a:rPr>
              <a:t>4.1 Zadania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polu </a:t>
            </a:r>
            <a:r>
              <a:rPr lang="pl-PL" altLang="pl-PL" b="1" i="1" dirty="0" smtClean="0">
                <a:ea typeface="Mongolian Baiti" panose="03000500000000000000" pitchFamily="66" charset="0"/>
              </a:rPr>
              <a:t>Szczegółowy opis zadania</a:t>
            </a:r>
            <a:r>
              <a:rPr lang="pl-PL" altLang="pl-PL" dirty="0" smtClean="0">
                <a:ea typeface="Mongolian Baiti" panose="03000500000000000000" pitchFamily="66" charset="0"/>
              </a:rPr>
              <a:t> wskaż zadania, w których będą prowadzone działania na rzecz wyrównywania szans </a:t>
            </a:r>
            <a:r>
              <a:rPr lang="pl-PL" altLang="pl-PL" b="1" dirty="0" smtClean="0">
                <a:ea typeface="Mongolian Baiti" panose="03000500000000000000" pitchFamily="66" charset="0"/>
              </a:rPr>
              <a:t>kobiet i mężczyzn </a:t>
            </a:r>
            <a:r>
              <a:rPr lang="pl-PL" altLang="pl-PL" dirty="0" smtClean="0">
                <a:ea typeface="Mongolian Baiti" panose="03000500000000000000" pitchFamily="66" charset="0"/>
              </a:rPr>
              <a:t>(standard minimum)  oraz opisz w jaki sposób projekt realizuje zasadę </a:t>
            </a:r>
            <a:r>
              <a:rPr lang="pl-PL" altLang="pl-PL" b="1" dirty="0" smtClean="0">
                <a:ea typeface="Mongolian Baiti" panose="03000500000000000000" pitchFamily="66" charset="0"/>
              </a:rPr>
              <a:t>równości szans </a:t>
            </a:r>
            <a:r>
              <a:rPr lang="pl-PL" altLang="pl-PL" dirty="0" smtClean="0">
                <a:ea typeface="Mongolian Baiti" panose="03000500000000000000" pitchFamily="66" charset="0"/>
              </a:rPr>
              <a:t>i  niedyskryminacji, w tym dostępności dla </a:t>
            </a:r>
            <a:r>
              <a:rPr lang="pl-PL" altLang="pl-PL" b="1" dirty="0" smtClean="0">
                <a:ea typeface="Mongolian Baiti" panose="03000500000000000000" pitchFamily="66" charset="0"/>
              </a:rPr>
              <a:t>osób z niepełnosprawnościami,</a:t>
            </a:r>
          </a:p>
          <a:p>
            <a:pPr algn="just">
              <a:lnSpc>
                <a:spcPct val="150000"/>
              </a:lnSpc>
            </a:pPr>
            <a:r>
              <a:rPr lang="pl-PL" altLang="pl-PL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dirty="0" smtClean="0">
                <a:ea typeface="Mongolian Baiti" panose="03000500000000000000" pitchFamily="66" charset="0"/>
              </a:rPr>
              <a:t>Pamiętaj, że w przypadku projektów rozliczanych kwotami ryczałtowymi </a:t>
            </a:r>
            <a:r>
              <a:rPr lang="pl-PL" altLang="pl-PL" b="1" dirty="0" smtClean="0">
                <a:ea typeface="Mongolian Baiti" panose="03000500000000000000" pitchFamily="66" charset="0"/>
              </a:rPr>
              <a:t>jedno zadanie stanowi jedną kwotę ryczałtową.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polu </a:t>
            </a:r>
            <a:r>
              <a:rPr lang="pl-PL" altLang="pl-PL" b="1" i="1" dirty="0" smtClean="0">
                <a:ea typeface="Mongolian Baiti" panose="03000500000000000000" pitchFamily="66" charset="0"/>
              </a:rPr>
              <a:t>Przyporządkowanie zadania do odpowiednich wskaźników  </a:t>
            </a:r>
            <a:r>
              <a:rPr lang="pl-PL" altLang="pl-PL" dirty="0" smtClean="0">
                <a:ea typeface="Mongolian Baiti" panose="03000500000000000000" pitchFamily="66" charset="0"/>
              </a:rPr>
              <a:t>wybierz wszystkie wskaźniki produktu określone w podpunkcie 3.1.1 oraz wybrane wskaźniki rezultatu, o ile mają bezpośredni związek z danym zadaniem, tj. realizacja zadania ma bezpośredni wpływ na dany wskaźnik.</a:t>
            </a:r>
            <a:endParaRPr lang="pl-PL" altLang="pl-PL" b="1" dirty="0" smtClean="0">
              <a:ea typeface="Mongolian Baiti" panose="03000500000000000000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altLang="pl-PL" dirty="0" smtClean="0">
              <a:ea typeface="Mongolian Baiti" panose="03000500000000000000" pitchFamily="66" charset="0"/>
            </a:endParaRPr>
          </a:p>
          <a:p>
            <a:endParaRPr lang="pl-PL" altLang="pl-PL" dirty="0" smtClean="0">
              <a:ea typeface="Mongolian Baiti" panose="03000500000000000000" pitchFamily="66" charset="0"/>
            </a:endParaRPr>
          </a:p>
          <a:p>
            <a:endParaRPr lang="pl-PL" altLang="pl-PL" b="1" i="1" dirty="0" smtClean="0">
              <a:ea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altLang="pl-PL" dirty="0" smtClean="0">
              <a:ea typeface="Mongolian Baiti" panose="03000500000000000000" pitchFamily="66" charset="0"/>
            </a:endParaRPr>
          </a:p>
          <a:p>
            <a:endParaRPr lang="pl-PL" altLang="pl-PL" dirty="0" smtClean="0">
              <a:ea typeface="Mongolian Baiti" panose="03000500000000000000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altLang="pl-PL" b="1" i="1" dirty="0" smtClean="0">
              <a:ea typeface="Mongolian Baiti" panose="03000500000000000000" pitchFamily="66" charset="0"/>
            </a:endParaRPr>
          </a:p>
          <a:p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6286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49463"/>
            <a:ext cx="11349037" cy="4127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4.2 Kwoty ryczałtowe 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l-PL" altLang="pl-PL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dirty="0" smtClean="0">
                <a:ea typeface="Mongolian Baiti" panose="03000500000000000000" pitchFamily="66" charset="0"/>
              </a:rPr>
              <a:t>w projektach EFS w których wartość dofinansowania wkładu publicznego (środków publicznych) </a:t>
            </a:r>
            <a:r>
              <a:rPr lang="pl-PL" altLang="pl-PL" b="1" dirty="0" smtClean="0">
                <a:ea typeface="Mongolian Baiti" panose="03000500000000000000" pitchFamily="66" charset="0"/>
              </a:rPr>
              <a:t>nie przekracza </a:t>
            </a:r>
            <a:r>
              <a:rPr lang="pl-PL" altLang="pl-PL" dirty="0" smtClean="0">
                <a:ea typeface="Mongolian Baiti" panose="03000500000000000000" pitchFamily="66" charset="0"/>
              </a:rPr>
              <a:t>wyrażonej w PLN równowartości </a:t>
            </a:r>
            <a:r>
              <a:rPr lang="pl-PL" altLang="pl-PL" b="1" dirty="0" smtClean="0">
                <a:ea typeface="Mongolian Baiti" panose="03000500000000000000" pitchFamily="66" charset="0"/>
              </a:rPr>
              <a:t>100 000 EUR obligatoryjne jest stosowanie kwot ryczałtowych!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stosowanie kwot ryczałtowych wyliczonych w oparciu o szczegółowy budżet projektu określony przez wnioskodawcę w projektach o wartości dofinansowania wkładu publicznego </a:t>
            </a:r>
            <a:r>
              <a:rPr lang="pl-PL" altLang="pl-PL" b="1" dirty="0" smtClean="0">
                <a:ea typeface="Mongolian Baiti" panose="03000500000000000000" pitchFamily="66" charset="0"/>
              </a:rPr>
              <a:t>przekraczającej </a:t>
            </a:r>
            <a:r>
              <a:rPr lang="pl-PL" altLang="pl-PL" dirty="0" smtClean="0">
                <a:ea typeface="Mongolian Baiti" panose="03000500000000000000" pitchFamily="66" charset="0"/>
              </a:rPr>
              <a:t>wyrażonej w PLN równowartości </a:t>
            </a:r>
            <a:r>
              <a:rPr lang="pl-PL" altLang="pl-PL" b="1" dirty="0" smtClean="0">
                <a:ea typeface="Mongolian Baiti" panose="03000500000000000000" pitchFamily="66" charset="0"/>
              </a:rPr>
              <a:t>100 000 EUR nie jest możliwe.</a:t>
            </a:r>
          </a:p>
          <a:p>
            <a:pPr algn="just">
              <a:lnSpc>
                <a:spcPct val="150000"/>
              </a:lnSpc>
            </a:pPr>
            <a:r>
              <a:rPr lang="pl-PL" altLang="pl-PL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b="1" dirty="0" smtClean="0">
                <a:ea typeface="Mongolian Baiti" panose="03000500000000000000" pitchFamily="66" charset="0"/>
              </a:rPr>
              <a:t>jedno zadanie stanowi jedną kwotę ryczałtową!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54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17713"/>
            <a:ext cx="11349037" cy="4159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4.2 Kwoty ryczałtowe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określ  wskaźniki dla rozliczenia kwoty ryczałtowej stosując zasadę CREAM (slajd 36),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ujmij w polu opisowym wykaz dokumentów potwierdzających wykonanie każdego z zadań. Jednocześnie wymienione w tej części wniosku o dofinansowanie dokumenty (np. lista obecności uczestników, dzienniki zajęć, raporty) będą w  trakcie rozliczania projektu stanowić podstawę oceny, czy wskaźniki określone dla rozliczenia kwoty ryczałtowej zostały osiągnięte na poziomie stanowiącym minimalny próg, który uprawnia do kwalifikowania wydatków objętych daną kwotą ryczałtową).</a:t>
            </a:r>
          </a:p>
          <a:p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699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33588"/>
            <a:ext cx="11349037" cy="41433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smtClean="0">
                <a:ea typeface="Mongolian Baiti" panose="03000500000000000000" pitchFamily="66" charset="0"/>
              </a:rPr>
              <a:t>4.3 Potencjał wnioskodawcy i partnerów 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Na podstawie informacji zamieszczonych w tym punkcie dokonywana jest ocena spełnienia kryterium </a:t>
            </a:r>
            <a:r>
              <a:rPr lang="pl-PL" altLang="pl-PL" b="1" smtClean="0">
                <a:ea typeface="Mongolian Baiti" panose="03000500000000000000" pitchFamily="66" charset="0"/>
              </a:rPr>
              <a:t>formalnego </a:t>
            </a:r>
            <a:r>
              <a:rPr lang="pl-PL" altLang="pl-PL" smtClean="0">
                <a:ea typeface="Mongolian Baiti" panose="03000500000000000000" pitchFamily="66" charset="0"/>
              </a:rPr>
              <a:t>w zakresie wykazania zdolności do płynnej obsługi finansowej projektu (w podpunkcie  potencjał finansowy wnioskodawcy/partnerów)oraz ocena </a:t>
            </a:r>
            <a:r>
              <a:rPr lang="pl-PL" altLang="pl-PL" b="1" smtClean="0">
                <a:ea typeface="Mongolian Baiti" panose="03000500000000000000" pitchFamily="66" charset="0"/>
              </a:rPr>
              <a:t>merytoryczna </a:t>
            </a:r>
            <a:r>
              <a:rPr lang="pl-PL" altLang="pl-PL" smtClean="0">
                <a:ea typeface="Mongolian Baiti" panose="03000500000000000000" pitchFamily="66" charset="0"/>
              </a:rPr>
              <a:t>potencjału jaki wnioskodawca planuje zaangażować w realizację projektu we wszystkich podpunktach:</a:t>
            </a:r>
          </a:p>
          <a:p>
            <a:pPr>
              <a:lnSpc>
                <a:spcPct val="80000"/>
              </a:lnSpc>
            </a:pPr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699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33588"/>
            <a:ext cx="11349037" cy="4824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sz="1700" b="1" dirty="0" smtClean="0">
                <a:ea typeface="Mongolian Baiti" panose="03000500000000000000" pitchFamily="66" charset="0"/>
              </a:rPr>
              <a:t>4.3 Potencjał wnioskodawcy i partnerów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altLang="pl-PL" sz="1700" b="1" dirty="0" smtClean="0">
                <a:ea typeface="Mongolian Baiti" panose="03000500000000000000" pitchFamily="66" charset="0"/>
              </a:rPr>
              <a:t>potencjał finansowy wnioskodawcy/partnerów </a:t>
            </a:r>
          </a:p>
          <a:p>
            <a:pPr algn="just">
              <a:lnSpc>
                <a:spcPct val="150000"/>
              </a:lnSpc>
            </a:pPr>
            <a:r>
              <a:rPr lang="pl-PL" altLang="pl-PL" sz="1700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Pamiętaj!</a:t>
            </a:r>
            <a:r>
              <a:rPr lang="pl-PL" altLang="pl-PL" sz="1700" dirty="0" smtClean="0">
                <a:ea typeface="Mongolian Baiti" panose="03000500000000000000" pitchFamily="66" charset="0"/>
              </a:rPr>
              <a:t> łączny obrót za ostatni zamknięty i zatwierdzony rok kalendarzowy musi być równy lub wyższy od łącznych rocznych wydatków w ocenianym projekcie i innych projektach realizowanych w ramach EFS, których stroną umowy o  dofinansowanie jest instytucja, w której dokonywana jest ocena formalna albo formalno-merytoryczna wniosku w roku kalendarzowym, w którym wydatki są najwyższe.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700" dirty="0" smtClean="0">
                <a:ea typeface="Mongolian Baiti" panose="03000500000000000000" pitchFamily="66" charset="0"/>
              </a:rPr>
              <a:t>w przypadku podmiotów nieprowadzących działalności gospodarczej i jednocześnie niebędących jednostkami sektora finansów publicznych jako obroty należy rozumieć wartość przychodów (w tym przychodów osiągniętych z tytułu otrzymanego dofinansowania na realizację projektów) osiągniętych w poprzednim roku przez danego wnioskodawcę/partnera,</a:t>
            </a:r>
          </a:p>
          <a:p>
            <a:pPr>
              <a:lnSpc>
                <a:spcPct val="80000"/>
              </a:lnSpc>
            </a:pPr>
            <a:endParaRPr lang="pl-PL" altLang="pl-PL" sz="1700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38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81213"/>
            <a:ext cx="11349037" cy="4224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4.3 Potencjał wnioskodawcy i partnerów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altLang="pl-PL" b="1" dirty="0" smtClean="0">
                <a:ea typeface="Mongolian Baiti" panose="03000500000000000000" pitchFamily="66" charset="0"/>
              </a:rPr>
              <a:t>potencjał finansowy wnioskodawcy/partnerów cd.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Na tej podstawie sprawdzane będzie, czy wnioskodawca posiada potencjał pozwalający realizować projekt w ramach założonego budżetu oraz bezproblemowe rozliczanie projektu,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Potencjał finansowy mierzony wielkością obrotów w stosunku do wydatków projektu ma również na celu wykazanie możliwości ewentualnego dochodzenia zwrotu tych środków dofinansowania, w przypadku wykorzystania ich niezgodnie z przeznaczeniem. </a:t>
            </a:r>
            <a:endParaRPr lang="pl-PL" altLang="pl-PL" b="1" dirty="0" smtClean="0">
              <a:ea typeface="Mongolian Baiti" panose="03000500000000000000" pitchFamily="66" charset="0"/>
            </a:endParaRPr>
          </a:p>
          <a:p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738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81213"/>
            <a:ext cx="11349037" cy="4497387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4.3 Potencjał wnioskodawcy i partnerów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arenR" startAt="2"/>
            </a:pPr>
            <a:r>
              <a:rPr lang="pl-PL" altLang="pl-PL" b="1" dirty="0" smtClean="0">
                <a:ea typeface="Mongolian Baiti" panose="03000500000000000000" pitchFamily="66" charset="0"/>
              </a:rPr>
              <a:t>potencjał kadrowy/merytoryczny wnioskodawcy/partnerów 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opisz potencjał kadrowy swój i partnerów i wskaż sposób jego wykorzystania w ramach projektu (wskazać kluczowe osoby, które zostaną zaangażowane do realizacji projektu oraz ich planowaną funkcję w projekcie wraz z syntetycznym opisem doświadczenia i wskazaniem tych osób z imienia i nazwiska),</a:t>
            </a:r>
            <a:endParaRPr lang="pl-PL" altLang="pl-PL" b="1" dirty="0" smtClean="0">
              <a:ea typeface="Mongolian Baiti" panose="03000500000000000000" pitchFamily="66" charset="0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dotyczy to w szczególności osób zatrudnionych na umowę o pracę oraz trwale współpracujących z wnioskodawcą, a  nie tych które wnioskodawca dopiero chciałby zaangażować.</a:t>
            </a:r>
          </a:p>
          <a:p>
            <a:pPr>
              <a:lnSpc>
                <a:spcPct val="130000"/>
              </a:lnSpc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974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427288"/>
            <a:ext cx="11349037" cy="37496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Calibri Light" panose="020F0302020204030204" pitchFamily="34" charset="0"/>
              <a:buAutoNum type="arabicParenR" startAt="3"/>
            </a:pPr>
            <a:r>
              <a:rPr lang="pl-PL" altLang="pl-PL" b="1" dirty="0" smtClean="0">
                <a:ea typeface="Mongolian Baiti" panose="03000500000000000000" pitchFamily="66" charset="0"/>
              </a:rPr>
              <a:t>potencjał techniczny wnioskodawcy/partnerów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tym polu opisowym opisz jakie posiadane przez Ciebie zaplecze techniczne (w tym sprzęt i lokale użytkowe, o ile istnieje konieczność ich wykorzystywania w ramach projektu) zaangażowane będzie w realizację projektu. </a:t>
            </a:r>
          </a:p>
          <a:p>
            <a:pPr marL="342900" indent="-342900" algn="just"/>
            <a:endParaRPr lang="pl-PL" altLang="pl-PL" b="1" dirty="0" smtClean="0">
              <a:ea typeface="Mongolian Baiti" panose="03000500000000000000" pitchFamily="66" charset="0"/>
            </a:endParaRPr>
          </a:p>
          <a:p>
            <a:pPr marL="342900" indent="-342900"/>
            <a:endParaRPr lang="pl-PL" altLang="pl-PL" b="1" dirty="0" smtClean="0">
              <a:ea typeface="Mongolian Baiti" panose="03000500000000000000" pitchFamily="66" charset="0"/>
            </a:endParaRPr>
          </a:p>
          <a:p>
            <a:pPr marL="342900" indent="-342900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974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- jak to powinno wyglądać?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81213"/>
            <a:ext cx="11349037" cy="4414837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4.4 Doświadczenie wnioskodawcy i partnerów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należy opisać </a:t>
            </a:r>
            <a:r>
              <a:rPr lang="pl-PL" altLang="pl-PL" b="1" dirty="0" smtClean="0">
                <a:ea typeface="Mongolian Baiti" panose="03000500000000000000" pitchFamily="66" charset="0"/>
              </a:rPr>
              <a:t>potencjał społeczny </a:t>
            </a:r>
            <a:r>
              <a:rPr lang="pl-PL" altLang="pl-PL" dirty="0" smtClean="0">
                <a:ea typeface="Mongolian Baiti" panose="03000500000000000000" pitchFamily="66" charset="0"/>
              </a:rPr>
              <a:t>wnioskodawcy i partnerów, czyli dotychczasowe (do </a:t>
            </a:r>
            <a:r>
              <a:rPr lang="pl-PL" altLang="pl-PL" b="1" dirty="0" smtClean="0">
                <a:ea typeface="Mongolian Baiti" panose="03000500000000000000" pitchFamily="66" charset="0"/>
              </a:rPr>
              <a:t>trzech lat wstecz</a:t>
            </a:r>
            <a:r>
              <a:rPr lang="pl-PL" altLang="pl-PL" dirty="0" smtClean="0">
                <a:ea typeface="Mongolian Baiti" panose="03000500000000000000" pitchFamily="66" charset="0"/>
              </a:rPr>
              <a:t>) doświadczenie wnioskodawcy i jego partnerów w zakresie: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b="1" dirty="0" smtClean="0">
                <a:ea typeface="Mongolian Baiti" panose="03000500000000000000" pitchFamily="66" charset="0"/>
              </a:rPr>
              <a:t>grupy</a:t>
            </a:r>
            <a:r>
              <a:rPr lang="pl-PL" altLang="pl-PL" dirty="0" smtClean="0">
                <a:ea typeface="Mongolian Baiti" panose="03000500000000000000" pitchFamily="66" charset="0"/>
              </a:rPr>
              <a:t> obejmowanej interwencją,  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b="1" dirty="0" smtClean="0">
                <a:ea typeface="Mongolian Baiti" panose="03000500000000000000" pitchFamily="66" charset="0"/>
              </a:rPr>
              <a:t>obszaru</a:t>
            </a:r>
            <a:r>
              <a:rPr lang="pl-PL" altLang="pl-PL" dirty="0" smtClean="0">
                <a:ea typeface="Mongolian Baiti" panose="03000500000000000000" pitchFamily="66" charset="0"/>
              </a:rPr>
              <a:t>, w którym udzielane będzie wsparcie,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altLang="pl-PL" b="1" dirty="0" smtClean="0">
                <a:ea typeface="Mongolian Baiti" panose="03000500000000000000" pitchFamily="66" charset="0"/>
              </a:rPr>
              <a:t>terytorium</a:t>
            </a:r>
            <a:r>
              <a:rPr lang="pl-PL" altLang="pl-PL" dirty="0" smtClean="0">
                <a:ea typeface="Mongolian Baiti" panose="03000500000000000000" pitchFamily="66" charset="0"/>
              </a:rPr>
              <a:t> które obejmować będzie wsparcie.</a:t>
            </a:r>
          </a:p>
          <a:p>
            <a:pPr algn="just"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Przykłady</a:t>
            </a:r>
            <a:r>
              <a:rPr lang="pl-PL" altLang="pl-PL" dirty="0" smtClean="0">
                <a:ea typeface="Mongolian Baiti" panose="03000500000000000000" pitchFamily="66" charset="0"/>
              </a:rPr>
              <a:t>: zaangażowanie w poprawę sytuacji grupy obejmowanej interwencją,  opis dotychczas realizowanych działań lub projektów, uzasadnienie adekwatności swojego doświadczenia, zakorzenienia w sferze którego dotyczyć będzie wsparcie.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>
                <a:ea typeface="Mongolian Baiti" panose="03000500000000000000" pitchFamily="66" charset="0"/>
              </a:rPr>
              <a:t>Dopuszczalne typy </a:t>
            </a:r>
            <a:r>
              <a:rPr lang="pl-PL" altLang="pl-PL" dirty="0" smtClean="0">
                <a:ea typeface="Mongolian Baiti" panose="03000500000000000000" pitchFamily="66" charset="0"/>
              </a:rPr>
              <a:t>projektów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5. Instrumenty i usługi rynku pracy skierowane do osób niepełnosprawnych:</a:t>
            </a:r>
          </a:p>
          <a:p>
            <a:pPr marL="725488" lvl="1" indent="-268288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sz="1800" dirty="0" smtClean="0">
                <a:ea typeface="Mongolian Baiti" panose="03000500000000000000" pitchFamily="66" charset="0"/>
              </a:rPr>
              <a:t>niwelowanie barier jakie napotykają osoby młode niepełnosprawne w zakresie zdobycia i utrzymania zatrudnienia, m.in. poprzez finansowanie pracy asystenta osoby niepełnosprawnej, którego praca spełnia standardy wyznaczone dla takiej usługi i doposażenie stanowiska pracy do potrzeb osób niepełnosprawnych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.</a:t>
            </a:r>
            <a:endParaRPr lang="pl-PL" altLang="pl-PL" sz="1800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150938"/>
            <a:ext cx="11349037" cy="6619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33588"/>
            <a:ext cx="11349037" cy="43672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 4.5 Sposób zarządzania projektem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Opisz jak będzie wyglądała struktura zarządzania projektem, zwracając szczególną uwagę na: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podział ról i zadań w zespole zarządzającym,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wpływ sposobu zarządzania projektem na jego sprawną, efektywną i terminową realizację,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wskazanie kadry zarządzającej,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 sposób podejmowania decyzji,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sposób zarządzana podmiotem realizującym projekt (np. jeśli został wydzielony specjalny zespół do realizacji projektu).</a:t>
            </a:r>
            <a:endParaRPr lang="pl-PL" altLang="pl-PL" b="1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150938"/>
            <a:ext cx="11349037" cy="6619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IV. Sposób realizacji projektu oraz potencjał i doświadczenie wnioskodawcy i partnerów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033588"/>
            <a:ext cx="11349037" cy="43672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 4.5 Sposób zarządzania projektem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opisz kluczowe stanowiska i ich rolę oraz osoby które te stanowiska będą piastować wraz z ich doświadczeniem, potencjałem, kwalifikacjami, uzasadnieniem,  ukazującym adekwatność objęcia przez nich danego stanowiska.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V. Budżet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l-PL" altLang="pl-PL" b="1" smtClean="0">
                <a:ea typeface="Mongolian Baiti" panose="03000500000000000000" pitchFamily="66" charset="0"/>
              </a:rPr>
              <a:t>na </a:t>
            </a:r>
            <a:r>
              <a:rPr lang="pl-PL" altLang="pl-PL" b="1" i="1" smtClean="0">
                <a:ea typeface="Mongolian Baiti" panose="03000500000000000000" pitchFamily="66" charset="0"/>
              </a:rPr>
              <a:t>Budżet</a:t>
            </a:r>
            <a:r>
              <a:rPr lang="pl-PL" altLang="pl-PL" b="1" smtClean="0">
                <a:ea typeface="Mongolian Baiti" panose="03000500000000000000" pitchFamily="66" charset="0"/>
              </a:rPr>
              <a:t> projektu składają się następujące pozycje kategorii wydatków: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koszty ogółem,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koszty bezpośrednie,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koszty pośrednie (ryczałt),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kwoty ryczałtowe,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stawki jednostkowe,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personel projektu w kosztach ogółem,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zadania zlecone w kosztach ogółem,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środki trwałe w kosztach ogółem,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cross-financing w kosztach ogółem,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wydatki poniesione poza terytorium UE,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wkład własny: w tym wkład prywatny, wkład prywatny wymagany przepisami pomocy publicznej,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dochód,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wnioskowane dofinansowanie.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V. Budżet –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b="1" smtClean="0">
                <a:ea typeface="Mongolian Baiti" panose="03000500000000000000" pitchFamily="66" charset="0"/>
              </a:rPr>
              <a:t> </a:t>
            </a:r>
            <a:r>
              <a:rPr lang="pl-PL" altLang="pl-PL" b="1" smtClean="0">
                <a:solidFill>
                  <a:srgbClr val="000000"/>
                </a:solidFill>
                <a:ea typeface="Mongolian Baiti" panose="03000500000000000000" pitchFamily="66" charset="0"/>
              </a:rPr>
              <a:t>na </a:t>
            </a:r>
            <a:r>
              <a:rPr lang="pl-PL" altLang="pl-PL" b="1" i="1" smtClean="0">
                <a:solidFill>
                  <a:srgbClr val="000000"/>
                </a:solidFill>
                <a:ea typeface="Mongolian Baiti" panose="03000500000000000000" pitchFamily="66" charset="0"/>
              </a:rPr>
              <a:t>Budżet</a:t>
            </a:r>
            <a:r>
              <a:rPr lang="pl-PL" altLang="pl-PL" b="1" smtClean="0">
                <a:solidFill>
                  <a:srgbClr val="000000"/>
                </a:solidFill>
                <a:ea typeface="Mongolian Baiti" panose="03000500000000000000" pitchFamily="66" charset="0"/>
              </a:rPr>
              <a:t> projektu składają się następujące pozycje kategorii wydatków, automatycznie wyliczanych przez system: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solidFill>
                  <a:srgbClr val="000000"/>
                </a:solidFill>
                <a:ea typeface="Mongolian Baiti" panose="03000500000000000000" pitchFamily="66" charset="0"/>
              </a:rPr>
              <a:t>koszt przypadający na jednego uczestnika,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solidFill>
                  <a:srgbClr val="000000"/>
                </a:solidFill>
                <a:ea typeface="Mongolian Baiti" panose="03000500000000000000" pitchFamily="66" charset="0"/>
              </a:rPr>
              <a:t>koszt przypadający na jeden podmiot objęty wsparciem.</a:t>
            </a:r>
            <a:endParaRPr lang="pl-PL" altLang="pl-PL" sz="1800" b="1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b="1" smtClean="0">
                <a:ea typeface="Mongolian Baiti" panose="03000500000000000000" pitchFamily="66" charset="0"/>
              </a:rPr>
              <a:t>w </a:t>
            </a:r>
            <a:r>
              <a:rPr lang="pl-PL" altLang="pl-PL" b="1" i="1" smtClean="0">
                <a:ea typeface="Mongolian Baiti" panose="03000500000000000000" pitchFamily="66" charset="0"/>
              </a:rPr>
              <a:t>Budżecie</a:t>
            </a:r>
            <a:r>
              <a:rPr lang="pl-PL" altLang="pl-PL" b="1" smtClean="0">
                <a:ea typeface="Mongolian Baiti" panose="03000500000000000000" pitchFamily="66" charset="0"/>
              </a:rPr>
              <a:t> projektu znajdują się kolumny o nazwie </a:t>
            </a:r>
            <a:r>
              <a:rPr lang="pl-PL" altLang="pl-PL" b="1" i="1" smtClean="0">
                <a:ea typeface="Mongolian Baiti" panose="03000500000000000000" pitchFamily="66" charset="0"/>
              </a:rPr>
              <a:t>Ogółem</a:t>
            </a:r>
            <a:r>
              <a:rPr lang="pl-PL" altLang="pl-PL" b="1" smtClean="0">
                <a:ea typeface="Mongolian Baiti" panose="03000500000000000000" pitchFamily="66" charset="0"/>
              </a:rPr>
              <a:t> i </a:t>
            </a:r>
            <a:r>
              <a:rPr lang="pl-PL" altLang="pl-PL" b="1" i="1" smtClean="0">
                <a:ea typeface="Mongolian Baiti" panose="03000500000000000000" pitchFamily="66" charset="0"/>
              </a:rPr>
              <a:t>Kwalifikowalne</a:t>
            </a:r>
            <a:r>
              <a:rPr lang="pl-PL" altLang="pl-PL" b="1" smtClean="0">
                <a:ea typeface="Mongolian Baiti" panose="03000500000000000000" pitchFamily="66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OGÓŁEM = WSZYSTKIE WYDATKI + DOCHÓD,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smtClean="0">
                <a:ea typeface="Mongolian Baiti" panose="03000500000000000000" pitchFamily="66" charset="0"/>
              </a:rPr>
              <a:t> KWALIFIKOWALNE = WSZYSTKIE WYDATKI – DOCHÓD.</a:t>
            </a:r>
          </a:p>
          <a:p>
            <a:pPr marL="285750" indent="-285750"/>
            <a:endParaRPr lang="pl-PL" altLang="pl-PL" b="1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238375"/>
            <a:ext cx="11349037" cy="39385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6.1. Koszty ogółem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	6.1.1 koszty bezpośrednie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	6.1.2 koszty pośrednie</a:t>
            </a:r>
          </a:p>
          <a:p>
            <a:pPr algn="just">
              <a:lnSpc>
                <a:spcPct val="150000"/>
              </a:lnSpc>
            </a:pPr>
            <a:r>
              <a:rPr lang="pl-PL" altLang="pl-PL" smtClean="0">
                <a:ea typeface="Mongolian Baiti" panose="03000500000000000000" pitchFamily="66" charset="0"/>
              </a:rPr>
              <a:t>	6.1.3 wkład własny</a:t>
            </a:r>
          </a:p>
          <a:p>
            <a:endParaRPr lang="pl-PL" altLang="pl-PL" smtClean="0">
              <a:ea typeface="Mongolian Baiti" panose="03000500000000000000" pitchFamily="66" charset="0"/>
            </a:endParaRPr>
          </a:p>
          <a:p>
            <a:endParaRPr lang="pl-PL" altLang="pl-PL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altLang="pl-PL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i="1" dirty="0" smtClean="0">
                <a:ea typeface="Mongolian Baiti" panose="03000500000000000000" pitchFamily="66" charset="0"/>
              </a:rPr>
              <a:t>Szczegółowy budżet </a:t>
            </a:r>
            <a:r>
              <a:rPr lang="pl-PL" altLang="pl-PL" dirty="0" smtClean="0">
                <a:ea typeface="Mongolian Baiti" panose="03000500000000000000" pitchFamily="66" charset="0"/>
              </a:rPr>
              <a:t>projektu wypełnij przed przejściem do części dotyczącej</a:t>
            </a:r>
            <a:r>
              <a:rPr lang="pl-PL" altLang="pl-PL" i="1" dirty="0" smtClean="0">
                <a:ea typeface="Mongolian Baiti" panose="03000500000000000000" pitchFamily="66" charset="0"/>
              </a:rPr>
              <a:t> Budżetu </a:t>
            </a:r>
            <a:r>
              <a:rPr lang="pl-PL" altLang="pl-PL" dirty="0" smtClean="0">
                <a:ea typeface="Mongolian Baiti" panose="03000500000000000000" pitchFamily="66" charset="0"/>
              </a:rPr>
              <a:t>projektu oraz </a:t>
            </a:r>
            <a:r>
              <a:rPr lang="pl-PL" altLang="pl-PL" i="1" dirty="0" smtClean="0">
                <a:ea typeface="Mongolian Baiti" panose="03000500000000000000" pitchFamily="66" charset="0"/>
              </a:rPr>
              <a:t>Harmonogramu realizacji projektu</a:t>
            </a:r>
            <a:r>
              <a:rPr lang="pl-PL" altLang="pl-PL" dirty="0" smtClean="0">
                <a:ea typeface="Mongolian Baiti" panose="03000500000000000000" pitchFamily="66" charset="0"/>
              </a:rPr>
              <a:t>, ponieważ dane te są przenoszone automatycznie do części dotyczącej Budżetu projektu:	</a:t>
            </a:r>
          </a:p>
          <a:p>
            <a:pPr algn="just">
              <a:lnSpc>
                <a:spcPct val="150000"/>
              </a:lnSpc>
            </a:pPr>
            <a:r>
              <a:rPr lang="pl-PL" altLang="pl-PL" dirty="0" smtClean="0">
                <a:ea typeface="Mongolian Baiti" panose="03000500000000000000" pitchFamily="66" charset="0"/>
              </a:rPr>
              <a:t>	</a:t>
            </a:r>
            <a:r>
              <a:rPr lang="pl-PL" altLang="pl-PL" b="1" dirty="0" smtClean="0">
                <a:ea typeface="Mongolian Baiti" panose="03000500000000000000" pitchFamily="66" charset="0"/>
              </a:rPr>
              <a:t>Kolejność wypełniania wniosku: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1800" dirty="0" smtClean="0">
                <a:ea typeface="Mongolian Baiti" panose="03000500000000000000" pitchFamily="66" charset="0"/>
              </a:rPr>
              <a:t>budżet szczegółowy,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1800" dirty="0" smtClean="0">
                <a:ea typeface="Mongolian Baiti" panose="03000500000000000000" pitchFamily="66" charset="0"/>
              </a:rPr>
              <a:t>budżet projektu,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l-PL" altLang="pl-PL" sz="1800" dirty="0" smtClean="0">
                <a:ea typeface="Mongolian Baiti" panose="03000500000000000000" pitchFamily="66" charset="0"/>
              </a:rPr>
              <a:t>harmonogram realizacji projektu.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825625"/>
            <a:ext cx="11349037" cy="435133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 zależności od tego czy podatek VAT jest wydatkiem kwalifikowalnym, kwoty należy podawać z podatkiem VAT lub bez – </a:t>
            </a:r>
            <a:r>
              <a:rPr lang="pl-PL" altLang="pl-PL" b="1" dirty="0" smtClean="0">
                <a:ea typeface="Mongolian Baiti" panose="03000500000000000000" pitchFamily="66" charset="0"/>
              </a:rPr>
              <a:t>zgodnie z oświadczeniem</a:t>
            </a:r>
            <a:r>
              <a:rPr lang="pl-PL" altLang="pl-PL" dirty="0" smtClean="0">
                <a:ea typeface="Mongolian Baiti" panose="03000500000000000000" pitchFamily="66" charset="0"/>
              </a:rPr>
              <a:t>,</a:t>
            </a:r>
            <a:endParaRPr lang="pl-PL" altLang="pl-PL" b="1" dirty="0" smtClean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wprowadzanie poszczególnych wydatków odbywa się w sekcji „</a:t>
            </a:r>
            <a:r>
              <a:rPr lang="pl-PL" altLang="pl-PL" i="1" dirty="0" smtClean="0">
                <a:ea typeface="Mongolian Baiti" panose="03000500000000000000" pitchFamily="66" charset="0"/>
              </a:rPr>
              <a:t>Szczegółowe wydatki” </a:t>
            </a:r>
            <a:r>
              <a:rPr lang="pl-PL" altLang="pl-PL" dirty="0" smtClean="0">
                <a:ea typeface="Mongolian Baiti" panose="03000500000000000000" pitchFamily="66" charset="0"/>
              </a:rPr>
              <a:t>na zakładce </a:t>
            </a:r>
            <a:r>
              <a:rPr lang="pl-PL" altLang="pl-PL" i="1" dirty="0" smtClean="0">
                <a:ea typeface="Mongolian Baiti" panose="03000500000000000000" pitchFamily="66" charset="0"/>
              </a:rPr>
              <a:t>„Dodaj nowy wydatek”, </a:t>
            </a:r>
            <a:r>
              <a:rPr lang="pl-PL" altLang="pl-PL" dirty="0" smtClean="0">
                <a:ea typeface="Mongolian Baiti" panose="03000500000000000000" pitchFamily="66" charset="0"/>
              </a:rPr>
              <a:t>dostępnej po wybraniu przycisku </a:t>
            </a:r>
            <a:r>
              <a:rPr lang="pl-PL" altLang="pl-PL" i="1" dirty="0" smtClean="0">
                <a:ea typeface="Mongolian Baiti" panose="03000500000000000000" pitchFamily="66" charset="0"/>
              </a:rPr>
              <a:t>„Edytuj zadanie” </a:t>
            </a:r>
            <a:r>
              <a:rPr lang="pl-PL" altLang="pl-PL" dirty="0" smtClean="0">
                <a:ea typeface="Mongolian Baiti" panose="03000500000000000000" pitchFamily="66" charset="0"/>
              </a:rPr>
              <a:t>pod nazwą </a:t>
            </a:r>
            <a:r>
              <a:rPr lang="pl-PL" altLang="pl-PL" i="1" dirty="0" smtClean="0">
                <a:ea typeface="Mongolian Baiti" panose="03000500000000000000" pitchFamily="66" charset="0"/>
              </a:rPr>
              <a:t>zadania</a:t>
            </a:r>
            <a:r>
              <a:rPr lang="pl-PL" altLang="pl-PL" dirty="0" smtClean="0">
                <a:ea typeface="Mongolian Baiti" panose="03000500000000000000" pitchFamily="66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2254250"/>
            <a:ext cx="11349037" cy="3922713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przy każdym wydatku w poszczególnych latach planowanego do poniesienia w ramach konkretnego zadania należy wprowadzić nazwę wydatku, a także wpisać cenę jednostkową oraz liczbę jednostek.</a:t>
            </a:r>
          </a:p>
          <a:p>
            <a:pPr marL="285750" indent="-285750" algn="just">
              <a:lnSpc>
                <a:spcPct val="150000"/>
              </a:lnSpc>
            </a:pPr>
            <a:r>
              <a:rPr lang="pl-PL" altLang="pl-PL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dirty="0" smtClean="0">
                <a:ea typeface="Mongolian Baiti" panose="03000500000000000000" pitchFamily="66" charset="0"/>
              </a:rPr>
              <a:t>Należy pamiętać, że przez </a:t>
            </a:r>
            <a:r>
              <a:rPr lang="pl-PL" altLang="pl-PL" b="1" dirty="0" smtClean="0">
                <a:ea typeface="Mongolian Baiti" panose="03000500000000000000" pitchFamily="66" charset="0"/>
              </a:rPr>
              <a:t>wartość projektu </a:t>
            </a:r>
            <a:r>
              <a:rPr lang="pl-PL" altLang="pl-PL" dirty="0" smtClean="0">
                <a:ea typeface="Mongolian Baiti" panose="03000500000000000000" pitchFamily="66" charset="0"/>
              </a:rPr>
              <a:t>należy rozumieć łącznie </a:t>
            </a:r>
            <a:r>
              <a:rPr lang="pl-PL" altLang="pl-PL" b="1" dirty="0" smtClean="0">
                <a:ea typeface="Mongolian Baiti" panose="03000500000000000000" pitchFamily="66" charset="0"/>
              </a:rPr>
              <a:t>wartość dofinansowania </a:t>
            </a:r>
            <a:r>
              <a:rPr lang="pl-PL" altLang="pl-PL" dirty="0" smtClean="0">
                <a:ea typeface="Mongolian Baiti" panose="03000500000000000000" pitchFamily="66" charset="0"/>
              </a:rPr>
              <a:t>oraz</a:t>
            </a:r>
            <a:r>
              <a:rPr lang="pl-PL" altLang="pl-PL" b="1" dirty="0" smtClean="0">
                <a:ea typeface="Mongolian Baiti" panose="03000500000000000000" pitchFamily="66" charset="0"/>
              </a:rPr>
              <a:t> wkład własny </a:t>
            </a:r>
            <a:r>
              <a:rPr lang="pl-PL" altLang="pl-PL" dirty="0" smtClean="0">
                <a:ea typeface="Mongolian Baiti" panose="03000500000000000000" pitchFamily="66" charset="0"/>
              </a:rPr>
              <a:t>(o ile jest wymagany w projekcie).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 algn="ctr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WARTOŚĆ PROJEKTU = WARTOŚĆ DOFINANSOWANIA + WKŁAD WŁASNY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985963"/>
            <a:ext cx="11349037" cy="4335462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6.1.1 Koszty bezpośrednie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smtClean="0">
                <a:ea typeface="Mongolian Baiti" panose="03000500000000000000" pitchFamily="66" charset="0"/>
              </a:rPr>
              <a:t>koszty </a:t>
            </a:r>
            <a:r>
              <a:rPr lang="pl-PL" altLang="pl-PL" dirty="0" smtClean="0">
                <a:ea typeface="Mongolian Baiti" panose="03000500000000000000" pitchFamily="66" charset="0"/>
              </a:rPr>
              <a:t>bezpośrednie to koszty realizacji poszczególnych zadań (usług), które zamierzasz realizować  w ramach projektu,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koszty </a:t>
            </a:r>
            <a:r>
              <a:rPr lang="pl-PL" altLang="pl-PL" dirty="0" smtClean="0">
                <a:ea typeface="Mongolian Baiti" panose="03000500000000000000" pitchFamily="66" charset="0"/>
              </a:rPr>
              <a:t>bezpośrednie obejmują wszystkie koszty realizacji danego zadania, bez względu na to czy są to koszty osobowe, administracyjne czy </a:t>
            </a:r>
            <a:r>
              <a:rPr lang="pl-PL" altLang="pl-PL" dirty="0" smtClean="0">
                <a:ea typeface="Mongolian Baiti" panose="03000500000000000000" pitchFamily="66" charset="0"/>
              </a:rPr>
              <a:t>inne,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koszty </a:t>
            </a:r>
            <a:r>
              <a:rPr lang="pl-PL" altLang="pl-PL" dirty="0">
                <a:ea typeface="Mongolian Baiti" panose="03000500000000000000" pitchFamily="66" charset="0"/>
              </a:rPr>
              <a:t>bezpośrednie dotyczą zadań ściśle powiązanych z realizacją projektu,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koszty </a:t>
            </a:r>
            <a:r>
              <a:rPr lang="pl-PL" altLang="pl-PL" dirty="0" smtClean="0">
                <a:ea typeface="Mongolian Baiti" panose="03000500000000000000" pitchFamily="66" charset="0"/>
              </a:rPr>
              <a:t>bezpośrednie </a:t>
            </a:r>
            <a:r>
              <a:rPr lang="pl-PL" altLang="pl-PL" b="1" dirty="0" smtClean="0">
                <a:ea typeface="Mongolian Baiti" panose="03000500000000000000" pitchFamily="66" charset="0"/>
              </a:rPr>
              <a:t>rozliczane</a:t>
            </a:r>
            <a:r>
              <a:rPr lang="pl-PL" altLang="pl-PL" dirty="0" smtClean="0">
                <a:ea typeface="Mongolian Baiti" panose="03000500000000000000" pitchFamily="66" charset="0"/>
              </a:rPr>
              <a:t> są </a:t>
            </a:r>
            <a:r>
              <a:rPr lang="pl-PL" altLang="pl-PL" b="1" dirty="0" smtClean="0">
                <a:ea typeface="Mongolian Baiti" panose="03000500000000000000" pitchFamily="66" charset="0"/>
              </a:rPr>
              <a:t>na bieżąco </a:t>
            </a:r>
            <a:r>
              <a:rPr lang="pl-PL" altLang="pl-PL" dirty="0" smtClean="0">
                <a:ea typeface="Mongolian Baiti" panose="03000500000000000000" pitchFamily="66" charset="0"/>
              </a:rPr>
              <a:t>na podstawie dokumentów potwierdzających poniesione wydatki,</a:t>
            </a:r>
          </a:p>
          <a:p>
            <a:pPr marL="285750" indent="-285750" algn="just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koszty </a:t>
            </a:r>
            <a:r>
              <a:rPr lang="pl-PL" altLang="pl-PL" dirty="0" smtClean="0">
                <a:ea typeface="Mongolian Baiti" panose="03000500000000000000" pitchFamily="66" charset="0"/>
              </a:rPr>
              <a:t>bezpośrednie to np. : wydatki na zakup usług szkoleniowych, koszty egzaminów, wydatki na badania.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738" y="1247775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ea typeface="Mongolian Baiti" panose="03000500000000000000" pitchFamily="66" charset="0"/>
              </a:rPr>
              <a:t>VI . Szczegółowy budżet projektu- jak to powinno wyglądać?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1939925"/>
            <a:ext cx="11349037" cy="4237038"/>
          </a:xfrm>
        </p:spPr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pl-PL" altLang="pl-PL" b="1" dirty="0" smtClean="0">
                <a:ea typeface="Mongolian Baiti" panose="03000500000000000000" pitchFamily="66" charset="0"/>
              </a:rPr>
              <a:t>6.1.1 Koszty bezpośrednie cd.</a:t>
            </a:r>
            <a:endParaRPr lang="pl-PL" altLang="pl-PL" dirty="0" smtClean="0">
              <a:ea typeface="Mongolian Baiti" panose="03000500000000000000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altLang="pl-PL" dirty="0" smtClean="0">
                <a:ea typeface="Mongolian Baiti" panose="03000500000000000000" pitchFamily="66" charset="0"/>
              </a:rPr>
              <a:t>Przy określaniu kosztów bezpośrednich dodatkowo masz możliwość zaznaczenia pól wyboru (TAK/NIE) które dotyczą: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personelu projektu -  należy wskazać formę zaangażowania i szacunkowy wymiar czasu pracy personelu oraz na jakich zasadach osoba zostanie zatrudniona (np. umowa o dzieło),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zadań zleconych -  </a:t>
            </a:r>
            <a:r>
              <a:rPr lang="pl-PL" altLang="pl-PL" sz="1800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takie zadania 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nie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 mogą stanowić 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więcej niż 30 %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wartości projektu,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cross-</a:t>
            </a:r>
            <a:r>
              <a:rPr lang="pl-PL" altLang="pl-PL" sz="1800" dirty="0" err="1" smtClean="0">
                <a:ea typeface="Mongolian Baiti" panose="03000500000000000000" pitchFamily="66" charset="0"/>
              </a:rPr>
              <a:t>financingu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środków trwałych - </a:t>
            </a:r>
            <a:r>
              <a:rPr lang="pl-PL" altLang="pl-PL" sz="1800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wartość wydatków poniesionych na zakup środków trwałych o wartości jednostkowej równej i powyżej 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350 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PLN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netto w ramach kosztów bezpośrednich projektu oraz wydatków w  ramach cross-</a:t>
            </a:r>
            <a:r>
              <a:rPr lang="pl-PL" altLang="pl-PL" sz="1800" dirty="0" err="1" smtClean="0">
                <a:ea typeface="Mongolian Baiti" panose="03000500000000000000" pitchFamily="66" charset="0"/>
              </a:rPr>
              <a:t>financingu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 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nie może łącznie przekroczyć 10% </a:t>
            </a:r>
            <a:r>
              <a:rPr lang="pl-PL" altLang="pl-PL" sz="1800" dirty="0" smtClean="0">
                <a:ea typeface="Mongolian Baiti" panose="03000500000000000000" pitchFamily="66" charset="0"/>
              </a:rPr>
              <a:t>wydatków projektu,</a:t>
            </a:r>
          </a:p>
          <a:p>
            <a:pPr marL="285750" indent="-285750"/>
            <a:endParaRPr lang="pl-PL" altLang="pl-PL" dirty="0" smtClean="0">
              <a:ea typeface="Mongolian Baiti" panose="03000500000000000000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8579</TotalTime>
  <Words>6612</Words>
  <Application>Microsoft Office PowerPoint</Application>
  <PresentationFormat>Panoramiczny</PresentationFormat>
  <Paragraphs>728</Paragraphs>
  <Slides>118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118</vt:i4>
      </vt:variant>
    </vt:vector>
  </HeadingPairs>
  <TitlesOfParts>
    <vt:vector size="127" baseType="lpstr">
      <vt:lpstr>MS PGothic</vt:lpstr>
      <vt:lpstr>Arial</vt:lpstr>
      <vt:lpstr>Book Antiqua</vt:lpstr>
      <vt:lpstr>Calibri</vt:lpstr>
      <vt:lpstr>Calibri Light</vt:lpstr>
      <vt:lpstr>Mongolian Baiti</vt:lpstr>
      <vt:lpstr>Tw Cen MT Condensed</vt:lpstr>
      <vt:lpstr>Wingdings</vt:lpstr>
      <vt:lpstr>1_Motyw pakietu Office</vt:lpstr>
      <vt:lpstr> Spotkanie informacyjne dot. Regulaminu naboru oraz Systemu Obsługi Wniosków Aplikacyjnych  w ramach  Poddziałania 1.2.2 Programu Operacyjnego  Wiedza Edukacja Rozwój (PO WER)  </vt:lpstr>
      <vt:lpstr>Poddziałanie 1.2.2 Wsparcie osób młodych pozostających bez pracy na regionalnym rynku pracy</vt:lpstr>
      <vt:lpstr>Informacje podstawowe</vt:lpstr>
      <vt:lpstr>Wkład własny</vt:lpstr>
      <vt:lpstr>Dopuszczalne typy projektów</vt:lpstr>
      <vt:lpstr>Dopuszczalne typy projektów</vt:lpstr>
      <vt:lpstr>Dopuszczalne typy projektów</vt:lpstr>
      <vt:lpstr>Dopuszczalne typy projektów</vt:lpstr>
      <vt:lpstr>Dopuszczalne typy projektów</vt:lpstr>
      <vt:lpstr>Grupy docelowe</vt:lpstr>
      <vt:lpstr>Podmioty uprawnione do ubiegania się o dofinansowanie</vt:lpstr>
      <vt:lpstr>Kwoty ryczałtowe</vt:lpstr>
      <vt:lpstr>Stawki ryczałtowe</vt:lpstr>
      <vt:lpstr>Koszty racjonalnych usprawnień</vt:lpstr>
      <vt:lpstr>Etapy oceny wniosków</vt:lpstr>
      <vt:lpstr>Weryfikacja poprawności wniosku</vt:lpstr>
      <vt:lpstr>Weryfikacja poprawności wniosku - Warto pamiętać!: </vt:lpstr>
      <vt:lpstr>Ocena formalna: ogólne kryteria formalne</vt:lpstr>
      <vt:lpstr>Ocena formalna: ogólne kryteria formalne</vt:lpstr>
      <vt:lpstr>Ocena formalna: kryteria dostępu</vt:lpstr>
      <vt:lpstr>Ocena merytoryczna: kryteria dostępu</vt:lpstr>
      <vt:lpstr>Ocena merytoryczna: kryteria dostępu</vt:lpstr>
      <vt:lpstr>Ocena merytoryczna: kryteria dostępu</vt:lpstr>
      <vt:lpstr>Ocena merytoryczna: ogólne kryteria horyzontalne</vt:lpstr>
      <vt:lpstr>Ocena merytoryczna: kryteria ogólne</vt:lpstr>
      <vt:lpstr>Ocena merytoryczna: kryteria premiujące</vt:lpstr>
      <vt:lpstr>Ocena merytoryczna: kryteria premiujące</vt:lpstr>
      <vt:lpstr>Ocena merytoryczna: kryteria premiujące</vt:lpstr>
      <vt:lpstr>Orientacyjne terminy</vt:lpstr>
      <vt:lpstr>Podstawowe zasady pracy z Systemem Obsługi Wniosków Aplikacyjnych, czyli pierwsze kroki w SOWA 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Podstawowe zasady pracy z systemem obsługi wniosków aplikacyjnych, czyli pierwsze kroki w SOWie.</vt:lpstr>
      <vt:lpstr>Tworzenie wniosku o dofinansowanie projektu, czyli coraz bliżej celu!</vt:lpstr>
      <vt:lpstr>Prezentacja programu PowerPoint</vt:lpstr>
      <vt:lpstr>I. Informacje o projekcie – jak to powinno wyglądać?</vt:lpstr>
      <vt:lpstr>I. Informacje o projekcie – jak to powinno wyglądać?</vt:lpstr>
      <vt:lpstr>I. Informacje o projekcie – jak to powinno wyglądać?</vt:lpstr>
      <vt:lpstr>I. Informacje o projekcie – jak to powinno wyglądać?</vt:lpstr>
      <vt:lpstr>I. Informacje o projekcie – jak to powinno wyglądać?</vt:lpstr>
      <vt:lpstr>I. Informacje o projekcie – jak to powinno wyglądać?</vt:lpstr>
      <vt:lpstr>I. Informacje o projekcie – jak to powinno wyglądać? </vt:lpstr>
      <vt:lpstr>II. Wnioskodawca (Beneficjent) – jak to powinno wyglądać?</vt:lpstr>
      <vt:lpstr>II. Wnioskodawca (Beneficjent) – jak to powinno wyglądać?</vt:lpstr>
      <vt:lpstr>II. Wnioskodawca (Beneficjent) – jak to powinno wyglądać?</vt:lpstr>
      <vt:lpstr>II. Wnioskodawca (Beneficjent) – jak to powinno wyglądać?</vt:lpstr>
      <vt:lpstr>II. Wnioskodawca (Beneficjent) – jak to powinno wyglądać?</vt:lpstr>
      <vt:lpstr>II. Wnioskodawca (Beneficjent) – jak to powinno wyglądać?</vt:lpstr>
      <vt:lpstr>II. Wnioskodawca (Beneficjent) – jak to powinno wyglądać?</vt:lpstr>
      <vt:lpstr>Limity liczby znaków w części III i IV wniosku o dofinansowanie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III. Opis projektu w kontekście właściwego celu szczegółowego PO WER – jak to powinno wyglądać? </vt:lpstr>
      <vt:lpstr>IV. Sposób realizacji projektu oraz potencjał i doświadczenie wnioskodawcy i partnerów-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- jak to powinno wyglądać? </vt:lpstr>
      <vt:lpstr>IV. Sposób realizacji projektu oraz potencjał i doświadczenie wnioskodawcy i partnerów – jak to powinno wyglądać?</vt:lpstr>
      <vt:lpstr>IV. Sposób realizacji projektu oraz potencjał i doświadczenie wnioskodawcy i partnerów – jak to powinno wyglądać?</vt:lpstr>
      <vt:lpstr>V. Budżet – jak to powinno wyglądać?</vt:lpstr>
      <vt:lpstr>V. Budżet – jak to powinno wyglądać?</vt:lpstr>
      <vt:lpstr>VI . Szczegółowy budżet projektu- jak to powinno wyglądać?</vt:lpstr>
      <vt:lpstr>VI . Szczegółowy budżet projektu- jak to powinno wyglądać?</vt:lpstr>
      <vt:lpstr>VI . Szczegółowy budżet projektu- jak to powinno wyglądać?</vt:lpstr>
      <vt:lpstr>VI . Szczegółowy budżet projektu- jak to powinno wyglądać?</vt:lpstr>
      <vt:lpstr>VI . Szczegółowy budżet projektu- jak to powinno wyglądać?</vt:lpstr>
      <vt:lpstr>VI . Szczegółowy budżet projektu- jak to powinno wyglądać?</vt:lpstr>
      <vt:lpstr>VI . Szczegółowy budżet projektu- jak to powinno wyglądać?</vt:lpstr>
      <vt:lpstr>VI . Szczegółowy budżet projektu- jak to powinno wyglądać?</vt:lpstr>
      <vt:lpstr>VI . Szczegółowy budżet projektu- jak to powinno wyglądać?</vt:lpstr>
      <vt:lpstr>VI . Szczegółowy budżet projektu- jak to powinno wyglądać?</vt:lpstr>
      <vt:lpstr>VI . Szczegółowy budżet projektu- jak to powinno wyglądać?</vt:lpstr>
      <vt:lpstr>VII. Harmonogram realizacji projektu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Standard minimum realizacji zasady równości szans kobiet i mężczyzn – jak to powinno wyglądać?</vt:lpstr>
      <vt:lpstr>Dodatkowych informacji na temat Programu udzielają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Krycki Wojciech</dc:creator>
  <cp:lastModifiedBy>Krycki Wojciech</cp:lastModifiedBy>
  <cp:revision>651</cp:revision>
  <dcterms:created xsi:type="dcterms:W3CDTF">2015-03-17T13:22:05Z</dcterms:created>
  <dcterms:modified xsi:type="dcterms:W3CDTF">2015-08-25T07:56:45Z</dcterms:modified>
</cp:coreProperties>
</file>