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92" r:id="rId4"/>
    <p:sldId id="287" r:id="rId5"/>
    <p:sldId id="288" r:id="rId6"/>
    <p:sldId id="290" r:id="rId7"/>
    <p:sldId id="289" r:id="rId8"/>
    <p:sldId id="291" r:id="rId9"/>
    <p:sldId id="297" r:id="rId10"/>
    <p:sldId id="293" r:id="rId11"/>
    <p:sldId id="261" r:id="rId12"/>
    <p:sldId id="262" r:id="rId13"/>
    <p:sldId id="263" r:id="rId14"/>
    <p:sldId id="259" r:id="rId15"/>
    <p:sldId id="264" r:id="rId16"/>
    <p:sldId id="265" r:id="rId17"/>
    <p:sldId id="260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84" r:id="rId28"/>
    <p:sldId id="283" r:id="rId29"/>
    <p:sldId id="286" r:id="rId30"/>
    <p:sldId id="280" r:id="rId31"/>
    <p:sldId id="282" r:id="rId32"/>
    <p:sldId id="281" r:id="rId33"/>
    <p:sldId id="295" r:id="rId34"/>
    <p:sldId id="296" r:id="rId35"/>
    <p:sldId id="258" r:id="rId36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702" y="-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-211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182E4-C92C-4BD3-A6EC-CC494477055B}" type="doc">
      <dgm:prSet loTypeId="urn:microsoft.com/office/officeart/2005/8/layout/orgChart1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3EFA3D3D-64ED-4DB2-AB84-03AFC5A4C5E7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Priorytet Inwestycyjny 8.6</a:t>
          </a:r>
          <a:endParaRPr lang="pl-PL" dirty="0">
            <a:solidFill>
              <a:schemeClr val="tx1"/>
            </a:solidFill>
          </a:endParaRPr>
        </a:p>
      </dgm:t>
    </dgm:pt>
    <dgm:pt modelId="{A1590F1B-4877-4937-BE57-6D46C1045B34}" type="parTrans" cxnId="{74EB71AC-4DC5-42D7-84F8-CC4BF1F70016}">
      <dgm:prSet/>
      <dgm:spPr/>
      <dgm:t>
        <a:bodyPr/>
        <a:lstStyle/>
        <a:p>
          <a:endParaRPr lang="pl-PL"/>
        </a:p>
      </dgm:t>
    </dgm:pt>
    <dgm:pt modelId="{8E308885-5F92-4D7C-86E4-778D3AEF2031}" type="sibTrans" cxnId="{74EB71AC-4DC5-42D7-84F8-CC4BF1F70016}">
      <dgm:prSet/>
      <dgm:spPr/>
      <dgm:t>
        <a:bodyPr/>
        <a:lstStyle/>
        <a:p>
          <a:endParaRPr lang="pl-PL"/>
        </a:p>
      </dgm:t>
    </dgm:pt>
    <dgm:pt modelId="{47794019-B264-42AE-8D0E-3359E49DB7B8}" type="asst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Cele szczegółowe</a:t>
          </a:r>
          <a:endParaRPr lang="pl-PL" dirty="0">
            <a:solidFill>
              <a:schemeClr val="tx1"/>
            </a:solidFill>
          </a:endParaRPr>
        </a:p>
      </dgm:t>
    </dgm:pt>
    <dgm:pt modelId="{131AA5B8-3951-4086-A060-93B2DC42FBAE}" type="parTrans" cxnId="{AC13DFFA-1CD6-456D-BB8F-1F92AA290973}">
      <dgm:prSet/>
      <dgm:spPr/>
      <dgm:t>
        <a:bodyPr/>
        <a:lstStyle/>
        <a:p>
          <a:endParaRPr lang="pl-PL"/>
        </a:p>
      </dgm:t>
    </dgm:pt>
    <dgm:pt modelId="{3786D7CF-2820-40E3-AB57-9B643A85FB9D}" type="sibTrans" cxnId="{AC13DFFA-1CD6-456D-BB8F-1F92AA290973}">
      <dgm:prSet/>
      <dgm:spPr/>
      <dgm:t>
        <a:bodyPr/>
        <a:lstStyle/>
        <a:p>
          <a:endParaRPr lang="pl-PL"/>
        </a:p>
      </dgm:t>
    </dgm:pt>
    <dgm:pt modelId="{FD2B3A3A-6504-4B29-8D41-63C191F81E8A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Poprawa sytuacji osób młodych do 24 r. ż. bez pracy </a:t>
          </a:r>
          <a:endParaRPr lang="pl-PL" dirty="0">
            <a:solidFill>
              <a:schemeClr val="tx1"/>
            </a:solidFill>
          </a:endParaRPr>
        </a:p>
      </dgm:t>
    </dgm:pt>
    <dgm:pt modelId="{1E6F7713-2948-435C-BD63-BDE11131C712}" type="parTrans" cxnId="{67BC43AB-51E4-4FEC-8733-1D6ABF26670E}">
      <dgm:prSet/>
      <dgm:spPr/>
      <dgm:t>
        <a:bodyPr/>
        <a:lstStyle/>
        <a:p>
          <a:endParaRPr lang="pl-PL"/>
        </a:p>
      </dgm:t>
    </dgm:pt>
    <dgm:pt modelId="{FC89DBDB-32D5-4172-9A4E-DD08872069B3}" type="sibTrans" cxnId="{67BC43AB-51E4-4FEC-8733-1D6ABF26670E}">
      <dgm:prSet/>
      <dgm:spPr/>
      <dgm:t>
        <a:bodyPr/>
        <a:lstStyle/>
        <a:p>
          <a:endParaRPr lang="pl-PL"/>
        </a:p>
      </dgm:t>
    </dgm:pt>
    <dgm:pt modelId="{3BAC9F1F-4573-4B82-A1E9-390199101ED0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Zwiększenie przedsiębiorczości osób młodych do 29 r. ż. bez pracy, z wykorzystaniem instrumentów zwrotnych</a:t>
          </a:r>
          <a:endParaRPr lang="pl-PL" dirty="0">
            <a:solidFill>
              <a:schemeClr val="tx1"/>
            </a:solidFill>
          </a:endParaRPr>
        </a:p>
      </dgm:t>
    </dgm:pt>
    <dgm:pt modelId="{9F8554C8-8883-4569-8E57-14970552FDDE}" type="parTrans" cxnId="{69D91C29-21C5-42C2-B21F-CBFEC53F9F8B}">
      <dgm:prSet/>
      <dgm:spPr/>
      <dgm:t>
        <a:bodyPr/>
        <a:lstStyle/>
        <a:p>
          <a:endParaRPr lang="pl-PL"/>
        </a:p>
      </dgm:t>
    </dgm:pt>
    <dgm:pt modelId="{7EB761DB-9248-4071-B1AD-457B81804D45}" type="sibTrans" cxnId="{69D91C29-21C5-42C2-B21F-CBFEC53F9F8B}">
      <dgm:prSet/>
      <dgm:spPr/>
      <dgm:t>
        <a:bodyPr/>
        <a:lstStyle/>
        <a:p>
          <a:endParaRPr lang="pl-PL"/>
        </a:p>
      </dgm:t>
    </dgm:pt>
    <dgm:pt modelId="{F1FD5914-91B8-4D5E-816B-D1F449BD1E27}" type="pres">
      <dgm:prSet presAssocID="{D0A182E4-C92C-4BD3-A6EC-CC49447705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233F874D-EB4C-4DCF-9C00-20433D89E6A5}" type="pres">
      <dgm:prSet presAssocID="{3EFA3D3D-64ED-4DB2-AB84-03AFC5A4C5E7}" presName="hierRoot1" presStyleCnt="0">
        <dgm:presLayoutVars>
          <dgm:hierBranch val="init"/>
        </dgm:presLayoutVars>
      </dgm:prSet>
      <dgm:spPr/>
    </dgm:pt>
    <dgm:pt modelId="{6E62567F-B392-4C4A-82B9-045685148AC6}" type="pres">
      <dgm:prSet presAssocID="{3EFA3D3D-64ED-4DB2-AB84-03AFC5A4C5E7}" presName="rootComposite1" presStyleCnt="0"/>
      <dgm:spPr/>
    </dgm:pt>
    <dgm:pt modelId="{ADB798B6-11AB-4E83-960F-CAA6CA0C24CC}" type="pres">
      <dgm:prSet presAssocID="{3EFA3D3D-64ED-4DB2-AB84-03AFC5A4C5E7}" presName="rootText1" presStyleLbl="node0" presStyleIdx="0" presStyleCnt="1" custScaleX="25090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B433669-6F43-46DE-ABF2-C8D9B47FE444}" type="pres">
      <dgm:prSet presAssocID="{3EFA3D3D-64ED-4DB2-AB84-03AFC5A4C5E7}" presName="rootConnector1" presStyleLbl="node1" presStyleIdx="0" presStyleCnt="0"/>
      <dgm:spPr/>
      <dgm:t>
        <a:bodyPr/>
        <a:lstStyle/>
        <a:p>
          <a:endParaRPr lang="pl-PL"/>
        </a:p>
      </dgm:t>
    </dgm:pt>
    <dgm:pt modelId="{95BB2662-6E60-44C1-A910-AFDE552963B2}" type="pres">
      <dgm:prSet presAssocID="{3EFA3D3D-64ED-4DB2-AB84-03AFC5A4C5E7}" presName="hierChild2" presStyleCnt="0"/>
      <dgm:spPr/>
    </dgm:pt>
    <dgm:pt modelId="{441A1702-D373-4029-B21D-D948F7FDB1D0}" type="pres">
      <dgm:prSet presAssocID="{1E6F7713-2948-435C-BD63-BDE11131C712}" presName="Name37" presStyleLbl="parChTrans1D2" presStyleIdx="0" presStyleCnt="3"/>
      <dgm:spPr/>
      <dgm:t>
        <a:bodyPr/>
        <a:lstStyle/>
        <a:p>
          <a:endParaRPr lang="pl-PL"/>
        </a:p>
      </dgm:t>
    </dgm:pt>
    <dgm:pt modelId="{CEDE675C-D84C-4CC2-99D1-2761C6126CE0}" type="pres">
      <dgm:prSet presAssocID="{FD2B3A3A-6504-4B29-8D41-63C191F81E8A}" presName="hierRoot2" presStyleCnt="0">
        <dgm:presLayoutVars>
          <dgm:hierBranch val="init"/>
        </dgm:presLayoutVars>
      </dgm:prSet>
      <dgm:spPr/>
    </dgm:pt>
    <dgm:pt modelId="{175B850C-6B43-40EE-A35F-BCC1EFDA9C95}" type="pres">
      <dgm:prSet presAssocID="{FD2B3A3A-6504-4B29-8D41-63C191F81E8A}" presName="rootComposite" presStyleCnt="0"/>
      <dgm:spPr/>
    </dgm:pt>
    <dgm:pt modelId="{300353BE-D7C0-49E5-92DB-E9B0B6F334B2}" type="pres">
      <dgm:prSet presAssocID="{FD2B3A3A-6504-4B29-8D41-63C191F81E8A}" presName="rootText" presStyleLbl="node2" presStyleIdx="0" presStyleCnt="2" custScaleX="23501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330450C-FFA2-42B1-9ECC-15647CFA5AF3}" type="pres">
      <dgm:prSet presAssocID="{FD2B3A3A-6504-4B29-8D41-63C191F81E8A}" presName="rootConnector" presStyleLbl="node2" presStyleIdx="0" presStyleCnt="2"/>
      <dgm:spPr/>
      <dgm:t>
        <a:bodyPr/>
        <a:lstStyle/>
        <a:p>
          <a:endParaRPr lang="pl-PL"/>
        </a:p>
      </dgm:t>
    </dgm:pt>
    <dgm:pt modelId="{51FE5DEC-B593-4F6C-9A57-A5DA79B4FB66}" type="pres">
      <dgm:prSet presAssocID="{FD2B3A3A-6504-4B29-8D41-63C191F81E8A}" presName="hierChild4" presStyleCnt="0"/>
      <dgm:spPr/>
    </dgm:pt>
    <dgm:pt modelId="{DA2A2D73-76DE-44D9-9003-C08EE956507B}" type="pres">
      <dgm:prSet presAssocID="{FD2B3A3A-6504-4B29-8D41-63C191F81E8A}" presName="hierChild5" presStyleCnt="0"/>
      <dgm:spPr/>
    </dgm:pt>
    <dgm:pt modelId="{64EE78B8-6FEF-4280-8813-530908BB9CAB}" type="pres">
      <dgm:prSet presAssocID="{9F8554C8-8883-4569-8E57-14970552FDDE}" presName="Name37" presStyleLbl="parChTrans1D2" presStyleIdx="1" presStyleCnt="3"/>
      <dgm:spPr/>
      <dgm:t>
        <a:bodyPr/>
        <a:lstStyle/>
        <a:p>
          <a:endParaRPr lang="pl-PL"/>
        </a:p>
      </dgm:t>
    </dgm:pt>
    <dgm:pt modelId="{55681916-446E-4B0A-9BDC-D6586D61B09C}" type="pres">
      <dgm:prSet presAssocID="{3BAC9F1F-4573-4B82-A1E9-390199101ED0}" presName="hierRoot2" presStyleCnt="0">
        <dgm:presLayoutVars>
          <dgm:hierBranch val="init"/>
        </dgm:presLayoutVars>
      </dgm:prSet>
      <dgm:spPr/>
    </dgm:pt>
    <dgm:pt modelId="{C54ACBA6-178A-4500-823E-9BE2AFC45931}" type="pres">
      <dgm:prSet presAssocID="{3BAC9F1F-4573-4B82-A1E9-390199101ED0}" presName="rootComposite" presStyleCnt="0"/>
      <dgm:spPr/>
    </dgm:pt>
    <dgm:pt modelId="{A57A66DD-0381-4988-A272-0351AEC428E9}" type="pres">
      <dgm:prSet presAssocID="{3BAC9F1F-4573-4B82-A1E9-390199101ED0}" presName="rootText" presStyleLbl="node2" presStyleIdx="1" presStyleCnt="2" custScaleX="39850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16BAAE6-70B3-4C45-ACD3-E66F5B6EB514}" type="pres">
      <dgm:prSet presAssocID="{3BAC9F1F-4573-4B82-A1E9-390199101ED0}" presName="rootConnector" presStyleLbl="node2" presStyleIdx="1" presStyleCnt="2"/>
      <dgm:spPr/>
      <dgm:t>
        <a:bodyPr/>
        <a:lstStyle/>
        <a:p>
          <a:endParaRPr lang="pl-PL"/>
        </a:p>
      </dgm:t>
    </dgm:pt>
    <dgm:pt modelId="{A096D35D-E9BE-4E9A-B263-4C030B480452}" type="pres">
      <dgm:prSet presAssocID="{3BAC9F1F-4573-4B82-A1E9-390199101ED0}" presName="hierChild4" presStyleCnt="0"/>
      <dgm:spPr/>
    </dgm:pt>
    <dgm:pt modelId="{EA3AC53A-29CB-4CF1-9A42-AC44EC431CD9}" type="pres">
      <dgm:prSet presAssocID="{3BAC9F1F-4573-4B82-A1E9-390199101ED0}" presName="hierChild5" presStyleCnt="0"/>
      <dgm:spPr/>
    </dgm:pt>
    <dgm:pt modelId="{96C07173-5BC4-4D9A-B938-6D2B5EC4B38F}" type="pres">
      <dgm:prSet presAssocID="{3EFA3D3D-64ED-4DB2-AB84-03AFC5A4C5E7}" presName="hierChild3" presStyleCnt="0"/>
      <dgm:spPr/>
    </dgm:pt>
    <dgm:pt modelId="{BF9B6CB5-B976-45EF-B924-F99914271720}" type="pres">
      <dgm:prSet presAssocID="{131AA5B8-3951-4086-A060-93B2DC42FBAE}" presName="Name111" presStyleLbl="parChTrans1D2" presStyleIdx="2" presStyleCnt="3"/>
      <dgm:spPr/>
      <dgm:t>
        <a:bodyPr/>
        <a:lstStyle/>
        <a:p>
          <a:endParaRPr lang="pl-PL"/>
        </a:p>
      </dgm:t>
    </dgm:pt>
    <dgm:pt modelId="{FAB95681-3A7B-4F37-AC6D-243B9FF360A0}" type="pres">
      <dgm:prSet presAssocID="{47794019-B264-42AE-8D0E-3359E49DB7B8}" presName="hierRoot3" presStyleCnt="0">
        <dgm:presLayoutVars>
          <dgm:hierBranch val="init"/>
        </dgm:presLayoutVars>
      </dgm:prSet>
      <dgm:spPr/>
    </dgm:pt>
    <dgm:pt modelId="{2BE814B9-7299-4620-AEA3-A41A00CF5464}" type="pres">
      <dgm:prSet presAssocID="{47794019-B264-42AE-8D0E-3359E49DB7B8}" presName="rootComposite3" presStyleCnt="0"/>
      <dgm:spPr/>
    </dgm:pt>
    <dgm:pt modelId="{1E2C1150-690D-458E-8D0E-274A8834BF4F}" type="pres">
      <dgm:prSet presAssocID="{47794019-B264-42AE-8D0E-3359E49DB7B8}" presName="rootText3" presStyleLbl="asst1" presStyleIdx="0" presStyleCnt="1" custScaleX="19535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C7B8007-6E90-44C6-8229-CA7F81DD1EAD}" type="pres">
      <dgm:prSet presAssocID="{47794019-B264-42AE-8D0E-3359E49DB7B8}" presName="rootConnector3" presStyleLbl="asst1" presStyleIdx="0" presStyleCnt="1"/>
      <dgm:spPr/>
      <dgm:t>
        <a:bodyPr/>
        <a:lstStyle/>
        <a:p>
          <a:endParaRPr lang="pl-PL"/>
        </a:p>
      </dgm:t>
    </dgm:pt>
    <dgm:pt modelId="{408EFF43-6FF3-4D0F-B647-C8670D989357}" type="pres">
      <dgm:prSet presAssocID="{47794019-B264-42AE-8D0E-3359E49DB7B8}" presName="hierChild6" presStyleCnt="0"/>
      <dgm:spPr/>
    </dgm:pt>
    <dgm:pt modelId="{6F63976C-AF14-45DF-8109-1413BA5E225C}" type="pres">
      <dgm:prSet presAssocID="{47794019-B264-42AE-8D0E-3359E49DB7B8}" presName="hierChild7" presStyleCnt="0"/>
      <dgm:spPr/>
    </dgm:pt>
  </dgm:ptLst>
  <dgm:cxnLst>
    <dgm:cxn modelId="{FF8BBED3-D3A3-4407-A088-C4A1B955F06F}" type="presOf" srcId="{9F8554C8-8883-4569-8E57-14970552FDDE}" destId="{64EE78B8-6FEF-4280-8813-530908BB9CAB}" srcOrd="0" destOrd="0" presId="urn:microsoft.com/office/officeart/2005/8/layout/orgChart1"/>
    <dgm:cxn modelId="{69D91C29-21C5-42C2-B21F-CBFEC53F9F8B}" srcId="{3EFA3D3D-64ED-4DB2-AB84-03AFC5A4C5E7}" destId="{3BAC9F1F-4573-4B82-A1E9-390199101ED0}" srcOrd="2" destOrd="0" parTransId="{9F8554C8-8883-4569-8E57-14970552FDDE}" sibTransId="{7EB761DB-9248-4071-B1AD-457B81804D45}"/>
    <dgm:cxn modelId="{74EB71AC-4DC5-42D7-84F8-CC4BF1F70016}" srcId="{D0A182E4-C92C-4BD3-A6EC-CC494477055B}" destId="{3EFA3D3D-64ED-4DB2-AB84-03AFC5A4C5E7}" srcOrd="0" destOrd="0" parTransId="{A1590F1B-4877-4937-BE57-6D46C1045B34}" sibTransId="{8E308885-5F92-4D7C-86E4-778D3AEF2031}"/>
    <dgm:cxn modelId="{67BC43AB-51E4-4FEC-8733-1D6ABF26670E}" srcId="{3EFA3D3D-64ED-4DB2-AB84-03AFC5A4C5E7}" destId="{FD2B3A3A-6504-4B29-8D41-63C191F81E8A}" srcOrd="1" destOrd="0" parTransId="{1E6F7713-2948-435C-BD63-BDE11131C712}" sibTransId="{FC89DBDB-32D5-4172-9A4E-DD08872069B3}"/>
    <dgm:cxn modelId="{DEB1CB11-99CA-4428-8458-7681447E1AE6}" type="presOf" srcId="{FD2B3A3A-6504-4B29-8D41-63C191F81E8A}" destId="{8330450C-FFA2-42B1-9ECC-15647CFA5AF3}" srcOrd="1" destOrd="0" presId="urn:microsoft.com/office/officeart/2005/8/layout/orgChart1"/>
    <dgm:cxn modelId="{772E0A85-2CF0-4696-A8E7-F7C69552D74A}" type="presOf" srcId="{47794019-B264-42AE-8D0E-3359E49DB7B8}" destId="{EC7B8007-6E90-44C6-8229-CA7F81DD1EAD}" srcOrd="1" destOrd="0" presId="urn:microsoft.com/office/officeart/2005/8/layout/orgChart1"/>
    <dgm:cxn modelId="{BDF9BA4E-776E-4DCB-8222-0170B897E171}" type="presOf" srcId="{3EFA3D3D-64ED-4DB2-AB84-03AFC5A4C5E7}" destId="{ADB798B6-11AB-4E83-960F-CAA6CA0C24CC}" srcOrd="0" destOrd="0" presId="urn:microsoft.com/office/officeart/2005/8/layout/orgChart1"/>
    <dgm:cxn modelId="{FBE09F5E-63C5-4221-8D67-51A1DCA22524}" type="presOf" srcId="{3BAC9F1F-4573-4B82-A1E9-390199101ED0}" destId="{A57A66DD-0381-4988-A272-0351AEC428E9}" srcOrd="0" destOrd="0" presId="urn:microsoft.com/office/officeart/2005/8/layout/orgChart1"/>
    <dgm:cxn modelId="{74AC8D36-E80C-463E-A383-0B185E8DA29A}" type="presOf" srcId="{3EFA3D3D-64ED-4DB2-AB84-03AFC5A4C5E7}" destId="{4B433669-6F43-46DE-ABF2-C8D9B47FE444}" srcOrd="1" destOrd="0" presId="urn:microsoft.com/office/officeart/2005/8/layout/orgChart1"/>
    <dgm:cxn modelId="{5720FE16-EC8A-4428-B5A6-88B17DAD00F1}" type="presOf" srcId="{131AA5B8-3951-4086-A060-93B2DC42FBAE}" destId="{BF9B6CB5-B976-45EF-B924-F99914271720}" srcOrd="0" destOrd="0" presId="urn:microsoft.com/office/officeart/2005/8/layout/orgChart1"/>
    <dgm:cxn modelId="{4D819CA0-A936-4F3E-8A04-1E46288DCCA9}" type="presOf" srcId="{3BAC9F1F-4573-4B82-A1E9-390199101ED0}" destId="{F16BAAE6-70B3-4C45-ACD3-E66F5B6EB514}" srcOrd="1" destOrd="0" presId="urn:microsoft.com/office/officeart/2005/8/layout/orgChart1"/>
    <dgm:cxn modelId="{BD8A2A7F-6375-43A8-9914-3C440DE33B58}" type="presOf" srcId="{1E6F7713-2948-435C-BD63-BDE11131C712}" destId="{441A1702-D373-4029-B21D-D948F7FDB1D0}" srcOrd="0" destOrd="0" presId="urn:microsoft.com/office/officeart/2005/8/layout/orgChart1"/>
    <dgm:cxn modelId="{1F2C966F-A822-41E7-B02D-C892F47873A0}" type="presOf" srcId="{FD2B3A3A-6504-4B29-8D41-63C191F81E8A}" destId="{300353BE-D7C0-49E5-92DB-E9B0B6F334B2}" srcOrd="0" destOrd="0" presId="urn:microsoft.com/office/officeart/2005/8/layout/orgChart1"/>
    <dgm:cxn modelId="{47ABB47D-462F-4A8A-8A12-C1F2D91BC327}" type="presOf" srcId="{D0A182E4-C92C-4BD3-A6EC-CC494477055B}" destId="{F1FD5914-91B8-4D5E-816B-D1F449BD1E27}" srcOrd="0" destOrd="0" presId="urn:microsoft.com/office/officeart/2005/8/layout/orgChart1"/>
    <dgm:cxn modelId="{B305FE4E-2C6F-4DFF-9F5A-0F512169CD85}" type="presOf" srcId="{47794019-B264-42AE-8D0E-3359E49DB7B8}" destId="{1E2C1150-690D-458E-8D0E-274A8834BF4F}" srcOrd="0" destOrd="0" presId="urn:microsoft.com/office/officeart/2005/8/layout/orgChart1"/>
    <dgm:cxn modelId="{AC13DFFA-1CD6-456D-BB8F-1F92AA290973}" srcId="{3EFA3D3D-64ED-4DB2-AB84-03AFC5A4C5E7}" destId="{47794019-B264-42AE-8D0E-3359E49DB7B8}" srcOrd="0" destOrd="0" parTransId="{131AA5B8-3951-4086-A060-93B2DC42FBAE}" sibTransId="{3786D7CF-2820-40E3-AB57-9B643A85FB9D}"/>
    <dgm:cxn modelId="{5BCCC4A3-3186-41DE-A745-964F69F560EC}" type="presParOf" srcId="{F1FD5914-91B8-4D5E-816B-D1F449BD1E27}" destId="{233F874D-EB4C-4DCF-9C00-20433D89E6A5}" srcOrd="0" destOrd="0" presId="urn:microsoft.com/office/officeart/2005/8/layout/orgChart1"/>
    <dgm:cxn modelId="{21D128FA-1E80-4502-A483-FDC09D1B289F}" type="presParOf" srcId="{233F874D-EB4C-4DCF-9C00-20433D89E6A5}" destId="{6E62567F-B392-4C4A-82B9-045685148AC6}" srcOrd="0" destOrd="0" presId="urn:microsoft.com/office/officeart/2005/8/layout/orgChart1"/>
    <dgm:cxn modelId="{AFDBC1DD-05B3-4432-8ECA-13F074B7B023}" type="presParOf" srcId="{6E62567F-B392-4C4A-82B9-045685148AC6}" destId="{ADB798B6-11AB-4E83-960F-CAA6CA0C24CC}" srcOrd="0" destOrd="0" presId="urn:microsoft.com/office/officeart/2005/8/layout/orgChart1"/>
    <dgm:cxn modelId="{8E173FEB-2797-4099-AEB5-CECB8E80205F}" type="presParOf" srcId="{6E62567F-B392-4C4A-82B9-045685148AC6}" destId="{4B433669-6F43-46DE-ABF2-C8D9B47FE444}" srcOrd="1" destOrd="0" presId="urn:microsoft.com/office/officeart/2005/8/layout/orgChart1"/>
    <dgm:cxn modelId="{68F89A1B-154A-419F-B8AD-CC262D5161B0}" type="presParOf" srcId="{233F874D-EB4C-4DCF-9C00-20433D89E6A5}" destId="{95BB2662-6E60-44C1-A910-AFDE552963B2}" srcOrd="1" destOrd="0" presId="urn:microsoft.com/office/officeart/2005/8/layout/orgChart1"/>
    <dgm:cxn modelId="{4DA9A971-1A09-4F38-B363-7DF01E85C115}" type="presParOf" srcId="{95BB2662-6E60-44C1-A910-AFDE552963B2}" destId="{441A1702-D373-4029-B21D-D948F7FDB1D0}" srcOrd="0" destOrd="0" presId="urn:microsoft.com/office/officeart/2005/8/layout/orgChart1"/>
    <dgm:cxn modelId="{9E2AB0C4-0CA8-4F06-8C2A-DEAFD8ECCE7E}" type="presParOf" srcId="{95BB2662-6E60-44C1-A910-AFDE552963B2}" destId="{CEDE675C-D84C-4CC2-99D1-2761C6126CE0}" srcOrd="1" destOrd="0" presId="urn:microsoft.com/office/officeart/2005/8/layout/orgChart1"/>
    <dgm:cxn modelId="{92132521-984B-4740-8B4C-F746832FF048}" type="presParOf" srcId="{CEDE675C-D84C-4CC2-99D1-2761C6126CE0}" destId="{175B850C-6B43-40EE-A35F-BCC1EFDA9C95}" srcOrd="0" destOrd="0" presId="urn:microsoft.com/office/officeart/2005/8/layout/orgChart1"/>
    <dgm:cxn modelId="{FCE811B0-C5D2-4FF4-813D-4A9980B83E15}" type="presParOf" srcId="{175B850C-6B43-40EE-A35F-BCC1EFDA9C95}" destId="{300353BE-D7C0-49E5-92DB-E9B0B6F334B2}" srcOrd="0" destOrd="0" presId="urn:microsoft.com/office/officeart/2005/8/layout/orgChart1"/>
    <dgm:cxn modelId="{BFE6840C-BD5D-46BC-8219-6D0877245454}" type="presParOf" srcId="{175B850C-6B43-40EE-A35F-BCC1EFDA9C95}" destId="{8330450C-FFA2-42B1-9ECC-15647CFA5AF3}" srcOrd="1" destOrd="0" presId="urn:microsoft.com/office/officeart/2005/8/layout/orgChart1"/>
    <dgm:cxn modelId="{EEE82FE5-9824-4BA0-AF1B-CD2D81B2647B}" type="presParOf" srcId="{CEDE675C-D84C-4CC2-99D1-2761C6126CE0}" destId="{51FE5DEC-B593-4F6C-9A57-A5DA79B4FB66}" srcOrd="1" destOrd="0" presId="urn:microsoft.com/office/officeart/2005/8/layout/orgChart1"/>
    <dgm:cxn modelId="{9715A7C4-8366-478B-B3D8-1996F9A70B00}" type="presParOf" srcId="{CEDE675C-D84C-4CC2-99D1-2761C6126CE0}" destId="{DA2A2D73-76DE-44D9-9003-C08EE956507B}" srcOrd="2" destOrd="0" presId="urn:microsoft.com/office/officeart/2005/8/layout/orgChart1"/>
    <dgm:cxn modelId="{E0AF65B9-E519-41BA-A38D-29857A1E1E9B}" type="presParOf" srcId="{95BB2662-6E60-44C1-A910-AFDE552963B2}" destId="{64EE78B8-6FEF-4280-8813-530908BB9CAB}" srcOrd="2" destOrd="0" presId="urn:microsoft.com/office/officeart/2005/8/layout/orgChart1"/>
    <dgm:cxn modelId="{290B54BC-2C8B-471D-9C53-3335A8F3AB91}" type="presParOf" srcId="{95BB2662-6E60-44C1-A910-AFDE552963B2}" destId="{55681916-446E-4B0A-9BDC-D6586D61B09C}" srcOrd="3" destOrd="0" presId="urn:microsoft.com/office/officeart/2005/8/layout/orgChart1"/>
    <dgm:cxn modelId="{04CC1271-C1B2-4726-818A-BB63B1A033A5}" type="presParOf" srcId="{55681916-446E-4B0A-9BDC-D6586D61B09C}" destId="{C54ACBA6-178A-4500-823E-9BE2AFC45931}" srcOrd="0" destOrd="0" presId="urn:microsoft.com/office/officeart/2005/8/layout/orgChart1"/>
    <dgm:cxn modelId="{52EB5E14-7C8A-4E7D-8216-E79E9B50302A}" type="presParOf" srcId="{C54ACBA6-178A-4500-823E-9BE2AFC45931}" destId="{A57A66DD-0381-4988-A272-0351AEC428E9}" srcOrd="0" destOrd="0" presId="urn:microsoft.com/office/officeart/2005/8/layout/orgChart1"/>
    <dgm:cxn modelId="{8CA63A63-821B-47CE-AEEC-8E2F1EE0067C}" type="presParOf" srcId="{C54ACBA6-178A-4500-823E-9BE2AFC45931}" destId="{F16BAAE6-70B3-4C45-ACD3-E66F5B6EB514}" srcOrd="1" destOrd="0" presId="urn:microsoft.com/office/officeart/2005/8/layout/orgChart1"/>
    <dgm:cxn modelId="{876BE2CA-2843-48D4-B7F1-075B950C810D}" type="presParOf" srcId="{55681916-446E-4B0A-9BDC-D6586D61B09C}" destId="{A096D35D-E9BE-4E9A-B263-4C030B480452}" srcOrd="1" destOrd="0" presId="urn:microsoft.com/office/officeart/2005/8/layout/orgChart1"/>
    <dgm:cxn modelId="{C1ED68A8-FCA5-44C9-AA14-60E4A8DF5ECB}" type="presParOf" srcId="{55681916-446E-4B0A-9BDC-D6586D61B09C}" destId="{EA3AC53A-29CB-4CF1-9A42-AC44EC431CD9}" srcOrd="2" destOrd="0" presId="urn:microsoft.com/office/officeart/2005/8/layout/orgChart1"/>
    <dgm:cxn modelId="{78CAFA51-7340-4AA5-B5FD-445A90C9130E}" type="presParOf" srcId="{233F874D-EB4C-4DCF-9C00-20433D89E6A5}" destId="{96C07173-5BC4-4D9A-B938-6D2B5EC4B38F}" srcOrd="2" destOrd="0" presId="urn:microsoft.com/office/officeart/2005/8/layout/orgChart1"/>
    <dgm:cxn modelId="{BE23B99C-3B65-4ACA-8702-D6EFEE50CF19}" type="presParOf" srcId="{96C07173-5BC4-4D9A-B938-6D2B5EC4B38F}" destId="{BF9B6CB5-B976-45EF-B924-F99914271720}" srcOrd="0" destOrd="0" presId="urn:microsoft.com/office/officeart/2005/8/layout/orgChart1"/>
    <dgm:cxn modelId="{95192134-38F6-4A6C-B182-A3333A6E3E93}" type="presParOf" srcId="{96C07173-5BC4-4D9A-B938-6D2B5EC4B38F}" destId="{FAB95681-3A7B-4F37-AC6D-243B9FF360A0}" srcOrd="1" destOrd="0" presId="urn:microsoft.com/office/officeart/2005/8/layout/orgChart1"/>
    <dgm:cxn modelId="{1C748F08-F53F-40C4-A48F-7CF944C41835}" type="presParOf" srcId="{FAB95681-3A7B-4F37-AC6D-243B9FF360A0}" destId="{2BE814B9-7299-4620-AEA3-A41A00CF5464}" srcOrd="0" destOrd="0" presId="urn:microsoft.com/office/officeart/2005/8/layout/orgChart1"/>
    <dgm:cxn modelId="{CF554B59-3979-4C8E-A61B-836D5DA30A43}" type="presParOf" srcId="{2BE814B9-7299-4620-AEA3-A41A00CF5464}" destId="{1E2C1150-690D-458E-8D0E-274A8834BF4F}" srcOrd="0" destOrd="0" presId="urn:microsoft.com/office/officeart/2005/8/layout/orgChart1"/>
    <dgm:cxn modelId="{6ECC40C9-0772-445E-BF89-4309896FF7F1}" type="presParOf" srcId="{2BE814B9-7299-4620-AEA3-A41A00CF5464}" destId="{EC7B8007-6E90-44C6-8229-CA7F81DD1EAD}" srcOrd="1" destOrd="0" presId="urn:microsoft.com/office/officeart/2005/8/layout/orgChart1"/>
    <dgm:cxn modelId="{4E6761FF-6715-45C7-9122-01EA33754082}" type="presParOf" srcId="{FAB95681-3A7B-4F37-AC6D-243B9FF360A0}" destId="{408EFF43-6FF3-4D0F-B647-C8670D989357}" srcOrd="1" destOrd="0" presId="urn:microsoft.com/office/officeart/2005/8/layout/orgChart1"/>
    <dgm:cxn modelId="{E92AA75D-7BE4-462D-B75E-E3A937C7043E}" type="presParOf" srcId="{FAB95681-3A7B-4F37-AC6D-243B9FF360A0}" destId="{6F63976C-AF14-45DF-8109-1413BA5E22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B0726-B317-49D2-83C0-D0E2E0B54B1F}" type="doc">
      <dgm:prSet loTypeId="urn:microsoft.com/office/officeart/2005/8/layout/radial5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CAEBF60D-1D3A-4B85-BDB7-25DE715FA49C}">
      <dgm:prSet phldrT="[Tekst]" custT="1"/>
      <dgm:spPr/>
      <dgm:t>
        <a:bodyPr/>
        <a:lstStyle/>
        <a:p>
          <a:r>
            <a:rPr lang="pl-PL" sz="2400" b="1" dirty="0" smtClean="0">
              <a:solidFill>
                <a:schemeClr val="tx1"/>
              </a:solidFill>
              <a:latin typeface="+mn-lt"/>
            </a:rPr>
            <a:t>Zapewnienie dobrej jakości:</a:t>
          </a:r>
          <a:endParaRPr lang="pl-PL" sz="2400" b="1" dirty="0">
            <a:solidFill>
              <a:schemeClr val="tx1"/>
            </a:solidFill>
            <a:latin typeface="+mn-lt"/>
          </a:endParaRPr>
        </a:p>
      </dgm:t>
    </dgm:pt>
    <dgm:pt modelId="{493A122F-4054-4B4F-806E-80AB99D00823}" type="parTrans" cxnId="{1BD832E7-3A59-4C02-8E2A-C835F9958B86}">
      <dgm:prSet/>
      <dgm:spPr/>
      <dgm:t>
        <a:bodyPr/>
        <a:lstStyle/>
        <a:p>
          <a:endParaRPr lang="pl-PL"/>
        </a:p>
      </dgm:t>
    </dgm:pt>
    <dgm:pt modelId="{8A5A7474-7FFF-4723-BE20-C88C87F92403}" type="sibTrans" cxnId="{1BD832E7-3A59-4C02-8E2A-C835F9958B86}">
      <dgm:prSet/>
      <dgm:spPr/>
      <dgm:t>
        <a:bodyPr/>
        <a:lstStyle/>
        <a:p>
          <a:endParaRPr lang="pl-PL"/>
        </a:p>
      </dgm:t>
    </dgm:pt>
    <dgm:pt modelId="{7C8D3227-B469-492C-874D-AF724340E379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Ofert zatrudnienia</a:t>
          </a:r>
          <a:endParaRPr lang="pl-PL" sz="2000" b="1" dirty="0">
            <a:solidFill>
              <a:schemeClr val="tx1"/>
            </a:solidFill>
          </a:endParaRPr>
        </a:p>
      </dgm:t>
    </dgm:pt>
    <dgm:pt modelId="{60CE0C46-6EBC-4642-86CE-BFDD76C115BF}" type="parTrans" cxnId="{716971B0-8AFA-4A13-B9BB-DBBAA38EA0B5}">
      <dgm:prSet/>
      <dgm:spPr/>
      <dgm:t>
        <a:bodyPr/>
        <a:lstStyle/>
        <a:p>
          <a:endParaRPr lang="pl-PL"/>
        </a:p>
      </dgm:t>
    </dgm:pt>
    <dgm:pt modelId="{3C9A96D9-D38A-43E6-81BE-5FC835761649}" type="sibTrans" cxnId="{716971B0-8AFA-4A13-B9BB-DBBAA38EA0B5}">
      <dgm:prSet/>
      <dgm:spPr/>
      <dgm:t>
        <a:bodyPr/>
        <a:lstStyle/>
        <a:p>
          <a:endParaRPr lang="pl-PL"/>
        </a:p>
      </dgm:t>
    </dgm:pt>
    <dgm:pt modelId="{A3D22E01-FCA0-4E8C-B012-3F67B5F9E835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Dalszego kształcenia</a:t>
          </a:r>
          <a:endParaRPr lang="pl-PL" sz="2000" b="1" dirty="0">
            <a:solidFill>
              <a:schemeClr val="tx1"/>
            </a:solidFill>
          </a:endParaRPr>
        </a:p>
      </dgm:t>
    </dgm:pt>
    <dgm:pt modelId="{CD675E31-C64B-4AA4-ADCF-2FA932777BB4}" type="parTrans" cxnId="{469C8706-5771-4F5A-8C1D-8D4972665FA5}">
      <dgm:prSet/>
      <dgm:spPr/>
      <dgm:t>
        <a:bodyPr/>
        <a:lstStyle/>
        <a:p>
          <a:endParaRPr lang="pl-PL"/>
        </a:p>
      </dgm:t>
    </dgm:pt>
    <dgm:pt modelId="{9777CAFC-F4A6-4897-8BCA-8846B66DE0A5}" type="sibTrans" cxnId="{469C8706-5771-4F5A-8C1D-8D4972665FA5}">
      <dgm:prSet/>
      <dgm:spPr/>
      <dgm:t>
        <a:bodyPr/>
        <a:lstStyle/>
        <a:p>
          <a:endParaRPr lang="pl-PL"/>
        </a:p>
      </dgm:t>
    </dgm:pt>
    <dgm:pt modelId="{2ACA344A-1F7F-41D3-9758-B6DAD463596B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Przyuczenia    do zawodu lub stażu</a:t>
          </a:r>
          <a:endParaRPr lang="pl-PL" sz="2000" b="1" dirty="0">
            <a:solidFill>
              <a:schemeClr val="tx1"/>
            </a:solidFill>
          </a:endParaRPr>
        </a:p>
      </dgm:t>
    </dgm:pt>
    <dgm:pt modelId="{C827102F-1649-4D38-ABE0-B74528244CFF}" type="parTrans" cxnId="{56A1864F-F3E5-4570-B25D-702EDD66EE55}">
      <dgm:prSet/>
      <dgm:spPr/>
      <dgm:t>
        <a:bodyPr/>
        <a:lstStyle/>
        <a:p>
          <a:endParaRPr lang="pl-PL"/>
        </a:p>
      </dgm:t>
    </dgm:pt>
    <dgm:pt modelId="{979AEF51-3CB5-4A78-B714-34FC3F46A862}" type="sibTrans" cxnId="{56A1864F-F3E5-4570-B25D-702EDD66EE55}">
      <dgm:prSet/>
      <dgm:spPr/>
      <dgm:t>
        <a:bodyPr/>
        <a:lstStyle/>
        <a:p>
          <a:endParaRPr lang="pl-PL"/>
        </a:p>
      </dgm:t>
    </dgm:pt>
    <dgm:pt modelId="{2C4D8F60-8935-4FAF-9201-A5F96B0C219B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  <a:latin typeface="+mn-lt"/>
            </a:rPr>
            <a:t>Form  pomocy prowadzących do aktywizacji zawodowej</a:t>
          </a:r>
          <a:endParaRPr lang="pl-PL" sz="2000" b="1" dirty="0">
            <a:solidFill>
              <a:schemeClr val="tx1"/>
            </a:solidFill>
            <a:latin typeface="+mn-lt"/>
          </a:endParaRPr>
        </a:p>
      </dgm:t>
    </dgm:pt>
    <dgm:pt modelId="{7DA759A2-30A4-4EB0-965D-B4FA031399AF}" type="parTrans" cxnId="{15C4EF00-CFA9-4B93-B57B-A1633C275D6A}">
      <dgm:prSet/>
      <dgm:spPr/>
      <dgm:t>
        <a:bodyPr/>
        <a:lstStyle/>
        <a:p>
          <a:endParaRPr lang="pl-PL"/>
        </a:p>
      </dgm:t>
    </dgm:pt>
    <dgm:pt modelId="{831A7F3C-1D1F-4E64-8D83-E294562D1033}" type="sibTrans" cxnId="{15C4EF00-CFA9-4B93-B57B-A1633C275D6A}">
      <dgm:prSet/>
      <dgm:spPr/>
      <dgm:t>
        <a:bodyPr/>
        <a:lstStyle/>
        <a:p>
          <a:endParaRPr lang="pl-PL"/>
        </a:p>
      </dgm:t>
    </dgm:pt>
    <dgm:pt modelId="{58482DB2-4CAB-4B3D-B8BC-13B8729ED792}" type="pres">
      <dgm:prSet presAssocID="{C62B0726-B317-49D2-83C0-D0E2E0B54B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5DD3A7B-9BD2-436A-9C61-9625043E7CCB}" type="pres">
      <dgm:prSet presAssocID="{CAEBF60D-1D3A-4B85-BDB7-25DE715FA49C}" presName="centerShape" presStyleLbl="node0" presStyleIdx="0" presStyleCnt="1" custScaleX="232112" custScaleY="139861" custLinFactNeighborX="-2025" custLinFactNeighborY="-41964"/>
      <dgm:spPr/>
      <dgm:t>
        <a:bodyPr/>
        <a:lstStyle/>
        <a:p>
          <a:endParaRPr lang="pl-PL"/>
        </a:p>
      </dgm:t>
    </dgm:pt>
    <dgm:pt modelId="{DF9636D9-E363-41EF-9294-4544BB1D8E9C}" type="pres">
      <dgm:prSet presAssocID="{60CE0C46-6EBC-4642-86CE-BFDD76C115BF}" presName="parTrans" presStyleLbl="sibTrans2D1" presStyleIdx="0" presStyleCnt="4"/>
      <dgm:spPr/>
      <dgm:t>
        <a:bodyPr/>
        <a:lstStyle/>
        <a:p>
          <a:endParaRPr lang="pl-PL"/>
        </a:p>
      </dgm:t>
    </dgm:pt>
    <dgm:pt modelId="{1DEC3132-BCCE-4DEF-84F4-968A6E453232}" type="pres">
      <dgm:prSet presAssocID="{60CE0C46-6EBC-4642-86CE-BFDD76C115BF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7758485B-7C75-407B-80E3-B83A842506B8}" type="pres">
      <dgm:prSet presAssocID="{7C8D3227-B469-492C-874D-AF724340E379}" presName="node" presStyleLbl="node1" presStyleIdx="0" presStyleCnt="4" custScaleX="237148" custScaleY="121318" custRadScaleRad="214988" custRadScaleInc="-1710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ED44E4-A253-4F06-A92B-229DD5BE601D}" type="pres">
      <dgm:prSet presAssocID="{CD675E31-C64B-4AA4-ADCF-2FA932777BB4}" presName="parTrans" presStyleLbl="sibTrans2D1" presStyleIdx="1" presStyleCnt="4"/>
      <dgm:spPr/>
      <dgm:t>
        <a:bodyPr/>
        <a:lstStyle/>
        <a:p>
          <a:endParaRPr lang="pl-PL"/>
        </a:p>
      </dgm:t>
    </dgm:pt>
    <dgm:pt modelId="{B6686923-E7D1-4E9C-B1A3-1FBA5C773B77}" type="pres">
      <dgm:prSet presAssocID="{CD675E31-C64B-4AA4-ADCF-2FA932777BB4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4A36AB0F-8E6F-4CD2-865F-88BB6124CEA5}" type="pres">
      <dgm:prSet presAssocID="{A3D22E01-FCA0-4E8C-B012-3F67B5F9E835}" presName="node" presStyleLbl="node1" presStyleIdx="1" presStyleCnt="4" custScaleX="227829" custScaleY="127966" custRadScaleRad="94627" custRadScaleInc="3639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0D3358-C283-45D8-BA02-09979F69FA48}" type="pres">
      <dgm:prSet presAssocID="{C827102F-1649-4D38-ABE0-B74528244CFF}" presName="parTrans" presStyleLbl="sibTrans2D1" presStyleIdx="2" presStyleCnt="4"/>
      <dgm:spPr/>
      <dgm:t>
        <a:bodyPr/>
        <a:lstStyle/>
        <a:p>
          <a:endParaRPr lang="pl-PL"/>
        </a:p>
      </dgm:t>
    </dgm:pt>
    <dgm:pt modelId="{9BB2C773-EAE5-43E2-92AB-ED39810204CD}" type="pres">
      <dgm:prSet presAssocID="{C827102F-1649-4D38-ABE0-B74528244CFF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D679C423-7E61-4D18-94EB-88AA88EFC833}" type="pres">
      <dgm:prSet presAssocID="{2ACA344A-1F7F-41D3-9758-B6DAD463596B}" presName="node" presStyleLbl="node1" presStyleIdx="2" presStyleCnt="4" custScaleX="228034" custScaleY="122005" custRadScaleRad="94302" custRadScaleInc="-1599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C34B67-2A47-4CAA-888A-CC7426A9A914}" type="pres">
      <dgm:prSet presAssocID="{7DA759A2-30A4-4EB0-965D-B4FA031399AF}" presName="parTrans" presStyleLbl="sibTrans2D1" presStyleIdx="3" presStyleCnt="4"/>
      <dgm:spPr/>
      <dgm:t>
        <a:bodyPr/>
        <a:lstStyle/>
        <a:p>
          <a:endParaRPr lang="pl-PL"/>
        </a:p>
      </dgm:t>
    </dgm:pt>
    <dgm:pt modelId="{CCA643E5-E76D-4271-B046-A367473B2914}" type="pres">
      <dgm:prSet presAssocID="{7DA759A2-30A4-4EB0-965D-B4FA031399AF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0A945363-D4FE-44EE-9706-FA7F31FAC140}" type="pres">
      <dgm:prSet presAssocID="{2C4D8F60-8935-4FAF-9201-A5F96B0C219B}" presName="node" presStyleLbl="node1" presStyleIdx="3" presStyleCnt="4" custScaleX="236455" custScaleY="122007" custRadScaleRad="210449" custRadScaleInc="3705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16971B0-8AFA-4A13-B9BB-DBBAA38EA0B5}" srcId="{CAEBF60D-1D3A-4B85-BDB7-25DE715FA49C}" destId="{7C8D3227-B469-492C-874D-AF724340E379}" srcOrd="0" destOrd="0" parTransId="{60CE0C46-6EBC-4642-86CE-BFDD76C115BF}" sibTransId="{3C9A96D9-D38A-43E6-81BE-5FC835761649}"/>
    <dgm:cxn modelId="{EDC8E833-94A7-4413-8CFA-B962E1D5743D}" type="presOf" srcId="{7DA759A2-30A4-4EB0-965D-B4FA031399AF}" destId="{85C34B67-2A47-4CAA-888A-CC7426A9A914}" srcOrd="0" destOrd="0" presId="urn:microsoft.com/office/officeart/2005/8/layout/radial5"/>
    <dgm:cxn modelId="{1BD832E7-3A59-4C02-8E2A-C835F9958B86}" srcId="{C62B0726-B317-49D2-83C0-D0E2E0B54B1F}" destId="{CAEBF60D-1D3A-4B85-BDB7-25DE715FA49C}" srcOrd="0" destOrd="0" parTransId="{493A122F-4054-4B4F-806E-80AB99D00823}" sibTransId="{8A5A7474-7FFF-4723-BE20-C88C87F92403}"/>
    <dgm:cxn modelId="{DEC91CE4-0A43-4C88-B15E-36BEA2A41CB3}" type="presOf" srcId="{2ACA344A-1F7F-41D3-9758-B6DAD463596B}" destId="{D679C423-7E61-4D18-94EB-88AA88EFC833}" srcOrd="0" destOrd="0" presId="urn:microsoft.com/office/officeart/2005/8/layout/radial5"/>
    <dgm:cxn modelId="{97442B53-B684-4BF1-B669-69BC28B7BF23}" type="presOf" srcId="{C62B0726-B317-49D2-83C0-D0E2E0B54B1F}" destId="{58482DB2-4CAB-4B3D-B8BC-13B8729ED792}" srcOrd="0" destOrd="0" presId="urn:microsoft.com/office/officeart/2005/8/layout/radial5"/>
    <dgm:cxn modelId="{15C4EF00-CFA9-4B93-B57B-A1633C275D6A}" srcId="{CAEBF60D-1D3A-4B85-BDB7-25DE715FA49C}" destId="{2C4D8F60-8935-4FAF-9201-A5F96B0C219B}" srcOrd="3" destOrd="0" parTransId="{7DA759A2-30A4-4EB0-965D-B4FA031399AF}" sibTransId="{831A7F3C-1D1F-4E64-8D83-E294562D1033}"/>
    <dgm:cxn modelId="{66A54116-F62C-48AB-BA29-3FDD07FE9D1C}" type="presOf" srcId="{CD675E31-C64B-4AA4-ADCF-2FA932777BB4}" destId="{50ED44E4-A253-4F06-A92B-229DD5BE601D}" srcOrd="0" destOrd="0" presId="urn:microsoft.com/office/officeart/2005/8/layout/radial5"/>
    <dgm:cxn modelId="{EC31FB73-8826-4CEE-89DA-91F0C499173F}" type="presOf" srcId="{C827102F-1649-4D38-ABE0-B74528244CFF}" destId="{1C0D3358-C283-45D8-BA02-09979F69FA48}" srcOrd="0" destOrd="0" presId="urn:microsoft.com/office/officeart/2005/8/layout/radial5"/>
    <dgm:cxn modelId="{E8FD2B17-F9F4-4F36-8F13-32534DA71BFA}" type="presOf" srcId="{7C8D3227-B469-492C-874D-AF724340E379}" destId="{7758485B-7C75-407B-80E3-B83A842506B8}" srcOrd="0" destOrd="0" presId="urn:microsoft.com/office/officeart/2005/8/layout/radial5"/>
    <dgm:cxn modelId="{470F2A81-7801-40D1-AA06-C44219570B99}" type="presOf" srcId="{A3D22E01-FCA0-4E8C-B012-3F67B5F9E835}" destId="{4A36AB0F-8E6F-4CD2-865F-88BB6124CEA5}" srcOrd="0" destOrd="0" presId="urn:microsoft.com/office/officeart/2005/8/layout/radial5"/>
    <dgm:cxn modelId="{DCD270DA-3F0A-4382-9887-D5C331A4F312}" type="presOf" srcId="{7DA759A2-30A4-4EB0-965D-B4FA031399AF}" destId="{CCA643E5-E76D-4271-B046-A367473B2914}" srcOrd="1" destOrd="0" presId="urn:microsoft.com/office/officeart/2005/8/layout/radial5"/>
    <dgm:cxn modelId="{13178387-8823-4A10-B49A-E75471B0E282}" type="presOf" srcId="{60CE0C46-6EBC-4642-86CE-BFDD76C115BF}" destId="{1DEC3132-BCCE-4DEF-84F4-968A6E453232}" srcOrd="1" destOrd="0" presId="urn:microsoft.com/office/officeart/2005/8/layout/radial5"/>
    <dgm:cxn modelId="{F3EDA7FD-1182-4333-9404-FA9AFF87830F}" type="presOf" srcId="{CAEBF60D-1D3A-4B85-BDB7-25DE715FA49C}" destId="{85DD3A7B-9BD2-436A-9C61-9625043E7CCB}" srcOrd="0" destOrd="0" presId="urn:microsoft.com/office/officeart/2005/8/layout/radial5"/>
    <dgm:cxn modelId="{56A1864F-F3E5-4570-B25D-702EDD66EE55}" srcId="{CAEBF60D-1D3A-4B85-BDB7-25DE715FA49C}" destId="{2ACA344A-1F7F-41D3-9758-B6DAD463596B}" srcOrd="2" destOrd="0" parTransId="{C827102F-1649-4D38-ABE0-B74528244CFF}" sibTransId="{979AEF51-3CB5-4A78-B714-34FC3F46A862}"/>
    <dgm:cxn modelId="{469C8706-5771-4F5A-8C1D-8D4972665FA5}" srcId="{CAEBF60D-1D3A-4B85-BDB7-25DE715FA49C}" destId="{A3D22E01-FCA0-4E8C-B012-3F67B5F9E835}" srcOrd="1" destOrd="0" parTransId="{CD675E31-C64B-4AA4-ADCF-2FA932777BB4}" sibTransId="{9777CAFC-F4A6-4897-8BCA-8846B66DE0A5}"/>
    <dgm:cxn modelId="{C935A408-E5CA-4798-9A27-67611D9B6F43}" type="presOf" srcId="{CD675E31-C64B-4AA4-ADCF-2FA932777BB4}" destId="{B6686923-E7D1-4E9C-B1A3-1FBA5C773B77}" srcOrd="1" destOrd="0" presId="urn:microsoft.com/office/officeart/2005/8/layout/radial5"/>
    <dgm:cxn modelId="{F1D0BCE9-BE88-4102-B0BB-2B6400F31510}" type="presOf" srcId="{C827102F-1649-4D38-ABE0-B74528244CFF}" destId="{9BB2C773-EAE5-43E2-92AB-ED39810204CD}" srcOrd="1" destOrd="0" presId="urn:microsoft.com/office/officeart/2005/8/layout/radial5"/>
    <dgm:cxn modelId="{4DF0349C-336A-4371-9B05-150EA0F25F3F}" type="presOf" srcId="{2C4D8F60-8935-4FAF-9201-A5F96B0C219B}" destId="{0A945363-D4FE-44EE-9706-FA7F31FAC140}" srcOrd="0" destOrd="0" presId="urn:microsoft.com/office/officeart/2005/8/layout/radial5"/>
    <dgm:cxn modelId="{CB541FD9-7B8B-4EE2-BC6D-2999E877391F}" type="presOf" srcId="{60CE0C46-6EBC-4642-86CE-BFDD76C115BF}" destId="{DF9636D9-E363-41EF-9294-4544BB1D8E9C}" srcOrd="0" destOrd="0" presId="urn:microsoft.com/office/officeart/2005/8/layout/radial5"/>
    <dgm:cxn modelId="{0B2A538A-E5C8-4529-B360-59DEE12E4327}" type="presParOf" srcId="{58482DB2-4CAB-4B3D-B8BC-13B8729ED792}" destId="{85DD3A7B-9BD2-436A-9C61-9625043E7CCB}" srcOrd="0" destOrd="0" presId="urn:microsoft.com/office/officeart/2005/8/layout/radial5"/>
    <dgm:cxn modelId="{A6F3A5F0-C039-4054-9B84-635699D05030}" type="presParOf" srcId="{58482DB2-4CAB-4B3D-B8BC-13B8729ED792}" destId="{DF9636D9-E363-41EF-9294-4544BB1D8E9C}" srcOrd="1" destOrd="0" presId="urn:microsoft.com/office/officeart/2005/8/layout/radial5"/>
    <dgm:cxn modelId="{95FBE000-3E20-4336-BB1E-5A01ECCB5AD3}" type="presParOf" srcId="{DF9636D9-E363-41EF-9294-4544BB1D8E9C}" destId="{1DEC3132-BCCE-4DEF-84F4-968A6E453232}" srcOrd="0" destOrd="0" presId="urn:microsoft.com/office/officeart/2005/8/layout/radial5"/>
    <dgm:cxn modelId="{3954D74F-0B7B-4CEC-BB15-E99165455F80}" type="presParOf" srcId="{58482DB2-4CAB-4B3D-B8BC-13B8729ED792}" destId="{7758485B-7C75-407B-80E3-B83A842506B8}" srcOrd="2" destOrd="0" presId="urn:microsoft.com/office/officeart/2005/8/layout/radial5"/>
    <dgm:cxn modelId="{B584DC85-F903-4EA9-9200-FEE47C549908}" type="presParOf" srcId="{58482DB2-4CAB-4B3D-B8BC-13B8729ED792}" destId="{50ED44E4-A253-4F06-A92B-229DD5BE601D}" srcOrd="3" destOrd="0" presId="urn:microsoft.com/office/officeart/2005/8/layout/radial5"/>
    <dgm:cxn modelId="{06C573B4-95CC-4AC9-998A-41D98E624E34}" type="presParOf" srcId="{50ED44E4-A253-4F06-A92B-229DD5BE601D}" destId="{B6686923-E7D1-4E9C-B1A3-1FBA5C773B77}" srcOrd="0" destOrd="0" presId="urn:microsoft.com/office/officeart/2005/8/layout/radial5"/>
    <dgm:cxn modelId="{26082E4B-9498-4BDA-BF92-5DE2A1316476}" type="presParOf" srcId="{58482DB2-4CAB-4B3D-B8BC-13B8729ED792}" destId="{4A36AB0F-8E6F-4CD2-865F-88BB6124CEA5}" srcOrd="4" destOrd="0" presId="urn:microsoft.com/office/officeart/2005/8/layout/radial5"/>
    <dgm:cxn modelId="{6AB8B2EE-E620-4E73-8977-8023BF93276D}" type="presParOf" srcId="{58482DB2-4CAB-4B3D-B8BC-13B8729ED792}" destId="{1C0D3358-C283-45D8-BA02-09979F69FA48}" srcOrd="5" destOrd="0" presId="urn:microsoft.com/office/officeart/2005/8/layout/radial5"/>
    <dgm:cxn modelId="{BEB5767A-630A-4757-BA32-31A3883FE03C}" type="presParOf" srcId="{1C0D3358-C283-45D8-BA02-09979F69FA48}" destId="{9BB2C773-EAE5-43E2-92AB-ED39810204CD}" srcOrd="0" destOrd="0" presId="urn:microsoft.com/office/officeart/2005/8/layout/radial5"/>
    <dgm:cxn modelId="{8AF5EF59-4085-4B00-BB46-8FAC4DEF0AAF}" type="presParOf" srcId="{58482DB2-4CAB-4B3D-B8BC-13B8729ED792}" destId="{D679C423-7E61-4D18-94EB-88AA88EFC833}" srcOrd="6" destOrd="0" presId="urn:microsoft.com/office/officeart/2005/8/layout/radial5"/>
    <dgm:cxn modelId="{8D5C6A51-5CFB-40A8-8AEA-45928E3AC87A}" type="presParOf" srcId="{58482DB2-4CAB-4B3D-B8BC-13B8729ED792}" destId="{85C34B67-2A47-4CAA-888A-CC7426A9A914}" srcOrd="7" destOrd="0" presId="urn:microsoft.com/office/officeart/2005/8/layout/radial5"/>
    <dgm:cxn modelId="{A194D112-9E46-4B05-BB5F-F9D35CFFF4A2}" type="presParOf" srcId="{85C34B67-2A47-4CAA-888A-CC7426A9A914}" destId="{CCA643E5-E76D-4271-B046-A367473B2914}" srcOrd="0" destOrd="0" presId="urn:microsoft.com/office/officeart/2005/8/layout/radial5"/>
    <dgm:cxn modelId="{A3DE7E16-95B2-4C40-A383-FA4185517624}" type="presParOf" srcId="{58482DB2-4CAB-4B3D-B8BC-13B8729ED792}" destId="{0A945363-D4FE-44EE-9706-FA7F31FAC14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B80094-47B1-47D4-A2A0-8F152F77D899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91C3EDFC-4C54-475A-AD6B-C859F6121968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15-17  lat</a:t>
          </a:r>
          <a:endParaRPr lang="pl-PL" sz="1400" b="1" dirty="0">
            <a:solidFill>
              <a:schemeClr val="tx1"/>
            </a:solidFill>
          </a:endParaRPr>
        </a:p>
      </dgm:t>
    </dgm:pt>
    <dgm:pt modelId="{307A8C73-2C55-437B-A2F6-C7076304AEF6}" type="parTrans" cxnId="{B3C727BF-7341-48F9-875C-85A9891AEADA}">
      <dgm:prSet/>
      <dgm:spPr/>
      <dgm:t>
        <a:bodyPr/>
        <a:lstStyle/>
        <a:p>
          <a:endParaRPr lang="pl-PL"/>
        </a:p>
      </dgm:t>
    </dgm:pt>
    <dgm:pt modelId="{7EEFB253-5C0B-4091-8A44-73DC38050C5A}" type="sibTrans" cxnId="{B3C727BF-7341-48F9-875C-85A9891AEADA}">
      <dgm:prSet/>
      <dgm:spPr/>
      <dgm:t>
        <a:bodyPr/>
        <a:lstStyle/>
        <a:p>
          <a:endParaRPr lang="pl-PL"/>
        </a:p>
      </dgm:t>
    </dgm:pt>
    <dgm:pt modelId="{4DCD80D4-8ACC-448F-BEA7-8223868F2AB2}">
      <dgm:prSet phldrT="[Tekst]" custT="1"/>
      <dgm:spPr/>
      <dgm:t>
        <a:bodyPr/>
        <a:lstStyle/>
        <a:p>
          <a:r>
            <a:rPr lang="pl-PL" sz="2000" b="1" dirty="0" smtClean="0"/>
            <a:t>Osoby przedwcześnie kończące naukę przez zaniedbanie</a:t>
          </a:r>
          <a:endParaRPr lang="pl-PL" sz="2000" b="1" dirty="0"/>
        </a:p>
      </dgm:t>
    </dgm:pt>
    <dgm:pt modelId="{48EF8652-D970-4F4C-8EED-18DEC8E8AA02}" type="parTrans" cxnId="{5866E8D3-21D5-420D-A5F9-95260E12B455}">
      <dgm:prSet/>
      <dgm:spPr/>
      <dgm:t>
        <a:bodyPr/>
        <a:lstStyle/>
        <a:p>
          <a:endParaRPr lang="pl-PL"/>
        </a:p>
      </dgm:t>
    </dgm:pt>
    <dgm:pt modelId="{00DC9EDF-140D-4131-844A-4501AAB8EDC5}" type="sibTrans" cxnId="{5866E8D3-21D5-420D-A5F9-95260E12B455}">
      <dgm:prSet/>
      <dgm:spPr/>
      <dgm:t>
        <a:bodyPr/>
        <a:lstStyle/>
        <a:p>
          <a:endParaRPr lang="pl-PL"/>
        </a:p>
      </dgm:t>
    </dgm:pt>
    <dgm:pt modelId="{5BB10A9F-54B5-4144-ADB0-9CC5BCF8E8CB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18-24 lata</a:t>
          </a:r>
          <a:endParaRPr lang="pl-PL" sz="1400" b="1" dirty="0">
            <a:solidFill>
              <a:schemeClr val="tx1"/>
            </a:solidFill>
          </a:endParaRPr>
        </a:p>
      </dgm:t>
    </dgm:pt>
    <dgm:pt modelId="{867C4A9F-6E87-4AD8-85D3-86BD135A77F0}" type="parTrans" cxnId="{CA863D50-DDC1-4A2C-8651-513B191E38DF}">
      <dgm:prSet/>
      <dgm:spPr/>
      <dgm:t>
        <a:bodyPr/>
        <a:lstStyle/>
        <a:p>
          <a:endParaRPr lang="pl-PL"/>
        </a:p>
      </dgm:t>
    </dgm:pt>
    <dgm:pt modelId="{FB837998-4857-4351-9D95-62124E53BCE1}" type="sibTrans" cxnId="{CA863D50-DDC1-4A2C-8651-513B191E38DF}">
      <dgm:prSet/>
      <dgm:spPr/>
      <dgm:t>
        <a:bodyPr/>
        <a:lstStyle/>
        <a:p>
          <a:endParaRPr lang="pl-PL"/>
        </a:p>
      </dgm:t>
    </dgm:pt>
    <dgm:pt modelId="{363F831E-A100-4234-B91D-92559FFE5546}">
      <dgm:prSet phldrT="[Tekst]"/>
      <dgm:spPr/>
      <dgm:t>
        <a:bodyPr/>
        <a:lstStyle/>
        <a:p>
          <a:r>
            <a:rPr lang="pl-PL" b="1" dirty="0" smtClean="0"/>
            <a:t>Osoby pozostające poza zatrudnieniem, edukacją i szkoleniem</a:t>
          </a:r>
          <a:endParaRPr lang="pl-PL" b="1" dirty="0"/>
        </a:p>
      </dgm:t>
    </dgm:pt>
    <dgm:pt modelId="{15F92793-AD1C-494E-A028-6B01D5F926E6}" type="parTrans" cxnId="{9B55B3D9-4BD4-49A1-AA74-52B054617AB4}">
      <dgm:prSet/>
      <dgm:spPr/>
      <dgm:t>
        <a:bodyPr/>
        <a:lstStyle/>
        <a:p>
          <a:endParaRPr lang="pl-PL"/>
        </a:p>
      </dgm:t>
    </dgm:pt>
    <dgm:pt modelId="{2DA795CA-CE20-41C9-87A6-DDF222E18F46}" type="sibTrans" cxnId="{9B55B3D9-4BD4-49A1-AA74-52B054617AB4}">
      <dgm:prSet/>
      <dgm:spPr/>
      <dgm:t>
        <a:bodyPr/>
        <a:lstStyle/>
        <a:p>
          <a:endParaRPr lang="pl-PL"/>
        </a:p>
      </dgm:t>
    </dgm:pt>
    <dgm:pt modelId="{E5B816E7-436F-4921-8A45-77002FE51BB2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18-25 lat</a:t>
          </a:r>
          <a:endParaRPr lang="pl-PL" sz="1400" b="1" dirty="0">
            <a:solidFill>
              <a:schemeClr val="tx1"/>
            </a:solidFill>
          </a:endParaRPr>
        </a:p>
      </dgm:t>
    </dgm:pt>
    <dgm:pt modelId="{83C42685-88F1-4A87-AE10-A547BB1F9724}" type="parTrans" cxnId="{35C51043-D84B-430E-A06D-B3790AD99273}">
      <dgm:prSet/>
      <dgm:spPr/>
      <dgm:t>
        <a:bodyPr/>
        <a:lstStyle/>
        <a:p>
          <a:endParaRPr lang="pl-PL"/>
        </a:p>
      </dgm:t>
    </dgm:pt>
    <dgm:pt modelId="{EB85B86D-E8DB-4DAE-87AA-FEE030D668F7}" type="sibTrans" cxnId="{35C51043-D84B-430E-A06D-B3790AD99273}">
      <dgm:prSet/>
      <dgm:spPr/>
      <dgm:t>
        <a:bodyPr/>
        <a:lstStyle/>
        <a:p>
          <a:endParaRPr lang="pl-PL"/>
        </a:p>
      </dgm:t>
    </dgm:pt>
    <dgm:pt modelId="{41220618-35C7-4C33-93ED-727B4CCDB629}">
      <dgm:prSet phldrT="[Tekst]"/>
      <dgm:spPr/>
      <dgm:t>
        <a:bodyPr/>
        <a:lstStyle/>
        <a:p>
          <a:r>
            <a:rPr lang="pl-PL" b="1" dirty="0" smtClean="0"/>
            <a:t>Osoby zarejestrowane jako bezrobotni</a:t>
          </a:r>
          <a:endParaRPr lang="pl-PL" b="1" dirty="0"/>
        </a:p>
      </dgm:t>
    </dgm:pt>
    <dgm:pt modelId="{F150E9E1-A0B1-4BEE-A382-3A61493912FF}" type="parTrans" cxnId="{470B0786-74B1-45D0-9C7A-A415BBFBFF63}">
      <dgm:prSet/>
      <dgm:spPr/>
      <dgm:t>
        <a:bodyPr/>
        <a:lstStyle/>
        <a:p>
          <a:endParaRPr lang="pl-PL"/>
        </a:p>
      </dgm:t>
    </dgm:pt>
    <dgm:pt modelId="{A5AB45BD-EA29-4F24-BA40-3AA5E874A117}" type="sibTrans" cxnId="{470B0786-74B1-45D0-9C7A-A415BBFBFF63}">
      <dgm:prSet/>
      <dgm:spPr/>
      <dgm:t>
        <a:bodyPr/>
        <a:lstStyle/>
        <a:p>
          <a:endParaRPr lang="pl-PL"/>
        </a:p>
      </dgm:t>
    </dgm:pt>
    <dgm:pt modelId="{5B5AC848-93DA-4D16-AA3F-B990F9FFD689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18-29 lat</a:t>
          </a:r>
          <a:endParaRPr lang="pl-PL" sz="1400" b="1" dirty="0">
            <a:solidFill>
              <a:schemeClr val="tx1"/>
            </a:solidFill>
          </a:endParaRPr>
        </a:p>
      </dgm:t>
    </dgm:pt>
    <dgm:pt modelId="{C5BBC32F-A43F-4EF6-BCD7-E2FBD398F6F0}" type="parTrans" cxnId="{EDC78719-AA77-4442-A618-02FC03CB2F64}">
      <dgm:prSet/>
      <dgm:spPr/>
      <dgm:t>
        <a:bodyPr/>
        <a:lstStyle/>
        <a:p>
          <a:endParaRPr lang="pl-PL"/>
        </a:p>
      </dgm:t>
    </dgm:pt>
    <dgm:pt modelId="{C6A91085-D2AA-4E99-850B-18AEC98EC63C}" type="sibTrans" cxnId="{EDC78719-AA77-4442-A618-02FC03CB2F64}">
      <dgm:prSet/>
      <dgm:spPr/>
      <dgm:t>
        <a:bodyPr/>
        <a:lstStyle/>
        <a:p>
          <a:endParaRPr lang="pl-PL"/>
        </a:p>
      </dgm:t>
    </dgm:pt>
    <dgm:pt modelId="{04D3A392-21E7-43A0-ABFA-F42F1AFFFDF0}">
      <dgm:prSet/>
      <dgm:spPr/>
      <dgm:t>
        <a:bodyPr/>
        <a:lstStyle/>
        <a:p>
          <a:r>
            <a:rPr lang="pl-PL" b="1" dirty="0" smtClean="0"/>
            <a:t>Bezrobotna młodzież oraz poszukujący pracy absolwenci szkół i uczelni</a:t>
          </a:r>
          <a:endParaRPr lang="pl-PL" b="1" dirty="0"/>
        </a:p>
      </dgm:t>
    </dgm:pt>
    <dgm:pt modelId="{74EBDDF9-DE84-4D1C-8846-DCBB6A08BC1D}" type="parTrans" cxnId="{6D47A563-6B1D-4326-AF28-964C94583002}">
      <dgm:prSet/>
      <dgm:spPr/>
      <dgm:t>
        <a:bodyPr/>
        <a:lstStyle/>
        <a:p>
          <a:endParaRPr lang="pl-PL"/>
        </a:p>
      </dgm:t>
    </dgm:pt>
    <dgm:pt modelId="{A5E8F436-7C8B-4284-A0F3-2A9DBF30E3C1}" type="sibTrans" cxnId="{6D47A563-6B1D-4326-AF28-964C94583002}">
      <dgm:prSet/>
      <dgm:spPr/>
      <dgm:t>
        <a:bodyPr/>
        <a:lstStyle/>
        <a:p>
          <a:endParaRPr lang="pl-PL"/>
        </a:p>
      </dgm:t>
    </dgm:pt>
    <dgm:pt modelId="{B6B84A74-7117-49D8-9A23-8FBB195AA579}" type="pres">
      <dgm:prSet presAssocID="{61B80094-47B1-47D4-A2A0-8F152F77D8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74223CC-E969-4B9E-B0D1-40F95E769ADE}" type="pres">
      <dgm:prSet presAssocID="{91C3EDFC-4C54-475A-AD6B-C859F6121968}" presName="composite" presStyleCnt="0"/>
      <dgm:spPr/>
    </dgm:pt>
    <dgm:pt modelId="{816367B5-1AF8-4CEC-A9E0-F651E12F95E8}" type="pres">
      <dgm:prSet presAssocID="{91C3EDFC-4C54-475A-AD6B-C859F612196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B8916A-8C7E-4B04-819F-C7809B0540D6}" type="pres">
      <dgm:prSet presAssocID="{91C3EDFC-4C54-475A-AD6B-C859F612196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F5F674-21AF-4F59-8177-3ED92F094EF1}" type="pres">
      <dgm:prSet presAssocID="{7EEFB253-5C0B-4091-8A44-73DC38050C5A}" presName="sp" presStyleCnt="0"/>
      <dgm:spPr/>
    </dgm:pt>
    <dgm:pt modelId="{736651F5-7F09-46D6-AE57-C59CB0160D2F}" type="pres">
      <dgm:prSet presAssocID="{5BB10A9F-54B5-4144-ADB0-9CC5BCF8E8CB}" presName="composite" presStyleCnt="0"/>
      <dgm:spPr/>
    </dgm:pt>
    <dgm:pt modelId="{A1C0F314-6CF2-45E3-8F86-C85C06AB4C42}" type="pres">
      <dgm:prSet presAssocID="{5BB10A9F-54B5-4144-ADB0-9CC5BCF8E8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68EF73-6D9A-41B7-8B85-27CDD69B38ED}" type="pres">
      <dgm:prSet presAssocID="{5BB10A9F-54B5-4144-ADB0-9CC5BCF8E8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E68F51-D495-4FD9-BE55-E87C9B710470}" type="pres">
      <dgm:prSet presAssocID="{FB837998-4857-4351-9D95-62124E53BCE1}" presName="sp" presStyleCnt="0"/>
      <dgm:spPr/>
    </dgm:pt>
    <dgm:pt modelId="{7477C54B-1774-4657-A0A9-55C3E53296B7}" type="pres">
      <dgm:prSet presAssocID="{E5B816E7-436F-4921-8A45-77002FE51BB2}" presName="composite" presStyleCnt="0"/>
      <dgm:spPr/>
    </dgm:pt>
    <dgm:pt modelId="{B5A65ED2-5498-4308-85F1-FFCECD15A22E}" type="pres">
      <dgm:prSet presAssocID="{E5B816E7-436F-4921-8A45-77002FE51BB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852CEF-0499-4833-A95B-A13916E22AFD}" type="pres">
      <dgm:prSet presAssocID="{E5B816E7-436F-4921-8A45-77002FE51BB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42FDF9-7367-4E6D-B457-B88B0962544C}" type="pres">
      <dgm:prSet presAssocID="{EB85B86D-E8DB-4DAE-87AA-FEE030D668F7}" presName="sp" presStyleCnt="0"/>
      <dgm:spPr/>
    </dgm:pt>
    <dgm:pt modelId="{A6C90569-4A9C-4804-933F-CB0DCB85D854}" type="pres">
      <dgm:prSet presAssocID="{5B5AC848-93DA-4D16-AA3F-B990F9FFD689}" presName="composite" presStyleCnt="0"/>
      <dgm:spPr/>
    </dgm:pt>
    <dgm:pt modelId="{68A22EC1-5D16-4249-9ED5-59BFD07FAFAC}" type="pres">
      <dgm:prSet presAssocID="{5B5AC848-93DA-4D16-AA3F-B990F9FFD68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A4D437-D037-46D1-BCE4-3846A3700BE5}" type="pres">
      <dgm:prSet presAssocID="{5B5AC848-93DA-4D16-AA3F-B990F9FFD68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4329387-7348-462D-BEBA-CE21F4264F9C}" type="presOf" srcId="{61B80094-47B1-47D4-A2A0-8F152F77D899}" destId="{B6B84A74-7117-49D8-9A23-8FBB195AA579}" srcOrd="0" destOrd="0" presId="urn:microsoft.com/office/officeart/2005/8/layout/chevron2"/>
    <dgm:cxn modelId="{635FF317-DF5D-4D0D-B18B-1268250435EB}" type="presOf" srcId="{E5B816E7-436F-4921-8A45-77002FE51BB2}" destId="{B5A65ED2-5498-4308-85F1-FFCECD15A22E}" srcOrd="0" destOrd="0" presId="urn:microsoft.com/office/officeart/2005/8/layout/chevron2"/>
    <dgm:cxn modelId="{50F6BF3C-1EF0-478E-8DAC-850C96F8F3D9}" type="presOf" srcId="{91C3EDFC-4C54-475A-AD6B-C859F6121968}" destId="{816367B5-1AF8-4CEC-A9E0-F651E12F95E8}" srcOrd="0" destOrd="0" presId="urn:microsoft.com/office/officeart/2005/8/layout/chevron2"/>
    <dgm:cxn modelId="{2A2061AC-4CA4-4AA7-8548-AD9E4B1F6B22}" type="presOf" srcId="{5B5AC848-93DA-4D16-AA3F-B990F9FFD689}" destId="{68A22EC1-5D16-4249-9ED5-59BFD07FAFAC}" srcOrd="0" destOrd="0" presId="urn:microsoft.com/office/officeart/2005/8/layout/chevron2"/>
    <dgm:cxn modelId="{1619B074-4D89-4D9E-80C9-3DE8FDCDE1F0}" type="presOf" srcId="{363F831E-A100-4234-B91D-92559FFE5546}" destId="{A668EF73-6D9A-41B7-8B85-27CDD69B38ED}" srcOrd="0" destOrd="0" presId="urn:microsoft.com/office/officeart/2005/8/layout/chevron2"/>
    <dgm:cxn modelId="{6D47A563-6B1D-4326-AF28-964C94583002}" srcId="{5B5AC848-93DA-4D16-AA3F-B990F9FFD689}" destId="{04D3A392-21E7-43A0-ABFA-F42F1AFFFDF0}" srcOrd="0" destOrd="0" parTransId="{74EBDDF9-DE84-4D1C-8846-DCBB6A08BC1D}" sibTransId="{A5E8F436-7C8B-4284-A0F3-2A9DBF30E3C1}"/>
    <dgm:cxn modelId="{B3C727BF-7341-48F9-875C-85A9891AEADA}" srcId="{61B80094-47B1-47D4-A2A0-8F152F77D899}" destId="{91C3EDFC-4C54-475A-AD6B-C859F6121968}" srcOrd="0" destOrd="0" parTransId="{307A8C73-2C55-437B-A2F6-C7076304AEF6}" sibTransId="{7EEFB253-5C0B-4091-8A44-73DC38050C5A}"/>
    <dgm:cxn modelId="{EDC78719-AA77-4442-A618-02FC03CB2F64}" srcId="{61B80094-47B1-47D4-A2A0-8F152F77D899}" destId="{5B5AC848-93DA-4D16-AA3F-B990F9FFD689}" srcOrd="3" destOrd="0" parTransId="{C5BBC32F-A43F-4EF6-BCD7-E2FBD398F6F0}" sibTransId="{C6A91085-D2AA-4E99-850B-18AEC98EC63C}"/>
    <dgm:cxn modelId="{37E93EE3-2644-4A76-AF12-58488164749D}" type="presOf" srcId="{04D3A392-21E7-43A0-ABFA-F42F1AFFFDF0}" destId="{D7A4D437-D037-46D1-BCE4-3846A3700BE5}" srcOrd="0" destOrd="0" presId="urn:microsoft.com/office/officeart/2005/8/layout/chevron2"/>
    <dgm:cxn modelId="{CA863D50-DDC1-4A2C-8651-513B191E38DF}" srcId="{61B80094-47B1-47D4-A2A0-8F152F77D899}" destId="{5BB10A9F-54B5-4144-ADB0-9CC5BCF8E8CB}" srcOrd="1" destOrd="0" parTransId="{867C4A9F-6E87-4AD8-85D3-86BD135A77F0}" sibTransId="{FB837998-4857-4351-9D95-62124E53BCE1}"/>
    <dgm:cxn modelId="{757784B5-C15F-485D-9BB8-EB3E6543C8A1}" type="presOf" srcId="{5BB10A9F-54B5-4144-ADB0-9CC5BCF8E8CB}" destId="{A1C0F314-6CF2-45E3-8F86-C85C06AB4C42}" srcOrd="0" destOrd="0" presId="urn:microsoft.com/office/officeart/2005/8/layout/chevron2"/>
    <dgm:cxn modelId="{470B0786-74B1-45D0-9C7A-A415BBFBFF63}" srcId="{E5B816E7-436F-4921-8A45-77002FE51BB2}" destId="{41220618-35C7-4C33-93ED-727B4CCDB629}" srcOrd="0" destOrd="0" parTransId="{F150E9E1-A0B1-4BEE-A382-3A61493912FF}" sibTransId="{A5AB45BD-EA29-4F24-BA40-3AA5E874A117}"/>
    <dgm:cxn modelId="{F2D9FD09-F1CB-40D9-9A1F-D7F2FBEA895A}" type="presOf" srcId="{4DCD80D4-8ACC-448F-BEA7-8223868F2AB2}" destId="{DEB8916A-8C7E-4B04-819F-C7809B0540D6}" srcOrd="0" destOrd="0" presId="urn:microsoft.com/office/officeart/2005/8/layout/chevron2"/>
    <dgm:cxn modelId="{35C51043-D84B-430E-A06D-B3790AD99273}" srcId="{61B80094-47B1-47D4-A2A0-8F152F77D899}" destId="{E5B816E7-436F-4921-8A45-77002FE51BB2}" srcOrd="2" destOrd="0" parTransId="{83C42685-88F1-4A87-AE10-A547BB1F9724}" sibTransId="{EB85B86D-E8DB-4DAE-87AA-FEE030D668F7}"/>
    <dgm:cxn modelId="{9B55B3D9-4BD4-49A1-AA74-52B054617AB4}" srcId="{5BB10A9F-54B5-4144-ADB0-9CC5BCF8E8CB}" destId="{363F831E-A100-4234-B91D-92559FFE5546}" srcOrd="0" destOrd="0" parTransId="{15F92793-AD1C-494E-A028-6B01D5F926E6}" sibTransId="{2DA795CA-CE20-41C9-87A6-DDF222E18F46}"/>
    <dgm:cxn modelId="{5866E8D3-21D5-420D-A5F9-95260E12B455}" srcId="{91C3EDFC-4C54-475A-AD6B-C859F6121968}" destId="{4DCD80D4-8ACC-448F-BEA7-8223868F2AB2}" srcOrd="0" destOrd="0" parTransId="{48EF8652-D970-4F4C-8EED-18DEC8E8AA02}" sibTransId="{00DC9EDF-140D-4131-844A-4501AAB8EDC5}"/>
    <dgm:cxn modelId="{4BFCFA01-8559-463A-BB97-CE74B42107A0}" type="presOf" srcId="{41220618-35C7-4C33-93ED-727B4CCDB629}" destId="{9B852CEF-0499-4833-A95B-A13916E22AFD}" srcOrd="0" destOrd="0" presId="urn:microsoft.com/office/officeart/2005/8/layout/chevron2"/>
    <dgm:cxn modelId="{B845D4D1-5195-407A-8ACF-2E392569E7F5}" type="presParOf" srcId="{B6B84A74-7117-49D8-9A23-8FBB195AA579}" destId="{874223CC-E969-4B9E-B0D1-40F95E769ADE}" srcOrd="0" destOrd="0" presId="urn:microsoft.com/office/officeart/2005/8/layout/chevron2"/>
    <dgm:cxn modelId="{B87C654D-085E-4CE7-A0C8-80DCB8872ACC}" type="presParOf" srcId="{874223CC-E969-4B9E-B0D1-40F95E769ADE}" destId="{816367B5-1AF8-4CEC-A9E0-F651E12F95E8}" srcOrd="0" destOrd="0" presId="urn:microsoft.com/office/officeart/2005/8/layout/chevron2"/>
    <dgm:cxn modelId="{08087673-CC6E-4205-BF5B-0819407A6E6D}" type="presParOf" srcId="{874223CC-E969-4B9E-B0D1-40F95E769ADE}" destId="{DEB8916A-8C7E-4B04-819F-C7809B0540D6}" srcOrd="1" destOrd="0" presId="urn:microsoft.com/office/officeart/2005/8/layout/chevron2"/>
    <dgm:cxn modelId="{C708F72A-7A63-419F-99E2-37EC13B0292F}" type="presParOf" srcId="{B6B84A74-7117-49D8-9A23-8FBB195AA579}" destId="{77F5F674-21AF-4F59-8177-3ED92F094EF1}" srcOrd="1" destOrd="0" presId="urn:microsoft.com/office/officeart/2005/8/layout/chevron2"/>
    <dgm:cxn modelId="{DE919079-0746-421B-8F46-828DAC688DA1}" type="presParOf" srcId="{B6B84A74-7117-49D8-9A23-8FBB195AA579}" destId="{736651F5-7F09-46D6-AE57-C59CB0160D2F}" srcOrd="2" destOrd="0" presId="urn:microsoft.com/office/officeart/2005/8/layout/chevron2"/>
    <dgm:cxn modelId="{B30B2845-CED5-4707-AFB9-5E7A0839F47D}" type="presParOf" srcId="{736651F5-7F09-46D6-AE57-C59CB0160D2F}" destId="{A1C0F314-6CF2-45E3-8F86-C85C06AB4C42}" srcOrd="0" destOrd="0" presId="urn:microsoft.com/office/officeart/2005/8/layout/chevron2"/>
    <dgm:cxn modelId="{75C04039-C181-4355-8803-A6C297770A83}" type="presParOf" srcId="{736651F5-7F09-46D6-AE57-C59CB0160D2F}" destId="{A668EF73-6D9A-41B7-8B85-27CDD69B38ED}" srcOrd="1" destOrd="0" presId="urn:microsoft.com/office/officeart/2005/8/layout/chevron2"/>
    <dgm:cxn modelId="{882E1379-67B7-49A9-A27B-2A0D11440949}" type="presParOf" srcId="{B6B84A74-7117-49D8-9A23-8FBB195AA579}" destId="{F1E68F51-D495-4FD9-BE55-E87C9B710470}" srcOrd="3" destOrd="0" presId="urn:microsoft.com/office/officeart/2005/8/layout/chevron2"/>
    <dgm:cxn modelId="{250D48F3-66D5-451C-A326-2E58AC3A4286}" type="presParOf" srcId="{B6B84A74-7117-49D8-9A23-8FBB195AA579}" destId="{7477C54B-1774-4657-A0A9-55C3E53296B7}" srcOrd="4" destOrd="0" presId="urn:microsoft.com/office/officeart/2005/8/layout/chevron2"/>
    <dgm:cxn modelId="{E38B7EB4-5860-4533-95F0-254DC4D643C8}" type="presParOf" srcId="{7477C54B-1774-4657-A0A9-55C3E53296B7}" destId="{B5A65ED2-5498-4308-85F1-FFCECD15A22E}" srcOrd="0" destOrd="0" presId="urn:microsoft.com/office/officeart/2005/8/layout/chevron2"/>
    <dgm:cxn modelId="{6139ED5D-FD8F-4147-8B8E-12FEB23F134B}" type="presParOf" srcId="{7477C54B-1774-4657-A0A9-55C3E53296B7}" destId="{9B852CEF-0499-4833-A95B-A13916E22AFD}" srcOrd="1" destOrd="0" presId="urn:microsoft.com/office/officeart/2005/8/layout/chevron2"/>
    <dgm:cxn modelId="{03F2BB7D-66C5-4F99-A65E-4C87A18F9D7C}" type="presParOf" srcId="{B6B84A74-7117-49D8-9A23-8FBB195AA579}" destId="{4B42FDF9-7367-4E6D-B457-B88B0962544C}" srcOrd="5" destOrd="0" presId="urn:microsoft.com/office/officeart/2005/8/layout/chevron2"/>
    <dgm:cxn modelId="{6784500F-9C6C-4EAE-937C-BBF4BD21A75A}" type="presParOf" srcId="{B6B84A74-7117-49D8-9A23-8FBB195AA579}" destId="{A6C90569-4A9C-4804-933F-CB0DCB85D854}" srcOrd="6" destOrd="0" presId="urn:microsoft.com/office/officeart/2005/8/layout/chevron2"/>
    <dgm:cxn modelId="{A0E7659D-5F0E-4716-BBB9-EC7D5FA24F19}" type="presParOf" srcId="{A6C90569-4A9C-4804-933F-CB0DCB85D854}" destId="{68A22EC1-5D16-4249-9ED5-59BFD07FAFAC}" srcOrd="0" destOrd="0" presId="urn:microsoft.com/office/officeart/2005/8/layout/chevron2"/>
    <dgm:cxn modelId="{D4665A73-1755-447B-AB3D-E91D91F005C8}" type="presParOf" srcId="{A6C90569-4A9C-4804-933F-CB0DCB85D854}" destId="{D7A4D437-D037-46D1-BCE4-3846A3700B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9B6CB5-B976-45EF-B924-F99914271720}">
      <dsp:nvSpPr>
        <dsp:cNvPr id="0" name=""/>
        <dsp:cNvSpPr/>
      </dsp:nvSpPr>
      <dsp:spPr>
        <a:xfrm>
          <a:off x="4217864" y="660742"/>
          <a:ext cx="138619" cy="607285"/>
        </a:xfrm>
        <a:custGeom>
          <a:avLst/>
          <a:gdLst/>
          <a:ahLst/>
          <a:cxnLst/>
          <a:rect l="0" t="0" r="0" b="0"/>
          <a:pathLst>
            <a:path>
              <a:moveTo>
                <a:pt x="138619" y="0"/>
              </a:moveTo>
              <a:lnTo>
                <a:pt x="138619" y="607285"/>
              </a:lnTo>
              <a:lnTo>
                <a:pt x="0" y="60728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E78B8-6FEF-4280-8813-530908BB9CAB}">
      <dsp:nvSpPr>
        <dsp:cNvPr id="0" name=""/>
        <dsp:cNvSpPr/>
      </dsp:nvSpPr>
      <dsp:spPr>
        <a:xfrm>
          <a:off x="4356484" y="660742"/>
          <a:ext cx="1689958" cy="1214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952"/>
              </a:lnTo>
              <a:lnTo>
                <a:pt x="1689958" y="1075952"/>
              </a:lnTo>
              <a:lnTo>
                <a:pt x="1689958" y="121457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A1702-D373-4029-B21D-D948F7FDB1D0}">
      <dsp:nvSpPr>
        <dsp:cNvPr id="0" name=""/>
        <dsp:cNvSpPr/>
      </dsp:nvSpPr>
      <dsp:spPr>
        <a:xfrm>
          <a:off x="1587339" y="660742"/>
          <a:ext cx="2769144" cy="1214571"/>
        </a:xfrm>
        <a:custGeom>
          <a:avLst/>
          <a:gdLst/>
          <a:ahLst/>
          <a:cxnLst/>
          <a:rect l="0" t="0" r="0" b="0"/>
          <a:pathLst>
            <a:path>
              <a:moveTo>
                <a:pt x="2769144" y="0"/>
              </a:moveTo>
              <a:lnTo>
                <a:pt x="2769144" y="1075952"/>
              </a:lnTo>
              <a:lnTo>
                <a:pt x="0" y="1075952"/>
              </a:lnTo>
              <a:lnTo>
                <a:pt x="0" y="121457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798B6-11AB-4E83-960F-CAA6CA0C24CC}">
      <dsp:nvSpPr>
        <dsp:cNvPr id="0" name=""/>
        <dsp:cNvSpPr/>
      </dsp:nvSpPr>
      <dsp:spPr>
        <a:xfrm>
          <a:off x="2700296" y="648"/>
          <a:ext cx="3312375" cy="660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Priorytet Inwestycyjny 8.6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2700296" y="648"/>
        <a:ext cx="3312375" cy="660093"/>
      </dsp:txXfrm>
    </dsp:sp>
    <dsp:sp modelId="{300353BE-D7C0-49E5-92DB-E9B0B6F334B2}">
      <dsp:nvSpPr>
        <dsp:cNvPr id="0" name=""/>
        <dsp:cNvSpPr/>
      </dsp:nvSpPr>
      <dsp:spPr>
        <a:xfrm>
          <a:off x="36000" y="1875313"/>
          <a:ext cx="3102676" cy="660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Poprawa sytuacji osób młodych do 24 r. ż. bez pracy 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36000" y="1875313"/>
        <a:ext cx="3102676" cy="660093"/>
      </dsp:txXfrm>
    </dsp:sp>
    <dsp:sp modelId="{A57A66DD-0381-4988-A272-0351AEC428E9}">
      <dsp:nvSpPr>
        <dsp:cNvPr id="0" name=""/>
        <dsp:cNvSpPr/>
      </dsp:nvSpPr>
      <dsp:spPr>
        <a:xfrm>
          <a:off x="3415916" y="1875313"/>
          <a:ext cx="5261050" cy="660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Zwiększenie przedsiębiorczości osób młodych do 29 r. ż. bez pracy, z wykorzystaniem instrumentów zwrotnych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3415916" y="1875313"/>
        <a:ext cx="5261050" cy="660093"/>
      </dsp:txXfrm>
    </dsp:sp>
    <dsp:sp modelId="{1E2C1150-690D-458E-8D0E-274A8834BF4F}">
      <dsp:nvSpPr>
        <dsp:cNvPr id="0" name=""/>
        <dsp:cNvSpPr/>
      </dsp:nvSpPr>
      <dsp:spPr>
        <a:xfrm>
          <a:off x="1638826" y="937981"/>
          <a:ext cx="2579038" cy="660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Cele szczegółowe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1638826" y="937981"/>
        <a:ext cx="2579038" cy="6600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BF43C7-93EA-43C8-B537-606ED360603F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89A678-8FA4-482C-B6CA-C29E8BC493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D2F06-8B93-452F-BFE2-F945347C6F3D}" type="datetimeFigureOut">
              <a:rPr lang="pl-PL" smtClean="0"/>
              <a:pPr/>
              <a:t>2014-10-16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463BD-A17C-4309-924A-698332804B4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5002213"/>
            <a:ext cx="9144000" cy="14128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bg1"/>
                </a:solidFill>
                <a:latin typeface="+mn-lt"/>
              </a:rPr>
              <a:t>Wojewódzki Urząd Pracy w Szczecinie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92AD11-A103-41C1-BB01-AA0FBA37ABDD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5F9467-D4B0-46AB-87F2-4C89C7A002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601DCC-D748-41A2-909E-2B5E10C0CDA9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2FE116-E880-4AF3-837C-40DCDC1A28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5939FC-35E1-4FF0-BB04-81E27883C339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CAD38A-71C5-4AAA-8AEC-37B4EC0F94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E958-9177-4094-AD6F-F20B4D7E886A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D8E8-EDF4-41FC-A9DB-D333ED7DC2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C1DF7-B90D-43D8-87EF-A050E5C332D6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D86F-C8E0-4CE8-9D1D-1B38F73526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5AC6-7602-46CF-BB82-30AED76BC63F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AE39-48ED-4314-B4A0-B57C1E842B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16BC-CE28-48C7-88CF-31ABA96386D9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B29C-86D9-424C-BC1E-822E935780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EE1D-3BC1-48B9-81E2-36D902C4DDCB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F6B8-CAD9-4263-87B1-0EED9F25E0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D338-5FC7-4EDD-8AF9-16C708D01D0E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0168-E6D1-46F7-ABDD-ADCFC049DF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C728B6-9335-4833-9C0F-3AD3E741685F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BC2F23-67C1-43D7-A763-2947069BCD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A495-4756-4D65-A50F-F0F66F815ED9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2A73-24A4-4630-B00D-1A731170E2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C06B-E3A0-486A-B704-2ACD84395C78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D6FF-DE6D-4D43-BC48-693D6ECEB7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5AB1-51BB-4C6D-A861-C1F2F430B6EC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4A60-5CCA-4B1D-B035-F9E6C0D5C2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E617-2178-4B37-80CB-1EA12DF74006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C6F5-B3F8-465B-8D4E-F6E1181B38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022F-C47F-4EEF-9146-11F3E7B10138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D0B3-90A6-424B-8528-0C52D9358F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61DA2F-52C9-4D49-9F99-6F114903617D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580B52-A85F-4D32-8ACB-27005A0BB0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732AF6-7B11-446A-AB52-A20B250BB248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4B1EF9-0AA0-4257-BCF2-92DDD24279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388087-51E4-44AD-BB92-B5DFF874E07D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510DFC-8733-4CD9-A004-6220EF7F40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A04666-9922-4ACB-81B2-985E97484AE4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AF7623-F49E-42AA-B5FB-980454884B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22CB34-466E-4832-AB53-F9DEC5692DAF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3231BD-0352-4C59-8828-1DF3D7FE22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A56C09-2758-4524-BE4E-D8C51D0E6EAD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8E115F-9EF2-4DDB-93ED-7DEBAF746D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67EECB-1B1D-4055-BF9D-3EFBEAB92244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093578-305A-4846-B9BA-D8D5B20429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192588"/>
            <a:ext cx="9144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5002213"/>
            <a:ext cx="9144000" cy="14128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bg1"/>
                </a:solidFill>
                <a:latin typeface="+mn-lt"/>
              </a:rPr>
              <a:t>Wojewódzki Urząd Pracy w Szczecinie</a:t>
            </a:r>
          </a:p>
        </p:txBody>
      </p:sp>
      <p:pic>
        <p:nvPicPr>
          <p:cNvPr id="15" name="Obraz 14" descr="Logo_WUP_w_układzie_pionowym-409x25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71800" y="0"/>
            <a:ext cx="1224136" cy="570166"/>
          </a:xfrm>
          <a:prstGeom prst="rect">
            <a:avLst/>
          </a:prstGeom>
        </p:spPr>
      </p:pic>
      <p:pic>
        <p:nvPicPr>
          <p:cNvPr id="16" name="Picture 10" descr="C:\Documents and Settings\wojciech.krycki\Pulpit\Gwarancje dla młodzieży\LOGO Zachodniopomorskie GdM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92080" y="0"/>
            <a:ext cx="710011" cy="59101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834881-E3F6-4200-9E92-5F11B143445A}" type="datetimeFigureOut">
              <a:rPr lang="pl-PL"/>
              <a:pPr>
                <a:defRPr/>
              </a:pPr>
              <a:t>2014-10-16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ECF570-1495-4245-B031-C94F36B20F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707904" y="1347614"/>
            <a:ext cx="5184576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b="1" i="1" dirty="0" smtClean="0">
                <a:solidFill>
                  <a:srgbClr val="0070C0"/>
                </a:solidFill>
                <a:latin typeface="Verdana" pitchFamily="34" charset="0"/>
              </a:rPr>
              <a:t>Gwarancje dla młodzieży </a:t>
            </a:r>
            <a:r>
              <a:rPr lang="pl-PL" altLang="pl-PL" sz="2800" b="1" dirty="0" smtClean="0">
                <a:solidFill>
                  <a:srgbClr val="0070C0"/>
                </a:solidFill>
                <a:latin typeface="Verdana" pitchFamily="34" charset="0"/>
              </a:rPr>
              <a:t>szansą dla młodzieży 	   z województwa zachodniopomorskiego</a:t>
            </a:r>
            <a:endParaRPr lang="pl-PL" altLang="pl-PL" sz="28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Prostokąt 4"/>
          <p:cNvSpPr>
            <a:spLocks noChangeArrowheads="1"/>
          </p:cNvSpPr>
          <p:nvPr/>
        </p:nvSpPr>
        <p:spPr bwMode="auto">
          <a:xfrm>
            <a:off x="2831780" y="3795886"/>
            <a:ext cx="34804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1100" b="1" dirty="0">
                <a:solidFill>
                  <a:srgbClr val="0070C0"/>
                </a:solidFill>
                <a:latin typeface="Verdana" pitchFamily="34" charset="0"/>
              </a:rPr>
              <a:t>Szczecin, dnia </a:t>
            </a:r>
            <a:r>
              <a:rPr lang="pl-PL" altLang="pl-PL" sz="1100" b="1" dirty="0" smtClean="0">
                <a:solidFill>
                  <a:srgbClr val="0070C0"/>
                </a:solidFill>
                <a:latin typeface="Verdana" pitchFamily="34" charset="0"/>
              </a:rPr>
              <a:t>15 </a:t>
            </a:r>
            <a:r>
              <a:rPr lang="pl-PL" altLang="pl-PL" sz="1100" b="1" dirty="0" smtClean="0">
                <a:solidFill>
                  <a:srgbClr val="0070C0"/>
                </a:solidFill>
                <a:latin typeface="Verdana" pitchFamily="34" charset="0"/>
              </a:rPr>
              <a:t>października </a:t>
            </a:r>
            <a:r>
              <a:rPr lang="pl-PL" altLang="pl-PL" sz="1100" b="1" dirty="0">
                <a:solidFill>
                  <a:srgbClr val="0070C0"/>
                </a:solidFill>
                <a:latin typeface="Verdana" pitchFamily="34" charset="0"/>
              </a:rPr>
              <a:t>2014 roku</a:t>
            </a:r>
            <a:endParaRPr lang="pl-PL" sz="11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4340" name="Picture 4" descr="C:\Documents and Settings\wojciech.krycki\Pulpit\Gwarancje dla młodzieży\LOGO Zachodniopomorskie Gd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71550"/>
            <a:ext cx="3686373" cy="3068546"/>
          </a:xfrm>
          <a:prstGeom prst="rect">
            <a:avLst/>
          </a:prstGeom>
          <a:noFill/>
        </p:spPr>
      </p:pic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2517592" y="4011910"/>
            <a:ext cx="410881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1050" b="1" dirty="0" smtClean="0">
                <a:solidFill>
                  <a:srgbClr val="0070C0"/>
                </a:solidFill>
                <a:latin typeface="Verdana" pitchFamily="34" charset="0"/>
              </a:rPr>
              <a:t>Spotkanie finansowane ze środków Funduszu Pracy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Przesłanki do wdrożenia nowego programu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800" dirty="0" smtClean="0"/>
              <a:t>Wysoki poziom bezrobocia wśród młodzieży</a:t>
            </a:r>
          </a:p>
          <a:p>
            <a:pPr eaLnBrk="1" hangingPunct="1"/>
            <a:r>
              <a:rPr lang="pl-PL" sz="2800" dirty="0" smtClean="0"/>
              <a:t>Niepewność sytuacji zawodowej ludzi młodych</a:t>
            </a:r>
          </a:p>
          <a:p>
            <a:pPr eaLnBrk="1" hangingPunct="1"/>
            <a:r>
              <a:rPr lang="pl-PL" sz="2800" dirty="0" smtClean="0"/>
              <a:t>Uzależnienie materialne młodzieży od rodziców</a:t>
            </a:r>
            <a:endParaRPr lang="pl-PL" sz="2800" i="1" dirty="0" smtClean="0"/>
          </a:p>
          <a:p>
            <a:pPr eaLnBrk="1" hangingPunct="1"/>
            <a:r>
              <a:rPr lang="pl-PL" sz="2800" dirty="0" smtClean="0"/>
              <a:t>Wydłużenie czasu podejmowania decyzji o założeniu rodziny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10801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Szacowana pomoc w ramach środków Funduszu Pracy i EFS w latach 2014-2021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563638"/>
            <a:ext cx="7920880" cy="3030587"/>
          </a:xfrm>
        </p:spPr>
        <p:txBody>
          <a:bodyPr/>
          <a:lstStyle/>
          <a:p>
            <a:pPr lvl="0"/>
            <a:r>
              <a:rPr lang="pl-PL" sz="1800" dirty="0" smtClean="0"/>
              <a:t>Aktywizacja ponad </a:t>
            </a:r>
            <a:r>
              <a:rPr lang="pl-PL" sz="1800" b="1" dirty="0" smtClean="0"/>
              <a:t>1,67 mln </a:t>
            </a:r>
            <a:r>
              <a:rPr lang="pl-PL" sz="1800" dirty="0" smtClean="0"/>
              <a:t>osób w wieku </a:t>
            </a:r>
            <a:r>
              <a:rPr lang="pl-PL" sz="1800" b="1" dirty="0" smtClean="0"/>
              <a:t>18-24</a:t>
            </a:r>
            <a:r>
              <a:rPr lang="pl-PL" sz="1800" dirty="0" smtClean="0"/>
              <a:t>, co daje objęcie wsparciem ok. </a:t>
            </a:r>
            <a:r>
              <a:rPr lang="pl-PL" sz="1800" b="1" dirty="0" smtClean="0"/>
              <a:t>209 tys. </a:t>
            </a:r>
            <a:r>
              <a:rPr lang="pl-PL" sz="1800" dirty="0" smtClean="0"/>
              <a:t>młodych bezrobotnych rocznie (działania prowadzone przez PUP);</a:t>
            </a:r>
          </a:p>
          <a:p>
            <a:pPr lvl="0"/>
            <a:r>
              <a:rPr lang="pl-PL" sz="1800" dirty="0" smtClean="0"/>
              <a:t>Aktywizacja prawie </a:t>
            </a:r>
            <a:r>
              <a:rPr lang="pl-PL" sz="1800" b="1" dirty="0" smtClean="0"/>
              <a:t>11 tys. </a:t>
            </a:r>
            <a:r>
              <a:rPr lang="pl-PL" sz="1800" dirty="0" smtClean="0"/>
              <a:t>młodych osób przez agencje zatrudnienia;</a:t>
            </a:r>
          </a:p>
          <a:p>
            <a:pPr lvl="0"/>
            <a:r>
              <a:rPr lang="pl-PL" sz="1800" dirty="0" smtClean="0"/>
              <a:t>Udzielenie ok. </a:t>
            </a:r>
            <a:r>
              <a:rPr lang="pl-PL" sz="1800" b="1" dirty="0" smtClean="0"/>
              <a:t>7 tys. </a:t>
            </a:r>
            <a:r>
              <a:rPr lang="pl-PL" sz="1800" dirty="0" smtClean="0"/>
              <a:t>pożyczek na rozpoczęcie własnej działalności gospodarczej w ramach </a:t>
            </a:r>
            <a:r>
              <a:rPr lang="pl-PL" sz="1800" i="1" dirty="0" smtClean="0"/>
              <a:t>Gwarancji dla młodzieży</a:t>
            </a:r>
            <a:r>
              <a:rPr lang="pl-PL" sz="1800" dirty="0" smtClean="0"/>
              <a:t>, wypłacanych przez BGK;</a:t>
            </a:r>
          </a:p>
          <a:p>
            <a:pPr lvl="0"/>
            <a:r>
              <a:rPr lang="pl-PL" sz="1800" dirty="0" smtClean="0"/>
              <a:t>W ramach działań Ochotniczych Hufców Pracy objęcie pomocą ponad </a:t>
            </a:r>
            <a:r>
              <a:rPr lang="pl-PL" sz="1800" b="1" dirty="0" smtClean="0"/>
              <a:t>560 tys. </a:t>
            </a:r>
            <a:r>
              <a:rPr lang="pl-PL" sz="1800" dirty="0" smtClean="0"/>
              <a:t>młodych ludzi;</a:t>
            </a:r>
          </a:p>
          <a:p>
            <a:pPr lvl="0"/>
            <a:r>
              <a:rPr lang="pl-PL" sz="1800" dirty="0" smtClean="0"/>
              <a:t>W ramach konkursów regionalnych udzielenie wsparcia ponad </a:t>
            </a:r>
            <a:r>
              <a:rPr lang="pl-PL" sz="1800" b="1" dirty="0" smtClean="0"/>
              <a:t>80 tys. </a:t>
            </a:r>
            <a:r>
              <a:rPr lang="pl-PL" sz="1800" dirty="0" smtClean="0"/>
              <a:t>osobom.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Czym są gwarancje dla młodzieży?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2811760"/>
          </a:xfrm>
        </p:spPr>
        <p:txBody>
          <a:bodyPr/>
          <a:lstStyle/>
          <a:p>
            <a:pPr eaLnBrk="1" hangingPunct="1"/>
            <a:r>
              <a:rPr lang="pl-PL" sz="2300" dirty="0" smtClean="0"/>
              <a:t>Nowa inicjatywa na rzecz </a:t>
            </a:r>
            <a:r>
              <a:rPr lang="pl-PL" sz="2300" b="1" dirty="0" smtClean="0"/>
              <a:t>zwalczania bezrobocia </a:t>
            </a:r>
            <a:r>
              <a:rPr lang="pl-PL" sz="2300" dirty="0" smtClean="0"/>
              <a:t>wśród młodzieży</a:t>
            </a:r>
          </a:p>
          <a:p>
            <a:pPr eaLnBrk="1" hangingPunct="1"/>
            <a:r>
              <a:rPr lang="pl-PL" sz="2300" dirty="0" smtClean="0"/>
              <a:t>Skierowana jest ona do wszystkich młodych osób </a:t>
            </a:r>
            <a:r>
              <a:rPr lang="pl-PL" sz="2300" b="1" dirty="0" smtClean="0"/>
              <a:t>od 15 do 25 r. ż.</a:t>
            </a:r>
          </a:p>
          <a:p>
            <a:pPr eaLnBrk="1" hangingPunct="1"/>
            <a:r>
              <a:rPr lang="pl-PL" sz="2300" dirty="0" smtClean="0"/>
              <a:t>Zbiorowością preferowaną są osoby z grupy NEET</a:t>
            </a:r>
          </a:p>
          <a:p>
            <a:pPr eaLnBrk="1" hangingPunct="1"/>
            <a:r>
              <a:rPr lang="pl-PL" sz="2300" dirty="0" smtClean="0"/>
              <a:t>Podstawą do osiągnięcia wyznaczonych celów jest ścisła </a:t>
            </a:r>
            <a:r>
              <a:rPr lang="pl-PL" sz="2300" b="1" dirty="0" smtClean="0"/>
              <a:t>współpraca</a:t>
            </a:r>
            <a:r>
              <a:rPr lang="pl-PL" sz="2300" dirty="0" smtClean="0"/>
              <a:t> pomiędzy wszystkimi zainteresowanymi stronami</a:t>
            </a:r>
          </a:p>
          <a:p>
            <a:pPr eaLnBrk="1" hangingPunct="1"/>
            <a:endParaRPr lang="pl-PL" sz="23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Czym są gwarancje dla młodzieży?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1131590"/>
          <a:ext cx="8640960" cy="401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DD3A7B-9BD2-436A-9C61-9625043E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5DD3A7B-9BD2-436A-9C61-9625043E7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9636D9-E363-41EF-9294-4544BB1D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DF9636D9-E363-41EF-9294-4544BB1D8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8485B-7C75-407B-80E3-B83A84250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7758485B-7C75-407B-80E3-B83A84250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D44E4-A253-4F06-A92B-229DD5BE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0ED44E4-A253-4F06-A92B-229DD5BE6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6AB0F-8E6F-4CD2-865F-88BB6124C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A36AB0F-8E6F-4CD2-865F-88BB6124C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0D3358-C283-45D8-BA02-09979F69F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C0D3358-C283-45D8-BA02-09979F69F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79C423-7E61-4D18-94EB-88AA88EFC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679C423-7E61-4D18-94EB-88AA88EFC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C34B67-2A47-4CAA-888A-CC7426A9A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5C34B67-2A47-4CAA-888A-CC7426A9A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45363-D4FE-44EE-9706-FA7F31FAC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A945363-D4FE-44EE-9706-FA7F31FAC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Realizatorzy </a:t>
            </a:r>
            <a:r>
              <a:rPr lang="pl-PL" sz="3200" b="1" i="1" dirty="0" smtClean="0"/>
              <a:t>Gwarancji dla młodzieży</a:t>
            </a:r>
            <a:endParaRPr lang="pl-PL" sz="3200" b="1" dirty="0" smtClean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pl-PL" sz="2800" b="1" dirty="0" smtClean="0"/>
              <a:t>Na szczeblu centralnym:</a:t>
            </a:r>
          </a:p>
          <a:p>
            <a:pPr eaLnBrk="1" hangingPunct="1"/>
            <a:r>
              <a:rPr lang="pl-PL" sz="2800" dirty="0" smtClean="0"/>
              <a:t>Ministerstwo Pracy i Polityki Społecznej</a:t>
            </a:r>
          </a:p>
          <a:p>
            <a:r>
              <a:rPr lang="pl-PL" sz="2800" dirty="0" smtClean="0"/>
              <a:t>Ministerstwo Infrastruktury i Rozwoju</a:t>
            </a:r>
          </a:p>
          <a:p>
            <a:r>
              <a:rPr lang="pl-PL" sz="2800" dirty="0" smtClean="0"/>
              <a:t>Komenda Główna Ochotniczych Hufców Pracy</a:t>
            </a:r>
          </a:p>
          <a:p>
            <a:r>
              <a:rPr lang="pl-PL" sz="2800" dirty="0" smtClean="0"/>
              <a:t>Bank Gospodarstwa Krajowego </a:t>
            </a:r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Realizatorzy </a:t>
            </a:r>
            <a:r>
              <a:rPr lang="pl-PL" sz="3200" b="1" i="1" dirty="0" smtClean="0"/>
              <a:t>Gwarancji dla młodzieży</a:t>
            </a:r>
            <a:endParaRPr lang="pl-PL" sz="3200" b="1" dirty="0" smtClean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435280" cy="3394075"/>
          </a:xfrm>
        </p:spPr>
        <p:txBody>
          <a:bodyPr/>
          <a:lstStyle/>
          <a:p>
            <a:pPr algn="ctr" eaLnBrk="1" hangingPunct="1">
              <a:buNone/>
            </a:pPr>
            <a:r>
              <a:rPr lang="pl-PL" sz="2800" b="1" dirty="0" smtClean="0"/>
              <a:t>Na szczeblu regionalnym:</a:t>
            </a:r>
          </a:p>
          <a:p>
            <a:pPr eaLnBrk="1" hangingPunct="1"/>
            <a:r>
              <a:rPr lang="pl-PL" sz="2800" dirty="0" smtClean="0"/>
              <a:t>Wojewódzkie Urzędy Pracy</a:t>
            </a:r>
          </a:p>
          <a:p>
            <a:pPr eaLnBrk="1" hangingPunct="1"/>
            <a:r>
              <a:rPr lang="pl-PL" sz="2800" dirty="0" smtClean="0"/>
              <a:t>Powiatowe Urzędy Pracy</a:t>
            </a:r>
          </a:p>
          <a:p>
            <a:r>
              <a:rPr lang="pl-PL" sz="2800" dirty="0" smtClean="0"/>
              <a:t>Struktury organizacyjne Ochotniczych Hufców Pracy</a:t>
            </a:r>
          </a:p>
          <a:p>
            <a:r>
              <a:rPr lang="pl-PL" sz="2800" dirty="0" smtClean="0"/>
              <a:t>Pośrednicy Finansowi Banku Gospodarstwa Krajowego</a:t>
            </a:r>
          </a:p>
          <a:p>
            <a:r>
              <a:rPr lang="pl-PL" sz="2800" dirty="0" smtClean="0"/>
              <a:t>Partnerzy rynku pracy</a:t>
            </a:r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579296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Cztery obszary działania </a:t>
            </a:r>
            <a:r>
              <a:rPr lang="pl-PL" sz="3200" b="1" i="1" dirty="0" smtClean="0"/>
              <a:t>Gwarancji dla młodzieży</a:t>
            </a:r>
            <a:endParaRPr lang="pl-PL" sz="3200" b="1" dirty="0" smtClean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2372" y="1203598"/>
          <a:ext cx="8219256" cy="29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367B5-1AF8-4CEC-A9E0-F651E12F9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16367B5-1AF8-4CEC-A9E0-F651E12F9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16367B5-1AF8-4CEC-A9E0-F651E12F9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0F314-6CF2-45E3-8F86-C85C06AB4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1C0F314-6CF2-45E3-8F86-C85C06AB4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1C0F314-6CF2-45E3-8F86-C85C06AB4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65ED2-5498-4308-85F1-FFCECD15A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5A65ED2-5498-4308-85F1-FFCECD15A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5A65ED2-5498-4308-85F1-FFCECD15A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22EC1-5D16-4249-9ED5-59BFD07FA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8A22EC1-5D16-4249-9ED5-59BFD07FA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8A22EC1-5D16-4249-9ED5-59BFD07FA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B8916A-8C7E-4B04-819F-C7809B054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EB8916A-8C7E-4B04-819F-C7809B054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EB8916A-8C7E-4B04-819F-C7809B054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8EF73-6D9A-41B7-8B85-27CDD69B3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668EF73-6D9A-41B7-8B85-27CDD69B3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668EF73-6D9A-41B7-8B85-27CDD69B3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852CEF-0499-4833-A95B-A13916E2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B852CEF-0499-4833-A95B-A13916E2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B852CEF-0499-4833-A95B-A13916E2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A4D437-D037-46D1-BCE4-3846A3700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7A4D437-D037-46D1-BCE4-3846A3700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7A4D437-D037-46D1-BCE4-3846A3700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43528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Instrumenty wsparcia dla grupy I z ramienia OHP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7499176" cy="3394075"/>
          </a:xfrm>
        </p:spPr>
        <p:txBody>
          <a:bodyPr/>
          <a:lstStyle/>
          <a:p>
            <a:pPr eaLnBrk="1" hangingPunct="1"/>
            <a:r>
              <a:rPr lang="pl-PL" sz="2400" dirty="0" smtClean="0"/>
              <a:t>Diagnoza wiedzy, umiejętności i potencjału uczestników</a:t>
            </a:r>
          </a:p>
          <a:p>
            <a:pPr eaLnBrk="1" hangingPunct="1"/>
            <a:r>
              <a:rPr lang="pl-PL" sz="2400" dirty="0" smtClean="0"/>
              <a:t>Szkolenia językowe, komputerowe</a:t>
            </a:r>
          </a:p>
          <a:p>
            <a:pPr eaLnBrk="1" hangingPunct="1"/>
            <a:r>
              <a:rPr lang="pl-PL" sz="2400" dirty="0" smtClean="0"/>
              <a:t>Szkolenia z zakresu umiejętności poszukiwania pracy oraz wykorzystywania do tego niezbędnych narzędzi</a:t>
            </a:r>
          </a:p>
          <a:p>
            <a:pPr eaLnBrk="1" hangingPunct="1"/>
            <a:r>
              <a:rPr lang="pl-PL" sz="2400" dirty="0" smtClean="0"/>
              <a:t>Kursy zawodowe oraz przedsiębiorczości</a:t>
            </a:r>
          </a:p>
          <a:p>
            <a:pPr eaLnBrk="1" hangingPunct="1"/>
            <a:r>
              <a:rPr lang="pl-PL" sz="2400" dirty="0" smtClean="0"/>
              <a:t>Poradnictwo zawodowe, psychologiczne</a:t>
            </a:r>
          </a:p>
          <a:p>
            <a:pPr eaLnBrk="1" hangingPunct="1"/>
            <a:r>
              <a:rPr lang="pl-PL" sz="2400" dirty="0" smtClean="0"/>
              <a:t>Zajęcia aktywizacyjne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579296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Instrumenty wsparcia dla grupy II z ramienia OHP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394075"/>
          </a:xfrm>
        </p:spPr>
        <p:txBody>
          <a:bodyPr/>
          <a:lstStyle/>
          <a:p>
            <a:pPr eaLnBrk="1" hangingPunct="1"/>
            <a:r>
              <a:rPr lang="pl-PL" sz="2400" dirty="0" smtClean="0"/>
              <a:t>Pośrednictwo pracy</a:t>
            </a:r>
          </a:p>
          <a:p>
            <a:pPr eaLnBrk="1" hangingPunct="1"/>
            <a:r>
              <a:rPr lang="pl-PL" sz="2400" dirty="0" smtClean="0"/>
              <a:t>Poradnictwo zawodowe</a:t>
            </a:r>
          </a:p>
          <a:p>
            <a:pPr eaLnBrk="1" hangingPunct="1"/>
            <a:r>
              <a:rPr lang="pl-PL" sz="2400" dirty="0" smtClean="0"/>
              <a:t>Staże zawodowe u pracodawców</a:t>
            </a:r>
          </a:p>
          <a:p>
            <a:pPr eaLnBrk="1" hangingPunct="1"/>
            <a:r>
              <a:rPr lang="pl-PL" sz="2400" dirty="0" smtClean="0"/>
              <a:t>Nauka aktywnego poszukiwania pracy</a:t>
            </a:r>
          </a:p>
          <a:p>
            <a:pPr eaLnBrk="1" hangingPunct="1"/>
            <a:r>
              <a:rPr lang="pl-PL" sz="2400" dirty="0" smtClean="0"/>
              <a:t>Szkolenia językowe, komputerowe, kurs prawa jazdy kat. B</a:t>
            </a:r>
          </a:p>
          <a:p>
            <a:pPr eaLnBrk="1" hangingPunct="1"/>
            <a:r>
              <a:rPr lang="pl-PL" sz="2400" dirty="0" smtClean="0"/>
              <a:t>Szkolenia zawodowe</a:t>
            </a:r>
          </a:p>
          <a:p>
            <a:pPr eaLnBrk="1" hangingPunct="1"/>
            <a:r>
              <a:rPr lang="pl-PL" sz="2400" dirty="0" smtClean="0"/>
              <a:t>Szkolenia z kompetencji miękkich</a:t>
            </a:r>
          </a:p>
          <a:p>
            <a:pPr eaLnBrk="1" hangingPunct="1"/>
            <a:endParaRPr lang="pl-PL" sz="2400" dirty="0" smtClean="0"/>
          </a:p>
          <a:p>
            <a:pPr eaLnBrk="1" hangingPunct="1"/>
            <a:endParaRPr lang="pl-PL" sz="2400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Instrumenty wsparcia oferowane przez PUP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394075"/>
          </a:xfrm>
        </p:spPr>
        <p:txBody>
          <a:bodyPr/>
          <a:lstStyle/>
          <a:p>
            <a:pPr eaLnBrk="1" hangingPunct="1"/>
            <a:r>
              <a:rPr lang="pl-PL" sz="2400" dirty="0" smtClean="0"/>
              <a:t>Szkolenia, w tym wskazane bezpośrednio przez osoby bezrobotne</a:t>
            </a:r>
          </a:p>
          <a:p>
            <a:pPr eaLnBrk="1" hangingPunct="1"/>
            <a:r>
              <a:rPr lang="pl-PL" sz="2400" dirty="0" smtClean="0"/>
              <a:t>Staże do </a:t>
            </a:r>
            <a:r>
              <a:rPr lang="pl-PL" sz="2400" b="1" dirty="0" smtClean="0"/>
              <a:t>6 lub 12 </a:t>
            </a:r>
            <a:r>
              <a:rPr lang="pl-PL" sz="2400" dirty="0" smtClean="0"/>
              <a:t>(w przypadku absolwentów studiów) </a:t>
            </a:r>
            <a:r>
              <a:rPr lang="pl-PL" sz="2400" b="1" dirty="0" smtClean="0"/>
              <a:t>miesięcy</a:t>
            </a:r>
          </a:p>
          <a:p>
            <a:pPr eaLnBrk="1" hangingPunct="1"/>
            <a:r>
              <a:rPr lang="pl-PL" sz="2400" dirty="0" smtClean="0"/>
              <a:t>Przygotowanie zawodowe dorosłych</a:t>
            </a:r>
          </a:p>
          <a:p>
            <a:pPr eaLnBrk="1" hangingPunct="1"/>
            <a:r>
              <a:rPr lang="pl-PL" sz="2400" dirty="0" smtClean="0"/>
              <a:t>Dofinansowanie kosztów egzaminów i kosztów uzyskania licencji</a:t>
            </a:r>
          </a:p>
          <a:p>
            <a:pPr eaLnBrk="1" hangingPunct="1"/>
            <a:r>
              <a:rPr lang="pl-PL" sz="2400" dirty="0" smtClean="0"/>
              <a:t>Pożyczki szkoleniowe</a:t>
            </a:r>
          </a:p>
          <a:p>
            <a:pPr eaLnBrk="1" hangingPunct="1"/>
            <a:r>
              <a:rPr lang="pl-PL" sz="2400" dirty="0" smtClean="0"/>
              <a:t>Stypendia na kontynuowanie nauki</a:t>
            </a:r>
          </a:p>
          <a:p>
            <a:pPr eaLnBrk="1" hangingPunct="1"/>
            <a:r>
              <a:rPr lang="pl-PL" sz="2400" dirty="0" smtClean="0"/>
              <a:t>Dotacje na podejmowanie własnej działalności gospodarczej</a:t>
            </a:r>
          </a:p>
          <a:p>
            <a:pPr eaLnBrk="1" hangingPunct="1"/>
            <a:endParaRPr lang="pl-PL" sz="2400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ojciech.krycki\Pulpit\Gwarancje dla młodzieży\Grafiki młodzież\Young-artist-painting-an-city-scape-0608145A445CAFE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8851" b="15994"/>
          <a:stretch>
            <a:fillRect/>
          </a:stretch>
        </p:blipFill>
        <p:spPr bwMode="auto">
          <a:xfrm>
            <a:off x="1342532" y="555526"/>
            <a:ext cx="6458936" cy="364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3638" y="1491630"/>
            <a:ext cx="6516724" cy="2160240"/>
          </a:xfrm>
        </p:spPr>
        <p:txBody>
          <a:bodyPr/>
          <a:lstStyle/>
          <a:p>
            <a:r>
              <a:rPr lang="pl-PL" b="1" dirty="0" smtClean="0"/>
              <a:t>Program Operacyjny Wiedza Edukacja Rozwój (PO WER) 2014-2020</a:t>
            </a:r>
            <a:endParaRPr lang="pl-PL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Instrumenty wsparcia oferowane przez PUP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507288" cy="3394075"/>
          </a:xfrm>
        </p:spPr>
        <p:txBody>
          <a:bodyPr/>
          <a:lstStyle/>
          <a:p>
            <a:pPr algn="ctr" eaLnBrk="1" hangingPunct="1">
              <a:buNone/>
            </a:pPr>
            <a:r>
              <a:rPr lang="pl-PL" sz="2400" b="1" dirty="0" smtClean="0"/>
              <a:t>Nowe instrumenty wsparcia, w tym:</a:t>
            </a:r>
          </a:p>
          <a:p>
            <a:pPr eaLnBrk="1" hangingPunct="1"/>
            <a:r>
              <a:rPr lang="pl-PL" sz="2400" dirty="0" smtClean="0"/>
              <a:t>Bony szkoleniowe, stażowe, zatrudnieniowe, na zasiedlenie</a:t>
            </a:r>
          </a:p>
          <a:p>
            <a:pPr eaLnBrk="1" hangingPunct="1"/>
            <a:r>
              <a:rPr lang="pl-PL" sz="2400" dirty="0" smtClean="0"/>
              <a:t>Zlecenie podmiotom zewnętrznym działań aktywizacyjnych osób młodych zakwalifikowanych jako „długotrwale bezrobotni”</a:t>
            </a:r>
          </a:p>
          <a:p>
            <a:pPr eaLnBrk="1" hangingPunct="1"/>
            <a:r>
              <a:rPr lang="pl-PL" sz="2400" dirty="0" smtClean="0"/>
              <a:t>Współpraca Centrów Informacji i Planowania Kariery Zawodowej z Akademickimi Biurami Karier</a:t>
            </a:r>
          </a:p>
          <a:p>
            <a:pPr eaLnBrk="1" hangingPunct="1"/>
            <a:r>
              <a:rPr lang="pl-PL" sz="2400" dirty="0" smtClean="0"/>
              <a:t>Granty na telepracę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Instrumenty wsparcia oferowane przez PUP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7859216" cy="3394075"/>
          </a:xfrm>
        </p:spPr>
        <p:txBody>
          <a:bodyPr/>
          <a:lstStyle/>
          <a:p>
            <a:pPr algn="ctr" eaLnBrk="1" hangingPunct="1">
              <a:buNone/>
            </a:pPr>
            <a:r>
              <a:rPr lang="pl-PL" sz="2400" b="1" dirty="0" smtClean="0"/>
              <a:t>Nowe instrumenty wsparcia, w tym:</a:t>
            </a:r>
          </a:p>
          <a:p>
            <a:pPr eaLnBrk="1" hangingPunct="1"/>
            <a:r>
              <a:rPr lang="pl-PL" sz="2400" dirty="0" smtClean="0"/>
              <a:t>Pożyczki na rozpoczęcie własnej działalności gospodarczej dla studentów i absolwentów</a:t>
            </a:r>
          </a:p>
          <a:p>
            <a:pPr eaLnBrk="1" hangingPunct="1"/>
            <a:r>
              <a:rPr lang="pl-PL" sz="2400" dirty="0" smtClean="0"/>
              <a:t>Świadczenia aktywizacyjne</a:t>
            </a:r>
          </a:p>
          <a:p>
            <a:pPr eaLnBrk="1" hangingPunct="1"/>
            <a:r>
              <a:rPr lang="pl-PL" sz="2400" dirty="0" smtClean="0"/>
              <a:t>Refundacja składek na ubezpieczenia społeczne dla osób podejmujących pierwszą pracę</a:t>
            </a:r>
          </a:p>
          <a:p>
            <a:pPr eaLnBrk="1" hangingPunct="1"/>
            <a:r>
              <a:rPr lang="pl-PL" sz="2400" dirty="0" smtClean="0"/>
              <a:t>Trójstronne umowy szkoleniowe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Instrumenty wsparcia oferowane przez PUP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394075"/>
          </a:xfrm>
        </p:spPr>
        <p:txBody>
          <a:bodyPr/>
          <a:lstStyle/>
          <a:p>
            <a:pPr algn="ctr" eaLnBrk="1" hangingPunct="1">
              <a:buNone/>
            </a:pPr>
            <a:r>
              <a:rPr lang="pl-PL" sz="2400" b="1" dirty="0" smtClean="0"/>
              <a:t>Instrumenty ułatwiające przechodzenie z edukacji do zatrudnienia:</a:t>
            </a:r>
          </a:p>
          <a:p>
            <a:pPr eaLnBrk="1" hangingPunct="1"/>
            <a:r>
              <a:rPr lang="pl-PL" sz="2400" dirty="0" smtClean="0"/>
              <a:t>Szerszy zakres wykorzystania usług Akademickich Biur Karier</a:t>
            </a:r>
          </a:p>
          <a:p>
            <a:pPr eaLnBrk="1" hangingPunct="1"/>
            <a:r>
              <a:rPr lang="pl-PL" sz="2400" dirty="0" smtClean="0"/>
              <a:t>Utworzenie i prowadzenie ogólnopolskiej bazy staży i praktyk</a:t>
            </a:r>
          </a:p>
          <a:p>
            <a:pPr eaLnBrk="1" hangingPunct="1"/>
            <a:r>
              <a:rPr lang="pl-PL" sz="2400" dirty="0" smtClean="0"/>
              <a:t>Pośrednictwo pracy poprzez organizację targów pracy oraz wykorzystanie nowoczesnych środków przekazu informacji</a:t>
            </a:r>
          </a:p>
          <a:p>
            <a:pPr eaLnBrk="1" hangingPunct="1"/>
            <a:r>
              <a:rPr lang="pl-PL" sz="2400" dirty="0" smtClean="0"/>
              <a:t>Modernizacja systemu kształcenia zawodowego i ustawicznego</a:t>
            </a:r>
          </a:p>
          <a:p>
            <a:pPr eaLnBrk="1" hangingPunct="1"/>
            <a:r>
              <a:rPr lang="pl-PL" sz="2400" dirty="0" smtClean="0"/>
              <a:t>Monitorowanie karier zawodowych absolwentów szkół wyższych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6868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Tryb konkursowy w ramach PO WER (centralnie)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530684" cy="3394075"/>
          </a:xfrm>
        </p:spPr>
        <p:txBody>
          <a:bodyPr/>
          <a:lstStyle/>
          <a:p>
            <a:pPr eaLnBrk="1" hangingPunct="1"/>
            <a:r>
              <a:rPr lang="pl-PL" sz="2800" dirty="0" smtClean="0"/>
              <a:t>Nowatorskie podejście w zakresie wspierania aktywizacji osób młodych</a:t>
            </a:r>
          </a:p>
          <a:p>
            <a:pPr eaLnBrk="1" hangingPunct="1"/>
            <a:r>
              <a:rPr lang="pl-PL" sz="2800" dirty="0" smtClean="0"/>
              <a:t>Wsparcie partnerstw i realizowanych przez nie działań na rzecz poprawy sytuacji osób młodych na rynku pracy</a:t>
            </a:r>
          </a:p>
          <a:p>
            <a:pPr eaLnBrk="1" hangingPunct="1"/>
            <a:r>
              <a:rPr lang="pl-PL" sz="2800" dirty="0" smtClean="0"/>
              <a:t>Szkolenia połączone z </a:t>
            </a:r>
            <a:r>
              <a:rPr lang="pl-PL" sz="2800" dirty="0" err="1" smtClean="0"/>
              <a:t>coachingiem</a:t>
            </a:r>
            <a:r>
              <a:rPr lang="pl-PL" sz="2800" dirty="0" smtClean="0"/>
              <a:t>/</a:t>
            </a:r>
            <a:r>
              <a:rPr lang="pl-PL" sz="2800" dirty="0" err="1" smtClean="0"/>
              <a:t>mentoringiem</a:t>
            </a:r>
            <a:r>
              <a:rPr lang="pl-PL" sz="2800" dirty="0" smtClean="0"/>
              <a:t> zakończone stażem/praktyką</a:t>
            </a:r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6868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Tryb konkursowy w ramach PO WER (regionalnie)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530684" cy="3394075"/>
          </a:xfrm>
        </p:spPr>
        <p:txBody>
          <a:bodyPr/>
          <a:lstStyle/>
          <a:p>
            <a:pPr eaLnBrk="1" hangingPunct="1"/>
            <a:r>
              <a:rPr lang="pl-PL" sz="2800" dirty="0" smtClean="0"/>
              <a:t>Diagnoza barier w aktywności zawodowej</a:t>
            </a:r>
          </a:p>
          <a:p>
            <a:pPr eaLnBrk="1" hangingPunct="1"/>
            <a:r>
              <a:rPr lang="pl-PL" sz="2800" dirty="0" smtClean="0"/>
              <a:t>Poradnictwo i usługi specjalistyczne (prawne, psychologiczne itp.)</a:t>
            </a:r>
          </a:p>
          <a:p>
            <a:pPr eaLnBrk="1" hangingPunct="1"/>
            <a:r>
              <a:rPr lang="pl-PL" sz="2800" dirty="0" smtClean="0"/>
              <a:t>Zajęcia i warsztaty motywujące oraz mające na celu poprawę wizerunku bezrobotnego</a:t>
            </a:r>
          </a:p>
          <a:p>
            <a:pPr eaLnBrk="1" hangingPunct="1"/>
            <a:r>
              <a:rPr lang="pl-PL" sz="2800" dirty="0" smtClean="0"/>
              <a:t>Wsparcie w podjęciu zatrudnienia</a:t>
            </a:r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363272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Pożyczki udzielane za pośrednictwem BGK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530684" cy="3394075"/>
          </a:xfrm>
        </p:spPr>
        <p:txBody>
          <a:bodyPr/>
          <a:lstStyle/>
          <a:p>
            <a:pPr eaLnBrk="1" hangingPunct="1"/>
            <a:r>
              <a:rPr lang="pl-PL" sz="2800" dirty="0" smtClean="0"/>
              <a:t>Na założenie własnej działalności gospodarczej: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Do 20-krotności przeciętnego wynagrodzenia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Preferencyjne oprocentowanie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Długi okres spłaty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Roczna karencja w spłacie pożyczki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Brak opłat z tytułu udzielenia i obsługi pożyczki</a:t>
            </a:r>
          </a:p>
          <a:p>
            <a:pPr eaLnBrk="1" hangingPunct="1">
              <a:buNone/>
            </a:pPr>
            <a:endParaRPr lang="pl-PL" sz="2800" dirty="0" smtClean="0"/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  <p:sp>
        <p:nvSpPr>
          <p:cNvPr id="4" name="Elipsa 3"/>
          <p:cNvSpPr/>
          <p:nvPr/>
        </p:nvSpPr>
        <p:spPr>
          <a:xfrm>
            <a:off x="5724128" y="2067694"/>
            <a:ext cx="3131840" cy="14401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Szacowany  budżet PO WER przeznaczony na pożyczki – 200 mln zł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363272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Pożyczki udzielane za pośrednictwem BGK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530684" cy="3394075"/>
          </a:xfrm>
        </p:spPr>
        <p:txBody>
          <a:bodyPr/>
          <a:lstStyle/>
          <a:p>
            <a:pPr eaLnBrk="1" hangingPunct="1"/>
            <a:r>
              <a:rPr lang="pl-PL" sz="2800" dirty="0" smtClean="0"/>
              <a:t>Na utworzenie stanowiska pracy dla bezrobotnego: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Do 6-krotności przeciętnego wynagrodzenia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Miesięczne spłaty pożyczki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Udzielana po pierwszym roku działalności podjętej przez pożyczkobiorcę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Możliwość umorzenia części pożyczki jeśli utworzone stanowisko utrzymano minimum rok, a raty były spłacane terminowo</a:t>
            </a:r>
            <a:endParaRPr lang="pl-PL" sz="2000" dirty="0" smtClean="0"/>
          </a:p>
          <a:p>
            <a:pPr eaLnBrk="1" hangingPunct="1">
              <a:buFont typeface="Courier New" pitchFamily="49" charset="0"/>
              <a:buChar char="o"/>
            </a:pPr>
            <a:endParaRPr lang="pl-PL" sz="2800" dirty="0" smtClean="0"/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363272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Finansowanie </a:t>
            </a:r>
            <a:r>
              <a:rPr lang="pl-PL" sz="3200" b="1" i="1" dirty="0" smtClean="0"/>
              <a:t>Gwarancji dla młodzieży</a:t>
            </a:r>
            <a:r>
              <a:rPr lang="pl-PL" sz="3200" b="1" dirty="0" smtClean="0"/>
              <a:t> w Polsce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394075"/>
          </a:xfrm>
        </p:spPr>
        <p:txBody>
          <a:bodyPr/>
          <a:lstStyle/>
          <a:p>
            <a:pPr eaLnBrk="1" hangingPunct="1"/>
            <a:r>
              <a:rPr lang="pl-PL" sz="2800" dirty="0" smtClean="0"/>
              <a:t>Środki Funduszu Pracy – </a:t>
            </a:r>
            <a:r>
              <a:rPr lang="pl-PL" sz="2800" b="1" dirty="0" smtClean="0"/>
              <a:t>ok. 1,5 mld zł rocznie</a:t>
            </a:r>
          </a:p>
          <a:p>
            <a:pPr eaLnBrk="1" hangingPunct="1"/>
            <a:r>
              <a:rPr lang="pl-PL" sz="2800" dirty="0" smtClean="0"/>
              <a:t>Środki budżetowe OHP – </a:t>
            </a:r>
            <a:r>
              <a:rPr lang="pl-PL" sz="2800" b="1" dirty="0" smtClean="0"/>
              <a:t>ok. 75 mln zł rocznie</a:t>
            </a:r>
          </a:p>
          <a:p>
            <a:pPr eaLnBrk="1" hangingPunct="1"/>
            <a:r>
              <a:rPr lang="pl-PL" sz="2800" dirty="0" smtClean="0"/>
              <a:t>Środki pochodzące z PO WER – </a:t>
            </a:r>
            <a:r>
              <a:rPr lang="pl-PL" sz="2800" b="1" dirty="0" smtClean="0"/>
              <a:t>ok. 1,7 mld EUR</a:t>
            </a:r>
            <a:r>
              <a:rPr lang="pl-PL" sz="2800" dirty="0" smtClean="0"/>
              <a:t>, w tym </a:t>
            </a:r>
            <a:r>
              <a:rPr lang="pl-PL" sz="2800" b="1" dirty="0" smtClean="0"/>
              <a:t>550 mln EUR </a:t>
            </a:r>
            <a:r>
              <a:rPr lang="pl-PL" sz="2800" dirty="0" smtClean="0"/>
              <a:t>w ramach </a:t>
            </a:r>
            <a:r>
              <a:rPr lang="pl-PL" sz="2800" i="1" dirty="0" smtClean="0"/>
              <a:t>Inicjatywy na rzecz zatrudnienia ludzi młodych</a:t>
            </a:r>
            <a:r>
              <a:rPr lang="pl-PL" sz="2800" dirty="0" smtClean="0"/>
              <a:t> (uprzywilejowane regiony UE, w których stopa bezrobocia młodzieży wynosi więcej niż 25%)</a:t>
            </a:r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363272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Najistotniejsze wskaźniki monitorujące rezultaty </a:t>
            </a:r>
            <a:r>
              <a:rPr lang="pl-PL" sz="3200" b="1" i="1" dirty="0" smtClean="0"/>
              <a:t>Gwarancji dla młodzieży</a:t>
            </a:r>
            <a:endParaRPr lang="pl-PL" sz="3200" b="1" dirty="0" smtClean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91630"/>
            <a:ext cx="8686800" cy="3102595"/>
          </a:xfrm>
        </p:spPr>
        <p:txBody>
          <a:bodyPr/>
          <a:lstStyle/>
          <a:p>
            <a:pPr eaLnBrk="1" hangingPunct="1"/>
            <a:r>
              <a:rPr lang="pl-PL" sz="2700" dirty="0" smtClean="0"/>
              <a:t>Aktywność  zawodowa osób w wieku 15-24 lata i 25-29 lat</a:t>
            </a:r>
          </a:p>
          <a:p>
            <a:pPr eaLnBrk="1" hangingPunct="1"/>
            <a:r>
              <a:rPr lang="pl-PL" sz="2700" dirty="0" smtClean="0"/>
              <a:t>Zatrudnienie osób w wieku 15-24 lata i 25-29 lat</a:t>
            </a:r>
          </a:p>
          <a:p>
            <a:pPr eaLnBrk="1" hangingPunct="1"/>
            <a:r>
              <a:rPr lang="pl-PL" sz="2700" dirty="0" smtClean="0"/>
              <a:t>Stopa bezrobocia osób w wieku 15-24 lata i 25-29 lat</a:t>
            </a:r>
          </a:p>
          <a:p>
            <a:pPr eaLnBrk="1" hangingPunct="1"/>
            <a:r>
              <a:rPr lang="pl-PL" sz="2700" dirty="0" smtClean="0"/>
              <a:t>Wskaźnik NEET osób w wieku 15-24 lata i 25-29 lat</a:t>
            </a:r>
          </a:p>
          <a:p>
            <a:pPr eaLnBrk="1" hangingPunct="1"/>
            <a:r>
              <a:rPr lang="pl-PL" sz="2700" dirty="0" smtClean="0"/>
              <a:t>Statystyki bezrobocia osób w wieku 15-24 lata i 25-29 lat</a:t>
            </a:r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363272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Najbliższe planowane działania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200150"/>
            <a:ext cx="8219257" cy="3394075"/>
          </a:xfrm>
        </p:spPr>
        <p:txBody>
          <a:bodyPr/>
          <a:lstStyle/>
          <a:p>
            <a:pPr eaLnBrk="1" hangingPunct="1"/>
            <a:r>
              <a:rPr lang="pl-PL" sz="2400" dirty="0" smtClean="0"/>
              <a:t>3 spotkania informacyjne: </a:t>
            </a:r>
            <a:r>
              <a:rPr lang="pl-PL" sz="2400" b="1" dirty="0" smtClean="0"/>
              <a:t>14, 15, 16 października 2014 r.</a:t>
            </a:r>
          </a:p>
          <a:p>
            <a:pPr eaLnBrk="1" hangingPunct="1"/>
            <a:r>
              <a:rPr lang="pl-PL" sz="2400" dirty="0" smtClean="0"/>
              <a:t>Podpisanie porozumienia podczas debaty pn. „Bez pracy,     czy bez chęci do pracy</a:t>
            </a:r>
            <a:r>
              <a:rPr lang="pl-PL" sz="2400" i="1" dirty="0" smtClean="0"/>
              <a:t>”</a:t>
            </a:r>
            <a:r>
              <a:rPr lang="pl-PL" sz="2400" dirty="0" smtClean="0"/>
              <a:t>:</a:t>
            </a:r>
            <a:r>
              <a:rPr lang="pl-PL" sz="2400" i="1" dirty="0" smtClean="0"/>
              <a:t> </a:t>
            </a:r>
            <a:r>
              <a:rPr lang="pl-PL" sz="2400" b="1" dirty="0" smtClean="0"/>
              <a:t>21 października 2014 r.</a:t>
            </a:r>
          </a:p>
          <a:p>
            <a:pPr eaLnBrk="1" hangingPunct="1"/>
            <a:r>
              <a:rPr lang="pl-PL" sz="2400" dirty="0" smtClean="0"/>
              <a:t>4 debaty przewidziane na </a:t>
            </a:r>
            <a:r>
              <a:rPr lang="pl-PL" sz="2400" b="1" dirty="0" smtClean="0"/>
              <a:t>II p. listopada 2014 r.</a:t>
            </a:r>
          </a:p>
          <a:p>
            <a:pPr eaLnBrk="1" hangingPunct="1"/>
            <a:r>
              <a:rPr lang="pl-PL" sz="2400" dirty="0" smtClean="0"/>
              <a:t>Spotkanie z grupą przedstawicieli instytucji, którzy będą wypracowywać kryteria na potrzeby ogłaszanych konkursów – </a:t>
            </a:r>
            <a:r>
              <a:rPr lang="pl-PL" sz="2400" b="1" dirty="0" smtClean="0"/>
              <a:t>16 grudnia 2014 r.</a:t>
            </a:r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Program Operacyjny Wiedza Edukacja Rozwój (PO WER) 2014-2020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91630"/>
            <a:ext cx="8147248" cy="3030587"/>
          </a:xfrm>
        </p:spPr>
        <p:txBody>
          <a:bodyPr/>
          <a:lstStyle/>
          <a:p>
            <a:pPr marL="0" indent="182563" eaLnBrk="1" hangingPunct="1">
              <a:buNone/>
            </a:pPr>
            <a:r>
              <a:rPr lang="pl-PL" sz="1800" dirty="0" smtClean="0"/>
              <a:t>Program Operacyjny Wiedza Edukacja Rozwój (PO WER) powstał w odpowiedzi </a:t>
            </a:r>
            <a:br>
              <a:rPr lang="pl-PL" sz="1800" dirty="0" smtClean="0"/>
            </a:br>
            <a:r>
              <a:rPr lang="pl-PL" sz="1800" dirty="0" smtClean="0"/>
              <a:t>na potrzeby reform i zmian systemowych w obszarach zatrudnienia, włączenia społecznego, edukacji i dobrego rządzenia.</a:t>
            </a:r>
          </a:p>
          <a:p>
            <a:pPr algn="ctr" eaLnBrk="1" hangingPunct="1">
              <a:buNone/>
            </a:pPr>
            <a:r>
              <a:rPr lang="pl-PL" sz="1800" b="1" dirty="0" smtClean="0"/>
              <a:t>Celem PO WER jest:</a:t>
            </a:r>
          </a:p>
          <a:p>
            <a:pPr marL="0" indent="182563" eaLnBrk="1" hangingPunct="1">
              <a:buNone/>
            </a:pPr>
            <a:r>
              <a:rPr lang="pl-PL" sz="1800" dirty="0" smtClean="0"/>
              <a:t>Wzmocnienie wybranych polityk publicznych realizujących cele strategii Europa 2020. Kształt Programu i jego zakres wynika z doświadczeń z realizacji programów operacyjnych w poprzednich perspektywach finansowych: 2004-2006 oraz 2007-2013 i stanowi swoiste kontinuum logiki przyjętej w realizacji przedsięwzięć z Europejskiego Funduszu Społecznego w Polsce.</a:t>
            </a:r>
          </a:p>
          <a:p>
            <a:pPr eaLnBrk="1" hangingPunct="1"/>
            <a:endParaRPr lang="pl-PL" sz="1800" dirty="0" smtClean="0"/>
          </a:p>
          <a:p>
            <a:pPr eaLnBrk="1" hangingPunct="1"/>
            <a:endParaRPr lang="pl-PL" sz="2800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363272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Planowane działania informacyjno-promocyjne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200150"/>
            <a:ext cx="8507289" cy="3394075"/>
          </a:xfrm>
        </p:spPr>
        <p:txBody>
          <a:bodyPr/>
          <a:lstStyle/>
          <a:p>
            <a:pPr eaLnBrk="1" hangingPunct="1"/>
            <a:r>
              <a:rPr lang="pl-PL" sz="2400" dirty="0" smtClean="0"/>
              <a:t>Wydanie i kolportaż ulotek informacyjnych</a:t>
            </a:r>
          </a:p>
          <a:p>
            <a:pPr eaLnBrk="1" hangingPunct="1"/>
            <a:r>
              <a:rPr lang="pl-PL" sz="2400" dirty="0" smtClean="0"/>
              <a:t>Umieszczanie informacji na stronie WUP oraz w prasie</a:t>
            </a:r>
          </a:p>
          <a:p>
            <a:pPr eaLnBrk="1" hangingPunct="1"/>
            <a:r>
              <a:rPr lang="pl-PL" sz="2400" dirty="0" smtClean="0"/>
              <a:t>Wykorzystanie nowoczesnych środków przekazu, w tym: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Wydanie, kolportaż elektroniczny i umieszczenie w sieci Internet e-broszury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pl-PL" sz="2400" dirty="0" smtClean="0"/>
              <a:t>Billboard + inne formy promocji (wydarzenia, aktualności) na portalu społecznościowym </a:t>
            </a:r>
            <a:r>
              <a:rPr lang="pl-PL" sz="2400" dirty="0" err="1" smtClean="0"/>
              <a:t>Facebook</a:t>
            </a:r>
            <a:endParaRPr lang="pl-PL" sz="2400" dirty="0" smtClean="0"/>
          </a:p>
          <a:p>
            <a:pPr eaLnBrk="1" hangingPunct="1"/>
            <a:endParaRPr lang="pl-PL" sz="2800" dirty="0" smtClean="0"/>
          </a:p>
          <a:p>
            <a:pPr eaLnBrk="1" hangingPunct="1"/>
            <a:endParaRPr lang="pl-PL" sz="2800" dirty="0" smtClean="0"/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363272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Nasze oczekiwania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720254" cy="3394075"/>
          </a:xfrm>
        </p:spPr>
        <p:txBody>
          <a:bodyPr/>
          <a:lstStyle/>
          <a:p>
            <a:pPr eaLnBrk="1" hangingPunct="1"/>
            <a:r>
              <a:rPr lang="pl-PL" sz="2800" dirty="0" smtClean="0"/>
              <a:t>Nawiązanie współpracy celem stworzenia grupy roboczej</a:t>
            </a:r>
          </a:p>
          <a:p>
            <a:pPr eaLnBrk="1" hangingPunct="1"/>
            <a:r>
              <a:rPr lang="pl-PL" sz="2800" dirty="0" smtClean="0"/>
              <a:t>Podpisanie listu intencyjnego</a:t>
            </a:r>
          </a:p>
          <a:p>
            <a:pPr eaLnBrk="1" hangingPunct="1"/>
            <a:r>
              <a:rPr lang="pl-PL" sz="2800" dirty="0" smtClean="0"/>
              <a:t>Wypracowanie poszczególnych kryteriów na potrzeby ogłaszanych konkursów</a:t>
            </a:r>
          </a:p>
          <a:p>
            <a:pPr eaLnBrk="1" hangingPunct="1"/>
            <a:r>
              <a:rPr lang="pl-PL" sz="2800" dirty="0" smtClean="0"/>
              <a:t>Pozyskanie informacji nt. grup docelowych programu</a:t>
            </a:r>
          </a:p>
          <a:p>
            <a:pPr eaLnBrk="1" hangingPunct="1"/>
            <a:r>
              <a:rPr lang="pl-PL" sz="2800" dirty="0" smtClean="0"/>
              <a:t>Czynny udział w debatach</a:t>
            </a:r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on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ron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537"/>
            <a:ext cx="9143999" cy="51725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300" b="1" dirty="0">
                <a:solidFill>
                  <a:srgbClr val="0070C0"/>
                </a:solidFill>
                <a:latin typeface="Verdana" pitchFamily="34" charset="0"/>
                <a:ea typeface="+mj-ea"/>
                <a:cs typeface="+mj-cs"/>
              </a:rPr>
              <a:t>DZIĘKUJĘ ZA UWAGĘ</a:t>
            </a:r>
          </a:p>
        </p:txBody>
      </p:sp>
      <p:sp>
        <p:nvSpPr>
          <p:cNvPr id="17411" name="pole tekstowe 3"/>
          <p:cNvSpPr txBox="1">
            <a:spLocks noChangeArrowheads="1"/>
          </p:cNvSpPr>
          <p:nvPr/>
        </p:nvSpPr>
        <p:spPr bwMode="auto">
          <a:xfrm>
            <a:off x="2195513" y="2085975"/>
            <a:ext cx="414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latin typeface="Verdana" pitchFamily="34" charset="0"/>
              </a:rPr>
              <a:t>Katarzyna Brzychcy</a:t>
            </a:r>
          </a:p>
          <a:p>
            <a:pPr algn="ctr"/>
            <a:r>
              <a:rPr lang="pl-PL" b="1">
                <a:latin typeface="Verdana" pitchFamily="34" charset="0"/>
              </a:rPr>
              <a:t>Wicedyrektor ds. EFS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95513" y="2787650"/>
            <a:ext cx="41402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3375" indent="-333375" algn="ctr" fontAlgn="auto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Arial" pitchFamily="34" charset="0"/>
              <a:buNone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Wojewódzki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Urz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ą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 </a:t>
            </a: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Pracy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w </a:t>
            </a: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Szczecinie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ul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A. </a:t>
            </a:r>
            <a:r>
              <a:rPr lang="en-GB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Mickiewicza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41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333375" indent="-333375" algn="ctr" fontAlgn="auto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Arial" pitchFamily="34" charset="0"/>
              <a:buNone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tel. 91 42 56 1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01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Program Operacyjny Wiedza Edukacja Rozwój (PO WER) 2014-2020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15516" y="1635646"/>
          <a:ext cx="8712968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798B6-11AB-4E83-960F-CAA6CA0C2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DB798B6-11AB-4E83-960F-CAA6CA0C2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DB798B6-11AB-4E83-960F-CAA6CA0C2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ADB798B6-11AB-4E83-960F-CAA6CA0C2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B6CB5-B976-45EF-B924-F99914271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F9B6CB5-B976-45EF-B924-F99914271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F9B6CB5-B976-45EF-B924-F99914271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BF9B6CB5-B976-45EF-B924-F99914271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2C1150-690D-458E-8D0E-274A8834B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1E2C1150-690D-458E-8D0E-274A8834B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1E2C1150-690D-458E-8D0E-274A8834B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1E2C1150-690D-458E-8D0E-274A8834B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A1702-D373-4029-B21D-D948F7FD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41A1702-D373-4029-B21D-D948F7FD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41A1702-D373-4029-B21D-D948F7FD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441A1702-D373-4029-B21D-D948F7FDB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353BE-D7C0-49E5-92DB-E9B0B6F33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300353BE-D7C0-49E5-92DB-E9B0B6F33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300353BE-D7C0-49E5-92DB-E9B0B6F33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00353BE-D7C0-49E5-92DB-E9B0B6F33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E78B8-6FEF-4280-8813-530908BB9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64EE78B8-6FEF-4280-8813-530908BB9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4EE78B8-6FEF-4280-8813-530908BB9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64EE78B8-6FEF-4280-8813-530908BB9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7A66DD-0381-4988-A272-0351AEC42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A57A66DD-0381-4988-A272-0351AEC42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A57A66DD-0381-4988-A272-0351AEC42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A57A66DD-0381-4988-A272-0351AEC42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318356" y="1563638"/>
            <a:ext cx="8286092" cy="3394075"/>
          </a:xfrm>
        </p:spPr>
        <p:txBody>
          <a:bodyPr/>
          <a:lstStyle/>
          <a:p>
            <a:pPr marL="357188" indent="-357188" algn="ctr" eaLnBrk="1" hangingPunct="1">
              <a:buNone/>
            </a:pPr>
            <a:r>
              <a:rPr lang="pl-PL" sz="2000" b="1" dirty="0" smtClean="0"/>
              <a:t>Grupy docelowe:</a:t>
            </a:r>
          </a:p>
          <a:p>
            <a:pPr marL="357188" indent="-357188" eaLnBrk="1" hangingPunct="1">
              <a:buFont typeface="Arial" pitchFamily="34" charset="0"/>
              <a:buChar char="•"/>
            </a:pPr>
            <a:r>
              <a:rPr lang="pl-PL" sz="2000" dirty="0" smtClean="0"/>
              <a:t>Osoby młode, w tym niepełnosprawne, w wieku </a:t>
            </a:r>
            <a:r>
              <a:rPr lang="pl-PL" sz="2000" b="1" dirty="0" smtClean="0"/>
              <a:t>15-24 lat</a:t>
            </a:r>
            <a:r>
              <a:rPr lang="pl-PL" sz="2000" dirty="0" smtClean="0"/>
              <a:t>, zakwalifikowane do kategorii NEET (</a:t>
            </a:r>
            <a:r>
              <a:rPr lang="pl-PL" sz="2000" i="1" dirty="0" smtClean="0"/>
              <a:t>Not </a:t>
            </a:r>
            <a:r>
              <a:rPr lang="pl-PL" sz="2000" i="1" dirty="0" err="1" smtClean="0"/>
              <a:t>in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Employment</a:t>
            </a:r>
            <a:r>
              <a:rPr lang="pl-PL" sz="2000" i="1" dirty="0" smtClean="0"/>
              <a:t>, </a:t>
            </a:r>
            <a:r>
              <a:rPr lang="pl-PL" sz="2000" i="1" dirty="0" err="1" smtClean="0"/>
              <a:t>Education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or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Training</a:t>
            </a:r>
            <a:r>
              <a:rPr lang="pl-PL" sz="2000" dirty="0" smtClean="0"/>
              <a:t>) czyli młodzi, którzy nie pracują, nie uczą się i nie doszkalają</a:t>
            </a:r>
          </a:p>
          <a:p>
            <a:pPr marL="357188" indent="-357188" eaLnBrk="1" hangingPunct="1">
              <a:buFont typeface="Arial" pitchFamily="34" charset="0"/>
              <a:buChar char="•"/>
            </a:pPr>
            <a:r>
              <a:rPr lang="pl-PL" sz="2000" dirty="0" smtClean="0"/>
              <a:t>Osoby młode, w tym niepełnosprawne, w wieku </a:t>
            </a:r>
            <a:r>
              <a:rPr lang="pl-PL" sz="2000" b="1" dirty="0" smtClean="0"/>
              <a:t>do 24 r. ż. </a:t>
            </a:r>
            <a:r>
              <a:rPr lang="pl-PL" sz="2000" dirty="0" smtClean="0"/>
              <a:t>bez pracy (spoza kategorii NEET)</a:t>
            </a:r>
          </a:p>
          <a:p>
            <a:pPr marL="357188" indent="-357188" eaLnBrk="1" hangingPunct="1">
              <a:buFont typeface="Arial" pitchFamily="34" charset="0"/>
              <a:buChar char="•"/>
            </a:pPr>
            <a:r>
              <a:rPr lang="pl-PL" sz="2000" dirty="0" smtClean="0"/>
              <a:t>Osoby młode, w tym niepełnosprawne, </a:t>
            </a:r>
            <a:r>
              <a:rPr lang="pl-PL" sz="2000" b="1" dirty="0" smtClean="0"/>
              <a:t>do 29 r. ż. </a:t>
            </a:r>
            <a:r>
              <a:rPr lang="pl-PL" sz="2000" dirty="0" smtClean="0"/>
              <a:t>bez pracy w odniesieniu do pożyczek na rozpoczęcie działalności gospodarczej.</a:t>
            </a:r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>
          <a:xfrm>
            <a:off x="179512" y="555526"/>
            <a:ext cx="8856984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Priorytet Inwestycyjny 8.6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100" dirty="0" smtClean="0">
                <a:solidFill>
                  <a:schemeClr val="tx2"/>
                </a:solidFill>
              </a:rPr>
              <a:t>Trwała Integracja na rynku pracy ludzi młodych, w  szczególności tych, którzy nie pracują, nie kształcą się ani nie szkolą, w tym ludzi młodych zagrożonych wykluczeniem społecznym i ludzi młodych wywodzących się ze środowisk marginalizowanych, także poprzez wdrażanie Gwarancji dla Młodzieży.</a:t>
            </a:r>
            <a:endParaRPr lang="pl-PL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363272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Priorytet Inwestycyjny 8.6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1590"/>
            <a:ext cx="8530684" cy="3060340"/>
          </a:xfrm>
        </p:spPr>
        <p:txBody>
          <a:bodyPr/>
          <a:lstStyle/>
          <a:p>
            <a:pPr algn="ctr">
              <a:buNone/>
              <a:defRPr/>
            </a:pPr>
            <a:r>
              <a:rPr lang="pl-PL" sz="2400" b="1" dirty="0" smtClean="0"/>
              <a:t>Potencjalni beneficjenci:</a:t>
            </a:r>
          </a:p>
          <a:p>
            <a:pPr>
              <a:defRPr/>
            </a:pPr>
            <a:r>
              <a:rPr lang="pl-PL" sz="2400" dirty="0" smtClean="0"/>
              <a:t>Powiatowe Urzędy Pracy</a:t>
            </a:r>
          </a:p>
          <a:p>
            <a:pPr>
              <a:defRPr/>
            </a:pPr>
            <a:r>
              <a:rPr lang="pl-PL" sz="2400" dirty="0" smtClean="0"/>
              <a:t>Bank Gospodarstwa Krajowego</a:t>
            </a:r>
          </a:p>
          <a:p>
            <a:pPr>
              <a:defRPr/>
            </a:pPr>
            <a:r>
              <a:rPr lang="pl-PL" sz="2400" dirty="0" smtClean="0"/>
              <a:t>Ochotnicze Hufce Pracy</a:t>
            </a:r>
          </a:p>
          <a:p>
            <a:pPr>
              <a:defRPr/>
            </a:pPr>
            <a:r>
              <a:rPr lang="pl-PL" sz="2400" dirty="0" smtClean="0"/>
              <a:t>partnerzy społeczno-gospodarczy</a:t>
            </a:r>
          </a:p>
          <a:p>
            <a:pPr>
              <a:defRPr/>
            </a:pPr>
            <a:r>
              <a:rPr lang="pl-PL" sz="2400" dirty="0" smtClean="0"/>
              <a:t>organizacje pozarządowe</a:t>
            </a:r>
          </a:p>
          <a:p>
            <a:pPr>
              <a:defRPr/>
            </a:pPr>
            <a:r>
              <a:rPr lang="pl-PL" sz="2400" dirty="0" smtClean="0"/>
              <a:t>niepubliczne agencje zatrudnienia</a:t>
            </a:r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57200" y="555526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Priorytet inwestycyjny 8.6 </a:t>
            </a:r>
            <a:r>
              <a:rPr lang="pl-PL" sz="1200" b="1" dirty="0" smtClean="0"/>
              <a:t/>
            </a:r>
            <a:br>
              <a:rPr lang="pl-PL" sz="1200" b="1" dirty="0" smtClean="0"/>
            </a:br>
            <a:endParaRPr lang="pl-PL" sz="3200" b="1" dirty="0" smtClean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9582"/>
            <a:ext cx="8424936" cy="3466083"/>
          </a:xfrm>
        </p:spPr>
        <p:txBody>
          <a:bodyPr/>
          <a:lstStyle/>
          <a:p>
            <a:pPr algn="ctr">
              <a:buNone/>
              <a:defRPr/>
            </a:pPr>
            <a:r>
              <a:rPr lang="pl-PL" sz="1600" b="1" dirty="0" smtClean="0"/>
              <a:t>Typy operacji:</a:t>
            </a:r>
          </a:p>
          <a:p>
            <a:pPr marL="0" indent="182563">
              <a:buNone/>
              <a:defRPr/>
            </a:pPr>
            <a:r>
              <a:rPr lang="pl-PL" sz="1000" dirty="0" smtClean="0"/>
              <a:t>Indywidualizacja wsparcia dla osób młodych uwzględniająca treningi aktywnego poszukiwania pracy, personalne zajęcia z zakresu doradztwa zawodowego, diagnozę wiedzy, umiejętności oraz potencjału uczestników, opracowanie indywidualnych planów działania;</a:t>
            </a:r>
          </a:p>
          <a:p>
            <a:pPr marL="0" indent="182563">
              <a:buNone/>
              <a:defRPr/>
            </a:pPr>
            <a:r>
              <a:rPr lang="pl-PL" sz="1000" dirty="0" smtClean="0"/>
              <a:t>Udzielanie Gwarancji dla młodzieży poprzez wykorzystanie instrumentów rynku pracy, które umożliwiają młodzieży zdobycie lub uzupełnienie kwalifikacji oraz doświadczenia zawodowego, w tym m.in.: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l-PL" sz="1000" dirty="0" smtClean="0"/>
              <a:t> staże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l-PL" sz="1000" dirty="0" smtClean="0"/>
              <a:t> szkolenia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l-PL" sz="1000" dirty="0" smtClean="0"/>
              <a:t> przygotowanie zawodowe,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l-PL" sz="1000" dirty="0" smtClean="0"/>
              <a:t> dofinansowanie studiów podyplomowych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l-PL" sz="1000" dirty="0" smtClean="0"/>
              <a:t> dofinansowanie kosztów egzaminów oraz kosztów uzyskania licencji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l-PL" sz="1000" dirty="0" smtClean="0"/>
              <a:t> pożyczka szkoleniowa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l-PL" sz="1000" dirty="0" smtClean="0"/>
              <a:t> stypendium na kontynuowanie nauki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l-PL" sz="1000" dirty="0" smtClean="0"/>
              <a:t> bony szkoleniowe, stażowe i zatrudnieniowe;</a:t>
            </a:r>
          </a:p>
          <a:p>
            <a:pPr marL="0" indent="182563">
              <a:buNone/>
              <a:defRPr/>
            </a:pPr>
            <a:r>
              <a:rPr lang="pl-PL" sz="1000" dirty="0" smtClean="0"/>
              <a:t>Działania niestandardowe, stanowiące wsparcie </a:t>
            </a:r>
            <a:r>
              <a:rPr lang="pl-PL" sz="1000" dirty="0" err="1" smtClean="0"/>
              <a:t>suplementarne</a:t>
            </a:r>
            <a:r>
              <a:rPr lang="pl-PL" sz="1000" dirty="0" smtClean="0"/>
              <a:t> dla procesu aktywizacji zawodowej, w tym np. granty na zagospodarowanie w przypadku podjęcia zatrudnienia poza miejscem zamieszkania;</a:t>
            </a:r>
          </a:p>
          <a:p>
            <a:pPr marL="0" indent="182563">
              <a:buNone/>
              <a:defRPr/>
            </a:pPr>
            <a:r>
              <a:rPr lang="pl-PL" sz="1000" dirty="0" smtClean="0"/>
              <a:t>Wsparcie partnerstw i realizacji przez nie działań na rzecz poprawy sytuacji osób młodych na rynku pracy;</a:t>
            </a:r>
          </a:p>
          <a:p>
            <a:pPr marL="0" indent="182563">
              <a:buNone/>
              <a:defRPr/>
            </a:pPr>
            <a:r>
              <a:rPr lang="pl-PL" sz="1000" dirty="0" smtClean="0"/>
              <a:t>Udzielanie pożyczek na rozpoczęcie działalności gospodarczej.</a:t>
            </a:r>
            <a:endParaRPr lang="pl-PL" sz="23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1043608" y="555526"/>
            <a:ext cx="7056784" cy="15841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200" b="1" dirty="0" smtClean="0"/>
              <a:t>Fundusze przeznaczone dla województwa zachodniopomorskiego   w ramach Priorytetu Inwestycyjnego 8.6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1871700" y="2571750"/>
            <a:ext cx="5400600" cy="1296144"/>
          </a:xfrm>
          <a:prstGeom prst="roundRect">
            <a:avLst>
              <a:gd name="adj" fmla="val 1693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  <a:defRPr/>
            </a:pPr>
            <a:r>
              <a:rPr lang="pl-PL" sz="8000" b="1" dirty="0" smtClean="0">
                <a:solidFill>
                  <a:schemeClr val="tx1"/>
                </a:solidFill>
              </a:rPr>
              <a:t>72 mln EUR</a:t>
            </a:r>
          </a:p>
          <a:p>
            <a:pPr eaLnBrk="1" hangingPunct="1"/>
            <a:endParaRPr lang="pl-PL" sz="2800" dirty="0" smtClean="0"/>
          </a:p>
          <a:p>
            <a:endParaRPr lang="pl-PL" sz="2800" dirty="0" smtClean="0"/>
          </a:p>
          <a:p>
            <a:pPr eaLnBrk="1" hangingPunct="1"/>
            <a:endParaRPr lang="pl-PL" sz="2800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wojciech.krycki\Pulpit\Gwarancje dla młodzieży\Grafiki młodzież\tumblr_ncujy826z41qfirfao1_128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4758"/>
          <a:stretch>
            <a:fillRect/>
          </a:stretch>
        </p:blipFill>
        <p:spPr bwMode="auto">
          <a:xfrm>
            <a:off x="1372986" y="555526"/>
            <a:ext cx="6398028" cy="363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536" y="1491630"/>
            <a:ext cx="8352928" cy="2160240"/>
          </a:xfrm>
        </p:spPr>
        <p:txBody>
          <a:bodyPr/>
          <a:lstStyle/>
          <a:p>
            <a:r>
              <a:rPr lang="pl-PL" b="1" dirty="0" smtClean="0"/>
              <a:t>Gwarancje dla młodzieży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 wsparcie młodych na rynku pracy</a:t>
            </a:r>
            <a:endParaRPr lang="pl-PL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1374</Words>
  <Application>Microsoft Office PowerPoint</Application>
  <PresentationFormat>Pokaz na ekranie (16:9)</PresentationFormat>
  <Paragraphs>200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34</vt:i4>
      </vt:variant>
    </vt:vector>
  </HeadingPairs>
  <TitlesOfParts>
    <vt:vector size="36" baseType="lpstr">
      <vt:lpstr>Motyw pakietu Office</vt:lpstr>
      <vt:lpstr>Projekt niestandardowy</vt:lpstr>
      <vt:lpstr>Slajd 1</vt:lpstr>
      <vt:lpstr>Program Operacyjny Wiedza Edukacja Rozwój (PO WER) 2014-2020</vt:lpstr>
      <vt:lpstr>Program Operacyjny Wiedza Edukacja Rozwój (PO WER) 2014-2020</vt:lpstr>
      <vt:lpstr>Program Operacyjny Wiedza Edukacja Rozwój (PO WER) 2014-2020</vt:lpstr>
      <vt:lpstr>Priorytet Inwestycyjny 8.6  Trwała Integracja na rynku pracy ludzi młodych, w  szczególności tych, którzy nie pracują, nie kształcą się ani nie szkolą, w tym ludzi młodych zagrożonych wykluczeniem społecznym i ludzi młodych wywodzących się ze środowisk marginalizowanych, także poprzez wdrażanie Gwarancji dla Młodzieży.</vt:lpstr>
      <vt:lpstr>Priorytet Inwestycyjny 8.6</vt:lpstr>
      <vt:lpstr>Priorytet inwestycyjny 8.6  </vt:lpstr>
      <vt:lpstr>Fundusze przeznaczone dla województwa zachodniopomorskiego   w ramach Priorytetu Inwestycyjnego 8.6</vt:lpstr>
      <vt:lpstr>Gwarancje dla młodzieży   wsparcie młodych na rynku pracy</vt:lpstr>
      <vt:lpstr>Przesłanki do wdrożenia nowego programu</vt:lpstr>
      <vt:lpstr>Szacowana pomoc w ramach środków Funduszu Pracy i EFS w latach 2014-2021</vt:lpstr>
      <vt:lpstr>Czym są gwarancje dla młodzieży?</vt:lpstr>
      <vt:lpstr>Czym są gwarancje dla młodzieży?</vt:lpstr>
      <vt:lpstr>Realizatorzy Gwarancji dla młodzieży</vt:lpstr>
      <vt:lpstr>Realizatorzy Gwarancji dla młodzieży</vt:lpstr>
      <vt:lpstr>Cztery obszary działania Gwarancji dla młodzieży</vt:lpstr>
      <vt:lpstr>Instrumenty wsparcia dla grupy I z ramienia OHP</vt:lpstr>
      <vt:lpstr>Instrumenty wsparcia dla grupy II z ramienia OHP</vt:lpstr>
      <vt:lpstr>Instrumenty wsparcia oferowane przez PUP</vt:lpstr>
      <vt:lpstr>Instrumenty wsparcia oferowane przez PUP</vt:lpstr>
      <vt:lpstr>Instrumenty wsparcia oferowane przez PUP</vt:lpstr>
      <vt:lpstr>Instrumenty wsparcia oferowane przez PUP</vt:lpstr>
      <vt:lpstr>Tryb konkursowy w ramach PO WER (centralnie)</vt:lpstr>
      <vt:lpstr>Tryb konkursowy w ramach PO WER (regionalnie)</vt:lpstr>
      <vt:lpstr>Pożyczki udzielane za pośrednictwem BGK</vt:lpstr>
      <vt:lpstr>Pożyczki udzielane za pośrednictwem BGK</vt:lpstr>
      <vt:lpstr>Finansowanie Gwarancji dla młodzieży w Polsce</vt:lpstr>
      <vt:lpstr>Najistotniejsze wskaźniki monitorujące rezultaty Gwarancji dla młodzieży</vt:lpstr>
      <vt:lpstr>Najbliższe planowane działania</vt:lpstr>
      <vt:lpstr>Planowane działania informacyjno-promocyjne</vt:lpstr>
      <vt:lpstr>Nasze oczekiwania</vt:lpstr>
      <vt:lpstr>Slajd 32</vt:lpstr>
      <vt:lpstr>Slajd 33</vt:lpstr>
      <vt:lpstr>Slajd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angelika.golas</dc:creator>
  <cp:lastModifiedBy> </cp:lastModifiedBy>
  <cp:revision>152</cp:revision>
  <dcterms:created xsi:type="dcterms:W3CDTF">2014-07-03T08:37:38Z</dcterms:created>
  <dcterms:modified xsi:type="dcterms:W3CDTF">2014-10-16T12:32:00Z</dcterms:modified>
</cp:coreProperties>
</file>