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52"/>
  </p:notesMasterIdLst>
  <p:sldIdLst>
    <p:sldId id="256" r:id="rId2"/>
    <p:sldId id="289" r:id="rId3"/>
    <p:sldId id="290" r:id="rId4"/>
    <p:sldId id="300" r:id="rId5"/>
    <p:sldId id="309" r:id="rId6"/>
    <p:sldId id="310" r:id="rId7"/>
    <p:sldId id="291" r:id="rId8"/>
    <p:sldId id="311" r:id="rId9"/>
    <p:sldId id="312" r:id="rId10"/>
    <p:sldId id="314" r:id="rId11"/>
    <p:sldId id="317" r:id="rId12"/>
    <p:sldId id="328" r:id="rId13"/>
    <p:sldId id="319" r:id="rId14"/>
    <p:sldId id="320" r:id="rId15"/>
    <p:sldId id="322" r:id="rId16"/>
    <p:sldId id="323" r:id="rId17"/>
    <p:sldId id="324" r:id="rId18"/>
    <p:sldId id="325" r:id="rId19"/>
    <p:sldId id="326" r:id="rId20"/>
    <p:sldId id="296" r:id="rId21"/>
    <p:sldId id="297" r:id="rId22"/>
    <p:sldId id="298" r:id="rId23"/>
    <p:sldId id="299" r:id="rId24"/>
    <p:sldId id="301" r:id="rId25"/>
    <p:sldId id="303" r:id="rId26"/>
    <p:sldId id="306" r:id="rId27"/>
    <p:sldId id="292" r:id="rId28"/>
    <p:sldId id="283" r:id="rId29"/>
    <p:sldId id="285" r:id="rId30"/>
    <p:sldId id="260" r:id="rId31"/>
    <p:sldId id="284" r:id="rId32"/>
    <p:sldId id="286" r:id="rId33"/>
    <p:sldId id="288" r:id="rId34"/>
    <p:sldId id="287" r:id="rId35"/>
    <p:sldId id="263" r:id="rId36"/>
    <p:sldId id="264" r:id="rId37"/>
    <p:sldId id="265" r:id="rId38"/>
    <p:sldId id="266" r:id="rId39"/>
    <p:sldId id="257" r:id="rId40"/>
    <p:sldId id="267" r:id="rId41"/>
    <p:sldId id="278" r:id="rId42"/>
    <p:sldId id="269" r:id="rId43"/>
    <p:sldId id="271" r:id="rId44"/>
    <p:sldId id="272" r:id="rId45"/>
    <p:sldId id="274" r:id="rId46"/>
    <p:sldId id="275" r:id="rId47"/>
    <p:sldId id="276" r:id="rId48"/>
    <p:sldId id="277" r:id="rId49"/>
    <p:sldId id="270" r:id="rId50"/>
    <p:sldId id="327"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89427" autoAdjust="0"/>
  </p:normalViewPr>
  <p:slideViewPr>
    <p:cSldViewPr snapToGrid="0">
      <p:cViewPr varScale="1">
        <p:scale>
          <a:sx n="96" d="100"/>
          <a:sy n="96" d="100"/>
        </p:scale>
        <p:origin x="96" y="5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DDBB9-6558-4386-A5DA-5036210DA0B7}" type="datetimeFigureOut">
              <a:rPr lang="pl-PL" smtClean="0"/>
              <a:pPr/>
              <a:t>2014-06-11</a:t>
            </a:fld>
            <a:endParaRPr lang="pl-PL"/>
          </a:p>
        </p:txBody>
      </p:sp>
      <p:sp>
        <p:nvSpPr>
          <p:cNvPr id="4" name="Symbol zastępczy obrazu slajd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8AE393-E178-42AF-B394-58C27DCEA78B}" type="slidenum">
              <a:rPr lang="pl-PL" smtClean="0"/>
              <a:pPr/>
              <a:t>‹#›</a:t>
            </a:fld>
            <a:endParaRPr lang="pl-PL"/>
          </a:p>
        </p:txBody>
      </p:sp>
    </p:spTree>
    <p:extLst>
      <p:ext uri="{BB962C8B-B14F-4D97-AF65-F5344CB8AC3E}">
        <p14:creationId xmlns:p14="http://schemas.microsoft.com/office/powerpoint/2010/main" val="171879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268AE393-E178-42AF-B394-58C27DCEA78B}" type="slidenum">
              <a:rPr lang="pl-PL" smtClean="0"/>
              <a:pPr/>
              <a:t>5</a:t>
            </a:fld>
            <a:endParaRPr lang="pl-PL"/>
          </a:p>
        </p:txBody>
      </p:sp>
    </p:spTree>
    <p:extLst>
      <p:ext uri="{BB962C8B-B14F-4D97-AF65-F5344CB8AC3E}">
        <p14:creationId xmlns:p14="http://schemas.microsoft.com/office/powerpoint/2010/main" val="2062209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W polski prawodawstwie przyjęło się</a:t>
            </a:r>
          </a:p>
          <a:p>
            <a:r>
              <a:rPr lang="pl-PL" dirty="0" smtClean="0">
                <a:latin typeface="Candara" pitchFamily="34" charset="0"/>
              </a:rPr>
              <a:t>- znacznie węższe od  -&gt;</a:t>
            </a:r>
            <a:endParaRPr lang="pl-PL" dirty="0"/>
          </a:p>
        </p:txBody>
      </p:sp>
      <p:sp>
        <p:nvSpPr>
          <p:cNvPr id="4" name="Symbol zastępczy numeru slajdu 3"/>
          <p:cNvSpPr>
            <a:spLocks noGrp="1"/>
          </p:cNvSpPr>
          <p:nvPr>
            <p:ph type="sldNum" sz="quarter" idx="10"/>
          </p:nvPr>
        </p:nvSpPr>
        <p:spPr/>
        <p:txBody>
          <a:bodyPr/>
          <a:lstStyle/>
          <a:p>
            <a:fld id="{268AE393-E178-42AF-B394-58C27DCEA78B}" type="slidenum">
              <a:rPr lang="pl-PL" smtClean="0"/>
              <a:pPr/>
              <a:t>7</a:t>
            </a:fld>
            <a:endParaRPr lang="pl-PL"/>
          </a:p>
        </p:txBody>
      </p:sp>
    </p:spTree>
    <p:extLst>
      <p:ext uri="{BB962C8B-B14F-4D97-AF65-F5344CB8AC3E}">
        <p14:creationId xmlns:p14="http://schemas.microsoft.com/office/powerpoint/2010/main" val="648765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Warto porównać tę definicję z poprzednimi. W pierwszej i drugiej nacisk kładziony jest na kształcenie jako proces zdobywania wiedzy, umiejętności i podnoszenia kwalifikacji, akcentowana jest rola szkół dla dorosłych i innych instytucji oraz zawężona tematyka kształcenia wyłącznie do obszaru związanego z rynkiem pracy i podnoszeniem kwalifikacji zawodowych. Natomiast trzecia definicja jest znacznie bardziej powszechna zarówno co do treści, jak i formy. Podkreśla się w niej znaczenie szeroko pojętego rozwoju indywidualnego i społecznego, wskazując iż może on następować pod wpływem różnorodnych czynników.</a:t>
            </a:r>
            <a:endParaRPr lang="pl-PL" dirty="0"/>
          </a:p>
        </p:txBody>
      </p:sp>
      <p:sp>
        <p:nvSpPr>
          <p:cNvPr id="4" name="Symbol zastępczy numeru slajdu 3"/>
          <p:cNvSpPr>
            <a:spLocks noGrp="1"/>
          </p:cNvSpPr>
          <p:nvPr>
            <p:ph type="sldNum" sz="quarter" idx="10"/>
          </p:nvPr>
        </p:nvSpPr>
        <p:spPr/>
        <p:txBody>
          <a:bodyPr/>
          <a:lstStyle/>
          <a:p>
            <a:fld id="{268AE393-E178-42AF-B394-58C27DCEA78B}" type="slidenum">
              <a:rPr lang="pl-PL" smtClean="0"/>
              <a:pPr/>
              <a:t>8</a:t>
            </a:fld>
            <a:endParaRPr lang="pl-PL"/>
          </a:p>
        </p:txBody>
      </p:sp>
    </p:spTree>
    <p:extLst>
      <p:ext uri="{BB962C8B-B14F-4D97-AF65-F5344CB8AC3E}">
        <p14:creationId xmlns:p14="http://schemas.microsoft.com/office/powerpoint/2010/main" val="2599385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kern="1200" dirty="0" smtClean="0">
                <a:solidFill>
                  <a:schemeClr val="tx1"/>
                </a:solidFill>
                <a:latin typeface="+mn-lt"/>
                <a:ea typeface="+mn-ea"/>
                <a:cs typeface="+mn-cs"/>
              </a:rPr>
              <a:t>Przegląd tematyczny polityki wspierania kształcenia dorosłych (</a:t>
            </a:r>
            <a:r>
              <a:rPr lang="pl-PL" sz="1200" kern="1200" dirty="0" err="1" smtClean="0">
                <a:solidFill>
                  <a:schemeClr val="tx1"/>
                </a:solidFill>
                <a:latin typeface="+mn-lt"/>
                <a:ea typeface="+mn-ea"/>
                <a:cs typeface="+mn-cs"/>
              </a:rPr>
              <a:t>ThematicReview</a:t>
            </a:r>
            <a:r>
              <a:rPr lang="pl-PL" sz="1200" kern="1200" dirty="0" smtClean="0">
                <a:solidFill>
                  <a:schemeClr val="tx1"/>
                </a:solidFill>
                <a:latin typeface="+mn-lt"/>
                <a:ea typeface="+mn-ea"/>
                <a:cs typeface="+mn-cs"/>
              </a:rPr>
              <a:t> of </a:t>
            </a:r>
            <a:r>
              <a:rPr lang="pl-PL" sz="1200" kern="1200" dirty="0" err="1" smtClean="0">
                <a:solidFill>
                  <a:schemeClr val="tx1"/>
                </a:solidFill>
                <a:latin typeface="+mn-lt"/>
                <a:ea typeface="+mn-ea"/>
                <a:cs typeface="+mn-cs"/>
              </a:rPr>
              <a:t>Adult</a:t>
            </a:r>
            <a:r>
              <a:rPr lang="pl-PL" sz="1200" kern="1200" dirty="0" smtClean="0">
                <a:solidFill>
                  <a:schemeClr val="tx1"/>
                </a:solidFill>
                <a:latin typeface="+mn-lt"/>
                <a:ea typeface="+mn-ea"/>
                <a:cs typeface="+mn-cs"/>
              </a:rPr>
              <a:t> Learning - TRAL) był inicjatywą OECD i w latach 1999-2004 wzięło w nim udział17 krajów: Austria, Kanada, Dania, Finlandia, Niemcy, Węgry, Korea, Meksyk, Holandia, Polska, Portugalia, Hiszpania, Szwecja, Szwajcaria, Wielka Brytania i Stany Zjednoczone. Efektem badań są dwa raporty porównawcze, pierwszy z 2003r. – „Beyond </a:t>
            </a:r>
            <a:r>
              <a:rPr lang="pl-PL" sz="1200" kern="1200" dirty="0" err="1" smtClean="0">
                <a:solidFill>
                  <a:schemeClr val="tx1"/>
                </a:solidFill>
                <a:latin typeface="+mn-lt"/>
                <a:ea typeface="+mn-ea"/>
                <a:cs typeface="+mn-cs"/>
              </a:rPr>
              <a:t>Rhetoric</a:t>
            </a:r>
            <a:r>
              <a:rPr lang="pl-PL" sz="1200" kern="1200" dirty="0" smtClean="0">
                <a:solidFill>
                  <a:schemeClr val="tx1"/>
                </a:solidFill>
                <a:latin typeface="+mn-lt"/>
                <a:ea typeface="+mn-ea"/>
                <a:cs typeface="+mn-cs"/>
              </a:rPr>
              <a:t>: </a:t>
            </a:r>
            <a:r>
              <a:rPr lang="pl-PL" sz="1200" kern="1200" dirty="0" err="1" smtClean="0">
                <a:solidFill>
                  <a:schemeClr val="tx1"/>
                </a:solidFill>
                <a:latin typeface="+mn-lt"/>
                <a:ea typeface="+mn-ea"/>
                <a:cs typeface="+mn-cs"/>
              </a:rPr>
              <a:t>Adult</a:t>
            </a:r>
            <a:r>
              <a:rPr lang="pl-PL" sz="1200" kern="1200" dirty="0" smtClean="0">
                <a:solidFill>
                  <a:schemeClr val="tx1"/>
                </a:solidFill>
                <a:latin typeface="+mn-lt"/>
                <a:ea typeface="+mn-ea"/>
                <a:cs typeface="+mn-cs"/>
              </a:rPr>
              <a:t> Learning </a:t>
            </a:r>
            <a:r>
              <a:rPr lang="pl-PL" sz="1200" kern="1200" dirty="0" err="1" smtClean="0">
                <a:solidFill>
                  <a:schemeClr val="tx1"/>
                </a:solidFill>
                <a:latin typeface="+mn-lt"/>
                <a:ea typeface="+mn-ea"/>
                <a:cs typeface="+mn-cs"/>
              </a:rPr>
              <a:t>Policies</a:t>
            </a:r>
            <a:r>
              <a:rPr lang="pl-PL" sz="1200" kern="1200" dirty="0" smtClean="0">
                <a:solidFill>
                  <a:schemeClr val="tx1"/>
                </a:solidFill>
                <a:latin typeface="+mn-lt"/>
                <a:ea typeface="+mn-ea"/>
                <a:cs typeface="+mn-cs"/>
              </a:rPr>
              <a:t> and </a:t>
            </a:r>
            <a:r>
              <a:rPr lang="pl-PL" sz="1200" kern="1200" dirty="0" err="1" smtClean="0">
                <a:solidFill>
                  <a:schemeClr val="tx1"/>
                </a:solidFill>
                <a:latin typeface="+mn-lt"/>
                <a:ea typeface="+mn-ea"/>
                <a:cs typeface="+mn-cs"/>
              </a:rPr>
              <a:t>Practices</a:t>
            </a:r>
            <a:r>
              <a:rPr lang="pl-PL" sz="1200" kern="1200" dirty="0" smtClean="0">
                <a:solidFill>
                  <a:schemeClr val="tx1"/>
                </a:solidFill>
                <a:latin typeface="+mn-lt"/>
                <a:ea typeface="+mn-ea"/>
                <a:cs typeface="+mn-cs"/>
              </a:rPr>
              <a:t>”, oraz opublikowany w 2005 raport „</a:t>
            </a:r>
            <a:r>
              <a:rPr lang="pl-PL" sz="1200" kern="1200" dirty="0" err="1" smtClean="0">
                <a:solidFill>
                  <a:schemeClr val="tx1"/>
                </a:solidFill>
                <a:latin typeface="+mn-lt"/>
                <a:ea typeface="+mn-ea"/>
                <a:cs typeface="+mn-cs"/>
              </a:rPr>
              <a:t>PromotingAdult</a:t>
            </a:r>
            <a:r>
              <a:rPr lang="pl-PL" sz="1200" kern="1200" dirty="0" smtClean="0">
                <a:solidFill>
                  <a:schemeClr val="tx1"/>
                </a:solidFill>
                <a:latin typeface="+mn-lt"/>
                <a:ea typeface="+mn-ea"/>
                <a:cs typeface="+mn-cs"/>
              </a:rPr>
              <a:t> Learning”.</a:t>
            </a:r>
            <a:br>
              <a:rPr lang="pl-PL" sz="1200" kern="1200" dirty="0" smtClean="0">
                <a:solidFill>
                  <a:schemeClr val="tx1"/>
                </a:solidFill>
                <a:latin typeface="+mn-lt"/>
                <a:ea typeface="+mn-ea"/>
                <a:cs typeface="+mn-cs"/>
              </a:rPr>
            </a:br>
            <a:endParaRPr lang="pl-PL" dirty="0"/>
          </a:p>
        </p:txBody>
      </p:sp>
      <p:sp>
        <p:nvSpPr>
          <p:cNvPr id="4" name="Symbol zastępczy numeru slajdu 3"/>
          <p:cNvSpPr>
            <a:spLocks noGrp="1"/>
          </p:cNvSpPr>
          <p:nvPr>
            <p:ph type="sldNum" sz="quarter" idx="10"/>
          </p:nvPr>
        </p:nvSpPr>
        <p:spPr/>
        <p:txBody>
          <a:bodyPr/>
          <a:lstStyle/>
          <a:p>
            <a:fld id="{268AE393-E178-42AF-B394-58C27DCEA78B}" type="slidenum">
              <a:rPr lang="pl-PL" smtClean="0"/>
              <a:pPr/>
              <a:t>27</a:t>
            </a:fld>
            <a:endParaRPr lang="pl-PL"/>
          </a:p>
        </p:txBody>
      </p:sp>
    </p:spTree>
    <p:extLst>
      <p:ext uri="{BB962C8B-B14F-4D97-AF65-F5344CB8AC3E}">
        <p14:creationId xmlns:p14="http://schemas.microsoft.com/office/powerpoint/2010/main" val="120270391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pl-PL" smtClean="0"/>
              <a:t>Kliknij, aby edytować styl</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8B4AF60A-713C-41BA-9788-4C493DDC0A9C}" type="datetimeFigureOut">
              <a:rPr lang="en-US" dirty="0"/>
              <a:pPr/>
              <a:t>6/11/2014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7E5E0FA7-C445-42F7-AF66-A4F5A6FC8A9C}" type="datetimeFigureOut">
              <a:rPr lang="en-US" dirty="0"/>
              <a:pPr/>
              <a:t>6/11/2014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585AC5C5-1A57-4420-8AFB-CE41693A794B}" type="datetimeFigureOut">
              <a:rPr lang="en-US" dirty="0"/>
              <a:pPr/>
              <a:t>6/11/2014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Date Placeholder 3"/>
          <p:cNvSpPr>
            <a:spLocks noGrp="1"/>
          </p:cNvSpPr>
          <p:nvPr>
            <p:ph type="dt" sz="half" idx="10"/>
          </p:nvPr>
        </p:nvSpPr>
        <p:spPr/>
        <p:txBody>
          <a:bodyPr/>
          <a:lstStyle/>
          <a:p>
            <a:fld id="{8A4C08AF-84E6-4329-8E67-FEA434B47075}" type="datetimeFigureOut">
              <a:rPr lang="en-US" dirty="0"/>
              <a:pPr/>
              <a:t>6/11/2014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pl-PL" smtClean="0"/>
              <a:t>Kliknij, aby edytować styl</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a:xfrm>
            <a:off x="8593667" y="6272784"/>
            <a:ext cx="2644309" cy="365125"/>
          </a:xfrm>
        </p:spPr>
        <p:txBody>
          <a:bodyPr/>
          <a:lstStyle/>
          <a:p>
            <a:fld id="{4F6EE328-6AFF-436B-881F-213D56084544}" type="datetimeFigureOut">
              <a:rPr lang="en-US" dirty="0"/>
              <a:pPr/>
              <a:t>6/11/2014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AE02069A-09EE-4C7C-86A4-2314A404921D}" type="datetimeFigureOut">
              <a:rPr lang="en-US" dirty="0"/>
              <a:pPr/>
              <a:t>6/11/2014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smtClean="0"/>
              <a:t>Kliknij, aby edytować styl</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D56EE7F1-171E-411F-96CA-A251A21496E7}" type="datetimeFigureOut">
              <a:rPr lang="en-US" dirty="0"/>
              <a:pPr/>
              <a:t>6/11/2014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8872C98D-A273-4547-9B92-97D7769F71A6}" type="datetimeFigureOut">
              <a:rPr lang="en-US" dirty="0"/>
              <a:pPr/>
              <a:t>6/11/2014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CD67-0644-446C-B2AD-1C09BF34F286}" type="datetimeFigureOut">
              <a:rPr lang="en-US" dirty="0"/>
              <a:pPr/>
              <a:t>6/11/2014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pl-PL" smtClean="0"/>
              <a:t>Kliknij, aby edytować styl</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81480828-6983-48AD-9E27-CBD3696F837E}" type="datetimeFigureOut">
              <a:rPr lang="en-US" dirty="0"/>
              <a:pPr/>
              <a:t>6/11/2014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2C5EFB91-0324-450E-B17F-36DC0ECCE413}" type="datetimeFigureOut">
              <a:rPr lang="en-US" dirty="0"/>
              <a:pPr/>
              <a:t>6/11/2014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pl-PL" dirty="0" smtClean="0"/>
              <a:t>Kliknij, aby edytować styl</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2E37674-C1BA-4107-9B06-6D4CAC3A3DF5}" type="datetimeFigureOut">
              <a:rPr lang="en-US" dirty="0"/>
              <a:pPr/>
              <a:t>6/11/2014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0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Kształcenie Ustawiczne</a:t>
            </a:r>
            <a:endParaRPr lang="pl-PL" dirty="0"/>
          </a:p>
        </p:txBody>
      </p:sp>
      <p:sp>
        <p:nvSpPr>
          <p:cNvPr id="3" name="Podtytuł 2"/>
          <p:cNvSpPr>
            <a:spLocks noGrp="1"/>
          </p:cNvSpPr>
          <p:nvPr>
            <p:ph type="subTitle" idx="1"/>
          </p:nvPr>
        </p:nvSpPr>
        <p:spPr/>
        <p:txBody>
          <a:bodyPr/>
          <a:lstStyle/>
          <a:p>
            <a:r>
              <a:rPr lang="pl-PL" i="1" dirty="0" smtClean="0"/>
              <a:t>Rola kapitału ludzkiego w rozwoju społeczno-gospodarczym</a:t>
            </a:r>
            <a:r>
              <a:rPr lang="pl-PL" dirty="0" smtClean="0"/>
              <a:t> </a:t>
            </a:r>
            <a:r>
              <a:rPr lang="pl-PL" sz="1800" dirty="0" smtClean="0"/>
              <a:t>Szczecin 10-11 czerwca 2014r.  </a:t>
            </a:r>
            <a:endParaRPr lang="pl-PL" sz="1800" dirty="0"/>
          </a:p>
        </p:txBody>
      </p:sp>
      <p:sp>
        <p:nvSpPr>
          <p:cNvPr id="4" name="pole tekstowe 3"/>
          <p:cNvSpPr txBox="1"/>
          <p:nvPr/>
        </p:nvSpPr>
        <p:spPr>
          <a:xfrm>
            <a:off x="4989443" y="5458968"/>
            <a:ext cx="6029077" cy="646331"/>
          </a:xfrm>
          <a:prstGeom prst="rect">
            <a:avLst/>
          </a:prstGeom>
          <a:noFill/>
        </p:spPr>
        <p:txBody>
          <a:bodyPr wrap="square" rtlCol="0">
            <a:spAutoFit/>
          </a:bodyPr>
          <a:lstStyle/>
          <a:p>
            <a:r>
              <a:rPr lang="pl-PL" dirty="0" smtClean="0"/>
              <a:t>Elżbieta Moskal – </a:t>
            </a:r>
            <a:r>
              <a:rPr lang="pl-PL" i="1" dirty="0" smtClean="0"/>
              <a:t>Zachodniopomorskie Centrum Edukacji Morskiej i Politechnicznej </a:t>
            </a:r>
            <a:endParaRPr lang="pl-PL" i="1" dirty="0"/>
          </a:p>
        </p:txBody>
      </p:sp>
    </p:spTree>
    <p:extLst>
      <p:ext uri="{BB962C8B-B14F-4D97-AF65-F5344CB8AC3E}">
        <p14:creationId xmlns:p14="http://schemas.microsoft.com/office/powerpoint/2010/main" val="713696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KSZTAŁCENIE FORMALNE i NIEFORMALNE </a:t>
            </a:r>
            <a:endParaRPr lang="pl-PL" dirty="0"/>
          </a:p>
        </p:txBody>
      </p:sp>
      <p:sp>
        <p:nvSpPr>
          <p:cNvPr id="3" name="Symbol zastępczy zawartości 2"/>
          <p:cNvSpPr>
            <a:spLocks noGrp="1"/>
          </p:cNvSpPr>
          <p:nvPr>
            <p:ph idx="1"/>
          </p:nvPr>
        </p:nvSpPr>
        <p:spPr/>
        <p:txBody>
          <a:bodyPr>
            <a:normAutofit lnSpcReduction="10000"/>
          </a:bodyPr>
          <a:lstStyle/>
          <a:p>
            <a:r>
              <a:rPr lang="pl-PL" b="1" dirty="0" smtClean="0"/>
              <a:t> „KSZTAŁCENIE FORMALNE- system oparty na stałych pod </a:t>
            </a:r>
            <a:r>
              <a:rPr lang="pl-PL" dirty="0" smtClean="0"/>
              <a:t>względem czasu i treści formach nauki (klasy, stopnie, szkoły, programy i podręczniki), prowadzący od nauczania początkowego do uniwersytetu i włączający - obok kursów wykształcenia ogólnego wiele programów specjalnych</a:t>
            </a:r>
          </a:p>
          <a:p>
            <a:r>
              <a:rPr lang="pl-PL" b="1" dirty="0" smtClean="0"/>
              <a:t>KSZTAŁCENIE POZAFORMALNE </a:t>
            </a:r>
            <a:r>
              <a:rPr lang="pl-PL" dirty="0" smtClean="0"/>
              <a:t>– świadoma i zorganizowana działalność o charakterze kształcenia i wychowywania, prowadzona poza ustawowym formalnym systemem szkolnym, umożliwiająca określonej grupie uczestników osiągnięcie założonych celów kształcenia”; technicznego i zawodowego”;</a:t>
            </a:r>
          </a:p>
          <a:p>
            <a:r>
              <a:rPr lang="pl-PL" b="1" dirty="0" smtClean="0"/>
              <a:t>KSZTAŁCENIE NIEFORMALNE (INCYDENTALNE )– „trwający </a:t>
            </a:r>
            <a:r>
              <a:rPr lang="pl-PL" dirty="0" smtClean="0"/>
              <a:t>przez całe życie niezorganizowany i  niesystematyczny proces nabywania przez człowieka wiadomości, sprawności, przekonań i postaw, na podstawie codziennego doświadczenia oraz wpływów wychowawczych otoczenia”. Kształcenie incydentalne ma zatem za zadanie umożliwić lepsze poznanie otaczającego świata przy braku jakichkolwiek ram postępowania i realizacji procesu uczenia się.</a:t>
            </a:r>
          </a:p>
          <a:p>
            <a:endParaRPr lang="pl-PL" dirty="0" smtClean="0"/>
          </a:p>
          <a:p>
            <a:endParaRPr lang="pl-P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Korzyści wynikające</a:t>
            </a:r>
            <a:br>
              <a:rPr lang="pl-PL" dirty="0" smtClean="0"/>
            </a:br>
            <a:r>
              <a:rPr lang="pl-PL" dirty="0" smtClean="0"/>
              <a:t>z kształcenia ustawicznego</a:t>
            </a:r>
            <a:endParaRPr lang="pl-PL" dirty="0"/>
          </a:p>
        </p:txBody>
      </p:sp>
      <p:sp>
        <p:nvSpPr>
          <p:cNvPr id="3" name="Symbol zastępczy zawartości 2"/>
          <p:cNvSpPr>
            <a:spLocks noGrp="1"/>
          </p:cNvSpPr>
          <p:nvPr>
            <p:ph idx="1"/>
          </p:nvPr>
        </p:nvSpPr>
        <p:spPr/>
        <p:txBody>
          <a:bodyPr>
            <a:normAutofit/>
          </a:bodyPr>
          <a:lstStyle/>
          <a:p>
            <a:pPr>
              <a:buNone/>
            </a:pPr>
            <a:r>
              <a:rPr lang="pl-PL" dirty="0" smtClean="0"/>
              <a:t>Wysokie i stale uzupełniane kwalifikacje przyczyniają się do:</a:t>
            </a:r>
          </a:p>
          <a:p>
            <a:pPr>
              <a:buFont typeface="Wingdings" pitchFamily="2" charset="2"/>
              <a:buChar char="Ø"/>
            </a:pPr>
            <a:r>
              <a:rPr lang="pl-PL" dirty="0" smtClean="0"/>
              <a:t> większej produktywności pracy i konkurencyjności gospodarki ,</a:t>
            </a:r>
          </a:p>
          <a:p>
            <a:pPr>
              <a:buFont typeface="Wingdings" pitchFamily="2" charset="2"/>
              <a:buChar char="Ø"/>
            </a:pPr>
            <a:r>
              <a:rPr lang="pl-PL" dirty="0" smtClean="0"/>
              <a:t>umożliwiają elastyczne dopasowanie do ciągle zmieniających się potrzeb rynku pracy. </a:t>
            </a:r>
          </a:p>
          <a:p>
            <a:pPr>
              <a:buNone/>
            </a:pPr>
            <a:r>
              <a:rPr lang="pl-PL" dirty="0" smtClean="0"/>
              <a:t>Rozwój edukacji ustawicznej jest więc narzędziem do:</a:t>
            </a:r>
          </a:p>
          <a:p>
            <a:pPr>
              <a:buFont typeface="Wingdings" pitchFamily="2" charset="2"/>
              <a:buChar char="Ø"/>
            </a:pPr>
            <a:r>
              <a:rPr lang="pl-PL" dirty="0" smtClean="0"/>
              <a:t> przeciwdziałania bezrobociu,</a:t>
            </a:r>
          </a:p>
          <a:p>
            <a:pPr>
              <a:buFont typeface="Wingdings" pitchFamily="2" charset="2"/>
              <a:buChar char="Ø"/>
            </a:pPr>
            <a:r>
              <a:rPr lang="pl-PL" dirty="0" smtClean="0"/>
              <a:t> ubóstwu oraz </a:t>
            </a:r>
          </a:p>
          <a:p>
            <a:pPr>
              <a:buFont typeface="Wingdings" pitchFamily="2" charset="2"/>
              <a:buChar char="Ø"/>
            </a:pPr>
            <a:r>
              <a:rPr lang="pl-PL" dirty="0" smtClean="0"/>
              <a:t>wykluczeniu społecznemu.</a:t>
            </a:r>
          </a:p>
          <a:p>
            <a:pPr>
              <a:buFont typeface="Wingdings" pitchFamily="2" charset="2"/>
              <a:buChar char="Ø"/>
            </a:pPr>
            <a:r>
              <a:rPr lang="pl-PL" dirty="0" smtClean="0"/>
              <a:t>zwiększenia wydajności, kreatywności i aktywności pracowników,</a:t>
            </a:r>
          </a:p>
          <a:p>
            <a:pPr>
              <a:buFont typeface="Wingdings" pitchFamily="2" charset="2"/>
              <a:buChar char="Ø"/>
            </a:pPr>
            <a:r>
              <a:rPr lang="pl-PL" dirty="0" smtClean="0"/>
              <a:t>lepszego dostosowania posiadanych przez nich kwalifikacji do wymogów stanowisk pracy.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Korzyści wynikające</a:t>
            </a:r>
            <a:br>
              <a:rPr lang="pl-PL" dirty="0" smtClean="0"/>
            </a:br>
            <a:r>
              <a:rPr lang="pl-PL" dirty="0" smtClean="0"/>
              <a:t>z kształcenia ustawicznego</a:t>
            </a:r>
            <a:endParaRPr lang="pl-PL" dirty="0"/>
          </a:p>
        </p:txBody>
      </p:sp>
      <p:sp>
        <p:nvSpPr>
          <p:cNvPr id="3" name="Symbol zastępczy zawartości 2"/>
          <p:cNvSpPr>
            <a:spLocks noGrp="1"/>
          </p:cNvSpPr>
          <p:nvPr>
            <p:ph idx="1"/>
          </p:nvPr>
        </p:nvSpPr>
        <p:spPr/>
        <p:txBody>
          <a:bodyPr>
            <a:normAutofit/>
          </a:bodyPr>
          <a:lstStyle/>
          <a:p>
            <a:pPr>
              <a:buNone/>
            </a:pPr>
            <a:r>
              <a:rPr lang="pl-PL" dirty="0" smtClean="0"/>
              <a:t>W </a:t>
            </a:r>
            <a:r>
              <a:rPr lang="pl-PL" dirty="0" smtClean="0"/>
              <a:t>sferze osobistej kształcenie ustawiczne pozwala na:</a:t>
            </a:r>
          </a:p>
          <a:p>
            <a:pPr>
              <a:buFont typeface="Wingdings" pitchFamily="2" charset="2"/>
              <a:buChar char="Ø"/>
            </a:pPr>
            <a:r>
              <a:rPr lang="pl-PL" dirty="0" smtClean="0"/>
              <a:t>wykorzystanie posiadanych i zdobycie nowych umiejętności,</a:t>
            </a:r>
          </a:p>
          <a:p>
            <a:pPr>
              <a:buFont typeface="Wingdings" pitchFamily="2" charset="2"/>
              <a:buChar char="Ø"/>
            </a:pPr>
            <a:r>
              <a:rPr lang="pl-PL" dirty="0" smtClean="0"/>
              <a:t>zwiększenie pewności siebie,</a:t>
            </a:r>
          </a:p>
          <a:p>
            <a:pPr>
              <a:buFont typeface="Wingdings" pitchFamily="2" charset="2"/>
              <a:buChar char="Ø"/>
            </a:pPr>
            <a:r>
              <a:rPr lang="pl-PL" dirty="0" smtClean="0"/>
              <a:t>dostęp do wiedzy i technologii,</a:t>
            </a:r>
          </a:p>
          <a:p>
            <a:pPr>
              <a:buFont typeface="Wingdings" pitchFamily="2" charset="2"/>
              <a:buChar char="Ø"/>
            </a:pPr>
            <a:r>
              <a:rPr lang="pl-PL" dirty="0" smtClean="0"/>
              <a:t> poczucie spełnienia i samorealizacji,</a:t>
            </a:r>
          </a:p>
          <a:p>
            <a:pPr>
              <a:buFont typeface="Wingdings" pitchFamily="2" charset="2"/>
              <a:buChar char="Ø"/>
            </a:pPr>
            <a:r>
              <a:rPr lang="pl-PL" dirty="0" smtClean="0"/>
              <a:t>poznanie ludzi o podobnych zainteresowaniach,</a:t>
            </a:r>
          </a:p>
          <a:p>
            <a:pPr>
              <a:buFont typeface="Wingdings" pitchFamily="2" charset="2"/>
              <a:buChar char="Ø"/>
            </a:pPr>
            <a:r>
              <a:rPr lang="pl-PL" dirty="0" smtClean="0"/>
              <a:t> integrację i wdrażanie do współpracy,</a:t>
            </a:r>
          </a:p>
          <a:p>
            <a:pPr>
              <a:buFont typeface="Wingdings" pitchFamily="2" charset="2"/>
              <a:buChar char="Ø"/>
            </a:pPr>
            <a:r>
              <a:rPr lang="pl-PL" dirty="0" smtClean="0"/>
              <a:t>przełamywanie barier.</a:t>
            </a:r>
            <a:endParaRPr lang="pl-P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96288" y="484632"/>
            <a:ext cx="6332560" cy="1609344"/>
          </a:xfrm>
        </p:spPr>
        <p:txBody>
          <a:bodyPr>
            <a:normAutofit/>
          </a:bodyPr>
          <a:lstStyle/>
          <a:p>
            <a:r>
              <a:rPr lang="pl-PL" dirty="0" smtClean="0"/>
              <a:t>Adresaci kształcenia </a:t>
            </a:r>
            <a:br>
              <a:rPr lang="pl-PL" dirty="0" smtClean="0"/>
            </a:br>
            <a:r>
              <a:rPr lang="pl-PL" dirty="0" smtClean="0"/>
              <a:t>ustawicznego</a:t>
            </a:r>
            <a:endParaRPr lang="pl-PL" dirty="0"/>
          </a:p>
        </p:txBody>
      </p:sp>
      <p:sp>
        <p:nvSpPr>
          <p:cNvPr id="5" name="Symbol zastępczy zawartości 4"/>
          <p:cNvSpPr>
            <a:spLocks noGrp="1"/>
          </p:cNvSpPr>
          <p:nvPr>
            <p:ph idx="1"/>
          </p:nvPr>
        </p:nvSpPr>
        <p:spPr/>
        <p:txBody>
          <a:bodyPr>
            <a:normAutofit/>
          </a:bodyPr>
          <a:lstStyle/>
          <a:p>
            <a:r>
              <a:rPr lang="pl-PL" dirty="0" smtClean="0"/>
              <a:t>Dzieci i młodzież w sposób spontaniczny uczą się funkcjonowania w zmieniającym się świecie. Dzisiejsi </a:t>
            </a:r>
            <a:r>
              <a:rPr lang="pl-PL" dirty="0" err="1" smtClean="0"/>
              <a:t>nastolatkowie</a:t>
            </a:r>
            <a:r>
              <a:rPr lang="pl-PL" dirty="0" smtClean="0"/>
              <a:t> nie wyobrażają sobie już życia bez telefonu komórkowego, komputera czy Internetu. W porównaniu ze starszym pokoleniem nabywają umiejętności obsługi skomplikowanych urządzeń w sposób łatwy i naturalny. Jednak kształcenia i rozwoju nie można sprowadzać jedynie do technicznych umiejętności w zakresie stosowania nowoczesnych urządzeń lub biologicznych możliwości ludzkiego organizmu</a:t>
            </a:r>
          </a:p>
          <a:p>
            <a:pPr>
              <a:buNone/>
            </a:pPr>
            <a:r>
              <a:rPr lang="pl-PL" dirty="0" smtClean="0"/>
              <a:t>Psychologia rozwojowa wyodrębnia trzy etapy rozwojowe osób dorosłych:</a:t>
            </a:r>
          </a:p>
          <a:p>
            <a:r>
              <a:rPr lang="pl-PL" dirty="0" smtClean="0"/>
              <a:t> </a:t>
            </a:r>
            <a:r>
              <a:rPr lang="pl-PL" b="1" dirty="0" smtClean="0"/>
              <a:t>wczesna dorosłość: od 20 do 30-40 roku życia,</a:t>
            </a:r>
          </a:p>
          <a:p>
            <a:r>
              <a:rPr lang="pl-PL" dirty="0" smtClean="0"/>
              <a:t> </a:t>
            </a:r>
            <a:r>
              <a:rPr lang="pl-PL" b="1" dirty="0" smtClean="0"/>
              <a:t>średnia dorosłość: od 30-40 do 50-60 roku życia,</a:t>
            </a:r>
          </a:p>
          <a:p>
            <a:r>
              <a:rPr lang="pl-PL" dirty="0" smtClean="0"/>
              <a:t> </a:t>
            </a:r>
            <a:r>
              <a:rPr lang="pl-PL" b="1" dirty="0" smtClean="0"/>
              <a:t>późna dorosłość: powyżej 55-60 roku życia.</a:t>
            </a:r>
          </a:p>
          <a:p>
            <a:pPr>
              <a:buNone/>
            </a:pPr>
            <a:endParaRPr lang="pl-PL" dirty="0"/>
          </a:p>
        </p:txBody>
      </p:sp>
      <p:pic>
        <p:nvPicPr>
          <p:cNvPr id="10242" name="Picture 2"/>
          <p:cNvPicPr>
            <a:picLocks noChangeAspect="1" noChangeArrowheads="1"/>
          </p:cNvPicPr>
          <p:nvPr/>
        </p:nvPicPr>
        <p:blipFill>
          <a:blip r:embed="rId2"/>
          <a:srcRect/>
          <a:stretch>
            <a:fillRect/>
          </a:stretch>
        </p:blipFill>
        <p:spPr bwMode="auto">
          <a:xfrm>
            <a:off x="7328848" y="0"/>
            <a:ext cx="4863152" cy="1708878"/>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6987654" y="4615196"/>
            <a:ext cx="4787212" cy="1150984"/>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96288" y="484632"/>
            <a:ext cx="6332560" cy="1609344"/>
          </a:xfrm>
        </p:spPr>
        <p:txBody>
          <a:bodyPr>
            <a:normAutofit/>
          </a:bodyPr>
          <a:lstStyle/>
          <a:p>
            <a:r>
              <a:rPr lang="pl-PL" dirty="0" smtClean="0"/>
              <a:t>Adresaci kształcenia </a:t>
            </a:r>
            <a:br>
              <a:rPr lang="pl-PL" dirty="0" smtClean="0"/>
            </a:br>
            <a:r>
              <a:rPr lang="pl-PL" dirty="0" smtClean="0"/>
              <a:t>ustawicznego</a:t>
            </a:r>
            <a:endParaRPr lang="pl-PL" dirty="0"/>
          </a:p>
        </p:txBody>
      </p:sp>
      <p:sp>
        <p:nvSpPr>
          <p:cNvPr id="5" name="Symbol zastępczy zawartości 4"/>
          <p:cNvSpPr>
            <a:spLocks noGrp="1"/>
          </p:cNvSpPr>
          <p:nvPr>
            <p:ph idx="1"/>
          </p:nvPr>
        </p:nvSpPr>
        <p:spPr/>
        <p:txBody>
          <a:bodyPr>
            <a:normAutofit/>
          </a:bodyPr>
          <a:lstStyle/>
          <a:p>
            <a:r>
              <a:rPr lang="pl-PL" sz="2800" dirty="0" smtClean="0"/>
              <a:t>W okresie średniej i późnej dorosłości przychodzi czas na realizację tego, co jest sednem kształcenia ustawicznego: samokształcenia, samorozwoju, aktywnego i twórczego kierowania życiem dla własnego komfortu, bezpieczeństwa, dobrego samopoczucia oraz satysfakcjonującego współistnienia z innymi w świecie</a:t>
            </a:r>
            <a:r>
              <a:rPr lang="pl-PL" sz="2800" dirty="0" smtClean="0"/>
              <a:t>.</a:t>
            </a:r>
          </a:p>
          <a:p>
            <a:r>
              <a:rPr lang="pl-PL" sz="2800" dirty="0" smtClean="0"/>
              <a:t>Jednakże w tym okresie odnotowywane jest zmniejszenie motywacji do samokształcenia </a:t>
            </a:r>
            <a:endParaRPr lang="pl-PL" sz="2800" dirty="0" smtClean="0"/>
          </a:p>
          <a:p>
            <a:pPr>
              <a:buNone/>
            </a:pPr>
            <a:endParaRPr lang="pl-PL" sz="2800" dirty="0"/>
          </a:p>
        </p:txBody>
      </p:sp>
      <p:pic>
        <p:nvPicPr>
          <p:cNvPr id="10242" name="Picture 2"/>
          <p:cNvPicPr>
            <a:picLocks noChangeAspect="1" noChangeArrowheads="1"/>
          </p:cNvPicPr>
          <p:nvPr/>
        </p:nvPicPr>
        <p:blipFill>
          <a:blip r:embed="rId2"/>
          <a:srcRect/>
          <a:stretch>
            <a:fillRect/>
          </a:stretch>
        </p:blipFill>
        <p:spPr bwMode="auto">
          <a:xfrm>
            <a:off x="7328848" y="0"/>
            <a:ext cx="4863152" cy="1708878"/>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Kształcenie ustawiczne w dokumentach</a:t>
            </a:r>
            <a:br>
              <a:rPr lang="pl-PL" dirty="0" smtClean="0"/>
            </a:br>
            <a:r>
              <a:rPr lang="pl-PL" dirty="0" smtClean="0"/>
              <a:t>strategicznych i programowych</a:t>
            </a:r>
            <a:endParaRPr lang="pl-PL" dirty="0"/>
          </a:p>
        </p:txBody>
      </p:sp>
      <p:sp>
        <p:nvSpPr>
          <p:cNvPr id="3" name="Symbol zastępczy zawartości 2"/>
          <p:cNvSpPr>
            <a:spLocks noGrp="1"/>
          </p:cNvSpPr>
          <p:nvPr>
            <p:ph idx="1"/>
          </p:nvPr>
        </p:nvSpPr>
        <p:spPr/>
        <p:txBody>
          <a:bodyPr>
            <a:normAutofit/>
          </a:bodyPr>
          <a:lstStyle/>
          <a:p>
            <a:r>
              <a:rPr lang="pl-PL" b="1" dirty="0" smtClean="0"/>
              <a:t>Deklaracja Bolońska</a:t>
            </a:r>
            <a:endParaRPr lang="pl-PL" dirty="0" smtClean="0"/>
          </a:p>
          <a:p>
            <a:r>
              <a:rPr lang="pl-PL" b="1" dirty="0" smtClean="0"/>
              <a:t>Strategia Lizbońska</a:t>
            </a:r>
            <a:endParaRPr lang="pl-PL" dirty="0" smtClean="0"/>
          </a:p>
          <a:p>
            <a:r>
              <a:rPr lang="pl-PL" b="1" dirty="0" smtClean="0"/>
              <a:t>Deklaracja Kopenhaska</a:t>
            </a:r>
            <a:endParaRPr lang="pl-PL" dirty="0" smtClean="0"/>
          </a:p>
          <a:p>
            <a:r>
              <a:rPr lang="pl-PL" b="1" dirty="0" smtClean="0"/>
              <a:t>Europejskie ramy kwalifikacji dla uczenia się przez całe życie. </a:t>
            </a:r>
            <a:r>
              <a:rPr lang="pl-PL" dirty="0" smtClean="0"/>
              <a:t>W październiku 2007 roku Parlament Europejski przyjął opracowany przez Komisję Europejską traktat </a:t>
            </a:r>
            <a:r>
              <a:rPr lang="pl-PL" i="1" dirty="0" smtClean="0"/>
              <a:t>Europejskie ramy kwalifikacji dla uczenia się przez całe życie (</a:t>
            </a:r>
            <a:r>
              <a:rPr lang="pl-PL" i="1" dirty="0" err="1" smtClean="0"/>
              <a:t>European</a:t>
            </a:r>
            <a:r>
              <a:rPr lang="pl-PL" i="1" dirty="0" smtClean="0"/>
              <a:t> </a:t>
            </a:r>
            <a:r>
              <a:rPr lang="pl-PL" i="1" dirty="0" err="1" smtClean="0"/>
              <a:t>Qualifi</a:t>
            </a:r>
            <a:r>
              <a:rPr lang="pl-PL" i="1" dirty="0" smtClean="0"/>
              <a:t> </a:t>
            </a:r>
            <a:r>
              <a:rPr lang="pl-PL" i="1" dirty="0" err="1" smtClean="0"/>
              <a:t>cations</a:t>
            </a:r>
            <a:r>
              <a:rPr lang="pl-PL" i="1" dirty="0" smtClean="0"/>
              <a:t> Framework - EQF). </a:t>
            </a:r>
            <a:r>
              <a:rPr lang="pl-PL" dirty="0" smtClean="0"/>
              <a:t>Jest to nowe narzędzie, które ma umożliwić obywatelom państw członkowskich Unii Europejskiej, a szczególnie pracodawcom, łatwiejsze porównywanie poziomu kwalifikacji zdobytych w różnych krajach w odmiennych systemach edukacyjnych.</a:t>
            </a:r>
            <a:endParaRPr lang="pl-P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Kształcenie ustawiczne w dokumentach</a:t>
            </a:r>
            <a:br>
              <a:rPr lang="pl-PL" dirty="0" smtClean="0"/>
            </a:br>
            <a:r>
              <a:rPr lang="pl-PL" dirty="0" smtClean="0"/>
              <a:t>strategicznych i programowych</a:t>
            </a:r>
            <a:endParaRPr lang="pl-PL" dirty="0"/>
          </a:p>
        </p:txBody>
      </p:sp>
      <p:sp>
        <p:nvSpPr>
          <p:cNvPr id="3" name="Symbol zastępczy zawartości 2"/>
          <p:cNvSpPr>
            <a:spLocks noGrp="1"/>
          </p:cNvSpPr>
          <p:nvPr>
            <p:ph idx="1"/>
          </p:nvPr>
        </p:nvSpPr>
        <p:spPr/>
        <p:txBody>
          <a:bodyPr>
            <a:normAutofit/>
          </a:bodyPr>
          <a:lstStyle/>
          <a:p>
            <a:r>
              <a:rPr lang="pl-PL" b="1" dirty="0" smtClean="0"/>
              <a:t>Raport. „Nauczanie i uczenie się. Na drodze do uczącego się społeczeństwa”, który jest znany pod nazwą „Białej Księgi Komisji Europejskiej o Edukacji”. </a:t>
            </a:r>
            <a:endParaRPr lang="pl-PL" dirty="0" smtClean="0"/>
          </a:p>
          <a:p>
            <a:r>
              <a:rPr lang="pl-PL" b="1" dirty="0" smtClean="0"/>
              <a:t>Memorandum dotyczące kształcenia ustawicznego</a:t>
            </a:r>
            <a:endParaRPr lang="pl-PL" dirty="0" smtClean="0"/>
          </a:p>
          <a:p>
            <a:r>
              <a:rPr lang="pl-PL" b="1" dirty="0" smtClean="0"/>
              <a:t>Rezolucja Rady Unii Europejskiej </a:t>
            </a:r>
            <a:r>
              <a:rPr lang="pl-PL" dirty="0" smtClean="0"/>
              <a:t>z 27 czerwca 2002r. </a:t>
            </a:r>
            <a:r>
              <a:rPr lang="pl-PL" b="1" dirty="0" smtClean="0"/>
              <a:t>pt. „Urzeczywistnienie koncepcji uczenia się przez całe życie” (</a:t>
            </a:r>
            <a:r>
              <a:rPr lang="pl-PL" b="1" dirty="0" err="1" smtClean="0"/>
              <a:t>Lifelong</a:t>
            </a:r>
            <a:r>
              <a:rPr lang="pl-PL" b="1" dirty="0" smtClean="0"/>
              <a:t> Learning), w której zawarto listę </a:t>
            </a:r>
            <a:r>
              <a:rPr lang="pl-PL" dirty="0" smtClean="0"/>
              <a:t>priorytetowych działań,  których realizacja powinna przyczynić się do wdrażania tego typu edukacji w całej Europie.</a:t>
            </a:r>
          </a:p>
          <a:p>
            <a:r>
              <a:rPr lang="pl-PL" b="1" dirty="0" smtClean="0"/>
              <a:t>Odnowiona Strategia Lizbońska</a:t>
            </a:r>
          </a:p>
          <a:p>
            <a:r>
              <a:rPr lang="pl-PL" b="1" dirty="0" smtClean="0"/>
              <a:t>„Europa 2020”- Strategia na rzecz inteligentnego i zrównoważonego rozwoju sprzyjającego włączeniu społecznemu  </a:t>
            </a:r>
            <a:r>
              <a:rPr lang="pl-PL" dirty="0" smtClean="0"/>
              <a:t>jest nowym, długookresowym programem rozwoju </a:t>
            </a:r>
            <a:r>
              <a:rPr lang="pl-PL" dirty="0" err="1" smtClean="0"/>
              <a:t>społeczno--gospodarczego</a:t>
            </a:r>
            <a:r>
              <a:rPr lang="pl-PL" dirty="0" smtClean="0"/>
              <a:t> Unii Europejskiej, który zastąpił realizowaną od 2000 r., </a:t>
            </a:r>
            <a:r>
              <a:rPr lang="pl-PL" dirty="0" err="1" smtClean="0"/>
              <a:t>zmodyfi</a:t>
            </a:r>
            <a:r>
              <a:rPr lang="pl-PL" dirty="0" smtClean="0"/>
              <a:t> kowaną pięć lat później, Strategię Lizbońską.</a:t>
            </a:r>
            <a:endParaRPr lang="pl-P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Kształcenie ustawiczne w dokumentach</a:t>
            </a:r>
            <a:br>
              <a:rPr lang="pl-PL" dirty="0" smtClean="0"/>
            </a:br>
            <a:r>
              <a:rPr lang="pl-PL" dirty="0" smtClean="0"/>
              <a:t>strategicznych i programowych</a:t>
            </a:r>
            <a:endParaRPr lang="pl-PL" dirty="0"/>
          </a:p>
        </p:txBody>
      </p:sp>
      <p:sp>
        <p:nvSpPr>
          <p:cNvPr id="3" name="Symbol zastępczy zawartości 2"/>
          <p:cNvSpPr>
            <a:spLocks noGrp="1"/>
          </p:cNvSpPr>
          <p:nvPr>
            <p:ph idx="1"/>
          </p:nvPr>
        </p:nvSpPr>
        <p:spPr/>
        <p:txBody>
          <a:bodyPr>
            <a:normAutofit/>
          </a:bodyPr>
          <a:lstStyle/>
          <a:p>
            <a:pPr>
              <a:buFont typeface="Wingdings" pitchFamily="2" charset="2"/>
              <a:buChar char="Ø"/>
            </a:pPr>
            <a:r>
              <a:rPr lang="pl-PL" sz="2400" dirty="0" smtClean="0"/>
              <a:t>Konstytucja Rzeczypospolitej Polskiej z dnia 2 kwietnia 1997r.</a:t>
            </a:r>
          </a:p>
          <a:p>
            <a:pPr>
              <a:buFont typeface="Wingdings" pitchFamily="2" charset="2"/>
              <a:buChar char="Ø"/>
            </a:pPr>
            <a:r>
              <a:rPr lang="pl-PL" sz="2400" dirty="0" smtClean="0"/>
              <a:t>Ustawa o Systemie Oświaty i stosowne rozporządzenia w sprawie egzaminów eksternistycznych oraz kształcenia </a:t>
            </a:r>
            <a:r>
              <a:rPr lang="pl-PL" sz="2400" dirty="0" smtClean="0"/>
              <a:t>ustawicznego</a:t>
            </a:r>
            <a:endParaRPr lang="pl-PL" sz="2400" dirty="0" smtClean="0"/>
          </a:p>
          <a:p>
            <a:pPr>
              <a:buFont typeface="Wingdings" pitchFamily="2" charset="2"/>
              <a:buChar char="Ø"/>
            </a:pPr>
            <a:r>
              <a:rPr lang="pl-PL" sz="2400" dirty="0" smtClean="0"/>
              <a:t>Ustawa z dnia 20 kwietnia 2004 r. o promocji zatrudnienia i instytucjach rynku pracy</a:t>
            </a:r>
            <a:endParaRPr lang="pl-PL"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2553" y="293564"/>
            <a:ext cx="10058400" cy="1609344"/>
          </a:xfrm>
        </p:spPr>
        <p:txBody>
          <a:bodyPr>
            <a:normAutofit fontScale="90000"/>
          </a:bodyPr>
          <a:lstStyle/>
          <a:p>
            <a:r>
              <a:rPr lang="pl-PL" dirty="0" smtClean="0"/>
              <a:t>Prowadzenie i organizowanie kształcenia</a:t>
            </a:r>
            <a:br>
              <a:rPr lang="pl-PL" dirty="0" smtClean="0"/>
            </a:br>
            <a:r>
              <a:rPr lang="pl-PL" dirty="0" smtClean="0"/>
              <a:t>ustawicznego </a:t>
            </a:r>
            <a:endParaRPr lang="pl-PL" dirty="0"/>
          </a:p>
        </p:txBody>
      </p:sp>
      <p:sp>
        <p:nvSpPr>
          <p:cNvPr id="3" name="Symbol zastępczy zawartości 2"/>
          <p:cNvSpPr>
            <a:spLocks noGrp="1"/>
          </p:cNvSpPr>
          <p:nvPr>
            <p:ph idx="1"/>
          </p:nvPr>
        </p:nvSpPr>
        <p:spPr>
          <a:xfrm>
            <a:off x="573206" y="1957635"/>
            <a:ext cx="11191164" cy="4050792"/>
          </a:xfrm>
        </p:spPr>
        <p:txBody>
          <a:bodyPr>
            <a:noAutofit/>
          </a:bodyPr>
          <a:lstStyle/>
          <a:p>
            <a:pPr>
              <a:buFont typeface="Wingdings" pitchFamily="2" charset="2"/>
              <a:buChar char="Ø"/>
            </a:pPr>
            <a:r>
              <a:rPr lang="pl-PL" sz="2400" b="1" dirty="0" smtClean="0"/>
              <a:t>instytucje edukacji, które działają w oparciu o </a:t>
            </a:r>
            <a:r>
              <a:rPr lang="pl-PL" sz="2400" b="1" i="1" dirty="0" smtClean="0"/>
              <a:t>ustawę o systemie oświaty </a:t>
            </a:r>
            <a:r>
              <a:rPr lang="pl-PL" sz="2400" i="1" dirty="0" smtClean="0"/>
              <a:t>(np. szkoły dla dorosłych, </a:t>
            </a:r>
            <a:r>
              <a:rPr lang="pl-PL" sz="2400" dirty="0" smtClean="0"/>
              <a:t>placówki (centra) kształcenia ustawicznego, placówki (centra)  kształcenia praktycznego, ośrodki dokształcania i doskonalenia zawodowego) oraz </a:t>
            </a:r>
            <a:r>
              <a:rPr lang="pl-PL" sz="2400" i="1" dirty="0" smtClean="0"/>
              <a:t>ustawę z dnia 27 lipca 2005 r. Prawo o szkolnictwie wyższym (np. szkoły wyższe, uniwersytety oraz uniwersytety </a:t>
            </a:r>
            <a:r>
              <a:rPr lang="pl-PL" sz="2400" dirty="0" smtClean="0"/>
              <a:t>trzeciego wieku, placówki naukowe);</a:t>
            </a:r>
          </a:p>
          <a:p>
            <a:pPr>
              <a:buFont typeface="Wingdings" pitchFamily="2" charset="2"/>
              <a:buChar char="Ø"/>
            </a:pPr>
            <a:r>
              <a:rPr lang="pl-PL" sz="2400" b="1" dirty="0" smtClean="0"/>
              <a:t>instytucje rynku pracy, których zadania wyznacza </a:t>
            </a:r>
            <a:r>
              <a:rPr lang="pl-PL" sz="2400" b="1" i="1" dirty="0" smtClean="0"/>
              <a:t>ustawa </a:t>
            </a:r>
            <a:r>
              <a:rPr lang="pl-PL" sz="2400" i="1" dirty="0" smtClean="0"/>
              <a:t>z dnia 20 kwietnia 2004 r. o promocji zatrudnienia i instytucjach rynku  pracy (publiczne służby zatrudnienia, ochotnicze hufce pracy, </a:t>
            </a:r>
            <a:r>
              <a:rPr lang="pl-PL" sz="2400" dirty="0" smtClean="0"/>
              <a:t>instytucje szkoleniowe, agencje zatrudnienia, instytucje dialogu społecznego, instytucje partnerstwa lokalnego);</a:t>
            </a:r>
          </a:p>
          <a:p>
            <a:pPr>
              <a:buFont typeface="Wingdings" pitchFamily="2" charset="2"/>
              <a:buChar char="Ø"/>
            </a:pPr>
            <a:r>
              <a:rPr lang="pl-PL" sz="2400" b="1" dirty="0" smtClean="0"/>
              <a:t>inne instytucje edukacyjne, które działają w oparciu o szereg </a:t>
            </a:r>
            <a:r>
              <a:rPr lang="pl-PL" sz="2400" dirty="0" smtClean="0"/>
              <a:t>ustaw i rozporządzeń szczegółowych, w tym prawo gospodarcze (izby rzemieślnicze, stowarzyszenia, fundacje, spółki, spółdzielnie i inne).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69848" y="484632"/>
            <a:ext cx="10058400" cy="1030269"/>
          </a:xfrm>
        </p:spPr>
        <p:txBody>
          <a:bodyPr>
            <a:normAutofit fontScale="90000"/>
          </a:bodyPr>
          <a:lstStyle/>
          <a:p>
            <a:r>
              <a:rPr lang="pl-PL" dirty="0" smtClean="0"/>
              <a:t> Systemy kształcenia ustawicznego</a:t>
            </a:r>
            <a:br>
              <a:rPr lang="pl-PL" dirty="0" smtClean="0"/>
            </a:br>
            <a:endParaRPr lang="pl-PL" dirty="0"/>
          </a:p>
        </p:txBody>
      </p:sp>
      <p:sp>
        <p:nvSpPr>
          <p:cNvPr id="3" name="Symbol zastępczy zawartości 2"/>
          <p:cNvSpPr>
            <a:spLocks noGrp="1"/>
          </p:cNvSpPr>
          <p:nvPr>
            <p:ph idx="1"/>
          </p:nvPr>
        </p:nvSpPr>
        <p:spPr>
          <a:xfrm>
            <a:off x="614149" y="1255594"/>
            <a:ext cx="11122926" cy="4916606"/>
          </a:xfrm>
        </p:spPr>
        <p:txBody>
          <a:bodyPr>
            <a:normAutofit lnSpcReduction="10000"/>
          </a:bodyPr>
          <a:lstStyle/>
          <a:p>
            <a:pPr>
              <a:buNone/>
            </a:pPr>
            <a:r>
              <a:rPr lang="pl-PL" dirty="0" smtClean="0"/>
              <a:t>W Polsce kształcenie ustawiczne osób dorosłych może być prowadzone w systemie:</a:t>
            </a:r>
          </a:p>
          <a:p>
            <a:pPr>
              <a:buFont typeface="Wingdings" pitchFamily="2" charset="2"/>
              <a:buChar char="Ø"/>
            </a:pPr>
            <a:r>
              <a:rPr lang="pl-PL" b="1" dirty="0" smtClean="0"/>
              <a:t>dziennym</a:t>
            </a:r>
            <a:r>
              <a:rPr lang="pl-PL" dirty="0" smtClean="0"/>
              <a:t> – zajęcia, tak jak w szkołach dla dzieci i młodzieży, prowadzone są w godzinach porannych i popołudniowych;</a:t>
            </a:r>
          </a:p>
          <a:p>
            <a:pPr>
              <a:buFont typeface="Wingdings" pitchFamily="2" charset="2"/>
              <a:buChar char="Ø"/>
            </a:pPr>
            <a:r>
              <a:rPr lang="pl-PL" b="1" dirty="0" smtClean="0"/>
              <a:t>wieczorowym</a:t>
            </a:r>
            <a:r>
              <a:rPr lang="pl-PL" dirty="0" smtClean="0"/>
              <a:t> – zajęcia prowadzone są w godzinach popołudniowych i wieczornych, tak by osoby dorosłe miały możliwość pogodzenia pracy zawodowej z nauką, w niektórych przypadkach mogą odbywać się w wybrane dni tygodnia;</a:t>
            </a:r>
          </a:p>
          <a:p>
            <a:pPr>
              <a:buFont typeface="Wingdings" pitchFamily="2" charset="2"/>
              <a:buChar char="Ø"/>
            </a:pPr>
            <a:r>
              <a:rPr lang="pl-PL" b="1" dirty="0" smtClean="0"/>
              <a:t>zaocznym</a:t>
            </a:r>
            <a:r>
              <a:rPr lang="pl-PL" dirty="0" smtClean="0"/>
              <a:t> – zajęcia są prowadzone w wybrane piątki, soboty oraz niedziele danego miesiąca od godzin porannych aż do wieczornych;</a:t>
            </a:r>
          </a:p>
          <a:p>
            <a:pPr>
              <a:buFont typeface="Wingdings" pitchFamily="2" charset="2"/>
              <a:buChar char="Ø"/>
            </a:pPr>
            <a:r>
              <a:rPr lang="pl-PL" b="1" dirty="0" smtClean="0"/>
              <a:t>eksternistycznym</a:t>
            </a:r>
            <a:r>
              <a:rPr lang="pl-PL" dirty="0" smtClean="0"/>
              <a:t> – kształcenie polega na ukończeniu nauki w szkole w krótszym czasie (niż jest to przewidziane w programie nauczania właściwym dla szkoły danego typu), bez konieczności uczęszczania na zajęcia. W tym przypadku wymagane jest zdanie egzaminów z tych przedmiotów, które obowiązują w programie nauczania właściwym dla określonego typu szkoły. </a:t>
            </a:r>
          </a:p>
          <a:p>
            <a:pPr>
              <a:buFont typeface="Wingdings" pitchFamily="2" charset="2"/>
              <a:buChar char="Ø"/>
            </a:pPr>
            <a:r>
              <a:rPr lang="pl-PL" b="1" dirty="0" smtClean="0"/>
              <a:t>na odległość  (DL) </a:t>
            </a:r>
            <a:r>
              <a:rPr lang="pl-PL" dirty="0" smtClean="0"/>
              <a:t>– bez stałego i bezpośredniego kontaktu nauczającego i uczącego się.</a:t>
            </a:r>
          </a:p>
          <a:p>
            <a:pPr>
              <a:buFont typeface="Wingdings" pitchFamily="2" charset="2"/>
              <a:buChar char="Ø"/>
            </a:pPr>
            <a:r>
              <a:rPr lang="pl-PL" b="1" dirty="0" smtClean="0"/>
              <a:t>mieszanym</a:t>
            </a:r>
            <a:r>
              <a:rPr lang="pl-PL" dirty="0" smtClean="0"/>
              <a:t>  (BL)  system mieszany łączy w sobie wybrane elementy niektórych spośród wyżej wymienionych.</a:t>
            </a:r>
            <a:endParaRPr 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lstStyle/>
          <a:p>
            <a:r>
              <a:rPr lang="pl-PL" sz="3600" i="1" dirty="0" smtClean="0"/>
              <a:t>„Edukacja ma pomagać zrozumieć</a:t>
            </a:r>
            <a:br>
              <a:rPr lang="pl-PL" sz="3600" i="1" dirty="0" smtClean="0"/>
            </a:br>
            <a:r>
              <a:rPr lang="pl-PL" sz="3600" i="1" dirty="0" smtClean="0"/>
              <a:t>świat i zrozumieć innego, aby móc</a:t>
            </a:r>
            <a:br>
              <a:rPr lang="pl-PL" sz="3600" i="1" dirty="0" smtClean="0"/>
            </a:br>
            <a:r>
              <a:rPr lang="pl-PL" sz="3600" i="1" dirty="0" smtClean="0"/>
              <a:t>zrozumieć lepiej samego siebie …”</a:t>
            </a:r>
            <a:br>
              <a:rPr lang="pl-PL" sz="3600" i="1" dirty="0" smtClean="0"/>
            </a:br>
            <a:endParaRPr lang="pl-PL" sz="3600" dirty="0"/>
          </a:p>
        </p:txBody>
      </p:sp>
      <p:sp>
        <p:nvSpPr>
          <p:cNvPr id="6" name="Podtytuł 5"/>
          <p:cNvSpPr>
            <a:spLocks noGrp="1"/>
          </p:cNvSpPr>
          <p:nvPr>
            <p:ph type="subTitle" idx="1"/>
          </p:nvPr>
        </p:nvSpPr>
        <p:spPr/>
        <p:txBody>
          <a:bodyPr/>
          <a:lstStyle/>
          <a:p>
            <a:r>
              <a:rPr lang="pl-PL" sz="2400" i="1" dirty="0" smtClean="0">
                <a:latin typeface="Candara" pitchFamily="34" charset="0"/>
              </a:rPr>
              <a:t>Raport „Edukacja – jest w niej ukryty skarb”</a:t>
            </a:r>
            <a:endParaRPr lang="pl-PL" i="1" dirty="0">
              <a:latin typeface="Candara"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
            </a:r>
            <a:br>
              <a:rPr lang="pl-PL" dirty="0" smtClean="0"/>
            </a:br>
            <a:r>
              <a:rPr lang="pl-PL" dirty="0" smtClean="0"/>
              <a:t> Umiejętności Polaków - wyniki Międzynarodowego Badania Kompetencji Osób Dorosłych PIAAC</a:t>
            </a:r>
            <a:endParaRPr lang="pl-PL" dirty="0"/>
          </a:p>
        </p:txBody>
      </p:sp>
      <p:sp>
        <p:nvSpPr>
          <p:cNvPr id="3" name="Symbol zastępczy zawartości 2"/>
          <p:cNvSpPr>
            <a:spLocks noGrp="1"/>
          </p:cNvSpPr>
          <p:nvPr>
            <p:ph idx="1"/>
          </p:nvPr>
        </p:nvSpPr>
        <p:spPr>
          <a:xfrm>
            <a:off x="1069848" y="2312477"/>
            <a:ext cx="10058400" cy="4050792"/>
          </a:xfrm>
        </p:spPr>
        <p:txBody>
          <a:bodyPr>
            <a:normAutofit lnSpcReduction="10000"/>
          </a:bodyPr>
          <a:lstStyle/>
          <a:p>
            <a:r>
              <a:rPr lang="pl-PL" dirty="0" smtClean="0"/>
              <a:t>166 tysięcy dorosłych…</a:t>
            </a:r>
          </a:p>
          <a:p>
            <a:r>
              <a:rPr lang="pl-PL" dirty="0" smtClean="0"/>
              <a:t> Reprezentujących 724 milionów osób w wieku 16-65 lat w 24 krajach Przystąpiło do porównywalnego międzynarodowo testu…</a:t>
            </a:r>
          </a:p>
          <a:p>
            <a:r>
              <a:rPr lang="pl-PL" b="1" dirty="0" smtClean="0"/>
              <a:t>obejmującego rozumienie tekstu </a:t>
            </a:r>
            <a:r>
              <a:rPr lang="pl-PL" dirty="0" smtClean="0"/>
              <a:t>(umiejętność rozumienia i oceny informacji zawartych w tekstach pisanych oraz wykorzystanie tych informacji do udziału w życiu społecznym, osiągania własnych celów oraz rozwoju własnej wiedzy i potencjału.), </a:t>
            </a:r>
            <a:r>
              <a:rPr lang="pl-PL" b="1" dirty="0" smtClean="0"/>
              <a:t>rozumowanie matematycznego </a:t>
            </a:r>
            <a:r>
              <a:rPr lang="pl-PL" dirty="0" smtClean="0"/>
              <a:t>(zdolność wykorzystania, interpretacji i komunikowania informacji oraz pojęć matematycznych, w różnych sytuacjach życia prywatnego i zawodowego wymagających wiedzy i umiejętności matematycznych. ) </a:t>
            </a:r>
            <a:r>
              <a:rPr lang="pl-PL" b="1" dirty="0" smtClean="0"/>
              <a:t>oraz wykorzystywanie TIK</a:t>
            </a:r>
            <a:r>
              <a:rPr lang="pl-PL" dirty="0" smtClean="0"/>
              <a:t>(umiejętności wykorzystania komputera oraz </a:t>
            </a:r>
            <a:r>
              <a:rPr lang="pl-PL" dirty="0" err="1" smtClean="0"/>
              <a:t>internetu</a:t>
            </a:r>
            <a:r>
              <a:rPr lang="pl-PL" dirty="0" smtClean="0"/>
              <a:t> do pozyskiwania i analizy informacji, porozumiewania się z innymi oraz wykonywania praktycznych zadań w kontekstach prywatnym, zawodowym i społecznym )</a:t>
            </a:r>
          </a:p>
          <a:p>
            <a:r>
              <a:rPr lang="pl-PL" dirty="0" smtClean="0"/>
              <a:t>Badanie było przeprowadzone z wykorzystaniem komputera lub na formularzu papierowym</a:t>
            </a:r>
            <a:endParaRPr lang="pl-P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857689" y="1"/>
            <a:ext cx="9737793" cy="6682154"/>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749471" y="0"/>
            <a:ext cx="9703910" cy="68580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Wykorzystywanie technologii informacyjno-komunikacyjnych</a:t>
            </a:r>
            <a:endParaRPr lang="pl-PL" dirty="0"/>
          </a:p>
        </p:txBody>
      </p:sp>
      <p:sp>
        <p:nvSpPr>
          <p:cNvPr id="3" name="Symbol zastępczy zawartości 2"/>
          <p:cNvSpPr>
            <a:spLocks noGrp="1"/>
          </p:cNvSpPr>
          <p:nvPr>
            <p:ph idx="1"/>
          </p:nvPr>
        </p:nvSpPr>
        <p:spPr/>
        <p:txBody>
          <a:bodyPr>
            <a:normAutofit fontScale="92500" lnSpcReduction="20000"/>
          </a:bodyPr>
          <a:lstStyle/>
          <a:p>
            <a:endParaRPr lang="pl-PL" dirty="0" smtClean="0"/>
          </a:p>
          <a:p>
            <a:r>
              <a:rPr lang="pl-PL" dirty="0" smtClean="0"/>
              <a:t>W Polsce odsetek osób rozwiązujących test na komputerze jest najniższy spośród 23 krajów uczestniczących w badaniu </a:t>
            </a:r>
          </a:p>
          <a:p>
            <a:r>
              <a:rPr lang="pl-PL" dirty="0" smtClean="0"/>
              <a:t>50,2% osób rozwiązywało zadania w wersji komputerowej </a:t>
            </a:r>
          </a:p>
          <a:p>
            <a:r>
              <a:rPr lang="pl-PL" dirty="0" smtClean="0"/>
              <a:t>19,5% osób zadeklarowało brak doświadczenia z komputerem </a:t>
            </a:r>
          </a:p>
          <a:p>
            <a:r>
              <a:rPr lang="pl-PL" dirty="0" smtClean="0"/>
              <a:t>23,8% odmówiło udziału w wersji komputerowej </a:t>
            </a:r>
          </a:p>
          <a:p>
            <a:r>
              <a:rPr lang="pl-PL" dirty="0" smtClean="0"/>
              <a:t>6,5% nie zaliczyło testu podstaw obsługi komputera </a:t>
            </a:r>
          </a:p>
          <a:p>
            <a:r>
              <a:rPr lang="pl-PL" dirty="0" smtClean="0"/>
              <a:t>Wśród osób młodych (16-24) 12% odmówiło, a 7% nie miało niezbędnych podstaw obsługi komputera (tylko w Japonii mniejszy odsetek rozwiązujących test na komputerze) </a:t>
            </a:r>
          </a:p>
          <a:p>
            <a:r>
              <a:rPr lang="pl-PL" dirty="0" smtClean="0"/>
              <a:t>W Polsce tylko 37,9% osób w wieku 16-24 osiągnęło poziom 2 lub 3 podczas gdy średnia OECD to 50,6%. Porównywalnie niski wynik w grupie osób młodych mają tylko Stany Zjednoczone </a:t>
            </a:r>
          </a:p>
          <a:p>
            <a:r>
              <a:rPr lang="pl-PL" dirty="0" smtClean="0"/>
              <a:t>Pracujący Polacy rzadziej niż w innych krajach korzystają z komputera w pracy (46% nigdy nie korzysta wobec 30% w krajach OECD) </a:t>
            </a:r>
          </a:p>
          <a:p>
            <a:endParaRPr lang="pl-PL"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326973"/>
            <a:ext cx="6538237" cy="4886472"/>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5817707" y="2084727"/>
            <a:ext cx="6374293" cy="4773273"/>
          </a:xfrm>
          <a:prstGeom prst="rect">
            <a:avLst/>
          </a:prstGeom>
          <a:noFill/>
          <a:ln w="9525">
            <a:noFill/>
            <a:miter lim="800000"/>
            <a:headEnd/>
            <a:tailEnd/>
          </a:ln>
          <a:effectLst/>
        </p:spPr>
      </p:pic>
      <p:sp>
        <p:nvSpPr>
          <p:cNvPr id="2" name="pole tekstowe 1"/>
          <p:cNvSpPr txBox="1"/>
          <p:nvPr/>
        </p:nvSpPr>
        <p:spPr>
          <a:xfrm>
            <a:off x="367748" y="5435558"/>
            <a:ext cx="5257800" cy="1477328"/>
          </a:xfrm>
          <a:prstGeom prst="rect">
            <a:avLst/>
          </a:prstGeom>
          <a:noFill/>
        </p:spPr>
        <p:txBody>
          <a:bodyPr wrap="square" rtlCol="0">
            <a:spAutoFit/>
          </a:bodyPr>
          <a:lstStyle/>
          <a:p>
            <a:r>
              <a:rPr lang="pl-PL" b="1" dirty="0" smtClean="0"/>
              <a:t>Badanie </a:t>
            </a:r>
            <a:r>
              <a:rPr lang="pl-PL" b="1" dirty="0"/>
              <a:t>Aktywności Ekonomicznej Ludności</a:t>
            </a:r>
            <a:r>
              <a:rPr lang="pl-PL" dirty="0"/>
              <a:t> (</a:t>
            </a:r>
            <a:r>
              <a:rPr lang="pl-PL" b="1" dirty="0"/>
              <a:t>BAEL</a:t>
            </a:r>
            <a:r>
              <a:rPr lang="pl-PL" dirty="0" smtClean="0"/>
              <a:t>) – badanie przeprowadzane zgodnie </a:t>
            </a:r>
            <a:r>
              <a:rPr lang="pl-PL" dirty="0"/>
              <a:t>z metodyką Międzynarodowej Organizacji Pracy co kwartał przez Główny Urząd Statystyczny</a:t>
            </a:r>
            <a:endParaRPr lang="pl-PL"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6532728" cy="4899546"/>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5969617" y="1717167"/>
            <a:ext cx="6222383" cy="4663161"/>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t="-320"/>
          <a:stretch>
            <a:fillRect/>
          </a:stretch>
        </p:blipFill>
        <p:spPr bwMode="auto">
          <a:xfrm>
            <a:off x="492123" y="1337481"/>
            <a:ext cx="10961217" cy="4078580"/>
          </a:xfrm>
          <a:prstGeom prst="rect">
            <a:avLst/>
          </a:prstGeom>
          <a:noFill/>
          <a:ln w="9525">
            <a:noFill/>
            <a:miter lim="800000"/>
            <a:headEnd/>
            <a:tailEnd/>
          </a:ln>
          <a:effectLst/>
        </p:spPr>
      </p:pic>
      <p:sp>
        <p:nvSpPr>
          <p:cNvPr id="5" name="Tytuł 4"/>
          <p:cNvSpPr>
            <a:spLocks noGrp="1"/>
          </p:cNvSpPr>
          <p:nvPr>
            <p:ph type="title"/>
          </p:nvPr>
        </p:nvSpPr>
        <p:spPr>
          <a:xfrm>
            <a:off x="1069848" y="0"/>
            <a:ext cx="10058400" cy="1609344"/>
          </a:xfrm>
        </p:spPr>
        <p:txBody>
          <a:bodyPr/>
          <a:lstStyle/>
          <a:p>
            <a:r>
              <a:rPr lang="pl-PL" dirty="0" smtClean="0"/>
              <a:t>Wyniki badań AES Kształcenie Dorosłych</a:t>
            </a:r>
            <a:endParaRPr lang="pl-PL" dirty="0"/>
          </a:p>
        </p:txBody>
      </p:sp>
      <p:sp>
        <p:nvSpPr>
          <p:cNvPr id="4" name="pole tekstowe 3"/>
          <p:cNvSpPr txBox="1"/>
          <p:nvPr/>
        </p:nvSpPr>
        <p:spPr>
          <a:xfrm>
            <a:off x="464024" y="5581935"/>
            <a:ext cx="10699845" cy="923330"/>
          </a:xfrm>
          <a:prstGeom prst="rect">
            <a:avLst/>
          </a:prstGeom>
          <a:noFill/>
        </p:spPr>
        <p:txBody>
          <a:bodyPr wrap="square" rtlCol="0">
            <a:spAutoFit/>
          </a:bodyPr>
          <a:lstStyle/>
          <a:p>
            <a:r>
              <a:rPr lang="pl-PL" dirty="0" smtClean="0">
                <a:latin typeface="Candara" pitchFamily="34" charset="0"/>
              </a:rPr>
              <a:t>Głównym celem badania 'Kształcenie dorosłych', które po raz pierwszy w Polsce było przeprowadzone w 2006 r., jest </a:t>
            </a:r>
            <a:r>
              <a:rPr lang="pl-PL" b="1" dirty="0" smtClean="0">
                <a:latin typeface="Candara" pitchFamily="34" charset="0"/>
              </a:rPr>
              <a:t>uzyskanie min. informacji na temat uczestnictwa osób dorosłych w kształceniu formalnym, </a:t>
            </a:r>
            <a:r>
              <a:rPr lang="pl-PL" b="1" dirty="0" err="1" smtClean="0">
                <a:latin typeface="Candara" pitchFamily="34" charset="0"/>
              </a:rPr>
              <a:t>pozaformalnym</a:t>
            </a:r>
            <a:r>
              <a:rPr lang="pl-PL" b="1" dirty="0" smtClean="0">
                <a:latin typeface="Candara" pitchFamily="34" charset="0"/>
              </a:rPr>
              <a:t> i nieformalnym. Obserwacją objęto okres 12 miesięcy przed badaniem</a:t>
            </a:r>
            <a:endParaRPr lang="pl-PL" dirty="0">
              <a:latin typeface="Candara"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Wnioski wypływające z analizy porównawczej na bazie badania </a:t>
            </a:r>
            <a:r>
              <a:rPr lang="pl-PL" dirty="0" smtClean="0"/>
              <a:t>TRAL </a:t>
            </a:r>
            <a:r>
              <a:rPr lang="pl-PL" sz="1800" dirty="0" smtClean="0"/>
              <a:t>(</a:t>
            </a:r>
            <a:r>
              <a:rPr lang="pl-PL" sz="1800" dirty="0" err="1" smtClean="0">
                <a:solidFill>
                  <a:schemeClr val="tx1"/>
                </a:solidFill>
              </a:rPr>
              <a:t>ThematicReview</a:t>
            </a:r>
            <a:r>
              <a:rPr lang="pl-PL" sz="1800" dirty="0" smtClean="0">
                <a:solidFill>
                  <a:schemeClr val="tx1"/>
                </a:solidFill>
              </a:rPr>
              <a:t> </a:t>
            </a:r>
            <a:r>
              <a:rPr lang="pl-PL" sz="1800" dirty="0">
                <a:solidFill>
                  <a:schemeClr val="tx1"/>
                </a:solidFill>
              </a:rPr>
              <a:t>of </a:t>
            </a:r>
            <a:r>
              <a:rPr lang="pl-PL" sz="1800" dirty="0" err="1">
                <a:solidFill>
                  <a:schemeClr val="tx1"/>
                </a:solidFill>
              </a:rPr>
              <a:t>Adult</a:t>
            </a:r>
            <a:r>
              <a:rPr lang="pl-PL" sz="1800" dirty="0">
                <a:solidFill>
                  <a:schemeClr val="tx1"/>
                </a:solidFill>
              </a:rPr>
              <a:t> Learning </a:t>
            </a:r>
            <a:r>
              <a:rPr lang="pl-PL" sz="1800" dirty="0" smtClean="0">
                <a:solidFill>
                  <a:schemeClr val="tx1"/>
                </a:solidFill>
              </a:rPr>
              <a:t>)</a:t>
            </a:r>
            <a:endParaRPr lang="pl-PL" sz="1800" dirty="0"/>
          </a:p>
        </p:txBody>
      </p:sp>
      <p:sp>
        <p:nvSpPr>
          <p:cNvPr id="3" name="Symbol zastępczy zawartości 2"/>
          <p:cNvSpPr>
            <a:spLocks noGrp="1"/>
          </p:cNvSpPr>
          <p:nvPr>
            <p:ph idx="1"/>
          </p:nvPr>
        </p:nvSpPr>
        <p:spPr>
          <a:xfrm>
            <a:off x="436727" y="2121408"/>
            <a:ext cx="11163869" cy="4736592"/>
          </a:xfrm>
        </p:spPr>
        <p:txBody>
          <a:bodyPr>
            <a:normAutofit fontScale="85000" lnSpcReduction="10000"/>
          </a:bodyPr>
          <a:lstStyle/>
          <a:p>
            <a:pPr>
              <a:lnSpc>
                <a:spcPct val="170000"/>
              </a:lnSpc>
              <a:buFont typeface="Wingdings" pitchFamily="2" charset="2"/>
              <a:buChar char="Ø"/>
            </a:pPr>
            <a:r>
              <a:rPr lang="pl-PL" dirty="0" smtClean="0"/>
              <a:t>Polityka kształcenia ustawicznego powinna koncentrować się przede wszystkim na rozwiązaniach gwarantujących wysokie i trwałe „zyski” przy relatywnie niedużym zaangażowaniu państwa. Np. skłonienie przedsiębiorców do inwestowania w kwalifikacje zawodowe i kompetencje osobiste pracowników z niskimi kwalifikacjami. </a:t>
            </a:r>
          </a:p>
          <a:p>
            <a:pPr>
              <a:lnSpc>
                <a:spcPct val="170000"/>
              </a:lnSpc>
              <a:buFont typeface="Wingdings" pitchFamily="2" charset="2"/>
              <a:buChar char="Ø"/>
            </a:pPr>
            <a:r>
              <a:rPr lang="pl-PL" dirty="0" smtClean="0"/>
              <a:t>Rozwiązania, które mają na celu stworzenie strukturalnych warunków motywujących do podejmowania szkoleń i zwiększania korzyści z inwestowania w kształcenie ustawiczne to przede wszystkim system uznawania i certyfikacji kształcenia nieformalnego i incydentalnego, przy jednoczesnej czytelności i rzetelności tego systemu dla pracodawców i samych chętnych oraz umożliwienie dostępu do wysokiej jakości informacji i poradnictwa. </a:t>
            </a:r>
          </a:p>
          <a:p>
            <a:pPr>
              <a:lnSpc>
                <a:spcPct val="170000"/>
              </a:lnSpc>
              <a:buFont typeface="Wingdings" pitchFamily="2" charset="2"/>
              <a:buChar char="Ø"/>
            </a:pPr>
            <a:r>
              <a:rPr lang="pl-PL" dirty="0" smtClean="0"/>
              <a:t>Zwiększenie inwestycji w kształcenie ustawiczne, jak i poprawy ich efektywności. Do rozwiązania pozostaje trudny problem zachęty do inwestowania nie tylko w kwalifikacje zawodowe i pod kątem konkretnego pracodawcy, ale również inwestycji w ogólne kompetencje </a:t>
            </a:r>
            <a:r>
              <a:rPr lang="pl-PL" dirty="0" smtClean="0"/>
              <a:t>osobiste.</a:t>
            </a:r>
            <a:r>
              <a:rPr lang="pl-PL" dirty="0" smtClean="0"/>
              <a:t> </a:t>
            </a:r>
            <a:endParaRPr lang="pl-PL"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lstStyle/>
          <a:p>
            <a:r>
              <a:rPr lang="pl-PL" dirty="0" smtClean="0"/>
              <a:t>Nowe formy kształcenia ustawicznego </a:t>
            </a:r>
            <a:endParaRPr lang="pl-PL" dirty="0"/>
          </a:p>
        </p:txBody>
      </p:sp>
      <p:sp>
        <p:nvSpPr>
          <p:cNvPr id="5" name="Podtytuł 4"/>
          <p:cNvSpPr>
            <a:spLocks noGrp="1"/>
          </p:cNvSpPr>
          <p:nvPr>
            <p:ph type="subTitle" idx="1"/>
          </p:nvPr>
        </p:nvSpPr>
        <p:spPr>
          <a:xfrm>
            <a:off x="1017597" y="4767943"/>
            <a:ext cx="7891272" cy="1069848"/>
          </a:xfrm>
        </p:spPr>
        <p:txBody>
          <a:bodyPr>
            <a:normAutofit/>
          </a:bodyPr>
          <a:lstStyle/>
          <a:p>
            <a:pPr>
              <a:buFont typeface="Wingdings" pitchFamily="2" charset="2"/>
              <a:buChar char="q"/>
            </a:pPr>
            <a:r>
              <a:rPr lang="pl-PL" sz="1800" i="1" dirty="0" smtClean="0">
                <a:latin typeface="Candara" pitchFamily="34" charset="0"/>
              </a:rPr>
              <a:t> Znowelizowana Ustawa o Systemie Oświaty</a:t>
            </a:r>
          </a:p>
          <a:p>
            <a:pPr>
              <a:buFont typeface="Wingdings" pitchFamily="2" charset="2"/>
              <a:buChar char="q"/>
            </a:pPr>
            <a:r>
              <a:rPr lang="pl-PL" sz="1800" i="1" dirty="0" smtClean="0">
                <a:latin typeface="Candara" pitchFamily="34" charset="0"/>
              </a:rPr>
              <a:t> ROZPORZĄDZENIE MINISTRA EDUKACJI NARODOWEJ w sprawie kształcenia </a:t>
            </a:r>
            <a:br>
              <a:rPr lang="pl-PL" sz="1800" i="1" dirty="0" smtClean="0">
                <a:latin typeface="Candara" pitchFamily="34" charset="0"/>
              </a:rPr>
            </a:br>
            <a:r>
              <a:rPr lang="pl-PL" sz="1800" i="1" dirty="0" smtClean="0">
                <a:latin typeface="Candara" pitchFamily="34" charset="0"/>
              </a:rPr>
              <a:t>     ustawicznego w formach pozaszkolnych</a:t>
            </a:r>
            <a:endParaRPr lang="pl-PL" sz="1800" i="1" dirty="0">
              <a:latin typeface="Candara"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56200" y="0"/>
            <a:ext cx="10058400" cy="1609344"/>
          </a:xfrm>
        </p:spPr>
        <p:txBody>
          <a:bodyPr>
            <a:normAutofit/>
          </a:bodyPr>
          <a:lstStyle/>
          <a:p>
            <a:r>
              <a:rPr lang="pl-PL" dirty="0" smtClean="0"/>
              <a:t>Reforma kształcenia 2012  </a:t>
            </a:r>
            <a:endParaRPr lang="pl-PL" dirty="0"/>
          </a:p>
        </p:txBody>
      </p:sp>
      <p:sp>
        <p:nvSpPr>
          <p:cNvPr id="3" name="Symbol zastępczy zawartości 2"/>
          <p:cNvSpPr>
            <a:spLocks noGrp="1"/>
          </p:cNvSpPr>
          <p:nvPr>
            <p:ph idx="1"/>
          </p:nvPr>
        </p:nvSpPr>
        <p:spPr>
          <a:xfrm>
            <a:off x="464023" y="1352883"/>
            <a:ext cx="11300347" cy="4382589"/>
          </a:xfrm>
        </p:spPr>
        <p:txBody>
          <a:bodyPr>
            <a:noAutofit/>
          </a:bodyPr>
          <a:lstStyle/>
          <a:p>
            <a:pPr>
              <a:buFont typeface="Wingdings" pitchFamily="2" charset="2"/>
              <a:buChar char="Ø"/>
            </a:pPr>
            <a:r>
              <a:rPr lang="pl-PL" dirty="0" smtClean="0"/>
              <a:t>Porządkowanie struktury szkolnictwa „młodzieżowego” i  dla dorosłych</a:t>
            </a:r>
          </a:p>
          <a:p>
            <a:pPr fontAlgn="base">
              <a:buFont typeface="Wingdings" pitchFamily="2" charset="2"/>
              <a:buChar char="Ø"/>
            </a:pPr>
            <a:r>
              <a:rPr lang="pl-PL" b="1" dirty="0" smtClean="0"/>
              <a:t>otwarcie edukacji zawodowej na jej ustawiczny wymiar (</a:t>
            </a:r>
            <a:r>
              <a:rPr lang="pl-PL" dirty="0" smtClean="0"/>
              <a:t>uelastycznienie struktury kształcenia zawodowego, </a:t>
            </a:r>
            <a:r>
              <a:rPr lang="pl-PL" u="sng" dirty="0" smtClean="0"/>
              <a:t>wprowadzenie nowych form kształcenia ustawicznego</a:t>
            </a:r>
            <a:r>
              <a:rPr lang="pl-PL" dirty="0" smtClean="0"/>
              <a:t>)</a:t>
            </a:r>
            <a:r>
              <a:rPr lang="pl-PL" b="1" dirty="0" smtClean="0"/>
              <a:t>, </a:t>
            </a:r>
          </a:p>
          <a:p>
            <a:pPr marL="182880" lvl="1" fontAlgn="base">
              <a:spcBef>
                <a:spcPts val="1200"/>
              </a:spcBef>
              <a:spcAft>
                <a:spcPts val="0"/>
              </a:spcAft>
              <a:buFont typeface="Wingdings" pitchFamily="2" charset="2"/>
              <a:buChar char="Ø"/>
            </a:pPr>
            <a:r>
              <a:rPr lang="pl-PL" sz="2000" b="1" dirty="0" smtClean="0"/>
              <a:t>powiązanie szkolnictwa zawodowego z kształceniem ustawicznym, m.in. poprzez włączenie szkół zawodowych w system kształcenia kursowego oraz objęcie systemem egzaminów zewnętrznych osób kształcących się na kwalifikacyjnych kursach zawodowych,</a:t>
            </a:r>
            <a:r>
              <a:rPr lang="pl-PL" sz="2000" dirty="0" smtClean="0"/>
              <a:t> </a:t>
            </a:r>
          </a:p>
          <a:p>
            <a:pPr marL="182880" lvl="1" fontAlgn="base">
              <a:spcBef>
                <a:spcPts val="1200"/>
              </a:spcBef>
              <a:spcAft>
                <a:spcPts val="0"/>
              </a:spcAft>
              <a:buFont typeface="Wingdings" pitchFamily="2" charset="2"/>
              <a:buChar char="Ø"/>
            </a:pPr>
            <a:r>
              <a:rPr lang="pl-PL" sz="2000" dirty="0" smtClean="0"/>
              <a:t>wprowadzenie nowej elastycznej formuły egzaminu zawodowego,</a:t>
            </a:r>
          </a:p>
          <a:p>
            <a:pPr>
              <a:buFont typeface="Wingdings" pitchFamily="2" charset="2"/>
              <a:buChar char="Ø"/>
            </a:pPr>
            <a:r>
              <a:rPr lang="pl-PL" dirty="0" smtClean="0"/>
              <a:t>nowelizacja klasyfikacji zawodów szkolnictwa zawodowego </a:t>
            </a:r>
          </a:p>
          <a:p>
            <a:pPr>
              <a:buFont typeface="Wingdings" pitchFamily="2" charset="2"/>
              <a:buChar char="Ø"/>
            </a:pPr>
            <a:r>
              <a:rPr lang="pl-PL" dirty="0" smtClean="0"/>
              <a:t>przygotowanie kompleksowej obudowy programowej kształcenia zawodowego - nowa podstawa programowa kształcenia w zawodach</a:t>
            </a:r>
          </a:p>
          <a:p>
            <a:pPr marL="179388" indent="-179388">
              <a:buFont typeface="Wingdings" pitchFamily="2" charset="2"/>
              <a:buChar char="Ø"/>
            </a:pPr>
            <a:r>
              <a:rPr lang="pl-PL" b="1" dirty="0" smtClean="0"/>
              <a:t>poprawa jakości i efektywności kształcenia zawodowego oraz zwiększenie jego atrakcyjności poprzez systemowe powiązanie szkolnictwa zawodowego z rynkiem pracy, w tym</a:t>
            </a:r>
            <a:r>
              <a:rPr lang="pl-PL" dirty="0" smtClean="0"/>
              <a:t>:</a:t>
            </a:r>
          </a:p>
          <a:p>
            <a:pPr lvl="1">
              <a:buFont typeface="Wingdings" pitchFamily="2" charset="2"/>
              <a:buChar char="Ø"/>
            </a:pPr>
            <a:r>
              <a:rPr lang="pl-PL" sz="2000" dirty="0" smtClean="0"/>
              <a:t>dostosowywanie przez szkoły do oferty edukacyjnej do potrzeb regionalnego i lokalnego rynku pracy i oczekiwań pracodawców,</a:t>
            </a:r>
          </a:p>
          <a:p>
            <a:pPr lvl="1">
              <a:buFont typeface="Wingdings" pitchFamily="2" charset="2"/>
              <a:buChar char="Ø"/>
            </a:pPr>
            <a:r>
              <a:rPr lang="pl-PL" sz="2000" dirty="0" smtClean="0"/>
              <a:t>włączenie pracodawców w system kształcenia i egzaminowania;</a:t>
            </a:r>
          </a:p>
          <a:p>
            <a:pPr lvl="1">
              <a:buFont typeface="Wingdings" pitchFamily="2" charset="2"/>
              <a:buChar char="Ø"/>
            </a:pPr>
            <a:endParaRPr lang="pl-PL"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Uczenie się dorosłych</a:t>
            </a:r>
            <a:endParaRPr lang="pl-PL" dirty="0"/>
          </a:p>
        </p:txBody>
      </p:sp>
      <p:sp>
        <p:nvSpPr>
          <p:cNvPr id="3" name="Symbol zastępczy zawartości 2"/>
          <p:cNvSpPr>
            <a:spLocks noGrp="1"/>
          </p:cNvSpPr>
          <p:nvPr>
            <p:ph idx="1"/>
          </p:nvPr>
        </p:nvSpPr>
        <p:spPr>
          <a:xfrm>
            <a:off x="526774" y="1759226"/>
            <a:ext cx="10601474" cy="4412974"/>
          </a:xfrm>
        </p:spPr>
        <p:txBody>
          <a:bodyPr>
            <a:normAutofit fontScale="92500" lnSpcReduction="10000"/>
          </a:bodyPr>
          <a:lstStyle/>
          <a:p>
            <a:pPr>
              <a:buFont typeface="Wingdings" panose="05000000000000000000" pitchFamily="2" charset="2"/>
              <a:buChar char="Ø"/>
            </a:pPr>
            <a:r>
              <a:rPr lang="pl-PL" dirty="0" smtClean="0"/>
              <a:t>Uczenie się dorosłych to część szerszej problematyki, a mianowicie koncepcji </a:t>
            </a:r>
            <a:r>
              <a:rPr lang="pl-PL" dirty="0" err="1" smtClean="0"/>
              <a:t>lifelong</a:t>
            </a:r>
            <a:r>
              <a:rPr lang="pl-PL" dirty="0" smtClean="0"/>
              <a:t> learning – uczenia się przez całe życie. Po raz pierwszy idea ta pojawiła się w 1970r., kiedy Paul </a:t>
            </a:r>
            <a:r>
              <a:rPr lang="pl-PL" dirty="0" err="1" smtClean="0"/>
              <a:t>Lengrand</a:t>
            </a:r>
            <a:r>
              <a:rPr lang="pl-PL" dirty="0" smtClean="0"/>
              <a:t> przedstawił na konferencji UNESCO raport zatytułowany „Wprowadzenie do koncepcji uczenia się przez całe życie”.</a:t>
            </a:r>
          </a:p>
          <a:p>
            <a:pPr>
              <a:buFont typeface="Wingdings" panose="05000000000000000000" pitchFamily="2" charset="2"/>
              <a:buChar char="Ø"/>
            </a:pPr>
            <a:r>
              <a:rPr lang="pl-PL" dirty="0" smtClean="0"/>
              <a:t> </a:t>
            </a:r>
            <a:r>
              <a:rPr lang="pl-PL" dirty="0" smtClean="0">
                <a:solidFill>
                  <a:schemeClr val="accent2">
                    <a:lumMod val="75000"/>
                  </a:schemeClr>
                </a:solidFill>
              </a:rPr>
              <a:t>W 1996 r. ukazała się publikacja UNESCO pt. „Edukacja: jest w niej ukryty skarb”, w której wyartykułowano cztery fundamentalne zasady uczenia się: </a:t>
            </a:r>
            <a:r>
              <a:rPr lang="pl-PL" b="1" dirty="0" smtClean="0">
                <a:solidFill>
                  <a:schemeClr val="accent2">
                    <a:lumMod val="75000"/>
                  </a:schemeClr>
                </a:solidFill>
              </a:rPr>
              <a:t>uczyć się, aby wiedzieć, uczyć się, aby działać, uczyć się, aby żyć wspólnie, uczyć się, aby być</a:t>
            </a:r>
            <a:r>
              <a:rPr lang="pl-PL" dirty="0" smtClean="0">
                <a:solidFill>
                  <a:schemeClr val="accent2">
                    <a:lumMod val="75000"/>
                  </a:schemeClr>
                </a:solidFill>
              </a:rPr>
              <a:t>.</a:t>
            </a:r>
          </a:p>
          <a:p>
            <a:pPr>
              <a:buFont typeface="Wingdings" panose="05000000000000000000" pitchFamily="2" charset="2"/>
              <a:buChar char="Ø"/>
            </a:pPr>
            <a:r>
              <a:rPr lang="pl-PL" dirty="0" smtClean="0"/>
              <a:t> Kilka lat później w 2001 r. Komisja Europejska zdefiniowała </a:t>
            </a:r>
            <a:r>
              <a:rPr lang="pl-PL" dirty="0" err="1" smtClean="0"/>
              <a:t>lifelong</a:t>
            </a:r>
            <a:r>
              <a:rPr lang="pl-PL" dirty="0" smtClean="0"/>
              <a:t> learning jako „wszelkie działania związane z uczeniem się przez całe życie, zmierzające do poprawy poziomu wiedzy, umiejętności i kompetencji w perspektywie osobistej, obywatelskiej, społecznej i/lub związanej z zatrudnieniem”.</a:t>
            </a:r>
          </a:p>
          <a:p>
            <a:pPr>
              <a:buFont typeface="Wingdings" panose="05000000000000000000" pitchFamily="2" charset="2"/>
              <a:buChar char="Ø"/>
            </a:pPr>
            <a:r>
              <a:rPr lang="pl-PL" dirty="0" smtClean="0"/>
              <a:t> W Strategii Lizbońskiej uczenie się przez całe życie przedstawiono jako jedno z najważniejszych narzędzi osiągnięcia celu strategicznego - uczynienia Unii Europejskiej najbardziej konkurencyjną i dynamiczną gospodarką w świecie, gospodarką opartą na wiedzy, a społeczeństwo Unii Europejskiej - społeczeństwem wiedzy.</a:t>
            </a:r>
          </a:p>
          <a:p>
            <a:pPr>
              <a:buFont typeface="Wingdings" panose="05000000000000000000" pitchFamily="2" charset="2"/>
              <a:buChar char="Ø"/>
            </a:pPr>
            <a:r>
              <a:rPr lang="pl-PL" dirty="0" smtClean="0"/>
              <a:t> Od kiedy Polska wkroczyła na drogę transformacji ustrojowej, rozpoczął się okres odrabiania dystansu, jaki dzielił nasz kraj od wysoko rozwiniętych gospodarek rynkowych.</a:t>
            </a:r>
          </a:p>
          <a:p>
            <a:pPr>
              <a:buFont typeface="Wingdings" panose="05000000000000000000" pitchFamily="2" charset="2"/>
              <a:buChar char="Ø"/>
            </a:pPr>
            <a:endParaRPr lang="pl-PL"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600" dirty="0" smtClean="0"/>
              <a:t>Nowa struktura szkolnictwa (w tym zawodowego) i edukacji ustawicznej – elastyczne ścieżki kształcenia w zawodzie</a:t>
            </a:r>
            <a:endParaRPr lang="pl-PL" sz="3600" dirty="0"/>
          </a:p>
        </p:txBody>
      </p:sp>
      <p:sp>
        <p:nvSpPr>
          <p:cNvPr id="3" name="Symbol zastępczy zawartości 2"/>
          <p:cNvSpPr>
            <a:spLocks noGrp="1"/>
          </p:cNvSpPr>
          <p:nvPr>
            <p:ph idx="1"/>
          </p:nvPr>
        </p:nvSpPr>
        <p:spPr>
          <a:xfrm>
            <a:off x="1069848" y="2121407"/>
            <a:ext cx="10058400" cy="4410021"/>
          </a:xfrm>
        </p:spPr>
        <p:txBody>
          <a:bodyPr>
            <a:normAutofit/>
          </a:bodyPr>
          <a:lstStyle/>
          <a:p>
            <a:pPr marL="0" indent="0" algn="just">
              <a:lnSpc>
                <a:spcPct val="80000"/>
              </a:lnSpc>
              <a:buNone/>
            </a:pPr>
            <a:r>
              <a:rPr lang="pl-PL" dirty="0" smtClean="0"/>
              <a:t>Od 1 września 2012 r. w systemie szkolnym funkcjonują:</a:t>
            </a:r>
          </a:p>
          <a:p>
            <a:pPr marL="0" indent="0" algn="just">
              <a:lnSpc>
                <a:spcPct val="80000"/>
              </a:lnSpc>
              <a:buNone/>
            </a:pPr>
            <a:r>
              <a:rPr lang="pl-PL" b="1" dirty="0" smtClean="0"/>
              <a:t>Licea ogólnokształcące trzyletnie</a:t>
            </a:r>
          </a:p>
          <a:p>
            <a:pPr marL="0" indent="0" algn="just">
              <a:lnSpc>
                <a:spcPct val="80000"/>
              </a:lnSpc>
              <a:buNone/>
            </a:pPr>
            <a:r>
              <a:rPr lang="pl-PL" b="1" dirty="0" smtClean="0"/>
              <a:t>Szkoły prowadzące kształcenie zawodowe:</a:t>
            </a:r>
          </a:p>
          <a:p>
            <a:pPr marL="0" indent="0">
              <a:lnSpc>
                <a:spcPct val="80000"/>
              </a:lnSpc>
              <a:buClr>
                <a:srgbClr val="616365"/>
              </a:buClr>
              <a:buBlip>
                <a:blip r:embed="rId2"/>
              </a:buBlip>
            </a:pPr>
            <a:r>
              <a:rPr lang="pl-PL" dirty="0" smtClean="0"/>
              <a:t> trzyletnia zasadnicza szkoła zawodowa </a:t>
            </a:r>
          </a:p>
          <a:p>
            <a:pPr marL="0" indent="0">
              <a:lnSpc>
                <a:spcPct val="80000"/>
              </a:lnSpc>
              <a:buClr>
                <a:srgbClr val="616365"/>
              </a:buClr>
              <a:buBlip>
                <a:blip r:embed="rId2"/>
              </a:buBlip>
            </a:pPr>
            <a:r>
              <a:rPr lang="pl-PL" dirty="0" smtClean="0"/>
              <a:t> czteroletnie technikum</a:t>
            </a:r>
          </a:p>
          <a:p>
            <a:pPr marL="0" indent="0">
              <a:lnSpc>
                <a:spcPct val="80000"/>
              </a:lnSpc>
              <a:buClr>
                <a:srgbClr val="616365"/>
              </a:buClr>
              <a:buBlip>
                <a:blip r:embed="rId2"/>
              </a:buBlip>
            </a:pPr>
            <a:r>
              <a:rPr lang="pl-PL" dirty="0" smtClean="0"/>
              <a:t> szkoła policealna</a:t>
            </a:r>
          </a:p>
          <a:p>
            <a:pPr marL="0" indent="0">
              <a:lnSpc>
                <a:spcPct val="80000"/>
              </a:lnSpc>
              <a:buClr>
                <a:srgbClr val="616365"/>
              </a:buClr>
              <a:buNone/>
            </a:pPr>
            <a:r>
              <a:rPr lang="pl-PL" b="1" dirty="0" smtClean="0"/>
              <a:t>oraz następujące szkoły ogólnokształcące dla dorosłych</a:t>
            </a:r>
            <a:r>
              <a:rPr lang="pl-PL" dirty="0" smtClean="0"/>
              <a:t>:</a:t>
            </a:r>
          </a:p>
          <a:p>
            <a:pPr marL="0" indent="0">
              <a:lnSpc>
                <a:spcPct val="80000"/>
              </a:lnSpc>
              <a:buClr>
                <a:srgbClr val="616365"/>
              </a:buClr>
              <a:buBlip>
                <a:blip r:embed="rId2"/>
              </a:buBlip>
            </a:pPr>
            <a:r>
              <a:rPr lang="pl-PL" dirty="0" smtClean="0"/>
              <a:t> szkoła podstawowa dla dorosłych (szósta klasa)</a:t>
            </a:r>
          </a:p>
          <a:p>
            <a:pPr marL="0" indent="0">
              <a:lnSpc>
                <a:spcPct val="80000"/>
              </a:lnSpc>
              <a:buClr>
                <a:srgbClr val="616365"/>
              </a:buClr>
              <a:buBlip>
                <a:blip r:embed="rId2"/>
              </a:buBlip>
            </a:pPr>
            <a:r>
              <a:rPr lang="pl-PL" dirty="0" smtClean="0"/>
              <a:t> trzyletnie gimnazjum dla dorosłych</a:t>
            </a:r>
          </a:p>
          <a:p>
            <a:pPr marL="0" indent="0">
              <a:lnSpc>
                <a:spcPct val="80000"/>
              </a:lnSpc>
              <a:buClr>
                <a:srgbClr val="616365"/>
              </a:buClr>
              <a:buBlip>
                <a:blip r:embed="rId2"/>
              </a:buBlip>
            </a:pPr>
            <a:r>
              <a:rPr lang="pl-PL" dirty="0" smtClean="0"/>
              <a:t> trzyletnie liceum ogólnokształcące dla </a:t>
            </a:r>
            <a:r>
              <a:rPr lang="pl-PL" dirty="0" smtClean="0"/>
              <a:t>dorosłych</a:t>
            </a:r>
            <a:endParaRPr lang="pl-PL"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Zmiana podejścia do kształcenia ustawicznego</a:t>
            </a:r>
            <a:endParaRPr lang="pl-PL" dirty="0"/>
          </a:p>
        </p:txBody>
      </p:sp>
      <p:sp>
        <p:nvSpPr>
          <p:cNvPr id="3" name="Symbol zastępczy zawartości 2"/>
          <p:cNvSpPr>
            <a:spLocks noGrp="1"/>
          </p:cNvSpPr>
          <p:nvPr>
            <p:ph idx="1"/>
          </p:nvPr>
        </p:nvSpPr>
        <p:spPr/>
        <p:txBody>
          <a:bodyPr>
            <a:normAutofit fontScale="92500" lnSpcReduction="20000"/>
          </a:bodyPr>
          <a:lstStyle/>
          <a:p>
            <a:pPr>
              <a:buNone/>
            </a:pPr>
            <a:r>
              <a:rPr lang="pl-PL" dirty="0" smtClean="0"/>
              <a:t>Znowelizowana Ustawa o Systemie Oświaty zmieniła podejście do kształcenia ustawicznego</a:t>
            </a:r>
          </a:p>
          <a:p>
            <a:pPr>
              <a:buNone/>
            </a:pPr>
            <a:r>
              <a:rPr lang="pl-PL" dirty="0" smtClean="0"/>
              <a:t>Zgodnie z art. 3 </a:t>
            </a:r>
            <a:r>
              <a:rPr lang="pl-PL" dirty="0" err="1" smtClean="0"/>
              <a:t>pkt</a:t>
            </a:r>
            <a:r>
              <a:rPr lang="pl-PL" dirty="0" smtClean="0"/>
              <a:t> 16 przez kształcenie ustawiczne należy rozumieć:</a:t>
            </a:r>
          </a:p>
          <a:p>
            <a:pPr>
              <a:buNone/>
            </a:pPr>
            <a:r>
              <a:rPr lang="pl-PL" i="1" dirty="0" smtClean="0"/>
              <a:t>… kształcenie w szkołach dla dorosłych, a także uzyskiwanie i uzupełnianie wiedzy, </a:t>
            </a:r>
            <a:r>
              <a:rPr lang="pl-PL" i="1" u="sng" dirty="0" smtClean="0"/>
              <a:t>umiejętności i kwalifikacji zawodowych w formach pozaszkolnych </a:t>
            </a:r>
            <a:r>
              <a:rPr lang="pl-PL" i="1" dirty="0" smtClean="0"/>
              <a:t>przez osoby, które spełniły obowiązek szkolny.</a:t>
            </a:r>
          </a:p>
          <a:p>
            <a:pPr>
              <a:buNone/>
            </a:pPr>
            <a:r>
              <a:rPr lang="pl-PL" dirty="0" smtClean="0"/>
              <a:t>Ustawa precyzuje również pojęcie form pozaszkolnych:</a:t>
            </a:r>
          </a:p>
          <a:p>
            <a:pPr fontAlgn="base"/>
            <a:r>
              <a:rPr lang="pl-PL" i="1" dirty="0" smtClean="0"/>
              <a:t>formy uzyskiwania i uzupełniania wiedzy, umiejętności i kwalifikacji zawodowych w placówce kształcenia ustawicznego, placówce kształcenia praktycznego i ośrodku dokształcania i doskonalenia zawodowego,</a:t>
            </a:r>
          </a:p>
          <a:p>
            <a:pPr fontAlgn="base"/>
            <a:r>
              <a:rPr lang="pl-PL" i="1" dirty="0" smtClean="0"/>
              <a:t>kwalifikacyjne kursy zawodowe. </a:t>
            </a:r>
            <a:r>
              <a:rPr lang="pl-PL" dirty="0" smtClean="0"/>
              <a:t>Dla osób dorosłych będzie to szansa na przekwalifikowanie się i dostosowanie dotychczasowych kwalifikacji do zmiennych oczekiwań rynku pracy. Kwalifikacyjny kurs zawodowy – jako elastyczna forma zdobywania nowych kwalifikacji to  kurs, którego program nauczania uwzględnia podstawę programową kształcenia w zawodach, w zakresie jednej kwalifikacji, którego ukończenie umożliwia przystąpienie do egzaminu potwierdzającego kwalifikacje w zawodzie w zakresie tej kwalifikacji.</a:t>
            </a:r>
            <a:endParaRPr lang="pl-PL" i="1" dirty="0" smtClean="0"/>
          </a:p>
          <a:p>
            <a:pPr>
              <a:buNone/>
            </a:pPr>
            <a:endParaRPr lang="pl-PL"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0" dirty="0" smtClean="0"/>
              <a:t>Wykaz pozaszkolnych form kształcenia obejmuje:</a:t>
            </a:r>
            <a:endParaRPr lang="pl-PL" dirty="0"/>
          </a:p>
        </p:txBody>
      </p:sp>
      <p:sp>
        <p:nvSpPr>
          <p:cNvPr id="3" name="Symbol zastępczy zawartości 2"/>
          <p:cNvSpPr>
            <a:spLocks noGrp="1"/>
          </p:cNvSpPr>
          <p:nvPr>
            <p:ph idx="1"/>
          </p:nvPr>
        </p:nvSpPr>
        <p:spPr>
          <a:xfrm>
            <a:off x="477672" y="2121408"/>
            <a:ext cx="11273050" cy="4306688"/>
          </a:xfrm>
        </p:spPr>
        <p:txBody>
          <a:bodyPr>
            <a:normAutofit fontScale="85000" lnSpcReduction="20000"/>
          </a:bodyPr>
          <a:lstStyle/>
          <a:p>
            <a:pPr fontAlgn="base">
              <a:buNone/>
            </a:pPr>
            <a:r>
              <a:rPr lang="pl-PL" b="1" dirty="0" smtClean="0"/>
              <a:t>Kursy prowadzone w oparciu o podstawę programową kształcenia w zawodach : </a:t>
            </a:r>
          </a:p>
          <a:p>
            <a:pPr fontAlgn="base">
              <a:buNone/>
            </a:pPr>
            <a:r>
              <a:rPr lang="pl-PL" dirty="0" smtClean="0"/>
              <a:t>1)   </a:t>
            </a:r>
            <a:r>
              <a:rPr lang="pl-PL" b="1" dirty="0" smtClean="0"/>
              <a:t> kwalifikacyjny kurs zawodowy,</a:t>
            </a:r>
          </a:p>
          <a:p>
            <a:pPr fontAlgn="base">
              <a:buNone/>
            </a:pPr>
            <a:r>
              <a:rPr lang="pl-PL" b="1" dirty="0" smtClean="0"/>
              <a:t>   </a:t>
            </a:r>
            <a:r>
              <a:rPr lang="pl-PL" b="1" dirty="0" smtClean="0"/>
              <a:t> </a:t>
            </a:r>
            <a:r>
              <a:rPr lang="pl-PL" dirty="0" smtClean="0"/>
              <a:t>prowadzone </a:t>
            </a:r>
            <a:r>
              <a:rPr lang="pl-PL" dirty="0" smtClean="0"/>
              <a:t>będą z zakresu jednej kwalifikacji. Godzinowy wymiar kursu będzie równy minimalnej liczbie godzin kształcenia zawodowego określonej w podstawie programowej kształcenia w zawodach dla danej kwalifikacji. </a:t>
            </a:r>
          </a:p>
          <a:p>
            <a:pPr fontAlgn="base">
              <a:buNone/>
            </a:pPr>
            <a:r>
              <a:rPr lang="pl-PL" dirty="0" smtClean="0"/>
              <a:t>2)   </a:t>
            </a:r>
            <a:r>
              <a:rPr lang="pl-PL" b="1" dirty="0" smtClean="0"/>
              <a:t> kurs umiejętności zawodowych,</a:t>
            </a:r>
          </a:p>
          <a:p>
            <a:pPr fontAlgn="base">
              <a:buNone/>
            </a:pPr>
            <a:r>
              <a:rPr lang="pl-PL" dirty="0" smtClean="0"/>
              <a:t>     prowadzone są przez publiczne i niepubliczne placówki kształcenia ustawicznego, placówki kształcenia praktycznego oraz ośrodki dokształcenia i doskonalenia zawodowego. Minimalna liczba godzin kształcenia uzależniona jest od programu kursu. Inny będzie wymiar godzin na kursie obejmującym jedną z części efektów kształcenia wyodrębnionych w ramach danej kwalifikacji, inny na kursie, którego przedmiotem są efekty kształcenia wspólne dla zawodów w ramach obszaru kształcenia. Kurs kończy się zaliczeniem w formie ustalonej przez podmiot prowadzący – uzyskanie zaliczenia jest warunkiem otrzymania zaświadczenia o ukończeniu kursu.</a:t>
            </a:r>
          </a:p>
          <a:p>
            <a:pPr fontAlgn="base">
              <a:buNone/>
            </a:pPr>
            <a:r>
              <a:rPr lang="pl-PL" dirty="0" smtClean="0"/>
              <a:t>3)   </a:t>
            </a:r>
            <a:r>
              <a:rPr lang="pl-PL" b="1" dirty="0" smtClean="0"/>
              <a:t> turnus dokształcania teoretycznego młodocianych pracowników</a:t>
            </a:r>
          </a:p>
          <a:p>
            <a:pPr fontAlgn="base">
              <a:buNone/>
            </a:pPr>
            <a:r>
              <a:rPr lang="pl-PL" dirty="0" smtClean="0"/>
              <a:t>   to oferta dla młodocianych pracowników. Warunkiem przyjęcia na turnus jest skierowanie od pracodawcy lub szkoły – jeśli w szkole nie ma możliwości zrealizowania teoretycznego kształcenia zawodowego. Co do zasady, jeden turnus obejmie treści kształcenia związane z jednym zawodem, jednak w szczególnych przypadkach można zorganizować turnus dla młodocianych pracowników dokształcających się teoretycznie w zakresie różnych zawodów. Wymiar godzinowy turnusu będzie odpowiedni do zakresu dokształcania określonego w skierowaniu (140 godzin). Na zakończenie turnusu pracownik </a:t>
            </a:r>
            <a:r>
              <a:rPr lang="pl-PL" dirty="0" smtClean="0"/>
              <a:t>otrzymuje </a:t>
            </a:r>
            <a:r>
              <a:rPr lang="pl-PL" dirty="0" smtClean="0"/>
              <a:t>odpowiednie zaświadczenie.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0" dirty="0" smtClean="0"/>
              <a:t>Wykaz pozaszkolnych form kształcenia obejmuje:</a:t>
            </a:r>
            <a:endParaRPr lang="pl-PL" dirty="0"/>
          </a:p>
        </p:txBody>
      </p:sp>
      <p:sp>
        <p:nvSpPr>
          <p:cNvPr id="3" name="Symbol zastępczy zawartości 2"/>
          <p:cNvSpPr>
            <a:spLocks noGrp="1"/>
          </p:cNvSpPr>
          <p:nvPr>
            <p:ph idx="1"/>
          </p:nvPr>
        </p:nvSpPr>
        <p:spPr/>
        <p:txBody>
          <a:bodyPr>
            <a:normAutofit fontScale="92500" lnSpcReduction="10000"/>
          </a:bodyPr>
          <a:lstStyle/>
          <a:p>
            <a:pPr fontAlgn="base">
              <a:buNone/>
            </a:pPr>
            <a:endParaRPr lang="pl-PL" dirty="0" smtClean="0"/>
          </a:p>
          <a:p>
            <a:pPr fontAlgn="base">
              <a:buNone/>
            </a:pPr>
            <a:r>
              <a:rPr lang="pl-PL" dirty="0" smtClean="0"/>
              <a:t>4)   kurs kompetencji ogólnych: </a:t>
            </a:r>
          </a:p>
          <a:p>
            <a:pPr fontAlgn="base">
              <a:buNone/>
            </a:pPr>
            <a:r>
              <a:rPr lang="pl-PL" dirty="0" smtClean="0"/>
              <a:t>    kursy kompetencji ogólnych prowadzone będą według programu nauczania uwzględniającego dowolnie wybraną część podstawy programowej kształcenia ogólnego. Minimalny wymiar kształcenia na tym kursie wynosi 30 godzin. Uzyskanie zaliczenia będzie potwierdzane wydaniem zaświadczenia o ukończeniu kursu.</a:t>
            </a:r>
          </a:p>
          <a:p>
            <a:pPr fontAlgn="base">
              <a:buNone/>
            </a:pPr>
            <a:r>
              <a:rPr lang="pl-PL" dirty="0" smtClean="0"/>
              <a:t>5) </a:t>
            </a:r>
            <a:r>
              <a:rPr lang="pl-PL" dirty="0" smtClean="0"/>
              <a:t>kurs</a:t>
            </a:r>
            <a:r>
              <a:rPr lang="pl-PL" dirty="0" smtClean="0"/>
              <a:t>, inny niż wymienione w pkt. 1–3, umożliwiający uzyskiwanie i uzupełniane wiedzy, umiejętności i kwalifikacji zawodowych</a:t>
            </a:r>
          </a:p>
          <a:p>
            <a:pPr fontAlgn="base">
              <a:buNone/>
            </a:pPr>
            <a:r>
              <a:rPr lang="pl-PL" dirty="0" smtClean="0"/>
              <a:t>    to kursy z zakresu zawodów ujętych w klasyfikacji zawodów i specjalności na potrzeby rynku pracy, w tym także </a:t>
            </a:r>
            <a:r>
              <a:rPr lang="pl-PL" b="1" dirty="0" smtClean="0"/>
              <a:t>prowadzone we współpracy z urzędami pracy. </a:t>
            </a:r>
            <a:r>
              <a:rPr lang="pl-PL" dirty="0" smtClean="0"/>
              <a:t>Tego typu kursy organizowane są przez publiczne i niepubliczne placówki kształcenia ustawicznego, placówki kształcenia praktycznego oraz ośrodki dokształcenia i doskonalenia zawodowego. Osoba, która ukończy kurs, otrzyma zaświadczenie potwierdzające ten fakt.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Absolwenci szkół zawodowych</a:t>
            </a:r>
            <a:endParaRPr lang="pl-PL" dirty="0"/>
          </a:p>
        </p:txBody>
      </p:sp>
      <p:sp>
        <p:nvSpPr>
          <p:cNvPr id="3" name="Symbol zastępczy zawartości 2"/>
          <p:cNvSpPr>
            <a:spLocks noGrp="1"/>
          </p:cNvSpPr>
          <p:nvPr>
            <p:ph idx="1"/>
          </p:nvPr>
        </p:nvSpPr>
        <p:spPr/>
        <p:txBody>
          <a:bodyPr>
            <a:normAutofit/>
          </a:bodyPr>
          <a:lstStyle/>
          <a:p>
            <a:pPr algn="ctr">
              <a:buNone/>
            </a:pPr>
            <a:r>
              <a:rPr lang="pl-PL" sz="2800" dirty="0" smtClean="0"/>
              <a:t>Absolwenci zasadniczych szkół zawodowych, którzy dotąd uzupełniali swoje kwalifikacje w technikach uzupełniających, teraz będą mogli to uczynić w formie kursowej, po uzupełnieniu wykształcenia ogólnego w liceum mogą uzyskać tytuł technika</a:t>
            </a:r>
            <a:endParaRPr lang="pl-PL" sz="2800" dirty="0"/>
          </a:p>
        </p:txBody>
      </p:sp>
      <p:sp>
        <p:nvSpPr>
          <p:cNvPr id="4" name="pole tekstowe 3"/>
          <p:cNvSpPr txBox="1"/>
          <p:nvPr/>
        </p:nvSpPr>
        <p:spPr>
          <a:xfrm>
            <a:off x="1454727" y="4610037"/>
            <a:ext cx="8354291" cy="95410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pl-PL" sz="2800" b="1" dirty="0" smtClean="0">
                <a:latin typeface="Candara" pitchFamily="34" charset="0"/>
              </a:rPr>
              <a:t>Ze struktury szkolnictwa zniknęły technika i licea uzupełniające oraz dwuletnie ZSZ</a:t>
            </a:r>
            <a:endParaRPr lang="pl-PL" sz="2800" b="1" dirty="0">
              <a:latin typeface="Candara"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39121" y="235250"/>
            <a:ext cx="10058400" cy="1609344"/>
          </a:xfrm>
        </p:spPr>
        <p:txBody>
          <a:bodyPr/>
          <a:lstStyle/>
          <a:p>
            <a:r>
              <a:rPr lang="pl-PL" dirty="0" smtClean="0"/>
              <a:t>Struktura kwalifikacji - przykład</a:t>
            </a:r>
            <a:endParaRPr lang="pl-PL" dirty="0"/>
          </a:p>
        </p:txBody>
      </p:sp>
      <p:pic>
        <p:nvPicPr>
          <p:cNvPr id="4" name="Obraz 8"/>
          <p:cNvPicPr>
            <a:picLocks noChangeAspect="1" noChangeArrowheads="1"/>
          </p:cNvPicPr>
          <p:nvPr/>
        </p:nvPicPr>
        <p:blipFill>
          <a:blip r:embed="rId2"/>
          <a:srcRect l="15868" t="41470" r="32231" b="10294"/>
          <a:stretch>
            <a:fillRect/>
          </a:stretch>
        </p:blipFill>
        <p:spPr bwMode="auto">
          <a:xfrm>
            <a:off x="2209420" y="1386169"/>
            <a:ext cx="7920038" cy="4751387"/>
          </a:xfrm>
          <a:prstGeom prst="rect">
            <a:avLst/>
          </a:prstGeom>
          <a:noFill/>
          <a:ln w="9525">
            <a:noFill/>
            <a:miter lim="800000"/>
            <a:headEnd/>
            <a:tailEnd/>
          </a:ln>
        </p:spPr>
      </p:pic>
      <p:sp>
        <p:nvSpPr>
          <p:cNvPr id="5" name="pole tekstowe 4"/>
          <p:cNvSpPr txBox="1"/>
          <p:nvPr/>
        </p:nvSpPr>
        <p:spPr>
          <a:xfrm>
            <a:off x="207818" y="6345381"/>
            <a:ext cx="3325091" cy="338554"/>
          </a:xfrm>
          <a:prstGeom prst="rect">
            <a:avLst/>
          </a:prstGeom>
          <a:noFill/>
        </p:spPr>
        <p:txBody>
          <a:bodyPr wrap="square" rtlCol="0">
            <a:spAutoFit/>
          </a:bodyPr>
          <a:lstStyle/>
          <a:p>
            <a:r>
              <a:rPr lang="pl-PL" sz="1600" i="1" dirty="0" smtClean="0">
                <a:latin typeface="Candara" pitchFamily="34" charset="0"/>
              </a:rPr>
              <a:t>Źródło: Materiały MEN</a:t>
            </a:r>
            <a:endParaRPr lang="pl-PL" sz="1600" i="1" dirty="0">
              <a:latin typeface="Candara" pitchFamily="34" charset="0"/>
            </a:endParaRPr>
          </a:p>
        </p:txBody>
      </p:sp>
      <p:sp>
        <p:nvSpPr>
          <p:cNvPr id="6" name="pole tekstowe 5"/>
          <p:cNvSpPr txBox="1"/>
          <p:nvPr/>
        </p:nvSpPr>
        <p:spPr>
          <a:xfrm>
            <a:off x="415636" y="2036618"/>
            <a:ext cx="6165273" cy="646331"/>
          </a:xfrm>
          <a:prstGeom prst="rect">
            <a:avLst/>
          </a:prstGeom>
          <a:noFill/>
        </p:spPr>
        <p:txBody>
          <a:bodyPr wrap="square" rtlCol="0">
            <a:spAutoFit/>
          </a:bodyPr>
          <a:lstStyle/>
          <a:p>
            <a:pPr algn="ctr"/>
            <a:r>
              <a:rPr lang="pl-PL" i="1" dirty="0" smtClean="0">
                <a:latin typeface="Candara" pitchFamily="34" charset="0"/>
              </a:rPr>
              <a:t>Takie podejście do kwalifikacji otwiera elastyczne możliwości kształcenia  w formach pozaszkolnych - </a:t>
            </a:r>
            <a:r>
              <a:rPr lang="pl-PL" b="1" i="1" dirty="0" smtClean="0">
                <a:latin typeface="Candara" pitchFamily="34" charset="0"/>
              </a:rPr>
              <a:t>KKZ</a:t>
            </a:r>
            <a:endParaRPr lang="pl-PL" b="1" i="1" dirty="0">
              <a:latin typeface="Candara"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Kwalifikacje opisane językiem efektów </a:t>
            </a:r>
            <a:endParaRPr lang="pl-PL" dirty="0"/>
          </a:p>
        </p:txBody>
      </p:sp>
      <p:pic>
        <p:nvPicPr>
          <p:cNvPr id="5" name="Obraz 5"/>
          <p:cNvPicPr>
            <a:picLocks noChangeAspect="1" noChangeArrowheads="1"/>
          </p:cNvPicPr>
          <p:nvPr/>
        </p:nvPicPr>
        <p:blipFill>
          <a:blip r:embed="rId2"/>
          <a:srcRect l="17352" t="31631" r="37125" b="44551"/>
          <a:stretch>
            <a:fillRect/>
          </a:stretch>
        </p:blipFill>
        <p:spPr bwMode="auto">
          <a:xfrm>
            <a:off x="341366" y="1963704"/>
            <a:ext cx="6264275" cy="2159000"/>
          </a:xfrm>
          <a:prstGeom prst="rect">
            <a:avLst/>
          </a:prstGeom>
          <a:noFill/>
          <a:ln w="9525">
            <a:noFill/>
            <a:miter lim="800000"/>
            <a:headEnd/>
            <a:tailEnd/>
          </a:ln>
        </p:spPr>
      </p:pic>
      <p:pic>
        <p:nvPicPr>
          <p:cNvPr id="6" name="Obraz 6"/>
          <p:cNvPicPr>
            <a:picLocks noChangeAspect="1" noChangeArrowheads="1"/>
          </p:cNvPicPr>
          <p:nvPr/>
        </p:nvPicPr>
        <p:blipFill>
          <a:blip r:embed="rId3"/>
          <a:srcRect l="15424" t="51810" r="39053" b="17332"/>
          <a:stretch>
            <a:fillRect/>
          </a:stretch>
        </p:blipFill>
        <p:spPr bwMode="auto">
          <a:xfrm>
            <a:off x="5162749" y="3889375"/>
            <a:ext cx="6121400" cy="2663825"/>
          </a:xfrm>
          <a:prstGeom prst="rect">
            <a:avLst/>
          </a:prstGeom>
          <a:noFill/>
          <a:ln w="9525">
            <a:noFill/>
            <a:miter lim="800000"/>
            <a:headEnd/>
            <a:tailEnd/>
          </a:ln>
        </p:spPr>
      </p:pic>
      <p:sp>
        <p:nvSpPr>
          <p:cNvPr id="7" name="pole tekstowe 6"/>
          <p:cNvSpPr txBox="1"/>
          <p:nvPr/>
        </p:nvSpPr>
        <p:spPr>
          <a:xfrm>
            <a:off x="207818" y="6345381"/>
            <a:ext cx="3325091" cy="338554"/>
          </a:xfrm>
          <a:prstGeom prst="rect">
            <a:avLst/>
          </a:prstGeom>
          <a:noFill/>
        </p:spPr>
        <p:txBody>
          <a:bodyPr wrap="square" rtlCol="0">
            <a:spAutoFit/>
          </a:bodyPr>
          <a:lstStyle/>
          <a:p>
            <a:r>
              <a:rPr lang="pl-PL" sz="1600" i="1" dirty="0" smtClean="0">
                <a:latin typeface="Candara" pitchFamily="34" charset="0"/>
              </a:rPr>
              <a:t>Źródło: Materiały MEN</a:t>
            </a:r>
            <a:endParaRPr lang="pl-PL" sz="1600" i="1" dirty="0">
              <a:latin typeface="Candara" pitchFamily="34" charset="0"/>
            </a:endParaRPr>
          </a:p>
        </p:txBody>
      </p:sp>
      <p:sp>
        <p:nvSpPr>
          <p:cNvPr id="8" name="pole tekstowe 7"/>
          <p:cNvSpPr txBox="1"/>
          <p:nvPr/>
        </p:nvSpPr>
        <p:spPr>
          <a:xfrm>
            <a:off x="7453745" y="1939636"/>
            <a:ext cx="4211782" cy="1754326"/>
          </a:xfrm>
          <a:prstGeom prst="rect">
            <a:avLst/>
          </a:prstGeom>
          <a:noFill/>
        </p:spPr>
        <p:txBody>
          <a:bodyPr wrap="square" rtlCol="0">
            <a:spAutoFit/>
          </a:bodyPr>
          <a:lstStyle/>
          <a:p>
            <a:r>
              <a:rPr lang="pl-PL" b="1" dirty="0" smtClean="0">
                <a:latin typeface="Candara" pitchFamily="34" charset="0"/>
              </a:rPr>
              <a:t>Kursy umiejętności zawodowych: </a:t>
            </a:r>
          </a:p>
          <a:p>
            <a:pPr>
              <a:buFont typeface="Arial" pitchFamily="34" charset="0"/>
              <a:buChar char="•"/>
            </a:pPr>
            <a:r>
              <a:rPr lang="pl-PL" dirty="0" smtClean="0">
                <a:latin typeface="Candara" pitchFamily="34" charset="0"/>
              </a:rPr>
              <a:t>kurs obejmuje jedną z części efektów kształcenia wyodrębnionych w ramach danej kwalifikacji,</a:t>
            </a:r>
          </a:p>
          <a:p>
            <a:pPr>
              <a:buFont typeface="Arial" pitchFamily="34" charset="0"/>
              <a:buChar char="•"/>
            </a:pPr>
            <a:r>
              <a:rPr lang="pl-PL" dirty="0" smtClean="0">
                <a:latin typeface="Candara" pitchFamily="34" charset="0"/>
              </a:rPr>
              <a:t>efekty kształcenia wspólne dla zawodów w ramach obszaru kształcenia, itp..</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Nowy egzamin zawodowy</a:t>
            </a:r>
            <a:endParaRPr lang="pl-PL" dirty="0"/>
          </a:p>
        </p:txBody>
      </p:sp>
      <p:sp>
        <p:nvSpPr>
          <p:cNvPr id="3" name="Symbol zastępczy zawartości 2"/>
          <p:cNvSpPr>
            <a:spLocks noGrp="1"/>
          </p:cNvSpPr>
          <p:nvPr>
            <p:ph idx="1"/>
          </p:nvPr>
        </p:nvSpPr>
        <p:spPr/>
        <p:txBody>
          <a:bodyPr>
            <a:normAutofit/>
          </a:bodyPr>
          <a:lstStyle/>
          <a:p>
            <a:pPr marL="0" indent="0" algn="just">
              <a:spcAft>
                <a:spcPts val="600"/>
              </a:spcAft>
              <a:buNone/>
              <a:defRPr/>
            </a:pPr>
            <a:r>
              <a:rPr lang="pl-PL" sz="2800" dirty="0" smtClean="0"/>
              <a:t>Jak dotąd, egzamin zawodowy składa się z części pisemnej</a:t>
            </a:r>
            <a:br>
              <a:rPr lang="pl-PL" sz="2800" dirty="0" smtClean="0"/>
            </a:br>
            <a:r>
              <a:rPr lang="pl-PL" sz="2800" dirty="0" smtClean="0"/>
              <a:t> i części praktycznej i obejmuje zakres jednej potwierdzanej kwalifikacji.</a:t>
            </a:r>
          </a:p>
          <a:p>
            <a:pPr marL="0" indent="0" algn="just">
              <a:spcAft>
                <a:spcPts val="600"/>
              </a:spcAft>
              <a:buFont typeface="Wingdings" pitchFamily="2" charset="2"/>
              <a:buChar char="Ø"/>
              <a:defRPr/>
            </a:pPr>
            <a:r>
              <a:rPr lang="pl-PL" sz="2800" b="1" dirty="0" smtClean="0"/>
              <a:t>Część  pisemna </a:t>
            </a:r>
            <a:r>
              <a:rPr lang="pl-PL" sz="2800" dirty="0" smtClean="0"/>
              <a:t>jest przeprowadzana w formie  testu  pisemnego </a:t>
            </a:r>
            <a:r>
              <a:rPr lang="pl-PL" sz="2800" dirty="0" smtClean="0">
                <a:solidFill>
                  <a:srgbClr val="E17000"/>
                </a:solidFill>
              </a:rPr>
              <a:t>(40 zadań WW, 60 min.), </a:t>
            </a:r>
          </a:p>
          <a:p>
            <a:pPr algn="just">
              <a:spcAft>
                <a:spcPts val="600"/>
              </a:spcAft>
              <a:buFont typeface="Wingdings" pitchFamily="2" charset="2"/>
              <a:buChar char="Ø"/>
              <a:defRPr/>
            </a:pPr>
            <a:r>
              <a:rPr lang="pl-PL" sz="2800" dirty="0" smtClean="0"/>
              <a:t>a </a:t>
            </a:r>
            <a:r>
              <a:rPr lang="pl-PL" sz="2800" b="1" dirty="0" smtClean="0"/>
              <a:t>część praktyczna</a:t>
            </a:r>
            <a:r>
              <a:rPr lang="pl-PL" sz="2800" dirty="0" smtClean="0"/>
              <a:t> - w formie zadania praktycznego </a:t>
            </a:r>
            <a:r>
              <a:rPr lang="pl-PL" sz="2800" dirty="0" smtClean="0">
                <a:solidFill>
                  <a:srgbClr val="E17000"/>
                </a:solidFill>
              </a:rPr>
              <a:t>(1 zadanie praktyczne, 120 – 240 min)</a:t>
            </a:r>
          </a:p>
          <a:p>
            <a:endParaRPr lang="pl-PL"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Dokumenty potwierdzające kwalifikacje zawodowe</a:t>
            </a:r>
            <a:endParaRPr lang="pl-PL" dirty="0"/>
          </a:p>
        </p:txBody>
      </p:sp>
      <p:sp>
        <p:nvSpPr>
          <p:cNvPr id="3" name="Symbol zastępczy zawartości 2"/>
          <p:cNvSpPr>
            <a:spLocks noGrp="1"/>
          </p:cNvSpPr>
          <p:nvPr>
            <p:ph idx="1"/>
          </p:nvPr>
        </p:nvSpPr>
        <p:spPr/>
        <p:txBody>
          <a:bodyPr>
            <a:normAutofit/>
          </a:bodyPr>
          <a:lstStyle/>
          <a:p>
            <a:pPr marL="266700" indent="-266700" algn="just">
              <a:lnSpc>
                <a:spcPct val="80000"/>
              </a:lnSpc>
              <a:buClr>
                <a:srgbClr val="616365"/>
              </a:buClr>
              <a:buBlip>
                <a:blip r:embed="rId2"/>
              </a:buBlip>
              <a:tabLst>
                <a:tab pos="177800" algn="l"/>
              </a:tabLst>
              <a:defRPr/>
            </a:pPr>
            <a:r>
              <a:rPr lang="pl-PL" sz="2400" b="1" dirty="0" smtClean="0"/>
              <a:t>Świadectwo potwierdzające kwalifikację w zawodzie </a:t>
            </a:r>
            <a:r>
              <a:rPr lang="pl-PL" sz="2400" dirty="0" smtClean="0"/>
              <a:t>wydawane osobom, które zdadzą egzamin potwierdzający kwalifikacje w zawodzie przeprowadzony w zakresie </a:t>
            </a:r>
            <a:r>
              <a:rPr lang="pl-PL" sz="2400" b="1" dirty="0" smtClean="0"/>
              <a:t>jednej kwalifikacji</a:t>
            </a:r>
            <a:r>
              <a:rPr lang="pl-PL" sz="2400" dirty="0" smtClean="0"/>
              <a:t>.</a:t>
            </a:r>
          </a:p>
          <a:p>
            <a:pPr marL="266700" indent="-266700" algn="just">
              <a:lnSpc>
                <a:spcPct val="80000"/>
              </a:lnSpc>
              <a:buClr>
                <a:srgbClr val="616365"/>
              </a:buClr>
              <a:buBlip>
                <a:blip r:embed="rId2"/>
              </a:buBlip>
              <a:tabLst>
                <a:tab pos="266700" algn="l"/>
              </a:tabLst>
              <a:defRPr/>
            </a:pPr>
            <a:r>
              <a:rPr lang="pl-PL" sz="2400" b="1" dirty="0" smtClean="0"/>
              <a:t>Dyplom potwierdzający kwalifikacje zawodowe </a:t>
            </a:r>
            <a:r>
              <a:rPr lang="pl-PL" sz="2400" dirty="0" smtClean="0"/>
              <a:t>będzie wydawany   osobom, które zdadzą egzaminy potwierdzające </a:t>
            </a:r>
            <a:r>
              <a:rPr lang="pl-PL" sz="2400" b="1" dirty="0" smtClean="0"/>
              <a:t>wszystkie kwalifikacje </a:t>
            </a:r>
            <a:r>
              <a:rPr lang="pl-PL" sz="2400" dirty="0" smtClean="0"/>
              <a:t>w danym zawodzie oraz będą miały odpowiedni dla zawodu poziom wykształcenia ogólnego.</a:t>
            </a:r>
          </a:p>
          <a:p>
            <a:pPr marL="266700" indent="-266700" algn="just">
              <a:lnSpc>
                <a:spcPct val="80000"/>
              </a:lnSpc>
              <a:buClr>
                <a:srgbClr val="616365"/>
              </a:buClr>
              <a:buBlip>
                <a:blip r:embed="rId2"/>
              </a:buBlip>
              <a:tabLst>
                <a:tab pos="266700" algn="l"/>
              </a:tabLst>
              <a:defRPr/>
            </a:pPr>
            <a:r>
              <a:rPr lang="pl-PL" sz="2400" b="1" dirty="0" smtClean="0"/>
              <a:t>Suplement </a:t>
            </a:r>
            <a:r>
              <a:rPr lang="pl-PL" sz="2400" b="1" dirty="0" err="1" smtClean="0"/>
              <a:t>Europass</a:t>
            </a:r>
            <a:r>
              <a:rPr lang="pl-PL" sz="2400" b="1" dirty="0" smtClean="0"/>
              <a:t> do dyplomu potwierdzającego kwalifikacje zawodowe </a:t>
            </a:r>
            <a:r>
              <a:rPr lang="pl-PL" sz="2400" dirty="0" smtClean="0"/>
              <a:t>ułatwiający poruszanie się po krajowym i europejskim rynku pracy.</a:t>
            </a:r>
          </a:p>
          <a:p>
            <a:endParaRPr lang="pl-PL"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012372" y="935835"/>
            <a:ext cx="9966960" cy="3727606"/>
          </a:xfrm>
        </p:spPr>
        <p:txBody>
          <a:bodyPr>
            <a:normAutofit/>
          </a:bodyPr>
          <a:lstStyle/>
          <a:p>
            <a:pPr algn="ctr"/>
            <a:r>
              <a:rPr lang="pl-PL" sz="4600" dirty="0" smtClean="0"/>
              <a:t>Kształcenie zawodowe </a:t>
            </a:r>
            <a:br>
              <a:rPr lang="pl-PL" sz="4600" dirty="0" smtClean="0"/>
            </a:br>
            <a:r>
              <a:rPr lang="pl-PL" sz="4600" dirty="0" smtClean="0"/>
              <a:t>i ustawiczne w nowej perspektywie finansowej</a:t>
            </a:r>
            <a:br>
              <a:rPr lang="pl-PL" sz="4600" dirty="0" smtClean="0"/>
            </a:br>
            <a:r>
              <a:rPr lang="pl-PL" sz="4600" dirty="0" smtClean="0"/>
              <a:t>- potrzeby rynku edukacyjnego </a:t>
            </a:r>
            <a:endParaRPr lang="pl-PL" sz="4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Znaczenie uczenia się przez całe życie </a:t>
            </a:r>
            <a:br>
              <a:rPr lang="pl-PL" dirty="0" smtClean="0"/>
            </a:br>
            <a:endParaRPr lang="pl-PL" dirty="0"/>
          </a:p>
        </p:txBody>
      </p:sp>
      <p:sp>
        <p:nvSpPr>
          <p:cNvPr id="3" name="Symbol zastępczy zawartości 2"/>
          <p:cNvSpPr>
            <a:spLocks noGrp="1"/>
          </p:cNvSpPr>
          <p:nvPr>
            <p:ph idx="1"/>
          </p:nvPr>
        </p:nvSpPr>
        <p:spPr>
          <a:xfrm>
            <a:off x="504967" y="1624085"/>
            <a:ext cx="11177517" cy="4940488"/>
          </a:xfrm>
        </p:spPr>
        <p:txBody>
          <a:bodyPr>
            <a:normAutofit lnSpcReduction="10000"/>
          </a:bodyPr>
          <a:lstStyle/>
          <a:p>
            <a:pPr marL="0" indent="0">
              <a:buNone/>
            </a:pPr>
            <a:r>
              <a:rPr lang="pl-PL" dirty="0" smtClean="0"/>
              <a:t>Problematyka kształcenia dorosłych jest coraz częściej poruszana w dyskusjach o priorytetach rozwojowych społeczeństwa nie tylko w Polsce, ale w ogóle na świecie. </a:t>
            </a:r>
          </a:p>
          <a:p>
            <a:pPr>
              <a:buNone/>
            </a:pPr>
            <a:r>
              <a:rPr lang="pl-PL" dirty="0" smtClean="0"/>
              <a:t>Wynika to między innymi z :</a:t>
            </a:r>
          </a:p>
          <a:p>
            <a:pPr marL="457200" indent="-457200">
              <a:buFont typeface="+mj-lt"/>
              <a:buAutoNum type="arabicPeriod"/>
            </a:pPr>
            <a:r>
              <a:rPr lang="pl-PL" dirty="0" smtClean="0"/>
              <a:t>upowszechnienia idei budowania społeczeństwa informacyjnego, opartego na wiedzy; </a:t>
            </a:r>
          </a:p>
          <a:p>
            <a:pPr marL="457200" indent="-457200">
              <a:buFont typeface="+mj-lt"/>
              <a:buAutoNum type="arabicPeriod"/>
            </a:pPr>
            <a:r>
              <a:rPr lang="pl-PL" dirty="0" smtClean="0"/>
              <a:t>rosnących wymagań nowoczesnej gospodarki,</a:t>
            </a:r>
          </a:p>
          <a:p>
            <a:pPr marL="457200" indent="-457200">
              <a:buFont typeface="+mj-lt"/>
              <a:buAutoNum type="arabicPeriod"/>
            </a:pPr>
            <a:r>
              <a:rPr lang="pl-PL" dirty="0" smtClean="0"/>
              <a:t>kryzysu demograficznego i coraz bardziej widocznego starzenie się społeczeństw w krajach wysokorozwiniętych,</a:t>
            </a:r>
          </a:p>
          <a:p>
            <a:pPr marL="457200" indent="-457200">
              <a:buFont typeface="+mj-lt"/>
              <a:buAutoNum type="arabicPeriod"/>
            </a:pPr>
            <a:r>
              <a:rPr lang="pl-PL" dirty="0" smtClean="0"/>
              <a:t>z problemu wykluczenia społecznego i ekonomicznego osób z niskim poziomem wykształcenia.</a:t>
            </a:r>
          </a:p>
          <a:p>
            <a:pPr marL="0" indent="0">
              <a:buNone/>
            </a:pPr>
            <a:r>
              <a:rPr lang="pl-PL" dirty="0" smtClean="0"/>
              <a:t>Rozwój kształcenia przez całe życie ma być odpowiedzią na te problemy, ma pomóc w ich rozwiązywaniu. I dlatego w ciągu ostatnich dziesięciu lat można obserwować w Polsce wzmożone zainteresowanie kształceniem ustawicznym co pociągnęło za sobą szereg zmian w systemie szkolnictwa</a:t>
            </a:r>
          </a:p>
          <a:p>
            <a:pPr marL="0" indent="0">
              <a:buNone/>
            </a:pPr>
            <a:r>
              <a:rPr lang="pl-PL" i="1" dirty="0" smtClean="0"/>
              <a:t>Niezależnie od wieku, poziomu wykształcenia, nabytych umiejętności czy doświadczenia zawodowego - współczesny rynek pracy wymaga doskonalenia się, dlatego najlepszą inwestycją współczesnego człowieka powinna być „całożyciowa „edukacja.</a:t>
            </a:r>
            <a:endParaRPr lang="pl-PL" dirty="0" smtClean="0"/>
          </a:p>
          <a:p>
            <a:pPr marL="0" indent="0">
              <a:buNone/>
            </a:pPr>
            <a:endParaRPr lang="pl-PL" dirty="0" smtClean="0"/>
          </a:p>
          <a:p>
            <a:endParaRPr lang="pl-PL"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Rola EFS w modernizacji kształcenia zawodowego</a:t>
            </a:r>
            <a:endParaRPr lang="pl-PL" dirty="0"/>
          </a:p>
        </p:txBody>
      </p:sp>
      <p:sp>
        <p:nvSpPr>
          <p:cNvPr id="3" name="Symbol zastępczy zawartości 2"/>
          <p:cNvSpPr>
            <a:spLocks noGrp="1"/>
          </p:cNvSpPr>
          <p:nvPr>
            <p:ph idx="1"/>
          </p:nvPr>
        </p:nvSpPr>
        <p:spPr/>
        <p:txBody>
          <a:bodyPr>
            <a:normAutofit fontScale="92500" lnSpcReduction="10000"/>
          </a:bodyPr>
          <a:lstStyle/>
          <a:p>
            <a:pPr marL="0" indent="0" algn="just">
              <a:buNone/>
            </a:pPr>
            <a:r>
              <a:rPr lang="pl-PL" dirty="0" smtClean="0"/>
              <a:t>Skuteczne przygotowanie i wdrożenie zmian w systemie kształcenia zawodowego i ustawicznego nie byłoby możliwe bez wsparcia ze środków pochodzących z Europejskiego Funduszu Społecznego. </a:t>
            </a:r>
          </a:p>
          <a:p>
            <a:pPr marL="177800" indent="-177800" algn="just">
              <a:buFont typeface="Wingdings" pitchFamily="2" charset="2"/>
              <a:buChar char="Ø"/>
            </a:pPr>
            <a:r>
              <a:rPr lang="pl-PL" b="1" dirty="0" smtClean="0"/>
              <a:t>Doskonalenie podstaw programowych kluczem do modernizacji kształcenia zawodowego</a:t>
            </a:r>
            <a:endParaRPr lang="pl-PL" dirty="0" smtClean="0"/>
          </a:p>
          <a:p>
            <a:pPr marL="177800" indent="-177800" algn="just">
              <a:buFont typeface="Wingdings" pitchFamily="2" charset="2"/>
              <a:buChar char="Ø"/>
            </a:pPr>
            <a:r>
              <a:rPr lang="pl-PL" b="1" dirty="0" smtClean="0"/>
              <a:t>Szkoła zawodowa szkołą pozytywnego wyboru </a:t>
            </a:r>
            <a:r>
              <a:rPr lang="pl-PL" dirty="0" smtClean="0"/>
              <a:t> </a:t>
            </a:r>
          </a:p>
          <a:p>
            <a:pPr marL="177800" indent="-177800" algn="just">
              <a:buFont typeface="Wingdings" pitchFamily="2" charset="2"/>
              <a:buChar char="Ø"/>
            </a:pPr>
            <a:r>
              <a:rPr lang="pl-PL" b="1" dirty="0" smtClean="0"/>
              <a:t>Modernizacja egzaminów potwierdzających kwalifikacje zawodowe </a:t>
            </a:r>
            <a:r>
              <a:rPr lang="pl-PL" dirty="0" smtClean="0"/>
              <a:t> </a:t>
            </a:r>
          </a:p>
          <a:p>
            <a:pPr marL="177800" indent="-177800" algn="just">
              <a:buFont typeface="Wingdings" pitchFamily="2" charset="2"/>
              <a:buChar char="Ø"/>
            </a:pPr>
            <a:r>
              <a:rPr lang="pl-PL" b="1" dirty="0" smtClean="0"/>
              <a:t>Model systemu wdrażania i upowszechniania kształcenia na odległość w uczeniu się przez całe życie </a:t>
            </a:r>
            <a:r>
              <a:rPr lang="pl-PL" dirty="0" smtClean="0"/>
              <a:t> </a:t>
            </a:r>
          </a:p>
          <a:p>
            <a:pPr marL="177800" indent="-177800" algn="just">
              <a:buFont typeface="Wingdings" pitchFamily="2" charset="2"/>
              <a:buChar char="Ø"/>
            </a:pPr>
            <a:r>
              <a:rPr lang="pl-PL" b="1" dirty="0" smtClean="0"/>
              <a:t>Opracowanie modelu poradnictwa zawodowego oraz internetowego systemu informacji edukacyjno-zawodowej </a:t>
            </a:r>
            <a:r>
              <a:rPr lang="pl-PL" dirty="0" smtClean="0"/>
              <a:t> </a:t>
            </a:r>
          </a:p>
          <a:p>
            <a:pPr marL="177800" indent="-177800" algn="just">
              <a:buFont typeface="Wingdings" pitchFamily="2" charset="2"/>
              <a:buChar char="Ø"/>
            </a:pPr>
            <a:r>
              <a:rPr lang="pl-PL" b="1" dirty="0" smtClean="0"/>
              <a:t>Monitorowanie i doskonalenie procesu wdrażania podstaw programowych kształcenia w zawodach </a:t>
            </a:r>
            <a:r>
              <a:rPr lang="pl-PL" dirty="0" smtClean="0"/>
              <a:t> </a:t>
            </a:r>
          </a:p>
          <a:p>
            <a:endParaRPr lang="pl-PL"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Wsparcie działań w obszarze kształcenia ustawicznego</a:t>
            </a:r>
            <a:endParaRPr lang="pl-PL" dirty="0"/>
          </a:p>
        </p:txBody>
      </p:sp>
      <p:sp>
        <p:nvSpPr>
          <p:cNvPr id="3" name="Symbol zastępczy zawartości 2"/>
          <p:cNvSpPr>
            <a:spLocks noGrp="1"/>
          </p:cNvSpPr>
          <p:nvPr>
            <p:ph idx="1"/>
          </p:nvPr>
        </p:nvSpPr>
        <p:spPr>
          <a:xfrm>
            <a:off x="832513" y="2121407"/>
            <a:ext cx="10295735" cy="4456813"/>
          </a:xfrm>
        </p:spPr>
        <p:txBody>
          <a:bodyPr>
            <a:normAutofit fontScale="77500" lnSpcReduction="20000"/>
          </a:bodyPr>
          <a:lstStyle/>
          <a:p>
            <a:pPr marL="0" indent="0">
              <a:buSzPts val="1400"/>
              <a:buNone/>
            </a:pPr>
            <a:r>
              <a:rPr lang="pl-PL" sz="2400" b="1" dirty="0" smtClean="0">
                <a:solidFill>
                  <a:srgbClr val="E17000"/>
                </a:solidFill>
                <a:cs typeface="Times New Roman" pitchFamily="18" charset="0"/>
              </a:rPr>
              <a:t>1. Nowe elastyczne formy kształcenia ogólnego i zawodowego dorosłych</a:t>
            </a:r>
            <a:endParaRPr lang="pl-PL" b="1" dirty="0" smtClean="0">
              <a:solidFill>
                <a:srgbClr val="E17000"/>
              </a:solidFill>
              <a:latin typeface="Times New Roman" pitchFamily="18" charset="0"/>
              <a:cs typeface="Times New Roman" pitchFamily="18" charset="0"/>
            </a:endParaRPr>
          </a:p>
          <a:p>
            <a:pPr marL="177800" indent="-177800">
              <a:buSzPts val="1200"/>
              <a:buFont typeface="Wingdings" pitchFamily="2" charset="2"/>
              <a:buChar char=""/>
            </a:pPr>
            <a:r>
              <a:rPr lang="pl-PL" dirty="0" smtClean="0">
                <a:cs typeface="Times New Roman" pitchFamily="18" charset="0"/>
              </a:rPr>
              <a:t> poszerzenie oferty edukacyjnej placówek szkoleniowych poprzez proponowanie nowych  form organizacyjnych w kształceniu dorosłych oraz organizację KKZ  realizowanych we współpracy z pracodawcami  </a:t>
            </a:r>
          </a:p>
          <a:p>
            <a:pPr marL="177800" indent="-177800">
              <a:buSzPts val="1200"/>
              <a:buFont typeface="Wingdings" pitchFamily="2" charset="2"/>
              <a:buChar char=""/>
            </a:pPr>
            <a:r>
              <a:rPr lang="pl-PL" dirty="0" smtClean="0">
                <a:cs typeface="Times New Roman" pitchFamily="18" charset="0"/>
              </a:rPr>
              <a:t>opracowanie kursów kompetencji ogólnych dla dorosłych</a:t>
            </a:r>
            <a:endParaRPr lang="pl-PL" dirty="0" smtClean="0">
              <a:latin typeface="Times New Roman" pitchFamily="18" charset="0"/>
              <a:cs typeface="Times New Roman" pitchFamily="18" charset="0"/>
            </a:endParaRPr>
          </a:p>
          <a:p>
            <a:pPr algn="just">
              <a:buSzPts val="1200"/>
              <a:buFont typeface="Wingdings" pitchFamily="2" charset="2"/>
              <a:buChar char=""/>
            </a:pPr>
            <a:r>
              <a:rPr lang="pl-PL" dirty="0" smtClean="0">
                <a:cs typeface="Times New Roman" pitchFamily="18" charset="0"/>
              </a:rPr>
              <a:t>organizacja tradycyjnych pozaszkolnych form kształcenia ustawicznego</a:t>
            </a:r>
            <a:endParaRPr lang="pl-PL" dirty="0" smtClean="0">
              <a:latin typeface="Times New Roman" pitchFamily="18" charset="0"/>
              <a:cs typeface="Times New Roman" pitchFamily="18" charset="0"/>
            </a:endParaRPr>
          </a:p>
          <a:p>
            <a:pPr algn="just">
              <a:buSzPts val="1200"/>
              <a:buFont typeface="Wingdings" pitchFamily="2" charset="2"/>
              <a:buChar char=""/>
            </a:pPr>
            <a:r>
              <a:rPr lang="pl-PL" dirty="0" smtClean="0">
                <a:cs typeface="Times New Roman" pitchFamily="18" charset="0"/>
              </a:rPr>
              <a:t>organizacja innych kursów umożliwiających uzyskanie wiedzy, umiejętności i kwalifikacji zawodowych oraz nabycie uprawnień zawodowych</a:t>
            </a:r>
            <a:endParaRPr lang="pl-PL" dirty="0" smtClean="0">
              <a:latin typeface="Times New Roman" pitchFamily="18" charset="0"/>
              <a:cs typeface="Times New Roman" pitchFamily="18" charset="0"/>
            </a:endParaRPr>
          </a:p>
          <a:p>
            <a:pPr marL="0" indent="0">
              <a:buSzPts val="1400"/>
              <a:buNone/>
            </a:pPr>
            <a:r>
              <a:rPr lang="pl-PL" sz="2400" b="1" dirty="0" smtClean="0">
                <a:solidFill>
                  <a:srgbClr val="E17000"/>
                </a:solidFill>
                <a:cs typeface="Times New Roman" pitchFamily="18" charset="0"/>
              </a:rPr>
              <a:t>2. Rozwój technologii informacyjno-komunikacyjnych i multimediów (kształcenie na odległość)</a:t>
            </a:r>
            <a:endParaRPr lang="pl-PL" b="1" dirty="0" smtClean="0">
              <a:solidFill>
                <a:srgbClr val="E17000"/>
              </a:solidFill>
              <a:latin typeface="Times New Roman" pitchFamily="18" charset="0"/>
              <a:cs typeface="Times New Roman" pitchFamily="18" charset="0"/>
            </a:endParaRPr>
          </a:p>
          <a:p>
            <a:pPr>
              <a:buSzPts val="1200"/>
              <a:buFont typeface="Wingdings" pitchFamily="2" charset="2"/>
              <a:buChar char=""/>
            </a:pPr>
            <a:r>
              <a:rPr lang="pl-PL" dirty="0" smtClean="0">
                <a:cs typeface="Times New Roman" pitchFamily="18" charset="0"/>
              </a:rPr>
              <a:t> oprawa multimedialna kształcenia ustawicznego : opracowanie kursów multimedialnych do kolejnych zestawów efektów kształcenia właściwych dla kwalifikacji ujętych w podstawie programowej kształcenia w zawodach, możliwych do zastosowania w prowadzeniu zajęć  z wykorzystaniem metod i technik kształcenia na odległość</a:t>
            </a:r>
          </a:p>
          <a:p>
            <a:pPr>
              <a:buSzPts val="1200"/>
              <a:buFont typeface="Wingdings" pitchFamily="2" charset="2"/>
              <a:buChar char=""/>
            </a:pPr>
            <a:r>
              <a:rPr lang="pl-PL" dirty="0" smtClean="0">
                <a:cs typeface="Times New Roman" pitchFamily="18" charset="0"/>
              </a:rPr>
              <a:t>opracowanie e-zasobów edukacyjnych do kształcenia zawodowego, w tym również narzędzi i materiałów dydaktycznych do nauki języka obcego ukierunkowanego zawodowo</a:t>
            </a:r>
            <a:endParaRPr lang="pl-PL" dirty="0" smtClean="0">
              <a:latin typeface="Times New Roman" pitchFamily="18" charset="0"/>
              <a:cs typeface="Times New Roman" pitchFamily="18" charset="0"/>
            </a:endParaRPr>
          </a:p>
          <a:p>
            <a:pPr marL="0" indent="0">
              <a:buSzPts val="1400"/>
              <a:buNone/>
            </a:pPr>
            <a:r>
              <a:rPr lang="pl-PL" sz="2400" b="1" dirty="0" smtClean="0">
                <a:solidFill>
                  <a:srgbClr val="E17000"/>
                </a:solidFill>
                <a:cs typeface="Times New Roman" pitchFamily="18" charset="0"/>
              </a:rPr>
              <a:t>3. Tworzenie centrów kształcenia zawodowego i ustawicznego </a:t>
            </a:r>
            <a:endParaRPr lang="pl-PL" b="1" dirty="0" smtClean="0">
              <a:solidFill>
                <a:srgbClr val="E17000"/>
              </a:solidFill>
              <a:latin typeface="Times New Roman" pitchFamily="18" charset="0"/>
              <a:cs typeface="Times New Roman" pitchFamily="18" charset="0"/>
            </a:endParaRPr>
          </a:p>
          <a:p>
            <a:pPr marL="0" indent="0">
              <a:buSzPts val="1200"/>
              <a:buFont typeface="Wingdings" pitchFamily="2" charset="2"/>
              <a:buChar char=""/>
            </a:pPr>
            <a:r>
              <a:rPr lang="pl-PL" dirty="0" smtClean="0">
                <a:cs typeface="Times New Roman" pitchFamily="18" charset="0"/>
              </a:rPr>
              <a:t>Tworzenie i rozwój ukierunkowanych branżowo centrów kształcenia zawodowego i    ustawicznego dających gwarancje  komplementarności kształcenia oraz współpracę z    pracodawcami</a:t>
            </a:r>
            <a:endParaRPr lang="pl-PL" dirty="0" smtClean="0">
              <a:latin typeface="Times New Roman" pitchFamily="18" charset="0"/>
              <a:cs typeface="Times New Roman" pitchFamily="18" charset="0"/>
            </a:endParaRPr>
          </a:p>
          <a:p>
            <a:endParaRPr lang="pl-PL"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Wsparcie działań w obszarze – kształcenie zawodowe</a:t>
            </a:r>
            <a:endParaRPr lang="pl-PL" dirty="0"/>
          </a:p>
        </p:txBody>
      </p:sp>
      <p:sp>
        <p:nvSpPr>
          <p:cNvPr id="3" name="Symbol zastępczy zawartości 2"/>
          <p:cNvSpPr>
            <a:spLocks noGrp="1"/>
          </p:cNvSpPr>
          <p:nvPr>
            <p:ph idx="1"/>
          </p:nvPr>
        </p:nvSpPr>
        <p:spPr>
          <a:xfrm>
            <a:off x="491319" y="2121408"/>
            <a:ext cx="11000096" cy="4374926"/>
          </a:xfrm>
        </p:spPr>
        <p:txBody>
          <a:bodyPr>
            <a:normAutofit/>
          </a:bodyPr>
          <a:lstStyle/>
          <a:p>
            <a:pPr marL="361950" indent="-361950">
              <a:spcBef>
                <a:spcPts val="0"/>
              </a:spcBef>
              <a:buFontTx/>
              <a:buAutoNum type="arabicPeriod"/>
              <a:defRPr/>
            </a:pPr>
            <a:r>
              <a:rPr lang="pl-PL" sz="3600" kern="0" dirty="0" smtClean="0">
                <a:solidFill>
                  <a:srgbClr val="000000"/>
                </a:solidFill>
              </a:rPr>
              <a:t>Doposażenie szkół i placówek</a:t>
            </a:r>
          </a:p>
          <a:p>
            <a:pPr marL="361950" indent="-361950" fontAlgn="auto">
              <a:spcBef>
                <a:spcPts val="0"/>
              </a:spcBef>
              <a:spcAft>
                <a:spcPts val="0"/>
              </a:spcAft>
              <a:buFontTx/>
              <a:buAutoNum type="arabicPeriod"/>
              <a:defRPr/>
            </a:pPr>
            <a:r>
              <a:rPr lang="pl-PL" sz="3600" kern="0" dirty="0" smtClean="0">
                <a:solidFill>
                  <a:srgbClr val="000000"/>
                </a:solidFill>
              </a:rPr>
              <a:t>Współpraca szkół zawodowych z ich otoczeniem (pracodawcy i uczelnie) </a:t>
            </a:r>
          </a:p>
          <a:p>
            <a:pPr marL="457200" indent="-457200">
              <a:spcBef>
                <a:spcPts val="0"/>
              </a:spcBef>
              <a:buFont typeface="+mj-lt"/>
              <a:buAutoNum type="arabicPeriod" startAt="3"/>
              <a:defRPr/>
            </a:pPr>
            <a:r>
              <a:rPr lang="pl-PL" sz="3600" kern="0" dirty="0" smtClean="0">
                <a:solidFill>
                  <a:srgbClr val="000000"/>
                </a:solidFill>
              </a:rPr>
              <a:t>Doradztwo zawodowe dla dzieci, młodzieży i dorosłych</a:t>
            </a:r>
            <a:endParaRPr lang="pl-PL" sz="3600" dirty="0" smtClean="0">
              <a:cs typeface="Times New Roman" pitchFamily="18" charset="0"/>
            </a:endParaRPr>
          </a:p>
          <a:p>
            <a:pPr marL="361950" indent="-361950" fontAlgn="auto">
              <a:spcBef>
                <a:spcPts val="0"/>
              </a:spcBef>
              <a:spcAft>
                <a:spcPts val="0"/>
              </a:spcAft>
              <a:buFontTx/>
              <a:buAutoNum type="arabicPeriod" startAt="3"/>
              <a:defRPr/>
            </a:pPr>
            <a:endParaRPr lang="de-DE" kern="0" dirty="0" smtClean="0">
              <a:solidFill>
                <a:srgbClr val="000000"/>
              </a:solidFill>
              <a:latin typeface="Arial" pitchFamily="34" charset="0"/>
            </a:endParaRPr>
          </a:p>
          <a:p>
            <a:endParaRPr lang="pl-PL"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200" dirty="0" smtClean="0"/>
              <a:t>Tworzenie w szkołach i placówkach kształcenia zawodowego warunków zbliżonych do rzeczywistego środowiska pracy zawodowej</a:t>
            </a:r>
            <a:br>
              <a:rPr lang="pl-PL" sz="3200" dirty="0" smtClean="0"/>
            </a:br>
            <a:endParaRPr lang="pl-PL" sz="3200" dirty="0"/>
          </a:p>
        </p:txBody>
      </p:sp>
      <p:sp>
        <p:nvSpPr>
          <p:cNvPr id="3" name="Symbol zastępczy zawartości 2"/>
          <p:cNvSpPr>
            <a:spLocks noGrp="1"/>
          </p:cNvSpPr>
          <p:nvPr>
            <p:ph idx="1"/>
          </p:nvPr>
        </p:nvSpPr>
        <p:spPr>
          <a:xfrm>
            <a:off x="1015257" y="2599079"/>
            <a:ext cx="10058400" cy="4050792"/>
          </a:xfrm>
        </p:spPr>
        <p:txBody>
          <a:bodyPr>
            <a:noAutofit/>
          </a:bodyPr>
          <a:lstStyle/>
          <a:p>
            <a:r>
              <a:rPr lang="pl-PL" sz="2800" dirty="0" smtClean="0"/>
              <a:t>Wyposażenie/doposażenie szkół i placówek w oparciu o centralnie opracowane wytyczne w nowoczesny sprzęt i materiały dydaktyczne zapewniające wysoką jakość kształcenia i umożliwiające realizację podstawy programowej kształcenia w zawodach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dirty="0" smtClean="0">
                <a:cs typeface="Times New Roman" pitchFamily="18" charset="0"/>
              </a:rPr>
              <a:t>Modernizacja treści i metod kształcenia zawodowego poprzez włączenie  pracodawców w system identyfikacji potrzeb kwalifikacyjno-zawodowych na rynku pracy oraz weryfikacji wymagań kwalifikacyjnych, zwłaszcza w ujęciu sektorowym (K)</a:t>
            </a:r>
            <a:endParaRPr lang="pl-PL" sz="2800" dirty="0"/>
          </a:p>
        </p:txBody>
      </p:sp>
      <p:sp>
        <p:nvSpPr>
          <p:cNvPr id="3" name="Symbol zastępczy zawartości 2"/>
          <p:cNvSpPr>
            <a:spLocks noGrp="1"/>
          </p:cNvSpPr>
          <p:nvPr>
            <p:ph idx="1"/>
          </p:nvPr>
        </p:nvSpPr>
        <p:spPr>
          <a:xfrm>
            <a:off x="1083496" y="2749205"/>
            <a:ext cx="10058400" cy="3296753"/>
          </a:xfrm>
        </p:spPr>
        <p:txBody>
          <a:bodyPr/>
          <a:lstStyle/>
          <a:p>
            <a:pPr algn="just">
              <a:buFont typeface="Wingdings" pitchFamily="2" charset="2"/>
              <a:buChar char=""/>
            </a:pPr>
            <a:r>
              <a:rPr lang="pl-PL" dirty="0" smtClean="0">
                <a:cs typeface="Times New Roman" pitchFamily="18" charset="0"/>
              </a:rPr>
              <a:t>analiza bieżącej sytuacji na rynku pracy w poszczególnych sektorach, </a:t>
            </a:r>
            <a:br>
              <a:rPr lang="pl-PL" dirty="0" smtClean="0">
                <a:cs typeface="Times New Roman" pitchFamily="18" charset="0"/>
              </a:rPr>
            </a:br>
            <a:r>
              <a:rPr lang="pl-PL" dirty="0" smtClean="0">
                <a:cs typeface="Times New Roman" pitchFamily="18" charset="0"/>
              </a:rPr>
              <a:t>w oparciu o dostępne dane z poziomu europejskiego i z poziomu krajowego, w tym dane pochodzące z analiz instytucji rynku pracy, dane na temat absolwentów szkół zawodowych oraz informacje od pracodawców </a:t>
            </a:r>
            <a:endParaRPr lang="pl-PL" dirty="0" smtClean="0">
              <a:latin typeface="Times New Roman" pitchFamily="18" charset="0"/>
              <a:cs typeface="Times New Roman" pitchFamily="18" charset="0"/>
            </a:endParaRPr>
          </a:p>
          <a:p>
            <a:pPr algn="just">
              <a:buFont typeface="Wingdings" pitchFamily="2" charset="2"/>
              <a:buChar char=""/>
            </a:pPr>
            <a:r>
              <a:rPr lang="pl-PL" dirty="0" smtClean="0">
                <a:cs typeface="Times New Roman" pitchFamily="18" charset="0"/>
              </a:rPr>
              <a:t>prognozy zapotrzebowania na umiejętności i kwalifikacje zawodowe w danym obszarze </a:t>
            </a:r>
            <a:endParaRPr lang="pl-PL" dirty="0" smtClean="0">
              <a:latin typeface="Times New Roman" pitchFamily="18" charset="0"/>
              <a:cs typeface="Times New Roman" pitchFamily="18" charset="0"/>
            </a:endParaRPr>
          </a:p>
          <a:p>
            <a:pPr algn="just">
              <a:buFont typeface="Wingdings" pitchFamily="2" charset="2"/>
              <a:buChar char=""/>
            </a:pPr>
            <a:r>
              <a:rPr lang="pl-PL" dirty="0" smtClean="0">
                <a:cs typeface="Times New Roman" pitchFamily="18" charset="0"/>
              </a:rPr>
              <a:t>ocena wymagań kwalifikacyjnych wynikających z podstawy programowej kształcenia w zawodach </a:t>
            </a:r>
            <a:endParaRPr lang="pl-PL" dirty="0" smtClean="0">
              <a:latin typeface="Times New Roman" pitchFamily="18" charset="0"/>
              <a:cs typeface="Times New Roman" pitchFamily="18" charset="0"/>
            </a:endParaRPr>
          </a:p>
          <a:p>
            <a:pPr algn="just">
              <a:buFont typeface="Wingdings" pitchFamily="2" charset="2"/>
              <a:buChar char=""/>
            </a:pPr>
            <a:r>
              <a:rPr lang="pl-PL" dirty="0" smtClean="0">
                <a:cs typeface="Times New Roman" pitchFamily="18" charset="0"/>
              </a:rPr>
              <a:t>dostosowanie klasyfikacji zawodów szkolnych oraz podstawy programowej kształcenia w zawodach do potrzeb rynku pracy </a:t>
            </a:r>
            <a:endParaRPr lang="pl-PL" dirty="0" smtClean="0">
              <a:latin typeface="Times New Roman" pitchFamily="18" charset="0"/>
              <a:cs typeface="Times New Roman" pitchFamily="18" charset="0"/>
            </a:endParaRPr>
          </a:p>
          <a:p>
            <a:pPr>
              <a:buNone/>
            </a:pPr>
            <a:endParaRPr lang="pl-PL"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400" dirty="0" smtClean="0">
                <a:cs typeface="Times New Roman" pitchFamily="18" charset="0"/>
              </a:rPr>
              <a:t>Rozwój współpracy szkół i placówek kształcenia zawodowego z ich otoczeniem, w tym zwłaszcza z pracodawcami i szkołami wyższymi (staże i praktyki dla uczniów w przedsiębiorstwach, rozwój współpracy szkół z uczelniami) (K/R)</a:t>
            </a:r>
            <a:r>
              <a:rPr lang="pl-PL" sz="2400" dirty="0" smtClean="0">
                <a:latin typeface="Times New Roman" pitchFamily="18" charset="0"/>
                <a:cs typeface="Times New Roman" pitchFamily="18" charset="0"/>
              </a:rPr>
              <a:t/>
            </a:r>
            <a:br>
              <a:rPr lang="pl-PL" sz="2400" dirty="0" smtClean="0">
                <a:latin typeface="Times New Roman" pitchFamily="18" charset="0"/>
                <a:cs typeface="Times New Roman" pitchFamily="18" charset="0"/>
              </a:rPr>
            </a:br>
            <a:endParaRPr lang="pl-PL" sz="2400" dirty="0"/>
          </a:p>
        </p:txBody>
      </p:sp>
      <p:sp>
        <p:nvSpPr>
          <p:cNvPr id="3" name="Symbol zastępczy zawartości 2"/>
          <p:cNvSpPr>
            <a:spLocks noGrp="1"/>
          </p:cNvSpPr>
          <p:nvPr>
            <p:ph idx="1"/>
          </p:nvPr>
        </p:nvSpPr>
        <p:spPr/>
        <p:txBody>
          <a:bodyPr>
            <a:normAutofit/>
          </a:bodyPr>
          <a:lstStyle/>
          <a:p>
            <a:pPr algn="just">
              <a:buFont typeface="Wingdings" pitchFamily="2" charset="2"/>
              <a:buChar char=""/>
            </a:pPr>
            <a:r>
              <a:rPr lang="pl-PL" dirty="0" smtClean="0">
                <a:cs typeface="Times New Roman" pitchFamily="18" charset="0"/>
              </a:rPr>
              <a:t>wspólne przygotowywanie programów nauczania, </a:t>
            </a:r>
            <a:endParaRPr lang="pl-PL" dirty="0" smtClean="0">
              <a:latin typeface="Times New Roman" pitchFamily="18" charset="0"/>
              <a:cs typeface="Times New Roman" pitchFamily="18" charset="0"/>
            </a:endParaRPr>
          </a:p>
          <a:p>
            <a:pPr algn="just">
              <a:buFont typeface="Wingdings" pitchFamily="2" charset="2"/>
              <a:buChar char=""/>
            </a:pPr>
            <a:r>
              <a:rPr lang="pl-PL" dirty="0" smtClean="0">
                <a:cs typeface="Times New Roman" pitchFamily="18" charset="0"/>
              </a:rPr>
              <a:t>organizacja zajęć praktycznych i praktyk zawodowych dla uczniów, </a:t>
            </a:r>
            <a:endParaRPr lang="pl-PL" dirty="0" smtClean="0">
              <a:latin typeface="Times New Roman" pitchFamily="18" charset="0"/>
              <a:cs typeface="Times New Roman" pitchFamily="18" charset="0"/>
            </a:endParaRPr>
          </a:p>
          <a:p>
            <a:pPr algn="just">
              <a:buFont typeface="Wingdings" pitchFamily="2" charset="2"/>
              <a:buChar char=""/>
            </a:pPr>
            <a:r>
              <a:rPr lang="pl-PL" dirty="0" smtClean="0">
                <a:cs typeface="Times New Roman" pitchFamily="18" charset="0"/>
              </a:rPr>
              <a:t>wspólne prowadzenie kwalifikacyjnych kursów zawodowych  z pracodawcami,</a:t>
            </a:r>
            <a:endParaRPr lang="pl-PL" dirty="0" smtClean="0">
              <a:latin typeface="Times New Roman" pitchFamily="18" charset="0"/>
              <a:cs typeface="Times New Roman" pitchFamily="18" charset="0"/>
            </a:endParaRPr>
          </a:p>
          <a:p>
            <a:pPr algn="just">
              <a:buFont typeface="Wingdings" pitchFamily="2" charset="2"/>
              <a:buChar char=""/>
            </a:pPr>
            <a:r>
              <a:rPr lang="pl-PL" dirty="0" smtClean="0">
                <a:cs typeface="Times New Roman" pitchFamily="18" charset="0"/>
              </a:rPr>
              <a:t>szerszy udział pracodawców w organizacji praktyk i staży dla nauczycieli kształcenia zawodowego,</a:t>
            </a:r>
            <a:endParaRPr lang="pl-PL" dirty="0" smtClean="0">
              <a:latin typeface="Times New Roman" pitchFamily="18" charset="0"/>
              <a:cs typeface="Times New Roman" pitchFamily="18" charset="0"/>
            </a:endParaRPr>
          </a:p>
          <a:p>
            <a:pPr algn="just">
              <a:buFont typeface="Wingdings" pitchFamily="2" charset="2"/>
              <a:buChar char=""/>
            </a:pPr>
            <a:r>
              <a:rPr lang="pl-PL" dirty="0" smtClean="0">
                <a:cs typeface="Times New Roman" pitchFamily="18" charset="0"/>
              </a:rPr>
              <a:t>zwiększenie dostępu uczniów i nauczycieli do nowoczesnych technik </a:t>
            </a:r>
            <a:br>
              <a:rPr lang="pl-PL" dirty="0" smtClean="0">
                <a:cs typeface="Times New Roman" pitchFamily="18" charset="0"/>
              </a:rPr>
            </a:br>
            <a:r>
              <a:rPr lang="pl-PL" dirty="0" smtClean="0">
                <a:cs typeface="Times New Roman" pitchFamily="18" charset="0"/>
              </a:rPr>
              <a:t>i technologii poprzez współpracę z pracodawcami i z uczelniami, </a:t>
            </a:r>
            <a:endParaRPr lang="pl-PL" dirty="0" smtClean="0">
              <a:latin typeface="Times New Roman" pitchFamily="18" charset="0"/>
              <a:cs typeface="Times New Roman" pitchFamily="18" charset="0"/>
            </a:endParaRPr>
          </a:p>
          <a:p>
            <a:pPr algn="just">
              <a:buFont typeface="Wingdings" pitchFamily="2" charset="2"/>
              <a:buChar char=""/>
            </a:pPr>
            <a:r>
              <a:rPr lang="pl-PL" dirty="0" smtClean="0">
                <a:cs typeface="Times New Roman" pitchFamily="18" charset="0"/>
              </a:rPr>
              <a:t>współpraca w doskonaleniu nauczycieli kształcenia zawodowego,</a:t>
            </a:r>
            <a:endParaRPr lang="pl-PL" dirty="0" smtClean="0">
              <a:latin typeface="Times New Roman" pitchFamily="18" charset="0"/>
              <a:cs typeface="Times New Roman" pitchFamily="18" charset="0"/>
            </a:endParaRPr>
          </a:p>
          <a:p>
            <a:pPr algn="just">
              <a:buFont typeface="Wingdings" pitchFamily="2" charset="2"/>
              <a:buChar char=""/>
            </a:pPr>
            <a:r>
              <a:rPr lang="pl-PL" dirty="0" smtClean="0">
                <a:cs typeface="Times New Roman" pitchFamily="18" charset="0"/>
              </a:rPr>
              <a:t>wspólne działania z uczelniami w obszarze doradztwa zawodowego.</a:t>
            </a:r>
            <a:endParaRPr lang="pl-PL" dirty="0" smtClean="0">
              <a:latin typeface="Times New Roman" pitchFamily="18" charset="0"/>
              <a:cs typeface="Times New Roman" pitchFamily="18" charset="0"/>
            </a:endParaRPr>
          </a:p>
          <a:p>
            <a:endParaRPr lang="pl-PL"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dirty="0" smtClean="0">
                <a:cs typeface="Times New Roman" pitchFamily="18" charset="0"/>
              </a:rPr>
              <a:t>Wzmacnianie systemu wspierania szkolnictwa zawodowego ukierunkowane na rozwój szkół i placówek prowadzących kształcenie zawodowe </a:t>
            </a:r>
            <a:r>
              <a:rPr lang="pl-PL" sz="2800" dirty="0" smtClean="0">
                <a:latin typeface="Times New Roman" pitchFamily="18" charset="0"/>
                <a:cs typeface="Times New Roman" pitchFamily="18" charset="0"/>
              </a:rPr>
              <a:t/>
            </a:r>
            <a:br>
              <a:rPr lang="pl-PL" sz="2800" dirty="0" smtClean="0">
                <a:latin typeface="Times New Roman" pitchFamily="18" charset="0"/>
                <a:cs typeface="Times New Roman" pitchFamily="18" charset="0"/>
              </a:rPr>
            </a:br>
            <a:endParaRPr lang="pl-PL" sz="2800" dirty="0"/>
          </a:p>
        </p:txBody>
      </p:sp>
      <p:sp>
        <p:nvSpPr>
          <p:cNvPr id="3" name="Symbol zastępczy zawartości 2"/>
          <p:cNvSpPr>
            <a:spLocks noGrp="1"/>
          </p:cNvSpPr>
          <p:nvPr>
            <p:ph idx="1"/>
          </p:nvPr>
        </p:nvSpPr>
        <p:spPr/>
        <p:txBody>
          <a:bodyPr>
            <a:normAutofit/>
          </a:bodyPr>
          <a:lstStyle/>
          <a:p>
            <a:pPr algn="just">
              <a:buFont typeface="Wingdings" pitchFamily="2" charset="2"/>
              <a:buChar char=""/>
            </a:pPr>
            <a:r>
              <a:rPr lang="pl-PL" sz="2800" dirty="0" smtClean="0">
                <a:cs typeface="Times New Roman" pitchFamily="18" charset="0"/>
              </a:rPr>
              <a:t>zwiększenie kompetencji kadry systemu doskonalenia nauczycieli kształcenia zawodowego – doskonalenie nauczycieli doradców metodycznych, nauczycieli konsultantów oraz innych specjalistów placówek doskonalenia nauczycieli,</a:t>
            </a:r>
            <a:endParaRPr lang="pl-PL" sz="2800" dirty="0" smtClean="0">
              <a:latin typeface="Times New Roman" pitchFamily="18" charset="0"/>
              <a:cs typeface="Times New Roman" pitchFamily="18" charset="0"/>
            </a:endParaRPr>
          </a:p>
          <a:p>
            <a:pPr algn="just">
              <a:buFont typeface="Wingdings" pitchFamily="2" charset="2"/>
              <a:buChar char=""/>
            </a:pPr>
            <a:r>
              <a:rPr lang="pl-PL" sz="2800" dirty="0" smtClean="0">
                <a:cs typeface="Times New Roman" pitchFamily="18" charset="0"/>
              </a:rPr>
              <a:t>wspieranie rozwoju kompetencji kadry kierowniczej szkół prowadzących kształcenie zawodowe, w tym również osób nadzorujących realizację kształcenia praktycznego u pracodawców,</a:t>
            </a:r>
            <a:endParaRPr lang="pl-PL" sz="2800" dirty="0" smtClean="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cs typeface="Times New Roman" pitchFamily="18" charset="0"/>
              </a:rPr>
              <a:t>Doskonalenie umiejętności nauczycieli zawodu we współpracy </a:t>
            </a:r>
            <a:br>
              <a:rPr lang="pl-PL" dirty="0" smtClean="0">
                <a:cs typeface="Times New Roman" pitchFamily="18" charset="0"/>
              </a:rPr>
            </a:br>
            <a:r>
              <a:rPr lang="pl-PL" dirty="0" smtClean="0">
                <a:cs typeface="Times New Roman" pitchFamily="18" charset="0"/>
              </a:rPr>
              <a:t>z uczelniami i rynkiem pracy</a:t>
            </a:r>
            <a:r>
              <a:rPr lang="pl-PL" dirty="0" smtClean="0">
                <a:latin typeface="Times New Roman" pitchFamily="18" charset="0"/>
                <a:cs typeface="Times New Roman" pitchFamily="18" charset="0"/>
              </a:rPr>
              <a:t/>
            </a:r>
            <a:br>
              <a:rPr lang="pl-PL" dirty="0" smtClean="0">
                <a:latin typeface="Times New Roman" pitchFamily="18" charset="0"/>
                <a:cs typeface="Times New Roman" pitchFamily="18" charset="0"/>
              </a:rPr>
            </a:br>
            <a:endParaRPr lang="pl-PL" dirty="0"/>
          </a:p>
        </p:txBody>
      </p:sp>
      <p:sp>
        <p:nvSpPr>
          <p:cNvPr id="3" name="Symbol zastępczy zawartości 2"/>
          <p:cNvSpPr>
            <a:spLocks noGrp="1"/>
          </p:cNvSpPr>
          <p:nvPr>
            <p:ph idx="1"/>
          </p:nvPr>
        </p:nvSpPr>
        <p:spPr/>
        <p:txBody>
          <a:bodyPr>
            <a:normAutofit/>
          </a:bodyPr>
          <a:lstStyle/>
          <a:p>
            <a:pPr algn="just">
              <a:buFont typeface="Wingdings" pitchFamily="2" charset="2"/>
              <a:buChar char=""/>
            </a:pPr>
            <a:r>
              <a:rPr lang="pl-PL" sz="2800" dirty="0" smtClean="0">
                <a:cs typeface="Times New Roman" pitchFamily="18" charset="0"/>
              </a:rPr>
              <a:t>zapewnienie nauczycielom zawodu możliwości aktualizowania swojej wiedzy przez bezpośredni kontakt z rzeczywistym środowiskiem pracy – poszerzenie oferty praktyk i staży dla nauczycieli w przedsiębiorstwach,</a:t>
            </a:r>
          </a:p>
          <a:p>
            <a:pPr algn="just">
              <a:buFont typeface="Wingdings" pitchFamily="2" charset="2"/>
              <a:buChar char=""/>
            </a:pPr>
            <a:r>
              <a:rPr lang="pl-PL" sz="2800" dirty="0" smtClean="0">
                <a:cs typeface="Times New Roman" pitchFamily="18" charset="0"/>
              </a:rPr>
              <a:t>uruchomienie studiów podyplomowych mających na celu przeciwdziałanie brakom kadrowym w kształceniu zawodowym,</a:t>
            </a:r>
          </a:p>
          <a:p>
            <a:pPr>
              <a:buNone/>
            </a:pPr>
            <a:endParaRPr lang="pl-PL" sz="2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cs typeface="Times New Roman" pitchFamily="18" charset="0"/>
              </a:rPr>
              <a:t>Rozwój doradztwa zawodowego dla dzieci, młodzieży i dorosłych (K/R)</a:t>
            </a:r>
            <a:r>
              <a:rPr lang="pl-PL" dirty="0" smtClean="0">
                <a:latin typeface="Times New Roman" pitchFamily="18" charset="0"/>
                <a:cs typeface="Times New Roman" pitchFamily="18" charset="0"/>
              </a:rPr>
              <a:t/>
            </a:r>
            <a:br>
              <a:rPr lang="pl-PL" dirty="0" smtClean="0">
                <a:latin typeface="Times New Roman" pitchFamily="18" charset="0"/>
                <a:cs typeface="Times New Roman" pitchFamily="18" charset="0"/>
              </a:rPr>
            </a:br>
            <a:endParaRPr lang="pl-PL" dirty="0"/>
          </a:p>
        </p:txBody>
      </p:sp>
      <p:sp>
        <p:nvSpPr>
          <p:cNvPr id="3" name="Symbol zastępczy zawartości 2"/>
          <p:cNvSpPr>
            <a:spLocks noGrp="1"/>
          </p:cNvSpPr>
          <p:nvPr>
            <p:ph idx="1"/>
          </p:nvPr>
        </p:nvSpPr>
        <p:spPr/>
        <p:txBody>
          <a:bodyPr>
            <a:normAutofit lnSpcReduction="10000"/>
          </a:bodyPr>
          <a:lstStyle/>
          <a:p>
            <a:pPr algn="just">
              <a:buSzPts val="1200"/>
              <a:buFont typeface="Wingdings" pitchFamily="2" charset="2"/>
              <a:buChar char=""/>
            </a:pPr>
            <a:r>
              <a:rPr lang="pl-PL" dirty="0" smtClean="0">
                <a:cs typeface="Times New Roman" pitchFamily="18" charset="0"/>
              </a:rPr>
              <a:t>zwiększenie kompetencji kadry systemu doskonalenia nauczycieli kształcenia zawodowego oraz poradni psychologiczno-pedagogicznych w zakresie realizacji zadań w obszarze doradztwa edukacyjno-zawodowego,</a:t>
            </a:r>
            <a:endParaRPr lang="pl-PL" dirty="0" smtClean="0">
              <a:latin typeface="Times New Roman" pitchFamily="18" charset="0"/>
              <a:cs typeface="Times New Roman" pitchFamily="18" charset="0"/>
            </a:endParaRPr>
          </a:p>
          <a:p>
            <a:pPr algn="just">
              <a:buSzPts val="1200"/>
              <a:buFont typeface="Wingdings" pitchFamily="2" charset="2"/>
              <a:buChar char=""/>
            </a:pPr>
            <a:r>
              <a:rPr lang="pl-PL" dirty="0" smtClean="0">
                <a:cs typeface="Times New Roman" pitchFamily="18" charset="0"/>
              </a:rPr>
              <a:t>przygotowanie ramowych programów szkolenia osób realizujących zadania </a:t>
            </a:r>
            <a:br>
              <a:rPr lang="pl-PL" dirty="0" smtClean="0">
                <a:cs typeface="Times New Roman" pitchFamily="18" charset="0"/>
              </a:rPr>
            </a:br>
            <a:r>
              <a:rPr lang="pl-PL" dirty="0" smtClean="0">
                <a:cs typeface="Times New Roman" pitchFamily="18" charset="0"/>
              </a:rPr>
              <a:t>z zakresu doradztwa edukacyjno-zawodowego w szkołach i placówkach,</a:t>
            </a:r>
            <a:endParaRPr lang="pl-PL" dirty="0" smtClean="0">
              <a:latin typeface="Times New Roman" pitchFamily="18" charset="0"/>
              <a:cs typeface="Times New Roman" pitchFamily="18" charset="0"/>
            </a:endParaRPr>
          </a:p>
          <a:p>
            <a:pPr algn="just">
              <a:buSzPts val="1200"/>
              <a:buFont typeface="Wingdings" pitchFamily="2" charset="2"/>
              <a:buChar char=""/>
            </a:pPr>
            <a:r>
              <a:rPr lang="pl-PL" dirty="0" smtClean="0">
                <a:cs typeface="Times New Roman" pitchFamily="18" charset="0"/>
              </a:rPr>
              <a:t>przeprowadzenie szkoleń dla osób realizujących zadania z zakresu doradztwa zawodowego w szkołach </a:t>
            </a:r>
            <a:r>
              <a:rPr lang="pl-PL" dirty="0" err="1" smtClean="0">
                <a:cs typeface="Times New Roman" pitchFamily="18" charset="0"/>
              </a:rPr>
              <a:t>ponadgimnazjalnych</a:t>
            </a:r>
            <a:r>
              <a:rPr lang="pl-PL" dirty="0" smtClean="0">
                <a:cs typeface="Times New Roman" pitchFamily="18" charset="0"/>
              </a:rPr>
              <a:t>,</a:t>
            </a:r>
            <a:endParaRPr lang="pl-PL" dirty="0" smtClean="0">
              <a:latin typeface="Times New Roman" pitchFamily="18" charset="0"/>
              <a:cs typeface="Times New Roman" pitchFamily="18" charset="0"/>
            </a:endParaRPr>
          </a:p>
          <a:p>
            <a:pPr algn="just">
              <a:buSzPts val="1200"/>
              <a:buFont typeface="Wingdings" pitchFamily="2" charset="2"/>
              <a:buChar char=""/>
            </a:pPr>
            <a:r>
              <a:rPr lang="pl-PL" dirty="0" smtClean="0">
                <a:cs typeface="Times New Roman" pitchFamily="18" charset="0"/>
              </a:rPr>
              <a:t>zapewnienie dostępu do odpowiedniej informacji edukacyjno-zawodowej już od pierwszych etapów edukacyjnych, w tym zapoznanie uczniów szkół podstawowych ze światem zawodów, opracowanie materiałów dla wychowawców klas wszystkich typów szkół,</a:t>
            </a:r>
            <a:endParaRPr lang="pl-PL" dirty="0" smtClean="0">
              <a:latin typeface="Times New Roman" pitchFamily="18" charset="0"/>
              <a:cs typeface="Times New Roman" pitchFamily="18" charset="0"/>
            </a:endParaRPr>
          </a:p>
          <a:p>
            <a:pPr algn="just">
              <a:buSzPts val="1200"/>
              <a:buFont typeface="Wingdings" pitchFamily="2" charset="2"/>
              <a:buChar char=""/>
            </a:pPr>
            <a:r>
              <a:rPr lang="pl-PL" dirty="0" smtClean="0">
                <a:cs typeface="Times New Roman" pitchFamily="18" charset="0"/>
              </a:rPr>
              <a:t>opracowanie metodologii i narzędzi do badania losów absolwentów szkół prowadzących kształcenie zawodowe</a:t>
            </a:r>
            <a:endParaRPr lang="pl-PL" dirty="0" smtClean="0">
              <a:latin typeface="Times New Roman" pitchFamily="18" charset="0"/>
              <a:cs typeface="Times New Roman" pitchFamily="18" charset="0"/>
            </a:endParaRPr>
          </a:p>
          <a:p>
            <a:endParaRPr lang="pl-PL"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Obszar – kształcenie ustawiczne</a:t>
            </a:r>
            <a:endParaRPr lang="pl-PL" dirty="0"/>
          </a:p>
        </p:txBody>
      </p:sp>
      <p:sp>
        <p:nvSpPr>
          <p:cNvPr id="3" name="Symbol zastępczy zawartości 2"/>
          <p:cNvSpPr>
            <a:spLocks noGrp="1"/>
          </p:cNvSpPr>
          <p:nvPr>
            <p:ph idx="1"/>
          </p:nvPr>
        </p:nvSpPr>
        <p:spPr>
          <a:xfrm>
            <a:off x="1069847" y="2121408"/>
            <a:ext cx="10639931" cy="4050792"/>
          </a:xfrm>
        </p:spPr>
        <p:txBody>
          <a:bodyPr>
            <a:normAutofit/>
          </a:bodyPr>
          <a:lstStyle/>
          <a:p>
            <a:r>
              <a:rPr lang="pl-PL" sz="3600" dirty="0" smtClean="0"/>
              <a:t> Nowe elastyczne formy kształcenia dorosłych</a:t>
            </a:r>
          </a:p>
          <a:p>
            <a:r>
              <a:rPr lang="pl-PL" sz="3600" dirty="0" smtClean="0"/>
              <a:t> Rozwój technologii informacyjno-komunikacyjnych</a:t>
            </a:r>
            <a:br>
              <a:rPr lang="pl-PL" sz="3600" dirty="0" smtClean="0"/>
            </a:br>
            <a:r>
              <a:rPr lang="pl-PL" sz="3600" dirty="0" smtClean="0"/>
              <a:t> i multimediów (kształcenie na odległość)</a:t>
            </a:r>
          </a:p>
          <a:p>
            <a:r>
              <a:rPr lang="pl-PL" sz="3600" dirty="0" smtClean="0"/>
              <a:t> Tworzenie centrów kształcenia zawodowego</a:t>
            </a:r>
            <a:br>
              <a:rPr lang="pl-PL" sz="3600" dirty="0" smtClean="0"/>
            </a:br>
            <a:r>
              <a:rPr lang="pl-PL" sz="3600" dirty="0" smtClean="0"/>
              <a:t> i ustawicznego</a:t>
            </a:r>
          </a:p>
          <a:p>
            <a:endParaRPr lang="pl-PL"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13577" y="315819"/>
            <a:ext cx="10058400" cy="1609344"/>
          </a:xfrm>
        </p:spPr>
        <p:txBody>
          <a:bodyPr/>
          <a:lstStyle/>
          <a:p>
            <a:r>
              <a:rPr lang="pl-PL" dirty="0" smtClean="0"/>
              <a:t>Starożytni filozofowie prekursorami idei kształcenia przez całe życie</a:t>
            </a:r>
            <a:endParaRPr lang="pl-PL" dirty="0"/>
          </a:p>
        </p:txBody>
      </p:sp>
      <p:sp>
        <p:nvSpPr>
          <p:cNvPr id="3" name="Symbol zastępczy zawartości 2"/>
          <p:cNvSpPr>
            <a:spLocks noGrp="1"/>
          </p:cNvSpPr>
          <p:nvPr>
            <p:ph idx="1"/>
          </p:nvPr>
        </p:nvSpPr>
        <p:spPr>
          <a:xfrm>
            <a:off x="337624" y="1854122"/>
            <a:ext cx="11577711" cy="2127035"/>
          </a:xfrm>
        </p:spPr>
        <p:txBody>
          <a:bodyPr>
            <a:normAutofit/>
          </a:bodyPr>
          <a:lstStyle/>
          <a:p>
            <a:pPr marL="0" indent="0">
              <a:buNone/>
            </a:pPr>
            <a:r>
              <a:rPr lang="pl-PL" dirty="0" smtClean="0"/>
              <a:t>Prekursorami jej byli starożytni filozofowie, postulaty na temat stałego uczenia się i rozwoju znaleźć można m.in. u Solona, Konfucjusza, Hipokratesa, Pitagorasa, Sokratesa, Platona czy Seneki. </a:t>
            </a:r>
          </a:p>
          <a:p>
            <a:pPr marL="0" indent="0">
              <a:buNone/>
            </a:pPr>
            <a:r>
              <a:rPr lang="pl-PL" dirty="0" smtClean="0"/>
              <a:t>W książce Seneki Młodszego zatytułowanej „Myśli” znajduje się fragment odpowiadający idei kształcenia ustawicznego:</a:t>
            </a:r>
          </a:p>
        </p:txBody>
      </p:sp>
      <p:pic>
        <p:nvPicPr>
          <p:cNvPr id="9219" name="Picture 3"/>
          <p:cNvPicPr>
            <a:picLocks noChangeAspect="1" noChangeArrowheads="1"/>
          </p:cNvPicPr>
          <p:nvPr/>
        </p:nvPicPr>
        <p:blipFill>
          <a:blip r:embed="rId3"/>
          <a:srcRect/>
          <a:stretch>
            <a:fillRect/>
          </a:stretch>
        </p:blipFill>
        <p:spPr bwMode="auto">
          <a:xfrm>
            <a:off x="1487606" y="3292382"/>
            <a:ext cx="8191500" cy="2819400"/>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a:xfrm>
            <a:off x="846843" y="1391283"/>
            <a:ext cx="9966960" cy="3035808"/>
          </a:xfrm>
        </p:spPr>
        <p:txBody>
          <a:bodyPr/>
          <a:lstStyle/>
          <a:p>
            <a:r>
              <a:rPr lang="pl-PL" sz="4000" i="1" dirty="0" smtClean="0"/>
              <a:t>„Analfabetami XXI wieku będą nie ci, którzy nie umieją pisać i czytać,</a:t>
            </a:r>
            <a:br>
              <a:rPr lang="pl-PL" sz="4000" i="1" dirty="0" smtClean="0"/>
            </a:br>
            <a:r>
              <a:rPr lang="pl-PL" sz="4000" i="1" dirty="0" smtClean="0"/>
              <a:t>lecz ci, którzy nie potrafią uczyć się, douczać i uczyć ponownie.”</a:t>
            </a:r>
            <a:br>
              <a:rPr lang="pl-PL" sz="4000" i="1" dirty="0" smtClean="0"/>
            </a:br>
            <a:r>
              <a:rPr lang="pl-PL" sz="4000" i="1" dirty="0" smtClean="0"/>
              <a:t>  </a:t>
            </a:r>
            <a:r>
              <a:rPr lang="pl-PL" sz="2000" i="1" dirty="0" smtClean="0"/>
              <a:t>Alvin Toffler</a:t>
            </a:r>
            <a:endParaRPr lang="pl-PL" sz="2000" dirty="0"/>
          </a:p>
        </p:txBody>
      </p:sp>
      <p:sp>
        <p:nvSpPr>
          <p:cNvPr id="5" name="Podtytuł 4"/>
          <p:cNvSpPr>
            <a:spLocks noGrp="1"/>
          </p:cNvSpPr>
          <p:nvPr>
            <p:ph type="subTitle" idx="1"/>
          </p:nvPr>
        </p:nvSpPr>
        <p:spPr>
          <a:xfrm>
            <a:off x="1997896" y="5057861"/>
            <a:ext cx="7891272" cy="1069848"/>
          </a:xfrm>
        </p:spPr>
        <p:txBody>
          <a:bodyPr>
            <a:normAutofit/>
          </a:bodyPr>
          <a:lstStyle/>
          <a:p>
            <a:r>
              <a:rPr lang="pl-PL" sz="3200" dirty="0" smtClean="0">
                <a:latin typeface="+mj-lt"/>
              </a:rPr>
              <a:t>Dziękuję za uwagę</a:t>
            </a:r>
            <a:endParaRPr lang="pl-PL" sz="3200"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i="1" dirty="0" smtClean="0"/>
              <a:t>Kształcenie ustawiczne</a:t>
            </a:r>
            <a:endParaRPr lang="pl-PL" dirty="0"/>
          </a:p>
        </p:txBody>
      </p:sp>
      <p:sp>
        <p:nvSpPr>
          <p:cNvPr id="3" name="Symbol zastępczy zawartości 2"/>
          <p:cNvSpPr>
            <a:spLocks noGrp="1"/>
          </p:cNvSpPr>
          <p:nvPr>
            <p:ph idx="1"/>
          </p:nvPr>
        </p:nvSpPr>
        <p:spPr/>
        <p:txBody>
          <a:bodyPr>
            <a:normAutofit fontScale="92500" lnSpcReduction="20000"/>
          </a:bodyPr>
          <a:lstStyle/>
          <a:p>
            <a:pPr marL="0" indent="0">
              <a:buNone/>
            </a:pPr>
            <a:r>
              <a:rPr lang="pl-PL" sz="3200" dirty="0" smtClean="0"/>
              <a:t>Termin </a:t>
            </a:r>
            <a:r>
              <a:rPr lang="pl-PL" sz="3200" i="1" dirty="0" smtClean="0"/>
              <a:t>używany jest często zamiennie </a:t>
            </a:r>
            <a:r>
              <a:rPr lang="pl-PL" sz="3200" dirty="0" smtClean="0"/>
              <a:t>z pojęciami: </a:t>
            </a:r>
          </a:p>
          <a:p>
            <a:pPr marL="0" indent="0">
              <a:buFont typeface="Wingdings" pitchFamily="2" charset="2"/>
              <a:buChar char="Ø"/>
            </a:pPr>
            <a:r>
              <a:rPr lang="pl-PL" sz="3200" i="1" dirty="0" smtClean="0"/>
              <a:t> „edukacja permanentna”, </a:t>
            </a:r>
          </a:p>
          <a:p>
            <a:pPr marL="0" indent="0">
              <a:buFont typeface="Wingdings" pitchFamily="2" charset="2"/>
              <a:buChar char="Ø"/>
            </a:pPr>
            <a:r>
              <a:rPr lang="pl-PL" sz="3200" i="1" dirty="0" smtClean="0"/>
              <a:t>„edukacja całożyciowa”,</a:t>
            </a:r>
          </a:p>
          <a:p>
            <a:pPr marL="0" indent="0">
              <a:buFont typeface="Wingdings" pitchFamily="2" charset="2"/>
              <a:buChar char="Ø"/>
            </a:pPr>
            <a:r>
              <a:rPr lang="pl-PL" sz="3200" i="1" dirty="0" smtClean="0"/>
              <a:t> „edukacja ustawiczna”, </a:t>
            </a:r>
          </a:p>
          <a:p>
            <a:pPr marL="0" indent="0">
              <a:buFont typeface="Wingdings" pitchFamily="2" charset="2"/>
              <a:buChar char="Ø"/>
            </a:pPr>
            <a:r>
              <a:rPr lang="pl-PL" sz="3200" i="1" dirty="0" smtClean="0"/>
              <a:t>„edukacja dorosłych”,</a:t>
            </a:r>
          </a:p>
          <a:p>
            <a:pPr marL="0" indent="0">
              <a:buFont typeface="Wingdings" pitchFamily="2" charset="2"/>
              <a:buChar char="Ø"/>
            </a:pPr>
            <a:r>
              <a:rPr lang="pl-PL" sz="3200" i="1" dirty="0" smtClean="0"/>
              <a:t> „kształcenie ciągłe”,</a:t>
            </a:r>
          </a:p>
          <a:p>
            <a:pPr marL="0" indent="0">
              <a:buFont typeface="Wingdings" pitchFamily="2" charset="2"/>
              <a:buChar char="Ø"/>
            </a:pPr>
            <a:r>
              <a:rPr lang="pl-PL" sz="3200" i="1" dirty="0" smtClean="0"/>
              <a:t> „oświata ustawiczna”,</a:t>
            </a:r>
          </a:p>
          <a:p>
            <a:pPr marL="0" indent="0">
              <a:buFont typeface="Wingdings" pitchFamily="2" charset="2"/>
              <a:buChar char="Ø"/>
            </a:pPr>
            <a:r>
              <a:rPr lang="pl-PL" sz="3200" i="1" dirty="0" smtClean="0"/>
              <a:t> „uczenie się przez całe życie”.</a:t>
            </a:r>
            <a:endParaRPr lang="pl-PL"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31304" y="193687"/>
            <a:ext cx="10058400" cy="1609344"/>
          </a:xfrm>
        </p:spPr>
        <p:txBody>
          <a:bodyPr>
            <a:normAutofit/>
          </a:bodyPr>
          <a:lstStyle/>
          <a:p>
            <a:r>
              <a:rPr lang="pl-PL" dirty="0" smtClean="0"/>
              <a:t>Różnica w rozumieniu problematyki </a:t>
            </a:r>
            <a:r>
              <a:rPr lang="pl-PL" dirty="0" smtClean="0"/>
              <a:t>kształcenia ustawicznego</a:t>
            </a:r>
            <a:endParaRPr lang="pl-PL" dirty="0"/>
          </a:p>
        </p:txBody>
      </p:sp>
      <p:sp>
        <p:nvSpPr>
          <p:cNvPr id="3" name="Symbol zastępczy zawartości 2"/>
          <p:cNvSpPr>
            <a:spLocks noGrp="1"/>
          </p:cNvSpPr>
          <p:nvPr>
            <p:ph idx="1"/>
          </p:nvPr>
        </p:nvSpPr>
        <p:spPr>
          <a:xfrm>
            <a:off x="1263811" y="4832604"/>
            <a:ext cx="10058400" cy="4050792"/>
          </a:xfrm>
        </p:spPr>
        <p:txBody>
          <a:bodyPr/>
          <a:lstStyle/>
          <a:p>
            <a:pPr>
              <a:buFont typeface="Wingdings" pitchFamily="2" charset="2"/>
              <a:buChar char="Ø"/>
            </a:pPr>
            <a:r>
              <a:rPr lang="pl-PL" dirty="0" smtClean="0"/>
              <a:t>unijnej Unijne rozumienie ,,uczenia się przez całe życie”</a:t>
            </a:r>
          </a:p>
          <a:p>
            <a:endParaRPr lang="pl-PL" dirty="0"/>
          </a:p>
        </p:txBody>
      </p:sp>
      <p:graphicFrame>
        <p:nvGraphicFramePr>
          <p:cNvPr id="4" name="Tabela 3"/>
          <p:cNvGraphicFramePr>
            <a:graphicFrameLocks noGrp="1"/>
          </p:cNvGraphicFramePr>
          <p:nvPr/>
        </p:nvGraphicFramePr>
        <p:xfrm>
          <a:off x="498763" y="1661776"/>
          <a:ext cx="11374581" cy="4846320"/>
        </p:xfrm>
        <a:graphic>
          <a:graphicData uri="http://schemas.openxmlformats.org/drawingml/2006/table">
            <a:tbl>
              <a:tblPr firstRow="1" bandRow="1">
                <a:tableStyleId>{5C22544A-7EE6-4342-B048-85BDC9FD1C3A}</a:tableStyleId>
              </a:tblPr>
              <a:tblGrid>
                <a:gridCol w="5181068"/>
                <a:gridCol w="6193513"/>
              </a:tblGrid>
              <a:tr h="887639">
                <a:tc>
                  <a:txBody>
                    <a:bodyPr/>
                    <a:lstStyle/>
                    <a:p>
                      <a:r>
                        <a:rPr lang="pl-PL" dirty="0" smtClean="0">
                          <a:latin typeface="Candara" pitchFamily="34" charset="0"/>
                        </a:rPr>
                        <a:t>W Polsce operuje się głównie pojęciem „kształcenie ustawiczne” (art. 3 </a:t>
                      </a:r>
                      <a:r>
                        <a:rPr lang="pl-PL" dirty="0" err="1" smtClean="0">
                          <a:latin typeface="Candara" pitchFamily="34" charset="0"/>
                        </a:rPr>
                        <a:t>pkt</a:t>
                      </a:r>
                      <a:r>
                        <a:rPr lang="pl-PL" dirty="0" smtClean="0">
                          <a:latin typeface="Candara" pitchFamily="34" charset="0"/>
                        </a:rPr>
                        <a:t> 17 ustawy o systemie oświaty)</a:t>
                      </a:r>
                      <a:endParaRPr lang="pl-PL" dirty="0">
                        <a:latin typeface="Candara" pitchFamily="34" charset="0"/>
                      </a:endParaRPr>
                    </a:p>
                  </a:txBody>
                  <a:tcPr/>
                </a:tc>
                <a:tc>
                  <a:txBody>
                    <a:bodyPr/>
                    <a:lstStyle/>
                    <a:p>
                      <a:endParaRPr lang="pl-PL" dirty="0" smtClean="0">
                        <a:latin typeface="Candara" pitchFamily="34" charset="0"/>
                      </a:endParaRPr>
                    </a:p>
                    <a:p>
                      <a:r>
                        <a:rPr lang="pl-PL" dirty="0" smtClean="0">
                          <a:latin typeface="Candara" pitchFamily="34" charset="0"/>
                        </a:rPr>
                        <a:t>      Unijna  koncepcja „uczenia się przez całe życie”</a:t>
                      </a:r>
                      <a:endParaRPr lang="pl-PL" dirty="0">
                        <a:latin typeface="Candara" pitchFamily="34" charset="0"/>
                      </a:endParaRPr>
                    </a:p>
                  </a:txBody>
                  <a:tcPr/>
                </a:tc>
              </a:tr>
              <a:tr h="3518876">
                <a:tc>
                  <a:txBody>
                    <a:bodyPr/>
                    <a:lstStyle/>
                    <a:p>
                      <a:pPr marL="179388"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pl-PL" dirty="0" smtClean="0">
                          <a:latin typeface="Candara" pitchFamily="34" charset="0"/>
                        </a:rPr>
                        <a:t>obejmuje kształcenie w szkołach dla dorosłych,</a:t>
                      </a:r>
                      <a:r>
                        <a:rPr lang="pl-PL" baseline="0" dirty="0" smtClean="0">
                          <a:latin typeface="Candara" pitchFamily="34" charset="0"/>
                        </a:rPr>
                        <a:t> a także </a:t>
                      </a:r>
                    </a:p>
                    <a:p>
                      <a:pPr marL="179388"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pl-PL" dirty="0" smtClean="0">
                          <a:latin typeface="Candara" pitchFamily="34" charset="0"/>
                        </a:rPr>
                        <a:t>uzyskiwanie, uzupełnianie wiedzy ogólnej, umiejętności i kwalifikacji zawodowych w formach pozaszkolnych, przez osoby, które spełniły obowiązek szkolny. </a:t>
                      </a:r>
                    </a:p>
                    <a:p>
                      <a:endParaRPr lang="pl-PL" dirty="0" smtClean="0">
                        <a:latin typeface="Candara" pitchFamily="34" charset="0"/>
                      </a:endParaRPr>
                    </a:p>
                    <a:p>
                      <a:r>
                        <a:rPr lang="pl-PL" dirty="0" smtClean="0">
                          <a:latin typeface="Candara" pitchFamily="34" charset="0"/>
                        </a:rPr>
                        <a:t>-</a:t>
                      </a:r>
                      <a:r>
                        <a:rPr lang="pl-PL" sz="1800" kern="1200" baseline="0" dirty="0" smtClean="0">
                          <a:solidFill>
                            <a:schemeClr val="dk1"/>
                          </a:solidFill>
                          <a:latin typeface="+mn-lt"/>
                          <a:ea typeface="+mn-ea"/>
                          <a:cs typeface="+mn-cs"/>
                        </a:rPr>
                        <a:t>„</a:t>
                      </a:r>
                      <a:r>
                        <a:rPr lang="pl-PL" sz="1800" b="0" kern="1200" baseline="0" dirty="0" smtClean="0">
                          <a:solidFill>
                            <a:schemeClr val="dk1"/>
                          </a:solidFill>
                          <a:latin typeface="Candara" pitchFamily="34" charset="0"/>
                          <a:ea typeface="+mn-ea"/>
                          <a:cs typeface="+mn-cs"/>
                        </a:rPr>
                        <a:t>kształcenie w szkołach dla dorosłych, a także uzyskiwanie i uzupełnianie wiedzy ogólnej, umiejętności i kwalifikacji zawodowych w odniesieniu do bezrobotnych, poszukujących pracy, pracowników i pracodawców” </a:t>
                      </a:r>
                      <a:r>
                        <a:rPr lang="pl-PL" sz="1800" b="0" i="1" kern="1200" baseline="0" dirty="0" smtClean="0">
                          <a:solidFill>
                            <a:schemeClr val="dk1"/>
                          </a:solidFill>
                          <a:latin typeface="Candara" pitchFamily="34" charset="0"/>
                          <a:ea typeface="+mn-ea"/>
                          <a:cs typeface="+mn-cs"/>
                        </a:rPr>
                        <a:t>(zgodnie z ustawą z dnia 20 kwietnia 2004 r. o promocji zatrudnienia i instytucjach rynku pracy).</a:t>
                      </a:r>
                      <a:endParaRPr lang="pl-PL" b="0" dirty="0">
                        <a:latin typeface="Candara" pitchFamily="34" charset="0"/>
                      </a:endParaRPr>
                    </a:p>
                  </a:txBody>
                  <a:tcPr/>
                </a:tc>
                <a:tc>
                  <a:txBody>
                    <a:bodyPr/>
                    <a:lstStyle/>
                    <a:p>
                      <a:pPr marL="179388" indent="0"/>
                      <a:r>
                        <a:rPr lang="pl-PL" dirty="0" smtClean="0">
                          <a:latin typeface="Candara" pitchFamily="34" charset="0"/>
                        </a:rPr>
                        <a:t>obejmuje edukację od fazy przedszkolnej do późnej emerytury, a więc :</a:t>
                      </a:r>
                    </a:p>
                    <a:p>
                      <a:pPr marL="179388" indent="0">
                        <a:buFont typeface="Wingdings" pitchFamily="2" charset="2"/>
                        <a:buChar char="Ø"/>
                      </a:pPr>
                      <a:r>
                        <a:rPr lang="pl-PL" dirty="0" smtClean="0">
                          <a:latin typeface="Candara" pitchFamily="34" charset="0"/>
                        </a:rPr>
                        <a:t> uczenie się formalne (w szkołach i innych placówkach systemu edukacji), </a:t>
                      </a:r>
                    </a:p>
                    <a:p>
                      <a:pPr marL="179388" indent="0">
                        <a:buFont typeface="Wingdings" pitchFamily="2" charset="2"/>
                        <a:buChar char="Ø"/>
                      </a:pPr>
                      <a:r>
                        <a:rPr lang="pl-PL" dirty="0" smtClean="0">
                          <a:latin typeface="Candara" pitchFamily="34" charset="0"/>
                        </a:rPr>
                        <a:t> </a:t>
                      </a:r>
                      <a:r>
                        <a:rPr lang="pl-PL" dirty="0" err="1" smtClean="0">
                          <a:latin typeface="Candara" pitchFamily="34" charset="0"/>
                        </a:rPr>
                        <a:t>pozaformalne</a:t>
                      </a:r>
                      <a:r>
                        <a:rPr lang="pl-PL" dirty="0" smtClean="0">
                          <a:latin typeface="Candara" pitchFamily="34" charset="0"/>
                        </a:rPr>
                        <a:t> (w instytucjach poza systemem edukacji) i </a:t>
                      </a:r>
                    </a:p>
                    <a:p>
                      <a:pPr marL="179388" indent="0">
                        <a:buFont typeface="Wingdings" pitchFamily="2" charset="2"/>
                        <a:buChar char="Ø"/>
                      </a:pPr>
                      <a:r>
                        <a:rPr lang="pl-PL" dirty="0" smtClean="0">
                          <a:latin typeface="Candara" pitchFamily="34" charset="0"/>
                        </a:rPr>
                        <a:t> nieformalne czy też incydentalne (naturalne, w różnych sytuacjach życiowych). </a:t>
                      </a:r>
                    </a:p>
                    <a:p>
                      <a:pPr marL="179388" indent="0">
                        <a:buFont typeface="Wingdings" pitchFamily="2" charset="2"/>
                        <a:buNone/>
                      </a:pPr>
                      <a:r>
                        <a:rPr lang="pl-PL" dirty="0" smtClean="0">
                          <a:latin typeface="Candara" pitchFamily="34" charset="0"/>
                        </a:rPr>
                        <a:t/>
                      </a:r>
                      <a:br>
                        <a:rPr lang="pl-PL" dirty="0" smtClean="0">
                          <a:latin typeface="Candara" pitchFamily="34" charset="0"/>
                        </a:rPr>
                      </a:br>
                      <a:r>
                        <a:rPr lang="pl-PL" dirty="0" smtClean="0">
                          <a:latin typeface="Candara" pitchFamily="34" charset="0"/>
                        </a:rPr>
                        <a:t>Kształcenie odnosi się więc do wszelkiej, trwającej przez całe życie, aktywności uczenia się z myślą o rozwoju wiedzy, kompetencji i umiejętności w perspektywie osobistej, obywatelskiej, społecznej oraz zorientowanej na zatrudnienie.</a:t>
                      </a:r>
                      <a:endParaRPr lang="pl-PL" dirty="0">
                        <a:latin typeface="Candara" pitchFamily="34" charset="0"/>
                      </a:endParaRPr>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t>Obecne podejście do kształcenia ustawicznego</a:t>
            </a:r>
            <a:endParaRPr lang="pl-PL" dirty="0"/>
          </a:p>
        </p:txBody>
      </p:sp>
      <p:sp>
        <p:nvSpPr>
          <p:cNvPr id="3" name="Symbol zastępczy zawartości 2"/>
          <p:cNvSpPr>
            <a:spLocks noGrp="1"/>
          </p:cNvSpPr>
          <p:nvPr>
            <p:ph idx="1"/>
          </p:nvPr>
        </p:nvSpPr>
        <p:spPr/>
        <p:txBody>
          <a:bodyPr>
            <a:normAutofit/>
          </a:bodyPr>
          <a:lstStyle/>
          <a:p>
            <a:pPr>
              <a:buNone/>
            </a:pPr>
            <a:r>
              <a:rPr lang="pl-PL" sz="2400" dirty="0" smtClean="0"/>
              <a:t>Inaczej kształcenie ustawiczne ujmuje </a:t>
            </a:r>
            <a:r>
              <a:rPr lang="pl-PL" sz="2400" dirty="0" smtClean="0"/>
              <a:t>jeden z kluczowych dokumentów</a:t>
            </a:r>
            <a:br>
              <a:rPr lang="pl-PL" sz="2400" dirty="0" smtClean="0"/>
            </a:br>
            <a:r>
              <a:rPr lang="pl-PL" sz="2400" dirty="0" smtClean="0"/>
              <a:t>- Strategia </a:t>
            </a:r>
            <a:r>
              <a:rPr lang="pl-PL" sz="2400" dirty="0" smtClean="0"/>
              <a:t>Rozwoju Kształcenia Ustawicznego do roku 2010, w którym odwołano się do definicji zaproponowanej przez Organizację Współpracy Gospodarczej i Rozwoju (OECD) w Paryżu już w roku 1996. </a:t>
            </a:r>
          </a:p>
          <a:p>
            <a:pPr>
              <a:buNone/>
            </a:pPr>
            <a:r>
              <a:rPr lang="pl-PL" sz="2400" u="sng" dirty="0" smtClean="0"/>
              <a:t>Kształcenie ustawiczne określa się tam jako:</a:t>
            </a:r>
          </a:p>
          <a:p>
            <a:pPr>
              <a:buNone/>
            </a:pPr>
            <a:r>
              <a:rPr lang="pl-PL" sz="2400" dirty="0" smtClean="0"/>
              <a:t>„koncepcję uczenia się obejmującą rozwój indywidualny i rozwój cech społecznych we wszystkich formach i wszystkich kontekstach – w systemie formalnym, tj. w szkołach, placówkach kształcenia zawodowego, uczelniach i placówkach kształcenia dorosłych oraz w ramach kształcenia nieformalnego, a więc w domu, w pracy i w społeczności”.</a:t>
            </a:r>
          </a:p>
          <a:p>
            <a:endParaRPr lang="pl-PL"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Jak rozumieć kształcenie ustawiczne</a:t>
            </a:r>
            <a:endParaRPr lang="pl-PL" dirty="0"/>
          </a:p>
        </p:txBody>
      </p:sp>
      <p:sp>
        <p:nvSpPr>
          <p:cNvPr id="3" name="Symbol zastępczy zawartości 2"/>
          <p:cNvSpPr>
            <a:spLocks noGrp="1"/>
          </p:cNvSpPr>
          <p:nvPr>
            <p:ph idx="1"/>
          </p:nvPr>
        </p:nvSpPr>
        <p:spPr/>
        <p:txBody>
          <a:bodyPr>
            <a:normAutofit/>
          </a:bodyPr>
          <a:lstStyle/>
          <a:p>
            <a:pPr>
              <a:buNone/>
            </a:pPr>
            <a:r>
              <a:rPr lang="pl-PL" sz="2400" dirty="0" smtClean="0"/>
              <a:t>Różnice w rozumieniu tego, czym jest kształcenie ustawiczne sprowadzają się przede wszystkim do następujących kwestii:</a:t>
            </a:r>
          </a:p>
          <a:p>
            <a:pPr>
              <a:buFont typeface="Wingdings" pitchFamily="2" charset="2"/>
              <a:buChar char="Ø"/>
            </a:pPr>
            <a:r>
              <a:rPr lang="pl-PL" sz="2400" dirty="0" smtClean="0"/>
              <a:t>wiek kształcących się (całe życie czy też wiek produkcyjny);</a:t>
            </a:r>
            <a:endParaRPr lang="pl-PL" sz="2400" b="1" dirty="0" smtClean="0"/>
          </a:p>
          <a:p>
            <a:pPr>
              <a:buFont typeface="Wingdings" pitchFamily="2" charset="2"/>
              <a:buChar char="Ø"/>
            </a:pPr>
            <a:r>
              <a:rPr lang="pl-PL" sz="2400" dirty="0" smtClean="0"/>
              <a:t>nauczane treści (związane z rynkiem pracy czy też szerzej rozwój indywidualny i rozwój cech społecznych);</a:t>
            </a:r>
          </a:p>
          <a:p>
            <a:pPr>
              <a:buFont typeface="Wingdings" pitchFamily="2" charset="2"/>
              <a:buChar char="Ø"/>
            </a:pPr>
            <a:r>
              <a:rPr lang="pl-PL" sz="2400" dirty="0" smtClean="0"/>
              <a:t>podmiot kształcący (publiczne instytucje kształcenia dorosłych, rynek usług edukacyjnych, samokształcenie);</a:t>
            </a:r>
          </a:p>
          <a:p>
            <a:pPr>
              <a:buFont typeface="Wingdings" pitchFamily="2" charset="2"/>
              <a:buChar char="Ø"/>
            </a:pPr>
            <a:r>
              <a:rPr lang="pl-PL" sz="2400" dirty="0" smtClean="0"/>
              <a:t>forma przekazywania wiedzy (szkolna, pozaszkolna, nieformalna)</a:t>
            </a:r>
            <a:endParaRPr lang="pl-PL" sz="2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rewniana czcionka">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TC103090434[[fn=Typ drewna]]</Template>
  <TotalTime>629</TotalTime>
  <Words>3221</Words>
  <Application>Microsoft Office PowerPoint</Application>
  <PresentationFormat>Panoramiczny</PresentationFormat>
  <Paragraphs>266</Paragraphs>
  <Slides>50</Slides>
  <Notes>4</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50</vt:i4>
      </vt:variant>
    </vt:vector>
  </HeadingPairs>
  <TitlesOfParts>
    <vt:vector size="58" baseType="lpstr">
      <vt:lpstr>Arial</vt:lpstr>
      <vt:lpstr>Calibri</vt:lpstr>
      <vt:lpstr>Candara</vt:lpstr>
      <vt:lpstr>Georgia</vt:lpstr>
      <vt:lpstr>Times New Roman</vt:lpstr>
      <vt:lpstr>Trebuchet MS</vt:lpstr>
      <vt:lpstr>Wingdings</vt:lpstr>
      <vt:lpstr>Drewniana czcionka</vt:lpstr>
      <vt:lpstr>Kształcenie Ustawiczne</vt:lpstr>
      <vt:lpstr>„Edukacja ma pomagać zrozumieć świat i zrozumieć innego, aby móc zrozumieć lepiej samego siebie …” </vt:lpstr>
      <vt:lpstr>Uczenie się dorosłych</vt:lpstr>
      <vt:lpstr>Znaczenie uczenia się przez całe życie  </vt:lpstr>
      <vt:lpstr>Starożytni filozofowie prekursorami idei kształcenia przez całe życie</vt:lpstr>
      <vt:lpstr>Kształcenie ustawiczne</vt:lpstr>
      <vt:lpstr>Różnica w rozumieniu problematyki kształcenia ustawicznego</vt:lpstr>
      <vt:lpstr>Obecne podejście do kształcenia ustawicznego</vt:lpstr>
      <vt:lpstr>Jak rozumieć kształcenie ustawiczne</vt:lpstr>
      <vt:lpstr>KSZTAŁCENIE FORMALNE i NIEFORMALNE </vt:lpstr>
      <vt:lpstr>Korzyści wynikające z kształcenia ustawicznego</vt:lpstr>
      <vt:lpstr>Korzyści wynikające z kształcenia ustawicznego</vt:lpstr>
      <vt:lpstr>Adresaci kształcenia  ustawicznego</vt:lpstr>
      <vt:lpstr>Adresaci kształcenia  ustawicznego</vt:lpstr>
      <vt:lpstr>Kształcenie ustawiczne w dokumentach strategicznych i programowych</vt:lpstr>
      <vt:lpstr>Kształcenie ustawiczne w dokumentach strategicznych i programowych</vt:lpstr>
      <vt:lpstr>Kształcenie ustawiczne w dokumentach strategicznych i programowych</vt:lpstr>
      <vt:lpstr>Prowadzenie i organizowanie kształcenia ustawicznego </vt:lpstr>
      <vt:lpstr> Systemy kształcenia ustawicznego </vt:lpstr>
      <vt:lpstr>  Umiejętności Polaków - wyniki Międzynarodowego Badania Kompetencji Osób Dorosłych PIAAC</vt:lpstr>
      <vt:lpstr>Prezentacja programu PowerPoint</vt:lpstr>
      <vt:lpstr>Prezentacja programu PowerPoint</vt:lpstr>
      <vt:lpstr>Wykorzystywanie technologii informacyjno-komunikacyjnych</vt:lpstr>
      <vt:lpstr>Prezentacja programu PowerPoint</vt:lpstr>
      <vt:lpstr>Prezentacja programu PowerPoint</vt:lpstr>
      <vt:lpstr>Wyniki badań AES Kształcenie Dorosłych</vt:lpstr>
      <vt:lpstr>Wnioski wypływające z analizy porównawczej na bazie badania TRAL (ThematicReview of Adult Learning )</vt:lpstr>
      <vt:lpstr>Nowe formy kształcenia ustawicznego </vt:lpstr>
      <vt:lpstr>Reforma kształcenia 2012  </vt:lpstr>
      <vt:lpstr>Nowa struktura szkolnictwa (w tym zawodowego) i edukacji ustawicznej – elastyczne ścieżki kształcenia w zawodzie</vt:lpstr>
      <vt:lpstr>Zmiana podejścia do kształcenia ustawicznego</vt:lpstr>
      <vt:lpstr>Wykaz pozaszkolnych form kształcenia obejmuje:</vt:lpstr>
      <vt:lpstr>Wykaz pozaszkolnych form kształcenia obejmuje:</vt:lpstr>
      <vt:lpstr>Absolwenci szkół zawodowych</vt:lpstr>
      <vt:lpstr>Struktura kwalifikacji - przykład</vt:lpstr>
      <vt:lpstr>Kwalifikacje opisane językiem efektów </vt:lpstr>
      <vt:lpstr>Nowy egzamin zawodowy</vt:lpstr>
      <vt:lpstr>Dokumenty potwierdzające kwalifikacje zawodowe</vt:lpstr>
      <vt:lpstr>Kształcenie zawodowe  i ustawiczne w nowej perspektywie finansowej - potrzeby rynku edukacyjnego </vt:lpstr>
      <vt:lpstr>Rola EFS w modernizacji kształcenia zawodowego</vt:lpstr>
      <vt:lpstr>Wsparcie działań w obszarze kształcenia ustawicznego</vt:lpstr>
      <vt:lpstr>Wsparcie działań w obszarze – kształcenie zawodowe</vt:lpstr>
      <vt:lpstr>Tworzenie w szkołach i placówkach kształcenia zawodowego warunków zbliżonych do rzeczywistego środowiska pracy zawodowej </vt:lpstr>
      <vt:lpstr>Modernizacja treści i metod kształcenia zawodowego poprzez włączenie  pracodawców w system identyfikacji potrzeb kwalifikacyjno-zawodowych na rynku pracy oraz weryfikacji wymagań kwalifikacyjnych, zwłaszcza w ujęciu sektorowym (K)</vt:lpstr>
      <vt:lpstr>Rozwój współpracy szkół i placówek kształcenia zawodowego z ich otoczeniem, w tym zwłaszcza z pracodawcami i szkołami wyższymi (staże i praktyki dla uczniów w przedsiębiorstwach, rozwój współpracy szkół z uczelniami) (K/R) </vt:lpstr>
      <vt:lpstr>Wzmacnianie systemu wspierania szkolnictwa zawodowego ukierunkowane na rozwój szkół i placówek prowadzących kształcenie zawodowe  </vt:lpstr>
      <vt:lpstr>Doskonalenie umiejętności nauczycieli zawodu we współpracy  z uczelniami i rynkiem pracy </vt:lpstr>
      <vt:lpstr>Rozwój doradztwa zawodowego dla dzieci, młodzieży i dorosłych (K/R) </vt:lpstr>
      <vt:lpstr>Obszar – kształcenie ustawiczne</vt:lpstr>
      <vt:lpstr>„Analfabetami XXI wieku będą nie ci, którzy nie umieją pisać i czytać, lecz ci, którzy nie potrafią uczyć się, douczać i uczyć ponownie.”   Alvin Toffler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Kształcenie Ustawiczne</dc:title>
  <dc:creator>dyrektor</dc:creator>
  <cp:lastModifiedBy>dyrektor</cp:lastModifiedBy>
  <cp:revision>80</cp:revision>
  <dcterms:created xsi:type="dcterms:W3CDTF">2014-06-09T17:59:37Z</dcterms:created>
  <dcterms:modified xsi:type="dcterms:W3CDTF">2014-06-11T06:04:05Z</dcterms:modified>
</cp:coreProperties>
</file>