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1"/>
  </p:notesMasterIdLst>
  <p:handoutMasterIdLst>
    <p:handoutMasterId r:id="rId12"/>
  </p:handoutMasterIdLst>
  <p:sldIdLst>
    <p:sldId id="256" r:id="rId3"/>
    <p:sldId id="277" r:id="rId4"/>
    <p:sldId id="273" r:id="rId5"/>
    <p:sldId id="279" r:id="rId6"/>
    <p:sldId id="274" r:id="rId7"/>
    <p:sldId id="276" r:id="rId8"/>
    <p:sldId id="275" r:id="rId9"/>
    <p:sldId id="258" r:id="rId10"/>
  </p:sldIdLst>
  <p:sldSz cx="9144000" cy="6858000" type="screen4x3"/>
  <p:notesSz cx="6858000" cy="9144000"/>
  <p:defaultTextStyle>
    <a:defPPr>
      <a:defRPr lang="pl-P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6005" autoAdjust="0"/>
  </p:normalViewPr>
  <p:slideViewPr>
    <p:cSldViewPr showGuides="1">
      <p:cViewPr varScale="1">
        <p:scale>
          <a:sx n="88" d="100"/>
          <a:sy n="88" d="100"/>
        </p:scale>
        <p:origin x="1464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542A709E-B9E2-4122-A03E-286B2557632F}" type="datetimeFigureOut">
              <a:rPr lang="pl-PL"/>
              <a:pPr>
                <a:defRPr/>
              </a:pPr>
              <a:t>2014-12-12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B3F1C211-2FF6-4DE2-9087-76B60C602918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5910574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62DC57-E724-4AAD-947F-71B635E8E05A}" type="datetimeFigureOut">
              <a:rPr lang="pl-PL" smtClean="0"/>
              <a:pPr/>
              <a:t>2014-12-12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8579D0-3E8B-48A5-84C8-0A471A0D3F44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970160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0"/>
          <p:cNvSpPr>
            <a:spLocks noChangeArrowheads="1"/>
          </p:cNvSpPr>
          <p:nvPr userDrawn="1"/>
        </p:nvSpPr>
        <p:spPr bwMode="auto">
          <a:xfrm>
            <a:off x="0" y="6669618"/>
            <a:ext cx="9144000" cy="188383"/>
          </a:xfrm>
          <a:prstGeom prst="rect">
            <a:avLst/>
          </a:prstGeom>
          <a:solidFill>
            <a:srgbClr val="003366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pl-PL" sz="1200" b="1" dirty="0">
                <a:solidFill>
                  <a:schemeClr val="bg1"/>
                </a:solidFill>
                <a:latin typeface="+mn-lt"/>
              </a:rPr>
              <a:t>Wojewódzki Urząd Pracy w Szczecinie</a:t>
            </a:r>
          </a:p>
        </p:txBody>
      </p:sp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>
          <a:xfrm>
            <a:off x="457200" y="6356351"/>
            <a:ext cx="2133600" cy="366183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77BC72C3-1A76-4AC4-A84F-3A232B967999}" type="datetimeFigureOut">
              <a:rPr lang="pl-PL"/>
              <a:pPr>
                <a:defRPr/>
              </a:pPr>
              <a:t>2014-12-12</a:t>
            </a:fld>
            <a:endParaRPr lang="pl-PL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2895600" cy="366183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6553200" y="6356351"/>
            <a:ext cx="2133600" cy="366183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20774341-AEEC-42B0-99E6-E61315AEF90C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>
          <a:xfrm>
            <a:off x="457200" y="6356351"/>
            <a:ext cx="2133600" cy="366183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B10DD4DC-C03A-4B42-BA1E-931BC6308E9F}" type="datetimeFigureOut">
              <a:rPr lang="pl-PL"/>
              <a:pPr>
                <a:defRPr/>
              </a:pPr>
              <a:t>2014-12-12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2895600" cy="366183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6553200" y="6356351"/>
            <a:ext cx="2133600" cy="366183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47831E46-920B-4D93-9565-4CDAB6F64367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>
          <a:xfrm>
            <a:off x="457200" y="6356351"/>
            <a:ext cx="2133600" cy="366183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AFC32ACE-D9E7-4AAF-8092-4E2A7FE4B33B}" type="datetimeFigureOut">
              <a:rPr lang="pl-PL"/>
              <a:pPr>
                <a:defRPr/>
              </a:pPr>
              <a:t>2014-12-12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2895600" cy="366183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6553200" y="6356351"/>
            <a:ext cx="2133600" cy="366183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D459F1A4-5453-4831-813E-5BE8069808DA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744AB2-A3DF-4B83-B54C-E99201A923D5}" type="datetimeFigureOut">
              <a:rPr lang="pl-PL"/>
              <a:pPr>
                <a:defRPr/>
              </a:pPr>
              <a:t>2014-12-12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513EFA-8261-4F3D-8C77-7151529A1CEC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5C129B-4FB9-450D-80C5-86E01714A88C}" type="datetimeFigureOut">
              <a:rPr lang="pl-PL"/>
              <a:pPr>
                <a:defRPr/>
              </a:pPr>
              <a:t>2014-12-12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B1F956-BE18-489C-A4C1-CFD733404DBF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F93EDB-4CE8-4D5F-BBA2-D95E37AE1824}" type="datetimeFigureOut">
              <a:rPr lang="pl-PL"/>
              <a:pPr>
                <a:defRPr/>
              </a:pPr>
              <a:t>2014-12-12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DA3E14-6FBA-4056-A616-968CB9846A18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A0BAEC-2F8E-45FA-8A9E-9D5B7D01DAED}" type="datetimeFigureOut">
              <a:rPr lang="pl-PL"/>
              <a:pPr>
                <a:defRPr/>
              </a:pPr>
              <a:t>2014-12-12</a:t>
            </a:fld>
            <a:endParaRPr lang="pl-PL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7A16F3-E547-4E72-80C0-2120319453A2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1C4C69-693B-4437-8BE3-C627C5EA2A18}" type="datetimeFigureOut">
              <a:rPr lang="pl-PL"/>
              <a:pPr>
                <a:defRPr/>
              </a:pPr>
              <a:t>2014-12-12</a:t>
            </a:fld>
            <a:endParaRPr lang="pl-PL"/>
          </a:p>
        </p:txBody>
      </p:sp>
      <p:sp>
        <p:nvSpPr>
          <p:cNvPr id="8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9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58B663-32D6-4379-8588-98A78A382EDE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215E66-5997-45F5-849A-8A4A607AC839}" type="datetimeFigureOut">
              <a:rPr lang="pl-PL"/>
              <a:pPr>
                <a:defRPr/>
              </a:pPr>
              <a:t>2014-12-12</a:t>
            </a:fld>
            <a:endParaRPr lang="pl-PL"/>
          </a:p>
        </p:txBody>
      </p:sp>
      <p:sp>
        <p:nvSpPr>
          <p:cNvPr id="4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9435F1-21CC-4013-B5D8-D96E827A5E30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8C0216-1E32-47B0-A689-C0B3A62E7B6C}" type="datetimeFigureOut">
              <a:rPr lang="pl-PL"/>
              <a:pPr>
                <a:defRPr/>
              </a:pPr>
              <a:t>2014-12-12</a:t>
            </a:fld>
            <a:endParaRPr lang="pl-PL"/>
          </a:p>
        </p:txBody>
      </p:sp>
      <p:sp>
        <p:nvSpPr>
          <p:cNvPr id="3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E42F53-68C3-4F18-9D2D-7283B5805693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03C822-96AB-436F-83F2-4291B454EA7A}" type="datetimeFigureOut">
              <a:rPr lang="pl-PL"/>
              <a:pPr>
                <a:defRPr/>
              </a:pPr>
              <a:t>2014-12-12</a:t>
            </a:fld>
            <a:endParaRPr lang="pl-PL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CA1296-4F52-4A69-A613-421B5B313675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>
          <a:xfrm>
            <a:off x="457200" y="6356351"/>
            <a:ext cx="2133600" cy="366183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C3DC9096-69CC-4BAA-B5DD-4DBC2BDBC7EC}" type="datetimeFigureOut">
              <a:rPr lang="pl-PL"/>
              <a:pPr>
                <a:defRPr/>
              </a:pPr>
              <a:t>2014-12-12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2895600" cy="366183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6553200" y="6356351"/>
            <a:ext cx="2133600" cy="366183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338DF1E2-785B-4EE0-959A-6960791FB68E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l-PL" noProof="0" smtClean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297D4A-AD65-49F9-975B-0186EA0FF59F}" type="datetimeFigureOut">
              <a:rPr lang="pl-PL"/>
              <a:pPr>
                <a:defRPr/>
              </a:pPr>
              <a:t>2014-12-12</a:t>
            </a:fld>
            <a:endParaRPr lang="pl-PL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2BB25C-E9CE-41CF-946C-754FF0AF6A71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FB52E1-1D8A-4F5C-9330-CD440E82126F}" type="datetimeFigureOut">
              <a:rPr lang="pl-PL"/>
              <a:pPr>
                <a:defRPr/>
              </a:pPr>
              <a:t>2014-12-12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27A7B5-865C-4BA0-A634-DF41FDDAB765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4C4988-3AFD-464A-B835-52E302A91AF1}" type="datetimeFigureOut">
              <a:rPr lang="pl-PL"/>
              <a:pPr>
                <a:defRPr/>
              </a:pPr>
              <a:t>2014-12-12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6352FD-D1C9-4D97-A71A-F477D95D5103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>
          <a:xfrm>
            <a:off x="457200" y="6356351"/>
            <a:ext cx="2133600" cy="366183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5C6D6CDA-79DB-4047-9FBE-6C9DB99B3E1C}" type="datetimeFigureOut">
              <a:rPr lang="pl-PL"/>
              <a:pPr>
                <a:defRPr/>
              </a:pPr>
              <a:t>2014-12-12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2895600" cy="366183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6553200" y="6356351"/>
            <a:ext cx="2133600" cy="366183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0972F2C5-17B2-4779-BC56-B25E401D7B58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457200" y="6356351"/>
            <a:ext cx="2133600" cy="366183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FDB12A08-899D-4936-9C98-0374990D0C8F}" type="datetimeFigureOut">
              <a:rPr lang="pl-PL"/>
              <a:pPr>
                <a:defRPr/>
              </a:pPr>
              <a:t>2014-12-12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2895600" cy="366183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6553200" y="6356351"/>
            <a:ext cx="2133600" cy="366183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55F81865-D380-4648-9178-9484141380B4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>
          <a:xfrm>
            <a:off x="457200" y="6356351"/>
            <a:ext cx="2133600" cy="366183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B1987AAB-56CA-4657-8CDC-E5FDE6555A56}" type="datetimeFigureOut">
              <a:rPr lang="pl-PL"/>
              <a:pPr>
                <a:defRPr/>
              </a:pPr>
              <a:t>2014-12-12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2895600" cy="366183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>
          <a:xfrm>
            <a:off x="6553200" y="6356351"/>
            <a:ext cx="2133600" cy="366183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3952ED74-4EE9-4AA6-9B38-AED4C7DD17D6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>
          <a:xfrm>
            <a:off x="457200" y="6356351"/>
            <a:ext cx="2133600" cy="366183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331B68F9-5E5A-4902-89C7-D533330FB06D}" type="datetimeFigureOut">
              <a:rPr lang="pl-PL"/>
              <a:pPr>
                <a:defRPr/>
              </a:pPr>
              <a:t>2014-12-12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2895600" cy="366183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>
          <a:xfrm>
            <a:off x="6553200" y="6356351"/>
            <a:ext cx="2133600" cy="366183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9CFD2CD2-3BA6-4390-A2F1-F31809F38A49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>
          <a:xfrm>
            <a:off x="457200" y="6356351"/>
            <a:ext cx="2133600" cy="366183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5314701D-B24F-4193-9BE5-3E1C98578011}" type="datetimeFigureOut">
              <a:rPr lang="pl-PL"/>
              <a:pPr>
                <a:defRPr/>
              </a:pPr>
              <a:t>2014-12-12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2895600" cy="366183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>
          <a:xfrm>
            <a:off x="6553200" y="6356351"/>
            <a:ext cx="2133600" cy="366183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7C0378A5-523A-4AC1-BA90-FBEBFB32ECC9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457200" y="6356351"/>
            <a:ext cx="2133600" cy="366183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997194A9-C9A8-4996-8773-E1239E0B7FE0}" type="datetimeFigureOut">
              <a:rPr lang="pl-PL"/>
              <a:pPr>
                <a:defRPr/>
              </a:pPr>
              <a:t>2014-12-12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2895600" cy="366183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6553200" y="6356351"/>
            <a:ext cx="2133600" cy="366183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0824DADA-7D14-4D8C-AC37-BBFA714374F8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l-PL" noProof="0" smtClean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457200" y="6356351"/>
            <a:ext cx="2133600" cy="366183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D0D12EA7-A94A-41C9-BE41-138567870D00}" type="datetimeFigureOut">
              <a:rPr lang="pl-PL"/>
              <a:pPr>
                <a:defRPr/>
              </a:pPr>
              <a:t>2014-12-12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2895600" cy="366183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6553200" y="6356351"/>
            <a:ext cx="2133600" cy="366183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08C710E9-106F-4B0F-8DC4-457C125F0766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5.jpe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ymbol zastępczy tekstu 2"/>
          <p:cNvSpPr>
            <a:spLocks noGrp="1"/>
          </p:cNvSpPr>
          <p:nvPr>
            <p:ph type="body" idx="1"/>
          </p:nvPr>
        </p:nvSpPr>
        <p:spPr bwMode="auto">
          <a:xfrm>
            <a:off x="457200" y="1600201"/>
            <a:ext cx="8229600" cy="45254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</a:p>
        </p:txBody>
      </p:sp>
      <p:pic>
        <p:nvPicPr>
          <p:cNvPr id="1027" name="Picture 2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5590117"/>
            <a:ext cx="9144000" cy="10816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10"/>
          <p:cNvSpPr>
            <a:spLocks noChangeArrowheads="1"/>
          </p:cNvSpPr>
          <p:nvPr userDrawn="1"/>
        </p:nvSpPr>
        <p:spPr bwMode="auto">
          <a:xfrm>
            <a:off x="0" y="6669618"/>
            <a:ext cx="9144000" cy="188383"/>
          </a:xfrm>
          <a:prstGeom prst="rect">
            <a:avLst/>
          </a:prstGeom>
          <a:solidFill>
            <a:srgbClr val="003366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pl-PL" sz="1200" b="1" dirty="0">
                <a:solidFill>
                  <a:schemeClr val="bg1"/>
                </a:solidFill>
                <a:latin typeface="+mn-lt"/>
              </a:rPr>
              <a:t>Wojewódzki Urząd Pracy w Szczecinie</a:t>
            </a:r>
          </a:p>
        </p:txBody>
      </p:sp>
      <p:grpSp>
        <p:nvGrpSpPr>
          <p:cNvPr id="2" name="Group 23"/>
          <p:cNvGrpSpPr>
            <a:grpSpLocks/>
          </p:cNvGrpSpPr>
          <p:nvPr userDrawn="1"/>
        </p:nvGrpSpPr>
        <p:grpSpPr bwMode="auto">
          <a:xfrm>
            <a:off x="1403648" y="188641"/>
            <a:ext cx="6048672" cy="699543"/>
            <a:chOff x="1633" y="5226"/>
            <a:chExt cx="9692" cy="1224"/>
          </a:xfrm>
          <a:solidFill>
            <a:schemeClr val="bg1"/>
          </a:solidFill>
        </p:grpSpPr>
        <p:grpSp>
          <p:nvGrpSpPr>
            <p:cNvPr id="3" name="Group 24"/>
            <p:cNvGrpSpPr>
              <a:grpSpLocks/>
            </p:cNvGrpSpPr>
            <p:nvPr/>
          </p:nvGrpSpPr>
          <p:grpSpPr bwMode="auto">
            <a:xfrm>
              <a:off x="4348" y="5226"/>
              <a:ext cx="6977" cy="1224"/>
              <a:chOff x="4348" y="5226"/>
              <a:chExt cx="6977" cy="1224"/>
            </a:xfrm>
            <a:grpFill/>
          </p:grpSpPr>
          <p:pic>
            <p:nvPicPr>
              <p:cNvPr id="12" name="Picture 25" descr="logo_ueefs_lewastrona"/>
              <p:cNvPicPr>
                <a:picLocks noChangeAspect="1" noChangeArrowheads="1"/>
              </p:cNvPicPr>
              <p:nvPr/>
            </p:nvPicPr>
            <p:blipFill>
              <a:blip r:embed="rId14" cstate="print"/>
              <a:srcRect/>
              <a:stretch>
                <a:fillRect/>
              </a:stretch>
            </p:blipFill>
            <p:spPr bwMode="auto">
              <a:xfrm>
                <a:off x="8927" y="5226"/>
                <a:ext cx="2398" cy="1224"/>
              </a:xfrm>
              <a:prstGeom prst="rect">
                <a:avLst/>
              </a:prstGeom>
              <a:grp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13" name="Picture 26" descr="LOGO_WUP_1"/>
              <p:cNvPicPr>
                <a:picLocks noChangeAspect="1" noChangeArrowheads="1"/>
              </p:cNvPicPr>
              <p:nvPr/>
            </p:nvPicPr>
            <p:blipFill>
              <a:blip r:embed="rId15" cstate="print"/>
              <a:srcRect/>
              <a:stretch>
                <a:fillRect/>
              </a:stretch>
            </p:blipFill>
            <p:spPr bwMode="auto">
              <a:xfrm>
                <a:off x="5911" y="5528"/>
                <a:ext cx="2825" cy="694"/>
              </a:xfrm>
              <a:prstGeom prst="rect">
                <a:avLst/>
              </a:prstGeom>
              <a:grp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14" name="Picture 27" descr="02_logo_wersja_pozioma(cmyk)"/>
              <p:cNvPicPr>
                <a:picLocks noChangeAspect="1" noChangeArrowheads="1"/>
              </p:cNvPicPr>
              <p:nvPr/>
            </p:nvPicPr>
            <p:blipFill>
              <a:blip r:embed="rId16" cstate="print"/>
              <a:srcRect/>
              <a:stretch>
                <a:fillRect/>
              </a:stretch>
            </p:blipFill>
            <p:spPr bwMode="auto">
              <a:xfrm>
                <a:off x="4348" y="5484"/>
                <a:ext cx="1334" cy="711"/>
              </a:xfrm>
              <a:prstGeom prst="rect">
                <a:avLst/>
              </a:prstGeom>
              <a:grpFill/>
              <a:ln w="9525">
                <a:noFill/>
                <a:miter lim="800000"/>
                <a:headEnd/>
                <a:tailEnd/>
              </a:ln>
            </p:spPr>
          </p:pic>
        </p:grpSp>
        <p:pic>
          <p:nvPicPr>
            <p:cNvPr id="11" name="Picture 28" descr="kapitalludzki_pl"/>
            <p:cNvPicPr>
              <a:picLocks noChangeAspect="1" noChangeArrowheads="1"/>
            </p:cNvPicPr>
            <p:nvPr/>
          </p:nvPicPr>
          <p:blipFill>
            <a:blip r:embed="rId17" cstate="print"/>
            <a:srcRect/>
            <a:stretch>
              <a:fillRect/>
            </a:stretch>
          </p:blipFill>
          <p:spPr bwMode="auto">
            <a:xfrm>
              <a:off x="1633" y="5226"/>
              <a:ext cx="2480" cy="1205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</p:pic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Symbol zastępczy tytułu 1"/>
          <p:cNvSpPr>
            <a:spLocks noGrp="1"/>
          </p:cNvSpPr>
          <p:nvPr>
            <p:ph type="title"/>
          </p:nvPr>
        </p:nvSpPr>
        <p:spPr bwMode="auto">
          <a:xfrm>
            <a:off x="457200" y="275167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l-PL" smtClean="0"/>
              <a:t>Kliknij, aby edytować styl</a:t>
            </a:r>
          </a:p>
        </p:txBody>
      </p:sp>
      <p:sp>
        <p:nvSpPr>
          <p:cNvPr id="2051" name="Symbol zastępczy tekstu 2"/>
          <p:cNvSpPr>
            <a:spLocks noGrp="1"/>
          </p:cNvSpPr>
          <p:nvPr>
            <p:ph type="body" idx="1"/>
          </p:nvPr>
        </p:nvSpPr>
        <p:spPr bwMode="auto">
          <a:xfrm>
            <a:off x="457200" y="1600201"/>
            <a:ext cx="8229600" cy="45254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FBEEB48-B010-4778-A503-BA76515B28E0}" type="datetimeFigureOut">
              <a:rPr lang="pl-PL"/>
              <a:pPr>
                <a:defRPr/>
              </a:pPr>
              <a:t>2014-12-12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F8D348C-7CAE-491C-8C3F-3BFD08F00A20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6" r:id="rId1"/>
    <p:sldLayoutId id="2147483717" r:id="rId2"/>
    <p:sldLayoutId id="2147483718" r:id="rId3"/>
    <p:sldLayoutId id="2147483719" r:id="rId4"/>
    <p:sldLayoutId id="2147483720" r:id="rId5"/>
    <p:sldLayoutId id="2147483721" r:id="rId6"/>
    <p:sldLayoutId id="2147483722" r:id="rId7"/>
    <p:sldLayoutId id="2147483723" r:id="rId8"/>
    <p:sldLayoutId id="2147483724" r:id="rId9"/>
    <p:sldLayoutId id="2147483725" r:id="rId10"/>
    <p:sldLayoutId id="2147483726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upa 14"/>
          <p:cNvGrpSpPr/>
          <p:nvPr/>
        </p:nvGrpSpPr>
        <p:grpSpPr>
          <a:xfrm>
            <a:off x="0" y="1484784"/>
            <a:ext cx="9144000" cy="1656184"/>
            <a:chOff x="0" y="1484784"/>
            <a:chExt cx="9144000" cy="1656184"/>
          </a:xfrm>
        </p:grpSpPr>
        <p:sp>
          <p:nvSpPr>
            <p:cNvPr id="6" name="Pięciokąt 5"/>
            <p:cNvSpPr/>
            <p:nvPr/>
          </p:nvSpPr>
          <p:spPr>
            <a:xfrm>
              <a:off x="0" y="1484784"/>
              <a:ext cx="9144000" cy="1656184"/>
            </a:xfrm>
            <a:prstGeom prst="homePlat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14338" name="Text Box 5"/>
            <p:cNvSpPr txBox="1">
              <a:spLocks noChangeArrowheads="1"/>
            </p:cNvSpPr>
            <p:nvPr/>
          </p:nvSpPr>
          <p:spPr bwMode="auto">
            <a:xfrm>
              <a:off x="215517" y="1556792"/>
              <a:ext cx="8712967" cy="154920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square" lIns="90000" tIns="46800" rIns="90000" bIns="46800">
              <a:spAutoFit/>
            </a:bodyPr>
            <a:lstStyle/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r>
                <a:rPr lang="pl-PL" sz="2800" b="1" cap="small" dirty="0" smtClean="0">
                  <a:ln>
                    <a:solidFill>
                      <a:schemeClr val="bg1"/>
                    </a:solidFill>
                  </a:ln>
                  <a:latin typeface="Myriad Pro"/>
                  <a:ea typeface="Times New Roman"/>
                  <a:cs typeface="Times New Roman"/>
                </a:rPr>
                <a:t>REGIONALNY PROGRAM OPERACYJNY WOJEWÓDZTWA ZACHODNIOPOMORSKIEGO 2014 – 2020</a:t>
              </a:r>
              <a:endParaRPr lang="pl-PL" dirty="0">
                <a:ln>
                  <a:solidFill>
                    <a:schemeClr val="bg1"/>
                  </a:solidFill>
                </a:ln>
                <a:latin typeface="Calibri"/>
                <a:ea typeface="Calibri"/>
                <a:cs typeface="Times New Roman"/>
              </a:endParaRPr>
            </a:p>
          </p:txBody>
        </p:sp>
      </p:grpSp>
      <p:sp>
        <p:nvSpPr>
          <p:cNvPr id="14339" name="Prostokąt 4"/>
          <p:cNvSpPr>
            <a:spLocks noChangeArrowheads="1"/>
          </p:cNvSpPr>
          <p:nvPr/>
        </p:nvSpPr>
        <p:spPr bwMode="auto">
          <a:xfrm>
            <a:off x="2700338" y="5158318"/>
            <a:ext cx="438613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l-PL" altLang="pl-PL" sz="1600" b="1" dirty="0">
                <a:ln w="3175">
                  <a:solidFill>
                    <a:schemeClr val="tx1"/>
                  </a:solidFill>
                </a:ln>
                <a:solidFill>
                  <a:srgbClr val="0070C0"/>
                </a:solidFill>
                <a:latin typeface="Verdana" pitchFamily="34" charset="0"/>
              </a:rPr>
              <a:t>Szczecin, dnia </a:t>
            </a:r>
            <a:r>
              <a:rPr lang="pl-PL" altLang="pl-PL" sz="1600" b="1" dirty="0" smtClean="0">
                <a:ln w="3175">
                  <a:solidFill>
                    <a:schemeClr val="tx1"/>
                  </a:solidFill>
                </a:ln>
                <a:solidFill>
                  <a:srgbClr val="0070C0"/>
                </a:solidFill>
                <a:latin typeface="Verdana" pitchFamily="34" charset="0"/>
              </a:rPr>
              <a:t>16 grudnia </a:t>
            </a:r>
            <a:r>
              <a:rPr lang="pl-PL" altLang="pl-PL" sz="1600" b="1" dirty="0">
                <a:ln w="3175">
                  <a:solidFill>
                    <a:schemeClr val="tx1"/>
                  </a:solidFill>
                </a:ln>
                <a:solidFill>
                  <a:srgbClr val="0070C0"/>
                </a:solidFill>
                <a:latin typeface="Verdana" pitchFamily="34" charset="0"/>
              </a:rPr>
              <a:t>2014 roku</a:t>
            </a:r>
            <a:endParaRPr lang="pl-PL" sz="1600" dirty="0">
              <a:ln w="3175">
                <a:solidFill>
                  <a:schemeClr val="tx1"/>
                </a:solidFill>
              </a:ln>
              <a:solidFill>
                <a:srgbClr val="0070C0"/>
              </a:solidFill>
              <a:latin typeface="Verdana" pitchFamily="34" charset="0"/>
            </a:endParaRPr>
          </a:p>
        </p:txBody>
      </p:sp>
      <p:sp>
        <p:nvSpPr>
          <p:cNvPr id="7" name="Pagon 6"/>
          <p:cNvSpPr/>
          <p:nvPr/>
        </p:nvSpPr>
        <p:spPr>
          <a:xfrm>
            <a:off x="8532440" y="1484784"/>
            <a:ext cx="2232248" cy="1656184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  <p:sp>
        <p:nvSpPr>
          <p:cNvPr id="8" name="Pagon 7"/>
          <p:cNvSpPr/>
          <p:nvPr/>
        </p:nvSpPr>
        <p:spPr>
          <a:xfrm>
            <a:off x="-684584" y="3284984"/>
            <a:ext cx="2232248" cy="1656184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  <p:sp>
        <p:nvSpPr>
          <p:cNvPr id="9" name="Pagon 8"/>
          <p:cNvSpPr/>
          <p:nvPr/>
        </p:nvSpPr>
        <p:spPr>
          <a:xfrm>
            <a:off x="899592" y="3284984"/>
            <a:ext cx="2232248" cy="1656184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  <p:sp>
        <p:nvSpPr>
          <p:cNvPr id="10" name="Pagon 9"/>
          <p:cNvSpPr/>
          <p:nvPr/>
        </p:nvSpPr>
        <p:spPr>
          <a:xfrm>
            <a:off x="2483768" y="3284984"/>
            <a:ext cx="2232248" cy="1656184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  <p:sp>
        <p:nvSpPr>
          <p:cNvPr id="12" name="Pagon 11"/>
          <p:cNvSpPr/>
          <p:nvPr/>
        </p:nvSpPr>
        <p:spPr>
          <a:xfrm>
            <a:off x="4067944" y="3284984"/>
            <a:ext cx="2232248" cy="1656184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  <p:sp>
        <p:nvSpPr>
          <p:cNvPr id="13" name="Pagon 12"/>
          <p:cNvSpPr/>
          <p:nvPr/>
        </p:nvSpPr>
        <p:spPr>
          <a:xfrm>
            <a:off x="5652120" y="3284984"/>
            <a:ext cx="4320480" cy="1656184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12" grpId="0" animBg="1"/>
      <p:bldP spid="1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upa 3"/>
          <p:cNvGrpSpPr/>
          <p:nvPr/>
        </p:nvGrpSpPr>
        <p:grpSpPr>
          <a:xfrm>
            <a:off x="0" y="836711"/>
            <a:ext cx="9144000" cy="583569"/>
            <a:chOff x="0" y="836712"/>
            <a:chExt cx="9144000" cy="504056"/>
          </a:xfrm>
        </p:grpSpPr>
        <p:grpSp>
          <p:nvGrpSpPr>
            <p:cNvPr id="5" name="Grupa 8"/>
            <p:cNvGrpSpPr/>
            <p:nvPr/>
          </p:nvGrpSpPr>
          <p:grpSpPr>
            <a:xfrm>
              <a:off x="0" y="836712"/>
              <a:ext cx="9144000" cy="504056"/>
              <a:chOff x="0" y="764704"/>
              <a:chExt cx="9144000" cy="504056"/>
            </a:xfrm>
          </p:grpSpPr>
          <p:sp>
            <p:nvSpPr>
              <p:cNvPr id="7" name="Pięciokąt 2"/>
              <p:cNvSpPr/>
              <p:nvPr/>
            </p:nvSpPr>
            <p:spPr>
              <a:xfrm>
                <a:off x="0" y="764704"/>
                <a:ext cx="2987824" cy="504056"/>
              </a:xfrm>
              <a:prstGeom prst="homePlat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l-PL" b="1" dirty="0">
                  <a:ln>
                    <a:solidFill>
                      <a:srgbClr val="FFFF00"/>
                    </a:solidFill>
                  </a:ln>
                  <a:solidFill>
                    <a:schemeClr val="tx1"/>
                  </a:solidFill>
                </a:endParaRPr>
              </a:p>
            </p:txBody>
          </p:sp>
          <p:sp>
            <p:nvSpPr>
              <p:cNvPr id="8" name="Pagon 7"/>
              <p:cNvSpPr/>
              <p:nvPr/>
            </p:nvSpPr>
            <p:spPr>
              <a:xfrm>
                <a:off x="3275856" y="764704"/>
                <a:ext cx="5868144" cy="504056"/>
              </a:xfrm>
              <a:prstGeom prst="chevron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tIns="108000" bIns="0" rtlCol="0" anchor="t"/>
              <a:lstStyle/>
              <a:p>
                <a:pPr algn="ctr"/>
                <a:r>
                  <a:rPr lang="pl-PL" sz="1600" b="1" dirty="0" smtClean="0">
                    <a:solidFill>
                      <a:schemeClr val="tx1"/>
                    </a:solidFill>
                  </a:rPr>
                  <a:t>Alokacja EFS w ramach RPO WZ na lata 2014 </a:t>
                </a:r>
                <a:r>
                  <a:rPr lang="pl-PL" sz="1600" b="1" dirty="0" smtClean="0">
                    <a:solidFill>
                      <a:schemeClr val="tx1"/>
                    </a:solidFill>
                  </a:rPr>
                  <a:t>– 2020</a:t>
                </a:r>
              </a:p>
              <a:p>
                <a:pPr algn="ctr"/>
                <a:r>
                  <a:rPr lang="pl-PL" sz="1600" b="1" dirty="0">
                    <a:ln w="12700">
                      <a:solidFill>
                        <a:schemeClr val="tx1"/>
                      </a:solidFill>
                    </a:ln>
                    <a:solidFill>
                      <a:schemeClr val="tx1"/>
                    </a:solidFill>
                  </a:rPr>
                  <a:t>386 371 295,00 EUR</a:t>
                </a:r>
              </a:p>
              <a:p>
                <a:pPr algn="ctr"/>
                <a:endParaRPr lang="pl-PL" sz="1400" b="1" dirty="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6" name="Pagon 5"/>
            <p:cNvSpPr/>
            <p:nvPr/>
          </p:nvSpPr>
          <p:spPr>
            <a:xfrm>
              <a:off x="2843808" y="836712"/>
              <a:ext cx="576064" cy="504056"/>
            </a:xfrm>
            <a:prstGeom prst="chevron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>
                <a:solidFill>
                  <a:schemeClr val="tx1"/>
                </a:solidFill>
              </a:endParaRPr>
            </a:p>
          </p:txBody>
        </p:sp>
      </p:grpSp>
      <p:sp>
        <p:nvSpPr>
          <p:cNvPr id="9" name="Pięciokąt 8"/>
          <p:cNvSpPr/>
          <p:nvPr/>
        </p:nvSpPr>
        <p:spPr>
          <a:xfrm>
            <a:off x="0" y="1412776"/>
            <a:ext cx="1403648" cy="288032"/>
          </a:xfrm>
          <a:prstGeom prst="homePlate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600" b="1" dirty="0" smtClean="0">
                <a:ln w="3175">
                  <a:noFill/>
                </a:ln>
                <a:solidFill>
                  <a:schemeClr val="tx1"/>
                </a:solidFill>
              </a:rPr>
              <a:t>Pi 8i</a:t>
            </a:r>
            <a:endParaRPr lang="pl-PL" sz="1600" b="1" dirty="0">
              <a:ln w="3175">
                <a:noFill/>
              </a:ln>
              <a:solidFill>
                <a:schemeClr val="tx1"/>
              </a:solidFill>
            </a:endParaRPr>
          </a:p>
        </p:txBody>
      </p:sp>
      <p:sp>
        <p:nvSpPr>
          <p:cNvPr id="10" name="Pięciokąt 9"/>
          <p:cNvSpPr/>
          <p:nvPr/>
        </p:nvSpPr>
        <p:spPr>
          <a:xfrm>
            <a:off x="0" y="1772816"/>
            <a:ext cx="1403648" cy="288032"/>
          </a:xfrm>
          <a:prstGeom prst="homePlate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600" b="1" dirty="0" smtClean="0">
                <a:ln w="3175">
                  <a:noFill/>
                </a:ln>
                <a:solidFill>
                  <a:schemeClr val="tx1"/>
                </a:solidFill>
              </a:rPr>
              <a:t>Pi 8iii</a:t>
            </a:r>
            <a:endParaRPr lang="pl-PL" sz="1600" b="1" dirty="0">
              <a:ln w="3175">
                <a:noFill/>
              </a:ln>
              <a:solidFill>
                <a:schemeClr val="tx1"/>
              </a:solidFill>
            </a:endParaRPr>
          </a:p>
        </p:txBody>
      </p:sp>
      <p:sp>
        <p:nvSpPr>
          <p:cNvPr id="14" name="Pięciokąt 13"/>
          <p:cNvSpPr/>
          <p:nvPr/>
        </p:nvSpPr>
        <p:spPr>
          <a:xfrm>
            <a:off x="0" y="2132856"/>
            <a:ext cx="1403648" cy="288032"/>
          </a:xfrm>
          <a:prstGeom prst="homePlate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600" b="1" dirty="0" smtClean="0">
                <a:ln w="3175">
                  <a:noFill/>
                </a:ln>
                <a:solidFill>
                  <a:schemeClr val="tx1"/>
                </a:solidFill>
              </a:rPr>
              <a:t>Pi 8iv</a:t>
            </a:r>
            <a:endParaRPr lang="pl-PL" sz="1600" b="1" dirty="0">
              <a:ln w="3175">
                <a:noFill/>
              </a:ln>
              <a:solidFill>
                <a:schemeClr val="tx1"/>
              </a:solidFill>
            </a:endParaRPr>
          </a:p>
        </p:txBody>
      </p:sp>
      <p:sp>
        <p:nvSpPr>
          <p:cNvPr id="15" name="Pięciokąt 14"/>
          <p:cNvSpPr/>
          <p:nvPr/>
        </p:nvSpPr>
        <p:spPr>
          <a:xfrm>
            <a:off x="0" y="2492896"/>
            <a:ext cx="1403648" cy="288032"/>
          </a:xfrm>
          <a:prstGeom prst="homePlate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600" b="1" dirty="0" smtClean="0">
                <a:ln w="3175">
                  <a:noFill/>
                </a:ln>
                <a:solidFill>
                  <a:schemeClr val="tx1"/>
                </a:solidFill>
              </a:rPr>
              <a:t>Pi 8v</a:t>
            </a:r>
            <a:endParaRPr lang="pl-PL" sz="1600" b="1" dirty="0">
              <a:ln w="3175">
                <a:noFill/>
              </a:ln>
              <a:solidFill>
                <a:schemeClr val="tx1"/>
              </a:solidFill>
            </a:endParaRPr>
          </a:p>
        </p:txBody>
      </p:sp>
      <p:sp>
        <p:nvSpPr>
          <p:cNvPr id="16" name="Pięciokąt 15"/>
          <p:cNvSpPr/>
          <p:nvPr/>
        </p:nvSpPr>
        <p:spPr>
          <a:xfrm>
            <a:off x="0" y="2852936"/>
            <a:ext cx="1403648" cy="288032"/>
          </a:xfrm>
          <a:prstGeom prst="homePlate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600" b="1" dirty="0" smtClean="0">
                <a:ln w="3175">
                  <a:noFill/>
                </a:ln>
                <a:solidFill>
                  <a:schemeClr val="tx1"/>
                </a:solidFill>
              </a:rPr>
              <a:t>Pi 8vi</a:t>
            </a:r>
            <a:endParaRPr lang="pl-PL" sz="1600" b="1" dirty="0">
              <a:ln w="3175">
                <a:noFill/>
              </a:ln>
              <a:solidFill>
                <a:schemeClr val="tx1"/>
              </a:solidFill>
            </a:endParaRPr>
          </a:p>
        </p:txBody>
      </p:sp>
      <p:sp>
        <p:nvSpPr>
          <p:cNvPr id="17" name="Pięciokąt 16"/>
          <p:cNvSpPr/>
          <p:nvPr/>
        </p:nvSpPr>
        <p:spPr>
          <a:xfrm>
            <a:off x="0" y="3284984"/>
            <a:ext cx="1403648" cy="288032"/>
          </a:xfrm>
          <a:prstGeom prst="homePlate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600" b="1" dirty="0" smtClean="0">
                <a:ln w="3175">
                  <a:noFill/>
                </a:ln>
                <a:solidFill>
                  <a:schemeClr val="tx1"/>
                </a:solidFill>
              </a:rPr>
              <a:t>Pi 9i</a:t>
            </a:r>
            <a:endParaRPr lang="pl-PL" sz="1600" b="1" dirty="0">
              <a:ln w="3175">
                <a:noFill/>
              </a:ln>
              <a:solidFill>
                <a:schemeClr val="tx1"/>
              </a:solidFill>
            </a:endParaRPr>
          </a:p>
        </p:txBody>
      </p:sp>
      <p:sp>
        <p:nvSpPr>
          <p:cNvPr id="18" name="Pięciokąt 17"/>
          <p:cNvSpPr/>
          <p:nvPr/>
        </p:nvSpPr>
        <p:spPr>
          <a:xfrm>
            <a:off x="0" y="3645024"/>
            <a:ext cx="1403648" cy="288032"/>
          </a:xfrm>
          <a:prstGeom prst="homePlate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600" b="1" dirty="0" smtClean="0">
                <a:ln w="3175">
                  <a:noFill/>
                </a:ln>
                <a:solidFill>
                  <a:schemeClr val="tx1"/>
                </a:solidFill>
              </a:rPr>
              <a:t>Pi 9iv</a:t>
            </a:r>
            <a:endParaRPr lang="pl-PL" sz="1600" b="1" dirty="0">
              <a:ln w="3175">
                <a:noFill/>
              </a:ln>
              <a:solidFill>
                <a:schemeClr val="tx1"/>
              </a:solidFill>
            </a:endParaRPr>
          </a:p>
        </p:txBody>
      </p:sp>
      <p:sp>
        <p:nvSpPr>
          <p:cNvPr id="19" name="Pięciokąt 18"/>
          <p:cNvSpPr/>
          <p:nvPr/>
        </p:nvSpPr>
        <p:spPr>
          <a:xfrm>
            <a:off x="0" y="4005064"/>
            <a:ext cx="1403648" cy="288032"/>
          </a:xfrm>
          <a:prstGeom prst="homePlate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600" b="1" dirty="0" smtClean="0">
                <a:ln w="3175">
                  <a:noFill/>
                </a:ln>
                <a:solidFill>
                  <a:schemeClr val="tx1"/>
                </a:solidFill>
              </a:rPr>
              <a:t>Pi 9v</a:t>
            </a:r>
            <a:endParaRPr lang="pl-PL" sz="1600" b="1" dirty="0">
              <a:ln w="3175">
                <a:noFill/>
              </a:ln>
              <a:solidFill>
                <a:schemeClr val="tx1"/>
              </a:solidFill>
            </a:endParaRPr>
          </a:p>
        </p:txBody>
      </p:sp>
      <p:sp>
        <p:nvSpPr>
          <p:cNvPr id="20" name="Pięciokąt 19"/>
          <p:cNvSpPr/>
          <p:nvPr/>
        </p:nvSpPr>
        <p:spPr>
          <a:xfrm>
            <a:off x="0" y="4437112"/>
            <a:ext cx="1403648" cy="288032"/>
          </a:xfrm>
          <a:prstGeom prst="homePlate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600" b="1" dirty="0" smtClean="0">
                <a:ln w="3175">
                  <a:noFill/>
                </a:ln>
                <a:solidFill>
                  <a:schemeClr val="tx1"/>
                </a:solidFill>
              </a:rPr>
              <a:t>Pi 10i</a:t>
            </a:r>
            <a:endParaRPr lang="pl-PL" sz="1600" b="1" dirty="0">
              <a:ln w="3175">
                <a:noFill/>
              </a:ln>
              <a:solidFill>
                <a:schemeClr val="tx1"/>
              </a:solidFill>
            </a:endParaRPr>
          </a:p>
        </p:txBody>
      </p:sp>
      <p:sp>
        <p:nvSpPr>
          <p:cNvPr id="21" name="Pięciokąt 20"/>
          <p:cNvSpPr/>
          <p:nvPr/>
        </p:nvSpPr>
        <p:spPr>
          <a:xfrm>
            <a:off x="0" y="4797152"/>
            <a:ext cx="1403648" cy="288032"/>
          </a:xfrm>
          <a:prstGeom prst="homePlate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600" b="1" dirty="0" smtClean="0">
                <a:ln w="3175">
                  <a:noFill/>
                </a:ln>
                <a:solidFill>
                  <a:schemeClr val="tx1"/>
                </a:solidFill>
              </a:rPr>
              <a:t>Pi 10iii</a:t>
            </a:r>
            <a:endParaRPr lang="pl-PL" sz="1600" b="1" dirty="0">
              <a:ln w="3175">
                <a:noFill/>
              </a:ln>
              <a:solidFill>
                <a:schemeClr val="tx1"/>
              </a:solidFill>
            </a:endParaRPr>
          </a:p>
        </p:txBody>
      </p:sp>
      <p:sp>
        <p:nvSpPr>
          <p:cNvPr id="22" name="Pięciokąt 21"/>
          <p:cNvSpPr/>
          <p:nvPr/>
        </p:nvSpPr>
        <p:spPr>
          <a:xfrm>
            <a:off x="0" y="5157192"/>
            <a:ext cx="1403648" cy="288032"/>
          </a:xfrm>
          <a:prstGeom prst="homePlate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600" b="1" dirty="0" smtClean="0">
                <a:ln w="3175">
                  <a:noFill/>
                </a:ln>
                <a:solidFill>
                  <a:schemeClr val="tx1"/>
                </a:solidFill>
              </a:rPr>
              <a:t>Pi 10iv</a:t>
            </a:r>
            <a:endParaRPr lang="pl-PL" sz="1600" b="1" dirty="0">
              <a:ln w="3175">
                <a:noFill/>
              </a:ln>
              <a:solidFill>
                <a:schemeClr val="tx1"/>
              </a:solidFill>
            </a:endParaRPr>
          </a:p>
        </p:txBody>
      </p:sp>
      <p:sp>
        <p:nvSpPr>
          <p:cNvPr id="23" name="Pagon 22"/>
          <p:cNvSpPr/>
          <p:nvPr/>
        </p:nvSpPr>
        <p:spPr>
          <a:xfrm>
            <a:off x="1403648" y="1492286"/>
            <a:ext cx="4104456" cy="208521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19100" indent="-238125"/>
            <a:r>
              <a:rPr lang="pl-PL" sz="1400" b="1" dirty="0" smtClean="0"/>
              <a:t>87 000 </a:t>
            </a:r>
            <a:r>
              <a:rPr lang="pl-PL" sz="1400" b="1" dirty="0" err="1" smtClean="0"/>
              <a:t>000</a:t>
            </a:r>
            <a:r>
              <a:rPr lang="pl-PL" sz="1400" b="1" dirty="0" smtClean="0"/>
              <a:t> EUR</a:t>
            </a:r>
          </a:p>
        </p:txBody>
      </p:sp>
      <p:sp>
        <p:nvSpPr>
          <p:cNvPr id="24" name="Pagon 23"/>
          <p:cNvSpPr/>
          <p:nvPr/>
        </p:nvSpPr>
        <p:spPr>
          <a:xfrm>
            <a:off x="1403648" y="1772816"/>
            <a:ext cx="4464496" cy="288032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19100" indent="-238125"/>
            <a:r>
              <a:rPr lang="pl-PL" sz="1400" b="1" dirty="0" smtClean="0"/>
              <a:t>18 000 </a:t>
            </a:r>
            <a:r>
              <a:rPr lang="pl-PL" sz="1400" b="1" dirty="0" err="1" smtClean="0"/>
              <a:t>000</a:t>
            </a:r>
            <a:r>
              <a:rPr lang="pl-PL" sz="1400" b="1" dirty="0" smtClean="0"/>
              <a:t> EUR</a:t>
            </a:r>
          </a:p>
        </p:txBody>
      </p:sp>
      <p:sp>
        <p:nvSpPr>
          <p:cNvPr id="25" name="Pagon 24"/>
          <p:cNvSpPr/>
          <p:nvPr/>
        </p:nvSpPr>
        <p:spPr>
          <a:xfrm>
            <a:off x="1403648" y="2132856"/>
            <a:ext cx="4824536" cy="288032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19100" indent="-238125"/>
            <a:r>
              <a:rPr lang="pl-PL" sz="1400" b="1" dirty="0" smtClean="0"/>
              <a:t>17 900 000 EUR</a:t>
            </a:r>
          </a:p>
        </p:txBody>
      </p:sp>
      <p:sp>
        <p:nvSpPr>
          <p:cNvPr id="26" name="Pagon 25"/>
          <p:cNvSpPr/>
          <p:nvPr/>
        </p:nvSpPr>
        <p:spPr>
          <a:xfrm>
            <a:off x="1403648" y="2492896"/>
            <a:ext cx="4464496" cy="288032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19100" indent="-238125"/>
            <a:r>
              <a:rPr lang="pl-PL" sz="1400" b="1" dirty="0" smtClean="0"/>
              <a:t>35 100 000 EUR</a:t>
            </a:r>
          </a:p>
        </p:txBody>
      </p:sp>
      <p:sp>
        <p:nvSpPr>
          <p:cNvPr id="27" name="Pagon 26"/>
          <p:cNvSpPr/>
          <p:nvPr/>
        </p:nvSpPr>
        <p:spPr>
          <a:xfrm>
            <a:off x="1403648" y="4005064"/>
            <a:ext cx="4104456" cy="288032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19100" indent="-238125"/>
            <a:r>
              <a:rPr lang="pl-PL" sz="1400" b="1" dirty="0" smtClean="0"/>
              <a:t>20 000 </a:t>
            </a:r>
            <a:r>
              <a:rPr lang="pl-PL" sz="1400" b="1" dirty="0" err="1" smtClean="0"/>
              <a:t>000</a:t>
            </a:r>
            <a:r>
              <a:rPr lang="pl-PL" sz="1400" b="1" dirty="0" smtClean="0"/>
              <a:t> EUR</a:t>
            </a:r>
          </a:p>
        </p:txBody>
      </p:sp>
      <p:sp>
        <p:nvSpPr>
          <p:cNvPr id="28" name="Pagon 27"/>
          <p:cNvSpPr/>
          <p:nvPr/>
        </p:nvSpPr>
        <p:spPr>
          <a:xfrm>
            <a:off x="1403648" y="2852936"/>
            <a:ext cx="4104456" cy="288032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19100" indent="-238125"/>
            <a:r>
              <a:rPr lang="pl-PL" sz="1400" b="1" dirty="0" smtClean="0"/>
              <a:t>7 000 </a:t>
            </a:r>
            <a:r>
              <a:rPr lang="pl-PL" sz="1400" b="1" dirty="0" err="1" smtClean="0"/>
              <a:t>000</a:t>
            </a:r>
            <a:r>
              <a:rPr lang="pl-PL" sz="1400" b="1" dirty="0" smtClean="0"/>
              <a:t> EUR</a:t>
            </a:r>
          </a:p>
        </p:txBody>
      </p:sp>
      <p:sp>
        <p:nvSpPr>
          <p:cNvPr id="29" name="Pagon 28"/>
          <p:cNvSpPr/>
          <p:nvPr/>
        </p:nvSpPr>
        <p:spPr>
          <a:xfrm>
            <a:off x="1403648" y="3284984"/>
            <a:ext cx="4104456" cy="288032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19100" indent="-238125"/>
            <a:r>
              <a:rPr lang="pl-PL" sz="1400" b="1" dirty="0" smtClean="0"/>
              <a:t>92 180 000 EUR</a:t>
            </a:r>
          </a:p>
        </p:txBody>
      </p:sp>
      <p:sp>
        <p:nvSpPr>
          <p:cNvPr id="30" name="Pagon 29"/>
          <p:cNvSpPr/>
          <p:nvPr/>
        </p:nvSpPr>
        <p:spPr>
          <a:xfrm>
            <a:off x="1403648" y="3645024"/>
            <a:ext cx="4464496" cy="288032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19100" indent="-238125"/>
            <a:r>
              <a:rPr lang="pl-PL" sz="1400" b="1" dirty="0" smtClean="0"/>
              <a:t>19 000 </a:t>
            </a:r>
            <a:r>
              <a:rPr lang="pl-PL" sz="1400" b="1" dirty="0" err="1" smtClean="0"/>
              <a:t>000</a:t>
            </a:r>
            <a:r>
              <a:rPr lang="pl-PL" sz="1400" b="1" dirty="0" smtClean="0"/>
              <a:t> EUR</a:t>
            </a:r>
          </a:p>
        </p:txBody>
      </p:sp>
      <p:sp>
        <p:nvSpPr>
          <p:cNvPr id="31" name="Pagon 30"/>
          <p:cNvSpPr/>
          <p:nvPr/>
        </p:nvSpPr>
        <p:spPr>
          <a:xfrm>
            <a:off x="1403648" y="4437112"/>
            <a:ext cx="4104456" cy="288032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19100" indent="-238125"/>
            <a:r>
              <a:rPr lang="pl-PL" sz="1400" b="1" dirty="0" smtClean="0"/>
              <a:t>30 900 000 EUR</a:t>
            </a:r>
          </a:p>
        </p:txBody>
      </p:sp>
      <p:sp>
        <p:nvSpPr>
          <p:cNvPr id="32" name="Pagon 31"/>
          <p:cNvSpPr/>
          <p:nvPr/>
        </p:nvSpPr>
        <p:spPr>
          <a:xfrm>
            <a:off x="1403648" y="4797152"/>
            <a:ext cx="4464496" cy="288032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19100" indent="-238125"/>
            <a:r>
              <a:rPr lang="pl-PL" sz="1400" b="1" dirty="0" smtClean="0"/>
              <a:t>10 000 </a:t>
            </a:r>
            <a:r>
              <a:rPr lang="pl-PL" sz="1400" b="1" dirty="0" err="1" smtClean="0"/>
              <a:t>000</a:t>
            </a:r>
            <a:r>
              <a:rPr lang="pl-PL" sz="1400" b="1" dirty="0" smtClean="0"/>
              <a:t> EUR</a:t>
            </a:r>
          </a:p>
        </p:txBody>
      </p:sp>
      <p:sp>
        <p:nvSpPr>
          <p:cNvPr id="33" name="Pagon 32"/>
          <p:cNvSpPr/>
          <p:nvPr/>
        </p:nvSpPr>
        <p:spPr>
          <a:xfrm>
            <a:off x="1403648" y="5157192"/>
            <a:ext cx="4104456" cy="288032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19100" indent="-238125"/>
            <a:r>
              <a:rPr lang="pl-PL" sz="1400" b="1" dirty="0" smtClean="0"/>
              <a:t>49 291 295 EUR</a:t>
            </a:r>
          </a:p>
        </p:txBody>
      </p:sp>
      <p:sp>
        <p:nvSpPr>
          <p:cNvPr id="35" name="Pagon 34"/>
          <p:cNvSpPr/>
          <p:nvPr/>
        </p:nvSpPr>
        <p:spPr>
          <a:xfrm>
            <a:off x="5566522" y="1492287"/>
            <a:ext cx="3563888" cy="1641175"/>
          </a:xfrm>
          <a:prstGeom prst="chevron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600" b="1" dirty="0" smtClean="0">
                <a:ln>
                  <a:solidFill>
                    <a:schemeClr val="tx1"/>
                  </a:solidFill>
                </a:ln>
              </a:rPr>
              <a:t>Oś VI</a:t>
            </a:r>
          </a:p>
          <a:p>
            <a:pPr algn="ctr"/>
            <a:r>
              <a:rPr lang="pl-PL" sz="1600" b="1" dirty="0" smtClean="0">
                <a:ln>
                  <a:solidFill>
                    <a:schemeClr val="tx1"/>
                  </a:solidFill>
                </a:ln>
              </a:rPr>
              <a:t>165 </a:t>
            </a:r>
            <a:r>
              <a:rPr lang="pl-PL" sz="1600" b="1" dirty="0" smtClean="0">
                <a:ln>
                  <a:solidFill>
                    <a:schemeClr val="tx1"/>
                  </a:solidFill>
                </a:ln>
              </a:rPr>
              <a:t>000 000 EUR</a:t>
            </a:r>
            <a:endParaRPr lang="pl-PL" sz="1600" b="1" dirty="0">
              <a:ln>
                <a:solidFill>
                  <a:schemeClr val="tx1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36" name="Pagon 35"/>
          <p:cNvSpPr/>
          <p:nvPr/>
        </p:nvSpPr>
        <p:spPr>
          <a:xfrm>
            <a:off x="5580112" y="3284984"/>
            <a:ext cx="3563888" cy="1008112"/>
          </a:xfrm>
          <a:prstGeom prst="chevron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600" b="1" dirty="0" smtClean="0">
                <a:ln>
                  <a:solidFill>
                    <a:schemeClr val="tx1"/>
                  </a:solidFill>
                </a:ln>
              </a:rPr>
              <a:t>Oś VII</a:t>
            </a:r>
          </a:p>
          <a:p>
            <a:pPr algn="ctr"/>
            <a:r>
              <a:rPr lang="pl-PL" sz="1600" b="1" dirty="0" smtClean="0">
                <a:ln>
                  <a:solidFill>
                    <a:schemeClr val="tx1"/>
                  </a:solidFill>
                </a:ln>
              </a:rPr>
              <a:t>131 </a:t>
            </a:r>
            <a:r>
              <a:rPr lang="pl-PL" sz="1600" b="1" dirty="0" smtClean="0">
                <a:ln>
                  <a:solidFill>
                    <a:schemeClr val="tx1"/>
                  </a:solidFill>
                </a:ln>
              </a:rPr>
              <a:t>180 000</a:t>
            </a:r>
            <a:r>
              <a:rPr lang="pl-PL" sz="1600" dirty="0" smtClean="0">
                <a:ln>
                  <a:solidFill>
                    <a:schemeClr val="tx1"/>
                  </a:solidFill>
                </a:ln>
              </a:rPr>
              <a:t> </a:t>
            </a:r>
            <a:r>
              <a:rPr lang="pl-PL" sz="1600" b="1" dirty="0" smtClean="0">
                <a:ln>
                  <a:solidFill>
                    <a:schemeClr val="tx1"/>
                  </a:solidFill>
                </a:ln>
              </a:rPr>
              <a:t>EUR</a:t>
            </a:r>
            <a:endParaRPr lang="pl-PL" sz="1600" b="1" dirty="0">
              <a:ln>
                <a:solidFill>
                  <a:schemeClr val="tx1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38" name="Pagon 37"/>
          <p:cNvSpPr/>
          <p:nvPr/>
        </p:nvSpPr>
        <p:spPr>
          <a:xfrm>
            <a:off x="5580112" y="4437112"/>
            <a:ext cx="3563888" cy="1008112"/>
          </a:xfrm>
          <a:prstGeom prst="chevron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600" b="1" dirty="0" smtClean="0">
                <a:ln>
                  <a:solidFill>
                    <a:schemeClr val="tx1"/>
                  </a:solidFill>
                </a:ln>
              </a:rPr>
              <a:t>Oś VIII</a:t>
            </a:r>
          </a:p>
          <a:p>
            <a:pPr algn="ctr"/>
            <a:r>
              <a:rPr lang="pl-PL" sz="1600" b="1" dirty="0" smtClean="0">
                <a:ln>
                  <a:solidFill>
                    <a:schemeClr val="tx1"/>
                  </a:solidFill>
                </a:ln>
              </a:rPr>
              <a:t>90 </a:t>
            </a:r>
            <a:r>
              <a:rPr lang="pl-PL" sz="1600" b="1" dirty="0" smtClean="0">
                <a:ln>
                  <a:solidFill>
                    <a:schemeClr val="tx1"/>
                  </a:solidFill>
                </a:ln>
              </a:rPr>
              <a:t>191 295</a:t>
            </a:r>
            <a:r>
              <a:rPr lang="pl-PL" sz="1600" dirty="0" smtClean="0">
                <a:ln>
                  <a:solidFill>
                    <a:schemeClr val="tx1"/>
                  </a:solidFill>
                </a:ln>
              </a:rPr>
              <a:t> </a:t>
            </a:r>
            <a:r>
              <a:rPr lang="pl-PL" sz="1600" b="1" dirty="0" smtClean="0">
                <a:ln>
                  <a:solidFill>
                    <a:schemeClr val="tx1"/>
                  </a:solidFill>
                </a:ln>
              </a:rPr>
              <a:t>EUR</a:t>
            </a:r>
            <a:endParaRPr lang="pl-PL" sz="1600" b="1" dirty="0">
              <a:ln>
                <a:solidFill>
                  <a:schemeClr val="tx1"/>
                </a:solidFill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000"/>
                            </p:stCondLst>
                            <p:childTnLst>
                              <p:par>
                                <p:cTn id="5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500"/>
                            </p:stCondLst>
                            <p:childTnLst>
                              <p:par>
                                <p:cTn id="6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2000"/>
                            </p:stCondLst>
                            <p:childTnLst>
                              <p:par>
                                <p:cTn id="6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2500"/>
                            </p:stCondLst>
                            <p:childTnLst>
                              <p:par>
                                <p:cTn id="7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3000"/>
                            </p:stCondLst>
                            <p:childTnLst>
                              <p:par>
                                <p:cTn id="7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3500"/>
                            </p:stCondLst>
                            <p:childTnLst>
                              <p:par>
                                <p:cTn id="8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4000"/>
                            </p:stCondLst>
                            <p:childTnLst>
                              <p:par>
                                <p:cTn id="8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4500"/>
                            </p:stCondLst>
                            <p:childTnLst>
                              <p:par>
                                <p:cTn id="9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5000"/>
                            </p:stCondLst>
                            <p:childTnLst>
                              <p:par>
                                <p:cTn id="9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5500"/>
                            </p:stCondLst>
                            <p:childTnLst>
                              <p:par>
                                <p:cTn id="10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6000"/>
                            </p:stCondLst>
                            <p:childTnLst>
                              <p:par>
                                <p:cTn id="10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6500"/>
                            </p:stCondLst>
                            <p:childTnLst>
                              <p:par>
                                <p:cTn id="1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>
                            <p:stCondLst>
                              <p:cond delay="7000"/>
                            </p:stCondLst>
                            <p:childTnLst>
                              <p:par>
                                <p:cTn id="11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7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8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>
                            <p:stCondLst>
                              <p:cond delay="7500"/>
                            </p:stCondLst>
                            <p:childTnLst>
                              <p:par>
                                <p:cTn id="12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3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5" grpId="0" animBg="1"/>
      <p:bldP spid="36" grpId="0" animBg="1"/>
      <p:bldP spid="3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upa 3"/>
          <p:cNvGrpSpPr/>
          <p:nvPr/>
        </p:nvGrpSpPr>
        <p:grpSpPr>
          <a:xfrm>
            <a:off x="0" y="836712"/>
            <a:ext cx="9144000" cy="504056"/>
            <a:chOff x="0" y="836712"/>
            <a:chExt cx="9144000" cy="504056"/>
          </a:xfrm>
        </p:grpSpPr>
        <p:grpSp>
          <p:nvGrpSpPr>
            <p:cNvPr id="5" name="Grupa 8"/>
            <p:cNvGrpSpPr/>
            <p:nvPr/>
          </p:nvGrpSpPr>
          <p:grpSpPr>
            <a:xfrm>
              <a:off x="0" y="836712"/>
              <a:ext cx="9144000" cy="504056"/>
              <a:chOff x="0" y="764704"/>
              <a:chExt cx="9144000" cy="504056"/>
            </a:xfrm>
          </p:grpSpPr>
          <p:sp>
            <p:nvSpPr>
              <p:cNvPr id="7" name="Pięciokąt 2"/>
              <p:cNvSpPr/>
              <p:nvPr/>
            </p:nvSpPr>
            <p:spPr>
              <a:xfrm>
                <a:off x="0" y="764704"/>
                <a:ext cx="2987824" cy="504056"/>
              </a:xfrm>
              <a:prstGeom prst="homePlat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pl-PL" b="1" dirty="0" smtClean="0">
                    <a:ln>
                      <a:solidFill>
                        <a:schemeClr val="tx1"/>
                      </a:solidFill>
                    </a:ln>
                    <a:solidFill>
                      <a:schemeClr val="bg1"/>
                    </a:solidFill>
                  </a:rPr>
                  <a:t>Priorytet Inwestycyjny 8i</a:t>
                </a:r>
                <a:endParaRPr lang="pl-PL" b="1" dirty="0">
                  <a:ln>
                    <a:solidFill>
                      <a:schemeClr val="tx1"/>
                    </a:solidFill>
                  </a:ln>
                  <a:solidFill>
                    <a:schemeClr val="bg1"/>
                  </a:solidFill>
                </a:endParaRPr>
              </a:p>
            </p:txBody>
          </p:sp>
          <p:sp>
            <p:nvSpPr>
              <p:cNvPr id="8" name="Pagon 7"/>
              <p:cNvSpPr/>
              <p:nvPr/>
            </p:nvSpPr>
            <p:spPr>
              <a:xfrm>
                <a:off x="3275856" y="764704"/>
                <a:ext cx="5868144" cy="504056"/>
              </a:xfrm>
              <a:prstGeom prst="chevron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tIns="36000" bIns="0" rtlCol="0" anchor="t" anchorCtr="0"/>
              <a:lstStyle/>
              <a:p>
                <a:pPr algn="ctr"/>
                <a:r>
                  <a:rPr lang="pl-PL" sz="2800" b="1" dirty="0" smtClean="0">
                    <a:solidFill>
                      <a:schemeClr val="tx1"/>
                    </a:solidFill>
                  </a:rPr>
                  <a:t>Narzędzia realizacji</a:t>
                </a:r>
                <a:endParaRPr lang="pl-PL" sz="2800" b="1" dirty="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6" name="Pagon 5"/>
            <p:cNvSpPr/>
            <p:nvPr/>
          </p:nvSpPr>
          <p:spPr>
            <a:xfrm>
              <a:off x="2843808" y="836712"/>
              <a:ext cx="576064" cy="504056"/>
            </a:xfrm>
            <a:prstGeom prst="chevron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>
                <a:solidFill>
                  <a:schemeClr val="tx1"/>
                </a:solidFill>
              </a:endParaRPr>
            </a:p>
          </p:txBody>
        </p:sp>
      </p:grpSp>
      <p:sp>
        <p:nvSpPr>
          <p:cNvPr id="14" name="Pagon 13"/>
          <p:cNvSpPr/>
          <p:nvPr/>
        </p:nvSpPr>
        <p:spPr>
          <a:xfrm>
            <a:off x="179512" y="1916832"/>
            <a:ext cx="4608512" cy="1224136"/>
          </a:xfrm>
          <a:prstGeom prst="chevron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4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Tryb konkursowy</a:t>
            </a:r>
            <a:endParaRPr lang="pl-PL" sz="2400" b="1" dirty="0">
              <a:ln>
                <a:solidFill>
                  <a:schemeClr val="tx1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15" name="Pagon 14"/>
          <p:cNvSpPr/>
          <p:nvPr/>
        </p:nvSpPr>
        <p:spPr>
          <a:xfrm>
            <a:off x="4427984" y="1916832"/>
            <a:ext cx="4716016" cy="1224136"/>
          </a:xfrm>
          <a:prstGeom prst="chevron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4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Tryb pozakonkursowy:</a:t>
            </a:r>
          </a:p>
          <a:p>
            <a:pPr algn="ctr"/>
            <a:r>
              <a:rPr lang="pl-PL" sz="24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powiatowe urzędy pracy</a:t>
            </a:r>
            <a:endParaRPr lang="pl-PL" sz="2400" b="1" dirty="0">
              <a:ln>
                <a:solidFill>
                  <a:schemeClr val="tx1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19" name="Pagon 18"/>
          <p:cNvSpPr/>
          <p:nvPr/>
        </p:nvSpPr>
        <p:spPr>
          <a:xfrm>
            <a:off x="0" y="3429000"/>
            <a:ext cx="8964488" cy="1872208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pl-PL" sz="2400" b="1" dirty="0" smtClean="0">
              <a:ln w="3175">
                <a:solidFill>
                  <a:schemeClr val="tx1"/>
                </a:solidFill>
              </a:ln>
            </a:endParaRPr>
          </a:p>
          <a:p>
            <a:pPr algn="ctr"/>
            <a:r>
              <a:rPr lang="pl-PL" sz="2400" b="1" dirty="0" smtClean="0">
                <a:ln w="3175">
                  <a:solidFill>
                    <a:schemeClr val="tx1"/>
                  </a:solidFill>
                </a:ln>
                <a:solidFill>
                  <a:srgbClr val="FF0000"/>
                </a:solidFill>
              </a:rPr>
              <a:t>75</a:t>
            </a:r>
            <a:r>
              <a:rPr lang="pl-PL" sz="2400" b="1" dirty="0">
                <a:ln w="3175">
                  <a:solidFill>
                    <a:schemeClr val="tx1"/>
                  </a:solidFill>
                </a:ln>
                <a:solidFill>
                  <a:srgbClr val="FF0000"/>
                </a:solidFill>
              </a:rPr>
              <a:t>% </a:t>
            </a:r>
            <a:r>
              <a:rPr lang="pl-PL" sz="2400" b="1" dirty="0" smtClean="0">
                <a:ln w="3175">
                  <a:solidFill>
                    <a:schemeClr val="tx1"/>
                  </a:solidFill>
                </a:ln>
                <a:solidFill>
                  <a:srgbClr val="FF0000"/>
                </a:solidFill>
              </a:rPr>
              <a:t>środków w </a:t>
            </a:r>
            <a:r>
              <a:rPr lang="pl-PL" sz="2400" b="1" dirty="0">
                <a:ln w="3175">
                  <a:solidFill>
                    <a:schemeClr val="tx1"/>
                  </a:solidFill>
                </a:ln>
                <a:solidFill>
                  <a:srgbClr val="FF0000"/>
                </a:solidFill>
              </a:rPr>
              <a:t>ramach PI 8i </a:t>
            </a:r>
          </a:p>
          <a:p>
            <a:pPr algn="ctr"/>
            <a:r>
              <a:rPr lang="pl-PL" sz="2400" b="1" dirty="0">
                <a:ln w="3175">
                  <a:solidFill>
                    <a:schemeClr val="tx1"/>
                  </a:solidFill>
                </a:ln>
                <a:solidFill>
                  <a:srgbClr val="FF0000"/>
                </a:solidFill>
              </a:rPr>
              <a:t>przeznaczone na tryb </a:t>
            </a:r>
            <a:r>
              <a:rPr lang="pl-PL" sz="2400" b="1" dirty="0" smtClean="0">
                <a:ln w="3175">
                  <a:solidFill>
                    <a:schemeClr val="tx1"/>
                  </a:solidFill>
                </a:ln>
                <a:solidFill>
                  <a:srgbClr val="FF0000"/>
                </a:solidFill>
              </a:rPr>
              <a:t>pozakonkursowy</a:t>
            </a:r>
          </a:p>
          <a:p>
            <a:pPr algn="ctr"/>
            <a:r>
              <a:rPr lang="pl-PL" sz="2400" b="1" dirty="0">
                <a:ln w="3175">
                  <a:solidFill>
                    <a:schemeClr val="tx1"/>
                  </a:solidFill>
                </a:ln>
                <a:solidFill>
                  <a:srgbClr val="FF0000"/>
                </a:solidFill>
              </a:rPr>
              <a:t>65 000 000 EUR</a:t>
            </a:r>
          </a:p>
          <a:p>
            <a:pPr algn="ctr"/>
            <a:endParaRPr lang="pl-PL" sz="2400" b="1" dirty="0">
              <a:ln w="3175">
                <a:solidFill>
                  <a:schemeClr val="tx1"/>
                </a:solidFill>
              </a:ln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  <p:bldP spid="1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ęciokąt 10"/>
          <p:cNvSpPr/>
          <p:nvPr/>
        </p:nvSpPr>
        <p:spPr>
          <a:xfrm>
            <a:off x="0" y="1484784"/>
            <a:ext cx="1763688" cy="1296144"/>
          </a:xfrm>
          <a:prstGeom prst="homePlate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600" b="1" dirty="0" smtClean="0">
                <a:ln w="3175">
                  <a:noFill/>
                </a:ln>
                <a:solidFill>
                  <a:schemeClr val="tx1"/>
                </a:solidFill>
              </a:rPr>
              <a:t>Typy projektów</a:t>
            </a:r>
            <a:endParaRPr lang="pl-PL" sz="1600" b="1" dirty="0">
              <a:ln w="3175">
                <a:noFill/>
              </a:ln>
              <a:solidFill>
                <a:schemeClr val="tx1"/>
              </a:solidFill>
            </a:endParaRPr>
          </a:p>
        </p:txBody>
      </p:sp>
      <p:sp>
        <p:nvSpPr>
          <p:cNvPr id="12" name="Pięciokąt 11"/>
          <p:cNvSpPr/>
          <p:nvPr/>
        </p:nvSpPr>
        <p:spPr>
          <a:xfrm>
            <a:off x="13666" y="2924944"/>
            <a:ext cx="1894038" cy="1584176"/>
          </a:xfrm>
          <a:prstGeom prst="homePlate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600" b="1" dirty="0" smtClean="0">
                <a:ln w="3175">
                  <a:noFill/>
                </a:ln>
                <a:solidFill>
                  <a:schemeClr val="tx1"/>
                </a:solidFill>
              </a:rPr>
              <a:t>Grupy docelowa</a:t>
            </a:r>
            <a:endParaRPr lang="pl-PL" sz="1600" b="1" dirty="0">
              <a:ln w="3175">
                <a:noFill/>
              </a:ln>
              <a:solidFill>
                <a:schemeClr val="tx1"/>
              </a:solidFill>
            </a:endParaRPr>
          </a:p>
        </p:txBody>
      </p:sp>
      <p:sp>
        <p:nvSpPr>
          <p:cNvPr id="14" name="Pagon 13"/>
          <p:cNvSpPr/>
          <p:nvPr/>
        </p:nvSpPr>
        <p:spPr>
          <a:xfrm>
            <a:off x="1403648" y="1484850"/>
            <a:ext cx="7740352" cy="1296077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09550" lvl="0" indent="-209550" algn="just">
              <a:buFont typeface="+mj-lt"/>
              <a:buAutoNum type="arabicPeriod"/>
            </a:pPr>
            <a:r>
              <a:rPr lang="pl-PL" sz="1200" b="1" dirty="0" smtClean="0"/>
              <a:t>Kompleksowe wsparcie </a:t>
            </a:r>
            <a:r>
              <a:rPr lang="pl-PL" sz="1200" b="1" dirty="0"/>
              <a:t>dla osób bezrobotnych, nieaktywnych zawodowo </a:t>
            </a:r>
            <a:br>
              <a:rPr lang="pl-PL" sz="1200" b="1" dirty="0"/>
            </a:br>
            <a:r>
              <a:rPr lang="pl-PL" sz="1200" b="1" dirty="0"/>
              <a:t>i poszukujących pracy znajdujących się w szczególnie trudnej sytuacji na rynku pracy obejmujące pomoc w aktywnym poszukiwaniu pracy oraz działania na rzecz podnoszenia kwalifikacji zawodowych</a:t>
            </a:r>
            <a:r>
              <a:rPr lang="pl-PL" sz="1200" b="1" dirty="0" smtClean="0"/>
              <a:t>.</a:t>
            </a:r>
          </a:p>
          <a:p>
            <a:pPr marL="209550" indent="-209550" algn="just">
              <a:buFont typeface="+mj-lt"/>
              <a:buAutoNum type="arabicPeriod"/>
            </a:pPr>
            <a:r>
              <a:rPr lang="pl-PL" sz="1200" b="1" dirty="0">
                <a:solidFill>
                  <a:schemeClr val="bg1"/>
                </a:solidFill>
              </a:rPr>
              <a:t>Realizacja ukierunkowanych schematów mobilności EURES zdiagnozowanych na podstawie analiz społeczno-gospodarczych regionu (typ operacji o charakterze warunkowym</a:t>
            </a:r>
            <a:r>
              <a:rPr lang="pl-PL" sz="1050" b="1" dirty="0" smtClean="0">
                <a:solidFill>
                  <a:schemeClr val="bg1"/>
                </a:solidFill>
              </a:rPr>
              <a:t>).</a:t>
            </a:r>
          </a:p>
        </p:txBody>
      </p:sp>
      <p:sp>
        <p:nvSpPr>
          <p:cNvPr id="28" name="Pagon 27"/>
          <p:cNvSpPr/>
          <p:nvPr/>
        </p:nvSpPr>
        <p:spPr>
          <a:xfrm>
            <a:off x="1403649" y="2888939"/>
            <a:ext cx="7740352" cy="1764197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28600" lvl="0" indent="-228600">
              <a:buFont typeface="+mj-lt"/>
              <a:buAutoNum type="arabicPeriod"/>
            </a:pPr>
            <a:r>
              <a:rPr lang="pl-PL" sz="1200" b="1" dirty="0"/>
              <a:t>Osoby powyżej 29. roku życia, znajdujące się w szczególnie trudnej sytuacji na rynku pracy (tj. osoby w wieku 50 lat i więcej, kobiety, osoby z niepełnosprawnościami, osoby długotrwale bezrobotne oraz nisko wykwalifikowane), </a:t>
            </a:r>
            <a:r>
              <a:rPr lang="pl-PL" sz="1200" b="1" dirty="0" smtClean="0"/>
              <a:t>w tym</a:t>
            </a:r>
            <a:r>
              <a:rPr lang="pl-PL" sz="1200" b="1" dirty="0"/>
              <a:t>:</a:t>
            </a:r>
          </a:p>
          <a:p>
            <a:pPr marL="447675" lvl="0" indent="-228600">
              <a:buFont typeface="+mj-lt"/>
              <a:buAutoNum type="alphaLcParenR"/>
            </a:pPr>
            <a:r>
              <a:rPr lang="pl-PL" sz="1200" b="1" dirty="0"/>
              <a:t>Osoby bezrobotne, w tym bezrobotne dla których, zgodnie z ustawą o promocji zatrudnienia </a:t>
            </a:r>
            <a:r>
              <a:rPr lang="pl-PL" sz="1200" b="1" dirty="0" smtClean="0"/>
              <a:t>i instytucjach </a:t>
            </a:r>
            <a:r>
              <a:rPr lang="pl-PL" sz="1200" b="1" dirty="0"/>
              <a:t>rynku, określono pierwszy lub drugi profil pomocy;</a:t>
            </a:r>
          </a:p>
          <a:p>
            <a:pPr marL="447675" lvl="0" indent="-228600">
              <a:buFont typeface="+mj-lt"/>
              <a:buAutoNum type="alphaLcParenR"/>
            </a:pPr>
            <a:r>
              <a:rPr lang="pl-PL" sz="1200" b="1" dirty="0"/>
              <a:t> Osoby nieaktywne zawodowo;</a:t>
            </a:r>
          </a:p>
          <a:p>
            <a:pPr marL="447675" lvl="0" indent="-228600">
              <a:buFont typeface="+mj-lt"/>
              <a:buAutoNum type="alphaLcParenR"/>
            </a:pPr>
            <a:r>
              <a:rPr lang="pl-PL" sz="1200" b="1" dirty="0"/>
              <a:t>Osoby poszukujące pracy</a:t>
            </a:r>
            <a:r>
              <a:rPr lang="pl-PL" sz="1200" b="1" dirty="0" smtClean="0"/>
              <a:t>.</a:t>
            </a:r>
          </a:p>
          <a:p>
            <a:pPr marL="228600" lvl="0" indent="-228600">
              <a:buFont typeface="+mj-lt"/>
              <a:buAutoNum type="arabicPeriod" startAt="2"/>
            </a:pPr>
            <a:r>
              <a:rPr lang="pl-PL" sz="1200" b="1" dirty="0" smtClean="0"/>
              <a:t>Pracodawcy w zakresie usług EURES.</a:t>
            </a:r>
          </a:p>
        </p:txBody>
      </p:sp>
      <p:grpSp>
        <p:nvGrpSpPr>
          <p:cNvPr id="16" name="Grupa 15"/>
          <p:cNvGrpSpPr/>
          <p:nvPr/>
        </p:nvGrpSpPr>
        <p:grpSpPr>
          <a:xfrm>
            <a:off x="0" y="836712"/>
            <a:ext cx="9144000" cy="504056"/>
            <a:chOff x="0" y="836712"/>
            <a:chExt cx="9144000" cy="504056"/>
          </a:xfrm>
        </p:grpSpPr>
        <p:grpSp>
          <p:nvGrpSpPr>
            <p:cNvPr id="2" name="Grupa 8"/>
            <p:cNvGrpSpPr/>
            <p:nvPr/>
          </p:nvGrpSpPr>
          <p:grpSpPr>
            <a:xfrm>
              <a:off x="0" y="836712"/>
              <a:ext cx="9144000" cy="504056"/>
              <a:chOff x="0" y="764704"/>
              <a:chExt cx="9144000" cy="504056"/>
            </a:xfrm>
          </p:grpSpPr>
          <p:sp>
            <p:nvSpPr>
              <p:cNvPr id="3" name="Pięciokąt 2"/>
              <p:cNvSpPr/>
              <p:nvPr/>
            </p:nvSpPr>
            <p:spPr>
              <a:xfrm>
                <a:off x="0" y="764704"/>
                <a:ext cx="2987824" cy="504056"/>
              </a:xfrm>
              <a:prstGeom prst="homePlat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pl-PL" b="1" dirty="0" smtClean="0">
                    <a:ln>
                      <a:solidFill>
                        <a:schemeClr val="tx1"/>
                      </a:solidFill>
                    </a:ln>
                    <a:solidFill>
                      <a:schemeClr val="bg1"/>
                    </a:solidFill>
                  </a:rPr>
                  <a:t>VI RYNEK PRACY</a:t>
                </a:r>
                <a:endParaRPr lang="pl-PL" b="1" dirty="0">
                  <a:ln>
                    <a:solidFill>
                      <a:schemeClr val="tx1"/>
                    </a:solidFill>
                  </a:ln>
                  <a:solidFill>
                    <a:schemeClr val="bg1"/>
                  </a:solidFill>
                </a:endParaRPr>
              </a:p>
            </p:txBody>
          </p:sp>
          <p:sp>
            <p:nvSpPr>
              <p:cNvPr id="8" name="Pagon 7"/>
              <p:cNvSpPr/>
              <p:nvPr/>
            </p:nvSpPr>
            <p:spPr>
              <a:xfrm>
                <a:off x="3275856" y="764704"/>
                <a:ext cx="5868144" cy="504056"/>
              </a:xfrm>
              <a:prstGeom prst="chevron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tIns="144000" bIns="0" rtlCol="0" anchor="b"/>
              <a:lstStyle/>
              <a:p>
                <a:pPr algn="ctr"/>
                <a:r>
                  <a:rPr lang="pl-PL" sz="1000" b="1" dirty="0" smtClean="0">
                    <a:solidFill>
                      <a:schemeClr val="tx1"/>
                    </a:solidFill>
                  </a:rPr>
                  <a:t>PRIORYTET INWESTYCYJNY 8i: dostęp do zatrudnienia dla osób poszukującym pracy i osób biernych zawodowo, w tym długotrwale bezrobotnych oraz oddalonych od rynku pracy, także podejmowanie lokalnych inicjatyw na rzecz zatrudnienia oraz wspieranie mobilności pracowników</a:t>
                </a:r>
                <a:endParaRPr lang="pl-PL" sz="1000" dirty="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15" name="Pagon 14"/>
            <p:cNvSpPr/>
            <p:nvPr/>
          </p:nvSpPr>
          <p:spPr>
            <a:xfrm>
              <a:off x="2843808" y="836712"/>
              <a:ext cx="576064" cy="504056"/>
            </a:xfrm>
            <a:prstGeom prst="chevron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>
                <a:solidFill>
                  <a:schemeClr val="tx1"/>
                </a:solidFill>
              </a:endParaRPr>
            </a:p>
          </p:txBody>
        </p:sp>
      </p:grpSp>
      <p:pic>
        <p:nvPicPr>
          <p:cNvPr id="18" name="Picture 6" descr="http://1.bp.blogspot.com/-0JELERi7Nbg/UMJv1Lqx4oI/AAAAAAAAXpE/ej9M6rPBEt0/s1600/business_people_line_door_400_clr_9932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04248" y="3813632"/>
            <a:ext cx="2592288" cy="210623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662712223"/>
      </p:ext>
    </p:extLst>
  </p:cSld>
  <p:clrMapOvr>
    <a:masterClrMapping/>
  </p:clrMapOvr>
  <p:transition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500"/>
                            </p:stCondLst>
                            <p:childTnLst>
                              <p:par>
                                <p:cTn id="24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4" grpId="0" animBg="1"/>
      <p:bldP spid="2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upa 3"/>
          <p:cNvGrpSpPr/>
          <p:nvPr/>
        </p:nvGrpSpPr>
        <p:grpSpPr>
          <a:xfrm>
            <a:off x="0" y="836712"/>
            <a:ext cx="9144000" cy="504056"/>
            <a:chOff x="0" y="836712"/>
            <a:chExt cx="9144000" cy="504056"/>
          </a:xfrm>
        </p:grpSpPr>
        <p:grpSp>
          <p:nvGrpSpPr>
            <p:cNvPr id="5" name="Grupa 8"/>
            <p:cNvGrpSpPr/>
            <p:nvPr/>
          </p:nvGrpSpPr>
          <p:grpSpPr>
            <a:xfrm>
              <a:off x="0" y="836712"/>
              <a:ext cx="9144000" cy="504056"/>
              <a:chOff x="0" y="764704"/>
              <a:chExt cx="9144000" cy="504056"/>
            </a:xfrm>
          </p:grpSpPr>
          <p:sp>
            <p:nvSpPr>
              <p:cNvPr id="7" name="Pięciokąt 2"/>
              <p:cNvSpPr/>
              <p:nvPr/>
            </p:nvSpPr>
            <p:spPr>
              <a:xfrm>
                <a:off x="0" y="764704"/>
                <a:ext cx="2987824" cy="504056"/>
              </a:xfrm>
              <a:prstGeom prst="homePlat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l-PL" b="1" dirty="0">
                  <a:ln>
                    <a:solidFill>
                      <a:srgbClr val="FFFF00"/>
                    </a:solidFill>
                  </a:ln>
                  <a:solidFill>
                    <a:schemeClr val="tx1"/>
                  </a:solidFill>
                </a:endParaRPr>
              </a:p>
            </p:txBody>
          </p:sp>
          <p:sp>
            <p:nvSpPr>
              <p:cNvPr id="8" name="Pagon 7"/>
              <p:cNvSpPr/>
              <p:nvPr/>
            </p:nvSpPr>
            <p:spPr>
              <a:xfrm>
                <a:off x="3275856" y="764704"/>
                <a:ext cx="5868144" cy="504056"/>
              </a:xfrm>
              <a:prstGeom prst="chevron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tIns="36000" bIns="0" rtlCol="0" anchor="t"/>
              <a:lstStyle/>
              <a:p>
                <a:pPr algn="ctr"/>
                <a:r>
                  <a:rPr lang="pl-PL" sz="2800" b="1" dirty="0" smtClean="0">
                    <a:solidFill>
                      <a:schemeClr val="tx1"/>
                    </a:solidFill>
                  </a:rPr>
                  <a:t>Instrumenty i formy wsparcia</a:t>
                </a:r>
                <a:endParaRPr lang="pl-PL" sz="2800" b="1" dirty="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6" name="Pagon 5"/>
            <p:cNvSpPr/>
            <p:nvPr/>
          </p:nvSpPr>
          <p:spPr>
            <a:xfrm>
              <a:off x="2843808" y="836712"/>
              <a:ext cx="576064" cy="504056"/>
            </a:xfrm>
            <a:prstGeom prst="chevron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>
                <a:solidFill>
                  <a:schemeClr val="tx1"/>
                </a:solidFill>
              </a:endParaRPr>
            </a:p>
          </p:txBody>
        </p:sp>
      </p:grpSp>
      <p:sp>
        <p:nvSpPr>
          <p:cNvPr id="9" name="Pagon 8"/>
          <p:cNvSpPr/>
          <p:nvPr/>
        </p:nvSpPr>
        <p:spPr>
          <a:xfrm>
            <a:off x="0" y="1556792"/>
            <a:ext cx="9144000" cy="504056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600" b="1" i="1" dirty="0" smtClean="0"/>
              <a:t>Ustawa o promocji zatrudnienia i instytucjach rynku pracy</a:t>
            </a:r>
            <a:r>
              <a:rPr lang="pl-PL" sz="1600" dirty="0" smtClean="0"/>
              <a:t> </a:t>
            </a:r>
            <a:r>
              <a:rPr lang="pl-PL" sz="1600" b="1" dirty="0" smtClean="0"/>
              <a:t>przewiduje różne instrumenty i formy wsparcia,  zgodne ze zdiagnozowanym wcześniej profilem pomocy.</a:t>
            </a:r>
          </a:p>
        </p:txBody>
      </p:sp>
      <p:sp>
        <p:nvSpPr>
          <p:cNvPr id="10" name="Pagon 9"/>
          <p:cNvSpPr/>
          <p:nvPr/>
        </p:nvSpPr>
        <p:spPr>
          <a:xfrm>
            <a:off x="1187624" y="2276872"/>
            <a:ext cx="7956376" cy="1152128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l-PL" sz="1400" dirty="0" smtClean="0"/>
              <a:t>Pośrednictwo pracy, a także w uzasadnionych przypadkach poradnictwo zawodowe lub formy pomocy takie jak: szkolenia, finansowanie kosztów egzaminów i licencji, zwrot kosztów przejazdu i zakwaterowania, jednorazowe środki na podjęcie działalności gospodarczej, świadczenie aktywizacyjne, </a:t>
            </a:r>
          </a:p>
        </p:txBody>
      </p:sp>
      <p:sp>
        <p:nvSpPr>
          <p:cNvPr id="11" name="Pięciokąt 10"/>
          <p:cNvSpPr/>
          <p:nvPr/>
        </p:nvSpPr>
        <p:spPr>
          <a:xfrm>
            <a:off x="0" y="2276872"/>
            <a:ext cx="1475656" cy="1152128"/>
          </a:xfrm>
          <a:prstGeom prst="homePlate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600" b="1" dirty="0" smtClean="0">
                <a:ln w="3175">
                  <a:noFill/>
                </a:ln>
                <a:solidFill>
                  <a:schemeClr val="tx1"/>
                </a:solidFill>
              </a:rPr>
              <a:t>Profil pomocy I</a:t>
            </a:r>
            <a:endParaRPr lang="pl-PL" sz="1600" b="1" dirty="0">
              <a:ln w="3175">
                <a:noFill/>
              </a:ln>
              <a:solidFill>
                <a:schemeClr val="tx1"/>
              </a:solidFill>
            </a:endParaRPr>
          </a:p>
        </p:txBody>
      </p:sp>
      <p:sp>
        <p:nvSpPr>
          <p:cNvPr id="12" name="Pięciokąt 11"/>
          <p:cNvSpPr/>
          <p:nvPr/>
        </p:nvSpPr>
        <p:spPr>
          <a:xfrm>
            <a:off x="0" y="3789040"/>
            <a:ext cx="1619672" cy="1512168"/>
          </a:xfrm>
          <a:prstGeom prst="homePlate">
            <a:avLst>
              <a:gd name="adj" fmla="val 46898"/>
            </a:avLst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600" b="1" dirty="0" smtClean="0">
                <a:ln w="3175">
                  <a:noFill/>
                </a:ln>
                <a:solidFill>
                  <a:schemeClr val="tx1"/>
                </a:solidFill>
              </a:rPr>
              <a:t>Profil pomocy II</a:t>
            </a:r>
            <a:endParaRPr lang="pl-PL" sz="1600" b="1" dirty="0">
              <a:ln w="3175">
                <a:noFill/>
              </a:ln>
              <a:solidFill>
                <a:schemeClr val="tx1"/>
              </a:solidFill>
            </a:endParaRPr>
          </a:p>
        </p:txBody>
      </p:sp>
      <p:sp>
        <p:nvSpPr>
          <p:cNvPr id="14" name="Pagon 13"/>
          <p:cNvSpPr/>
          <p:nvPr/>
        </p:nvSpPr>
        <p:spPr>
          <a:xfrm>
            <a:off x="1187625" y="3789040"/>
            <a:ext cx="7956376" cy="1512168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l-PL" sz="1400" dirty="0" smtClean="0"/>
              <a:t>Usługi i instrumenty rynku pracy, działania aktywizacyjne zlecone przez urząd pracy oraz inne formy pomocy z wyłączeniem Programu Aktywizacja i Integracja, o którym mowa w art. 62a.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500"/>
                            </p:stCondLst>
                            <p:childTnLst>
                              <p:par>
                                <p:cTn id="28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2" grpId="0" animBg="1"/>
      <p:bldP spid="1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upa 3"/>
          <p:cNvGrpSpPr/>
          <p:nvPr/>
        </p:nvGrpSpPr>
        <p:grpSpPr>
          <a:xfrm>
            <a:off x="0" y="836712"/>
            <a:ext cx="9144000" cy="504056"/>
            <a:chOff x="0" y="836712"/>
            <a:chExt cx="9144000" cy="504056"/>
          </a:xfrm>
        </p:grpSpPr>
        <p:grpSp>
          <p:nvGrpSpPr>
            <p:cNvPr id="5" name="Grupa 8"/>
            <p:cNvGrpSpPr/>
            <p:nvPr/>
          </p:nvGrpSpPr>
          <p:grpSpPr>
            <a:xfrm>
              <a:off x="0" y="836712"/>
              <a:ext cx="9144000" cy="504056"/>
              <a:chOff x="0" y="764704"/>
              <a:chExt cx="9144000" cy="504056"/>
            </a:xfrm>
          </p:grpSpPr>
          <p:sp>
            <p:nvSpPr>
              <p:cNvPr id="7" name="Pięciokąt 2"/>
              <p:cNvSpPr/>
              <p:nvPr/>
            </p:nvSpPr>
            <p:spPr>
              <a:xfrm>
                <a:off x="0" y="764704"/>
                <a:ext cx="2987824" cy="504056"/>
              </a:xfrm>
              <a:prstGeom prst="homePlat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l-PL" b="1" dirty="0">
                  <a:ln>
                    <a:solidFill>
                      <a:schemeClr val="tx1"/>
                    </a:solidFill>
                  </a:ln>
                  <a:solidFill>
                    <a:schemeClr val="bg1"/>
                  </a:solidFill>
                </a:endParaRPr>
              </a:p>
            </p:txBody>
          </p:sp>
          <p:sp>
            <p:nvSpPr>
              <p:cNvPr id="8" name="Pagon 7"/>
              <p:cNvSpPr/>
              <p:nvPr/>
            </p:nvSpPr>
            <p:spPr>
              <a:xfrm>
                <a:off x="3275856" y="764704"/>
                <a:ext cx="5868144" cy="504000"/>
              </a:xfrm>
              <a:prstGeom prst="chevron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tIns="72000" bIns="0" rtlCol="0" anchor="t"/>
              <a:lstStyle/>
              <a:p>
                <a:pPr algn="ctr"/>
                <a:r>
                  <a:rPr lang="pl-PL" sz="2300" b="1" dirty="0" smtClean="0">
                    <a:solidFill>
                      <a:schemeClr val="tx1"/>
                    </a:solidFill>
                  </a:rPr>
                  <a:t>Wytyczne horyzontalne na lata 2014-2020</a:t>
                </a:r>
              </a:p>
            </p:txBody>
          </p:sp>
        </p:grpSp>
        <p:sp>
          <p:nvSpPr>
            <p:cNvPr id="6" name="Pagon 5"/>
            <p:cNvSpPr/>
            <p:nvPr/>
          </p:nvSpPr>
          <p:spPr>
            <a:xfrm>
              <a:off x="2843808" y="836712"/>
              <a:ext cx="576064" cy="504056"/>
            </a:xfrm>
            <a:prstGeom prst="chevron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>
                <a:solidFill>
                  <a:schemeClr val="tx1"/>
                </a:solidFill>
              </a:endParaRPr>
            </a:p>
          </p:txBody>
        </p:sp>
      </p:grpSp>
      <p:sp>
        <p:nvSpPr>
          <p:cNvPr id="11" name="Pagon 10"/>
          <p:cNvSpPr/>
          <p:nvPr/>
        </p:nvSpPr>
        <p:spPr>
          <a:xfrm>
            <a:off x="1619672" y="1988840"/>
            <a:ext cx="7524328" cy="2664296"/>
          </a:xfrm>
          <a:prstGeom prst="chevron">
            <a:avLst/>
          </a:prstGeom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pl-PL" sz="1400" dirty="0" smtClean="0"/>
          </a:p>
          <a:p>
            <a:r>
              <a:rPr lang="pl-PL" sz="1400" b="1" dirty="0" smtClean="0"/>
              <a:t>Założenia realizacji projektów </a:t>
            </a:r>
            <a:r>
              <a:rPr lang="pl-PL" sz="1400" dirty="0" smtClean="0"/>
              <a:t>w zakresie aktywizacji zawodowej w ramach CT 8 w PO WER i RPO.</a:t>
            </a:r>
          </a:p>
          <a:p>
            <a:endParaRPr lang="pl-PL" sz="1400" b="1" dirty="0" smtClean="0"/>
          </a:p>
          <a:p>
            <a:r>
              <a:rPr lang="pl-PL" sz="1400" b="1" dirty="0" smtClean="0"/>
              <a:t>Sposób i metodologia mierzenia kryterium efektywności zatrudnieniowej </a:t>
            </a:r>
            <a:r>
              <a:rPr lang="pl-PL" sz="1400" dirty="0" smtClean="0"/>
              <a:t>w projektach.</a:t>
            </a:r>
          </a:p>
          <a:p>
            <a:endParaRPr lang="pl-PL" sz="1400" b="1" dirty="0" smtClean="0"/>
          </a:p>
          <a:p>
            <a:r>
              <a:rPr lang="pl-PL" sz="1400" b="1" dirty="0" smtClean="0"/>
              <a:t>Opis grup docelowych.</a:t>
            </a:r>
          </a:p>
          <a:p>
            <a:endParaRPr lang="pl-PL" sz="1400" b="1" dirty="0" smtClean="0"/>
          </a:p>
          <a:p>
            <a:r>
              <a:rPr lang="pl-PL" sz="1400" dirty="0" smtClean="0"/>
              <a:t>Warunki i procedury udzielania form wsparcia takich jak: </a:t>
            </a:r>
            <a:r>
              <a:rPr lang="pl-PL" sz="1400" b="1" dirty="0" smtClean="0"/>
              <a:t>szkolenia, staże, zatrudnienie subsydiowane, dotacje i pożyczki </a:t>
            </a:r>
            <a:r>
              <a:rPr lang="pl-PL" sz="1400" dirty="0" smtClean="0"/>
              <a:t>na założenie własnej działalności gospodarczej, </a:t>
            </a:r>
            <a:r>
              <a:rPr lang="pl-PL" sz="1400" b="1" dirty="0" smtClean="0"/>
              <a:t>opieka nad dziećmi w wieku do lat 3.</a:t>
            </a:r>
            <a:endParaRPr lang="pl-PL" sz="1400" dirty="0" smtClean="0"/>
          </a:p>
          <a:p>
            <a:endParaRPr lang="pl-PL" sz="1400" b="1" dirty="0" smtClean="0"/>
          </a:p>
        </p:txBody>
      </p:sp>
      <p:sp>
        <p:nvSpPr>
          <p:cNvPr id="12" name="Pięciokąt 11"/>
          <p:cNvSpPr/>
          <p:nvPr/>
        </p:nvSpPr>
        <p:spPr>
          <a:xfrm>
            <a:off x="0" y="1988840"/>
            <a:ext cx="2627784" cy="2664296"/>
          </a:xfrm>
          <a:prstGeom prst="homePlate">
            <a:avLst/>
          </a:prstGeom>
          <a:solidFill>
            <a:schemeClr val="tx2">
              <a:lumMod val="40000"/>
              <a:lumOff val="60000"/>
            </a:schemeClr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l-PL" sz="1400" dirty="0" smtClean="0">
                <a:solidFill>
                  <a:schemeClr val="tx1"/>
                </a:solidFill>
              </a:rPr>
              <a:t>Wytyczne w zakresie zasad realizacji przedsięwzięć                 </a:t>
            </a:r>
            <a:r>
              <a:rPr lang="pl-PL" sz="1400" b="1" dirty="0" smtClean="0">
                <a:solidFill>
                  <a:schemeClr val="tx1"/>
                </a:solidFill>
              </a:rPr>
              <a:t>w obszarze rynku pracy      </a:t>
            </a:r>
            <a:r>
              <a:rPr lang="pl-PL" sz="1400" dirty="0" smtClean="0">
                <a:solidFill>
                  <a:schemeClr val="tx1"/>
                </a:solidFill>
              </a:rPr>
              <a:t>z wykorzystaniem środków Europejskiego Funduszu Społecznego na lata 2014-2020</a:t>
            </a:r>
          </a:p>
          <a:p>
            <a:pPr algn="ctr"/>
            <a:endParaRPr lang="pl-PL" sz="800" b="1" dirty="0" smtClean="0">
              <a:ln w="3175">
                <a:noFill/>
              </a:ln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91992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agon 3"/>
          <p:cNvSpPr/>
          <p:nvPr/>
        </p:nvSpPr>
        <p:spPr>
          <a:xfrm>
            <a:off x="1619672" y="1988840"/>
            <a:ext cx="7524328" cy="2664296"/>
          </a:xfrm>
          <a:prstGeom prst="chevron">
            <a:avLst/>
          </a:prstGeom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l-PL" sz="1500" dirty="0" smtClean="0"/>
              <a:t>Warunki i procedury </a:t>
            </a:r>
            <a:r>
              <a:rPr lang="pl-PL" sz="1500" b="1" dirty="0" smtClean="0"/>
              <a:t>realizacji projektów PUP </a:t>
            </a:r>
            <a:r>
              <a:rPr lang="pl-PL" sz="1500" dirty="0" smtClean="0"/>
              <a:t>w ramach</a:t>
            </a:r>
          </a:p>
          <a:p>
            <a:r>
              <a:rPr lang="pl-PL" sz="1500" dirty="0" smtClean="0"/>
              <a:t>PO WER i RPO ze środków EFS i środków Inicjatywy na rzecz zatrudnienia ludzi młodych, dla których </a:t>
            </a:r>
            <a:r>
              <a:rPr lang="pl-PL" sz="1500" b="1" dirty="0" smtClean="0"/>
              <a:t>źródłem finansowania jest FP </a:t>
            </a:r>
            <a:r>
              <a:rPr lang="pl-PL" sz="1500" dirty="0" smtClean="0"/>
              <a:t>wynikające z Ustawy o promocji</a:t>
            </a:r>
          </a:p>
          <a:p>
            <a:r>
              <a:rPr lang="pl-PL" sz="1500" dirty="0" smtClean="0"/>
              <a:t>zatrudnienia i instytucji rynku pracy..</a:t>
            </a:r>
          </a:p>
          <a:p>
            <a:endParaRPr lang="pl-PL" sz="1500" dirty="0" smtClean="0"/>
          </a:p>
          <a:p>
            <a:r>
              <a:rPr lang="pl-PL" sz="1500" b="1" dirty="0" smtClean="0"/>
              <a:t>Zasady przygotowania i uruchomienia </a:t>
            </a:r>
            <a:r>
              <a:rPr lang="pl-PL" sz="1500" dirty="0" smtClean="0"/>
              <a:t>projektów PUP.</a:t>
            </a:r>
          </a:p>
          <a:p>
            <a:endParaRPr lang="pl-PL" sz="1500" b="1" dirty="0" smtClean="0"/>
          </a:p>
          <a:p>
            <a:r>
              <a:rPr lang="pl-PL" sz="1500" b="1" dirty="0" smtClean="0"/>
              <a:t>Zasady rozliczania projektów.</a:t>
            </a:r>
            <a:endParaRPr lang="pl-PL" sz="1500" dirty="0" smtClean="0"/>
          </a:p>
        </p:txBody>
      </p:sp>
      <p:grpSp>
        <p:nvGrpSpPr>
          <p:cNvPr id="5" name="Grupa 4"/>
          <p:cNvGrpSpPr/>
          <p:nvPr/>
        </p:nvGrpSpPr>
        <p:grpSpPr>
          <a:xfrm>
            <a:off x="0" y="836712"/>
            <a:ext cx="9144000" cy="504056"/>
            <a:chOff x="0" y="836712"/>
            <a:chExt cx="9144000" cy="504056"/>
          </a:xfrm>
        </p:grpSpPr>
        <p:grpSp>
          <p:nvGrpSpPr>
            <p:cNvPr id="6" name="Grupa 8"/>
            <p:cNvGrpSpPr/>
            <p:nvPr/>
          </p:nvGrpSpPr>
          <p:grpSpPr>
            <a:xfrm>
              <a:off x="0" y="836712"/>
              <a:ext cx="9144000" cy="504056"/>
              <a:chOff x="0" y="764704"/>
              <a:chExt cx="9144000" cy="504056"/>
            </a:xfrm>
          </p:grpSpPr>
          <p:sp>
            <p:nvSpPr>
              <p:cNvPr id="8" name="Pięciokąt 2"/>
              <p:cNvSpPr/>
              <p:nvPr/>
            </p:nvSpPr>
            <p:spPr>
              <a:xfrm>
                <a:off x="0" y="764704"/>
                <a:ext cx="2987824" cy="504056"/>
              </a:xfrm>
              <a:prstGeom prst="homePlat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l-PL" b="1" dirty="0">
                  <a:ln>
                    <a:solidFill>
                      <a:schemeClr val="tx1"/>
                    </a:solidFill>
                  </a:ln>
                  <a:solidFill>
                    <a:schemeClr val="bg1"/>
                  </a:solidFill>
                </a:endParaRPr>
              </a:p>
            </p:txBody>
          </p:sp>
          <p:sp>
            <p:nvSpPr>
              <p:cNvPr id="9" name="Pagon 8"/>
              <p:cNvSpPr/>
              <p:nvPr/>
            </p:nvSpPr>
            <p:spPr>
              <a:xfrm>
                <a:off x="3275856" y="764704"/>
                <a:ext cx="5868144" cy="504000"/>
              </a:xfrm>
              <a:prstGeom prst="chevron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tIns="72000" bIns="0" rtlCol="0" anchor="t"/>
              <a:lstStyle/>
              <a:p>
                <a:pPr algn="ctr"/>
                <a:r>
                  <a:rPr lang="pl-PL" sz="2300" b="1" dirty="0" smtClean="0">
                    <a:solidFill>
                      <a:schemeClr val="tx1"/>
                    </a:solidFill>
                  </a:rPr>
                  <a:t>Wytyczne horyzontalne na lata 2014-2020</a:t>
                </a:r>
              </a:p>
            </p:txBody>
          </p:sp>
        </p:grpSp>
        <p:sp>
          <p:nvSpPr>
            <p:cNvPr id="7" name="Pagon 6"/>
            <p:cNvSpPr/>
            <p:nvPr/>
          </p:nvSpPr>
          <p:spPr>
            <a:xfrm>
              <a:off x="2843808" y="836712"/>
              <a:ext cx="576064" cy="504056"/>
            </a:xfrm>
            <a:prstGeom prst="chevron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>
                <a:solidFill>
                  <a:schemeClr val="tx1"/>
                </a:solidFill>
              </a:endParaRPr>
            </a:p>
          </p:txBody>
        </p:sp>
      </p:grpSp>
      <p:sp>
        <p:nvSpPr>
          <p:cNvPr id="11" name="Pięciokąt 10"/>
          <p:cNvSpPr/>
          <p:nvPr/>
        </p:nvSpPr>
        <p:spPr>
          <a:xfrm>
            <a:off x="0" y="1988840"/>
            <a:ext cx="2627784" cy="2664296"/>
          </a:xfrm>
          <a:prstGeom prst="homePlate">
            <a:avLst/>
          </a:prstGeom>
          <a:solidFill>
            <a:schemeClr val="tx2">
              <a:lumMod val="40000"/>
              <a:lumOff val="60000"/>
            </a:schemeClr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l-PL" sz="1300" dirty="0" smtClean="0">
                <a:solidFill>
                  <a:schemeClr val="tx1"/>
                </a:solidFill>
              </a:rPr>
              <a:t>Wytyczne w zakresie realizacji projektów finansowanych </a:t>
            </a:r>
            <a:r>
              <a:rPr lang="pl-PL" sz="1300" b="1" dirty="0" smtClean="0">
                <a:solidFill>
                  <a:schemeClr val="tx1"/>
                </a:solidFill>
              </a:rPr>
              <a:t>ze środków Funduszu Pracy </a:t>
            </a:r>
            <a:r>
              <a:rPr lang="pl-PL" sz="1300" dirty="0" smtClean="0">
                <a:solidFill>
                  <a:schemeClr val="tx1"/>
                </a:solidFill>
              </a:rPr>
              <a:t>w ramach programów operacyjnych współfinansowanych z Europejskiego Funduszu Społecznego na lata  2014-2020</a:t>
            </a:r>
          </a:p>
          <a:p>
            <a:pPr algn="ctr"/>
            <a:endParaRPr lang="pl-PL" sz="700" b="1" dirty="0" smtClean="0">
              <a:ln w="3175">
                <a:noFill/>
              </a:ln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810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 txBox="1">
            <a:spLocks noGrp="1" noChangeArrowheads="1"/>
          </p:cNvSpPr>
          <p:nvPr>
            <p:ph idx="1"/>
          </p:nvPr>
        </p:nvSpPr>
        <p:spPr>
          <a:xfrm>
            <a:off x="457200" y="1600201"/>
            <a:ext cx="8229600" cy="892695"/>
          </a:xfrm>
        </p:spPr>
        <p:txBody>
          <a:bodyPr rtlCol="0">
            <a:normAutofit/>
          </a:bodyPr>
          <a:lstStyle/>
          <a:p>
            <a:pPr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l-PL" sz="4300" b="1" dirty="0">
                <a:ln>
                  <a:solidFill>
                    <a:schemeClr val="tx1"/>
                  </a:solidFill>
                </a:ln>
                <a:solidFill>
                  <a:srgbClr val="0070C0"/>
                </a:solidFill>
                <a:latin typeface="Verdana" pitchFamily="34" charset="0"/>
                <a:ea typeface="+mj-ea"/>
                <a:cs typeface="+mj-cs"/>
              </a:rPr>
              <a:t>DZIĘKUJĘ ZA UWAGĘ</a:t>
            </a:r>
          </a:p>
        </p:txBody>
      </p:sp>
      <p:sp>
        <p:nvSpPr>
          <p:cNvPr id="17411" name="pole tekstowe 3"/>
          <p:cNvSpPr txBox="1">
            <a:spLocks noChangeArrowheads="1"/>
          </p:cNvSpPr>
          <p:nvPr/>
        </p:nvSpPr>
        <p:spPr bwMode="auto">
          <a:xfrm>
            <a:off x="2195513" y="2781301"/>
            <a:ext cx="41402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l-PL" b="1">
                <a:latin typeface="Verdana" pitchFamily="34" charset="0"/>
              </a:rPr>
              <a:t>Katarzyna Brzychcy</a:t>
            </a:r>
          </a:p>
          <a:p>
            <a:pPr algn="ctr"/>
            <a:r>
              <a:rPr lang="pl-PL" b="1">
                <a:latin typeface="Verdana" pitchFamily="34" charset="0"/>
              </a:rPr>
              <a:t>Wicedyrektor ds. EFS</a:t>
            </a:r>
          </a:p>
        </p:txBody>
      </p:sp>
      <p:sp>
        <p:nvSpPr>
          <p:cNvPr id="6" name="Prostokąt 5"/>
          <p:cNvSpPr/>
          <p:nvPr/>
        </p:nvSpPr>
        <p:spPr>
          <a:xfrm>
            <a:off x="2195513" y="3716867"/>
            <a:ext cx="4140200" cy="738664"/>
          </a:xfrm>
          <a:prstGeom prst="rect">
            <a:avLst/>
          </a:prstGeom>
        </p:spPr>
        <p:txBody>
          <a:bodyPr>
            <a:spAutoFit/>
          </a:bodyPr>
          <a:lstStyle/>
          <a:p>
            <a:pPr marL="333375" indent="-333375" algn="ctr" fontAlgn="auto">
              <a:spcBef>
                <a:spcPts val="0"/>
              </a:spcBef>
              <a:spcAft>
                <a:spcPts val="0"/>
              </a:spcAft>
              <a:buClr>
                <a:srgbClr val="333399"/>
              </a:buClr>
              <a:buFont typeface="Arial" pitchFamily="34" charset="0"/>
              <a:buNone/>
              <a:tabLst>
                <a:tab pos="333375" algn="l"/>
                <a:tab pos="781050" algn="l"/>
                <a:tab pos="1230313" algn="l"/>
                <a:tab pos="1679575" algn="l"/>
                <a:tab pos="2128838" algn="l"/>
                <a:tab pos="2578100" algn="l"/>
                <a:tab pos="3027363" algn="l"/>
                <a:tab pos="3476625" algn="l"/>
                <a:tab pos="3925888" algn="l"/>
                <a:tab pos="4375150" algn="l"/>
                <a:tab pos="4824413" algn="l"/>
                <a:tab pos="5273675" algn="l"/>
                <a:tab pos="5722938" algn="l"/>
                <a:tab pos="6172200" algn="l"/>
                <a:tab pos="6621463" algn="l"/>
                <a:tab pos="7070725" algn="l"/>
                <a:tab pos="7519988" algn="l"/>
                <a:tab pos="7969250" algn="l"/>
                <a:tab pos="8418513" algn="l"/>
                <a:tab pos="8867775" algn="l"/>
                <a:tab pos="9317038" algn="l"/>
              </a:tabLst>
              <a:defRPr/>
            </a:pPr>
            <a:r>
              <a:rPr lang="en-GB" sz="1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</a:rPr>
              <a:t>Wojewódzki</a:t>
            </a:r>
            <a:r>
              <a:rPr lang="en-GB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</a:rPr>
              <a:t> </a:t>
            </a:r>
            <a:r>
              <a:rPr lang="en-GB" sz="1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</a:rPr>
              <a:t>Urz</a:t>
            </a:r>
            <a:r>
              <a:rPr lang="pl-PL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</a:rPr>
              <a:t>ą</a:t>
            </a:r>
            <a:r>
              <a:rPr lang="en-GB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</a:rPr>
              <a:t>d </a:t>
            </a:r>
            <a:r>
              <a:rPr lang="en-GB" sz="1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</a:rPr>
              <a:t>Pracy</a:t>
            </a:r>
            <a:r>
              <a:rPr lang="en-GB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</a:rPr>
              <a:t> w </a:t>
            </a:r>
            <a:r>
              <a:rPr lang="en-GB" sz="1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</a:rPr>
              <a:t>Szczecinie</a:t>
            </a:r>
            <a:r>
              <a:rPr lang="en-GB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</a:rPr>
              <a:t/>
            </a:r>
            <a:br>
              <a:rPr lang="en-GB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</a:rPr>
            </a:br>
            <a:r>
              <a:rPr lang="en-GB" sz="1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</a:rPr>
              <a:t>ul</a:t>
            </a:r>
            <a:r>
              <a:rPr lang="en-GB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</a:rPr>
              <a:t>. </a:t>
            </a:r>
            <a:r>
              <a:rPr lang="pl-PL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</a:rPr>
              <a:t>A. </a:t>
            </a:r>
            <a:r>
              <a:rPr lang="en-GB" sz="1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</a:rPr>
              <a:t>Mickiewicza</a:t>
            </a:r>
            <a:r>
              <a:rPr lang="en-GB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</a:rPr>
              <a:t> 41</a:t>
            </a:r>
            <a:endParaRPr lang="pl-PL" sz="1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</a:endParaRPr>
          </a:p>
          <a:p>
            <a:pPr marL="333375" indent="-333375" algn="ctr" fontAlgn="auto">
              <a:spcBef>
                <a:spcPts val="0"/>
              </a:spcBef>
              <a:spcAft>
                <a:spcPts val="0"/>
              </a:spcAft>
              <a:buClr>
                <a:srgbClr val="333399"/>
              </a:buClr>
              <a:buFont typeface="Arial" pitchFamily="34" charset="0"/>
              <a:buNone/>
              <a:tabLst>
                <a:tab pos="333375" algn="l"/>
                <a:tab pos="781050" algn="l"/>
                <a:tab pos="1230313" algn="l"/>
                <a:tab pos="1679575" algn="l"/>
                <a:tab pos="2128838" algn="l"/>
                <a:tab pos="2578100" algn="l"/>
                <a:tab pos="3027363" algn="l"/>
                <a:tab pos="3476625" algn="l"/>
                <a:tab pos="3925888" algn="l"/>
                <a:tab pos="4375150" algn="l"/>
                <a:tab pos="4824413" algn="l"/>
                <a:tab pos="5273675" algn="l"/>
                <a:tab pos="5722938" algn="l"/>
                <a:tab pos="6172200" algn="l"/>
                <a:tab pos="6621463" algn="l"/>
                <a:tab pos="7070725" algn="l"/>
                <a:tab pos="7519988" algn="l"/>
                <a:tab pos="7969250" algn="l"/>
                <a:tab pos="8418513" algn="l"/>
                <a:tab pos="8867775" algn="l"/>
                <a:tab pos="9317038" algn="l"/>
              </a:tabLst>
              <a:defRPr/>
            </a:pPr>
            <a:r>
              <a:rPr lang="en-GB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</a:rPr>
              <a:t>tel. 91 42 56 1</a:t>
            </a:r>
            <a:r>
              <a:rPr lang="pl-PL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</a:rPr>
              <a:t>01</a:t>
            </a:r>
            <a:endParaRPr lang="en-GB" sz="1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</a:endParaRPr>
          </a:p>
        </p:txBody>
      </p:sp>
    </p:spTree>
  </p:cSld>
  <p:clrMapOvr>
    <a:masterClrMapping/>
  </p:clrMapOvr>
  <p:transition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Projekt niestandardowy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881</TotalTime>
  <Words>565</Words>
  <Application>Microsoft Office PowerPoint</Application>
  <PresentationFormat>Pokaz na ekranie (4:3)</PresentationFormat>
  <Paragraphs>82</Paragraphs>
  <Slides>8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2</vt:i4>
      </vt:variant>
      <vt:variant>
        <vt:lpstr>Tytuły slajdów</vt:lpstr>
      </vt:variant>
      <vt:variant>
        <vt:i4>8</vt:i4>
      </vt:variant>
    </vt:vector>
  </HeadingPairs>
  <TitlesOfParts>
    <vt:vector size="15" baseType="lpstr">
      <vt:lpstr>Arial</vt:lpstr>
      <vt:lpstr>Calibri</vt:lpstr>
      <vt:lpstr>Myriad Pro</vt:lpstr>
      <vt:lpstr>Times New Roman</vt:lpstr>
      <vt:lpstr>Verdana</vt:lpstr>
      <vt:lpstr>Motyw pakietu Office</vt:lpstr>
      <vt:lpstr>Projekt niestandardowy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angelika.golas</dc:creator>
  <cp:lastModifiedBy>Zabraniak Anna</cp:lastModifiedBy>
  <cp:revision>154</cp:revision>
  <dcterms:created xsi:type="dcterms:W3CDTF">2014-07-03T08:37:38Z</dcterms:created>
  <dcterms:modified xsi:type="dcterms:W3CDTF">2014-12-12T11:32:47Z</dcterms:modified>
</cp:coreProperties>
</file>