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handoutMasterIdLst>
    <p:handoutMasterId r:id="rId12"/>
  </p:handoutMasterIdLst>
  <p:sldIdLst>
    <p:sldId id="256" r:id="rId3"/>
    <p:sldId id="277" r:id="rId4"/>
    <p:sldId id="273" r:id="rId5"/>
    <p:sldId id="279" r:id="rId6"/>
    <p:sldId id="274" r:id="rId7"/>
    <p:sldId id="276" r:id="rId8"/>
    <p:sldId id="275" r:id="rId9"/>
    <p:sldId id="258" r:id="rId10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005" autoAdjust="0"/>
  </p:normalViewPr>
  <p:slideViewPr>
    <p:cSldViewPr showGuides="1">
      <p:cViewPr varScale="1">
        <p:scale>
          <a:sx n="88" d="100"/>
          <a:sy n="88" d="100"/>
        </p:scale>
        <p:origin x="146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42A709E-B9E2-4122-A03E-286B2557632F}" type="datetimeFigureOut">
              <a:rPr lang="pl-PL"/>
              <a:pPr>
                <a:defRPr/>
              </a:pPr>
              <a:t>2014-12-12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3F1C211-2FF6-4DE2-9087-76B60C60291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91057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62DC57-E724-4AAD-947F-71B635E8E05A}" type="datetimeFigureOut">
              <a:rPr lang="pl-PL" smtClean="0"/>
              <a:pPr/>
              <a:t>2014-12-12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579D0-3E8B-48A5-84C8-0A471A0D3F4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7016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 userDrawn="1"/>
        </p:nvSpPr>
        <p:spPr bwMode="auto">
          <a:xfrm>
            <a:off x="0" y="6669618"/>
            <a:ext cx="9144000" cy="188383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pl-PL" sz="1200" b="1" dirty="0">
                <a:solidFill>
                  <a:schemeClr val="bg1"/>
                </a:solidFill>
                <a:latin typeface="+mn-lt"/>
              </a:rPr>
              <a:t>Wojewódzki Urząd Pracy w Szczecinie</a:t>
            </a: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7BC72C3-1A76-4AC4-A84F-3A232B967999}" type="datetimeFigureOut">
              <a:rPr lang="pl-PL"/>
              <a:pPr>
                <a:defRPr/>
              </a:pPr>
              <a:t>2014-12-12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618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0774341-AEEC-42B0-99E6-E61315AEF90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10DD4DC-C03A-4B42-BA1E-931BC6308E9F}" type="datetimeFigureOut">
              <a:rPr lang="pl-PL"/>
              <a:pPr>
                <a:defRPr/>
              </a:pPr>
              <a:t>2014-12-12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618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7831E46-920B-4D93-9565-4CDAB6F6436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FC32ACE-D9E7-4AAF-8092-4E2A7FE4B33B}" type="datetimeFigureOut">
              <a:rPr lang="pl-PL"/>
              <a:pPr>
                <a:defRPr/>
              </a:pPr>
              <a:t>2014-12-12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618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459F1A4-5453-4831-813E-5BE8069808D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44AB2-A3DF-4B83-B54C-E99201A923D5}" type="datetimeFigureOut">
              <a:rPr lang="pl-PL"/>
              <a:pPr>
                <a:defRPr/>
              </a:pPr>
              <a:t>2014-12-12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13EFA-8261-4F3D-8C77-7151529A1CE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C129B-4FB9-450D-80C5-86E01714A88C}" type="datetimeFigureOut">
              <a:rPr lang="pl-PL"/>
              <a:pPr>
                <a:defRPr/>
              </a:pPr>
              <a:t>2014-12-12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1F956-BE18-489C-A4C1-CFD733404DB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93EDB-4CE8-4D5F-BBA2-D95E37AE1824}" type="datetimeFigureOut">
              <a:rPr lang="pl-PL"/>
              <a:pPr>
                <a:defRPr/>
              </a:pPr>
              <a:t>2014-12-12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A3E14-6FBA-4056-A616-968CB9846A1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0BAEC-2F8E-45FA-8A9E-9D5B7D01DAED}" type="datetimeFigureOut">
              <a:rPr lang="pl-PL"/>
              <a:pPr>
                <a:defRPr/>
              </a:pPr>
              <a:t>2014-12-12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A16F3-E547-4E72-80C0-2120319453A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C4C69-693B-4437-8BE3-C627C5EA2A18}" type="datetimeFigureOut">
              <a:rPr lang="pl-PL"/>
              <a:pPr>
                <a:defRPr/>
              </a:pPr>
              <a:t>2014-12-12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8B663-32D6-4379-8588-98A78A382ED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15E66-5997-45F5-849A-8A4A607AC839}" type="datetimeFigureOut">
              <a:rPr lang="pl-PL"/>
              <a:pPr>
                <a:defRPr/>
              </a:pPr>
              <a:t>2014-12-12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435F1-21CC-4013-B5D8-D96E827A5E3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C0216-1E32-47B0-A689-C0B3A62E7B6C}" type="datetimeFigureOut">
              <a:rPr lang="pl-PL"/>
              <a:pPr>
                <a:defRPr/>
              </a:pPr>
              <a:t>2014-12-12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42F53-68C3-4F18-9D2D-7283B580569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3C822-96AB-436F-83F2-4291B454EA7A}" type="datetimeFigureOut">
              <a:rPr lang="pl-PL"/>
              <a:pPr>
                <a:defRPr/>
              </a:pPr>
              <a:t>2014-12-12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A1296-4F52-4A69-A613-421B5B31367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3DC9096-69CC-4BAA-B5DD-4DBC2BDBC7EC}" type="datetimeFigureOut">
              <a:rPr lang="pl-PL"/>
              <a:pPr>
                <a:defRPr/>
              </a:pPr>
              <a:t>2014-12-12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618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38DF1E2-785B-4EE0-959A-6960791FB68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97D4A-AD65-49F9-975B-0186EA0FF59F}" type="datetimeFigureOut">
              <a:rPr lang="pl-PL"/>
              <a:pPr>
                <a:defRPr/>
              </a:pPr>
              <a:t>2014-12-12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BB25C-E9CE-41CF-946C-754FF0AF6A7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B52E1-1D8A-4F5C-9330-CD440E82126F}" type="datetimeFigureOut">
              <a:rPr lang="pl-PL"/>
              <a:pPr>
                <a:defRPr/>
              </a:pPr>
              <a:t>2014-12-12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7A7B5-865C-4BA0-A634-DF41FDDAB76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C4988-3AFD-464A-B835-52E302A91AF1}" type="datetimeFigureOut">
              <a:rPr lang="pl-PL"/>
              <a:pPr>
                <a:defRPr/>
              </a:pPr>
              <a:t>2014-12-12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352FD-D1C9-4D97-A71A-F477D95D510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C6D6CDA-79DB-4047-9FBE-6C9DB99B3E1C}" type="datetimeFigureOut">
              <a:rPr lang="pl-PL"/>
              <a:pPr>
                <a:defRPr/>
              </a:pPr>
              <a:t>2014-12-12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618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972F2C5-17B2-4779-BC56-B25E401D7B5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DB12A08-899D-4936-9C98-0374990D0C8F}" type="datetimeFigureOut">
              <a:rPr lang="pl-PL"/>
              <a:pPr>
                <a:defRPr/>
              </a:pPr>
              <a:t>2014-12-12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618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5F81865-D380-4648-9178-9484141380B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1987AAB-56CA-4657-8CDC-E5FDE6555A56}" type="datetimeFigureOut">
              <a:rPr lang="pl-PL"/>
              <a:pPr>
                <a:defRPr/>
              </a:pPr>
              <a:t>2014-12-12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618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952ED74-4EE9-4AA6-9B38-AED4C7DD17D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31B68F9-5E5A-4902-89C7-D533330FB06D}" type="datetimeFigureOut">
              <a:rPr lang="pl-PL"/>
              <a:pPr>
                <a:defRPr/>
              </a:pPr>
              <a:t>2014-12-12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618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CFD2CD2-3BA6-4390-A2F1-F31809F38A4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314701D-B24F-4193-9BE5-3E1C98578011}" type="datetimeFigureOut">
              <a:rPr lang="pl-PL"/>
              <a:pPr>
                <a:defRPr/>
              </a:pPr>
              <a:t>2014-12-12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618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C0378A5-523A-4AC1-BA90-FBEBFB32ECC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97194A9-C9A8-4996-8773-E1239E0B7FE0}" type="datetimeFigureOut">
              <a:rPr lang="pl-PL"/>
              <a:pPr>
                <a:defRPr/>
              </a:pPr>
              <a:t>2014-12-12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618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824DADA-7D14-4D8C-AC37-BBFA714374F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0D12EA7-A94A-41C9-BE41-138567870D00}" type="datetimeFigureOut">
              <a:rPr lang="pl-PL"/>
              <a:pPr>
                <a:defRPr/>
              </a:pPr>
              <a:t>2014-12-12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618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8C710E9-106F-4B0F-8DC4-457C125F076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pic>
        <p:nvPicPr>
          <p:cNvPr id="1027" name="Picture 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5590117"/>
            <a:ext cx="9144000" cy="1081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10"/>
          <p:cNvSpPr>
            <a:spLocks noChangeArrowheads="1"/>
          </p:cNvSpPr>
          <p:nvPr userDrawn="1"/>
        </p:nvSpPr>
        <p:spPr bwMode="auto">
          <a:xfrm>
            <a:off x="0" y="6669618"/>
            <a:ext cx="9144000" cy="188383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pl-PL" sz="1200" b="1" dirty="0">
                <a:solidFill>
                  <a:schemeClr val="bg1"/>
                </a:solidFill>
                <a:latin typeface="+mn-lt"/>
              </a:rPr>
              <a:t>Wojewódzki Urząd Pracy w Szczecinie</a:t>
            </a:r>
          </a:p>
        </p:txBody>
      </p:sp>
      <p:grpSp>
        <p:nvGrpSpPr>
          <p:cNvPr id="2" name="Group 23"/>
          <p:cNvGrpSpPr>
            <a:grpSpLocks/>
          </p:cNvGrpSpPr>
          <p:nvPr userDrawn="1"/>
        </p:nvGrpSpPr>
        <p:grpSpPr bwMode="auto">
          <a:xfrm>
            <a:off x="1403648" y="188641"/>
            <a:ext cx="6048672" cy="699543"/>
            <a:chOff x="1633" y="5226"/>
            <a:chExt cx="9692" cy="1224"/>
          </a:xfrm>
          <a:solidFill>
            <a:schemeClr val="bg1"/>
          </a:solidFill>
        </p:grpSpPr>
        <p:grpSp>
          <p:nvGrpSpPr>
            <p:cNvPr id="3" name="Group 24"/>
            <p:cNvGrpSpPr>
              <a:grpSpLocks/>
            </p:cNvGrpSpPr>
            <p:nvPr/>
          </p:nvGrpSpPr>
          <p:grpSpPr bwMode="auto">
            <a:xfrm>
              <a:off x="4348" y="5226"/>
              <a:ext cx="6977" cy="1224"/>
              <a:chOff x="4348" y="5226"/>
              <a:chExt cx="6977" cy="1224"/>
            </a:xfrm>
            <a:grpFill/>
          </p:grpSpPr>
          <p:pic>
            <p:nvPicPr>
              <p:cNvPr id="12" name="Picture 25" descr="logo_ueefs_lewastrona"/>
              <p:cNvPicPr>
                <a:picLocks noChangeAspect="1" noChangeArrowheads="1"/>
              </p:cNvPicPr>
              <p:nvPr/>
            </p:nvPicPr>
            <p:blipFill>
              <a:blip r:embed="rId14" cstate="print"/>
              <a:srcRect/>
              <a:stretch>
                <a:fillRect/>
              </a:stretch>
            </p:blipFill>
            <p:spPr bwMode="auto">
              <a:xfrm>
                <a:off x="8927" y="5226"/>
                <a:ext cx="2398" cy="1224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3" name="Picture 26" descr="LOGO_WUP_1"/>
              <p:cNvPicPr>
                <a:picLocks noChangeAspect="1" noChangeArrowheads="1"/>
              </p:cNvPicPr>
              <p:nvPr/>
            </p:nvPicPr>
            <p:blipFill>
              <a:blip r:embed="rId15" cstate="print"/>
              <a:srcRect/>
              <a:stretch>
                <a:fillRect/>
              </a:stretch>
            </p:blipFill>
            <p:spPr bwMode="auto">
              <a:xfrm>
                <a:off x="5911" y="5528"/>
                <a:ext cx="2825" cy="694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4" name="Picture 27" descr="02_logo_wersja_pozioma(cmyk)"/>
              <p:cNvPicPr>
                <a:picLocks noChangeAspect="1" noChangeArrowheads="1"/>
              </p:cNvPicPr>
              <p:nvPr/>
            </p:nvPicPr>
            <p:blipFill>
              <a:blip r:embed="rId16" cstate="print"/>
              <a:srcRect/>
              <a:stretch>
                <a:fillRect/>
              </a:stretch>
            </p:blipFill>
            <p:spPr bwMode="auto">
              <a:xfrm>
                <a:off x="4348" y="5484"/>
                <a:ext cx="1334" cy="711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1" name="Picture 28" descr="kapitalludzki_pl"/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1633" y="5226"/>
              <a:ext cx="2480" cy="120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5167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2051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FBEEB48-B010-4778-A503-BA76515B28E0}" type="datetimeFigureOut">
              <a:rPr lang="pl-PL"/>
              <a:pPr>
                <a:defRPr/>
              </a:pPr>
              <a:t>2014-12-12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8D348C-7CAE-491C-8C3F-3BFD08F00A2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a 14"/>
          <p:cNvGrpSpPr/>
          <p:nvPr/>
        </p:nvGrpSpPr>
        <p:grpSpPr>
          <a:xfrm>
            <a:off x="0" y="1484784"/>
            <a:ext cx="9144000" cy="1656184"/>
            <a:chOff x="0" y="1484784"/>
            <a:chExt cx="9144000" cy="1656184"/>
          </a:xfrm>
        </p:grpSpPr>
        <p:sp>
          <p:nvSpPr>
            <p:cNvPr id="6" name="Pięciokąt 5"/>
            <p:cNvSpPr/>
            <p:nvPr/>
          </p:nvSpPr>
          <p:spPr>
            <a:xfrm>
              <a:off x="0" y="1484784"/>
              <a:ext cx="9144000" cy="1656184"/>
            </a:xfrm>
            <a:prstGeom prst="homePlat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4338" name="Text Box 5"/>
            <p:cNvSpPr txBox="1">
              <a:spLocks noChangeArrowheads="1"/>
            </p:cNvSpPr>
            <p:nvPr/>
          </p:nvSpPr>
          <p:spPr bwMode="auto">
            <a:xfrm>
              <a:off x="215517" y="1556792"/>
              <a:ext cx="8712967" cy="15492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square" lIns="90000" tIns="46800" rIns="90000" bIns="46800">
              <a:sp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pl-PL" sz="2800" b="1" cap="small" dirty="0" smtClean="0">
                  <a:ln>
                    <a:solidFill>
                      <a:schemeClr val="bg1"/>
                    </a:solidFill>
                  </a:ln>
                  <a:latin typeface="Myriad Pro"/>
                  <a:ea typeface="Times New Roman"/>
                  <a:cs typeface="Times New Roman"/>
                </a:rPr>
                <a:t>REGIONALNY PROGRAM OPERACYJNY WOJEWÓDZTWA ZACHODNIOPOMORSKIEGO 2014 – 2020</a:t>
              </a:r>
              <a:endParaRPr lang="pl-PL" dirty="0">
                <a:ln>
                  <a:solidFill>
                    <a:schemeClr val="bg1"/>
                  </a:solidFill>
                </a:ln>
                <a:latin typeface="Calibri"/>
                <a:ea typeface="Calibri"/>
                <a:cs typeface="Times New Roman"/>
              </a:endParaRPr>
            </a:p>
          </p:txBody>
        </p:sp>
      </p:grpSp>
      <p:sp>
        <p:nvSpPr>
          <p:cNvPr id="14339" name="Prostokąt 4"/>
          <p:cNvSpPr>
            <a:spLocks noChangeArrowheads="1"/>
          </p:cNvSpPr>
          <p:nvPr/>
        </p:nvSpPr>
        <p:spPr bwMode="auto">
          <a:xfrm>
            <a:off x="2700338" y="5158318"/>
            <a:ext cx="438613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altLang="pl-PL" sz="1600" b="1" dirty="0">
                <a:ln w="3175">
                  <a:solidFill>
                    <a:schemeClr val="tx1"/>
                  </a:solidFill>
                </a:ln>
                <a:solidFill>
                  <a:srgbClr val="0070C0"/>
                </a:solidFill>
                <a:latin typeface="Verdana" pitchFamily="34" charset="0"/>
              </a:rPr>
              <a:t>Szczecin, dnia </a:t>
            </a:r>
            <a:r>
              <a:rPr lang="pl-PL" altLang="pl-PL" sz="1600" b="1" dirty="0" smtClean="0">
                <a:ln w="3175">
                  <a:solidFill>
                    <a:schemeClr val="tx1"/>
                  </a:solidFill>
                </a:ln>
                <a:solidFill>
                  <a:srgbClr val="0070C0"/>
                </a:solidFill>
                <a:latin typeface="Verdana" pitchFamily="34" charset="0"/>
              </a:rPr>
              <a:t>16 grudnia </a:t>
            </a:r>
            <a:r>
              <a:rPr lang="pl-PL" altLang="pl-PL" sz="1600" b="1" dirty="0">
                <a:ln w="3175">
                  <a:solidFill>
                    <a:schemeClr val="tx1"/>
                  </a:solidFill>
                </a:ln>
                <a:solidFill>
                  <a:srgbClr val="0070C0"/>
                </a:solidFill>
                <a:latin typeface="Verdana" pitchFamily="34" charset="0"/>
              </a:rPr>
              <a:t>2014 roku</a:t>
            </a:r>
            <a:endParaRPr lang="pl-PL" sz="1600" dirty="0">
              <a:ln w="3175">
                <a:solidFill>
                  <a:schemeClr val="tx1"/>
                </a:solidFill>
              </a:ln>
              <a:solidFill>
                <a:srgbClr val="0070C0"/>
              </a:solidFill>
              <a:latin typeface="Verdana" pitchFamily="34" charset="0"/>
            </a:endParaRPr>
          </a:p>
        </p:txBody>
      </p:sp>
      <p:sp>
        <p:nvSpPr>
          <p:cNvPr id="7" name="Pagon 6"/>
          <p:cNvSpPr/>
          <p:nvPr/>
        </p:nvSpPr>
        <p:spPr>
          <a:xfrm>
            <a:off x="8532440" y="1484784"/>
            <a:ext cx="2232248" cy="165618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8" name="Pagon 7"/>
          <p:cNvSpPr/>
          <p:nvPr/>
        </p:nvSpPr>
        <p:spPr>
          <a:xfrm>
            <a:off x="-684584" y="3284984"/>
            <a:ext cx="2232248" cy="165618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9" name="Pagon 8"/>
          <p:cNvSpPr/>
          <p:nvPr/>
        </p:nvSpPr>
        <p:spPr>
          <a:xfrm>
            <a:off x="899592" y="3284984"/>
            <a:ext cx="2232248" cy="165618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0" name="Pagon 9"/>
          <p:cNvSpPr/>
          <p:nvPr/>
        </p:nvSpPr>
        <p:spPr>
          <a:xfrm>
            <a:off x="2483768" y="3284984"/>
            <a:ext cx="2232248" cy="165618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2" name="Pagon 11"/>
          <p:cNvSpPr/>
          <p:nvPr/>
        </p:nvSpPr>
        <p:spPr>
          <a:xfrm>
            <a:off x="4067944" y="3284984"/>
            <a:ext cx="2232248" cy="165618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3" name="Pagon 12"/>
          <p:cNvSpPr/>
          <p:nvPr/>
        </p:nvSpPr>
        <p:spPr>
          <a:xfrm>
            <a:off x="5652120" y="3284984"/>
            <a:ext cx="4320480" cy="165618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a 3"/>
          <p:cNvGrpSpPr/>
          <p:nvPr/>
        </p:nvGrpSpPr>
        <p:grpSpPr>
          <a:xfrm>
            <a:off x="0" y="836711"/>
            <a:ext cx="9144000" cy="583569"/>
            <a:chOff x="0" y="836712"/>
            <a:chExt cx="9144000" cy="504056"/>
          </a:xfrm>
        </p:grpSpPr>
        <p:grpSp>
          <p:nvGrpSpPr>
            <p:cNvPr id="5" name="Grupa 8"/>
            <p:cNvGrpSpPr/>
            <p:nvPr/>
          </p:nvGrpSpPr>
          <p:grpSpPr>
            <a:xfrm>
              <a:off x="0" y="836712"/>
              <a:ext cx="9144000" cy="504056"/>
              <a:chOff x="0" y="764704"/>
              <a:chExt cx="9144000" cy="504056"/>
            </a:xfrm>
          </p:grpSpPr>
          <p:sp>
            <p:nvSpPr>
              <p:cNvPr id="7" name="Pięciokąt 2"/>
              <p:cNvSpPr/>
              <p:nvPr/>
            </p:nvSpPr>
            <p:spPr>
              <a:xfrm>
                <a:off x="0" y="764704"/>
                <a:ext cx="2987824" cy="504056"/>
              </a:xfrm>
              <a:prstGeom prst="homePlat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 b="1" dirty="0">
                  <a:ln>
                    <a:solidFill>
                      <a:srgbClr val="FFFF00"/>
                    </a:solidFill>
                  </a:ln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Pagon 7"/>
              <p:cNvSpPr/>
              <p:nvPr/>
            </p:nvSpPr>
            <p:spPr>
              <a:xfrm>
                <a:off x="3275856" y="764704"/>
                <a:ext cx="5868144" cy="504056"/>
              </a:xfrm>
              <a:prstGeom prst="chevr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108000" bIns="0" rtlCol="0" anchor="t"/>
              <a:lstStyle/>
              <a:p>
                <a:pPr algn="ctr"/>
                <a:r>
                  <a:rPr lang="pl-PL" sz="1600" b="1" dirty="0" smtClean="0">
                    <a:solidFill>
                      <a:schemeClr val="tx1"/>
                    </a:solidFill>
                  </a:rPr>
                  <a:t>Alokacja EFS w ramach RPO WZ na lata 2014 </a:t>
                </a:r>
                <a:r>
                  <a:rPr lang="pl-PL" sz="1600" b="1" dirty="0" smtClean="0">
                    <a:solidFill>
                      <a:schemeClr val="tx1"/>
                    </a:solidFill>
                  </a:rPr>
                  <a:t>– 2020</a:t>
                </a:r>
              </a:p>
              <a:p>
                <a:pPr algn="ctr"/>
                <a:r>
                  <a:rPr lang="pl-PL" sz="1600" b="1" dirty="0">
                    <a:ln w="12700">
                      <a:solidFill>
                        <a:schemeClr val="tx1"/>
                      </a:solidFill>
                    </a:ln>
                    <a:solidFill>
                      <a:schemeClr val="tx1"/>
                    </a:solidFill>
                  </a:rPr>
                  <a:t>386 371 295,00 EUR</a:t>
                </a:r>
              </a:p>
              <a:p>
                <a:pPr algn="ctr"/>
                <a:endParaRPr lang="pl-PL" sz="14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6" name="Pagon 5"/>
            <p:cNvSpPr/>
            <p:nvPr/>
          </p:nvSpPr>
          <p:spPr>
            <a:xfrm>
              <a:off x="2843808" y="836712"/>
              <a:ext cx="576064" cy="504056"/>
            </a:xfrm>
            <a:prstGeom prst="chevr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tx1"/>
                </a:solidFill>
              </a:endParaRPr>
            </a:p>
          </p:txBody>
        </p:sp>
      </p:grpSp>
      <p:sp>
        <p:nvSpPr>
          <p:cNvPr id="9" name="Pięciokąt 8"/>
          <p:cNvSpPr/>
          <p:nvPr/>
        </p:nvSpPr>
        <p:spPr>
          <a:xfrm>
            <a:off x="0" y="1412776"/>
            <a:ext cx="1403648" cy="288032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 smtClean="0">
                <a:ln w="3175">
                  <a:noFill/>
                </a:ln>
                <a:solidFill>
                  <a:schemeClr val="tx1"/>
                </a:solidFill>
              </a:rPr>
              <a:t>Pi 8i</a:t>
            </a:r>
            <a:endParaRPr lang="pl-PL" sz="1600" b="1" dirty="0">
              <a:ln w="3175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0" name="Pięciokąt 9"/>
          <p:cNvSpPr/>
          <p:nvPr/>
        </p:nvSpPr>
        <p:spPr>
          <a:xfrm>
            <a:off x="0" y="1772816"/>
            <a:ext cx="1403648" cy="288032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 smtClean="0">
                <a:ln w="3175">
                  <a:noFill/>
                </a:ln>
                <a:solidFill>
                  <a:schemeClr val="tx1"/>
                </a:solidFill>
              </a:rPr>
              <a:t>Pi 8iii</a:t>
            </a:r>
            <a:endParaRPr lang="pl-PL" sz="1600" b="1" dirty="0">
              <a:ln w="3175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4" name="Pięciokąt 13"/>
          <p:cNvSpPr/>
          <p:nvPr/>
        </p:nvSpPr>
        <p:spPr>
          <a:xfrm>
            <a:off x="0" y="2132856"/>
            <a:ext cx="1403648" cy="288032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 smtClean="0">
                <a:ln w="3175">
                  <a:noFill/>
                </a:ln>
                <a:solidFill>
                  <a:schemeClr val="tx1"/>
                </a:solidFill>
              </a:rPr>
              <a:t>Pi 8iv</a:t>
            </a:r>
            <a:endParaRPr lang="pl-PL" sz="1600" b="1" dirty="0">
              <a:ln w="3175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5" name="Pięciokąt 14"/>
          <p:cNvSpPr/>
          <p:nvPr/>
        </p:nvSpPr>
        <p:spPr>
          <a:xfrm>
            <a:off x="0" y="2492896"/>
            <a:ext cx="1403648" cy="288032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 smtClean="0">
                <a:ln w="3175">
                  <a:noFill/>
                </a:ln>
                <a:solidFill>
                  <a:schemeClr val="tx1"/>
                </a:solidFill>
              </a:rPr>
              <a:t>Pi 8v</a:t>
            </a:r>
            <a:endParaRPr lang="pl-PL" sz="1600" b="1" dirty="0">
              <a:ln w="3175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6" name="Pięciokąt 15"/>
          <p:cNvSpPr/>
          <p:nvPr/>
        </p:nvSpPr>
        <p:spPr>
          <a:xfrm>
            <a:off x="0" y="2852936"/>
            <a:ext cx="1403648" cy="288032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 smtClean="0">
                <a:ln w="3175">
                  <a:noFill/>
                </a:ln>
                <a:solidFill>
                  <a:schemeClr val="tx1"/>
                </a:solidFill>
              </a:rPr>
              <a:t>Pi 8vi</a:t>
            </a:r>
            <a:endParaRPr lang="pl-PL" sz="1600" b="1" dirty="0">
              <a:ln w="3175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7" name="Pięciokąt 16"/>
          <p:cNvSpPr/>
          <p:nvPr/>
        </p:nvSpPr>
        <p:spPr>
          <a:xfrm>
            <a:off x="0" y="3284984"/>
            <a:ext cx="1403648" cy="288032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 smtClean="0">
                <a:ln w="3175">
                  <a:noFill/>
                </a:ln>
                <a:solidFill>
                  <a:schemeClr val="tx1"/>
                </a:solidFill>
              </a:rPr>
              <a:t>Pi 9i</a:t>
            </a:r>
            <a:endParaRPr lang="pl-PL" sz="1600" b="1" dirty="0">
              <a:ln w="3175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8" name="Pięciokąt 17"/>
          <p:cNvSpPr/>
          <p:nvPr/>
        </p:nvSpPr>
        <p:spPr>
          <a:xfrm>
            <a:off x="0" y="3645024"/>
            <a:ext cx="1403648" cy="288032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 smtClean="0">
                <a:ln w="3175">
                  <a:noFill/>
                </a:ln>
                <a:solidFill>
                  <a:schemeClr val="tx1"/>
                </a:solidFill>
              </a:rPr>
              <a:t>Pi 9iv</a:t>
            </a:r>
            <a:endParaRPr lang="pl-PL" sz="1600" b="1" dirty="0">
              <a:ln w="3175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9" name="Pięciokąt 18"/>
          <p:cNvSpPr/>
          <p:nvPr/>
        </p:nvSpPr>
        <p:spPr>
          <a:xfrm>
            <a:off x="0" y="4005064"/>
            <a:ext cx="1403648" cy="288032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 smtClean="0">
                <a:ln w="3175">
                  <a:noFill/>
                </a:ln>
                <a:solidFill>
                  <a:schemeClr val="tx1"/>
                </a:solidFill>
              </a:rPr>
              <a:t>Pi 9v</a:t>
            </a:r>
            <a:endParaRPr lang="pl-PL" sz="1600" b="1" dirty="0">
              <a:ln w="3175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20" name="Pięciokąt 19"/>
          <p:cNvSpPr/>
          <p:nvPr/>
        </p:nvSpPr>
        <p:spPr>
          <a:xfrm>
            <a:off x="0" y="4437112"/>
            <a:ext cx="1403648" cy="288032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 smtClean="0">
                <a:ln w="3175">
                  <a:noFill/>
                </a:ln>
                <a:solidFill>
                  <a:schemeClr val="tx1"/>
                </a:solidFill>
              </a:rPr>
              <a:t>Pi 10i</a:t>
            </a:r>
            <a:endParaRPr lang="pl-PL" sz="1600" b="1" dirty="0">
              <a:ln w="3175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21" name="Pięciokąt 20"/>
          <p:cNvSpPr/>
          <p:nvPr/>
        </p:nvSpPr>
        <p:spPr>
          <a:xfrm>
            <a:off x="0" y="4797152"/>
            <a:ext cx="1403648" cy="288032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 smtClean="0">
                <a:ln w="3175">
                  <a:noFill/>
                </a:ln>
                <a:solidFill>
                  <a:schemeClr val="tx1"/>
                </a:solidFill>
              </a:rPr>
              <a:t>Pi 10iii</a:t>
            </a:r>
            <a:endParaRPr lang="pl-PL" sz="1600" b="1" dirty="0">
              <a:ln w="3175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22" name="Pięciokąt 21"/>
          <p:cNvSpPr/>
          <p:nvPr/>
        </p:nvSpPr>
        <p:spPr>
          <a:xfrm>
            <a:off x="0" y="5157192"/>
            <a:ext cx="1403648" cy="288032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 smtClean="0">
                <a:ln w="3175">
                  <a:noFill/>
                </a:ln>
                <a:solidFill>
                  <a:schemeClr val="tx1"/>
                </a:solidFill>
              </a:rPr>
              <a:t>Pi 10iv</a:t>
            </a:r>
            <a:endParaRPr lang="pl-PL" sz="1600" b="1" dirty="0">
              <a:ln w="3175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23" name="Pagon 22"/>
          <p:cNvSpPr/>
          <p:nvPr/>
        </p:nvSpPr>
        <p:spPr>
          <a:xfrm>
            <a:off x="1403648" y="1492286"/>
            <a:ext cx="4104456" cy="208521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19100" indent="-238125"/>
            <a:r>
              <a:rPr lang="pl-PL" sz="1400" b="1" dirty="0" smtClean="0"/>
              <a:t>87 000 </a:t>
            </a:r>
            <a:r>
              <a:rPr lang="pl-PL" sz="1400" b="1" dirty="0" err="1" smtClean="0"/>
              <a:t>000</a:t>
            </a:r>
            <a:r>
              <a:rPr lang="pl-PL" sz="1400" b="1" dirty="0" smtClean="0"/>
              <a:t> EUR</a:t>
            </a:r>
          </a:p>
        </p:txBody>
      </p:sp>
      <p:sp>
        <p:nvSpPr>
          <p:cNvPr id="24" name="Pagon 23"/>
          <p:cNvSpPr/>
          <p:nvPr/>
        </p:nvSpPr>
        <p:spPr>
          <a:xfrm>
            <a:off x="1403648" y="1772816"/>
            <a:ext cx="4464496" cy="2880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19100" indent="-238125"/>
            <a:r>
              <a:rPr lang="pl-PL" sz="1400" b="1" dirty="0" smtClean="0"/>
              <a:t>18 000 </a:t>
            </a:r>
            <a:r>
              <a:rPr lang="pl-PL" sz="1400" b="1" dirty="0" err="1" smtClean="0"/>
              <a:t>000</a:t>
            </a:r>
            <a:r>
              <a:rPr lang="pl-PL" sz="1400" b="1" dirty="0" smtClean="0"/>
              <a:t> EUR</a:t>
            </a:r>
          </a:p>
        </p:txBody>
      </p:sp>
      <p:sp>
        <p:nvSpPr>
          <p:cNvPr id="25" name="Pagon 24"/>
          <p:cNvSpPr/>
          <p:nvPr/>
        </p:nvSpPr>
        <p:spPr>
          <a:xfrm>
            <a:off x="1403648" y="2132856"/>
            <a:ext cx="4824536" cy="2880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19100" indent="-238125"/>
            <a:r>
              <a:rPr lang="pl-PL" sz="1400" b="1" dirty="0" smtClean="0"/>
              <a:t>17 900 000 EUR</a:t>
            </a:r>
          </a:p>
        </p:txBody>
      </p:sp>
      <p:sp>
        <p:nvSpPr>
          <p:cNvPr id="26" name="Pagon 25"/>
          <p:cNvSpPr/>
          <p:nvPr/>
        </p:nvSpPr>
        <p:spPr>
          <a:xfrm>
            <a:off x="1403648" y="2492896"/>
            <a:ext cx="4464496" cy="2880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19100" indent="-238125"/>
            <a:r>
              <a:rPr lang="pl-PL" sz="1400" b="1" dirty="0" smtClean="0"/>
              <a:t>35 100 000 EUR</a:t>
            </a:r>
          </a:p>
        </p:txBody>
      </p:sp>
      <p:sp>
        <p:nvSpPr>
          <p:cNvPr id="27" name="Pagon 26"/>
          <p:cNvSpPr/>
          <p:nvPr/>
        </p:nvSpPr>
        <p:spPr>
          <a:xfrm>
            <a:off x="1403648" y="4005064"/>
            <a:ext cx="4104456" cy="2880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19100" indent="-238125"/>
            <a:r>
              <a:rPr lang="pl-PL" sz="1400" b="1" dirty="0" smtClean="0"/>
              <a:t>20 000 </a:t>
            </a:r>
            <a:r>
              <a:rPr lang="pl-PL" sz="1400" b="1" dirty="0" err="1" smtClean="0"/>
              <a:t>000</a:t>
            </a:r>
            <a:r>
              <a:rPr lang="pl-PL" sz="1400" b="1" dirty="0" smtClean="0"/>
              <a:t> EUR</a:t>
            </a:r>
          </a:p>
        </p:txBody>
      </p:sp>
      <p:sp>
        <p:nvSpPr>
          <p:cNvPr id="28" name="Pagon 27"/>
          <p:cNvSpPr/>
          <p:nvPr/>
        </p:nvSpPr>
        <p:spPr>
          <a:xfrm>
            <a:off x="1403648" y="2852936"/>
            <a:ext cx="4104456" cy="2880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19100" indent="-238125"/>
            <a:r>
              <a:rPr lang="pl-PL" sz="1400" b="1" dirty="0" smtClean="0"/>
              <a:t>7 000 </a:t>
            </a:r>
            <a:r>
              <a:rPr lang="pl-PL" sz="1400" b="1" dirty="0" err="1" smtClean="0"/>
              <a:t>000</a:t>
            </a:r>
            <a:r>
              <a:rPr lang="pl-PL" sz="1400" b="1" dirty="0" smtClean="0"/>
              <a:t> EUR</a:t>
            </a:r>
          </a:p>
        </p:txBody>
      </p:sp>
      <p:sp>
        <p:nvSpPr>
          <p:cNvPr id="29" name="Pagon 28"/>
          <p:cNvSpPr/>
          <p:nvPr/>
        </p:nvSpPr>
        <p:spPr>
          <a:xfrm>
            <a:off x="1403648" y="3284984"/>
            <a:ext cx="4104456" cy="2880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19100" indent="-238125"/>
            <a:r>
              <a:rPr lang="pl-PL" sz="1400" b="1" dirty="0" smtClean="0"/>
              <a:t>92 180 000 EUR</a:t>
            </a:r>
          </a:p>
        </p:txBody>
      </p:sp>
      <p:sp>
        <p:nvSpPr>
          <p:cNvPr id="30" name="Pagon 29"/>
          <p:cNvSpPr/>
          <p:nvPr/>
        </p:nvSpPr>
        <p:spPr>
          <a:xfrm>
            <a:off x="1403648" y="3645024"/>
            <a:ext cx="4464496" cy="2880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19100" indent="-238125"/>
            <a:r>
              <a:rPr lang="pl-PL" sz="1400" b="1" dirty="0" smtClean="0"/>
              <a:t>19 000 </a:t>
            </a:r>
            <a:r>
              <a:rPr lang="pl-PL" sz="1400" b="1" dirty="0" err="1" smtClean="0"/>
              <a:t>000</a:t>
            </a:r>
            <a:r>
              <a:rPr lang="pl-PL" sz="1400" b="1" dirty="0" smtClean="0"/>
              <a:t> EUR</a:t>
            </a:r>
          </a:p>
        </p:txBody>
      </p:sp>
      <p:sp>
        <p:nvSpPr>
          <p:cNvPr id="31" name="Pagon 30"/>
          <p:cNvSpPr/>
          <p:nvPr/>
        </p:nvSpPr>
        <p:spPr>
          <a:xfrm>
            <a:off x="1403648" y="4437112"/>
            <a:ext cx="4104456" cy="2880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19100" indent="-238125"/>
            <a:r>
              <a:rPr lang="pl-PL" sz="1400" b="1" dirty="0" smtClean="0"/>
              <a:t>30 900 000 EUR</a:t>
            </a:r>
          </a:p>
        </p:txBody>
      </p:sp>
      <p:sp>
        <p:nvSpPr>
          <p:cNvPr id="32" name="Pagon 31"/>
          <p:cNvSpPr/>
          <p:nvPr/>
        </p:nvSpPr>
        <p:spPr>
          <a:xfrm>
            <a:off x="1403648" y="4797152"/>
            <a:ext cx="4464496" cy="2880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19100" indent="-238125"/>
            <a:r>
              <a:rPr lang="pl-PL" sz="1400" b="1" dirty="0" smtClean="0"/>
              <a:t>10 000 </a:t>
            </a:r>
            <a:r>
              <a:rPr lang="pl-PL" sz="1400" b="1" dirty="0" err="1" smtClean="0"/>
              <a:t>000</a:t>
            </a:r>
            <a:r>
              <a:rPr lang="pl-PL" sz="1400" b="1" dirty="0" smtClean="0"/>
              <a:t> EUR</a:t>
            </a:r>
          </a:p>
        </p:txBody>
      </p:sp>
      <p:sp>
        <p:nvSpPr>
          <p:cNvPr id="33" name="Pagon 32"/>
          <p:cNvSpPr/>
          <p:nvPr/>
        </p:nvSpPr>
        <p:spPr>
          <a:xfrm>
            <a:off x="1403648" y="5157192"/>
            <a:ext cx="4104456" cy="2880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19100" indent="-238125"/>
            <a:r>
              <a:rPr lang="pl-PL" sz="1400" b="1" dirty="0" smtClean="0"/>
              <a:t>49 291 295 EUR</a:t>
            </a:r>
          </a:p>
        </p:txBody>
      </p:sp>
      <p:sp>
        <p:nvSpPr>
          <p:cNvPr id="35" name="Pagon 34"/>
          <p:cNvSpPr/>
          <p:nvPr/>
        </p:nvSpPr>
        <p:spPr>
          <a:xfrm>
            <a:off x="5566522" y="1492287"/>
            <a:ext cx="3563888" cy="1641175"/>
          </a:xfrm>
          <a:prstGeom prst="chevron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 smtClean="0">
                <a:ln>
                  <a:solidFill>
                    <a:schemeClr val="tx1"/>
                  </a:solidFill>
                </a:ln>
              </a:rPr>
              <a:t>Oś VI</a:t>
            </a:r>
          </a:p>
          <a:p>
            <a:pPr algn="ctr"/>
            <a:r>
              <a:rPr lang="pl-PL" sz="1600" b="1" dirty="0" smtClean="0">
                <a:ln>
                  <a:solidFill>
                    <a:schemeClr val="tx1"/>
                  </a:solidFill>
                </a:ln>
              </a:rPr>
              <a:t>165 </a:t>
            </a:r>
            <a:r>
              <a:rPr lang="pl-PL" sz="1600" b="1" dirty="0" smtClean="0">
                <a:ln>
                  <a:solidFill>
                    <a:schemeClr val="tx1"/>
                  </a:solidFill>
                </a:ln>
              </a:rPr>
              <a:t>000 000 EUR</a:t>
            </a:r>
            <a:endParaRPr lang="pl-PL" sz="16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6" name="Pagon 35"/>
          <p:cNvSpPr/>
          <p:nvPr/>
        </p:nvSpPr>
        <p:spPr>
          <a:xfrm>
            <a:off x="5580112" y="3284984"/>
            <a:ext cx="3563888" cy="1008112"/>
          </a:xfrm>
          <a:prstGeom prst="chevron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 smtClean="0">
                <a:ln>
                  <a:solidFill>
                    <a:schemeClr val="tx1"/>
                  </a:solidFill>
                </a:ln>
              </a:rPr>
              <a:t>Oś VII</a:t>
            </a:r>
          </a:p>
          <a:p>
            <a:pPr algn="ctr"/>
            <a:r>
              <a:rPr lang="pl-PL" sz="1600" b="1" dirty="0" smtClean="0">
                <a:ln>
                  <a:solidFill>
                    <a:schemeClr val="tx1"/>
                  </a:solidFill>
                </a:ln>
              </a:rPr>
              <a:t>131 </a:t>
            </a:r>
            <a:r>
              <a:rPr lang="pl-PL" sz="1600" b="1" dirty="0" smtClean="0">
                <a:ln>
                  <a:solidFill>
                    <a:schemeClr val="tx1"/>
                  </a:solidFill>
                </a:ln>
              </a:rPr>
              <a:t>180 000</a:t>
            </a:r>
            <a:r>
              <a:rPr lang="pl-PL" sz="160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pl-PL" sz="1600" b="1" dirty="0" smtClean="0">
                <a:ln>
                  <a:solidFill>
                    <a:schemeClr val="tx1"/>
                  </a:solidFill>
                </a:ln>
              </a:rPr>
              <a:t>EUR</a:t>
            </a:r>
            <a:endParaRPr lang="pl-PL" sz="16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8" name="Pagon 37"/>
          <p:cNvSpPr/>
          <p:nvPr/>
        </p:nvSpPr>
        <p:spPr>
          <a:xfrm>
            <a:off x="5580112" y="4437112"/>
            <a:ext cx="3563888" cy="1008112"/>
          </a:xfrm>
          <a:prstGeom prst="chevron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 smtClean="0">
                <a:ln>
                  <a:solidFill>
                    <a:schemeClr val="tx1"/>
                  </a:solidFill>
                </a:ln>
              </a:rPr>
              <a:t>Oś VIII</a:t>
            </a:r>
          </a:p>
          <a:p>
            <a:pPr algn="ctr"/>
            <a:r>
              <a:rPr lang="pl-PL" sz="1600" b="1" dirty="0" smtClean="0">
                <a:ln>
                  <a:solidFill>
                    <a:schemeClr val="tx1"/>
                  </a:solidFill>
                </a:ln>
              </a:rPr>
              <a:t>90 </a:t>
            </a:r>
            <a:r>
              <a:rPr lang="pl-PL" sz="1600" b="1" dirty="0" smtClean="0">
                <a:ln>
                  <a:solidFill>
                    <a:schemeClr val="tx1"/>
                  </a:solidFill>
                </a:ln>
              </a:rPr>
              <a:t>191 295</a:t>
            </a:r>
            <a:r>
              <a:rPr lang="pl-PL" sz="160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pl-PL" sz="1600" b="1" dirty="0" smtClean="0">
                <a:ln>
                  <a:solidFill>
                    <a:schemeClr val="tx1"/>
                  </a:solidFill>
                </a:ln>
              </a:rPr>
              <a:t>EUR</a:t>
            </a:r>
            <a:endParaRPr lang="pl-PL" sz="16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500"/>
                            </p:stCondLst>
                            <p:childTnLst>
                              <p:par>
                                <p:cTn id="7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000"/>
                            </p:stCondLst>
                            <p:childTnLst>
                              <p:par>
                                <p:cTn id="7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500"/>
                            </p:stCondLst>
                            <p:childTnLst>
                              <p:par>
                                <p:cTn id="8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4500"/>
                            </p:stCondLst>
                            <p:childTnLst>
                              <p:par>
                                <p:cTn id="9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0"/>
                            </p:stCondLst>
                            <p:childTnLst>
                              <p:par>
                                <p:cTn id="9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500"/>
                            </p:stCondLst>
                            <p:childTnLst>
                              <p:par>
                                <p:cTn id="10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6000"/>
                            </p:stCondLst>
                            <p:childTnLst>
                              <p:par>
                                <p:cTn id="10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6500"/>
                            </p:stCondLst>
                            <p:childTnLst>
                              <p:par>
                                <p:cTn id="1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7000"/>
                            </p:stCondLst>
                            <p:childTnLst>
                              <p:par>
                                <p:cTn id="1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7500"/>
                            </p:stCondLst>
                            <p:childTnLst>
                              <p:par>
                                <p:cTn id="1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5" grpId="0" animBg="1"/>
      <p:bldP spid="36" grpId="0" animBg="1"/>
      <p:bldP spid="3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a 3"/>
          <p:cNvGrpSpPr/>
          <p:nvPr/>
        </p:nvGrpSpPr>
        <p:grpSpPr>
          <a:xfrm>
            <a:off x="0" y="836712"/>
            <a:ext cx="9144000" cy="504056"/>
            <a:chOff x="0" y="836712"/>
            <a:chExt cx="9144000" cy="504056"/>
          </a:xfrm>
        </p:grpSpPr>
        <p:grpSp>
          <p:nvGrpSpPr>
            <p:cNvPr id="5" name="Grupa 8"/>
            <p:cNvGrpSpPr/>
            <p:nvPr/>
          </p:nvGrpSpPr>
          <p:grpSpPr>
            <a:xfrm>
              <a:off x="0" y="836712"/>
              <a:ext cx="9144000" cy="504056"/>
              <a:chOff x="0" y="764704"/>
              <a:chExt cx="9144000" cy="504056"/>
            </a:xfrm>
          </p:grpSpPr>
          <p:sp>
            <p:nvSpPr>
              <p:cNvPr id="7" name="Pięciokąt 2"/>
              <p:cNvSpPr/>
              <p:nvPr/>
            </p:nvSpPr>
            <p:spPr>
              <a:xfrm>
                <a:off x="0" y="764704"/>
                <a:ext cx="2987824" cy="504056"/>
              </a:xfrm>
              <a:prstGeom prst="homePlat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l-PL" b="1" dirty="0" smtClean="0">
                    <a:ln>
                      <a:solidFill>
                        <a:schemeClr val="tx1"/>
                      </a:solidFill>
                    </a:ln>
                    <a:solidFill>
                      <a:schemeClr val="bg1"/>
                    </a:solidFill>
                  </a:rPr>
                  <a:t>Priorytet Inwestycyjny 8i</a:t>
                </a:r>
                <a:endParaRPr lang="pl-PL" b="1" dirty="0">
                  <a:ln>
                    <a:solidFill>
                      <a:schemeClr val="tx1"/>
                    </a:solidFill>
                  </a:ln>
                  <a:solidFill>
                    <a:schemeClr val="bg1"/>
                  </a:solidFill>
                </a:endParaRPr>
              </a:p>
            </p:txBody>
          </p:sp>
          <p:sp>
            <p:nvSpPr>
              <p:cNvPr id="8" name="Pagon 7"/>
              <p:cNvSpPr/>
              <p:nvPr/>
            </p:nvSpPr>
            <p:spPr>
              <a:xfrm>
                <a:off x="3275856" y="764704"/>
                <a:ext cx="5868144" cy="504056"/>
              </a:xfrm>
              <a:prstGeom prst="chevr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tIns="36000" bIns="0" rtlCol="0" anchor="t" anchorCtr="0"/>
              <a:lstStyle/>
              <a:p>
                <a:pPr algn="ctr"/>
                <a:r>
                  <a:rPr lang="pl-PL" sz="2800" b="1" dirty="0" smtClean="0">
                    <a:solidFill>
                      <a:schemeClr val="tx1"/>
                    </a:solidFill>
                  </a:rPr>
                  <a:t>Narzędzia realizacji</a:t>
                </a:r>
                <a:endParaRPr lang="pl-PL" sz="28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6" name="Pagon 5"/>
            <p:cNvSpPr/>
            <p:nvPr/>
          </p:nvSpPr>
          <p:spPr>
            <a:xfrm>
              <a:off x="2843808" y="836712"/>
              <a:ext cx="576064" cy="504056"/>
            </a:xfrm>
            <a:prstGeom prst="chevr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tx1"/>
                </a:solidFill>
              </a:endParaRPr>
            </a:p>
          </p:txBody>
        </p:sp>
      </p:grpSp>
      <p:sp>
        <p:nvSpPr>
          <p:cNvPr id="14" name="Pagon 13"/>
          <p:cNvSpPr/>
          <p:nvPr/>
        </p:nvSpPr>
        <p:spPr>
          <a:xfrm>
            <a:off x="179512" y="1916832"/>
            <a:ext cx="4608512" cy="1224136"/>
          </a:xfrm>
          <a:prstGeom prst="chevron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Tryb konkursowy</a:t>
            </a:r>
            <a:endParaRPr lang="pl-PL" sz="24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5" name="Pagon 14"/>
          <p:cNvSpPr/>
          <p:nvPr/>
        </p:nvSpPr>
        <p:spPr>
          <a:xfrm>
            <a:off x="4427984" y="1916832"/>
            <a:ext cx="4716016" cy="1224136"/>
          </a:xfrm>
          <a:prstGeom prst="chevron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Tryb pozakonkursowy:</a:t>
            </a:r>
          </a:p>
          <a:p>
            <a:pPr algn="ctr"/>
            <a:r>
              <a:rPr lang="pl-PL" sz="24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powiatowe urzędy pracy</a:t>
            </a:r>
            <a:endParaRPr lang="pl-PL" sz="24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9" name="Pagon 18"/>
          <p:cNvSpPr/>
          <p:nvPr/>
        </p:nvSpPr>
        <p:spPr>
          <a:xfrm>
            <a:off x="0" y="3429000"/>
            <a:ext cx="8964488" cy="187220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pl-PL" sz="2400" b="1" dirty="0" smtClean="0">
              <a:ln w="3175">
                <a:solidFill>
                  <a:schemeClr val="tx1"/>
                </a:solidFill>
              </a:ln>
            </a:endParaRPr>
          </a:p>
          <a:p>
            <a:pPr algn="ctr"/>
            <a:r>
              <a:rPr lang="pl-PL" sz="2400" b="1" dirty="0" smtClean="0">
                <a:ln w="3175"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75</a:t>
            </a:r>
            <a:r>
              <a:rPr lang="pl-PL" sz="2400" b="1" dirty="0">
                <a:ln w="3175"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% </a:t>
            </a:r>
            <a:r>
              <a:rPr lang="pl-PL" sz="2400" b="1" dirty="0" smtClean="0">
                <a:ln w="3175"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środków w </a:t>
            </a:r>
            <a:r>
              <a:rPr lang="pl-PL" sz="2400" b="1" dirty="0">
                <a:ln w="3175"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ramach PI 8i </a:t>
            </a:r>
          </a:p>
          <a:p>
            <a:pPr algn="ctr"/>
            <a:r>
              <a:rPr lang="pl-PL" sz="2400" b="1" dirty="0">
                <a:ln w="3175"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przeznaczone na tryb </a:t>
            </a:r>
            <a:r>
              <a:rPr lang="pl-PL" sz="2400" b="1" dirty="0" smtClean="0">
                <a:ln w="3175"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pozakonkursowy</a:t>
            </a:r>
          </a:p>
          <a:p>
            <a:pPr algn="ctr"/>
            <a:r>
              <a:rPr lang="pl-PL" sz="2400" b="1" dirty="0">
                <a:ln w="3175"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65 000 000 EUR</a:t>
            </a:r>
          </a:p>
          <a:p>
            <a:pPr algn="ctr"/>
            <a:endParaRPr lang="pl-PL" sz="24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ęciokąt 10"/>
          <p:cNvSpPr/>
          <p:nvPr/>
        </p:nvSpPr>
        <p:spPr>
          <a:xfrm>
            <a:off x="0" y="1484784"/>
            <a:ext cx="1763688" cy="1296144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 smtClean="0">
                <a:ln w="3175">
                  <a:noFill/>
                </a:ln>
                <a:solidFill>
                  <a:schemeClr val="tx1"/>
                </a:solidFill>
              </a:rPr>
              <a:t>Typy projektów</a:t>
            </a:r>
            <a:endParaRPr lang="pl-PL" sz="1600" b="1" dirty="0">
              <a:ln w="3175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2" name="Pięciokąt 11"/>
          <p:cNvSpPr/>
          <p:nvPr/>
        </p:nvSpPr>
        <p:spPr>
          <a:xfrm>
            <a:off x="13666" y="2924944"/>
            <a:ext cx="1894038" cy="1584176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 smtClean="0">
                <a:ln w="3175">
                  <a:noFill/>
                </a:ln>
                <a:solidFill>
                  <a:schemeClr val="tx1"/>
                </a:solidFill>
              </a:rPr>
              <a:t>Grupy docelowa</a:t>
            </a:r>
            <a:endParaRPr lang="pl-PL" sz="1600" b="1" dirty="0">
              <a:ln w="3175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4" name="Pagon 13"/>
          <p:cNvSpPr/>
          <p:nvPr/>
        </p:nvSpPr>
        <p:spPr>
          <a:xfrm>
            <a:off x="1403648" y="1484850"/>
            <a:ext cx="7740352" cy="1296077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09550" lvl="0" indent="-209550" algn="just">
              <a:buFont typeface="+mj-lt"/>
              <a:buAutoNum type="arabicPeriod"/>
            </a:pPr>
            <a:r>
              <a:rPr lang="pl-PL" sz="1200" b="1" dirty="0" smtClean="0"/>
              <a:t>Kompleksowe wsparcie </a:t>
            </a:r>
            <a:r>
              <a:rPr lang="pl-PL" sz="1200" b="1" dirty="0"/>
              <a:t>dla osób bezrobotnych, nieaktywnych zawodowo </a:t>
            </a:r>
            <a:br>
              <a:rPr lang="pl-PL" sz="1200" b="1" dirty="0"/>
            </a:br>
            <a:r>
              <a:rPr lang="pl-PL" sz="1200" b="1" dirty="0"/>
              <a:t>i poszukujących pracy znajdujących się w szczególnie trudnej sytuacji na rynku pracy obejmujące pomoc w aktywnym poszukiwaniu pracy oraz działania na rzecz podnoszenia kwalifikacji zawodowych</a:t>
            </a:r>
            <a:r>
              <a:rPr lang="pl-PL" sz="1200" b="1" dirty="0" smtClean="0"/>
              <a:t>.</a:t>
            </a:r>
          </a:p>
          <a:p>
            <a:pPr marL="209550" indent="-209550" algn="just">
              <a:buFont typeface="+mj-lt"/>
              <a:buAutoNum type="arabicPeriod"/>
            </a:pPr>
            <a:r>
              <a:rPr lang="pl-PL" sz="1200" b="1" dirty="0">
                <a:solidFill>
                  <a:schemeClr val="bg1"/>
                </a:solidFill>
              </a:rPr>
              <a:t>Realizacja ukierunkowanych schematów mobilności EURES zdiagnozowanych na podstawie analiz społeczno-gospodarczych regionu (typ operacji o charakterze warunkowym</a:t>
            </a:r>
            <a:r>
              <a:rPr lang="pl-PL" sz="1050" b="1" dirty="0" smtClean="0">
                <a:solidFill>
                  <a:schemeClr val="bg1"/>
                </a:solidFill>
              </a:rPr>
              <a:t>).</a:t>
            </a:r>
          </a:p>
        </p:txBody>
      </p:sp>
      <p:sp>
        <p:nvSpPr>
          <p:cNvPr id="28" name="Pagon 27"/>
          <p:cNvSpPr/>
          <p:nvPr/>
        </p:nvSpPr>
        <p:spPr>
          <a:xfrm>
            <a:off x="1403649" y="2888939"/>
            <a:ext cx="7740352" cy="1764197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lvl="0" indent="-228600">
              <a:buFont typeface="+mj-lt"/>
              <a:buAutoNum type="arabicPeriod"/>
            </a:pPr>
            <a:r>
              <a:rPr lang="pl-PL" sz="1200" b="1" dirty="0"/>
              <a:t>Osoby powyżej 29. roku życia, znajdujące się w szczególnie trudnej sytuacji na rynku pracy (tj. osoby w wieku 50 lat i więcej, kobiety, osoby z niepełnosprawnościami, osoby długotrwale bezrobotne oraz nisko wykwalifikowane), </a:t>
            </a:r>
            <a:r>
              <a:rPr lang="pl-PL" sz="1200" b="1" dirty="0" smtClean="0"/>
              <a:t>w tym</a:t>
            </a:r>
            <a:r>
              <a:rPr lang="pl-PL" sz="1200" b="1" dirty="0"/>
              <a:t>:</a:t>
            </a:r>
          </a:p>
          <a:p>
            <a:pPr marL="447675" lvl="0" indent="-228600">
              <a:buFont typeface="+mj-lt"/>
              <a:buAutoNum type="alphaLcParenR"/>
            </a:pPr>
            <a:r>
              <a:rPr lang="pl-PL" sz="1200" b="1" dirty="0"/>
              <a:t>Osoby bezrobotne, w tym bezrobotne dla których, zgodnie z ustawą o promocji zatrudnienia </a:t>
            </a:r>
            <a:r>
              <a:rPr lang="pl-PL" sz="1200" b="1" dirty="0" smtClean="0"/>
              <a:t>i instytucjach </a:t>
            </a:r>
            <a:r>
              <a:rPr lang="pl-PL" sz="1200" b="1" dirty="0"/>
              <a:t>rynku, określono pierwszy lub drugi profil pomocy;</a:t>
            </a:r>
          </a:p>
          <a:p>
            <a:pPr marL="447675" lvl="0" indent="-228600">
              <a:buFont typeface="+mj-lt"/>
              <a:buAutoNum type="alphaLcParenR"/>
            </a:pPr>
            <a:r>
              <a:rPr lang="pl-PL" sz="1200" b="1" dirty="0"/>
              <a:t> Osoby nieaktywne zawodowo;</a:t>
            </a:r>
          </a:p>
          <a:p>
            <a:pPr marL="447675" lvl="0" indent="-228600">
              <a:buFont typeface="+mj-lt"/>
              <a:buAutoNum type="alphaLcParenR"/>
            </a:pPr>
            <a:r>
              <a:rPr lang="pl-PL" sz="1200" b="1" dirty="0"/>
              <a:t>Osoby poszukujące pracy</a:t>
            </a:r>
            <a:r>
              <a:rPr lang="pl-PL" sz="1200" b="1" dirty="0" smtClean="0"/>
              <a:t>.</a:t>
            </a:r>
          </a:p>
          <a:p>
            <a:pPr marL="228600" lvl="0" indent="-228600">
              <a:buFont typeface="+mj-lt"/>
              <a:buAutoNum type="arabicPeriod" startAt="2"/>
            </a:pPr>
            <a:r>
              <a:rPr lang="pl-PL" sz="1200" b="1" dirty="0" smtClean="0"/>
              <a:t>Pracodawcy w zakresie usług EURES.</a:t>
            </a:r>
          </a:p>
        </p:txBody>
      </p:sp>
      <p:grpSp>
        <p:nvGrpSpPr>
          <p:cNvPr id="16" name="Grupa 15"/>
          <p:cNvGrpSpPr/>
          <p:nvPr/>
        </p:nvGrpSpPr>
        <p:grpSpPr>
          <a:xfrm>
            <a:off x="0" y="836712"/>
            <a:ext cx="9144000" cy="504056"/>
            <a:chOff x="0" y="836712"/>
            <a:chExt cx="9144000" cy="504056"/>
          </a:xfrm>
        </p:grpSpPr>
        <p:grpSp>
          <p:nvGrpSpPr>
            <p:cNvPr id="2" name="Grupa 8"/>
            <p:cNvGrpSpPr/>
            <p:nvPr/>
          </p:nvGrpSpPr>
          <p:grpSpPr>
            <a:xfrm>
              <a:off x="0" y="836712"/>
              <a:ext cx="9144000" cy="504056"/>
              <a:chOff x="0" y="764704"/>
              <a:chExt cx="9144000" cy="504056"/>
            </a:xfrm>
          </p:grpSpPr>
          <p:sp>
            <p:nvSpPr>
              <p:cNvPr id="3" name="Pięciokąt 2"/>
              <p:cNvSpPr/>
              <p:nvPr/>
            </p:nvSpPr>
            <p:spPr>
              <a:xfrm>
                <a:off x="0" y="764704"/>
                <a:ext cx="2987824" cy="504056"/>
              </a:xfrm>
              <a:prstGeom prst="homePlat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l-PL" b="1" dirty="0" smtClean="0">
                    <a:ln>
                      <a:solidFill>
                        <a:schemeClr val="tx1"/>
                      </a:solidFill>
                    </a:ln>
                    <a:solidFill>
                      <a:schemeClr val="bg1"/>
                    </a:solidFill>
                  </a:rPr>
                  <a:t>VI RYNEK PRACY</a:t>
                </a:r>
                <a:endParaRPr lang="pl-PL" b="1" dirty="0">
                  <a:ln>
                    <a:solidFill>
                      <a:schemeClr val="tx1"/>
                    </a:solidFill>
                  </a:ln>
                  <a:solidFill>
                    <a:schemeClr val="bg1"/>
                  </a:solidFill>
                </a:endParaRPr>
              </a:p>
            </p:txBody>
          </p:sp>
          <p:sp>
            <p:nvSpPr>
              <p:cNvPr id="8" name="Pagon 7"/>
              <p:cNvSpPr/>
              <p:nvPr/>
            </p:nvSpPr>
            <p:spPr>
              <a:xfrm>
                <a:off x="3275856" y="764704"/>
                <a:ext cx="5868144" cy="504056"/>
              </a:xfrm>
              <a:prstGeom prst="chevr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144000" bIns="0" rtlCol="0" anchor="b"/>
              <a:lstStyle/>
              <a:p>
                <a:pPr algn="ctr"/>
                <a:r>
                  <a:rPr lang="pl-PL" sz="1000" b="1" dirty="0" smtClean="0">
                    <a:solidFill>
                      <a:schemeClr val="tx1"/>
                    </a:solidFill>
                  </a:rPr>
                  <a:t>PRIORYTET INWESTYCYJNY 8i: dostęp do zatrudnienia dla osób poszukującym pracy i osób biernych zawodowo, w tym długotrwale bezrobotnych oraz oddalonych od rynku pracy, także podejmowanie lokalnych inicjatyw na rzecz zatrudnienia oraz wspieranie mobilności pracowników</a:t>
                </a:r>
                <a:endParaRPr lang="pl-PL" sz="10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5" name="Pagon 14"/>
            <p:cNvSpPr/>
            <p:nvPr/>
          </p:nvSpPr>
          <p:spPr>
            <a:xfrm>
              <a:off x="2843808" y="836712"/>
              <a:ext cx="576064" cy="504056"/>
            </a:xfrm>
            <a:prstGeom prst="chevr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tx1"/>
                </a:solidFill>
              </a:endParaRPr>
            </a:p>
          </p:txBody>
        </p:sp>
      </p:grpSp>
      <p:pic>
        <p:nvPicPr>
          <p:cNvPr id="18" name="Picture 6" descr="http://1.bp.blogspot.com/-0JELERi7Nbg/UMJv1Lqx4oI/AAAAAAAAXpE/ej9M6rPBEt0/s1600/business_people_line_door_400_clr_993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3813632"/>
            <a:ext cx="2592288" cy="210623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62712223"/>
      </p:ext>
    </p:extLst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4" grpId="0" animBg="1"/>
      <p:bldP spid="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a 3"/>
          <p:cNvGrpSpPr/>
          <p:nvPr/>
        </p:nvGrpSpPr>
        <p:grpSpPr>
          <a:xfrm>
            <a:off x="0" y="836712"/>
            <a:ext cx="9144000" cy="504056"/>
            <a:chOff x="0" y="836712"/>
            <a:chExt cx="9144000" cy="504056"/>
          </a:xfrm>
        </p:grpSpPr>
        <p:grpSp>
          <p:nvGrpSpPr>
            <p:cNvPr id="5" name="Grupa 8"/>
            <p:cNvGrpSpPr/>
            <p:nvPr/>
          </p:nvGrpSpPr>
          <p:grpSpPr>
            <a:xfrm>
              <a:off x="0" y="836712"/>
              <a:ext cx="9144000" cy="504056"/>
              <a:chOff x="0" y="764704"/>
              <a:chExt cx="9144000" cy="504056"/>
            </a:xfrm>
          </p:grpSpPr>
          <p:sp>
            <p:nvSpPr>
              <p:cNvPr id="7" name="Pięciokąt 2"/>
              <p:cNvSpPr/>
              <p:nvPr/>
            </p:nvSpPr>
            <p:spPr>
              <a:xfrm>
                <a:off x="0" y="764704"/>
                <a:ext cx="2987824" cy="504056"/>
              </a:xfrm>
              <a:prstGeom prst="homePlat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 b="1" dirty="0">
                  <a:ln>
                    <a:solidFill>
                      <a:srgbClr val="FFFF00"/>
                    </a:solidFill>
                  </a:ln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Pagon 7"/>
              <p:cNvSpPr/>
              <p:nvPr/>
            </p:nvSpPr>
            <p:spPr>
              <a:xfrm>
                <a:off x="3275856" y="764704"/>
                <a:ext cx="5868144" cy="504056"/>
              </a:xfrm>
              <a:prstGeom prst="chevr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36000" bIns="0" rtlCol="0" anchor="t"/>
              <a:lstStyle/>
              <a:p>
                <a:pPr algn="ctr"/>
                <a:r>
                  <a:rPr lang="pl-PL" sz="2800" b="1" dirty="0" smtClean="0">
                    <a:solidFill>
                      <a:schemeClr val="tx1"/>
                    </a:solidFill>
                  </a:rPr>
                  <a:t>Instrumenty i formy wsparcia</a:t>
                </a:r>
                <a:endParaRPr lang="pl-PL" sz="28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6" name="Pagon 5"/>
            <p:cNvSpPr/>
            <p:nvPr/>
          </p:nvSpPr>
          <p:spPr>
            <a:xfrm>
              <a:off x="2843808" y="836712"/>
              <a:ext cx="576064" cy="504056"/>
            </a:xfrm>
            <a:prstGeom prst="chevr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tx1"/>
                </a:solidFill>
              </a:endParaRPr>
            </a:p>
          </p:txBody>
        </p:sp>
      </p:grpSp>
      <p:sp>
        <p:nvSpPr>
          <p:cNvPr id="9" name="Pagon 8"/>
          <p:cNvSpPr/>
          <p:nvPr/>
        </p:nvSpPr>
        <p:spPr>
          <a:xfrm>
            <a:off x="0" y="1556792"/>
            <a:ext cx="9144000" cy="50405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i="1" dirty="0" smtClean="0"/>
              <a:t>Ustawa o promocji zatrudnienia i instytucjach rynku pracy</a:t>
            </a:r>
            <a:r>
              <a:rPr lang="pl-PL" sz="1600" dirty="0" smtClean="0"/>
              <a:t> </a:t>
            </a:r>
            <a:r>
              <a:rPr lang="pl-PL" sz="1600" b="1" dirty="0" smtClean="0"/>
              <a:t>przewiduje różne instrumenty i formy wsparcia,  zgodne ze zdiagnozowanym wcześniej profilem pomocy.</a:t>
            </a:r>
          </a:p>
        </p:txBody>
      </p:sp>
      <p:sp>
        <p:nvSpPr>
          <p:cNvPr id="10" name="Pagon 9"/>
          <p:cNvSpPr/>
          <p:nvPr/>
        </p:nvSpPr>
        <p:spPr>
          <a:xfrm>
            <a:off x="1187624" y="2276872"/>
            <a:ext cx="7956376" cy="115212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 smtClean="0"/>
              <a:t>Pośrednictwo pracy, a także w uzasadnionych przypadkach poradnictwo zawodowe lub formy pomocy takie jak: szkolenia, finansowanie kosztów egzaminów i licencji, zwrot kosztów przejazdu i zakwaterowania, jednorazowe środki na podjęcie działalności gospodarczej, świadczenie aktywizacyjne, </a:t>
            </a:r>
          </a:p>
        </p:txBody>
      </p:sp>
      <p:sp>
        <p:nvSpPr>
          <p:cNvPr id="11" name="Pięciokąt 10"/>
          <p:cNvSpPr/>
          <p:nvPr/>
        </p:nvSpPr>
        <p:spPr>
          <a:xfrm>
            <a:off x="0" y="2276872"/>
            <a:ext cx="1475656" cy="1152128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 smtClean="0">
                <a:ln w="3175">
                  <a:noFill/>
                </a:ln>
                <a:solidFill>
                  <a:schemeClr val="tx1"/>
                </a:solidFill>
              </a:rPr>
              <a:t>Profil pomocy I</a:t>
            </a:r>
            <a:endParaRPr lang="pl-PL" sz="1600" b="1" dirty="0">
              <a:ln w="3175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2" name="Pięciokąt 11"/>
          <p:cNvSpPr/>
          <p:nvPr/>
        </p:nvSpPr>
        <p:spPr>
          <a:xfrm>
            <a:off x="0" y="3789040"/>
            <a:ext cx="1619672" cy="1512168"/>
          </a:xfrm>
          <a:prstGeom prst="homePlate">
            <a:avLst>
              <a:gd name="adj" fmla="val 46898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 smtClean="0">
                <a:ln w="3175">
                  <a:noFill/>
                </a:ln>
                <a:solidFill>
                  <a:schemeClr val="tx1"/>
                </a:solidFill>
              </a:rPr>
              <a:t>Profil pomocy II</a:t>
            </a:r>
            <a:endParaRPr lang="pl-PL" sz="1600" b="1" dirty="0">
              <a:ln w="3175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4" name="Pagon 13"/>
          <p:cNvSpPr/>
          <p:nvPr/>
        </p:nvSpPr>
        <p:spPr>
          <a:xfrm>
            <a:off x="1187625" y="3789040"/>
            <a:ext cx="7956376" cy="151216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 smtClean="0"/>
              <a:t>Usługi i instrumenty rynku pracy, działania aktywizacyjne zlecone przez urząd pracy oraz inne formy pomocy z wyłączeniem Programu Aktywizacja i Integracja, o którym mowa w art. 62a.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a 3"/>
          <p:cNvGrpSpPr/>
          <p:nvPr/>
        </p:nvGrpSpPr>
        <p:grpSpPr>
          <a:xfrm>
            <a:off x="0" y="836712"/>
            <a:ext cx="9144000" cy="504056"/>
            <a:chOff x="0" y="836712"/>
            <a:chExt cx="9144000" cy="504056"/>
          </a:xfrm>
        </p:grpSpPr>
        <p:grpSp>
          <p:nvGrpSpPr>
            <p:cNvPr id="5" name="Grupa 8"/>
            <p:cNvGrpSpPr/>
            <p:nvPr/>
          </p:nvGrpSpPr>
          <p:grpSpPr>
            <a:xfrm>
              <a:off x="0" y="836712"/>
              <a:ext cx="9144000" cy="504056"/>
              <a:chOff x="0" y="764704"/>
              <a:chExt cx="9144000" cy="504056"/>
            </a:xfrm>
          </p:grpSpPr>
          <p:sp>
            <p:nvSpPr>
              <p:cNvPr id="7" name="Pięciokąt 2"/>
              <p:cNvSpPr/>
              <p:nvPr/>
            </p:nvSpPr>
            <p:spPr>
              <a:xfrm>
                <a:off x="0" y="764704"/>
                <a:ext cx="2987824" cy="504056"/>
              </a:xfrm>
              <a:prstGeom prst="homePlat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 b="1" dirty="0">
                  <a:ln>
                    <a:solidFill>
                      <a:schemeClr val="tx1"/>
                    </a:solidFill>
                  </a:ln>
                  <a:solidFill>
                    <a:schemeClr val="bg1"/>
                  </a:solidFill>
                </a:endParaRPr>
              </a:p>
            </p:txBody>
          </p:sp>
          <p:sp>
            <p:nvSpPr>
              <p:cNvPr id="8" name="Pagon 7"/>
              <p:cNvSpPr/>
              <p:nvPr/>
            </p:nvSpPr>
            <p:spPr>
              <a:xfrm>
                <a:off x="3275856" y="764704"/>
                <a:ext cx="5868144" cy="504000"/>
              </a:xfrm>
              <a:prstGeom prst="chevr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72000" bIns="0" rtlCol="0" anchor="t"/>
              <a:lstStyle/>
              <a:p>
                <a:pPr algn="ctr"/>
                <a:r>
                  <a:rPr lang="pl-PL" sz="2300" b="1" dirty="0" smtClean="0">
                    <a:solidFill>
                      <a:schemeClr val="tx1"/>
                    </a:solidFill>
                  </a:rPr>
                  <a:t>Wytyczne horyzontalne na lata 2014-2020</a:t>
                </a:r>
              </a:p>
            </p:txBody>
          </p:sp>
        </p:grpSp>
        <p:sp>
          <p:nvSpPr>
            <p:cNvPr id="6" name="Pagon 5"/>
            <p:cNvSpPr/>
            <p:nvPr/>
          </p:nvSpPr>
          <p:spPr>
            <a:xfrm>
              <a:off x="2843808" y="836712"/>
              <a:ext cx="576064" cy="504056"/>
            </a:xfrm>
            <a:prstGeom prst="chevr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tx1"/>
                </a:solidFill>
              </a:endParaRPr>
            </a:p>
          </p:txBody>
        </p:sp>
      </p:grpSp>
      <p:sp>
        <p:nvSpPr>
          <p:cNvPr id="11" name="Pagon 10"/>
          <p:cNvSpPr/>
          <p:nvPr/>
        </p:nvSpPr>
        <p:spPr>
          <a:xfrm>
            <a:off x="1619672" y="1988840"/>
            <a:ext cx="7524328" cy="2664296"/>
          </a:xfrm>
          <a:prstGeom prst="chevron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l-PL" sz="1400" dirty="0" smtClean="0"/>
          </a:p>
          <a:p>
            <a:r>
              <a:rPr lang="pl-PL" sz="1400" b="1" dirty="0" smtClean="0"/>
              <a:t>Założenia realizacji projektów </a:t>
            </a:r>
            <a:r>
              <a:rPr lang="pl-PL" sz="1400" dirty="0" smtClean="0"/>
              <a:t>w zakresie aktywizacji zawodowej w ramach CT 8 w PO WER i RPO.</a:t>
            </a:r>
          </a:p>
          <a:p>
            <a:endParaRPr lang="pl-PL" sz="1400" b="1" dirty="0" smtClean="0"/>
          </a:p>
          <a:p>
            <a:r>
              <a:rPr lang="pl-PL" sz="1400" b="1" dirty="0" smtClean="0"/>
              <a:t>Sposób i metodologia mierzenia kryterium efektywności zatrudnieniowej </a:t>
            </a:r>
            <a:r>
              <a:rPr lang="pl-PL" sz="1400" dirty="0" smtClean="0"/>
              <a:t>w projektach.</a:t>
            </a:r>
          </a:p>
          <a:p>
            <a:endParaRPr lang="pl-PL" sz="1400" b="1" dirty="0" smtClean="0"/>
          </a:p>
          <a:p>
            <a:r>
              <a:rPr lang="pl-PL" sz="1400" b="1" dirty="0" smtClean="0"/>
              <a:t>Opis grup docelowych.</a:t>
            </a:r>
          </a:p>
          <a:p>
            <a:endParaRPr lang="pl-PL" sz="1400" b="1" dirty="0" smtClean="0"/>
          </a:p>
          <a:p>
            <a:r>
              <a:rPr lang="pl-PL" sz="1400" dirty="0" smtClean="0"/>
              <a:t>Warunki i procedury udzielania form wsparcia takich jak: </a:t>
            </a:r>
            <a:r>
              <a:rPr lang="pl-PL" sz="1400" b="1" dirty="0" smtClean="0"/>
              <a:t>szkolenia, staże, zatrudnienie subsydiowane, dotacje i pożyczki </a:t>
            </a:r>
            <a:r>
              <a:rPr lang="pl-PL" sz="1400" dirty="0" smtClean="0"/>
              <a:t>na założenie własnej działalności gospodarczej, </a:t>
            </a:r>
            <a:r>
              <a:rPr lang="pl-PL" sz="1400" b="1" dirty="0" smtClean="0"/>
              <a:t>opieka nad dziećmi w wieku do lat 3.</a:t>
            </a:r>
            <a:endParaRPr lang="pl-PL" sz="1400" dirty="0" smtClean="0"/>
          </a:p>
          <a:p>
            <a:endParaRPr lang="pl-PL" sz="1400" b="1" dirty="0" smtClean="0"/>
          </a:p>
        </p:txBody>
      </p:sp>
      <p:sp>
        <p:nvSpPr>
          <p:cNvPr id="12" name="Pięciokąt 11"/>
          <p:cNvSpPr/>
          <p:nvPr/>
        </p:nvSpPr>
        <p:spPr>
          <a:xfrm>
            <a:off x="0" y="1988840"/>
            <a:ext cx="2627784" cy="2664296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 smtClean="0">
                <a:solidFill>
                  <a:schemeClr val="tx1"/>
                </a:solidFill>
              </a:rPr>
              <a:t>Wytyczne w zakresie zasad realizacji przedsięwzięć                 </a:t>
            </a:r>
            <a:r>
              <a:rPr lang="pl-PL" sz="1400" b="1" dirty="0" smtClean="0">
                <a:solidFill>
                  <a:schemeClr val="tx1"/>
                </a:solidFill>
              </a:rPr>
              <a:t>w obszarze rynku pracy      </a:t>
            </a:r>
            <a:r>
              <a:rPr lang="pl-PL" sz="1400" dirty="0" smtClean="0">
                <a:solidFill>
                  <a:schemeClr val="tx1"/>
                </a:solidFill>
              </a:rPr>
              <a:t>z wykorzystaniem środków Europejskiego Funduszu Społecznego na lata 2014-2020</a:t>
            </a:r>
          </a:p>
          <a:p>
            <a:pPr algn="ctr"/>
            <a:endParaRPr lang="pl-PL" sz="800" b="1" dirty="0" smtClean="0">
              <a:ln w="3175">
                <a:noFill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199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gon 3"/>
          <p:cNvSpPr/>
          <p:nvPr/>
        </p:nvSpPr>
        <p:spPr>
          <a:xfrm>
            <a:off x="1619672" y="1988840"/>
            <a:ext cx="7524328" cy="2664296"/>
          </a:xfrm>
          <a:prstGeom prst="chevron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500" dirty="0" smtClean="0"/>
              <a:t>Warunki i procedury </a:t>
            </a:r>
            <a:r>
              <a:rPr lang="pl-PL" sz="1500" b="1" dirty="0" smtClean="0"/>
              <a:t>realizacji projektów PUP </a:t>
            </a:r>
            <a:r>
              <a:rPr lang="pl-PL" sz="1500" dirty="0" smtClean="0"/>
              <a:t>w ramach</a:t>
            </a:r>
          </a:p>
          <a:p>
            <a:r>
              <a:rPr lang="pl-PL" sz="1500" dirty="0" smtClean="0"/>
              <a:t>PO WER i RPO ze środków EFS i środków Inicjatywy na rzecz zatrudnienia ludzi młodych, dla których </a:t>
            </a:r>
            <a:r>
              <a:rPr lang="pl-PL" sz="1500" b="1" dirty="0" smtClean="0"/>
              <a:t>źródłem finansowania jest FP </a:t>
            </a:r>
            <a:r>
              <a:rPr lang="pl-PL" sz="1500" dirty="0" smtClean="0"/>
              <a:t>wynikające z Ustawy o promocji</a:t>
            </a:r>
          </a:p>
          <a:p>
            <a:r>
              <a:rPr lang="pl-PL" sz="1500" dirty="0" smtClean="0"/>
              <a:t>zatrudnienia i instytucji rynku pracy..</a:t>
            </a:r>
          </a:p>
          <a:p>
            <a:endParaRPr lang="pl-PL" sz="1500" dirty="0" smtClean="0"/>
          </a:p>
          <a:p>
            <a:r>
              <a:rPr lang="pl-PL" sz="1500" b="1" dirty="0" smtClean="0"/>
              <a:t>Zasady przygotowania i uruchomienia </a:t>
            </a:r>
            <a:r>
              <a:rPr lang="pl-PL" sz="1500" dirty="0" smtClean="0"/>
              <a:t>projektów PUP.</a:t>
            </a:r>
          </a:p>
          <a:p>
            <a:endParaRPr lang="pl-PL" sz="1500" b="1" dirty="0" smtClean="0"/>
          </a:p>
          <a:p>
            <a:r>
              <a:rPr lang="pl-PL" sz="1500" b="1" dirty="0" smtClean="0"/>
              <a:t>Zasady rozliczania projektów.</a:t>
            </a:r>
            <a:endParaRPr lang="pl-PL" sz="1500" dirty="0" smtClean="0"/>
          </a:p>
        </p:txBody>
      </p:sp>
      <p:grpSp>
        <p:nvGrpSpPr>
          <p:cNvPr id="5" name="Grupa 4"/>
          <p:cNvGrpSpPr/>
          <p:nvPr/>
        </p:nvGrpSpPr>
        <p:grpSpPr>
          <a:xfrm>
            <a:off x="0" y="836712"/>
            <a:ext cx="9144000" cy="504056"/>
            <a:chOff x="0" y="836712"/>
            <a:chExt cx="9144000" cy="504056"/>
          </a:xfrm>
        </p:grpSpPr>
        <p:grpSp>
          <p:nvGrpSpPr>
            <p:cNvPr id="6" name="Grupa 8"/>
            <p:cNvGrpSpPr/>
            <p:nvPr/>
          </p:nvGrpSpPr>
          <p:grpSpPr>
            <a:xfrm>
              <a:off x="0" y="836712"/>
              <a:ext cx="9144000" cy="504056"/>
              <a:chOff x="0" y="764704"/>
              <a:chExt cx="9144000" cy="504056"/>
            </a:xfrm>
          </p:grpSpPr>
          <p:sp>
            <p:nvSpPr>
              <p:cNvPr id="8" name="Pięciokąt 2"/>
              <p:cNvSpPr/>
              <p:nvPr/>
            </p:nvSpPr>
            <p:spPr>
              <a:xfrm>
                <a:off x="0" y="764704"/>
                <a:ext cx="2987824" cy="504056"/>
              </a:xfrm>
              <a:prstGeom prst="homePlat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 b="1" dirty="0">
                  <a:ln>
                    <a:solidFill>
                      <a:schemeClr val="tx1"/>
                    </a:solidFill>
                  </a:ln>
                  <a:solidFill>
                    <a:schemeClr val="bg1"/>
                  </a:solidFill>
                </a:endParaRPr>
              </a:p>
            </p:txBody>
          </p:sp>
          <p:sp>
            <p:nvSpPr>
              <p:cNvPr id="9" name="Pagon 8"/>
              <p:cNvSpPr/>
              <p:nvPr/>
            </p:nvSpPr>
            <p:spPr>
              <a:xfrm>
                <a:off x="3275856" y="764704"/>
                <a:ext cx="5868144" cy="504000"/>
              </a:xfrm>
              <a:prstGeom prst="chevr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72000" bIns="0" rtlCol="0" anchor="t"/>
              <a:lstStyle/>
              <a:p>
                <a:pPr algn="ctr"/>
                <a:r>
                  <a:rPr lang="pl-PL" sz="2300" b="1" dirty="0" smtClean="0">
                    <a:solidFill>
                      <a:schemeClr val="tx1"/>
                    </a:solidFill>
                  </a:rPr>
                  <a:t>Wytyczne horyzontalne na lata 2014-2020</a:t>
                </a:r>
              </a:p>
            </p:txBody>
          </p:sp>
        </p:grpSp>
        <p:sp>
          <p:nvSpPr>
            <p:cNvPr id="7" name="Pagon 6"/>
            <p:cNvSpPr/>
            <p:nvPr/>
          </p:nvSpPr>
          <p:spPr>
            <a:xfrm>
              <a:off x="2843808" y="836712"/>
              <a:ext cx="576064" cy="504056"/>
            </a:xfrm>
            <a:prstGeom prst="chevr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tx1"/>
                </a:solidFill>
              </a:endParaRPr>
            </a:p>
          </p:txBody>
        </p:sp>
      </p:grpSp>
      <p:sp>
        <p:nvSpPr>
          <p:cNvPr id="11" name="Pięciokąt 10"/>
          <p:cNvSpPr/>
          <p:nvPr/>
        </p:nvSpPr>
        <p:spPr>
          <a:xfrm>
            <a:off x="0" y="1988840"/>
            <a:ext cx="2627784" cy="2664296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300" dirty="0" smtClean="0">
                <a:solidFill>
                  <a:schemeClr val="tx1"/>
                </a:solidFill>
              </a:rPr>
              <a:t>Wytyczne w zakresie realizacji projektów finansowanych </a:t>
            </a:r>
            <a:r>
              <a:rPr lang="pl-PL" sz="1300" b="1" dirty="0" smtClean="0">
                <a:solidFill>
                  <a:schemeClr val="tx1"/>
                </a:solidFill>
              </a:rPr>
              <a:t>ze środków Funduszu Pracy </a:t>
            </a:r>
            <a:r>
              <a:rPr lang="pl-PL" sz="1300" dirty="0" smtClean="0">
                <a:solidFill>
                  <a:schemeClr val="tx1"/>
                </a:solidFill>
              </a:rPr>
              <a:t>w ramach programów operacyjnych współfinansowanych z Europejskiego Funduszu Społecznego na lata  2014-2020</a:t>
            </a:r>
          </a:p>
          <a:p>
            <a:pPr algn="ctr"/>
            <a:endParaRPr lang="pl-PL" sz="700" b="1" dirty="0" smtClean="0">
              <a:ln w="3175">
                <a:noFill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1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Grp="1" noChangeArrowheads="1"/>
          </p:cNvSpPr>
          <p:nvPr>
            <p:ph idx="1"/>
          </p:nvPr>
        </p:nvSpPr>
        <p:spPr>
          <a:xfrm>
            <a:off x="457200" y="1600201"/>
            <a:ext cx="8229600" cy="892695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43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Verdana" pitchFamily="34" charset="0"/>
                <a:ea typeface="+mj-ea"/>
                <a:cs typeface="+mj-cs"/>
              </a:rPr>
              <a:t>DZIĘKUJĘ ZA UWAGĘ</a:t>
            </a:r>
          </a:p>
        </p:txBody>
      </p:sp>
      <p:sp>
        <p:nvSpPr>
          <p:cNvPr id="17411" name="pole tekstowe 3"/>
          <p:cNvSpPr txBox="1">
            <a:spLocks noChangeArrowheads="1"/>
          </p:cNvSpPr>
          <p:nvPr/>
        </p:nvSpPr>
        <p:spPr bwMode="auto">
          <a:xfrm>
            <a:off x="2195513" y="2781301"/>
            <a:ext cx="414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b="1">
                <a:latin typeface="Verdana" pitchFamily="34" charset="0"/>
              </a:rPr>
              <a:t>Katarzyna Brzychcy</a:t>
            </a:r>
          </a:p>
          <a:p>
            <a:pPr algn="ctr"/>
            <a:r>
              <a:rPr lang="pl-PL" b="1">
                <a:latin typeface="Verdana" pitchFamily="34" charset="0"/>
              </a:rPr>
              <a:t>Wicedyrektor ds. EFS</a:t>
            </a:r>
          </a:p>
        </p:txBody>
      </p:sp>
      <p:sp>
        <p:nvSpPr>
          <p:cNvPr id="6" name="Prostokąt 5"/>
          <p:cNvSpPr/>
          <p:nvPr/>
        </p:nvSpPr>
        <p:spPr>
          <a:xfrm>
            <a:off x="2195513" y="3716867"/>
            <a:ext cx="41402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marL="333375" indent="-333375" algn="ctr" fontAlgn="auto"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Font typeface="Arial" pitchFamily="34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/>
            </a:pPr>
            <a:r>
              <a:rPr lang="en-GB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Wojewódzki</a:t>
            </a:r>
            <a:r>
              <a:rPr lang="en-GB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</a:t>
            </a:r>
            <a:r>
              <a:rPr lang="en-GB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Urz</a:t>
            </a:r>
            <a:r>
              <a:rPr lang="pl-PL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ą</a:t>
            </a:r>
            <a:r>
              <a:rPr lang="en-GB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d </a:t>
            </a:r>
            <a:r>
              <a:rPr lang="en-GB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Pracy</a:t>
            </a:r>
            <a:r>
              <a:rPr lang="en-GB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w </a:t>
            </a:r>
            <a:r>
              <a:rPr lang="en-GB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Szczecinie</a:t>
            </a:r>
            <a:r>
              <a:rPr lang="en-GB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/>
            </a:r>
            <a:br>
              <a:rPr lang="en-GB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</a:br>
            <a:r>
              <a:rPr lang="en-GB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ul</a:t>
            </a:r>
            <a:r>
              <a:rPr lang="en-GB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. </a:t>
            </a:r>
            <a:r>
              <a:rPr lang="pl-PL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A. </a:t>
            </a:r>
            <a:r>
              <a:rPr lang="en-GB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Mickiewicza</a:t>
            </a:r>
            <a:r>
              <a:rPr lang="en-GB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41</a:t>
            </a:r>
            <a:endParaRPr lang="pl-PL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  <a:p>
            <a:pPr marL="333375" indent="-333375" algn="ctr" fontAlgn="auto"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Font typeface="Arial" pitchFamily="34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/>
            </a:pPr>
            <a:r>
              <a:rPr lang="en-GB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tel. 91 42 56 1</a:t>
            </a:r>
            <a:r>
              <a:rPr lang="pl-PL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01</a:t>
            </a:r>
            <a:endParaRPr lang="en-GB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881</TotalTime>
  <Words>565</Words>
  <Application>Microsoft Office PowerPoint</Application>
  <PresentationFormat>Pokaz na ekranie (4:3)</PresentationFormat>
  <Paragraphs>82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8</vt:i4>
      </vt:variant>
    </vt:vector>
  </HeadingPairs>
  <TitlesOfParts>
    <vt:vector size="15" baseType="lpstr">
      <vt:lpstr>Arial</vt:lpstr>
      <vt:lpstr>Calibri</vt:lpstr>
      <vt:lpstr>Myriad Pro</vt:lpstr>
      <vt:lpstr>Times New Roman</vt:lpstr>
      <vt:lpstr>Verdana</vt:lpstr>
      <vt:lpstr>Motyw pakietu Office</vt:lpstr>
      <vt:lpstr>Projekt niestandardowy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angelika.golas</dc:creator>
  <cp:lastModifiedBy>Zabraniak Anna</cp:lastModifiedBy>
  <cp:revision>154</cp:revision>
  <dcterms:created xsi:type="dcterms:W3CDTF">2014-07-03T08:37:38Z</dcterms:created>
  <dcterms:modified xsi:type="dcterms:W3CDTF">2014-12-12T11:32:47Z</dcterms:modified>
</cp:coreProperties>
</file>